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  <p:sldMasterId id="2147483749" r:id="rId4"/>
  </p:sldMasterIdLst>
  <p:notesMasterIdLst>
    <p:notesMasterId r:id="rId11"/>
  </p:notesMasterIdLst>
  <p:sldIdLst>
    <p:sldId id="335" r:id="rId5"/>
    <p:sldId id="330" r:id="rId6"/>
    <p:sldId id="320" r:id="rId7"/>
    <p:sldId id="332" r:id="rId8"/>
    <p:sldId id="333" r:id="rId9"/>
    <p:sldId id="32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0066"/>
    <a:srgbClr val="FFFF00"/>
    <a:srgbClr val="EBCB38"/>
    <a:srgbClr val="A2B969"/>
    <a:srgbClr val="C13018"/>
    <a:srgbClr val="F36F13"/>
    <a:srgbClr val="355E71"/>
    <a:srgbClr val="0D95BC"/>
    <a:srgbClr val="EFD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2" autoAdjust="0"/>
    <p:restoredTop sz="96433" autoAdjust="0"/>
  </p:normalViewPr>
  <p:slideViewPr>
    <p:cSldViewPr snapToGrid="0" showGuides="1">
      <p:cViewPr varScale="1">
        <p:scale>
          <a:sx n="83" d="100"/>
          <a:sy n="83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77E94-7E96-4EAA-985B-B12365189757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9EDF4F-008F-4A12-9759-9B519FF6FE6F}">
      <dgm:prSet phldrT="[Text]"/>
      <dgm:spPr>
        <a:solidFill>
          <a:srgbClr val="FFFF66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Mary Immaculate College</a:t>
          </a:r>
        </a:p>
        <a:p>
          <a:r>
            <a:rPr lang="en-US" i="1" dirty="0" smtClean="0">
              <a:solidFill>
                <a:schemeClr val="bg1">
                  <a:lumMod val="50000"/>
                </a:schemeClr>
              </a:solidFill>
            </a:rPr>
            <a:t>Bachelor of Education</a:t>
          </a:r>
          <a:endParaRPr lang="en-US" i="1" dirty="0">
            <a:solidFill>
              <a:schemeClr val="bg1">
                <a:lumMod val="50000"/>
              </a:schemeClr>
            </a:solidFill>
          </a:endParaRPr>
        </a:p>
      </dgm:t>
    </dgm:pt>
    <dgm:pt modelId="{ED3961BD-0381-4E56-908F-8052AF71665E}" type="parTrans" cxnId="{9CA45329-B2E4-4531-B697-6C9D918E7E4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B10A6EB-7A7F-4D83-976A-5E4499910DE7}" type="sibTrans" cxnId="{9CA45329-B2E4-4531-B697-6C9D918E7E4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D82D56-22E1-45D3-86CE-A9D34293ABDF}">
      <dgm:prSet phldrT="[Text]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University College Dublin</a:t>
          </a:r>
        </a:p>
        <a:p>
          <a:r>
            <a:rPr lang="en-US" i="1" dirty="0" smtClean="0">
              <a:solidFill>
                <a:schemeClr val="bg1">
                  <a:lumMod val="50000"/>
                </a:schemeClr>
              </a:solidFill>
            </a:rPr>
            <a:t>Educational</a:t>
          </a:r>
        </a:p>
        <a:p>
          <a:r>
            <a:rPr lang="en-US" i="1" dirty="0" smtClean="0">
              <a:solidFill>
                <a:schemeClr val="bg1">
                  <a:lumMod val="50000"/>
                </a:schemeClr>
              </a:solidFill>
            </a:rPr>
            <a:t>Psychology </a:t>
          </a:r>
          <a:endParaRPr lang="en-US" i="1" dirty="0">
            <a:solidFill>
              <a:schemeClr val="bg1">
                <a:lumMod val="50000"/>
              </a:schemeClr>
            </a:solidFill>
          </a:endParaRPr>
        </a:p>
      </dgm:t>
    </dgm:pt>
    <dgm:pt modelId="{313DDA31-ED2D-4E74-AA40-3DA555EE27F8}" type="parTrans" cxnId="{FC0E89DD-F88C-4BBC-BAD1-95BAC88812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3390411-E34E-4923-B6DA-295D818C17D7}" type="sibTrans" cxnId="{FC0E89DD-F88C-4BBC-BAD1-95BAC88812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E8C75AA-6271-470E-8C9E-CCAFFF3D9C78}">
      <dgm:prSet phldrT="[Text]"/>
      <dgm:spPr>
        <a:solidFill>
          <a:srgbClr val="FFFF66"/>
        </a:solidFill>
      </dgm:spPr>
      <dgm:t>
        <a:bodyPr/>
        <a:lstStyle/>
        <a:p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The Open University</a:t>
          </a:r>
        </a:p>
        <a:p>
          <a:r>
            <a:rPr lang="en-US" i="1" dirty="0" smtClean="0">
              <a:solidFill>
                <a:schemeClr val="bg1">
                  <a:lumMod val="50000"/>
                </a:schemeClr>
              </a:solidFill>
            </a:rPr>
            <a:t>Bachelor of Science Psychology</a:t>
          </a:r>
          <a:endParaRPr lang="en-US" i="1" dirty="0">
            <a:solidFill>
              <a:schemeClr val="bg1">
                <a:lumMod val="50000"/>
              </a:schemeClr>
            </a:solidFill>
          </a:endParaRPr>
        </a:p>
      </dgm:t>
    </dgm:pt>
    <dgm:pt modelId="{63066EC4-7FAC-4525-AFA4-FF29034BD320}" type="parTrans" cxnId="{8B06229C-3158-4E34-92C8-83D93599B4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F849FA8-F9A5-4DBA-B342-0D9F1F91FB8F}" type="sibTrans" cxnId="{8B06229C-3158-4E34-92C8-83D93599B4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8956CB1-C0EE-4057-882C-8AF57CFC65EA}" type="pres">
      <dgm:prSet presAssocID="{E2077E94-7E96-4EAA-985B-B1236518975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1C3F721-581B-43D8-873C-27E9F2BB5818}" type="pres">
      <dgm:prSet presAssocID="{94D82D56-22E1-45D3-86CE-A9D34293ABDF}" presName="Accent3" presStyleCnt="0"/>
      <dgm:spPr/>
    </dgm:pt>
    <dgm:pt modelId="{DC156AC2-0A9D-4780-8B5F-C04E4249D600}" type="pres">
      <dgm:prSet presAssocID="{94D82D56-22E1-45D3-86CE-A9D34293ABDF}" presName="Accent" presStyleLbl="node1" presStyleIdx="0" presStyleCnt="3"/>
      <dgm:spPr/>
    </dgm:pt>
    <dgm:pt modelId="{D52B564C-203E-42D0-BECA-E744BEF03397}" type="pres">
      <dgm:prSet presAssocID="{94D82D56-22E1-45D3-86CE-A9D34293ABDF}" presName="ParentBackground3" presStyleCnt="0"/>
      <dgm:spPr/>
    </dgm:pt>
    <dgm:pt modelId="{71C79E13-97EE-40CB-803F-CAB572491D27}" type="pres">
      <dgm:prSet presAssocID="{94D82D56-22E1-45D3-86CE-A9D34293ABDF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AB79A03B-2FDE-415C-B7F5-11F7A1474DDE}" type="pres">
      <dgm:prSet presAssocID="{94D82D56-22E1-45D3-86CE-A9D34293ABD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BDC78-7BBC-4FE2-87D9-9200B8EB510C}" type="pres">
      <dgm:prSet presAssocID="{4E8C75AA-6271-470E-8C9E-CCAFFF3D9C78}" presName="Accent2" presStyleCnt="0"/>
      <dgm:spPr/>
    </dgm:pt>
    <dgm:pt modelId="{188132BB-ABA8-4FBE-BAFB-CF71B434646A}" type="pres">
      <dgm:prSet presAssocID="{4E8C75AA-6271-470E-8C9E-CCAFFF3D9C78}" presName="Accent" presStyleLbl="node1" presStyleIdx="1" presStyleCnt="3"/>
      <dgm:spPr/>
    </dgm:pt>
    <dgm:pt modelId="{59903291-134B-4430-A556-8EB32D4B4B55}" type="pres">
      <dgm:prSet presAssocID="{4E8C75AA-6271-470E-8C9E-CCAFFF3D9C78}" presName="ParentBackground2" presStyleCnt="0"/>
      <dgm:spPr/>
    </dgm:pt>
    <dgm:pt modelId="{D4441282-9A8D-4132-9EBE-F312E8F25C6E}" type="pres">
      <dgm:prSet presAssocID="{4E8C75AA-6271-470E-8C9E-CCAFFF3D9C78}" presName="ParentBackground" presStyleLbl="fgAcc1" presStyleIdx="1" presStyleCnt="3" custLinFactNeighborX="-1607" custLinFactNeighborY="-804"/>
      <dgm:spPr/>
      <dgm:t>
        <a:bodyPr/>
        <a:lstStyle/>
        <a:p>
          <a:endParaRPr lang="en-US"/>
        </a:p>
      </dgm:t>
    </dgm:pt>
    <dgm:pt modelId="{EC690D45-6272-4564-83C2-F0793C77BF28}" type="pres">
      <dgm:prSet presAssocID="{4E8C75AA-6271-470E-8C9E-CCAFFF3D9C7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C0FC1-C7F7-449D-BDCF-1E95B92D5A54}" type="pres">
      <dgm:prSet presAssocID="{9C9EDF4F-008F-4A12-9759-9B519FF6FE6F}" presName="Accent1" presStyleCnt="0"/>
      <dgm:spPr/>
    </dgm:pt>
    <dgm:pt modelId="{C76DFF78-9519-418E-846B-8E5ADE9E21B8}" type="pres">
      <dgm:prSet presAssocID="{9C9EDF4F-008F-4A12-9759-9B519FF6FE6F}" presName="Accent" presStyleLbl="node1" presStyleIdx="2" presStyleCnt="3"/>
      <dgm:spPr/>
    </dgm:pt>
    <dgm:pt modelId="{1CEF5B98-6D88-4B5D-804B-70455E728E90}" type="pres">
      <dgm:prSet presAssocID="{9C9EDF4F-008F-4A12-9759-9B519FF6FE6F}" presName="ParentBackground1" presStyleCnt="0"/>
      <dgm:spPr/>
    </dgm:pt>
    <dgm:pt modelId="{091C6FF8-73EF-45EB-9CA4-2A77D2B61999}" type="pres">
      <dgm:prSet presAssocID="{9C9EDF4F-008F-4A12-9759-9B519FF6FE6F}" presName="ParentBackground" presStyleLbl="fgAcc1" presStyleIdx="2" presStyleCnt="3" custLinFactNeighborX="1907" custLinFactNeighborY="2861"/>
      <dgm:spPr/>
      <dgm:t>
        <a:bodyPr/>
        <a:lstStyle/>
        <a:p>
          <a:endParaRPr lang="en-US"/>
        </a:p>
      </dgm:t>
    </dgm:pt>
    <dgm:pt modelId="{419CEB0B-23CD-444B-95EA-D04E6F440910}" type="pres">
      <dgm:prSet presAssocID="{9C9EDF4F-008F-4A12-9759-9B519FF6FE6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EF8EC8-1AF1-414A-BA92-0B00B10693D2}" type="presOf" srcId="{9C9EDF4F-008F-4A12-9759-9B519FF6FE6F}" destId="{419CEB0B-23CD-444B-95EA-D04E6F440910}" srcOrd="1" destOrd="0" presId="urn:microsoft.com/office/officeart/2011/layout/CircleProcess"/>
    <dgm:cxn modelId="{FC0E89DD-F88C-4BBC-BAD1-95BAC888127D}" srcId="{E2077E94-7E96-4EAA-985B-B12365189757}" destId="{94D82D56-22E1-45D3-86CE-A9D34293ABDF}" srcOrd="2" destOrd="0" parTransId="{313DDA31-ED2D-4E74-AA40-3DA555EE27F8}" sibTransId="{63390411-E34E-4923-B6DA-295D818C17D7}"/>
    <dgm:cxn modelId="{84C8C415-B5F3-435C-83FF-E22F54196E09}" type="presOf" srcId="{94D82D56-22E1-45D3-86CE-A9D34293ABDF}" destId="{AB79A03B-2FDE-415C-B7F5-11F7A1474DDE}" srcOrd="1" destOrd="0" presId="urn:microsoft.com/office/officeart/2011/layout/CircleProcess"/>
    <dgm:cxn modelId="{811F0C73-E7B9-4305-AFF6-2CC332282EB4}" type="presOf" srcId="{4E8C75AA-6271-470E-8C9E-CCAFFF3D9C78}" destId="{EC690D45-6272-4564-83C2-F0793C77BF28}" srcOrd="1" destOrd="0" presId="urn:microsoft.com/office/officeart/2011/layout/CircleProcess"/>
    <dgm:cxn modelId="{AC34C0A6-2C35-44C6-A483-B2073C27D690}" type="presOf" srcId="{4E8C75AA-6271-470E-8C9E-CCAFFF3D9C78}" destId="{D4441282-9A8D-4132-9EBE-F312E8F25C6E}" srcOrd="0" destOrd="0" presId="urn:microsoft.com/office/officeart/2011/layout/CircleProcess"/>
    <dgm:cxn modelId="{AF3F441E-6F47-4959-B244-ED6E0893CE27}" type="presOf" srcId="{E2077E94-7E96-4EAA-985B-B12365189757}" destId="{18956CB1-C0EE-4057-882C-8AF57CFC65EA}" srcOrd="0" destOrd="0" presId="urn:microsoft.com/office/officeart/2011/layout/CircleProcess"/>
    <dgm:cxn modelId="{8B06229C-3158-4E34-92C8-83D93599B4BE}" srcId="{E2077E94-7E96-4EAA-985B-B12365189757}" destId="{4E8C75AA-6271-470E-8C9E-CCAFFF3D9C78}" srcOrd="1" destOrd="0" parTransId="{63066EC4-7FAC-4525-AFA4-FF29034BD320}" sibTransId="{6F849FA8-F9A5-4DBA-B342-0D9F1F91FB8F}"/>
    <dgm:cxn modelId="{9CA45329-B2E4-4531-B697-6C9D918E7E42}" srcId="{E2077E94-7E96-4EAA-985B-B12365189757}" destId="{9C9EDF4F-008F-4A12-9759-9B519FF6FE6F}" srcOrd="0" destOrd="0" parTransId="{ED3961BD-0381-4E56-908F-8052AF71665E}" sibTransId="{FB10A6EB-7A7F-4D83-976A-5E4499910DE7}"/>
    <dgm:cxn modelId="{ECE35BB5-4ECB-44AF-8176-0ED2E5472743}" type="presOf" srcId="{9C9EDF4F-008F-4A12-9759-9B519FF6FE6F}" destId="{091C6FF8-73EF-45EB-9CA4-2A77D2B61999}" srcOrd="0" destOrd="0" presId="urn:microsoft.com/office/officeart/2011/layout/CircleProcess"/>
    <dgm:cxn modelId="{F6D75513-E735-4A9A-B1EC-C9D8840E19A0}" type="presOf" srcId="{94D82D56-22E1-45D3-86CE-A9D34293ABDF}" destId="{71C79E13-97EE-40CB-803F-CAB572491D27}" srcOrd="0" destOrd="0" presId="urn:microsoft.com/office/officeart/2011/layout/CircleProcess"/>
    <dgm:cxn modelId="{8AB022AF-E9D1-48D3-B073-82BF21655027}" type="presParOf" srcId="{18956CB1-C0EE-4057-882C-8AF57CFC65EA}" destId="{F1C3F721-581B-43D8-873C-27E9F2BB5818}" srcOrd="0" destOrd="0" presId="urn:microsoft.com/office/officeart/2011/layout/CircleProcess"/>
    <dgm:cxn modelId="{DA32477E-C088-4EF1-874D-491E42AF7030}" type="presParOf" srcId="{F1C3F721-581B-43D8-873C-27E9F2BB5818}" destId="{DC156AC2-0A9D-4780-8B5F-C04E4249D600}" srcOrd="0" destOrd="0" presId="urn:microsoft.com/office/officeart/2011/layout/CircleProcess"/>
    <dgm:cxn modelId="{7F4A5EE5-6733-4439-B8A2-F6E70C7A9616}" type="presParOf" srcId="{18956CB1-C0EE-4057-882C-8AF57CFC65EA}" destId="{D52B564C-203E-42D0-BECA-E744BEF03397}" srcOrd="1" destOrd="0" presId="urn:microsoft.com/office/officeart/2011/layout/CircleProcess"/>
    <dgm:cxn modelId="{E4218ACF-FECA-437D-9D8B-B6B32331F969}" type="presParOf" srcId="{D52B564C-203E-42D0-BECA-E744BEF03397}" destId="{71C79E13-97EE-40CB-803F-CAB572491D27}" srcOrd="0" destOrd="0" presId="urn:microsoft.com/office/officeart/2011/layout/CircleProcess"/>
    <dgm:cxn modelId="{9A961743-80B0-4ABD-8936-20D84682D3D2}" type="presParOf" srcId="{18956CB1-C0EE-4057-882C-8AF57CFC65EA}" destId="{AB79A03B-2FDE-415C-B7F5-11F7A1474DDE}" srcOrd="2" destOrd="0" presId="urn:microsoft.com/office/officeart/2011/layout/CircleProcess"/>
    <dgm:cxn modelId="{2D5BF2FB-FB78-4A8D-B878-EB45F4C23BB7}" type="presParOf" srcId="{18956CB1-C0EE-4057-882C-8AF57CFC65EA}" destId="{FD7BDC78-7BBC-4FE2-87D9-9200B8EB510C}" srcOrd="3" destOrd="0" presId="urn:microsoft.com/office/officeart/2011/layout/CircleProcess"/>
    <dgm:cxn modelId="{F8747495-A6B4-4A06-ACC1-8B095FA954DB}" type="presParOf" srcId="{FD7BDC78-7BBC-4FE2-87D9-9200B8EB510C}" destId="{188132BB-ABA8-4FBE-BAFB-CF71B434646A}" srcOrd="0" destOrd="0" presId="urn:microsoft.com/office/officeart/2011/layout/CircleProcess"/>
    <dgm:cxn modelId="{5B2AB882-66DC-47D3-A706-36364EC83CA6}" type="presParOf" srcId="{18956CB1-C0EE-4057-882C-8AF57CFC65EA}" destId="{59903291-134B-4430-A556-8EB32D4B4B55}" srcOrd="4" destOrd="0" presId="urn:microsoft.com/office/officeart/2011/layout/CircleProcess"/>
    <dgm:cxn modelId="{69F1DF5A-0DC5-47A6-B8C8-1FAEBFDD4DBB}" type="presParOf" srcId="{59903291-134B-4430-A556-8EB32D4B4B55}" destId="{D4441282-9A8D-4132-9EBE-F312E8F25C6E}" srcOrd="0" destOrd="0" presId="urn:microsoft.com/office/officeart/2011/layout/CircleProcess"/>
    <dgm:cxn modelId="{40991974-3215-4BB6-B929-A29DFD9A4F29}" type="presParOf" srcId="{18956CB1-C0EE-4057-882C-8AF57CFC65EA}" destId="{EC690D45-6272-4564-83C2-F0793C77BF28}" srcOrd="5" destOrd="0" presId="urn:microsoft.com/office/officeart/2011/layout/CircleProcess"/>
    <dgm:cxn modelId="{1B612263-E14F-4CC2-AF37-61FD88837EBF}" type="presParOf" srcId="{18956CB1-C0EE-4057-882C-8AF57CFC65EA}" destId="{161C0FC1-C7F7-449D-BDCF-1E95B92D5A54}" srcOrd="6" destOrd="0" presId="urn:microsoft.com/office/officeart/2011/layout/CircleProcess"/>
    <dgm:cxn modelId="{CB12AA7A-6702-4332-B7E2-CC7241E143CE}" type="presParOf" srcId="{161C0FC1-C7F7-449D-BDCF-1E95B92D5A54}" destId="{C76DFF78-9519-418E-846B-8E5ADE9E21B8}" srcOrd="0" destOrd="0" presId="urn:microsoft.com/office/officeart/2011/layout/CircleProcess"/>
    <dgm:cxn modelId="{849F01E2-F467-46B5-B8FB-B51BCF72BA67}" type="presParOf" srcId="{18956CB1-C0EE-4057-882C-8AF57CFC65EA}" destId="{1CEF5B98-6D88-4B5D-804B-70455E728E90}" srcOrd="7" destOrd="0" presId="urn:microsoft.com/office/officeart/2011/layout/CircleProcess"/>
    <dgm:cxn modelId="{43E4750F-A20C-4990-8B9E-B178BB88BFB8}" type="presParOf" srcId="{1CEF5B98-6D88-4B5D-804B-70455E728E90}" destId="{091C6FF8-73EF-45EB-9CA4-2A77D2B61999}" srcOrd="0" destOrd="0" presId="urn:microsoft.com/office/officeart/2011/layout/CircleProcess"/>
    <dgm:cxn modelId="{B05203E2-9058-4CCD-B420-5C467469A64D}" type="presParOf" srcId="{18956CB1-C0EE-4057-882C-8AF57CFC65EA}" destId="{419CEB0B-23CD-444B-95EA-D04E6F44091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56AC2-0A9D-4780-8B5F-C04E4249D600}">
      <dsp:nvSpPr>
        <dsp:cNvPr id="0" name=""/>
        <dsp:cNvSpPr/>
      </dsp:nvSpPr>
      <dsp:spPr>
        <a:xfrm>
          <a:off x="5533235" y="1196375"/>
          <a:ext cx="2413694" cy="2414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79E13-97EE-40CB-803F-CAB572491D27}">
      <dsp:nvSpPr>
        <dsp:cNvPr id="0" name=""/>
        <dsp:cNvSpPr/>
      </dsp:nvSpPr>
      <dsp:spPr>
        <a:xfrm>
          <a:off x="5613377" y="1276860"/>
          <a:ext cx="2253410" cy="2253170"/>
        </a:xfrm>
        <a:prstGeom prst="ellipse">
          <a:avLst/>
        </a:prstGeom>
        <a:solidFill>
          <a:srgbClr val="FFFF66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University College Dublin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bg1">
                  <a:lumMod val="50000"/>
                </a:schemeClr>
              </a:solidFill>
            </a:rPr>
            <a:t>Educational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bg1">
                  <a:lumMod val="50000"/>
                </a:schemeClr>
              </a:solidFill>
            </a:rPr>
            <a:t>Psychology </a:t>
          </a:r>
          <a:endParaRPr lang="en-US" sz="2000" i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35517" y="1598802"/>
        <a:ext cx="1609129" cy="1609286"/>
      </dsp:txXfrm>
    </dsp:sp>
    <dsp:sp modelId="{188132BB-ABA8-4FBE-BAFB-CF71B434646A}">
      <dsp:nvSpPr>
        <dsp:cNvPr id="0" name=""/>
        <dsp:cNvSpPr/>
      </dsp:nvSpPr>
      <dsp:spPr>
        <a:xfrm rot="2700000">
          <a:off x="3041519" y="1199293"/>
          <a:ext cx="2407881" cy="240788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41282-9A8D-4132-9EBE-F312E8F25C6E}">
      <dsp:nvSpPr>
        <dsp:cNvPr id="0" name=""/>
        <dsp:cNvSpPr/>
      </dsp:nvSpPr>
      <dsp:spPr>
        <a:xfrm>
          <a:off x="3082542" y="1258745"/>
          <a:ext cx="2253410" cy="2253170"/>
        </a:xfrm>
        <a:prstGeom prst="ellipse">
          <a:avLst/>
        </a:prstGeom>
        <a:solidFill>
          <a:srgbClr val="FFFF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The Open University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bg1">
                  <a:lumMod val="50000"/>
                </a:schemeClr>
              </a:solidFill>
            </a:rPr>
            <a:t>Bachelor of Science Psychology</a:t>
          </a:r>
          <a:endParaRPr lang="en-US" sz="2000" i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04682" y="1580687"/>
        <a:ext cx="1609129" cy="1609286"/>
      </dsp:txXfrm>
    </dsp:sp>
    <dsp:sp modelId="{C76DFF78-9519-418E-846B-8E5ADE9E21B8}">
      <dsp:nvSpPr>
        <dsp:cNvPr id="0" name=""/>
        <dsp:cNvSpPr/>
      </dsp:nvSpPr>
      <dsp:spPr>
        <a:xfrm rot="2700000">
          <a:off x="546896" y="1199293"/>
          <a:ext cx="2407881" cy="240788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C6FF8-73EF-45EB-9CA4-2A77D2B61999}">
      <dsp:nvSpPr>
        <dsp:cNvPr id="0" name=""/>
        <dsp:cNvSpPr/>
      </dsp:nvSpPr>
      <dsp:spPr>
        <a:xfrm>
          <a:off x="667104" y="1341323"/>
          <a:ext cx="2253410" cy="2253170"/>
        </a:xfrm>
        <a:prstGeom prst="ellipse">
          <a:avLst/>
        </a:prstGeom>
        <a:solidFill>
          <a:srgbClr val="FFFF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Mary Immaculate College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bg1">
                  <a:lumMod val="50000"/>
                </a:schemeClr>
              </a:solidFill>
            </a:rPr>
            <a:t>Bachelor of Education</a:t>
          </a:r>
          <a:endParaRPr lang="en-US" sz="2000" i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989244" y="1663265"/>
        <a:ext cx="1609129" cy="160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Insert new cycle example of how tracking helps change perception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0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1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0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2EC4-D905-4E90-A536-A5E6F86B7F4D}" type="datetimeFigureOut">
              <a:rPr lang="en-IE" smtClean="0"/>
              <a:t>17/04/2018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F969-A912-404E-B2C5-857505871D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56926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13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74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7F00-3CB2-5340-8596-44C5CAA4E8F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E7E9-C90C-3548-B530-09659F9A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1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2826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EA2EC4-D905-4E90-A536-A5E6F86B7F4D}" type="datetimeFigureOut">
              <a:rPr lang="en-IE" smtClean="0"/>
              <a:t>17/04/2018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381F969-A912-404E-B2C5-857505871D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990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C7F00-3CB2-5340-8596-44C5CAA4E8F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D2E7E9-C90C-3548-B530-09659F9A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smtClean="0">
                <a:solidFill>
                  <a:schemeClr val="bg1"/>
                </a:solidFill>
                <a:effectLst/>
              </a:rPr>
              <a:t> by</a:t>
            </a:r>
            <a:endParaRPr lang="en-US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mtClean="0">
                <a:solidFill>
                  <a:srgbClr val="A5CD00"/>
                </a:solidFill>
              </a:rPr>
              <a:t>T</a:t>
            </a:r>
            <a:r>
              <a:rPr lang="en-US" baseline="0" smtClean="0">
                <a:solidFill>
                  <a:srgbClr val="A5CD00"/>
                </a:solidFill>
              </a:rPr>
              <a:t>he free PowerPoint library</a:t>
            </a:r>
            <a:endParaRPr lang="en-US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1" y="159656"/>
            <a:ext cx="9305894" cy="6739519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35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802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83915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-527200" y="6296616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3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Deirdre Forde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Froebel Department of Primary and Early Childhood Education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61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Education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2977767"/>
              </p:ext>
            </p:extLst>
          </p:nvPr>
        </p:nvGraphicFramePr>
        <p:xfrm>
          <a:off x="679939" y="1441938"/>
          <a:ext cx="7995138" cy="480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2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Career Path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22667"/>
            <a:ext cx="9144000" cy="53533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1487760" y="1261512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3" name="Rectangle 192"/>
          <p:cNvSpPr/>
          <p:nvPr/>
        </p:nvSpPr>
        <p:spPr>
          <a:xfrm>
            <a:off x="1487760" y="247280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4" name="Rectangle 193"/>
          <p:cNvSpPr/>
          <p:nvPr/>
        </p:nvSpPr>
        <p:spPr>
          <a:xfrm>
            <a:off x="1487760" y="368409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5" name="Rectangle 194"/>
          <p:cNvSpPr/>
          <p:nvPr/>
        </p:nvSpPr>
        <p:spPr>
          <a:xfrm>
            <a:off x="1487760" y="4895384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6" name="Group 195"/>
          <p:cNvGrpSpPr/>
          <p:nvPr/>
        </p:nvGrpSpPr>
        <p:grpSpPr>
          <a:xfrm>
            <a:off x="1277228" y="1217499"/>
            <a:ext cx="6301397" cy="929912"/>
            <a:chOff x="3925455" y="1055408"/>
            <a:chExt cx="6411565" cy="1198795"/>
          </a:xfrm>
        </p:grpSpPr>
        <p:sp>
          <p:nvSpPr>
            <p:cNvPr id="197" name="Rectangle 196"/>
            <p:cNvSpPr/>
            <p:nvPr/>
          </p:nvSpPr>
          <p:spPr>
            <a:xfrm>
              <a:off x="4906037" y="1284385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 smtClean="0">
                  <a:ln w="0"/>
                  <a:solidFill>
                    <a:schemeClr val="bg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</a:p>
            <a:p>
              <a:r>
                <a:rPr lang="en-US" sz="2400" dirty="0" smtClean="0">
                  <a:ln w="0"/>
                  <a:solidFill>
                    <a:schemeClr val="bg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Primary Teacher / Resource Teacher/  </a:t>
              </a:r>
              <a:endParaRPr lang="en-US" sz="24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r>
                <a:rPr lang="en-US" sz="2400" dirty="0" smtClean="0">
                  <a:ln w="0"/>
                  <a:solidFill>
                    <a:schemeClr val="bg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Deputy Principal </a:t>
              </a:r>
            </a:p>
            <a:p>
              <a:endParaRPr lang="en-US" sz="240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3925455" y="1055408"/>
              <a:ext cx="1178646" cy="1105902"/>
              <a:chOff x="3925455" y="1055408"/>
              <a:chExt cx="1178646" cy="1105902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3925455" y="1055408"/>
                <a:ext cx="969818" cy="110590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200" name="Isosceles Triangle 199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01" name="Group 200"/>
          <p:cNvGrpSpPr/>
          <p:nvPr/>
        </p:nvGrpSpPr>
        <p:grpSpPr>
          <a:xfrm>
            <a:off x="1378828" y="2377426"/>
            <a:ext cx="6290816" cy="1011831"/>
            <a:chOff x="3925455" y="1191491"/>
            <a:chExt cx="6400799" cy="1029520"/>
          </a:xfrm>
        </p:grpSpPr>
        <p:sp>
          <p:nvSpPr>
            <p:cNvPr id="202" name="Rectangle 201"/>
            <p:cNvSpPr/>
            <p:nvPr/>
          </p:nvSpPr>
          <p:spPr>
            <a:xfrm>
              <a:off x="5006110" y="1411336"/>
              <a:ext cx="5320144" cy="809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Special Education Support Service: Associate Advisor </a:t>
              </a:r>
              <a:r>
                <a:rPr lang="en-US" sz="2400" dirty="0" smtClean="0"/>
                <a:t>Advisor</a:t>
              </a:r>
              <a:endParaRPr lang="en-US" sz="2400" dirty="0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205" name="Isosceles Triangle 204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1378828" y="3588642"/>
            <a:ext cx="6290816" cy="953155"/>
            <a:chOff x="3925455" y="1191491"/>
            <a:chExt cx="6400799" cy="969818"/>
          </a:xfrm>
        </p:grpSpPr>
        <p:sp>
          <p:nvSpPr>
            <p:cNvPr id="207" name="Rectangle 206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11" name="Group 210"/>
          <p:cNvGrpSpPr/>
          <p:nvPr/>
        </p:nvGrpSpPr>
        <p:grpSpPr>
          <a:xfrm>
            <a:off x="1378828" y="4939474"/>
            <a:ext cx="6290816" cy="813537"/>
            <a:chOff x="3925455" y="1021977"/>
            <a:chExt cx="6400799" cy="1139332"/>
          </a:xfrm>
        </p:grpSpPr>
        <p:sp>
          <p:nvSpPr>
            <p:cNvPr id="212" name="Rectangle 211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3925455" y="1021977"/>
              <a:ext cx="1178646" cy="1139332"/>
              <a:chOff x="3925455" y="1021977"/>
              <a:chExt cx="1178646" cy="1139332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3925455" y="1021977"/>
                <a:ext cx="969818" cy="113933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215" name="Isosceles Triangle 214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24" name="TextBox 223"/>
          <p:cNvSpPr txBox="1"/>
          <p:nvPr/>
        </p:nvSpPr>
        <p:spPr>
          <a:xfrm>
            <a:off x="2537223" y="3755390"/>
            <a:ext cx="482486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Psychologist in both Educational and Clinical settings</a:t>
            </a:r>
            <a:endParaRPr 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605877" y="4939473"/>
            <a:ext cx="4433552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Maynooth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  <a:endParaRPr 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1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4">
                    <a:lumMod val="75000"/>
                  </a:schemeClr>
                </a:solidFill>
              </a:rPr>
              <a:t>Research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Autism and </a:t>
            </a:r>
            <a:r>
              <a:rPr lang="en-IE" dirty="0" smtClean="0"/>
              <a:t>Blindness</a:t>
            </a:r>
            <a:endParaRPr lang="en-IE" dirty="0"/>
          </a:p>
          <a:p>
            <a:r>
              <a:rPr lang="en-IE" dirty="0" smtClean="0"/>
              <a:t>Assistive Technology </a:t>
            </a:r>
            <a:r>
              <a:rPr lang="en-IE" dirty="0"/>
              <a:t>for </a:t>
            </a:r>
            <a:r>
              <a:rPr lang="en-IE" dirty="0" smtClean="0"/>
              <a:t>Children </a:t>
            </a:r>
            <a:r>
              <a:rPr lang="en-IE" dirty="0"/>
              <a:t>with Visual </a:t>
            </a:r>
            <a:r>
              <a:rPr lang="en-IE" dirty="0" smtClean="0"/>
              <a:t>Impairment and Children with Multiple Disabilities</a:t>
            </a:r>
            <a:endParaRPr lang="en-IE" dirty="0"/>
          </a:p>
          <a:p>
            <a:r>
              <a:rPr lang="en-IE" dirty="0"/>
              <a:t>The Psycho-Educational Assessment of School Aged Children with Visual Impairment: A Best Practice Model </a:t>
            </a:r>
          </a:p>
          <a:p>
            <a:r>
              <a:rPr lang="en-IE" dirty="0"/>
              <a:t>The Role of Initial Teacher Education Providers in preparing Teachers to meet the diverse needs of children in the classroom</a:t>
            </a:r>
          </a:p>
          <a:p>
            <a:r>
              <a:rPr lang="en-IE" dirty="0" smtClean="0"/>
              <a:t>Leadership for Inclusion (LINC) </a:t>
            </a:r>
            <a:r>
              <a:rPr lang="en-IE" dirty="0"/>
              <a:t>Programme </a:t>
            </a:r>
            <a:r>
              <a:rPr lang="en-IE" dirty="0" smtClean="0"/>
              <a:t> 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3520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4">
                    <a:lumMod val="75000"/>
                  </a:schemeClr>
                </a:solidFill>
              </a:rPr>
              <a:t>Research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Equality, Social Justice </a:t>
            </a:r>
            <a:r>
              <a:rPr lang="en-IE" dirty="0"/>
              <a:t>and Inclusive </a:t>
            </a:r>
            <a:r>
              <a:rPr lang="en-IE" dirty="0" smtClean="0"/>
              <a:t>Education</a:t>
            </a:r>
          </a:p>
          <a:p>
            <a:r>
              <a:rPr lang="en-IE" smtClean="0"/>
              <a:t>Teacher Diversity</a:t>
            </a:r>
            <a:endParaRPr lang="en-IE" dirty="0"/>
          </a:p>
          <a:p>
            <a:r>
              <a:rPr lang="en-IE" dirty="0" smtClean="0"/>
              <a:t>Leadership in Special Education in Irish Post </a:t>
            </a:r>
            <a:r>
              <a:rPr lang="en-IE" dirty="0"/>
              <a:t>Primary Schools </a:t>
            </a:r>
            <a:endParaRPr lang="en-IE" dirty="0" smtClean="0"/>
          </a:p>
          <a:p>
            <a:r>
              <a:rPr lang="en-IE" dirty="0" smtClean="0"/>
              <a:t>Early </a:t>
            </a:r>
            <a:r>
              <a:rPr lang="en-IE" dirty="0"/>
              <a:t>Childhood Education and Equality for Children </a:t>
            </a:r>
            <a:r>
              <a:rPr lang="en-IE" dirty="0" smtClean="0"/>
              <a:t>with a Disability</a:t>
            </a:r>
          </a:p>
          <a:p>
            <a:r>
              <a:rPr lang="en-IE" dirty="0" smtClean="0"/>
              <a:t>The </a:t>
            </a:r>
            <a:r>
              <a:rPr lang="en-IE" dirty="0"/>
              <a:t>application of assistive technology to support children with additional needs such as Social and Emotional difficulties, Anxiety etc</a:t>
            </a:r>
            <a:r>
              <a:rPr lang="en-IE" dirty="0" smtClean="0"/>
              <a:t>.</a:t>
            </a:r>
            <a:endParaRPr lang="en-IE" dirty="0"/>
          </a:p>
          <a:p>
            <a:r>
              <a:rPr lang="en-IE" dirty="0"/>
              <a:t>Managing Chronic Health Conditions in Primary Schools</a:t>
            </a:r>
          </a:p>
          <a:p>
            <a:pPr marL="0" indent="0">
              <a:buNone/>
            </a:pPr>
            <a:r>
              <a:rPr lang="en-IE" dirty="0"/>
              <a:t>Type 1 Diabetes: </a:t>
            </a:r>
            <a:r>
              <a:rPr lang="en-IE" dirty="0" smtClean="0"/>
              <a:t>use </a:t>
            </a:r>
            <a:r>
              <a:rPr lang="en-IE" dirty="0"/>
              <a:t>of non invasive wearables in children’s care plans. </a:t>
            </a:r>
          </a:p>
          <a:p>
            <a:r>
              <a:rPr lang="en-IE" dirty="0"/>
              <a:t>Mental </a:t>
            </a:r>
            <a:r>
              <a:rPr lang="en-IE" dirty="0" smtClean="0"/>
              <a:t>Health and Anxiety </a:t>
            </a:r>
          </a:p>
          <a:p>
            <a:r>
              <a:rPr lang="en-IE" dirty="0" smtClean="0"/>
              <a:t> Autism</a:t>
            </a:r>
          </a:p>
          <a:p>
            <a:r>
              <a:rPr lang="en-IE" dirty="0" smtClean="0"/>
              <a:t>Self Regulation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026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1627" y="2308457"/>
            <a:ext cx="7886700" cy="739056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Thanks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22667"/>
            <a:ext cx="9144000" cy="53533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10517</TotalTime>
  <Words>224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Corbel</vt:lpstr>
      <vt:lpstr>Helvetica</vt:lpstr>
      <vt:lpstr>Open Sans</vt:lpstr>
      <vt:lpstr>Template PresentationGo</vt:lpstr>
      <vt:lpstr>Template PresentationGo Dark</vt:lpstr>
      <vt:lpstr>Custom Design</vt:lpstr>
      <vt:lpstr>Feathered</vt:lpstr>
      <vt:lpstr>Deirdre Forde</vt:lpstr>
      <vt:lpstr>Education </vt:lpstr>
      <vt:lpstr>My Career Path</vt:lpstr>
      <vt:lpstr>Research Background</vt:lpstr>
      <vt:lpstr>Research Interests</vt:lpstr>
      <vt:lpstr>Thanks </vt:lpstr>
    </vt:vector>
  </TitlesOfParts>
  <Manager>Deirdre.Forde@mu.ie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Deirdre Forde</dc:title>
  <dc:creator>PresentationGo.com;Deirdre.Forde@mu.ie</dc:creator>
  <dc:description/>
  <cp:lastModifiedBy>Hilary Hooks</cp:lastModifiedBy>
  <cp:revision>34</cp:revision>
  <dcterms:created xsi:type="dcterms:W3CDTF">2014-11-26T05:14:11Z</dcterms:created>
  <dcterms:modified xsi:type="dcterms:W3CDTF">2018-04-17T11:37:52Z</dcterms:modified>
</cp:coreProperties>
</file>