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293" r:id="rId6"/>
    <p:sldId id="280" r:id="rId7"/>
    <p:sldId id="295" r:id="rId8"/>
    <p:sldId id="289" r:id="rId9"/>
    <p:sldId id="274" r:id="rId10"/>
    <p:sldId id="307" r:id="rId11"/>
    <p:sldId id="275" r:id="rId12"/>
    <p:sldId id="290" r:id="rId13"/>
    <p:sldId id="276" r:id="rId14"/>
    <p:sldId id="305" r:id="rId15"/>
    <p:sldId id="288" r:id="rId16"/>
    <p:sldId id="304" r:id="rId17"/>
    <p:sldId id="306" r:id="rId18"/>
    <p:sldId id="309" r:id="rId19"/>
    <p:sldId id="296" r:id="rId20"/>
    <p:sldId id="286" r:id="rId21"/>
    <p:sldId id="272" r:id="rId22"/>
    <p:sldId id="301" r:id="rId23"/>
    <p:sldId id="303" r:id="rId24"/>
    <p:sldId id="299" r:id="rId25"/>
    <p:sldId id="300" r:id="rId26"/>
    <p:sldId id="268" r:id="rId27"/>
    <p:sldId id="308" r:id="rId28"/>
    <p:sldId id="310"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3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B5AF1-9123-469E-AC2A-DAD671AB56E3}" v="18" dt="2024-01-29T13:53:40.323"/>
    <p1510:client id="{C7FA6460-E1ED-B7D4-4E68-4496FDDCB9AF}" v="144" dt="2024-01-29T14:13:19.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Massey" userId="S::deirdre.massey@mu.ie::8c96e992-4fd1-498c-b81b-8d5815e273c4" providerId="AD" clId="Web-{C7FA6460-E1ED-B7D4-4E68-4496FDDCB9AF}"/>
    <pc:docChg chg="modSld">
      <pc:chgData name="Deirdre Massey" userId="S::deirdre.massey@mu.ie::8c96e992-4fd1-498c-b81b-8d5815e273c4" providerId="AD" clId="Web-{C7FA6460-E1ED-B7D4-4E68-4496FDDCB9AF}" dt="2024-01-29T14:13:15.546" v="146" actId="20577"/>
      <pc:docMkLst>
        <pc:docMk/>
      </pc:docMkLst>
      <pc:sldChg chg="modSp">
        <pc:chgData name="Deirdre Massey" userId="S::deirdre.massey@mu.ie::8c96e992-4fd1-498c-b81b-8d5815e273c4" providerId="AD" clId="Web-{C7FA6460-E1ED-B7D4-4E68-4496FDDCB9AF}" dt="2024-01-29T14:13:15.546" v="146" actId="20577"/>
        <pc:sldMkLst>
          <pc:docMk/>
          <pc:sldMk cId="862121374" sldId="275"/>
        </pc:sldMkLst>
        <pc:spChg chg="mod">
          <ac:chgData name="Deirdre Massey" userId="S::deirdre.massey@mu.ie::8c96e992-4fd1-498c-b81b-8d5815e273c4" providerId="AD" clId="Web-{C7FA6460-E1ED-B7D4-4E68-4496FDDCB9AF}" dt="2024-01-29T14:13:15.546" v="146" actId="20577"/>
          <ac:spMkLst>
            <pc:docMk/>
            <pc:sldMk cId="862121374" sldId="275"/>
            <ac:spMk id="3" creationId="{00000000-0000-0000-0000-000000000000}"/>
          </ac:spMkLst>
        </pc:spChg>
      </pc:sldChg>
      <pc:sldChg chg="modSp">
        <pc:chgData name="Deirdre Massey" userId="S::deirdre.massey@mu.ie::8c96e992-4fd1-498c-b81b-8d5815e273c4" providerId="AD" clId="Web-{C7FA6460-E1ED-B7D4-4E68-4496FDDCB9AF}" dt="2024-01-29T14:08:43.336" v="58" actId="20577"/>
        <pc:sldMkLst>
          <pc:docMk/>
          <pc:sldMk cId="1417507072" sldId="286"/>
        </pc:sldMkLst>
        <pc:spChg chg="mod">
          <ac:chgData name="Deirdre Massey" userId="S::deirdre.massey@mu.ie::8c96e992-4fd1-498c-b81b-8d5815e273c4" providerId="AD" clId="Web-{C7FA6460-E1ED-B7D4-4E68-4496FDDCB9AF}" dt="2024-01-29T14:08:43.336" v="58" actId="20577"/>
          <ac:spMkLst>
            <pc:docMk/>
            <pc:sldMk cId="1417507072" sldId="286"/>
            <ac:spMk id="2" creationId="{00000000-0000-0000-0000-000000000000}"/>
          </ac:spMkLst>
        </pc:spChg>
        <pc:spChg chg="mod">
          <ac:chgData name="Deirdre Massey" userId="S::deirdre.massey@mu.ie::8c96e992-4fd1-498c-b81b-8d5815e273c4" providerId="AD" clId="Web-{C7FA6460-E1ED-B7D4-4E68-4496FDDCB9AF}" dt="2024-01-29T14:08:36.476" v="54" actId="20577"/>
          <ac:spMkLst>
            <pc:docMk/>
            <pc:sldMk cId="1417507072" sldId="286"/>
            <ac:spMk id="3" creationId="{00000000-0000-0000-0000-000000000000}"/>
          </ac:spMkLst>
        </pc:spChg>
      </pc:sldChg>
      <pc:sldChg chg="modSp">
        <pc:chgData name="Deirdre Massey" userId="S::deirdre.massey@mu.ie::8c96e992-4fd1-498c-b81b-8d5815e273c4" providerId="AD" clId="Web-{C7FA6460-E1ED-B7D4-4E68-4496FDDCB9AF}" dt="2024-01-29T14:04:30.548" v="33" actId="20577"/>
        <pc:sldMkLst>
          <pc:docMk/>
          <pc:sldMk cId="2039632117" sldId="288"/>
        </pc:sldMkLst>
        <pc:spChg chg="mod">
          <ac:chgData name="Deirdre Massey" userId="S::deirdre.massey@mu.ie::8c96e992-4fd1-498c-b81b-8d5815e273c4" providerId="AD" clId="Web-{C7FA6460-E1ED-B7D4-4E68-4496FDDCB9AF}" dt="2024-01-29T14:04:30.548" v="33" actId="20577"/>
          <ac:spMkLst>
            <pc:docMk/>
            <pc:sldMk cId="2039632117" sldId="288"/>
            <ac:spMk id="3" creationId="{192A8D5C-1509-4BC8-B7BE-D6F53D8C6865}"/>
          </ac:spMkLst>
        </pc:spChg>
      </pc:sldChg>
      <pc:sldChg chg="modSp">
        <pc:chgData name="Deirdre Massey" userId="S::deirdre.massey@mu.ie::8c96e992-4fd1-498c-b81b-8d5815e273c4" providerId="AD" clId="Web-{C7FA6460-E1ED-B7D4-4E68-4496FDDCB9AF}" dt="2024-01-29T14:00:27.167" v="8" actId="20577"/>
        <pc:sldMkLst>
          <pc:docMk/>
          <pc:sldMk cId="3609172349" sldId="289"/>
        </pc:sldMkLst>
        <pc:spChg chg="mod">
          <ac:chgData name="Deirdre Massey" userId="S::deirdre.massey@mu.ie::8c96e992-4fd1-498c-b81b-8d5815e273c4" providerId="AD" clId="Web-{C7FA6460-E1ED-B7D4-4E68-4496FDDCB9AF}" dt="2024-01-29T14:00:27.167" v="8" actId="20577"/>
          <ac:spMkLst>
            <pc:docMk/>
            <pc:sldMk cId="3609172349" sldId="289"/>
            <ac:spMk id="3" creationId="{8E511A3A-3A7B-4E9D-8B68-1DF0EC08BFEF}"/>
          </ac:spMkLst>
        </pc:spChg>
      </pc:sldChg>
      <pc:sldChg chg="modSp">
        <pc:chgData name="Deirdre Massey" userId="S::deirdre.massey@mu.ie::8c96e992-4fd1-498c-b81b-8d5815e273c4" providerId="AD" clId="Web-{C7FA6460-E1ED-B7D4-4E68-4496FDDCB9AF}" dt="2024-01-29T14:09:15.493" v="64" actId="20577"/>
        <pc:sldMkLst>
          <pc:docMk/>
          <pc:sldMk cId="1749785642" sldId="299"/>
        </pc:sldMkLst>
        <pc:spChg chg="mod">
          <ac:chgData name="Deirdre Massey" userId="S::deirdre.massey@mu.ie::8c96e992-4fd1-498c-b81b-8d5815e273c4" providerId="AD" clId="Web-{C7FA6460-E1ED-B7D4-4E68-4496FDDCB9AF}" dt="2024-01-29T14:09:12.102" v="63" actId="20577"/>
          <ac:spMkLst>
            <pc:docMk/>
            <pc:sldMk cId="1749785642" sldId="299"/>
            <ac:spMk id="2" creationId="{BC087A82-0F1E-B5BF-A0C4-8FC7FBF97BB8}"/>
          </ac:spMkLst>
        </pc:spChg>
        <pc:spChg chg="mod">
          <ac:chgData name="Deirdre Massey" userId="S::deirdre.massey@mu.ie::8c96e992-4fd1-498c-b81b-8d5815e273c4" providerId="AD" clId="Web-{C7FA6460-E1ED-B7D4-4E68-4496FDDCB9AF}" dt="2024-01-29T14:09:15.493" v="64" actId="20577"/>
          <ac:spMkLst>
            <pc:docMk/>
            <pc:sldMk cId="1749785642" sldId="299"/>
            <ac:spMk id="3" creationId="{07C5841E-838D-2632-4BD4-6C4374FF4DF9}"/>
          </ac:spMkLst>
        </pc:spChg>
      </pc:sldChg>
      <pc:sldChg chg="modSp">
        <pc:chgData name="Deirdre Massey" userId="S::deirdre.massey@mu.ie::8c96e992-4fd1-498c-b81b-8d5815e273c4" providerId="AD" clId="Web-{C7FA6460-E1ED-B7D4-4E68-4496FDDCB9AF}" dt="2024-01-29T14:09:26.150" v="68" actId="20577"/>
        <pc:sldMkLst>
          <pc:docMk/>
          <pc:sldMk cId="3120841410" sldId="300"/>
        </pc:sldMkLst>
        <pc:spChg chg="mod">
          <ac:chgData name="Deirdre Massey" userId="S::deirdre.massey@mu.ie::8c96e992-4fd1-498c-b81b-8d5815e273c4" providerId="AD" clId="Web-{C7FA6460-E1ED-B7D4-4E68-4496FDDCB9AF}" dt="2024-01-29T14:09:26.150" v="68" actId="20577"/>
          <ac:spMkLst>
            <pc:docMk/>
            <pc:sldMk cId="3120841410" sldId="300"/>
            <ac:spMk id="2" creationId="{BC087A82-0F1E-B5BF-A0C4-8FC7FBF97BB8}"/>
          </ac:spMkLst>
        </pc:spChg>
        <pc:spChg chg="mod">
          <ac:chgData name="Deirdre Massey" userId="S::deirdre.massey@mu.ie::8c96e992-4fd1-498c-b81b-8d5815e273c4" providerId="AD" clId="Web-{C7FA6460-E1ED-B7D4-4E68-4496FDDCB9AF}" dt="2024-01-29T14:09:19.009" v="65" actId="20577"/>
          <ac:spMkLst>
            <pc:docMk/>
            <pc:sldMk cId="3120841410" sldId="300"/>
            <ac:spMk id="3" creationId="{07C5841E-838D-2632-4BD4-6C4374FF4DF9}"/>
          </ac:spMkLst>
        </pc:spChg>
      </pc:sldChg>
      <pc:sldChg chg="modSp">
        <pc:chgData name="Deirdre Massey" userId="S::deirdre.massey@mu.ie::8c96e992-4fd1-498c-b81b-8d5815e273c4" providerId="AD" clId="Web-{C7FA6460-E1ED-B7D4-4E68-4496FDDCB9AF}" dt="2024-01-29T14:09:08.540" v="62" actId="20577"/>
        <pc:sldMkLst>
          <pc:docMk/>
          <pc:sldMk cId="2973559631" sldId="303"/>
        </pc:sldMkLst>
        <pc:spChg chg="mod">
          <ac:chgData name="Deirdre Massey" userId="S::deirdre.massey@mu.ie::8c96e992-4fd1-498c-b81b-8d5815e273c4" providerId="AD" clId="Web-{C7FA6460-E1ED-B7D4-4E68-4496FDDCB9AF}" dt="2024-01-29T14:09:08.540" v="62" actId="20577"/>
          <ac:spMkLst>
            <pc:docMk/>
            <pc:sldMk cId="2973559631" sldId="303"/>
            <ac:spMk id="2" creationId="{BC087A82-0F1E-B5BF-A0C4-8FC7FBF97BB8}"/>
          </ac:spMkLst>
        </pc:spChg>
        <pc:spChg chg="mod">
          <ac:chgData name="Deirdre Massey" userId="S::deirdre.massey@mu.ie::8c96e992-4fd1-498c-b81b-8d5815e273c4" providerId="AD" clId="Web-{C7FA6460-E1ED-B7D4-4E68-4496FDDCB9AF}" dt="2024-01-29T14:09:04.415" v="61" actId="20577"/>
          <ac:spMkLst>
            <pc:docMk/>
            <pc:sldMk cId="2973559631" sldId="303"/>
            <ac:spMk id="3" creationId="{07C5841E-838D-2632-4BD4-6C4374FF4DF9}"/>
          </ac:spMkLst>
        </pc:spChg>
      </pc:sldChg>
      <pc:sldChg chg="modSp">
        <pc:chgData name="Deirdre Massey" userId="S::deirdre.massey@mu.ie::8c96e992-4fd1-498c-b81b-8d5815e273c4" providerId="AD" clId="Web-{C7FA6460-E1ED-B7D4-4E68-4496FDDCB9AF}" dt="2024-01-29T14:04:21.095" v="29" actId="20577"/>
        <pc:sldMkLst>
          <pc:docMk/>
          <pc:sldMk cId="456614192" sldId="305"/>
        </pc:sldMkLst>
        <pc:spChg chg="mod">
          <ac:chgData name="Deirdre Massey" userId="S::deirdre.massey@mu.ie::8c96e992-4fd1-498c-b81b-8d5815e273c4" providerId="AD" clId="Web-{C7FA6460-E1ED-B7D4-4E68-4496FDDCB9AF}" dt="2024-01-29T14:04:21.095" v="29" actId="20577"/>
          <ac:spMkLst>
            <pc:docMk/>
            <pc:sldMk cId="456614192" sldId="305"/>
            <ac:spMk id="3" creationId="{081CD70B-9B21-14FE-5668-9358B2F30FC8}"/>
          </ac:spMkLst>
        </pc:spChg>
      </pc:sldChg>
      <pc:sldChg chg="modSp">
        <pc:chgData name="Deirdre Massey" userId="S::deirdre.massey@mu.ie::8c96e992-4fd1-498c-b81b-8d5815e273c4" providerId="AD" clId="Web-{C7FA6460-E1ED-B7D4-4E68-4496FDDCB9AF}" dt="2024-01-29T14:04:39.517" v="37" actId="20577"/>
        <pc:sldMkLst>
          <pc:docMk/>
          <pc:sldMk cId="2725354738" sldId="306"/>
        </pc:sldMkLst>
        <pc:spChg chg="mod">
          <ac:chgData name="Deirdre Massey" userId="S::deirdre.massey@mu.ie::8c96e992-4fd1-498c-b81b-8d5815e273c4" providerId="AD" clId="Web-{C7FA6460-E1ED-B7D4-4E68-4496FDDCB9AF}" dt="2024-01-29T14:04:39.517" v="37" actId="20577"/>
          <ac:spMkLst>
            <pc:docMk/>
            <pc:sldMk cId="2725354738" sldId="306"/>
            <ac:spMk id="3" creationId="{8D30875D-7E30-8D2E-C65B-055BF5D9AC78}"/>
          </ac:spMkLst>
        </pc:spChg>
      </pc:sldChg>
      <pc:sldChg chg="addSp modSp mod setBg">
        <pc:chgData name="Deirdre Massey" userId="S::deirdre.massey@mu.ie::8c96e992-4fd1-498c-b81b-8d5815e273c4" providerId="AD" clId="Web-{C7FA6460-E1ED-B7D4-4E68-4496FDDCB9AF}" dt="2024-01-29T14:09:34.728" v="69"/>
        <pc:sldMkLst>
          <pc:docMk/>
          <pc:sldMk cId="3630785418" sldId="308"/>
        </pc:sldMkLst>
        <pc:spChg chg="mod">
          <ac:chgData name="Deirdre Massey" userId="S::deirdre.massey@mu.ie::8c96e992-4fd1-498c-b81b-8d5815e273c4" providerId="AD" clId="Web-{C7FA6460-E1ED-B7D4-4E68-4496FDDCB9AF}" dt="2024-01-29T14:09:34.728" v="69"/>
          <ac:spMkLst>
            <pc:docMk/>
            <pc:sldMk cId="3630785418" sldId="308"/>
            <ac:spMk id="2" creationId="{BC087A82-0F1E-B5BF-A0C4-8FC7FBF97BB8}"/>
          </ac:spMkLst>
        </pc:spChg>
        <pc:spChg chg="add">
          <ac:chgData name="Deirdre Massey" userId="S::deirdre.massey@mu.ie::8c96e992-4fd1-498c-b81b-8d5815e273c4" providerId="AD" clId="Web-{C7FA6460-E1ED-B7D4-4E68-4496FDDCB9AF}" dt="2024-01-29T14:09:34.728" v="69"/>
          <ac:spMkLst>
            <pc:docMk/>
            <pc:sldMk cId="3630785418" sldId="308"/>
            <ac:spMk id="7" creationId="{93245F62-CCC4-49E4-B95B-EA6C1E790510}"/>
          </ac:spMkLst>
        </pc:spChg>
        <pc:spChg chg="add">
          <ac:chgData name="Deirdre Massey" userId="S::deirdre.massey@mu.ie::8c96e992-4fd1-498c-b81b-8d5815e273c4" providerId="AD" clId="Web-{C7FA6460-E1ED-B7D4-4E68-4496FDDCB9AF}" dt="2024-01-29T14:09:34.728" v="69"/>
          <ac:spMkLst>
            <pc:docMk/>
            <pc:sldMk cId="3630785418" sldId="308"/>
            <ac:spMk id="8" creationId="{E6C0DD6B-6AA3-448F-9B99-8386295BC1B4}"/>
          </ac:spMkLst>
        </pc:spChg>
        <pc:picChg chg="mod">
          <ac:chgData name="Deirdre Massey" userId="S::deirdre.massey@mu.ie::8c96e992-4fd1-498c-b81b-8d5815e273c4" providerId="AD" clId="Web-{C7FA6460-E1ED-B7D4-4E68-4496FDDCB9AF}" dt="2024-01-29T14:09:34.728" v="69"/>
          <ac:picMkLst>
            <pc:docMk/>
            <pc:sldMk cId="3630785418" sldId="308"/>
            <ac:picMk id="4" creationId="{C86B0013-5778-6519-BA12-CAC1DE9CE0ED}"/>
          </ac:picMkLst>
        </pc:picChg>
      </pc:sldChg>
      <pc:sldChg chg="addSp delSp modSp">
        <pc:chgData name="Deirdre Massey" userId="S::deirdre.massey@mu.ie::8c96e992-4fd1-498c-b81b-8d5815e273c4" providerId="AD" clId="Web-{C7FA6460-E1ED-B7D4-4E68-4496FDDCB9AF}" dt="2024-01-29T14:08:03.538" v="52" actId="14100"/>
        <pc:sldMkLst>
          <pc:docMk/>
          <pc:sldMk cId="3251793781" sldId="309"/>
        </pc:sldMkLst>
        <pc:spChg chg="add del mod">
          <ac:chgData name="Deirdre Massey" userId="S::deirdre.massey@mu.ie::8c96e992-4fd1-498c-b81b-8d5815e273c4" providerId="AD" clId="Web-{C7FA6460-E1ED-B7D4-4E68-4496FDDCB9AF}" dt="2024-01-29T14:07:52.803" v="49" actId="1076"/>
          <ac:spMkLst>
            <pc:docMk/>
            <pc:sldMk cId="3251793781" sldId="309"/>
            <ac:spMk id="3" creationId="{192A8D5C-1509-4BC8-B7BE-D6F53D8C6865}"/>
          </ac:spMkLst>
        </pc:spChg>
        <pc:graphicFrameChg chg="add del">
          <ac:chgData name="Deirdre Massey" userId="S::deirdre.massey@mu.ie::8c96e992-4fd1-498c-b81b-8d5815e273c4" providerId="AD" clId="Web-{C7FA6460-E1ED-B7D4-4E68-4496FDDCB9AF}" dt="2024-01-29T14:07:36.272" v="44"/>
          <ac:graphicFrameMkLst>
            <pc:docMk/>
            <pc:sldMk cId="3251793781" sldId="309"/>
            <ac:graphicFrameMk id="7" creationId="{D3139259-B1D3-B47C-2371-96F7B32CCC04}"/>
          </ac:graphicFrameMkLst>
        </pc:graphicFrameChg>
        <pc:picChg chg="add mod">
          <ac:chgData name="Deirdre Massey" userId="S::deirdre.massey@mu.ie::8c96e992-4fd1-498c-b81b-8d5815e273c4" providerId="AD" clId="Web-{C7FA6460-E1ED-B7D4-4E68-4496FDDCB9AF}" dt="2024-01-29T14:07:59.491" v="51" actId="1076"/>
          <ac:picMkLst>
            <pc:docMk/>
            <pc:sldMk cId="3251793781" sldId="309"/>
            <ac:picMk id="2" creationId="{E673DAC4-D0EE-17F9-5C6A-1E3236467D3A}"/>
          </ac:picMkLst>
        </pc:picChg>
        <pc:picChg chg="mod">
          <ac:chgData name="Deirdre Massey" userId="S::deirdre.massey@mu.ie::8c96e992-4fd1-498c-b81b-8d5815e273c4" providerId="AD" clId="Web-{C7FA6460-E1ED-B7D4-4E68-4496FDDCB9AF}" dt="2024-01-29T14:08:03.538" v="52" actId="14100"/>
          <ac:picMkLst>
            <pc:docMk/>
            <pc:sldMk cId="3251793781" sldId="309"/>
            <ac:picMk id="4" creationId="{A2D02FA6-5672-467C-92C3-4FC6776957D6}"/>
          </ac:picMkLst>
        </pc:picChg>
      </pc:sldChg>
      <pc:sldChg chg="delSp modSp">
        <pc:chgData name="Deirdre Massey" userId="S::deirdre.massey@mu.ie::8c96e992-4fd1-498c-b81b-8d5815e273c4" providerId="AD" clId="Web-{C7FA6460-E1ED-B7D4-4E68-4496FDDCB9AF}" dt="2024-01-29T14:12:27.592" v="113" actId="20577"/>
        <pc:sldMkLst>
          <pc:docMk/>
          <pc:sldMk cId="1632271948" sldId="310"/>
        </pc:sldMkLst>
        <pc:spChg chg="mod">
          <ac:chgData name="Deirdre Massey" userId="S::deirdre.massey@mu.ie::8c96e992-4fd1-498c-b81b-8d5815e273c4" providerId="AD" clId="Web-{C7FA6460-E1ED-B7D4-4E68-4496FDDCB9AF}" dt="2024-01-29T14:12:27.592" v="113" actId="20577"/>
          <ac:spMkLst>
            <pc:docMk/>
            <pc:sldMk cId="1632271948" sldId="310"/>
            <ac:spMk id="3" creationId="{00000000-0000-0000-0000-000000000000}"/>
          </ac:spMkLst>
        </pc:spChg>
        <pc:picChg chg="del mod">
          <ac:chgData name="Deirdre Massey" userId="S::deirdre.massey@mu.ie::8c96e992-4fd1-498c-b81b-8d5815e273c4" providerId="AD" clId="Web-{C7FA6460-E1ED-B7D4-4E68-4496FDDCB9AF}" dt="2024-01-29T14:12:18.404" v="110"/>
          <ac:picMkLst>
            <pc:docMk/>
            <pc:sldMk cId="1632271948" sldId="310"/>
            <ac:picMk id="4" creationId="{153D30E5-863F-3947-A401-B8FE791A8316}"/>
          </ac:picMkLst>
        </pc:picChg>
      </pc:sldChg>
    </pc:docChg>
  </pc:docChgLst>
  <pc:docChgLst>
    <pc:chgData name="Deirdre Massey" userId="8c96e992-4fd1-498c-b81b-8d5815e273c4" providerId="ADAL" clId="{3D9B5AF1-9123-469E-AC2A-DAD671AB56E3}"/>
    <pc:docChg chg="custSel addSld modSld sldOrd">
      <pc:chgData name="Deirdre Massey" userId="8c96e992-4fd1-498c-b81b-8d5815e273c4" providerId="ADAL" clId="{3D9B5AF1-9123-469E-AC2A-DAD671AB56E3}" dt="2024-01-29T13:55:49.508" v="2207"/>
      <pc:docMkLst>
        <pc:docMk/>
      </pc:docMkLst>
      <pc:sldChg chg="modSp add mod">
        <pc:chgData name="Deirdre Massey" userId="8c96e992-4fd1-498c-b81b-8d5815e273c4" providerId="ADAL" clId="{3D9B5AF1-9123-469E-AC2A-DAD671AB56E3}" dt="2024-01-24T11:04:06.247" v="1780" actId="12"/>
        <pc:sldMkLst>
          <pc:docMk/>
          <pc:sldMk cId="382578437" sldId="268"/>
        </pc:sldMkLst>
        <pc:spChg chg="mod">
          <ac:chgData name="Deirdre Massey" userId="8c96e992-4fd1-498c-b81b-8d5815e273c4" providerId="ADAL" clId="{3D9B5AF1-9123-469E-AC2A-DAD671AB56E3}" dt="2024-01-24T11:04:06.247" v="1780" actId="12"/>
          <ac:spMkLst>
            <pc:docMk/>
            <pc:sldMk cId="382578437" sldId="268"/>
            <ac:spMk id="3" creationId="{00000000-0000-0000-0000-000000000000}"/>
          </ac:spMkLst>
        </pc:spChg>
      </pc:sldChg>
      <pc:sldChg chg="modSp mod">
        <pc:chgData name="Deirdre Massey" userId="8c96e992-4fd1-498c-b81b-8d5815e273c4" providerId="ADAL" clId="{3D9B5AF1-9123-469E-AC2A-DAD671AB56E3}" dt="2024-01-24T10:55:23.206" v="1096" actId="20577"/>
        <pc:sldMkLst>
          <pc:docMk/>
          <pc:sldMk cId="3117852921" sldId="274"/>
        </pc:sldMkLst>
        <pc:spChg chg="mod">
          <ac:chgData name="Deirdre Massey" userId="8c96e992-4fd1-498c-b81b-8d5815e273c4" providerId="ADAL" clId="{3D9B5AF1-9123-469E-AC2A-DAD671AB56E3}" dt="2024-01-24T10:55:23.206" v="1096" actId="20577"/>
          <ac:spMkLst>
            <pc:docMk/>
            <pc:sldMk cId="3117852921" sldId="274"/>
            <ac:spMk id="3" creationId="{00000000-0000-0000-0000-000000000000}"/>
          </ac:spMkLst>
        </pc:spChg>
      </pc:sldChg>
      <pc:sldChg chg="modSp mod">
        <pc:chgData name="Deirdre Massey" userId="8c96e992-4fd1-498c-b81b-8d5815e273c4" providerId="ADAL" clId="{3D9B5AF1-9123-469E-AC2A-DAD671AB56E3}" dt="2024-01-24T10:47:52.534" v="355" actId="27636"/>
        <pc:sldMkLst>
          <pc:docMk/>
          <pc:sldMk cId="1417507072" sldId="286"/>
        </pc:sldMkLst>
        <pc:spChg chg="mod">
          <ac:chgData name="Deirdre Massey" userId="8c96e992-4fd1-498c-b81b-8d5815e273c4" providerId="ADAL" clId="{3D9B5AF1-9123-469E-AC2A-DAD671AB56E3}" dt="2024-01-24T10:47:52.534" v="355" actId="27636"/>
          <ac:spMkLst>
            <pc:docMk/>
            <pc:sldMk cId="1417507072" sldId="286"/>
            <ac:spMk id="3" creationId="{00000000-0000-0000-0000-000000000000}"/>
          </ac:spMkLst>
        </pc:spChg>
      </pc:sldChg>
      <pc:sldChg chg="modSp mod">
        <pc:chgData name="Deirdre Massey" userId="8c96e992-4fd1-498c-b81b-8d5815e273c4" providerId="ADAL" clId="{3D9B5AF1-9123-469E-AC2A-DAD671AB56E3}" dt="2024-01-24T10:46:23.912" v="70" actId="255"/>
        <pc:sldMkLst>
          <pc:docMk/>
          <pc:sldMk cId="2039632117" sldId="288"/>
        </pc:sldMkLst>
        <pc:spChg chg="mod">
          <ac:chgData name="Deirdre Massey" userId="8c96e992-4fd1-498c-b81b-8d5815e273c4" providerId="ADAL" clId="{3D9B5AF1-9123-469E-AC2A-DAD671AB56E3}" dt="2024-01-24T10:46:23.912" v="70" actId="255"/>
          <ac:spMkLst>
            <pc:docMk/>
            <pc:sldMk cId="2039632117" sldId="288"/>
            <ac:spMk id="2" creationId="{1C4FADBC-BCD2-4124-B730-578183736862}"/>
          </ac:spMkLst>
        </pc:spChg>
      </pc:sldChg>
      <pc:sldChg chg="modSp mod">
        <pc:chgData name="Deirdre Massey" userId="8c96e992-4fd1-498c-b81b-8d5815e273c4" providerId="ADAL" clId="{3D9B5AF1-9123-469E-AC2A-DAD671AB56E3}" dt="2024-01-29T13:54:26.183" v="2171" actId="20577"/>
        <pc:sldMkLst>
          <pc:docMk/>
          <pc:sldMk cId="1749785642" sldId="299"/>
        </pc:sldMkLst>
        <pc:spChg chg="mod">
          <ac:chgData name="Deirdre Massey" userId="8c96e992-4fd1-498c-b81b-8d5815e273c4" providerId="ADAL" clId="{3D9B5AF1-9123-469E-AC2A-DAD671AB56E3}" dt="2024-01-29T13:54:26.183" v="2171" actId="20577"/>
          <ac:spMkLst>
            <pc:docMk/>
            <pc:sldMk cId="1749785642" sldId="299"/>
            <ac:spMk id="3" creationId="{07C5841E-838D-2632-4BD4-6C4374FF4DF9}"/>
          </ac:spMkLst>
        </pc:spChg>
      </pc:sldChg>
      <pc:sldChg chg="modSp mod">
        <pc:chgData name="Deirdre Massey" userId="8c96e992-4fd1-498c-b81b-8d5815e273c4" providerId="ADAL" clId="{3D9B5AF1-9123-469E-AC2A-DAD671AB56E3}" dt="2024-01-29T13:53:56.055" v="2142" actId="6549"/>
        <pc:sldMkLst>
          <pc:docMk/>
          <pc:sldMk cId="3120841410" sldId="300"/>
        </pc:sldMkLst>
        <pc:spChg chg="mod">
          <ac:chgData name="Deirdre Massey" userId="8c96e992-4fd1-498c-b81b-8d5815e273c4" providerId="ADAL" clId="{3D9B5AF1-9123-469E-AC2A-DAD671AB56E3}" dt="2024-01-29T13:53:56.055" v="2142" actId="6549"/>
          <ac:spMkLst>
            <pc:docMk/>
            <pc:sldMk cId="3120841410" sldId="300"/>
            <ac:spMk id="3" creationId="{07C5841E-838D-2632-4BD4-6C4374FF4DF9}"/>
          </ac:spMkLst>
        </pc:spChg>
      </pc:sldChg>
      <pc:sldChg chg="modSp mod">
        <pc:chgData name="Deirdre Massey" userId="8c96e992-4fd1-498c-b81b-8d5815e273c4" providerId="ADAL" clId="{3D9B5AF1-9123-469E-AC2A-DAD671AB56E3}" dt="2024-01-24T10:50:22.688" v="657" actId="14100"/>
        <pc:sldMkLst>
          <pc:docMk/>
          <pc:sldMk cId="2973559631" sldId="303"/>
        </pc:sldMkLst>
        <pc:spChg chg="mod">
          <ac:chgData name="Deirdre Massey" userId="8c96e992-4fd1-498c-b81b-8d5815e273c4" providerId="ADAL" clId="{3D9B5AF1-9123-469E-AC2A-DAD671AB56E3}" dt="2024-01-24T10:50:22.688" v="657" actId="14100"/>
          <ac:spMkLst>
            <pc:docMk/>
            <pc:sldMk cId="2973559631" sldId="303"/>
            <ac:spMk id="3" creationId="{07C5841E-838D-2632-4BD4-6C4374FF4DF9}"/>
          </ac:spMkLst>
        </pc:spChg>
      </pc:sldChg>
      <pc:sldChg chg="ord">
        <pc:chgData name="Deirdre Massey" userId="8c96e992-4fd1-498c-b81b-8d5815e273c4" providerId="ADAL" clId="{3D9B5AF1-9123-469E-AC2A-DAD671AB56E3}" dt="2024-01-29T13:55:44.296" v="2205"/>
        <pc:sldMkLst>
          <pc:docMk/>
          <pc:sldMk cId="2975280469" sldId="304"/>
        </pc:sldMkLst>
      </pc:sldChg>
      <pc:sldChg chg="addSp modSp mod">
        <pc:chgData name="Deirdre Massey" userId="8c96e992-4fd1-498c-b81b-8d5815e273c4" providerId="ADAL" clId="{3D9B5AF1-9123-469E-AC2A-DAD671AB56E3}" dt="2024-01-29T13:55:24.154" v="2203" actId="1076"/>
        <pc:sldMkLst>
          <pc:docMk/>
          <pc:sldMk cId="456614192" sldId="305"/>
        </pc:sldMkLst>
        <pc:spChg chg="mod">
          <ac:chgData name="Deirdre Massey" userId="8c96e992-4fd1-498c-b81b-8d5815e273c4" providerId="ADAL" clId="{3D9B5AF1-9123-469E-AC2A-DAD671AB56E3}" dt="2024-01-29T13:55:24.154" v="2203" actId="1076"/>
          <ac:spMkLst>
            <pc:docMk/>
            <pc:sldMk cId="456614192" sldId="305"/>
            <ac:spMk id="3" creationId="{081CD70B-9B21-14FE-5668-9358B2F30FC8}"/>
          </ac:spMkLst>
        </pc:spChg>
        <pc:picChg chg="add mod">
          <ac:chgData name="Deirdre Massey" userId="8c96e992-4fd1-498c-b81b-8d5815e273c4" providerId="ADAL" clId="{3D9B5AF1-9123-469E-AC2A-DAD671AB56E3}" dt="2024-01-24T11:02:11.987" v="1646" actId="14100"/>
          <ac:picMkLst>
            <pc:docMk/>
            <pc:sldMk cId="456614192" sldId="305"/>
            <ac:picMk id="4" creationId="{BD21EA2C-8BDE-873F-A74C-4DEDD5E0AC75}"/>
          </ac:picMkLst>
        </pc:picChg>
      </pc:sldChg>
      <pc:sldChg chg="addSp modSp mod ord">
        <pc:chgData name="Deirdre Massey" userId="8c96e992-4fd1-498c-b81b-8d5815e273c4" providerId="ADAL" clId="{3D9B5AF1-9123-469E-AC2A-DAD671AB56E3}" dt="2024-01-29T13:55:49.508" v="2207"/>
        <pc:sldMkLst>
          <pc:docMk/>
          <pc:sldMk cId="2725354738" sldId="306"/>
        </pc:sldMkLst>
        <pc:spChg chg="mod">
          <ac:chgData name="Deirdre Massey" userId="8c96e992-4fd1-498c-b81b-8d5815e273c4" providerId="ADAL" clId="{3D9B5AF1-9123-469E-AC2A-DAD671AB56E3}" dt="2024-01-24T10:48:41.453" v="494" actId="14100"/>
          <ac:spMkLst>
            <pc:docMk/>
            <pc:sldMk cId="2725354738" sldId="306"/>
            <ac:spMk id="3" creationId="{8D30875D-7E30-8D2E-C65B-055BF5D9AC78}"/>
          </ac:spMkLst>
        </pc:spChg>
        <pc:picChg chg="add mod">
          <ac:chgData name="Deirdre Massey" userId="8c96e992-4fd1-498c-b81b-8d5815e273c4" providerId="ADAL" clId="{3D9B5AF1-9123-469E-AC2A-DAD671AB56E3}" dt="2024-01-24T10:56:40.348" v="1239" actId="14100"/>
          <ac:picMkLst>
            <pc:docMk/>
            <pc:sldMk cId="2725354738" sldId="306"/>
            <ac:picMk id="4" creationId="{41761F6A-4EFF-A1C6-E32A-C4E5F291477E}"/>
          </ac:picMkLst>
        </pc:picChg>
      </pc:sldChg>
      <pc:sldChg chg="addSp modSp mod">
        <pc:chgData name="Deirdre Massey" userId="8c96e992-4fd1-498c-b81b-8d5815e273c4" providerId="ADAL" clId="{3D9B5AF1-9123-469E-AC2A-DAD671AB56E3}" dt="2024-01-24T10:54:25.640" v="1020" actId="1076"/>
        <pc:sldMkLst>
          <pc:docMk/>
          <pc:sldMk cId="1480716370" sldId="307"/>
        </pc:sldMkLst>
        <pc:spChg chg="add mod">
          <ac:chgData name="Deirdre Massey" userId="8c96e992-4fd1-498c-b81b-8d5815e273c4" providerId="ADAL" clId="{3D9B5AF1-9123-469E-AC2A-DAD671AB56E3}" dt="2024-01-24T10:54:25.640" v="1020" actId="1076"/>
          <ac:spMkLst>
            <pc:docMk/>
            <pc:sldMk cId="1480716370" sldId="307"/>
            <ac:spMk id="3" creationId="{B835434D-263C-DBC9-9EE9-D5EE3520639C}"/>
          </ac:spMkLst>
        </pc:spChg>
        <pc:picChg chg="mod">
          <ac:chgData name="Deirdre Massey" userId="8c96e992-4fd1-498c-b81b-8d5815e273c4" providerId="ADAL" clId="{3D9B5AF1-9123-469E-AC2A-DAD671AB56E3}" dt="2024-01-24T10:54:21.620" v="1019" actId="1076"/>
          <ac:picMkLst>
            <pc:docMk/>
            <pc:sldMk cId="1480716370" sldId="307"/>
            <ac:picMk id="2" creationId="{2DBE43CC-5DFE-A5AE-7C79-8992934BA036}"/>
          </ac:picMkLst>
        </pc:picChg>
      </pc:sldChg>
      <pc:sldChg chg="addSp delSp modSp add mod setBg delDesignElem">
        <pc:chgData name="Deirdre Massey" userId="8c96e992-4fd1-498c-b81b-8d5815e273c4" providerId="ADAL" clId="{3D9B5AF1-9123-469E-AC2A-DAD671AB56E3}" dt="2024-01-24T11:04:23.460" v="1785" actId="27636"/>
        <pc:sldMkLst>
          <pc:docMk/>
          <pc:sldMk cId="3630785418" sldId="308"/>
        </pc:sldMkLst>
        <pc:spChg chg="mod">
          <ac:chgData name="Deirdre Massey" userId="8c96e992-4fd1-498c-b81b-8d5815e273c4" providerId="ADAL" clId="{3D9B5AF1-9123-469E-AC2A-DAD671AB56E3}" dt="2024-01-24T11:04:23.460" v="1785" actId="27636"/>
          <ac:spMkLst>
            <pc:docMk/>
            <pc:sldMk cId="3630785418" sldId="308"/>
            <ac:spMk id="2" creationId="{BC087A82-0F1E-B5BF-A0C4-8FC7FBF97BB8}"/>
          </ac:spMkLst>
        </pc:spChg>
        <pc:spChg chg="del">
          <ac:chgData name="Deirdre Massey" userId="8c96e992-4fd1-498c-b81b-8d5815e273c4" providerId="ADAL" clId="{3D9B5AF1-9123-469E-AC2A-DAD671AB56E3}" dt="2024-01-24T10:51:22.882" v="673" actId="478"/>
          <ac:spMkLst>
            <pc:docMk/>
            <pc:sldMk cId="3630785418" sldId="308"/>
            <ac:spMk id="3" creationId="{07C5841E-838D-2632-4BD4-6C4374FF4DF9}"/>
          </ac:spMkLst>
        </pc:spChg>
        <pc:spChg chg="add del mod">
          <ac:chgData name="Deirdre Massey" userId="8c96e992-4fd1-498c-b81b-8d5815e273c4" providerId="ADAL" clId="{3D9B5AF1-9123-469E-AC2A-DAD671AB56E3}" dt="2024-01-24T10:51:48.855" v="704" actId="478"/>
          <ac:spMkLst>
            <pc:docMk/>
            <pc:sldMk cId="3630785418" sldId="308"/>
            <ac:spMk id="6" creationId="{3A726B02-EA02-59FD-95A9-244BFD738F91}"/>
          </ac:spMkLst>
        </pc:spChg>
        <pc:spChg chg="del">
          <ac:chgData name="Deirdre Massey" userId="8c96e992-4fd1-498c-b81b-8d5815e273c4" providerId="ADAL" clId="{3D9B5AF1-9123-469E-AC2A-DAD671AB56E3}" dt="2024-01-24T10:51:14.320" v="672"/>
          <ac:spMkLst>
            <pc:docMk/>
            <pc:sldMk cId="3630785418" sldId="308"/>
            <ac:spMk id="9" creationId="{59A309A7-1751-4ABE-A3C1-EEC40366AD89}"/>
          </ac:spMkLst>
        </pc:spChg>
        <pc:spChg chg="del">
          <ac:chgData name="Deirdre Massey" userId="8c96e992-4fd1-498c-b81b-8d5815e273c4" providerId="ADAL" clId="{3D9B5AF1-9123-469E-AC2A-DAD671AB56E3}" dt="2024-01-24T10:51:14.320" v="672"/>
          <ac:spMkLst>
            <pc:docMk/>
            <pc:sldMk cId="3630785418" sldId="308"/>
            <ac:spMk id="11" creationId="{967D8EB6-EAE1-4F9C-B398-83321E287204}"/>
          </ac:spMkLst>
        </pc:spChg>
      </pc:sldChg>
      <pc:sldChg chg="addSp delSp modSp add mod setBg delDesignElem">
        <pc:chgData name="Deirdre Massey" userId="8c96e992-4fd1-498c-b81b-8d5815e273c4" providerId="ADAL" clId="{3D9B5AF1-9123-469E-AC2A-DAD671AB56E3}" dt="2024-01-24T10:53:50.966" v="1004" actId="1076"/>
        <pc:sldMkLst>
          <pc:docMk/>
          <pc:sldMk cId="3251793781" sldId="309"/>
        </pc:sldMkLst>
        <pc:spChg chg="del">
          <ac:chgData name="Deirdre Massey" userId="8c96e992-4fd1-498c-b81b-8d5815e273c4" providerId="ADAL" clId="{3D9B5AF1-9123-469E-AC2A-DAD671AB56E3}" dt="2024-01-24T10:53:21.016" v="912" actId="478"/>
          <ac:spMkLst>
            <pc:docMk/>
            <pc:sldMk cId="3251793781" sldId="309"/>
            <ac:spMk id="2" creationId="{1C4FADBC-BCD2-4124-B730-578183736862}"/>
          </ac:spMkLst>
        </pc:spChg>
        <pc:spChg chg="mod">
          <ac:chgData name="Deirdre Massey" userId="8c96e992-4fd1-498c-b81b-8d5815e273c4" providerId="ADAL" clId="{3D9B5AF1-9123-469E-AC2A-DAD671AB56E3}" dt="2024-01-24T10:53:50.966" v="1004" actId="1076"/>
          <ac:spMkLst>
            <pc:docMk/>
            <pc:sldMk cId="3251793781" sldId="309"/>
            <ac:spMk id="3" creationId="{192A8D5C-1509-4BC8-B7BE-D6F53D8C6865}"/>
          </ac:spMkLst>
        </pc:spChg>
        <pc:spChg chg="add del mod">
          <ac:chgData name="Deirdre Massey" userId="8c96e992-4fd1-498c-b81b-8d5815e273c4" providerId="ADAL" clId="{3D9B5AF1-9123-469E-AC2A-DAD671AB56E3}" dt="2024-01-24T10:53:22.967" v="913" actId="478"/>
          <ac:spMkLst>
            <pc:docMk/>
            <pc:sldMk cId="3251793781" sldId="309"/>
            <ac:spMk id="6" creationId="{8D81991C-1EFD-C1DB-F58E-EA8622686F8D}"/>
          </ac:spMkLst>
        </pc:spChg>
        <pc:spChg chg="del">
          <ac:chgData name="Deirdre Massey" userId="8c96e992-4fd1-498c-b81b-8d5815e273c4" providerId="ADAL" clId="{3D9B5AF1-9123-469E-AC2A-DAD671AB56E3}" dt="2024-01-24T10:52:37.496" v="706"/>
          <ac:spMkLst>
            <pc:docMk/>
            <pc:sldMk cId="3251793781" sldId="309"/>
            <ac:spMk id="9" creationId="{7FF47CB7-972F-479F-A36D-9E72D26EC8DA}"/>
          </ac:spMkLst>
        </pc:spChg>
        <pc:spChg chg="del">
          <ac:chgData name="Deirdre Massey" userId="8c96e992-4fd1-498c-b81b-8d5815e273c4" providerId="ADAL" clId="{3D9B5AF1-9123-469E-AC2A-DAD671AB56E3}" dt="2024-01-24T10:52:37.496" v="706"/>
          <ac:spMkLst>
            <pc:docMk/>
            <pc:sldMk cId="3251793781" sldId="309"/>
            <ac:spMk id="11" creationId="{0D153B68-5844-490D-8E67-F616D6D721CA}"/>
          </ac:spMkLst>
        </pc:spChg>
        <pc:spChg chg="del">
          <ac:chgData name="Deirdre Massey" userId="8c96e992-4fd1-498c-b81b-8d5815e273c4" providerId="ADAL" clId="{3D9B5AF1-9123-469E-AC2A-DAD671AB56E3}" dt="2024-01-24T10:52:37.496" v="706"/>
          <ac:spMkLst>
            <pc:docMk/>
            <pc:sldMk cId="3251793781" sldId="309"/>
            <ac:spMk id="13" creationId="{9A0D773F-7A7D-4DBB-9DEA-86BB8B8F4BC8}"/>
          </ac:spMkLst>
        </pc:spChg>
      </pc:sldChg>
      <pc:sldChg chg="modSp add mod">
        <pc:chgData name="Deirdre Massey" userId="8c96e992-4fd1-498c-b81b-8d5815e273c4" providerId="ADAL" clId="{3D9B5AF1-9123-469E-AC2A-DAD671AB56E3}" dt="2024-01-29T13:53:42.623" v="2135" actId="20577"/>
        <pc:sldMkLst>
          <pc:docMk/>
          <pc:sldMk cId="1632271948" sldId="310"/>
        </pc:sldMkLst>
        <pc:spChg chg="mod">
          <ac:chgData name="Deirdre Massey" userId="8c96e992-4fd1-498c-b81b-8d5815e273c4" providerId="ADAL" clId="{3D9B5AF1-9123-469E-AC2A-DAD671AB56E3}" dt="2024-01-29T13:53:42.623" v="2135" actId="20577"/>
          <ac:spMkLst>
            <pc:docMk/>
            <pc:sldMk cId="1632271948" sldId="31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3D6B2-CF19-D14D-BC82-A2D17094B095}" type="datetimeFigureOut">
              <a:rPr lang="en-US" smtClean="0"/>
              <a:t>1/29/2024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27D6D-A26B-8B49-9AB3-572A45C6295A}" type="slidenum">
              <a:rPr lang="en-US" smtClean="0"/>
              <a:t>‹#›</a:t>
            </a:fld>
            <a:endParaRPr lang="en-US"/>
          </a:p>
        </p:txBody>
      </p:sp>
    </p:spTree>
    <p:extLst>
      <p:ext uri="{BB962C8B-B14F-4D97-AF65-F5344CB8AC3E}">
        <p14:creationId xmlns:p14="http://schemas.microsoft.com/office/powerpoint/2010/main" val="91245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67796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93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355846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AD5F-3C3B-271E-6485-0710F5F5AB1F}"/>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IE"/>
          </a:p>
        </p:txBody>
      </p:sp>
      <p:sp>
        <p:nvSpPr>
          <p:cNvPr id="3" name="Subtitle 2">
            <a:extLst>
              <a:ext uri="{FF2B5EF4-FFF2-40B4-BE49-F238E27FC236}">
                <a16:creationId xmlns:a16="http://schemas.microsoft.com/office/drawing/2014/main" id="{325188EB-AB21-FD4F-45EF-581213315B8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16C88A14-FE84-9874-E93B-211DA29BA531}"/>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D2ED0535-9CD3-2290-0A39-83B8D7DE43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5FA766-9DE0-38C5-7BC7-E81EF63AF538}"/>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15055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EB9D-54E3-45EC-7505-CC5191A4E8C4}"/>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10459387-A268-7ED1-E9E3-180D1D27BE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92BBA014-150B-46C0-5E8C-C38ED34F1F30}"/>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E3D88227-3913-ECD7-E3EA-0AE10921B7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146886-A4E6-B13B-0CE0-05BD15B34A40}"/>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19125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91E7-FD10-E592-E8C3-E4A76DF82498}"/>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7C323A56-8F43-474A-14CC-535AEF2199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2A8A1A-3404-CB62-510E-9B4F83C1D80E}"/>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2C8B54A0-852D-9FD8-00FB-BA26820FB3E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ABF2EE6-2D1A-78BF-D0CA-A2F495FA6FC9}"/>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2227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749D-1E1F-D90F-EB7B-8828E6DF5943}"/>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991E9372-6515-9955-8499-F8F951F2087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73450B21-16CB-7785-EAFE-364A9319525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DAA46396-7EB6-4768-ACFB-3D585F002511}"/>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6" name="Footer Placeholder 5">
            <a:extLst>
              <a:ext uri="{FF2B5EF4-FFF2-40B4-BE49-F238E27FC236}">
                <a16:creationId xmlns:a16="http://schemas.microsoft.com/office/drawing/2014/main" id="{F3C59D1B-0D8A-94A6-F885-24A498C37A9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0B19C4B-BCF6-9FC4-E2D8-5CD5DCB342E8}"/>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81852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4D36-AA09-CE57-E65E-0FE767BDFE35}"/>
              </a:ext>
            </a:extLst>
          </p:cNvPr>
          <p:cNvSpPr>
            <a:spLocks noGrp="1"/>
          </p:cNvSpPr>
          <p:nvPr>
            <p:ph type="title"/>
          </p:nvPr>
        </p:nvSpPr>
        <p:spPr>
          <a:xfrm>
            <a:off x="629841" y="365126"/>
            <a:ext cx="78867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0870A135-7050-79CB-FB73-3B1AD9DEEE1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BB34E78-29C7-775C-EEBF-ADCBCE00590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71F410AF-7257-B8AC-6371-EBB92FE3A3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8CF6D67-9575-9B56-552F-096637D50D0D}"/>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668B33E8-CFDB-E3F7-9CEF-AE19096AB84D}"/>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8" name="Footer Placeholder 7">
            <a:extLst>
              <a:ext uri="{FF2B5EF4-FFF2-40B4-BE49-F238E27FC236}">
                <a16:creationId xmlns:a16="http://schemas.microsoft.com/office/drawing/2014/main" id="{588EB017-DD1E-1B85-C735-D43AB4544D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7821228-4B44-2349-9BB4-A8762E7DDC7E}"/>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197368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9A1-319F-728D-E2F9-9F37F79B97FE}"/>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FC85FF82-3DFE-0BF0-4A0E-CF06770672B8}"/>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4" name="Footer Placeholder 3">
            <a:extLst>
              <a:ext uri="{FF2B5EF4-FFF2-40B4-BE49-F238E27FC236}">
                <a16:creationId xmlns:a16="http://schemas.microsoft.com/office/drawing/2014/main" id="{3BF03B27-B6C8-77D2-CA3C-B8F4D32A0E8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B2669-4FE8-0A13-C4F3-13F52678D8C1}"/>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251005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AAC71-2013-C6CB-7657-69AD97DC89CF}"/>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3" name="Footer Placeholder 2">
            <a:extLst>
              <a:ext uri="{FF2B5EF4-FFF2-40B4-BE49-F238E27FC236}">
                <a16:creationId xmlns:a16="http://schemas.microsoft.com/office/drawing/2014/main" id="{13485D97-6ECA-6532-AE09-D21B632521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BA72914-E65D-D9E1-08B8-AC0B447F1866}"/>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392329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99DC-C0B6-7E4E-A4F9-E0E7CCFFBD8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CBED9E97-B4C6-6A91-E728-422B0BA9B7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E3C4DF4F-2BC7-FE47-146C-02B1CE532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B5266D4-6D8D-D705-A97A-5DA9ECCB8658}"/>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6" name="Footer Placeholder 5">
            <a:extLst>
              <a:ext uri="{FF2B5EF4-FFF2-40B4-BE49-F238E27FC236}">
                <a16:creationId xmlns:a16="http://schemas.microsoft.com/office/drawing/2014/main" id="{38599E77-D711-6798-157D-9E035A20AA1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641C77A-7F0B-E0BB-1234-CF921C26CF47}"/>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247161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81194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1085-7C27-AFB2-CF96-C8844D531E5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B5901AB-F8AB-0955-8483-D4A90BF337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918844DF-B569-A572-7903-C223B8F8AF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EAE1D3E-0AAB-1F50-9140-8DF25A133974}"/>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6" name="Footer Placeholder 5">
            <a:extLst>
              <a:ext uri="{FF2B5EF4-FFF2-40B4-BE49-F238E27FC236}">
                <a16:creationId xmlns:a16="http://schemas.microsoft.com/office/drawing/2014/main" id="{23E080A9-96FC-49DF-E3B7-0E96031D888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AB0194-B709-048A-157E-E47934291D2F}"/>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875199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F309-A59C-71CE-E65E-A9C56CD1625D}"/>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BA68023D-5BC5-3048-C219-E822D50215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5A9712C4-4C61-22E5-4D9D-9C5787E54A05}"/>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C33D1807-D6A1-273D-E21F-942CC98438A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6EC840-4DC5-08D8-BCF1-0A2DA5BABA59}"/>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2039461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C06E6-0EE0-A8DF-5C44-2CFEB8BCB38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5178DBD5-A5C4-E557-2D5B-2CDF4538A87C}"/>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1848E73D-0745-B2EA-25A4-808A46753F40}"/>
              </a:ext>
            </a:extLst>
          </p:cNvPr>
          <p:cNvSpPr>
            <a:spLocks noGrp="1"/>
          </p:cNvSpPr>
          <p:nvPr>
            <p:ph type="dt" sz="half" idx="10"/>
          </p:nvPr>
        </p:nvSpPr>
        <p:spPr/>
        <p:txBody>
          <a:body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741A9E82-4158-99C8-AC39-A33D6EA47C0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5F483AD-EDEB-4822-C8C4-DB9241C823CB}"/>
              </a:ext>
            </a:extLst>
          </p:cNvPr>
          <p:cNvSpPr>
            <a:spLocks noGrp="1"/>
          </p:cNvSpPr>
          <p:nvPr>
            <p:ph type="sldNum" sz="quarter" idx="12"/>
          </p:nvPr>
        </p:nvSpPr>
        <p:spPr/>
        <p:txBody>
          <a:bodyPr/>
          <a:lstStyle/>
          <a:p>
            <a:fld id="{A55DAAB6-F847-A748-9702-B284BCAB3789}" type="slidenum">
              <a:rPr lang="en-IE" smtClean="0"/>
              <a:t>‹#›</a:t>
            </a:fld>
            <a:endParaRPr lang="en-IE"/>
          </a:p>
        </p:txBody>
      </p:sp>
    </p:spTree>
    <p:extLst>
      <p:ext uri="{BB962C8B-B14F-4D97-AF65-F5344CB8AC3E}">
        <p14:creationId xmlns:p14="http://schemas.microsoft.com/office/powerpoint/2010/main" val="169204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372F8E4-3DDF-A24C-85CE-1D85311777CD}"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395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372F8E4-3DDF-A24C-85CE-1D85311777C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4879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372F8E4-3DDF-A24C-85CE-1D85311777CD}"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6756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372F8E4-3DDF-A24C-85CE-1D85311777CD}"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41515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F8E4-3DDF-A24C-85CE-1D85311777CD}"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3479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7226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1480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F8E4-3DDF-A24C-85CE-1D85311777CD}" type="datetimeFigureOut">
              <a:rPr lang="en-US" smtClean="0"/>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2F54C-0703-2346-9AC9-54825D6D9433}" type="slidenum">
              <a:rPr lang="en-US" smtClean="0"/>
              <a:t>‹#›</a:t>
            </a:fld>
            <a:endParaRPr lang="en-US"/>
          </a:p>
        </p:txBody>
      </p:sp>
    </p:spTree>
    <p:extLst>
      <p:ext uri="{BB962C8B-B14F-4D97-AF65-F5344CB8AC3E}">
        <p14:creationId xmlns:p14="http://schemas.microsoft.com/office/powerpoint/2010/main" val="18508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0B217-7E90-2A2A-A4A2-6DF614E743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11D64625-88AA-7DFF-E310-76B9EDBBAD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89E3B50-7E83-8693-D853-CE4844D1A5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1B698F-21FF-3346-9AA8-90D505BA196B}" type="datetimeFigureOut">
              <a:rPr lang="en-IE" smtClean="0"/>
              <a:t>29/01/2024</a:t>
            </a:fld>
            <a:endParaRPr lang="en-IE"/>
          </a:p>
        </p:txBody>
      </p:sp>
      <p:sp>
        <p:nvSpPr>
          <p:cNvPr id="5" name="Footer Placeholder 4">
            <a:extLst>
              <a:ext uri="{FF2B5EF4-FFF2-40B4-BE49-F238E27FC236}">
                <a16:creationId xmlns:a16="http://schemas.microsoft.com/office/drawing/2014/main" id="{F859544B-5D59-0B50-E4B6-BE64B043C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B9616DF-7B4D-68D8-80BB-4A2ED78175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DAAB6-F847-A748-9702-B284BCAB3789}" type="slidenum">
              <a:rPr lang="en-IE" smtClean="0"/>
              <a:t>‹#›</a:t>
            </a:fld>
            <a:endParaRPr lang="en-IE"/>
          </a:p>
        </p:txBody>
      </p:sp>
    </p:spTree>
    <p:extLst>
      <p:ext uri="{BB962C8B-B14F-4D97-AF65-F5344CB8AC3E}">
        <p14:creationId xmlns:p14="http://schemas.microsoft.com/office/powerpoint/2010/main" val="710603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ac.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3Oa2OJX" TargetMode="External"/><Relationship Id="rId7" Type="http://schemas.openxmlformats.org/officeDocument/2006/relationships/hyperlink" Target="https://bit.ly/4biIGPx" TargetMode="External"/><Relationship Id="rId2" Type="http://schemas.openxmlformats.org/officeDocument/2006/relationships/hyperlink" Target="mailto:cywrecruitment@mu.ie" TargetMode="External"/><Relationship Id="rId1" Type="http://schemas.openxmlformats.org/officeDocument/2006/relationships/slideLayout" Target="../slideLayouts/slideLayout2.xml"/><Relationship Id="rId6" Type="http://schemas.openxmlformats.org/officeDocument/2006/relationships/hyperlink" Target="http://www.youth.ie/" TargetMode="External"/><Relationship Id="rId5" Type="http://schemas.openxmlformats.org/officeDocument/2006/relationships/hyperlink" Target="http://www.cwi.ie/" TargetMode="External"/><Relationship Id="rId4" Type="http://schemas.openxmlformats.org/officeDocument/2006/relationships/hyperlink" Target="https://bit.ly/3Ol3NXz"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aynoothuniversity.ie/study-maynooth/undergraduate-studies/courses/bachelor-social-science-community-and-youth-work-full-time" TargetMode="External"/><Relationship Id="rId2" Type="http://schemas.openxmlformats.org/officeDocument/2006/relationships/hyperlink" Target="mailto:cywrecruitment@mu.i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1D6F09-2791-DAA2-BE1E-FC0B195E4150}"/>
              </a:ext>
            </a:extLst>
          </p:cNvPr>
          <p:cNvPicPr>
            <a:picLocks noChangeAspect="1"/>
          </p:cNvPicPr>
          <p:nvPr/>
        </p:nvPicPr>
        <p:blipFill>
          <a:blip r:embed="rId2"/>
          <a:stretch>
            <a:fillRect/>
          </a:stretch>
        </p:blipFill>
        <p:spPr>
          <a:xfrm>
            <a:off x="1" y="0"/>
            <a:ext cx="9144000" cy="6857999"/>
          </a:xfrm>
          <a:prstGeom prst="rect">
            <a:avLst/>
          </a:prstGeom>
        </p:spPr>
      </p:pic>
    </p:spTree>
    <p:extLst>
      <p:ext uri="{BB962C8B-B14F-4D97-AF65-F5344CB8AC3E}">
        <p14:creationId xmlns:p14="http://schemas.microsoft.com/office/powerpoint/2010/main" val="30636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63FB-B3B7-CFBB-083E-125F52BE4E20}"/>
              </a:ext>
            </a:extLst>
          </p:cNvPr>
          <p:cNvSpPr>
            <a:spLocks noGrp="1"/>
          </p:cNvSpPr>
          <p:nvPr>
            <p:ph type="title"/>
          </p:nvPr>
        </p:nvSpPr>
        <p:spPr/>
        <p:txBody>
          <a:bodyPr/>
          <a:lstStyle/>
          <a:p>
            <a:r>
              <a:rPr lang="en-IE" b="1" dirty="0">
                <a:solidFill>
                  <a:srgbClr val="002060"/>
                </a:solidFill>
              </a:rPr>
              <a:t>Employment Examples</a:t>
            </a:r>
          </a:p>
        </p:txBody>
      </p:sp>
      <p:sp>
        <p:nvSpPr>
          <p:cNvPr id="3" name="Content Placeholder 2">
            <a:extLst>
              <a:ext uri="{FF2B5EF4-FFF2-40B4-BE49-F238E27FC236}">
                <a16:creationId xmlns:a16="http://schemas.microsoft.com/office/drawing/2014/main" id="{081CD70B-9B21-14FE-5668-9358B2F30FC8}"/>
              </a:ext>
            </a:extLst>
          </p:cNvPr>
          <p:cNvSpPr>
            <a:spLocks noGrp="1"/>
          </p:cNvSpPr>
          <p:nvPr>
            <p:ph idx="1"/>
          </p:nvPr>
        </p:nvSpPr>
        <p:spPr>
          <a:xfrm>
            <a:off x="322288" y="1325561"/>
            <a:ext cx="8229600" cy="5257801"/>
          </a:xfrm>
        </p:spPr>
        <p:txBody>
          <a:bodyPr vert="horz" lIns="91440" tIns="45720" rIns="91440" bIns="45720" rtlCol="0" anchor="t">
            <a:normAutofit fontScale="77500" lnSpcReduction="20000"/>
          </a:bodyPr>
          <a:lstStyle/>
          <a:p>
            <a:r>
              <a:rPr lang="en-IE" dirty="0">
                <a:solidFill>
                  <a:srgbClr val="002060"/>
                </a:solidFill>
                <a:latin typeface="Arial" panose="020B0604020202020204" pitchFamily="34" charset="0"/>
                <a:cs typeface="Arial" panose="020B0604020202020204" pitchFamily="34" charset="0"/>
              </a:rPr>
              <a:t>Youth worker with Youth Work Ireland or </a:t>
            </a:r>
            <a:r>
              <a:rPr lang="en-IE" dirty="0" err="1">
                <a:solidFill>
                  <a:srgbClr val="002060"/>
                </a:solidFill>
                <a:latin typeface="Arial" panose="020B0604020202020204" pitchFamily="34" charset="0"/>
                <a:cs typeface="Arial" panose="020B0604020202020204" pitchFamily="34" charset="0"/>
              </a:rPr>
              <a:t>Foróige</a:t>
            </a:r>
            <a:r>
              <a:rPr lang="en-IE" dirty="0">
                <a:solidFill>
                  <a:srgbClr val="002060"/>
                </a:solidFill>
                <a:latin typeface="Arial" panose="020B0604020202020204" pitchFamily="34" charset="0"/>
                <a:cs typeface="Arial" panose="020B0604020202020204" pitchFamily="34" charset="0"/>
              </a:rPr>
              <a:t> in the midlands.</a:t>
            </a:r>
          </a:p>
          <a:p>
            <a:r>
              <a:rPr lang="en-IE" dirty="0">
                <a:solidFill>
                  <a:srgbClr val="002060"/>
                </a:solidFill>
                <a:latin typeface="Arial" panose="020B0604020202020204" pitchFamily="34" charset="0"/>
                <a:cs typeface="Arial" panose="020B0604020202020204" pitchFamily="34" charset="0"/>
              </a:rPr>
              <a:t>Community worker in a Local Development Company in Kildare/South Dublin/Longford etc.</a:t>
            </a:r>
          </a:p>
          <a:p>
            <a:r>
              <a:rPr lang="en-IE" dirty="0">
                <a:solidFill>
                  <a:srgbClr val="002060"/>
                </a:solidFill>
                <a:latin typeface="Arial" panose="020B0604020202020204" pitchFamily="34" charset="0"/>
                <a:cs typeface="Arial" panose="020B0604020202020204" pitchFamily="34" charset="0"/>
              </a:rPr>
              <a:t>Migrant support worker in a local or national organisation.</a:t>
            </a:r>
          </a:p>
          <a:p>
            <a:r>
              <a:rPr lang="en-IE" dirty="0">
                <a:solidFill>
                  <a:srgbClr val="002060"/>
                </a:solidFill>
                <a:latin typeface="Arial" panose="020B0604020202020204" pitchFamily="34" charset="0"/>
                <a:cs typeface="Arial" panose="020B0604020202020204" pitchFamily="34" charset="0"/>
              </a:rPr>
              <a:t>Youth diversion worker in an inner-city project.</a:t>
            </a:r>
          </a:p>
          <a:p>
            <a:r>
              <a:rPr lang="en-IE" dirty="0">
                <a:solidFill>
                  <a:srgbClr val="002060"/>
                </a:solidFill>
                <a:latin typeface="Arial" panose="020B0604020202020204" pitchFamily="34" charset="0"/>
                <a:cs typeface="Arial" panose="020B0604020202020204" pitchFamily="34" charset="0"/>
              </a:rPr>
              <a:t>Men’s health worker in a national Traveller organisation. </a:t>
            </a:r>
          </a:p>
          <a:p>
            <a:r>
              <a:rPr lang="en-IE" dirty="0">
                <a:solidFill>
                  <a:srgbClr val="002060"/>
                </a:solidFill>
                <a:latin typeface="Arial" panose="020B0604020202020204" pitchFamily="34" charset="0"/>
                <a:cs typeface="Arial" panose="020B0604020202020204" pitchFamily="34" charset="0"/>
              </a:rPr>
              <a:t>Youth worker in a national LGBT organisation.</a:t>
            </a:r>
          </a:p>
          <a:p>
            <a:r>
              <a:rPr lang="en-IE" dirty="0">
                <a:solidFill>
                  <a:srgbClr val="002060"/>
                </a:solidFill>
                <a:latin typeface="Arial"/>
                <a:cs typeface="Arial"/>
              </a:rPr>
              <a:t>Working in the areas of gender equality, mental health, adventure sports, disability advocacy, developing life skills – and more!</a:t>
            </a:r>
          </a:p>
          <a:p>
            <a:r>
              <a:rPr lang="en-IE" dirty="0">
                <a:solidFill>
                  <a:srgbClr val="002060"/>
                </a:solidFill>
                <a:latin typeface="Arial" panose="020B0604020202020204" pitchFamily="34" charset="0"/>
                <a:cs typeface="Arial" panose="020B0604020202020204" pitchFamily="34" charset="0"/>
              </a:rPr>
              <a:t>Always </a:t>
            </a:r>
            <a:r>
              <a:rPr lang="en-US" dirty="0">
                <a:solidFill>
                  <a:srgbClr val="002060"/>
                </a:solidFill>
                <a:latin typeface="Arial" panose="020B0604020202020204" pitchFamily="34" charset="0"/>
                <a:cs typeface="Arial" panose="020B0604020202020204" pitchFamily="34" charset="0"/>
              </a:rPr>
              <a:t>working in solidarity with those affected by human rights denial, poverty and inequality.</a:t>
            </a:r>
            <a:endParaRPr lang="en-IE" dirty="0">
              <a:solidFill>
                <a:srgbClr val="002060"/>
              </a:solidFill>
              <a:latin typeface="Arial" panose="020B0604020202020204" pitchFamily="34" charset="0"/>
              <a:cs typeface="Arial" panose="020B0604020202020204" pitchFamily="34" charset="0"/>
            </a:endParaRPr>
          </a:p>
          <a:p>
            <a:endParaRPr lang="en-IE" dirty="0">
              <a:solidFill>
                <a:srgbClr val="002060"/>
              </a:solidFill>
            </a:endParaRPr>
          </a:p>
        </p:txBody>
      </p:sp>
      <p:pic>
        <p:nvPicPr>
          <p:cNvPr id="4" name="Picture 3">
            <a:extLst>
              <a:ext uri="{FF2B5EF4-FFF2-40B4-BE49-F238E27FC236}">
                <a16:creationId xmlns:a16="http://schemas.microsoft.com/office/drawing/2014/main" id="{BD21EA2C-8BDE-873F-A74C-4DEDD5E0AC75}"/>
              </a:ext>
            </a:extLst>
          </p:cNvPr>
          <p:cNvPicPr>
            <a:picLocks noChangeAspect="1"/>
          </p:cNvPicPr>
          <p:nvPr/>
        </p:nvPicPr>
        <p:blipFill>
          <a:blip r:embed="rId2"/>
          <a:stretch>
            <a:fillRect/>
          </a:stretch>
        </p:blipFill>
        <p:spPr>
          <a:xfrm>
            <a:off x="7231514" y="5981074"/>
            <a:ext cx="1719394" cy="772183"/>
          </a:xfrm>
          <a:prstGeom prst="rect">
            <a:avLst/>
          </a:prstGeom>
        </p:spPr>
      </p:pic>
    </p:spTree>
    <p:extLst>
      <p:ext uri="{BB962C8B-B14F-4D97-AF65-F5344CB8AC3E}">
        <p14:creationId xmlns:p14="http://schemas.microsoft.com/office/powerpoint/2010/main" val="45661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4FADBC-BCD2-4124-B730-578183736862}"/>
              </a:ext>
            </a:extLst>
          </p:cNvPr>
          <p:cNvSpPr>
            <a:spLocks noGrp="1"/>
          </p:cNvSpPr>
          <p:nvPr>
            <p:ph type="title"/>
          </p:nvPr>
        </p:nvSpPr>
        <p:spPr>
          <a:xfrm>
            <a:off x="852774" y="352272"/>
            <a:ext cx="7044316" cy="1330841"/>
          </a:xfrm>
        </p:spPr>
        <p:txBody>
          <a:bodyPr>
            <a:noAutofit/>
          </a:bodyPr>
          <a:lstStyle/>
          <a:p>
            <a:pPr>
              <a:lnSpc>
                <a:spcPct val="90000"/>
              </a:lnSpc>
            </a:pPr>
            <a:r>
              <a:rPr lang="en-US" sz="3600" b="1" i="0" dirty="0">
                <a:solidFill>
                  <a:schemeClr val="tx2"/>
                </a:solidFill>
                <a:effectLst/>
                <a:latin typeface="inherit"/>
              </a:rPr>
              <a:t>Choose this degree if you </a:t>
            </a:r>
            <a:br>
              <a:rPr lang="en-US" sz="3600" b="1" i="0" dirty="0">
                <a:solidFill>
                  <a:schemeClr val="tx2"/>
                </a:solidFill>
                <a:effectLst/>
                <a:latin typeface="inherit"/>
              </a:rPr>
            </a:br>
            <a:r>
              <a:rPr lang="en-US" sz="3600" b="1" i="0" dirty="0">
                <a:solidFill>
                  <a:schemeClr val="tx2"/>
                </a:solidFill>
                <a:effectLst/>
                <a:latin typeface="inherit"/>
              </a:rPr>
              <a:t>are interested in:</a:t>
            </a:r>
            <a:br>
              <a:rPr lang="en-US" sz="3200" b="0" i="0" dirty="0">
                <a:solidFill>
                  <a:schemeClr val="tx2"/>
                </a:solidFill>
                <a:effectLst/>
                <a:latin typeface="Open Sans" panose="020B0606030504020204" pitchFamily="34" charset="0"/>
              </a:rPr>
            </a:br>
            <a:endParaRPr lang="en-GB" sz="3200" dirty="0">
              <a:solidFill>
                <a:schemeClr val="tx2"/>
              </a:solidFill>
            </a:endParaRPr>
          </a:p>
        </p:txBody>
      </p:sp>
      <p:sp>
        <p:nvSpPr>
          <p:cNvPr id="3" name="Content Placeholder 2">
            <a:extLst>
              <a:ext uri="{FF2B5EF4-FFF2-40B4-BE49-F238E27FC236}">
                <a16:creationId xmlns:a16="http://schemas.microsoft.com/office/drawing/2014/main" id="{192A8D5C-1509-4BC8-B7BE-D6F53D8C6865}"/>
              </a:ext>
            </a:extLst>
          </p:cNvPr>
          <p:cNvSpPr>
            <a:spLocks noGrp="1"/>
          </p:cNvSpPr>
          <p:nvPr>
            <p:ph idx="1"/>
          </p:nvPr>
        </p:nvSpPr>
        <p:spPr>
          <a:xfrm>
            <a:off x="319368" y="1229193"/>
            <a:ext cx="6466443" cy="5276535"/>
          </a:xfrm>
        </p:spPr>
        <p:txBody>
          <a:bodyPr vert="horz" lIns="91440" tIns="45720" rIns="91440" bIns="45720" rtlCol="0" anchor="t">
            <a:normAutofit fontScale="92500"/>
          </a:bodyPr>
          <a:lstStyle/>
          <a:p>
            <a:pPr fontAlgn="base">
              <a:lnSpc>
                <a:spcPct val="90000"/>
              </a:lnSpc>
              <a:buFont typeface="Arial" panose="020B0604020202020204" pitchFamily="34" charset="0"/>
              <a:buChar char="•"/>
            </a:pPr>
            <a:endParaRPr lang="en-US" sz="1400" i="0" dirty="0">
              <a:solidFill>
                <a:srgbClr val="002060"/>
              </a:solidFill>
              <a:effectLst/>
              <a:latin typeface="Arial" panose="020B0604020202020204" pitchFamily="34" charset="0"/>
              <a:cs typeface="Arial" panose="020B0604020202020204" pitchFamily="34" charset="0"/>
            </a:endParaRPr>
          </a:p>
          <a:p>
            <a:pPr fontAlgn="base">
              <a:lnSpc>
                <a:spcPct val="90000"/>
              </a:lnSpc>
              <a:buFont typeface="Arial" panose="020B0604020202020204" pitchFamily="34" charset="0"/>
              <a:buChar char="•"/>
            </a:pPr>
            <a:r>
              <a:rPr lang="en-US" sz="2600" i="0" dirty="0">
                <a:solidFill>
                  <a:srgbClr val="002060"/>
                </a:solidFill>
                <a:effectLst/>
                <a:latin typeface="Arial"/>
                <a:cs typeface="Arial"/>
              </a:rPr>
              <a:t>Professional education and training that engages you as an active participant</a:t>
            </a:r>
            <a:r>
              <a:rPr lang="en-US" sz="2600" dirty="0">
                <a:solidFill>
                  <a:srgbClr val="002060"/>
                </a:solidFill>
                <a:latin typeface="Arial"/>
                <a:cs typeface="Arial"/>
              </a:rPr>
              <a:t>.</a:t>
            </a:r>
            <a:endParaRPr lang="en-US" sz="2600" i="0" dirty="0">
              <a:solidFill>
                <a:srgbClr val="002060"/>
              </a:solidFill>
              <a:effectLst/>
              <a:latin typeface="Arial"/>
              <a:cs typeface="Arial"/>
            </a:endParaRPr>
          </a:p>
          <a:p>
            <a:pPr fontAlgn="base">
              <a:lnSpc>
                <a:spcPct val="90000"/>
              </a:lnSpc>
              <a:buFont typeface="Arial" panose="020B0604020202020204" pitchFamily="34" charset="0"/>
              <a:buChar char="•"/>
            </a:pPr>
            <a:r>
              <a:rPr lang="en-US" sz="2600" i="0" dirty="0">
                <a:solidFill>
                  <a:srgbClr val="002060"/>
                </a:solidFill>
                <a:effectLst/>
                <a:latin typeface="Arial"/>
                <a:cs typeface="Arial"/>
              </a:rPr>
              <a:t>Working in solidarity with those affected by human rights denial, poverty and inequality</a:t>
            </a:r>
            <a:r>
              <a:rPr lang="en-US" sz="2600" dirty="0">
                <a:solidFill>
                  <a:srgbClr val="002060"/>
                </a:solidFill>
                <a:latin typeface="Arial"/>
                <a:cs typeface="Arial"/>
              </a:rPr>
              <a:t>.</a:t>
            </a:r>
            <a:endParaRPr lang="en-US" sz="2600" i="0" dirty="0">
              <a:solidFill>
                <a:srgbClr val="002060"/>
              </a:solidFill>
              <a:effectLst/>
              <a:latin typeface="Arial" panose="020B0604020202020204" pitchFamily="34" charset="0"/>
              <a:cs typeface="Arial" panose="020B0604020202020204" pitchFamily="34" charset="0"/>
            </a:endParaRPr>
          </a:p>
          <a:p>
            <a:pPr fontAlgn="base">
              <a:lnSpc>
                <a:spcPct val="90000"/>
              </a:lnSpc>
              <a:buFont typeface="Arial" panose="020B0604020202020204" pitchFamily="34" charset="0"/>
              <a:buChar char="•"/>
            </a:pPr>
            <a:r>
              <a:rPr lang="en-US" sz="2600" i="0" dirty="0">
                <a:solidFill>
                  <a:srgbClr val="002060"/>
                </a:solidFill>
                <a:effectLst/>
                <a:latin typeface="Arial"/>
                <a:cs typeface="Arial"/>
              </a:rPr>
              <a:t>Community work - facilitating the active participation of communities in addressing issues that affect them collectively e.g. Travellers, migrants, areas of disadvantage etc.</a:t>
            </a:r>
          </a:p>
          <a:p>
            <a:pPr fontAlgn="base">
              <a:lnSpc>
                <a:spcPct val="90000"/>
              </a:lnSpc>
              <a:buFont typeface="Arial" panose="020B0604020202020204" pitchFamily="34" charset="0"/>
              <a:buChar char="•"/>
            </a:pPr>
            <a:r>
              <a:rPr lang="en-US" sz="2600" i="0" dirty="0">
                <a:solidFill>
                  <a:srgbClr val="002060"/>
                </a:solidFill>
                <a:effectLst/>
                <a:latin typeface="Arial"/>
                <a:cs typeface="Arial"/>
              </a:rPr>
              <a:t>Youth work – ‘non-formal education’, supporting young people to reach their potential and develop their understanding of societal issues e.g. LGBT issues, sexual health, social justice.</a:t>
            </a:r>
          </a:p>
          <a:p>
            <a:pPr>
              <a:lnSpc>
                <a:spcPct val="90000"/>
              </a:lnSpc>
            </a:pPr>
            <a:endParaRPr lang="en-GB" sz="1400" dirty="0"/>
          </a:p>
        </p:txBody>
      </p:sp>
      <p:pic>
        <p:nvPicPr>
          <p:cNvPr id="4" name="Content Placeholder 3">
            <a:extLst>
              <a:ext uri="{FF2B5EF4-FFF2-40B4-BE49-F238E27FC236}">
                <a16:creationId xmlns:a16="http://schemas.microsoft.com/office/drawing/2014/main" id="{A2D02FA6-5672-467C-92C3-4FC6776957D6}"/>
              </a:ext>
            </a:extLst>
          </p:cNvPr>
          <p:cNvPicPr>
            <a:picLocks noChangeAspect="1"/>
          </p:cNvPicPr>
          <p:nvPr/>
        </p:nvPicPr>
        <p:blipFill>
          <a:blip r:embed="rId2"/>
          <a:stretch>
            <a:fillRect/>
          </a:stretch>
        </p:blipFill>
        <p:spPr>
          <a:xfrm>
            <a:off x="6975088" y="5795341"/>
            <a:ext cx="1844005" cy="82814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963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BD95-A143-D85E-EC00-DFC4F44FF8F7}"/>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defTabSz="914400">
              <a:lnSpc>
                <a:spcPct val="90000"/>
              </a:lnSpc>
            </a:pPr>
            <a:r>
              <a:rPr lang="en-US" sz="3100" dirty="0">
                <a:solidFill>
                  <a:schemeClr val="tx1">
                    <a:lumMod val="85000"/>
                    <a:lumOff val="15000"/>
                  </a:schemeClr>
                </a:solidFill>
              </a:rPr>
              <a:t>Part-time in-service degree</a:t>
            </a:r>
          </a:p>
        </p:txBody>
      </p:sp>
      <p:pic>
        <p:nvPicPr>
          <p:cNvPr id="8" name="Picture 4">
            <a:extLst>
              <a:ext uri="{FF2B5EF4-FFF2-40B4-BE49-F238E27FC236}">
                <a16:creationId xmlns:a16="http://schemas.microsoft.com/office/drawing/2014/main" id="{9745B59B-19D8-A658-FDEA-4B96FDDF0894}"/>
              </a:ext>
            </a:extLst>
          </p:cNvPr>
          <p:cNvPicPr>
            <a:picLocks noChangeAspect="1"/>
          </p:cNvPicPr>
          <p:nvPr/>
        </p:nvPicPr>
        <p:blipFill rotWithShape="1">
          <a:blip r:embed="rId2"/>
          <a:srcRect l="11069" r="-1" b="-1"/>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97528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1E64-CF18-6E93-97ED-387F98B4AF5E}"/>
              </a:ext>
            </a:extLst>
          </p:cNvPr>
          <p:cNvSpPr>
            <a:spLocks noGrp="1"/>
          </p:cNvSpPr>
          <p:nvPr>
            <p:ph type="title"/>
          </p:nvPr>
        </p:nvSpPr>
        <p:spPr/>
        <p:txBody>
          <a:bodyPr/>
          <a:lstStyle/>
          <a:p>
            <a:r>
              <a:rPr lang="en-IE" b="1" dirty="0">
                <a:solidFill>
                  <a:srgbClr val="002060"/>
                </a:solidFill>
                <a:latin typeface="Arial" panose="020B0604020202020204" pitchFamily="34" charset="0"/>
                <a:cs typeface="Arial" panose="020B0604020202020204" pitchFamily="34" charset="0"/>
              </a:rPr>
              <a:t>Part-time in-service Degree</a:t>
            </a:r>
            <a:endParaRPr lang="en-IE" dirty="0"/>
          </a:p>
        </p:txBody>
      </p:sp>
      <p:sp>
        <p:nvSpPr>
          <p:cNvPr id="3" name="Content Placeholder 2">
            <a:extLst>
              <a:ext uri="{FF2B5EF4-FFF2-40B4-BE49-F238E27FC236}">
                <a16:creationId xmlns:a16="http://schemas.microsoft.com/office/drawing/2014/main" id="{8D30875D-7E30-8D2E-C65B-055BF5D9AC78}"/>
              </a:ext>
            </a:extLst>
          </p:cNvPr>
          <p:cNvSpPr>
            <a:spLocks noGrp="1"/>
          </p:cNvSpPr>
          <p:nvPr>
            <p:ph idx="1"/>
          </p:nvPr>
        </p:nvSpPr>
        <p:spPr>
          <a:xfrm>
            <a:off x="457200" y="1600200"/>
            <a:ext cx="8229600" cy="4815590"/>
          </a:xfrm>
        </p:spPr>
        <p:txBody>
          <a:bodyPr vert="horz" lIns="91440" tIns="45720" rIns="91440" bIns="45720" rtlCol="0" anchor="t">
            <a:normAutofit lnSpcReduction="10000"/>
          </a:bodyPr>
          <a:lstStyle/>
          <a:p>
            <a:r>
              <a:rPr lang="en-IE" dirty="0"/>
              <a:t>Four-year Degree.</a:t>
            </a:r>
          </a:p>
          <a:p>
            <a:r>
              <a:rPr lang="en-IE" dirty="0"/>
              <a:t>‘In-service’ means those already working as a Community Worker or Youth Worker and with </a:t>
            </a:r>
            <a:r>
              <a:rPr lang="en-IE"/>
              <a:t>employer support to participate.</a:t>
            </a:r>
            <a:endParaRPr lang="en-IE" dirty="0">
              <a:ea typeface="Calibri"/>
              <a:cs typeface="Calibri"/>
            </a:endParaRPr>
          </a:p>
          <a:p>
            <a:r>
              <a:rPr lang="en-IE" dirty="0"/>
              <a:t>Applications open until the summer via </a:t>
            </a:r>
            <a:r>
              <a:rPr lang="en-IE" dirty="0">
                <a:hlinkClick r:id="rId2"/>
              </a:rPr>
              <a:t>www.pac.ie</a:t>
            </a:r>
            <a:r>
              <a:rPr lang="en-IE" dirty="0"/>
              <a:t> Course code MUB11.</a:t>
            </a:r>
          </a:p>
          <a:p>
            <a:r>
              <a:rPr lang="en-IE" dirty="0"/>
              <a:t>Not eligible for SUSI currently.</a:t>
            </a:r>
          </a:p>
          <a:p>
            <a:r>
              <a:rPr lang="en-IE" dirty="0"/>
              <a:t>Two external seven-week fieldwork placements and two internal practice projects.</a:t>
            </a:r>
          </a:p>
        </p:txBody>
      </p:sp>
      <p:pic>
        <p:nvPicPr>
          <p:cNvPr id="4" name="Picture 3">
            <a:extLst>
              <a:ext uri="{FF2B5EF4-FFF2-40B4-BE49-F238E27FC236}">
                <a16:creationId xmlns:a16="http://schemas.microsoft.com/office/drawing/2014/main" id="{41761F6A-4EFF-A1C6-E32A-C4E5F291477E}"/>
              </a:ext>
            </a:extLst>
          </p:cNvPr>
          <p:cNvPicPr>
            <a:picLocks noChangeAspect="1"/>
          </p:cNvPicPr>
          <p:nvPr/>
        </p:nvPicPr>
        <p:blipFill>
          <a:blip r:embed="rId3"/>
          <a:stretch>
            <a:fillRect/>
          </a:stretch>
        </p:blipFill>
        <p:spPr>
          <a:xfrm>
            <a:off x="7210268" y="5971534"/>
            <a:ext cx="1740639" cy="781724"/>
          </a:xfrm>
          <a:prstGeom prst="rect">
            <a:avLst/>
          </a:prstGeom>
        </p:spPr>
      </p:pic>
    </p:spTree>
    <p:extLst>
      <p:ext uri="{BB962C8B-B14F-4D97-AF65-F5344CB8AC3E}">
        <p14:creationId xmlns:p14="http://schemas.microsoft.com/office/powerpoint/2010/main" val="272535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A8D5C-1509-4BC8-B7BE-D6F53D8C6865}"/>
              </a:ext>
            </a:extLst>
          </p:cNvPr>
          <p:cNvSpPr>
            <a:spLocks noGrp="1"/>
          </p:cNvSpPr>
          <p:nvPr>
            <p:ph idx="1"/>
          </p:nvPr>
        </p:nvSpPr>
        <p:spPr>
          <a:xfrm>
            <a:off x="1342532" y="2617056"/>
            <a:ext cx="6466443" cy="5276535"/>
          </a:xfrm>
        </p:spPr>
        <p:txBody>
          <a:bodyPr vert="horz" lIns="91440" tIns="45720" rIns="91440" bIns="45720" rtlCol="0" anchor="t">
            <a:normAutofit/>
          </a:bodyPr>
          <a:lstStyle/>
          <a:p>
            <a:pPr fontAlgn="base">
              <a:lnSpc>
                <a:spcPct val="90000"/>
              </a:lnSpc>
              <a:buFont typeface="Arial" panose="020B0604020202020204" pitchFamily="34" charset="0"/>
              <a:buChar char="•"/>
            </a:pPr>
            <a:endParaRPr lang="en-US" sz="1400" i="0" dirty="0">
              <a:solidFill>
                <a:srgbClr val="002060"/>
              </a:solidFill>
              <a:effectLst/>
              <a:latin typeface="Arial" panose="020B0604020202020204" pitchFamily="34" charset="0"/>
              <a:cs typeface="Arial" panose="020B0604020202020204" pitchFamily="34" charset="0"/>
            </a:endParaRPr>
          </a:p>
          <a:p>
            <a:pPr marL="0" indent="0" fontAlgn="base">
              <a:lnSpc>
                <a:spcPct val="90000"/>
              </a:lnSpc>
              <a:buNone/>
            </a:pPr>
            <a:r>
              <a:rPr lang="en-US" sz="2400" i="0" dirty="0">
                <a:solidFill>
                  <a:srgbClr val="002060"/>
                </a:solidFill>
                <a:effectLst/>
                <a:latin typeface="Arial"/>
                <a:cs typeface="Arial"/>
              </a:rPr>
              <a:t>We welcome applications from a variety of backgrounds.</a:t>
            </a:r>
          </a:p>
          <a:p>
            <a:pPr marL="0" indent="0" fontAlgn="base">
              <a:lnSpc>
                <a:spcPct val="90000"/>
              </a:lnSpc>
              <a:buNone/>
            </a:pPr>
            <a:endParaRPr lang="en-US" sz="2400" i="0" dirty="0">
              <a:solidFill>
                <a:srgbClr val="002060"/>
              </a:solidFill>
              <a:effectLst/>
              <a:latin typeface="Arial" panose="020B0604020202020204" pitchFamily="34" charset="0"/>
              <a:cs typeface="Arial" panose="020B0604020202020204" pitchFamily="34" charset="0"/>
            </a:endParaRPr>
          </a:p>
          <a:p>
            <a:pPr marL="0" indent="0" fontAlgn="base">
              <a:lnSpc>
                <a:spcPct val="90000"/>
              </a:lnSpc>
              <a:buNone/>
            </a:pPr>
            <a:r>
              <a:rPr lang="en-US" sz="2400" i="0" dirty="0">
                <a:solidFill>
                  <a:srgbClr val="002060"/>
                </a:solidFill>
                <a:effectLst/>
                <a:latin typeface="Arial"/>
                <a:cs typeface="Arial"/>
              </a:rPr>
              <a:t>We believe that those who experience community work or youth work in their lives should be the ones who work in the sector.</a:t>
            </a:r>
          </a:p>
          <a:p>
            <a:pPr marL="0" indent="0" fontAlgn="base">
              <a:lnSpc>
                <a:spcPct val="90000"/>
              </a:lnSpc>
              <a:buNone/>
            </a:pPr>
            <a:endParaRPr lang="en-US" sz="2400" dirty="0">
              <a:solidFill>
                <a:srgbClr val="002060"/>
              </a:solidFill>
              <a:latin typeface="Arial" panose="020B0604020202020204" pitchFamily="34" charset="0"/>
              <a:cs typeface="Arial" panose="020B0604020202020204" pitchFamily="34" charset="0"/>
            </a:endParaRPr>
          </a:p>
          <a:p>
            <a:pPr marL="0" indent="0" fontAlgn="base">
              <a:lnSpc>
                <a:spcPct val="90000"/>
              </a:lnSpc>
              <a:buNone/>
            </a:pPr>
            <a:r>
              <a:rPr lang="en-US" sz="2400" i="0" dirty="0">
                <a:solidFill>
                  <a:srgbClr val="002060"/>
                </a:solidFill>
                <a:effectLst/>
                <a:latin typeface="Arial"/>
                <a:cs typeface="Arial"/>
              </a:rPr>
              <a:t>We actively work </a:t>
            </a:r>
            <a:r>
              <a:rPr lang="en-US" sz="2400" dirty="0">
                <a:solidFill>
                  <a:srgbClr val="002060"/>
                </a:solidFill>
                <a:latin typeface="Arial"/>
                <a:cs typeface="Arial"/>
              </a:rPr>
              <a:t>to increase diversity within our </a:t>
            </a:r>
            <a:r>
              <a:rPr lang="en-US" sz="2400" err="1">
                <a:solidFill>
                  <a:srgbClr val="002060"/>
                </a:solidFill>
                <a:latin typeface="Arial"/>
                <a:cs typeface="Arial"/>
              </a:rPr>
              <a:t>programmes</a:t>
            </a:r>
            <a:r>
              <a:rPr lang="en-US" sz="2400" dirty="0">
                <a:solidFill>
                  <a:srgbClr val="002060"/>
                </a:solidFill>
                <a:latin typeface="Arial"/>
                <a:cs typeface="Arial"/>
              </a:rPr>
              <a:t>.</a:t>
            </a:r>
            <a:endParaRPr lang="en-US" sz="2400" i="0" dirty="0">
              <a:solidFill>
                <a:srgbClr val="002060"/>
              </a:solidFill>
              <a:effectLst/>
              <a:latin typeface="Arial"/>
              <a:cs typeface="Arial"/>
            </a:endParaRPr>
          </a:p>
          <a:p>
            <a:pPr fontAlgn="base">
              <a:lnSpc>
                <a:spcPct val="90000"/>
              </a:lnSpc>
              <a:buFont typeface="Arial" panose="020B0604020202020204" pitchFamily="34" charset="0"/>
              <a:buChar char="•"/>
            </a:pPr>
            <a:endParaRPr lang="en-US" sz="2600" i="0" dirty="0">
              <a:solidFill>
                <a:srgbClr val="002060"/>
              </a:solidFill>
              <a:effectLst/>
              <a:latin typeface="Arial" panose="020B0604020202020204" pitchFamily="34" charset="0"/>
              <a:cs typeface="Arial" panose="020B0604020202020204" pitchFamily="34" charset="0"/>
            </a:endParaRPr>
          </a:p>
          <a:p>
            <a:pPr>
              <a:lnSpc>
                <a:spcPct val="90000"/>
              </a:lnSpc>
            </a:pPr>
            <a:endParaRPr lang="en-GB" sz="1400" dirty="0"/>
          </a:p>
        </p:txBody>
      </p:sp>
      <p:pic>
        <p:nvPicPr>
          <p:cNvPr id="4" name="Content Placeholder 3">
            <a:extLst>
              <a:ext uri="{FF2B5EF4-FFF2-40B4-BE49-F238E27FC236}">
                <a16:creationId xmlns:a16="http://schemas.microsoft.com/office/drawing/2014/main" id="{A2D02FA6-5672-467C-92C3-4FC6776957D6}"/>
              </a:ext>
            </a:extLst>
          </p:cNvPr>
          <p:cNvPicPr>
            <a:picLocks noChangeAspect="1"/>
          </p:cNvPicPr>
          <p:nvPr/>
        </p:nvPicPr>
        <p:blipFill>
          <a:blip r:embed="rId2"/>
          <a:stretch>
            <a:fillRect/>
          </a:stretch>
        </p:blipFill>
        <p:spPr>
          <a:xfrm>
            <a:off x="7205125" y="5895982"/>
            <a:ext cx="1613968" cy="727504"/>
          </a:xfrm>
          <a:prstGeom prst="rect">
            <a:avLst/>
          </a:prstGeom>
        </p:spPr>
      </p:pic>
      <p:pic>
        <p:nvPicPr>
          <p:cNvPr id="2" name="Picture 1" descr="A close-up of a white oval with black text&#10;&#10;Description automatically generated">
            <a:extLst>
              <a:ext uri="{FF2B5EF4-FFF2-40B4-BE49-F238E27FC236}">
                <a16:creationId xmlns:a16="http://schemas.microsoft.com/office/drawing/2014/main" id="{E673DAC4-D0EE-17F9-5C6A-1E3236467D3A}"/>
              </a:ext>
            </a:extLst>
          </p:cNvPr>
          <p:cNvPicPr>
            <a:picLocks noChangeAspect="1"/>
          </p:cNvPicPr>
          <p:nvPr/>
        </p:nvPicPr>
        <p:blipFill>
          <a:blip r:embed="rId3"/>
          <a:stretch>
            <a:fillRect/>
          </a:stretch>
        </p:blipFill>
        <p:spPr>
          <a:xfrm>
            <a:off x="1150190" y="280054"/>
            <a:ext cx="6858000" cy="1970307"/>
          </a:xfrm>
          <a:prstGeom prst="rect">
            <a:avLst/>
          </a:prstGeom>
        </p:spPr>
      </p:pic>
    </p:spTree>
    <p:extLst>
      <p:ext uri="{BB962C8B-B14F-4D97-AF65-F5344CB8AC3E}">
        <p14:creationId xmlns:p14="http://schemas.microsoft.com/office/powerpoint/2010/main" val="325179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2BD95-A143-D85E-EC00-DFC4F44FF8F7}"/>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defTabSz="914400">
              <a:lnSpc>
                <a:spcPct val="90000"/>
              </a:lnSpc>
            </a:pPr>
            <a:r>
              <a:rPr lang="en-US" sz="3100">
                <a:solidFill>
                  <a:schemeClr val="tx1">
                    <a:lumMod val="85000"/>
                    <a:lumOff val="15000"/>
                  </a:schemeClr>
                </a:solidFill>
              </a:rPr>
              <a:t>Overview of recruitment process</a:t>
            </a:r>
          </a:p>
        </p:txBody>
      </p:sp>
      <p:pic>
        <p:nvPicPr>
          <p:cNvPr id="8" name="Picture 4">
            <a:extLst>
              <a:ext uri="{FF2B5EF4-FFF2-40B4-BE49-F238E27FC236}">
                <a16:creationId xmlns:a16="http://schemas.microsoft.com/office/drawing/2014/main" id="{9745B59B-19D8-A658-FDEA-4B96FDDF0894}"/>
              </a:ext>
            </a:extLst>
          </p:cNvPr>
          <p:cNvPicPr>
            <a:picLocks noChangeAspect="1"/>
          </p:cNvPicPr>
          <p:nvPr/>
        </p:nvPicPr>
        <p:blipFill rotWithShape="1">
          <a:blip r:embed="rId2"/>
          <a:srcRect l="11069" r="-1" b="-1"/>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1022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002060"/>
                </a:solidFill>
              </a:rPr>
              <a:t>Application Process: full-time</a:t>
            </a:r>
            <a:endParaRPr lang="en-IE" dirty="0"/>
          </a:p>
        </p:txBody>
      </p:sp>
      <p:sp>
        <p:nvSpPr>
          <p:cNvPr id="3" name="Content Placeholder 2"/>
          <p:cNvSpPr>
            <a:spLocks noGrp="1"/>
          </p:cNvSpPr>
          <p:nvPr>
            <p:ph idx="1"/>
          </p:nvPr>
        </p:nvSpPr>
        <p:spPr>
          <a:xfrm>
            <a:off x="457200" y="1232488"/>
            <a:ext cx="8229600" cy="5483105"/>
          </a:xfrm>
        </p:spPr>
        <p:txBody>
          <a:bodyPr vert="horz" lIns="91440" tIns="45720" rIns="91440" bIns="45720" rtlCol="0" anchor="t">
            <a:normAutofit fontScale="92500" lnSpcReduction="10000"/>
          </a:bodyPr>
          <a:lstStyle/>
          <a:p>
            <a:pPr>
              <a:lnSpc>
                <a:spcPct val="80000"/>
              </a:lnSpc>
              <a:spcBef>
                <a:spcPts val="1350"/>
              </a:spcBef>
              <a:defRPr/>
            </a:pPr>
            <a:r>
              <a:rPr lang="en-IE" dirty="0">
                <a:solidFill>
                  <a:srgbClr val="002060"/>
                </a:solidFill>
              </a:rPr>
              <a:t>Restricted Entry programme – don’t use CAO points.</a:t>
            </a:r>
          </a:p>
          <a:p>
            <a:pPr>
              <a:lnSpc>
                <a:spcPct val="80000"/>
              </a:lnSpc>
              <a:spcBef>
                <a:spcPts val="1350"/>
              </a:spcBef>
              <a:defRPr/>
            </a:pPr>
            <a:r>
              <a:rPr lang="en-IE" dirty="0">
                <a:solidFill>
                  <a:srgbClr val="002060"/>
                </a:solidFill>
              </a:rPr>
              <a:t>Strict closing date on CAO of 1</a:t>
            </a:r>
            <a:r>
              <a:rPr lang="en-IE" baseline="30000" dirty="0">
                <a:solidFill>
                  <a:srgbClr val="002060"/>
                </a:solidFill>
              </a:rPr>
              <a:t>st</a:t>
            </a:r>
            <a:r>
              <a:rPr lang="en-IE" dirty="0">
                <a:solidFill>
                  <a:srgbClr val="002060"/>
                </a:solidFill>
              </a:rPr>
              <a:t> February 2024. Course code MH116.</a:t>
            </a:r>
          </a:p>
          <a:p>
            <a:pPr>
              <a:lnSpc>
                <a:spcPct val="80000"/>
              </a:lnSpc>
              <a:spcBef>
                <a:spcPts val="1350"/>
              </a:spcBef>
              <a:defRPr/>
            </a:pPr>
            <a:r>
              <a:rPr lang="en-IE" dirty="0">
                <a:solidFill>
                  <a:srgbClr val="002060"/>
                </a:solidFill>
              </a:rPr>
              <a:t>Stages:</a:t>
            </a:r>
          </a:p>
          <a:p>
            <a:pPr lvl="1">
              <a:lnSpc>
                <a:spcPct val="80000"/>
              </a:lnSpc>
              <a:spcBef>
                <a:spcPts val="1350"/>
              </a:spcBef>
              <a:defRPr/>
            </a:pPr>
            <a:r>
              <a:rPr lang="en-IE" dirty="0">
                <a:solidFill>
                  <a:srgbClr val="002060"/>
                </a:solidFill>
              </a:rPr>
              <a:t>Personal Statement</a:t>
            </a:r>
          </a:p>
          <a:p>
            <a:pPr lvl="1">
              <a:lnSpc>
                <a:spcPct val="80000"/>
              </a:lnSpc>
              <a:spcBef>
                <a:spcPts val="1350"/>
              </a:spcBef>
              <a:defRPr/>
            </a:pPr>
            <a:r>
              <a:rPr lang="en-IE" dirty="0">
                <a:solidFill>
                  <a:srgbClr val="002060"/>
                </a:solidFill>
              </a:rPr>
              <a:t>Two written references from work or voluntary experience</a:t>
            </a:r>
          </a:p>
          <a:p>
            <a:pPr lvl="1">
              <a:lnSpc>
                <a:spcPct val="80000"/>
              </a:lnSpc>
              <a:spcBef>
                <a:spcPts val="1350"/>
              </a:spcBef>
              <a:defRPr/>
            </a:pPr>
            <a:r>
              <a:rPr lang="en-IE" dirty="0">
                <a:solidFill>
                  <a:srgbClr val="002060"/>
                </a:solidFill>
              </a:rPr>
              <a:t>Written test on campus</a:t>
            </a:r>
          </a:p>
          <a:p>
            <a:pPr lvl="1">
              <a:lnSpc>
                <a:spcPct val="80000"/>
              </a:lnSpc>
              <a:spcBef>
                <a:spcPts val="1350"/>
              </a:spcBef>
              <a:defRPr/>
            </a:pPr>
            <a:r>
              <a:rPr lang="en-IE" dirty="0">
                <a:solidFill>
                  <a:srgbClr val="002060"/>
                </a:solidFill>
              </a:rPr>
              <a:t>Individual &amp; group interview</a:t>
            </a:r>
            <a:endParaRPr lang="en-IE" dirty="0">
              <a:solidFill>
                <a:srgbClr val="002060"/>
              </a:solidFill>
              <a:ea typeface="Calibri"/>
              <a:cs typeface="Calibri"/>
            </a:endParaRPr>
          </a:p>
          <a:p>
            <a:pPr>
              <a:lnSpc>
                <a:spcPct val="80000"/>
              </a:lnSpc>
              <a:spcBef>
                <a:spcPts val="1350"/>
              </a:spcBef>
              <a:defRPr/>
            </a:pPr>
            <a:r>
              <a:rPr lang="en-IE" dirty="0">
                <a:solidFill>
                  <a:srgbClr val="002060"/>
                </a:solidFill>
              </a:rPr>
              <a:t>All eligible candidates must satisfactorily complete a Garda Vetting process.</a:t>
            </a:r>
          </a:p>
          <a:p>
            <a:pPr>
              <a:lnSpc>
                <a:spcPct val="80000"/>
              </a:lnSpc>
              <a:spcBef>
                <a:spcPts val="1350"/>
              </a:spcBef>
              <a:defRPr/>
            </a:pPr>
            <a:r>
              <a:rPr lang="en-IE" dirty="0">
                <a:solidFill>
                  <a:srgbClr val="002060"/>
                </a:solidFill>
              </a:rPr>
              <a:t>50% places are reserved </a:t>
            </a:r>
            <a:r>
              <a:rPr lang="en-GB" dirty="0">
                <a:solidFill>
                  <a:srgbClr val="002060"/>
                </a:solidFill>
              </a:rPr>
              <a:t>for mature applicants. </a:t>
            </a:r>
          </a:p>
        </p:txBody>
      </p:sp>
    </p:spTree>
    <p:extLst>
      <p:ext uri="{BB962C8B-B14F-4D97-AF65-F5344CB8AC3E}">
        <p14:creationId xmlns:p14="http://schemas.microsoft.com/office/powerpoint/2010/main" val="141750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002060"/>
                </a:solidFill>
                <a:latin typeface="Arial" panose="020B0604020202020204" pitchFamily="34" charset="0"/>
                <a:cs typeface="Arial" panose="020B0604020202020204" pitchFamily="34" charset="0"/>
              </a:rPr>
              <a:t>Matriculation</a:t>
            </a:r>
          </a:p>
        </p:txBody>
      </p:sp>
      <p:sp>
        <p:nvSpPr>
          <p:cNvPr id="3" name="Content Placeholder 2"/>
          <p:cNvSpPr>
            <a:spLocks noGrp="1"/>
          </p:cNvSpPr>
          <p:nvPr>
            <p:ph idx="1"/>
          </p:nvPr>
        </p:nvSpPr>
        <p:spPr/>
        <p:txBody>
          <a:bodyPr/>
          <a:lstStyle/>
          <a:p>
            <a:pPr marL="0" indent="0">
              <a:spcBef>
                <a:spcPts val="900"/>
              </a:spcBef>
              <a:buNone/>
            </a:pPr>
            <a:r>
              <a:rPr lang="en-IE" altLang="en-US" sz="2400" dirty="0">
                <a:solidFill>
                  <a:srgbClr val="002060"/>
                </a:solidFill>
                <a:latin typeface="Arial" panose="020B0604020202020204" pitchFamily="34" charset="0"/>
                <a:cs typeface="Arial" panose="020B0604020202020204" pitchFamily="34" charset="0"/>
              </a:rPr>
              <a:t>Offers are made subject to matriculation &amp; based on selection process:</a:t>
            </a:r>
          </a:p>
          <a:p>
            <a:pPr lvl="1">
              <a:spcBef>
                <a:spcPts val="900"/>
              </a:spcBef>
            </a:pPr>
            <a:r>
              <a:rPr lang="en-IE" altLang="en-US" sz="2400" dirty="0">
                <a:solidFill>
                  <a:srgbClr val="002060"/>
                </a:solidFill>
                <a:latin typeface="Arial" panose="020B0604020202020204" pitchFamily="34" charset="0"/>
                <a:cs typeface="Arial" panose="020B0604020202020204" pitchFamily="34" charset="0"/>
              </a:rPr>
              <a:t>Leaving Certificate: </a:t>
            </a:r>
          </a:p>
          <a:p>
            <a:pPr lvl="2">
              <a:spcBef>
                <a:spcPts val="900"/>
              </a:spcBef>
            </a:pPr>
            <a:r>
              <a:rPr lang="en-IE" altLang="en-US" dirty="0">
                <a:solidFill>
                  <a:srgbClr val="002060"/>
                </a:solidFill>
                <a:latin typeface="Arial" panose="020B0604020202020204" pitchFamily="34" charset="0"/>
                <a:cs typeface="Arial" panose="020B0604020202020204" pitchFamily="34" charset="0"/>
              </a:rPr>
              <a:t>6 subjects. 2 H5 and 4 O6 or H7 </a:t>
            </a:r>
          </a:p>
          <a:p>
            <a:pPr lvl="2">
              <a:spcBef>
                <a:spcPts val="900"/>
              </a:spcBef>
            </a:pPr>
            <a:r>
              <a:rPr lang="en-IE" altLang="en-US" dirty="0">
                <a:solidFill>
                  <a:srgbClr val="002060"/>
                </a:solidFill>
                <a:latin typeface="Arial" panose="020B0604020202020204" pitchFamily="34" charset="0"/>
                <a:cs typeface="Arial" panose="020B0604020202020204" pitchFamily="34" charset="0"/>
              </a:rPr>
              <a:t>Must include English, Irish &amp; 3rd language</a:t>
            </a:r>
          </a:p>
          <a:p>
            <a:pPr lvl="1">
              <a:spcBef>
                <a:spcPts val="900"/>
              </a:spcBef>
            </a:pPr>
            <a:r>
              <a:rPr lang="en-IE" altLang="en-US" sz="2400" dirty="0">
                <a:solidFill>
                  <a:srgbClr val="002060"/>
                </a:solidFill>
                <a:latin typeface="Arial" panose="020B0604020202020204" pitchFamily="34" charset="0"/>
                <a:cs typeface="Arial" panose="020B0604020202020204" pitchFamily="34" charset="0"/>
              </a:rPr>
              <a:t>QQI Level 5 (Five Distinctions) </a:t>
            </a:r>
          </a:p>
          <a:p>
            <a:pPr lvl="1">
              <a:spcBef>
                <a:spcPts val="900"/>
              </a:spcBef>
            </a:pPr>
            <a:r>
              <a:rPr lang="en-IE" altLang="en-US" sz="2400" dirty="0">
                <a:solidFill>
                  <a:srgbClr val="002060"/>
                </a:solidFill>
                <a:latin typeface="Arial" panose="020B0604020202020204" pitchFamily="34" charset="0"/>
                <a:cs typeface="Arial" panose="020B0604020202020204" pitchFamily="34" charset="0"/>
              </a:rPr>
              <a:t>Mature Students – </a:t>
            </a:r>
          </a:p>
          <a:p>
            <a:pPr lvl="2">
              <a:spcBef>
                <a:spcPts val="900"/>
              </a:spcBef>
            </a:pPr>
            <a:r>
              <a:rPr lang="en-IE" altLang="en-US" sz="2000" dirty="0">
                <a:solidFill>
                  <a:srgbClr val="002060"/>
                </a:solidFill>
                <a:latin typeface="Arial" panose="020B0604020202020204" pitchFamily="34" charset="0"/>
                <a:cs typeface="Arial" panose="020B0604020202020204" pitchFamily="34" charset="0"/>
              </a:rPr>
              <a:t>23 years on 1</a:t>
            </a:r>
            <a:r>
              <a:rPr lang="en-IE" altLang="en-US" sz="2000" baseline="30000" dirty="0">
                <a:solidFill>
                  <a:srgbClr val="002060"/>
                </a:solidFill>
                <a:latin typeface="Arial" panose="020B0604020202020204" pitchFamily="34" charset="0"/>
                <a:cs typeface="Arial" panose="020B0604020202020204" pitchFamily="34" charset="0"/>
              </a:rPr>
              <a:t>st</a:t>
            </a:r>
            <a:r>
              <a:rPr lang="en-IE" altLang="en-US" sz="2000" dirty="0">
                <a:solidFill>
                  <a:srgbClr val="002060"/>
                </a:solidFill>
                <a:latin typeface="Arial" panose="020B0604020202020204" pitchFamily="34" charset="0"/>
                <a:cs typeface="Arial" panose="020B0604020202020204" pitchFamily="34" charset="0"/>
              </a:rPr>
              <a:t> January 2024 for full-time applicants</a:t>
            </a:r>
          </a:p>
          <a:p>
            <a:pPr lvl="2">
              <a:spcBef>
                <a:spcPts val="900"/>
              </a:spcBef>
            </a:pPr>
            <a:r>
              <a:rPr lang="en-IE" altLang="en-US" sz="2000" dirty="0">
                <a:solidFill>
                  <a:srgbClr val="002060"/>
                </a:solidFill>
                <a:latin typeface="Arial" panose="020B0604020202020204" pitchFamily="34" charset="0"/>
                <a:cs typeface="Arial" panose="020B0604020202020204" pitchFamily="34" charset="0"/>
              </a:rPr>
              <a:t>21 years on 1</a:t>
            </a:r>
            <a:r>
              <a:rPr lang="en-IE" altLang="en-US" sz="2000" baseline="30000" dirty="0">
                <a:solidFill>
                  <a:srgbClr val="002060"/>
                </a:solidFill>
                <a:latin typeface="Arial" panose="020B0604020202020204" pitchFamily="34" charset="0"/>
                <a:cs typeface="Arial" panose="020B0604020202020204" pitchFamily="34" charset="0"/>
              </a:rPr>
              <a:t>st</a:t>
            </a:r>
            <a:r>
              <a:rPr lang="en-IE" altLang="en-US" sz="2000" dirty="0">
                <a:solidFill>
                  <a:srgbClr val="002060"/>
                </a:solidFill>
                <a:latin typeface="Arial" panose="020B0604020202020204" pitchFamily="34" charset="0"/>
                <a:cs typeface="Arial" panose="020B0604020202020204" pitchFamily="34" charset="0"/>
              </a:rPr>
              <a:t> January 2024 for part-time applicants</a:t>
            </a:r>
            <a:endParaRPr lang="en-GB" altLang="en-US" sz="2000" dirty="0">
              <a:solidFill>
                <a:srgbClr val="002060"/>
              </a:solidFill>
              <a:latin typeface="Arial" panose="020B0604020202020204" pitchFamily="34" charset="0"/>
              <a:cs typeface="Arial" panose="020B0604020202020204" pitchFamily="34" charset="0"/>
            </a:endParaRPr>
          </a:p>
          <a:p>
            <a:endParaRPr lang="en-IE" dirty="0"/>
          </a:p>
        </p:txBody>
      </p:sp>
      <p:pic>
        <p:nvPicPr>
          <p:cNvPr id="4" name="Picture 3">
            <a:extLst>
              <a:ext uri="{FF2B5EF4-FFF2-40B4-BE49-F238E27FC236}">
                <a16:creationId xmlns:a16="http://schemas.microsoft.com/office/drawing/2014/main" id="{C1AD3C89-5786-8148-B4DD-9FD9AC25532B}"/>
              </a:ext>
            </a:extLst>
          </p:cNvPr>
          <p:cNvPicPr>
            <a:picLocks noChangeAspect="1"/>
          </p:cNvPicPr>
          <p:nvPr/>
        </p:nvPicPr>
        <p:blipFill>
          <a:blip r:embed="rId2"/>
          <a:stretch>
            <a:fillRect/>
          </a:stretch>
        </p:blipFill>
        <p:spPr>
          <a:xfrm>
            <a:off x="6715740" y="5749440"/>
            <a:ext cx="2235168" cy="1003818"/>
          </a:xfrm>
          <a:prstGeom prst="rect">
            <a:avLst/>
          </a:prstGeom>
        </p:spPr>
      </p:pic>
    </p:spTree>
    <p:extLst>
      <p:ext uri="{BB962C8B-B14F-4D97-AF65-F5344CB8AC3E}">
        <p14:creationId xmlns:p14="http://schemas.microsoft.com/office/powerpoint/2010/main" val="411006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BD95-A143-D85E-EC00-DFC4F44FF8F7}"/>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defTabSz="914400">
              <a:lnSpc>
                <a:spcPct val="90000"/>
              </a:lnSpc>
            </a:pPr>
            <a:r>
              <a:rPr lang="en-US" sz="3100">
                <a:solidFill>
                  <a:schemeClr val="tx1">
                    <a:lumMod val="85000"/>
                    <a:lumOff val="15000"/>
                  </a:schemeClr>
                </a:solidFill>
              </a:rPr>
              <a:t>Key messages</a:t>
            </a:r>
          </a:p>
        </p:txBody>
      </p:sp>
      <p:pic>
        <p:nvPicPr>
          <p:cNvPr id="8" name="Picture 4">
            <a:extLst>
              <a:ext uri="{FF2B5EF4-FFF2-40B4-BE49-F238E27FC236}">
                <a16:creationId xmlns:a16="http://schemas.microsoft.com/office/drawing/2014/main" id="{9745B59B-19D8-A658-FDEA-4B96FDDF0894}"/>
              </a:ext>
            </a:extLst>
          </p:cNvPr>
          <p:cNvPicPr>
            <a:picLocks noChangeAspect="1"/>
          </p:cNvPicPr>
          <p:nvPr/>
        </p:nvPicPr>
        <p:blipFill rotWithShape="1">
          <a:blip r:embed="rId2"/>
          <a:srcRect l="11069" r="-1" b="-1"/>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8998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7A82-0F1E-B5BF-A0C4-8FC7FBF97BB8}"/>
              </a:ext>
            </a:extLst>
          </p:cNvPr>
          <p:cNvSpPr>
            <a:spLocks noGrp="1"/>
          </p:cNvSpPr>
          <p:nvPr>
            <p:ph type="title"/>
          </p:nvPr>
        </p:nvSpPr>
        <p:spPr>
          <a:xfrm>
            <a:off x="1053872" y="338335"/>
            <a:ext cx="5605629" cy="994172"/>
          </a:xfrm>
        </p:spPr>
        <p:txBody>
          <a:bodyPr>
            <a:normAutofit/>
          </a:bodyPr>
          <a:lstStyle/>
          <a:p>
            <a:r>
              <a:rPr lang="en-IE" sz="3850" b="1" dirty="0">
                <a:solidFill>
                  <a:srgbClr val="002060"/>
                </a:solidFill>
              </a:rPr>
              <a:t>Key messages</a:t>
            </a:r>
            <a:endParaRPr lang="en-GB" sz="3850" b="1" dirty="0">
              <a:solidFill>
                <a:srgbClr val="002060"/>
              </a:solidFill>
              <a:ea typeface="Calibri"/>
              <a:cs typeface="Calibri"/>
            </a:endParaRPr>
          </a:p>
        </p:txBody>
      </p:sp>
      <p:sp>
        <p:nvSpPr>
          <p:cNvPr id="3" name="Content Placeholder 2">
            <a:extLst>
              <a:ext uri="{FF2B5EF4-FFF2-40B4-BE49-F238E27FC236}">
                <a16:creationId xmlns:a16="http://schemas.microsoft.com/office/drawing/2014/main" id="{07C5841E-838D-2632-4BD4-6C4374FF4DF9}"/>
              </a:ext>
            </a:extLst>
          </p:cNvPr>
          <p:cNvSpPr>
            <a:spLocks noGrp="1"/>
          </p:cNvSpPr>
          <p:nvPr>
            <p:ph idx="1"/>
          </p:nvPr>
        </p:nvSpPr>
        <p:spPr>
          <a:xfrm>
            <a:off x="621733" y="839449"/>
            <a:ext cx="5673005" cy="5792081"/>
          </a:xfrm>
        </p:spPr>
        <p:txBody>
          <a:bodyPr anchor="ctr">
            <a:noAutofit/>
          </a:bodyPr>
          <a:lstStyle/>
          <a:p>
            <a:r>
              <a:rPr lang="en-IE" sz="2400" dirty="0">
                <a:solidFill>
                  <a:srgbClr val="002060"/>
                </a:solidFill>
              </a:rPr>
              <a:t>We want to make sure you are a good fit for us and also we are a good fit for you!</a:t>
            </a:r>
            <a:endParaRPr lang="en-IE" sz="2400" dirty="0">
              <a:solidFill>
                <a:srgbClr val="002060"/>
              </a:solidFill>
              <a:ea typeface="Calibri"/>
              <a:cs typeface="Calibri"/>
            </a:endParaRPr>
          </a:p>
          <a:p>
            <a:r>
              <a:rPr lang="en-IE" sz="2400" dirty="0">
                <a:solidFill>
                  <a:srgbClr val="002060"/>
                </a:solidFill>
              </a:rPr>
              <a:t>There are lots of supports available in Maynooth University – Disability Office, Writing Centre, Access office, Student Budgeting Service. We have worked with students from many backgrounds, but…</a:t>
            </a:r>
            <a:endParaRPr lang="en-IE" sz="2400" dirty="0">
              <a:solidFill>
                <a:srgbClr val="002060"/>
              </a:solidFill>
              <a:ea typeface="Calibri"/>
              <a:cs typeface="Calibri"/>
            </a:endParaRPr>
          </a:p>
          <a:p>
            <a:pPr marL="0" indent="0">
              <a:buNone/>
            </a:pPr>
            <a:r>
              <a:rPr lang="en-IE" sz="2400" dirty="0">
                <a:solidFill>
                  <a:srgbClr val="002060"/>
                </a:solidFill>
              </a:rPr>
              <a:t> 		1. This is a Level 8 academic Degree</a:t>
            </a:r>
            <a:endParaRPr lang="en-IE" sz="2400" dirty="0">
              <a:solidFill>
                <a:srgbClr val="002060"/>
              </a:solidFill>
              <a:ea typeface="Calibri"/>
              <a:cs typeface="Calibri"/>
            </a:endParaRPr>
          </a:p>
          <a:p>
            <a:pPr marL="0" indent="0">
              <a:buNone/>
            </a:pPr>
            <a:r>
              <a:rPr lang="en-IE" sz="2400" dirty="0">
                <a:solidFill>
                  <a:srgbClr val="002060"/>
                </a:solidFill>
              </a:rPr>
              <a:t> 		2. This is a professional qualification. </a:t>
            </a:r>
            <a:endParaRPr lang="en-IE" sz="2400" dirty="0">
              <a:solidFill>
                <a:srgbClr val="002060"/>
              </a:solidFill>
              <a:ea typeface="Calibri"/>
              <a:cs typeface="Calibri"/>
            </a:endParaRPr>
          </a:p>
          <a:p>
            <a:r>
              <a:rPr lang="en-IE" sz="2400" dirty="0">
                <a:solidFill>
                  <a:srgbClr val="002060"/>
                </a:solidFill>
              </a:rPr>
              <a:t>Are you ready for both?</a:t>
            </a:r>
            <a:endParaRPr lang="en-GB" sz="2400" dirty="0">
              <a:solidFill>
                <a:srgbClr val="002060"/>
              </a:solidFill>
            </a:endParaRPr>
          </a:p>
        </p:txBody>
      </p:sp>
      <p:sp>
        <p:nvSpPr>
          <p:cNvPr id="6"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7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F340A52-46EB-C2C4-6785-78C2615EB6E9}"/>
              </a:ext>
            </a:extLst>
          </p:cNvPr>
          <p:cNvPicPr>
            <a:picLocks noChangeAspect="1"/>
          </p:cNvPicPr>
          <p:nvPr/>
        </p:nvPicPr>
        <p:blipFill>
          <a:blip r:embed="rId2"/>
          <a:stretch>
            <a:fillRect/>
          </a:stretch>
        </p:blipFill>
        <p:spPr>
          <a:xfrm>
            <a:off x="6465356" y="3108424"/>
            <a:ext cx="1462672" cy="656888"/>
          </a:xfrm>
          <a:prstGeom prst="rect">
            <a:avLst/>
          </a:prstGeom>
        </p:spPr>
      </p:pic>
    </p:spTree>
    <p:extLst>
      <p:ext uri="{BB962C8B-B14F-4D97-AF65-F5344CB8AC3E}">
        <p14:creationId xmlns:p14="http://schemas.microsoft.com/office/powerpoint/2010/main" val="297355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81B662-B782-0240-A2D2-1DEA440706F8}"/>
              </a:ext>
            </a:extLst>
          </p:cNvPr>
          <p:cNvPicPr>
            <a:picLocks noGrp="1" noChangeAspect="1"/>
          </p:cNvPicPr>
          <p:nvPr>
            <p:ph idx="1"/>
          </p:nvPr>
        </p:nvPicPr>
        <p:blipFill>
          <a:blip r:embed="rId2"/>
          <a:stretch>
            <a:fillRect/>
          </a:stretch>
        </p:blipFill>
        <p:spPr>
          <a:xfrm>
            <a:off x="6700602" y="5649008"/>
            <a:ext cx="2219461" cy="996764"/>
          </a:xfrm>
          <a:prstGeom prst="rect">
            <a:avLst/>
          </a:prstGeom>
        </p:spPr>
      </p:pic>
      <p:sp>
        <p:nvSpPr>
          <p:cNvPr id="6" name="Content Placeholder 2">
            <a:extLst>
              <a:ext uri="{FF2B5EF4-FFF2-40B4-BE49-F238E27FC236}">
                <a16:creationId xmlns:a16="http://schemas.microsoft.com/office/drawing/2014/main" id="{9B0AAF12-0993-E04A-8647-BF6CE93CC2EE}"/>
              </a:ext>
            </a:extLst>
          </p:cNvPr>
          <p:cNvSpPr txBox="1">
            <a:spLocks/>
          </p:cNvSpPr>
          <p:nvPr/>
        </p:nvSpPr>
        <p:spPr>
          <a:xfrm>
            <a:off x="457200" y="1600200"/>
            <a:ext cx="8462864" cy="452596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IE" sz="1875"/>
          </a:p>
          <a:p>
            <a:pPr algn="l"/>
            <a:r>
              <a:rPr lang="en-IE" sz="2400">
                <a:solidFill>
                  <a:srgbClr val="002060"/>
                </a:solidFill>
                <a:latin typeface="Arial" panose="020B0604020202020204" pitchFamily="34" charset="0"/>
                <a:cs typeface="Arial" panose="020B0604020202020204" pitchFamily="34" charset="0"/>
              </a:rPr>
              <a:t>The Department of Applied Social Studies (DAPPSS) was established in 1981 and is the longest established provider of professional education and training in community work and youth work in the country. </a:t>
            </a:r>
          </a:p>
          <a:p>
            <a:pPr algn="l"/>
            <a:endParaRPr lang="en-IE" sz="2400">
              <a:solidFill>
                <a:srgbClr val="002060"/>
              </a:solidFill>
              <a:latin typeface="Arial" panose="020B0604020202020204" pitchFamily="34" charset="0"/>
              <a:cs typeface="Arial" panose="020B0604020202020204" pitchFamily="34" charset="0"/>
            </a:endParaRPr>
          </a:p>
          <a:p>
            <a:pPr algn="l"/>
            <a:r>
              <a:rPr lang="en-IE" sz="2400">
                <a:solidFill>
                  <a:srgbClr val="002060"/>
                </a:solidFill>
                <a:latin typeface="Arial" panose="020B0604020202020204" pitchFamily="34" charset="0"/>
                <a:cs typeface="Arial" panose="020B0604020202020204" pitchFamily="34" charset="0"/>
              </a:rPr>
              <a:t>Our mission is:</a:t>
            </a:r>
          </a:p>
          <a:p>
            <a:pPr algn="l"/>
            <a:r>
              <a:rPr lang="en-IE" sz="2400">
                <a:solidFill>
                  <a:srgbClr val="002060"/>
                </a:solidFill>
                <a:latin typeface="Arial" panose="020B0604020202020204" pitchFamily="34" charset="0"/>
                <a:cs typeface="Arial" panose="020B0604020202020204" pitchFamily="34" charset="0"/>
              </a:rPr>
              <a:t>  "To promote human rights, social justice and equality, nationally and internationally, through excellence and innovation in education, research and public engagement that contribute to the development of the social professions and applied social sciences"</a:t>
            </a:r>
          </a:p>
        </p:txBody>
      </p:sp>
      <p:sp>
        <p:nvSpPr>
          <p:cNvPr id="7" name="Title 1">
            <a:extLst>
              <a:ext uri="{FF2B5EF4-FFF2-40B4-BE49-F238E27FC236}">
                <a16:creationId xmlns:a16="http://schemas.microsoft.com/office/drawing/2014/main" id="{4986C323-1FA2-DC4F-8042-CA05C9815D53}"/>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b="1">
                <a:solidFill>
                  <a:srgbClr val="002060"/>
                </a:solidFill>
              </a:rPr>
              <a:t>Department of Applied Social Studies (DAPPSS)</a:t>
            </a:r>
            <a:r>
              <a:rPr lang="en-IE">
                <a:solidFill>
                  <a:srgbClr val="002060"/>
                </a:solidFill>
              </a:rPr>
              <a:t>	</a:t>
            </a:r>
          </a:p>
        </p:txBody>
      </p:sp>
    </p:spTree>
    <p:extLst>
      <p:ext uri="{BB962C8B-B14F-4D97-AF65-F5344CB8AC3E}">
        <p14:creationId xmlns:p14="http://schemas.microsoft.com/office/powerpoint/2010/main" val="246021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7A82-0F1E-B5BF-A0C4-8FC7FBF97BB8}"/>
              </a:ext>
            </a:extLst>
          </p:cNvPr>
          <p:cNvSpPr>
            <a:spLocks noGrp="1"/>
          </p:cNvSpPr>
          <p:nvPr>
            <p:ph type="title"/>
          </p:nvPr>
        </p:nvSpPr>
        <p:spPr>
          <a:xfrm>
            <a:off x="1053872" y="338335"/>
            <a:ext cx="5605629" cy="994172"/>
          </a:xfrm>
        </p:spPr>
        <p:txBody>
          <a:bodyPr>
            <a:normAutofit/>
          </a:bodyPr>
          <a:lstStyle/>
          <a:p>
            <a:r>
              <a:rPr lang="en-IE" sz="3850" b="1" dirty="0">
                <a:solidFill>
                  <a:srgbClr val="002060"/>
                </a:solidFill>
              </a:rPr>
              <a:t>Key messages</a:t>
            </a:r>
            <a:endParaRPr lang="en-GB" sz="3850" b="1" dirty="0">
              <a:solidFill>
                <a:srgbClr val="002060"/>
              </a:solidFill>
            </a:endParaRPr>
          </a:p>
        </p:txBody>
      </p:sp>
      <p:sp>
        <p:nvSpPr>
          <p:cNvPr id="3" name="Content Placeholder 2">
            <a:extLst>
              <a:ext uri="{FF2B5EF4-FFF2-40B4-BE49-F238E27FC236}">
                <a16:creationId xmlns:a16="http://schemas.microsoft.com/office/drawing/2014/main" id="{07C5841E-838D-2632-4BD4-6C4374FF4DF9}"/>
              </a:ext>
            </a:extLst>
          </p:cNvPr>
          <p:cNvSpPr>
            <a:spLocks noGrp="1"/>
          </p:cNvSpPr>
          <p:nvPr>
            <p:ph idx="1"/>
          </p:nvPr>
        </p:nvSpPr>
        <p:spPr>
          <a:xfrm>
            <a:off x="621733" y="1332507"/>
            <a:ext cx="6037768" cy="5299023"/>
          </a:xfrm>
        </p:spPr>
        <p:txBody>
          <a:bodyPr anchor="ctr">
            <a:noAutofit/>
          </a:bodyPr>
          <a:lstStyle/>
          <a:p>
            <a:pPr>
              <a:lnSpc>
                <a:spcPct val="90000"/>
              </a:lnSpc>
            </a:pPr>
            <a:r>
              <a:rPr lang="en-IE" sz="2400" dirty="0">
                <a:solidFill>
                  <a:srgbClr val="002060"/>
                </a:solidFill>
              </a:rPr>
              <a:t>It doesn’t matter if someone else thinks this is the course for you! </a:t>
            </a:r>
            <a:endParaRPr lang="en-IE" sz="2400" dirty="0">
              <a:solidFill>
                <a:srgbClr val="002060"/>
              </a:solidFill>
              <a:ea typeface="Calibri"/>
              <a:cs typeface="Calibri"/>
            </a:endParaRPr>
          </a:p>
          <a:p>
            <a:pPr>
              <a:lnSpc>
                <a:spcPct val="90000"/>
              </a:lnSpc>
            </a:pPr>
            <a:r>
              <a:rPr lang="en-IE" sz="2400" dirty="0">
                <a:solidFill>
                  <a:srgbClr val="002060"/>
                </a:solidFill>
              </a:rPr>
              <a:t>You need to show us. Prepare for your interview.</a:t>
            </a:r>
            <a:endParaRPr lang="en-IE" sz="2400" dirty="0">
              <a:solidFill>
                <a:srgbClr val="002060"/>
              </a:solidFill>
              <a:ea typeface="Calibri"/>
              <a:cs typeface="Calibri"/>
            </a:endParaRPr>
          </a:p>
          <a:p>
            <a:pPr>
              <a:lnSpc>
                <a:spcPct val="90000"/>
              </a:lnSpc>
            </a:pPr>
            <a:r>
              <a:rPr lang="en-IE" sz="2400" dirty="0">
                <a:solidFill>
                  <a:srgbClr val="002060"/>
                </a:solidFill>
              </a:rPr>
              <a:t>Prepare: </a:t>
            </a:r>
            <a:endParaRPr lang="en-IE" sz="2400" dirty="0">
              <a:solidFill>
                <a:srgbClr val="002060"/>
              </a:solidFill>
              <a:ea typeface="Calibri"/>
              <a:cs typeface="Calibri"/>
            </a:endParaRPr>
          </a:p>
          <a:p>
            <a:pPr lvl="1">
              <a:lnSpc>
                <a:spcPct val="90000"/>
              </a:lnSpc>
            </a:pPr>
            <a:r>
              <a:rPr lang="en-IE" sz="2400" dirty="0">
                <a:solidFill>
                  <a:srgbClr val="002060"/>
                </a:solidFill>
              </a:rPr>
              <a:t>Look up the MU website, see what modules are covered</a:t>
            </a:r>
            <a:endParaRPr lang="en-IE" sz="2400" dirty="0">
              <a:solidFill>
                <a:srgbClr val="002060"/>
              </a:solidFill>
              <a:ea typeface="Calibri"/>
              <a:cs typeface="Calibri"/>
            </a:endParaRPr>
          </a:p>
          <a:p>
            <a:pPr lvl="1">
              <a:lnSpc>
                <a:spcPct val="90000"/>
              </a:lnSpc>
            </a:pPr>
            <a:r>
              <a:rPr lang="en-IE" sz="2400" dirty="0">
                <a:solidFill>
                  <a:srgbClr val="002060"/>
                </a:solidFill>
              </a:rPr>
              <a:t>Talk to people who have done the programme</a:t>
            </a:r>
            <a:endParaRPr lang="en-IE" sz="2400" dirty="0">
              <a:solidFill>
                <a:srgbClr val="002060"/>
              </a:solidFill>
              <a:ea typeface="Calibri"/>
              <a:cs typeface="Calibri"/>
            </a:endParaRPr>
          </a:p>
          <a:p>
            <a:pPr lvl="1">
              <a:lnSpc>
                <a:spcPct val="90000"/>
              </a:lnSpc>
            </a:pPr>
            <a:r>
              <a:rPr lang="en-IE" sz="2400" dirty="0">
                <a:solidFill>
                  <a:srgbClr val="002060"/>
                </a:solidFill>
              </a:rPr>
              <a:t>Look up key websites (see further info slide):</a:t>
            </a:r>
            <a:endParaRPr lang="en-IE" sz="2400" dirty="0">
              <a:solidFill>
                <a:srgbClr val="002060"/>
              </a:solidFill>
              <a:ea typeface="Calibri"/>
              <a:cs typeface="Calibri"/>
            </a:endParaRPr>
          </a:p>
          <a:p>
            <a:pPr>
              <a:lnSpc>
                <a:spcPct val="90000"/>
              </a:lnSpc>
            </a:pPr>
            <a:r>
              <a:rPr lang="en-IE" sz="2400" dirty="0">
                <a:solidFill>
                  <a:srgbClr val="002060"/>
                </a:solidFill>
              </a:rPr>
              <a:t>Know what you are applying for and ‘why’.</a:t>
            </a:r>
            <a:endParaRPr lang="en-IE" sz="2400" dirty="0">
              <a:solidFill>
                <a:srgbClr val="002060"/>
              </a:solidFill>
              <a:ea typeface="Calibri"/>
              <a:cs typeface="Calibri"/>
            </a:endParaRPr>
          </a:p>
        </p:txBody>
      </p:sp>
      <p:sp>
        <p:nvSpPr>
          <p:cNvPr id="6"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7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8F340A52-46EB-C2C4-6785-78C2615EB6E9}"/>
              </a:ext>
            </a:extLst>
          </p:cNvPr>
          <p:cNvPicPr>
            <a:picLocks noChangeAspect="1"/>
          </p:cNvPicPr>
          <p:nvPr/>
        </p:nvPicPr>
        <p:blipFill>
          <a:blip r:embed="rId2"/>
          <a:stretch>
            <a:fillRect/>
          </a:stretch>
        </p:blipFill>
        <p:spPr>
          <a:xfrm>
            <a:off x="6465356" y="3108424"/>
            <a:ext cx="1462672" cy="656888"/>
          </a:xfrm>
          <a:prstGeom prst="rect">
            <a:avLst/>
          </a:prstGeom>
        </p:spPr>
      </p:pic>
    </p:spTree>
    <p:extLst>
      <p:ext uri="{BB962C8B-B14F-4D97-AF65-F5344CB8AC3E}">
        <p14:creationId xmlns:p14="http://schemas.microsoft.com/office/powerpoint/2010/main" val="174978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7A82-0F1E-B5BF-A0C4-8FC7FBF97BB8}"/>
              </a:ext>
            </a:extLst>
          </p:cNvPr>
          <p:cNvSpPr>
            <a:spLocks noGrp="1"/>
          </p:cNvSpPr>
          <p:nvPr>
            <p:ph type="title"/>
          </p:nvPr>
        </p:nvSpPr>
        <p:spPr>
          <a:xfrm>
            <a:off x="720778" y="560404"/>
            <a:ext cx="5605629" cy="994172"/>
          </a:xfrm>
        </p:spPr>
        <p:txBody>
          <a:bodyPr>
            <a:normAutofit/>
          </a:bodyPr>
          <a:lstStyle/>
          <a:p>
            <a:r>
              <a:rPr lang="en-IE" sz="3850" b="1" dirty="0">
                <a:solidFill>
                  <a:srgbClr val="002060"/>
                </a:solidFill>
              </a:rPr>
              <a:t>Key messages</a:t>
            </a:r>
            <a:endParaRPr lang="en-GB" sz="3850" b="1" dirty="0">
              <a:solidFill>
                <a:srgbClr val="000000"/>
              </a:solidFill>
              <a:ea typeface="Calibri"/>
              <a:cs typeface="Calibri"/>
            </a:endParaRPr>
          </a:p>
        </p:txBody>
      </p:sp>
      <p:sp>
        <p:nvSpPr>
          <p:cNvPr id="3" name="Content Placeholder 2">
            <a:extLst>
              <a:ext uri="{FF2B5EF4-FFF2-40B4-BE49-F238E27FC236}">
                <a16:creationId xmlns:a16="http://schemas.microsoft.com/office/drawing/2014/main" id="{07C5841E-838D-2632-4BD4-6C4374FF4DF9}"/>
              </a:ext>
            </a:extLst>
          </p:cNvPr>
          <p:cNvSpPr>
            <a:spLocks noGrp="1"/>
          </p:cNvSpPr>
          <p:nvPr>
            <p:ph idx="1"/>
          </p:nvPr>
        </p:nvSpPr>
        <p:spPr>
          <a:xfrm>
            <a:off x="448480" y="345057"/>
            <a:ext cx="5875013" cy="6513255"/>
          </a:xfrm>
        </p:spPr>
        <p:txBody>
          <a:bodyPr anchor="ctr">
            <a:normAutofit/>
          </a:bodyPr>
          <a:lstStyle/>
          <a:p>
            <a:r>
              <a:rPr lang="en-IE" sz="2400" dirty="0">
                <a:solidFill>
                  <a:srgbClr val="002060"/>
                </a:solidFill>
              </a:rPr>
              <a:t>It’s ok if this is the start of your journey to being a Community Worker or Youth Worker.</a:t>
            </a:r>
            <a:endParaRPr lang="en-IE" sz="2400" dirty="0">
              <a:solidFill>
                <a:srgbClr val="002060"/>
              </a:solidFill>
              <a:ea typeface="Calibri"/>
              <a:cs typeface="Calibri"/>
            </a:endParaRPr>
          </a:p>
          <a:p>
            <a:r>
              <a:rPr lang="en-IE" sz="2400" dirty="0">
                <a:solidFill>
                  <a:srgbClr val="002060"/>
                </a:solidFill>
              </a:rPr>
              <a:t>You might have plenty of experience in a paid or volunteer capacity. You might not.</a:t>
            </a:r>
            <a:endParaRPr lang="en-IE" sz="2400" dirty="0">
              <a:solidFill>
                <a:srgbClr val="002060"/>
              </a:solidFill>
              <a:ea typeface="Calibri"/>
              <a:cs typeface="Calibri"/>
            </a:endParaRPr>
          </a:p>
          <a:p>
            <a:r>
              <a:rPr lang="en-IE" sz="2400" dirty="0">
                <a:solidFill>
                  <a:srgbClr val="002060"/>
                </a:solidFill>
              </a:rPr>
              <a:t>We also look at a person’s potential. What do you feel passionate about? What changes would you like to see in society or the world? </a:t>
            </a:r>
            <a:endParaRPr lang="en-IE" sz="2400" dirty="0">
              <a:solidFill>
                <a:srgbClr val="002060"/>
              </a:solidFill>
              <a:ea typeface="Calibri"/>
              <a:cs typeface="Calibri"/>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7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C86B0013-5778-6519-BA12-CAC1DE9CE0ED}"/>
              </a:ext>
            </a:extLst>
          </p:cNvPr>
          <p:cNvPicPr>
            <a:picLocks noChangeAspect="1"/>
          </p:cNvPicPr>
          <p:nvPr/>
        </p:nvPicPr>
        <p:blipFill>
          <a:blip r:embed="rId2"/>
          <a:stretch>
            <a:fillRect/>
          </a:stretch>
        </p:blipFill>
        <p:spPr>
          <a:xfrm>
            <a:off x="6465356" y="3108424"/>
            <a:ext cx="1462672" cy="656888"/>
          </a:xfrm>
          <a:prstGeom prst="rect">
            <a:avLst/>
          </a:prstGeom>
        </p:spPr>
      </p:pic>
    </p:spTree>
    <p:extLst>
      <p:ext uri="{BB962C8B-B14F-4D97-AF65-F5344CB8AC3E}">
        <p14:creationId xmlns:p14="http://schemas.microsoft.com/office/powerpoint/2010/main" val="312084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002060"/>
                </a:solidFill>
              </a:rPr>
              <a:t>Thank you!</a:t>
            </a:r>
          </a:p>
        </p:txBody>
      </p:sp>
      <p:sp>
        <p:nvSpPr>
          <p:cNvPr id="3" name="Content Placeholder 2"/>
          <p:cNvSpPr>
            <a:spLocks noGrp="1"/>
          </p:cNvSpPr>
          <p:nvPr>
            <p:ph idx="1"/>
          </p:nvPr>
        </p:nvSpPr>
        <p:spPr/>
        <p:txBody>
          <a:bodyPr/>
          <a:lstStyle/>
          <a:p>
            <a:pPr marL="0" indent="0">
              <a:buNone/>
            </a:pPr>
            <a:r>
              <a:rPr lang="en-IE" dirty="0">
                <a:solidFill>
                  <a:srgbClr val="002060"/>
                </a:solidFill>
                <a:latin typeface="Arial" panose="020B0604020202020204" pitchFamily="34" charset="0"/>
                <a:cs typeface="Arial" panose="020B0604020202020204" pitchFamily="34" charset="0"/>
              </a:rPr>
              <a:t>Today was a short introduction to community work and youth work:</a:t>
            </a:r>
          </a:p>
          <a:p>
            <a:pPr lvl="1">
              <a:buFont typeface="Arial" panose="020B0604020202020204" pitchFamily="34" charset="0"/>
              <a:buChar char="•"/>
            </a:pPr>
            <a:r>
              <a:rPr lang="en-IE" dirty="0">
                <a:solidFill>
                  <a:srgbClr val="002060"/>
                </a:solidFill>
                <a:latin typeface="Arial" panose="020B0604020202020204" pitchFamily="34" charset="0"/>
                <a:cs typeface="Arial" panose="020B0604020202020204" pitchFamily="34" charset="0"/>
              </a:rPr>
              <a:t>What they are.</a:t>
            </a:r>
          </a:p>
          <a:p>
            <a:pPr lvl="1">
              <a:buFont typeface="Arial" panose="020B0604020202020204" pitchFamily="34" charset="0"/>
              <a:buChar char="•"/>
            </a:pPr>
            <a:r>
              <a:rPr lang="en-IE" dirty="0">
                <a:solidFill>
                  <a:srgbClr val="002060"/>
                </a:solidFill>
                <a:latin typeface="Arial" panose="020B0604020202020204" pitchFamily="34" charset="0"/>
                <a:cs typeface="Arial" panose="020B0604020202020204" pitchFamily="34" charset="0"/>
              </a:rPr>
              <a:t>Why they are important.</a:t>
            </a:r>
          </a:p>
          <a:p>
            <a:pPr lvl="1">
              <a:buFont typeface="Arial" panose="020B0604020202020204" pitchFamily="34" charset="0"/>
              <a:buChar char="•"/>
            </a:pPr>
            <a:r>
              <a:rPr lang="en-IE" dirty="0">
                <a:solidFill>
                  <a:srgbClr val="002060"/>
                </a:solidFill>
                <a:latin typeface="Arial" panose="020B0604020202020204" pitchFamily="34" charset="0"/>
                <a:cs typeface="Arial" panose="020B0604020202020204" pitchFamily="34" charset="0"/>
              </a:rPr>
              <a:t>The importance of social justice, not just in college but in all of our lives.</a:t>
            </a:r>
          </a:p>
          <a:p>
            <a:pPr lvl="1">
              <a:buFont typeface="Arial" panose="020B0604020202020204" pitchFamily="34" charset="0"/>
              <a:buChar char="•"/>
            </a:pPr>
            <a:r>
              <a:rPr lang="en-IE" dirty="0">
                <a:solidFill>
                  <a:srgbClr val="002060"/>
                </a:solidFill>
                <a:latin typeface="Arial" panose="020B0604020202020204" pitchFamily="34" charset="0"/>
                <a:cs typeface="Arial" panose="020B0604020202020204" pitchFamily="34" charset="0"/>
              </a:rPr>
              <a:t>A life-changing and transformative programme that gives many skills to make you employment ready.</a:t>
            </a:r>
          </a:p>
        </p:txBody>
      </p:sp>
      <p:pic>
        <p:nvPicPr>
          <p:cNvPr id="5" name="Picture 4">
            <a:extLst>
              <a:ext uri="{FF2B5EF4-FFF2-40B4-BE49-F238E27FC236}">
                <a16:creationId xmlns:a16="http://schemas.microsoft.com/office/drawing/2014/main" id="{4D55568E-995C-214D-A4B2-583AEEF103FF}"/>
              </a:ext>
            </a:extLst>
          </p:cNvPr>
          <p:cNvPicPr>
            <a:picLocks noChangeAspect="1"/>
          </p:cNvPicPr>
          <p:nvPr/>
        </p:nvPicPr>
        <p:blipFill>
          <a:blip r:embed="rId2"/>
          <a:stretch>
            <a:fillRect/>
          </a:stretch>
        </p:blipFill>
        <p:spPr>
          <a:xfrm>
            <a:off x="6715740" y="5749440"/>
            <a:ext cx="2235168" cy="1003818"/>
          </a:xfrm>
          <a:prstGeom prst="rect">
            <a:avLst/>
          </a:prstGeom>
        </p:spPr>
      </p:pic>
    </p:spTree>
    <p:extLst>
      <p:ext uri="{BB962C8B-B14F-4D97-AF65-F5344CB8AC3E}">
        <p14:creationId xmlns:p14="http://schemas.microsoft.com/office/powerpoint/2010/main" val="38257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87A82-0F1E-B5BF-A0C4-8FC7FBF97BB8}"/>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defTabSz="914400">
              <a:lnSpc>
                <a:spcPct val="90000"/>
              </a:lnSpc>
            </a:pPr>
            <a:r>
              <a:rPr lang="en-US" sz="5700" b="1" kern="1200">
                <a:solidFill>
                  <a:schemeClr val="tx1"/>
                </a:solidFill>
                <a:latin typeface="+mj-lt"/>
                <a:ea typeface="+mj-ea"/>
                <a:cs typeface="+mj-cs"/>
              </a:rPr>
              <a:t>Questions and Answers</a:t>
            </a:r>
          </a:p>
        </p:txBody>
      </p:sp>
      <p:pic>
        <p:nvPicPr>
          <p:cNvPr id="4" name="Picture 3">
            <a:extLst>
              <a:ext uri="{FF2B5EF4-FFF2-40B4-BE49-F238E27FC236}">
                <a16:creationId xmlns:a16="http://schemas.microsoft.com/office/drawing/2014/main" id="{C86B0013-5778-6519-BA12-CAC1DE9CE0ED}"/>
              </a:ext>
            </a:extLst>
          </p:cNvPr>
          <p:cNvPicPr>
            <a:picLocks noChangeAspect="1"/>
          </p:cNvPicPr>
          <p:nvPr/>
        </p:nvPicPr>
        <p:blipFill>
          <a:blip r:embed="rId2"/>
          <a:stretch>
            <a:fillRect/>
          </a:stretch>
        </p:blipFill>
        <p:spPr>
          <a:xfrm>
            <a:off x="2155431" y="878161"/>
            <a:ext cx="4829691" cy="2169022"/>
          </a:xfrm>
          <a:prstGeom prst="rect">
            <a:avLst/>
          </a:prstGeom>
        </p:spPr>
      </p:pic>
      <p:sp>
        <p:nvSpPr>
          <p:cNvPr id="8"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78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Further enquiries/information</a:t>
            </a:r>
            <a:endParaRPr lang="en-IE" dirty="0"/>
          </a:p>
        </p:txBody>
      </p:sp>
      <p:sp>
        <p:nvSpPr>
          <p:cNvPr id="3" name="Content Placeholder 2"/>
          <p:cNvSpPr>
            <a:spLocks noGrp="1"/>
          </p:cNvSpPr>
          <p:nvPr>
            <p:ph idx="1"/>
          </p:nvPr>
        </p:nvSpPr>
        <p:spPr>
          <a:xfrm>
            <a:off x="529087" y="1168879"/>
            <a:ext cx="8229600" cy="4525963"/>
          </a:xfrm>
        </p:spPr>
        <p:txBody>
          <a:bodyPr vert="horz" lIns="91440" tIns="45720" rIns="91440" bIns="45720" rtlCol="0" anchor="t">
            <a:normAutofit lnSpcReduction="10000"/>
          </a:bodyPr>
          <a:lstStyle/>
          <a:p>
            <a:pPr marL="457200" lvl="1" indent="0">
              <a:lnSpc>
                <a:spcPct val="90000"/>
              </a:lnSpc>
              <a:buNone/>
            </a:pP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r>
              <a:rPr lang="en-GB" altLang="en-US" sz="2400" dirty="0">
                <a:solidFill>
                  <a:srgbClr val="002060"/>
                </a:solidFill>
                <a:latin typeface="Arial" panose="020B0604020202020204" pitchFamily="34" charset="0"/>
                <a:cs typeface="Arial" panose="020B0604020202020204" pitchFamily="34" charset="0"/>
              </a:rPr>
              <a:t>E: </a:t>
            </a:r>
            <a:r>
              <a:rPr lang="en-GB" altLang="en-US" sz="2400" dirty="0">
                <a:solidFill>
                  <a:srgbClr val="002060"/>
                </a:solidFill>
                <a:latin typeface="Arial" panose="020B0604020202020204" pitchFamily="34" charset="0"/>
                <a:cs typeface="Arial" panose="020B0604020202020204" pitchFamily="34" charset="0"/>
                <a:hlinkClick r:id="rId2"/>
              </a:rPr>
              <a:t>cywrecruitment@mu.ie</a:t>
            </a:r>
            <a:r>
              <a:rPr lang="en-GB" altLang="en-US" sz="2400" dirty="0">
                <a:solidFill>
                  <a:srgbClr val="002060"/>
                </a:solidFill>
                <a:latin typeface="Arial" panose="020B0604020202020204" pitchFamily="34" charset="0"/>
                <a:cs typeface="Arial" panose="020B0604020202020204" pitchFamily="34" charset="0"/>
              </a:rPr>
              <a:t> </a:t>
            </a:r>
          </a:p>
          <a:p>
            <a:pPr marL="800100" lvl="1" indent="-342900">
              <a:lnSpc>
                <a:spcPct val="90000"/>
              </a:lnSpc>
              <a:buChar char="•"/>
            </a:pP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r>
              <a:rPr lang="en-GB" altLang="en-US" sz="2400" dirty="0">
                <a:solidFill>
                  <a:srgbClr val="002060"/>
                </a:solidFill>
                <a:latin typeface="Arial" panose="020B0604020202020204" pitchFamily="34" charset="0"/>
                <a:cs typeface="Arial" panose="020B0604020202020204" pitchFamily="34" charset="0"/>
              </a:rPr>
              <a:t>MH116 BCYW Full-time: </a:t>
            </a:r>
            <a:r>
              <a:rPr lang="en-GB" altLang="en-US" sz="2400" dirty="0">
                <a:solidFill>
                  <a:srgbClr val="002060"/>
                </a:solidFill>
                <a:latin typeface="Arial" panose="020B0604020202020204" pitchFamily="34" charset="0"/>
                <a:cs typeface="Arial" panose="020B0604020202020204" pitchFamily="34" charset="0"/>
                <a:hlinkClick r:id="rId3"/>
              </a:rPr>
              <a:t>https://bit.ly/3Oa2OJX</a:t>
            </a: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r>
              <a:rPr lang="en-GB" altLang="en-US" sz="2400" dirty="0">
                <a:solidFill>
                  <a:srgbClr val="002060"/>
                </a:solidFill>
                <a:latin typeface="Arial" panose="020B0604020202020204" pitchFamily="34" charset="0"/>
                <a:cs typeface="Arial" panose="020B0604020202020204" pitchFamily="34" charset="0"/>
              </a:rPr>
              <a:t>MH802 BCYW Part-time: </a:t>
            </a:r>
            <a:r>
              <a:rPr lang="en-GB" altLang="en-US" sz="2400" dirty="0">
                <a:solidFill>
                  <a:srgbClr val="002060"/>
                </a:solidFill>
                <a:latin typeface="Arial" panose="020B0604020202020204" pitchFamily="34" charset="0"/>
                <a:cs typeface="Arial" panose="020B0604020202020204" pitchFamily="34" charset="0"/>
                <a:hlinkClick r:id="rId4"/>
              </a:rPr>
              <a:t>https://bit.ly/3Ol3NXz</a:t>
            </a: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endParaRPr lang="en-GB" altLang="en-US" sz="2400" dirty="0">
              <a:solidFill>
                <a:srgbClr val="002060"/>
              </a:solidFill>
              <a:latin typeface="Arial" panose="020B0604020202020204" pitchFamily="34" charset="0"/>
              <a:cs typeface="Arial" panose="020B0604020202020204" pitchFamily="34" charset="0"/>
            </a:endParaRPr>
          </a:p>
          <a:p>
            <a:pPr marL="800100" lvl="1" indent="-342900">
              <a:lnSpc>
                <a:spcPct val="90000"/>
              </a:lnSpc>
              <a:buChar char="•"/>
            </a:pPr>
            <a:r>
              <a:rPr lang="en-GB" altLang="en-US" sz="2400" dirty="0">
                <a:solidFill>
                  <a:srgbClr val="002060"/>
                </a:solidFill>
                <a:latin typeface="Arial"/>
                <a:cs typeface="Arial"/>
              </a:rPr>
              <a:t>Community Work Ireland: </a:t>
            </a:r>
            <a:r>
              <a:rPr lang="en-GB" altLang="en-US" sz="2400" dirty="0">
                <a:solidFill>
                  <a:srgbClr val="002060"/>
                </a:solidFill>
                <a:latin typeface="Arial"/>
                <a:cs typeface="Arial"/>
                <a:hlinkClick r:id="rId5"/>
              </a:rPr>
              <a:t>www.cwi.ie</a:t>
            </a:r>
            <a:endParaRPr lang="en-GB" altLang="en-US" sz="2400" dirty="0">
              <a:solidFill>
                <a:srgbClr val="002060"/>
              </a:solidFill>
              <a:latin typeface="Arial"/>
              <a:cs typeface="Arial"/>
              <a:hlinkClick r:id="rId6"/>
            </a:endParaRPr>
          </a:p>
          <a:p>
            <a:pPr marL="457200" lvl="1" indent="0">
              <a:lnSpc>
                <a:spcPct val="90000"/>
              </a:lnSpc>
              <a:buNone/>
            </a:pPr>
            <a:endParaRPr lang="en-GB" altLang="en-US" sz="2400" dirty="0">
              <a:solidFill>
                <a:srgbClr val="002060"/>
              </a:solidFill>
              <a:latin typeface="Arial"/>
              <a:cs typeface="Arial"/>
            </a:endParaRPr>
          </a:p>
          <a:p>
            <a:pPr marL="800100" lvl="1" indent="-342900">
              <a:lnSpc>
                <a:spcPct val="90000"/>
              </a:lnSpc>
              <a:buChar char="•"/>
            </a:pPr>
            <a:r>
              <a:rPr lang="en-GB" altLang="en-US" sz="2400" dirty="0">
                <a:solidFill>
                  <a:srgbClr val="002060"/>
                </a:solidFill>
                <a:latin typeface="Arial"/>
                <a:cs typeface="Arial"/>
              </a:rPr>
              <a:t>National Youth Council of Ireland: </a:t>
            </a:r>
            <a:r>
              <a:rPr lang="en-GB" altLang="en-US" sz="2400" dirty="0">
                <a:solidFill>
                  <a:srgbClr val="002060"/>
                </a:solidFill>
                <a:latin typeface="Arial"/>
                <a:cs typeface="Arial"/>
                <a:hlinkClick r:id="rId6"/>
              </a:rPr>
              <a:t>www.youth.ie</a:t>
            </a:r>
            <a:endParaRPr lang="en-GB" altLang="en-US" sz="2400" dirty="0">
              <a:solidFill>
                <a:srgbClr val="002060"/>
              </a:solidFill>
              <a:latin typeface="Arial"/>
              <a:cs typeface="Arial"/>
              <a:hlinkClick r:id="rId6"/>
            </a:endParaRPr>
          </a:p>
          <a:p>
            <a:pPr marL="914400" lvl="1" indent="-457200">
              <a:lnSpc>
                <a:spcPct val="90000"/>
              </a:lnSpc>
              <a:buChar char="•"/>
            </a:pPr>
            <a:endParaRPr lang="en-GB">
              <a:ea typeface="Calibri"/>
              <a:cs typeface="Calibri"/>
            </a:endParaRPr>
          </a:p>
          <a:p>
            <a:pPr marL="800100" lvl="1" indent="-342900">
              <a:lnSpc>
                <a:spcPct val="90000"/>
              </a:lnSpc>
              <a:buChar char="•"/>
            </a:pPr>
            <a:r>
              <a:rPr lang="en-GB" sz="2400">
                <a:solidFill>
                  <a:srgbClr val="002060"/>
                </a:solidFill>
                <a:latin typeface="Arial"/>
                <a:cs typeface="Arial"/>
              </a:rPr>
              <a:t>Undergrad fees 2023-2024: </a:t>
            </a:r>
            <a:r>
              <a:rPr lang="en-GB" sz="2400" dirty="0">
                <a:solidFill>
                  <a:srgbClr val="002060"/>
                </a:solidFill>
                <a:latin typeface="Arial"/>
                <a:cs typeface="Arial"/>
                <a:hlinkClick r:id="rId7">
                  <a:extLst>
                    <a:ext uri="{A12FA001-AC4F-418D-AE19-62706E023703}">
                      <ahyp:hlinkClr xmlns:ahyp="http://schemas.microsoft.com/office/drawing/2018/hyperlinkcolor" val="tx"/>
                    </a:ext>
                  </a:extLst>
                </a:hlinkClick>
              </a:rPr>
              <a:t>https://bit.ly/4biIGPx</a:t>
            </a:r>
            <a:r>
              <a:rPr lang="en-GB" sz="2400" dirty="0">
                <a:solidFill>
                  <a:srgbClr val="002060"/>
                </a:solidFill>
                <a:latin typeface="Arial"/>
                <a:cs typeface="Arial"/>
              </a:rPr>
              <a:t> </a:t>
            </a:r>
          </a:p>
          <a:p>
            <a:pPr marL="800100" lvl="1" indent="-342900">
              <a:lnSpc>
                <a:spcPct val="90000"/>
              </a:lnSpc>
              <a:buChar char="•"/>
            </a:pPr>
            <a:endParaRPr lang="en-GB" alt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27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rgbClr val="002060"/>
                </a:solidFill>
              </a:rPr>
              <a:t>Further enquiries/information</a:t>
            </a:r>
            <a:endParaRPr lang="en-IE"/>
          </a:p>
        </p:txBody>
      </p:sp>
      <p:sp>
        <p:nvSpPr>
          <p:cNvPr id="3" name="Content Placeholder 2"/>
          <p:cNvSpPr>
            <a:spLocks noGrp="1"/>
          </p:cNvSpPr>
          <p:nvPr>
            <p:ph idx="1"/>
          </p:nvPr>
        </p:nvSpPr>
        <p:spPr/>
        <p:txBody>
          <a:bodyPr>
            <a:normAutofit/>
          </a:bodyPr>
          <a:lstStyle/>
          <a:p>
            <a:pPr marL="457200" lvl="1" indent="0">
              <a:lnSpc>
                <a:spcPct val="90000"/>
              </a:lnSpc>
              <a:buNone/>
            </a:pPr>
            <a:r>
              <a:rPr lang="en-GB" altLang="en-US" sz="2400">
                <a:solidFill>
                  <a:srgbClr val="002060"/>
                </a:solidFill>
                <a:latin typeface="Arial" panose="020B0604020202020204" pitchFamily="34" charset="0"/>
                <a:cs typeface="Arial" panose="020B0604020202020204" pitchFamily="34" charset="0"/>
              </a:rPr>
              <a:t>E: </a:t>
            </a:r>
            <a:r>
              <a:rPr lang="en-GB" altLang="en-US" sz="2400">
                <a:solidFill>
                  <a:srgbClr val="002060"/>
                </a:solidFill>
                <a:latin typeface="Arial" panose="020B0604020202020204" pitchFamily="34" charset="0"/>
                <a:cs typeface="Arial" panose="020B0604020202020204" pitchFamily="34" charset="0"/>
                <a:hlinkClick r:id="rId2"/>
              </a:rPr>
              <a:t>cywrecruitment@mu.ie</a:t>
            </a:r>
            <a:r>
              <a:rPr lang="en-GB" altLang="en-US" sz="2400">
                <a:solidFill>
                  <a:srgbClr val="002060"/>
                </a:solidFill>
                <a:latin typeface="Arial" panose="020B0604020202020204" pitchFamily="34" charset="0"/>
                <a:cs typeface="Arial" panose="020B0604020202020204" pitchFamily="34" charset="0"/>
              </a:rPr>
              <a:t> </a:t>
            </a:r>
          </a:p>
          <a:p>
            <a:pPr marL="457200" lvl="1" indent="0">
              <a:lnSpc>
                <a:spcPct val="90000"/>
              </a:lnSpc>
              <a:buNone/>
            </a:pPr>
            <a:endParaRPr lang="en-GB" altLang="en-US" sz="2400">
              <a:solidFill>
                <a:srgbClr val="002060"/>
              </a:solidFill>
              <a:latin typeface="Arial" panose="020B0604020202020204" pitchFamily="34" charset="0"/>
              <a:cs typeface="Arial" panose="020B0604020202020204" pitchFamily="34" charset="0"/>
            </a:endParaRPr>
          </a:p>
          <a:p>
            <a:pPr marL="457200" lvl="1" indent="0">
              <a:lnSpc>
                <a:spcPct val="90000"/>
              </a:lnSpc>
              <a:buNone/>
            </a:pPr>
            <a:r>
              <a:rPr lang="en-GB" altLang="en-US" sz="2400">
                <a:solidFill>
                  <a:srgbClr val="002060"/>
                </a:solidFill>
                <a:latin typeface="Arial" panose="020B0604020202020204" pitchFamily="34" charset="0"/>
                <a:cs typeface="Arial" panose="020B0604020202020204" pitchFamily="34" charset="0"/>
              </a:rPr>
              <a:t>MH116 BCYW Full-time: </a:t>
            </a:r>
            <a:r>
              <a:rPr lang="en-GB" altLang="en-US" sz="2400">
                <a:solidFill>
                  <a:srgbClr val="002060"/>
                </a:solidFill>
                <a:latin typeface="Arial" panose="020B0604020202020204" pitchFamily="34" charset="0"/>
                <a:cs typeface="Arial" panose="020B0604020202020204" pitchFamily="34" charset="0"/>
                <a:hlinkClick r:id="rId3"/>
              </a:rPr>
              <a:t>https://www.maynoothuniversity.ie/study-maynooth/undergraduate-studies/courses/bachelor-social-science-community-and-youth-work-full-time</a:t>
            </a:r>
            <a:r>
              <a:rPr lang="en-GB" altLang="en-US" sz="2400">
                <a:solidFill>
                  <a:srgbClr val="002060"/>
                </a:solidFill>
                <a:latin typeface="Arial" panose="020B0604020202020204" pitchFamily="34" charset="0"/>
                <a:cs typeface="Arial" panose="020B0604020202020204" pitchFamily="34" charset="0"/>
              </a:rPr>
              <a:t> </a:t>
            </a:r>
          </a:p>
          <a:p>
            <a:pPr marL="457200" lvl="1" indent="0">
              <a:lnSpc>
                <a:spcPct val="90000"/>
              </a:lnSpc>
              <a:buNone/>
            </a:pPr>
            <a:endParaRPr lang="en-GB" altLang="en-US" sz="2400">
              <a:solidFill>
                <a:srgbClr val="002060"/>
              </a:solidFill>
              <a:latin typeface="Arial" panose="020B0604020202020204" pitchFamily="34" charset="0"/>
              <a:cs typeface="Arial" panose="020B0604020202020204" pitchFamily="34" charset="0"/>
            </a:endParaRPr>
          </a:p>
          <a:p>
            <a:pPr marL="457200" lvl="1" indent="0">
              <a:lnSpc>
                <a:spcPct val="90000"/>
              </a:lnSpc>
              <a:buNone/>
            </a:pPr>
            <a:endParaRPr lang="en-GB" altLang="en-US" sz="2400">
              <a:solidFill>
                <a:srgbClr val="002060"/>
              </a:solidFill>
              <a:latin typeface="Arial" panose="020B0604020202020204" pitchFamily="34" charset="0"/>
              <a:cs typeface="Arial" panose="020B0604020202020204" pitchFamily="34" charset="0"/>
            </a:endParaRPr>
          </a:p>
          <a:p>
            <a:pPr marL="457200" lvl="1" indent="0">
              <a:lnSpc>
                <a:spcPct val="90000"/>
              </a:lnSpc>
              <a:buNone/>
            </a:pPr>
            <a:endParaRPr lang="en-GB" altLang="en-US" sz="240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3D30E5-863F-3947-A401-B8FE791A83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06073" y="4853404"/>
            <a:ext cx="2537927" cy="2537927"/>
          </a:xfrm>
          <a:prstGeom prst="rect">
            <a:avLst/>
          </a:prstGeom>
        </p:spPr>
      </p:pic>
      <p:pic>
        <p:nvPicPr>
          <p:cNvPr id="5" name="Picture 4">
            <a:extLst>
              <a:ext uri="{FF2B5EF4-FFF2-40B4-BE49-F238E27FC236}">
                <a16:creationId xmlns:a16="http://schemas.microsoft.com/office/drawing/2014/main" id="{A7468DDB-F570-0D52-DE3F-B354B1254F53}"/>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23020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2BD95-A143-D85E-EC00-DFC4F44FF8F7}"/>
              </a:ext>
            </a:extLst>
          </p:cNvPr>
          <p:cNvSpPr>
            <a:spLocks noGrp="1"/>
          </p:cNvSpPr>
          <p:nvPr>
            <p:ph type="title"/>
          </p:nvPr>
        </p:nvSpPr>
        <p:spPr>
          <a:xfrm>
            <a:off x="561232" y="4960758"/>
            <a:ext cx="5097259" cy="1236086"/>
          </a:xfrm>
          <a:noFill/>
        </p:spPr>
        <p:txBody>
          <a:bodyPr vert="horz" lIns="91440" tIns="45720" rIns="91440" bIns="45720" rtlCol="0" anchor="ctr">
            <a:normAutofit/>
          </a:bodyPr>
          <a:lstStyle/>
          <a:p>
            <a:pPr algn="r" defTabSz="914400">
              <a:lnSpc>
                <a:spcPct val="90000"/>
              </a:lnSpc>
            </a:pPr>
            <a:r>
              <a:rPr lang="en-US" sz="3800"/>
              <a:t>Overview of Degree </a:t>
            </a:r>
            <a:r>
              <a:rPr lang="en-US" sz="3800" err="1"/>
              <a:t>programme</a:t>
            </a:r>
            <a:endParaRPr lang="en-US" sz="3800"/>
          </a:p>
        </p:txBody>
      </p:sp>
      <p:pic>
        <p:nvPicPr>
          <p:cNvPr id="19" name="Picture 4">
            <a:extLst>
              <a:ext uri="{FF2B5EF4-FFF2-40B4-BE49-F238E27FC236}">
                <a16:creationId xmlns:a16="http://schemas.microsoft.com/office/drawing/2014/main" id="{549A75AB-018D-2985-6620-3C3BB69029D7}"/>
              </a:ext>
            </a:extLst>
          </p:cNvPr>
          <p:cNvPicPr>
            <a:picLocks noChangeAspect="1"/>
          </p:cNvPicPr>
          <p:nvPr/>
        </p:nvPicPr>
        <p:blipFill rotWithShape="1">
          <a:blip r:embed="rId2"/>
          <a:srcRect t="3348" r="-1" b="6664"/>
          <a:stretch/>
        </p:blipFill>
        <p:spPr>
          <a:xfrm>
            <a:off x="240030" y="320040"/>
            <a:ext cx="8661654" cy="4462272"/>
          </a:xfrm>
          <a:prstGeom prst="rect">
            <a:avLst/>
          </a:prstGeom>
        </p:spPr>
      </p:pic>
      <p:cxnSp>
        <p:nvCxnSpPr>
          <p:cNvPr id="26" name="Straight Connector 25">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70463"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23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D3DB-7F5D-45C9-8C7D-711859813BCF}"/>
              </a:ext>
            </a:extLst>
          </p:cNvPr>
          <p:cNvSpPr>
            <a:spLocks noGrp="1"/>
          </p:cNvSpPr>
          <p:nvPr>
            <p:ph type="title"/>
          </p:nvPr>
        </p:nvSpPr>
        <p:spPr/>
        <p:txBody>
          <a:bodyPr>
            <a:noAutofit/>
          </a:bodyPr>
          <a:lstStyle/>
          <a:p>
            <a:r>
              <a:rPr lang="en-US" sz="3600" b="1" err="1">
                <a:solidFill>
                  <a:srgbClr val="002060"/>
                </a:solidFill>
                <a:latin typeface="Arial"/>
                <a:cs typeface="Arial"/>
              </a:rPr>
              <a:t>BSocSc</a:t>
            </a:r>
            <a:r>
              <a:rPr lang="en-US" sz="3600" b="1">
                <a:solidFill>
                  <a:srgbClr val="002060"/>
                </a:solidFill>
                <a:latin typeface="Arial"/>
                <a:cs typeface="Arial"/>
              </a:rPr>
              <a:t> Community and Youth Work </a:t>
            </a:r>
            <a:endParaRPr lang="en-US" sz="3600" b="1">
              <a:solidFill>
                <a:srgbClr val="822327"/>
              </a:solidFill>
              <a:latin typeface="Arial"/>
              <a:cs typeface="Arial"/>
            </a:endParaRPr>
          </a:p>
        </p:txBody>
      </p:sp>
      <p:sp>
        <p:nvSpPr>
          <p:cNvPr id="3" name="Content Placeholder 2">
            <a:extLst>
              <a:ext uri="{FF2B5EF4-FFF2-40B4-BE49-F238E27FC236}">
                <a16:creationId xmlns:a16="http://schemas.microsoft.com/office/drawing/2014/main" id="{8E511A3A-3A7B-4E9D-8B68-1DF0EC08BFEF}"/>
              </a:ext>
            </a:extLst>
          </p:cNvPr>
          <p:cNvSpPr>
            <a:spLocks noGrp="1"/>
          </p:cNvSpPr>
          <p:nvPr>
            <p:ph idx="1"/>
          </p:nvPr>
        </p:nvSpPr>
        <p:spPr>
          <a:xfrm>
            <a:off x="457200" y="1600200"/>
            <a:ext cx="8229600" cy="4872789"/>
          </a:xfrm>
        </p:spPr>
        <p:txBody>
          <a:bodyPr vert="horz" lIns="91440" tIns="45720" rIns="91440" bIns="45720" rtlCol="0" anchor="t">
            <a:normAutofit/>
          </a:bodyPr>
          <a:lstStyle/>
          <a:p>
            <a:r>
              <a:rPr lang="en-IE" dirty="0">
                <a:solidFill>
                  <a:srgbClr val="002060"/>
                </a:solidFill>
                <a:latin typeface="Arial"/>
                <a:cs typeface="Arial"/>
              </a:rPr>
              <a:t>Three-year full-time Degree.</a:t>
            </a:r>
          </a:p>
          <a:p>
            <a:r>
              <a:rPr lang="en-IE" dirty="0">
                <a:solidFill>
                  <a:srgbClr val="002060"/>
                </a:solidFill>
                <a:latin typeface="Arial"/>
                <a:cs typeface="Arial"/>
              </a:rPr>
              <a:t>Four-year part-time Degree.</a:t>
            </a:r>
          </a:p>
          <a:p>
            <a:r>
              <a:rPr lang="en-US" sz="3200" dirty="0">
                <a:solidFill>
                  <a:srgbClr val="002060"/>
                </a:solidFill>
                <a:latin typeface="Arial"/>
                <a:cs typeface="Arial"/>
              </a:rPr>
              <a:t>A dual-endorsed, professionally </a:t>
            </a:r>
            <a:r>
              <a:rPr lang="en-US" sz="3200" dirty="0" err="1">
                <a:solidFill>
                  <a:srgbClr val="002060"/>
                </a:solidFill>
                <a:latin typeface="Arial"/>
                <a:cs typeface="Arial"/>
              </a:rPr>
              <a:t>recognised</a:t>
            </a:r>
            <a:r>
              <a:rPr lang="en-US" sz="3200" dirty="0">
                <a:solidFill>
                  <a:srgbClr val="002060"/>
                </a:solidFill>
                <a:latin typeface="Arial"/>
                <a:cs typeface="Arial"/>
              </a:rPr>
              <a:t> qualification. (AIEB/NSETS)</a:t>
            </a:r>
          </a:p>
          <a:p>
            <a:r>
              <a:rPr lang="en-US" dirty="0">
                <a:solidFill>
                  <a:srgbClr val="002060"/>
                </a:solidFill>
                <a:latin typeface="Arial"/>
                <a:cs typeface="Arial"/>
              </a:rPr>
              <a:t>Full days on campus Tuesday to Thursday</a:t>
            </a:r>
          </a:p>
          <a:p>
            <a:r>
              <a:rPr lang="en-US" sz="3200" dirty="0">
                <a:solidFill>
                  <a:srgbClr val="002060"/>
                </a:solidFill>
                <a:latin typeface="Arial"/>
                <a:cs typeface="Arial"/>
              </a:rPr>
              <a:t>Other days reserved for </a:t>
            </a:r>
            <a:r>
              <a:rPr lang="en-US" sz="3200" dirty="0" err="1">
                <a:solidFill>
                  <a:srgbClr val="002060"/>
                </a:solidFill>
                <a:latin typeface="Arial"/>
                <a:cs typeface="Arial"/>
              </a:rPr>
              <a:t>organisation</a:t>
            </a:r>
            <a:r>
              <a:rPr lang="en-US" sz="3200" dirty="0">
                <a:solidFill>
                  <a:srgbClr val="002060"/>
                </a:solidFill>
                <a:latin typeface="Arial"/>
                <a:cs typeface="Arial"/>
              </a:rPr>
              <a:t> visits</a:t>
            </a:r>
            <a:r>
              <a:rPr lang="en-US" dirty="0">
                <a:solidFill>
                  <a:srgbClr val="002060"/>
                </a:solidFill>
                <a:latin typeface="Arial"/>
                <a:cs typeface="Arial"/>
              </a:rPr>
              <a:t>,</a:t>
            </a:r>
            <a:r>
              <a:rPr lang="en-US" sz="3200" dirty="0">
                <a:solidFill>
                  <a:srgbClr val="002060"/>
                </a:solidFill>
                <a:latin typeface="Arial"/>
                <a:cs typeface="Arial"/>
              </a:rPr>
              <a:t> research</a:t>
            </a:r>
            <a:r>
              <a:rPr lang="en-US" dirty="0">
                <a:solidFill>
                  <a:srgbClr val="002060"/>
                </a:solidFill>
                <a:latin typeface="Arial"/>
                <a:cs typeface="Arial"/>
              </a:rPr>
              <a:t>, group work  </a:t>
            </a:r>
            <a:r>
              <a:rPr lang="en-US" sz="3200" dirty="0">
                <a:solidFill>
                  <a:srgbClr val="002060"/>
                </a:solidFill>
                <a:latin typeface="Arial"/>
                <a:cs typeface="Arial"/>
              </a:rPr>
              <a:t>and study.</a:t>
            </a:r>
          </a:p>
          <a:p>
            <a:endParaRPr lang="en-GB" dirty="0"/>
          </a:p>
        </p:txBody>
      </p:sp>
      <p:pic>
        <p:nvPicPr>
          <p:cNvPr id="4" name="Content Placeholder 3">
            <a:extLst>
              <a:ext uri="{FF2B5EF4-FFF2-40B4-BE49-F238E27FC236}">
                <a16:creationId xmlns:a16="http://schemas.microsoft.com/office/drawing/2014/main" id="{7AC4C454-1B59-4DA0-9EE2-5A0DA84138A6}"/>
              </a:ext>
            </a:extLst>
          </p:cNvPr>
          <p:cNvPicPr>
            <a:picLocks noChangeAspect="1"/>
          </p:cNvPicPr>
          <p:nvPr/>
        </p:nvPicPr>
        <p:blipFill>
          <a:blip r:embed="rId2"/>
          <a:stretch>
            <a:fillRect/>
          </a:stretch>
        </p:blipFill>
        <p:spPr>
          <a:xfrm>
            <a:off x="7315200" y="5829295"/>
            <a:ext cx="1597158" cy="717287"/>
          </a:xfrm>
          <a:prstGeom prst="rect">
            <a:avLst/>
          </a:prstGeom>
        </p:spPr>
      </p:pic>
    </p:spTree>
    <p:extLst>
      <p:ext uri="{BB962C8B-B14F-4D97-AF65-F5344CB8AC3E}">
        <p14:creationId xmlns:p14="http://schemas.microsoft.com/office/powerpoint/2010/main" val="360917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2060"/>
                </a:solidFill>
                <a:latin typeface="Arial" panose="020B0604020202020204" pitchFamily="34" charset="0"/>
                <a:cs typeface="Arial" panose="020B0604020202020204" pitchFamily="34" charset="0"/>
              </a:rPr>
              <a:t>Programme</a:t>
            </a:r>
            <a:r>
              <a:rPr lang="en-IE">
                <a:solidFill>
                  <a:srgbClr val="002060"/>
                </a:solidFill>
              </a:rPr>
              <a:t> </a:t>
            </a:r>
            <a:endParaRPr lang="en-IE"/>
          </a:p>
        </p:txBody>
      </p:sp>
      <p:sp>
        <p:nvSpPr>
          <p:cNvPr id="3" name="Content Placeholder 2"/>
          <p:cNvSpPr>
            <a:spLocks noGrp="1"/>
          </p:cNvSpPr>
          <p:nvPr>
            <p:ph idx="1"/>
          </p:nvPr>
        </p:nvSpPr>
        <p:spPr/>
        <p:txBody>
          <a:bodyPr>
            <a:normAutofit fontScale="55000" lnSpcReduction="20000"/>
          </a:bodyPr>
          <a:lstStyle/>
          <a:p>
            <a:pPr>
              <a:spcBef>
                <a:spcPts val="900"/>
              </a:spcBef>
            </a:pPr>
            <a:r>
              <a:rPr lang="en-IE" altLang="en-US" sz="4800" dirty="0">
                <a:solidFill>
                  <a:srgbClr val="002060"/>
                </a:solidFill>
                <a:latin typeface="Arial" panose="020B0604020202020204" pitchFamily="34" charset="0"/>
                <a:cs typeface="Arial" panose="020B0604020202020204" pitchFamily="34" charset="0"/>
              </a:rPr>
              <a:t>Underpinned by equality and human rights focus.</a:t>
            </a:r>
          </a:p>
          <a:p>
            <a:pPr>
              <a:spcBef>
                <a:spcPts val="900"/>
              </a:spcBef>
            </a:pPr>
            <a:r>
              <a:rPr lang="en-US" sz="4800" dirty="0">
                <a:solidFill>
                  <a:srgbClr val="002060"/>
                </a:solidFill>
                <a:latin typeface="Arial"/>
                <a:cs typeface="Arial"/>
              </a:rPr>
              <a:t>Focused on engaging you as an active participant in your own learning.</a:t>
            </a:r>
          </a:p>
          <a:p>
            <a:pPr>
              <a:spcBef>
                <a:spcPts val="900"/>
              </a:spcBef>
            </a:pPr>
            <a:r>
              <a:rPr lang="en-IE" altLang="en-US" sz="4800" dirty="0">
                <a:solidFill>
                  <a:srgbClr val="002060"/>
                </a:solidFill>
                <a:latin typeface="Arial" panose="020B0604020202020204" pitchFamily="34" charset="0"/>
                <a:cs typeface="Arial" panose="020B0604020202020204" pitchFamily="34" charset="0"/>
              </a:rPr>
              <a:t>Small, experiential group learning and use of creative methods are a central part of the programme.</a:t>
            </a:r>
          </a:p>
          <a:p>
            <a:pPr>
              <a:spcBef>
                <a:spcPts val="900"/>
              </a:spcBef>
            </a:pPr>
            <a:r>
              <a:rPr lang="en-IE" altLang="en-US" sz="4800" dirty="0">
                <a:solidFill>
                  <a:srgbClr val="002060"/>
                </a:solidFill>
                <a:latin typeface="Arial" panose="020B0604020202020204" pitchFamily="34" charset="0"/>
                <a:cs typeface="Arial" panose="020B0604020202020204" pitchFamily="34" charset="0"/>
              </a:rPr>
              <a:t>Lecturers and staff are active participants in the wider community and youth sectors through research, being board members, external examiners and activists!</a:t>
            </a:r>
          </a:p>
          <a:p>
            <a:pPr>
              <a:spcBef>
                <a:spcPts val="900"/>
              </a:spcBef>
            </a:pPr>
            <a:r>
              <a:rPr lang="en-GB" altLang="en-US" sz="4800" dirty="0">
                <a:solidFill>
                  <a:srgbClr val="002060"/>
                </a:solidFill>
                <a:latin typeface="Arial" panose="020B0604020202020204" pitchFamily="34" charset="0"/>
                <a:cs typeface="Arial" panose="020B0604020202020204" pitchFamily="34" charset="0"/>
              </a:rPr>
              <a:t>Comparative study visits – e.g. Belfast and Inis </a:t>
            </a:r>
            <a:r>
              <a:rPr lang="en-GB" altLang="en-US" sz="4800" dirty="0" err="1">
                <a:solidFill>
                  <a:srgbClr val="002060"/>
                </a:solidFill>
                <a:latin typeface="Arial" panose="020B0604020202020204" pitchFamily="34" charset="0"/>
                <a:cs typeface="Arial" panose="020B0604020202020204" pitchFamily="34" charset="0"/>
              </a:rPr>
              <a:t>Oírr</a:t>
            </a:r>
            <a:r>
              <a:rPr lang="en-GB" altLang="en-US" sz="4800" dirty="0">
                <a:solidFill>
                  <a:srgbClr val="002060"/>
                </a:solidFill>
                <a:latin typeface="Arial" panose="020B0604020202020204" pitchFamily="34" charset="0"/>
                <a:cs typeface="Arial" panose="020B0604020202020204" pitchFamily="34" charset="0"/>
              </a:rPr>
              <a:t>.</a:t>
            </a:r>
          </a:p>
          <a:p>
            <a:pPr marL="0" indent="0">
              <a:buNone/>
            </a:pPr>
            <a:endParaRPr lang="en-IE" dirty="0"/>
          </a:p>
        </p:txBody>
      </p:sp>
      <p:pic>
        <p:nvPicPr>
          <p:cNvPr id="4" name="Picture 3">
            <a:extLst>
              <a:ext uri="{FF2B5EF4-FFF2-40B4-BE49-F238E27FC236}">
                <a16:creationId xmlns:a16="http://schemas.microsoft.com/office/drawing/2014/main" id="{F7E38327-CBDC-B14E-B98B-8CA3B13DD1D2}"/>
              </a:ext>
            </a:extLst>
          </p:cNvPr>
          <p:cNvPicPr>
            <a:picLocks noChangeAspect="1"/>
          </p:cNvPicPr>
          <p:nvPr/>
        </p:nvPicPr>
        <p:blipFill>
          <a:blip r:embed="rId2"/>
          <a:stretch>
            <a:fillRect/>
          </a:stretch>
        </p:blipFill>
        <p:spPr>
          <a:xfrm>
            <a:off x="6715740" y="5749440"/>
            <a:ext cx="2235168" cy="1003818"/>
          </a:xfrm>
          <a:prstGeom prst="rect">
            <a:avLst/>
          </a:prstGeom>
        </p:spPr>
      </p:pic>
    </p:spTree>
    <p:extLst>
      <p:ext uri="{BB962C8B-B14F-4D97-AF65-F5344CB8AC3E}">
        <p14:creationId xmlns:p14="http://schemas.microsoft.com/office/powerpoint/2010/main" val="31178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4" descr="Image">
            <a:extLst>
              <a:ext uri="{FF2B5EF4-FFF2-40B4-BE49-F238E27FC236}">
                <a16:creationId xmlns:a16="http://schemas.microsoft.com/office/drawing/2014/main" id="{2DBE43CC-5DFE-A5AE-7C79-8992934BA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5" r="4212"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35434D-263C-DBC9-9EE9-D5EE3520639C}"/>
              </a:ext>
            </a:extLst>
          </p:cNvPr>
          <p:cNvSpPr txBox="1"/>
          <p:nvPr/>
        </p:nvSpPr>
        <p:spPr>
          <a:xfrm>
            <a:off x="1528997" y="4871804"/>
            <a:ext cx="6318353" cy="1569660"/>
          </a:xfrm>
          <a:prstGeom prst="rect">
            <a:avLst/>
          </a:prstGeom>
          <a:solidFill>
            <a:schemeClr val="bg1"/>
          </a:solidFill>
        </p:spPr>
        <p:txBody>
          <a:bodyPr wrap="square" rtlCol="0">
            <a:spAutoFit/>
          </a:bodyPr>
          <a:lstStyle/>
          <a:p>
            <a:pPr algn="ctr"/>
            <a:r>
              <a:rPr lang="en-IE" sz="3200" b="1" dirty="0"/>
              <a:t>Maynooth University</a:t>
            </a:r>
          </a:p>
          <a:p>
            <a:pPr algn="ctr"/>
            <a:r>
              <a:rPr lang="en-IE" sz="3200" b="1" dirty="0"/>
              <a:t>Team Teaching Award – CYW Team</a:t>
            </a:r>
          </a:p>
          <a:p>
            <a:pPr algn="ctr"/>
            <a:r>
              <a:rPr lang="en-IE" sz="3200" b="1" dirty="0"/>
              <a:t>Summer 2023</a:t>
            </a:r>
          </a:p>
        </p:txBody>
      </p:sp>
    </p:spTree>
    <p:extLst>
      <p:ext uri="{BB962C8B-B14F-4D97-AF65-F5344CB8AC3E}">
        <p14:creationId xmlns:p14="http://schemas.microsoft.com/office/powerpoint/2010/main" val="148071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2060"/>
                </a:solidFill>
                <a:latin typeface="Arial" panose="020B0604020202020204" pitchFamily="34" charset="0"/>
                <a:cs typeface="Arial" panose="020B0604020202020204" pitchFamily="34" charset="0"/>
              </a:rPr>
              <a:t>Flavour of Modules </a:t>
            </a:r>
            <a:endParaRPr lang="en-IE">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a:spcBef>
                <a:spcPts val="900"/>
              </a:spcBef>
            </a:pPr>
            <a:r>
              <a:rPr lang="en-IE" altLang="en-US" dirty="0">
                <a:solidFill>
                  <a:srgbClr val="002060"/>
                </a:solidFill>
                <a:latin typeface="Arial"/>
                <a:cs typeface="Arial"/>
              </a:rPr>
              <a:t>An integrated and progressive programme:</a:t>
            </a:r>
            <a:endParaRPr lang="en-US" dirty="0"/>
          </a:p>
          <a:p>
            <a:pPr lvl="1" indent="-342900">
              <a:spcBef>
                <a:spcPts val="900"/>
              </a:spcBef>
              <a:buFont typeface="Courier New"/>
              <a:buChar char="o"/>
            </a:pPr>
            <a:r>
              <a:rPr lang="en-IE" altLang="en-US" dirty="0">
                <a:solidFill>
                  <a:srgbClr val="002060"/>
                </a:solidFill>
                <a:latin typeface="Arial"/>
                <a:cs typeface="Arial"/>
              </a:rPr>
              <a:t>Community Work Principles and Processes.</a:t>
            </a:r>
            <a:endParaRPr lang="en-IE">
              <a:ea typeface="Calibri"/>
              <a:cs typeface="Calibri"/>
            </a:endParaRPr>
          </a:p>
          <a:p>
            <a:pPr lvl="1" indent="-342900">
              <a:spcBef>
                <a:spcPts val="900"/>
              </a:spcBef>
              <a:buFont typeface="Courier New"/>
              <a:buChar char="o"/>
            </a:pPr>
            <a:r>
              <a:rPr lang="en-IE" altLang="en-US" dirty="0">
                <a:solidFill>
                  <a:srgbClr val="002060"/>
                </a:solidFill>
                <a:latin typeface="Arial"/>
                <a:cs typeface="Arial"/>
              </a:rPr>
              <a:t>Youth Work Principles and Processes. </a:t>
            </a:r>
            <a:endParaRPr lang="en-IE" altLang="en-US">
              <a:solidFill>
                <a:srgbClr val="002060"/>
              </a:solidFill>
              <a:latin typeface="Arial" panose="020B0604020202020204" pitchFamily="34" charset="0"/>
              <a:cs typeface="Arial" panose="020B0604020202020204" pitchFamily="34" charset="0"/>
            </a:endParaRPr>
          </a:p>
          <a:p>
            <a:pPr lvl="1" indent="-342900">
              <a:spcBef>
                <a:spcPts val="900"/>
              </a:spcBef>
              <a:buFont typeface="Courier New"/>
              <a:buChar char="o"/>
            </a:pPr>
            <a:r>
              <a:rPr lang="en-IE" altLang="en-US" dirty="0">
                <a:solidFill>
                  <a:srgbClr val="002060"/>
                </a:solidFill>
                <a:latin typeface="Arial"/>
                <a:cs typeface="Arial"/>
              </a:rPr>
              <a:t>Youth &amp; Community Arts.</a:t>
            </a:r>
            <a:endParaRPr lang="en-IE" altLang="en-US">
              <a:solidFill>
                <a:srgbClr val="002060"/>
              </a:solidFill>
              <a:latin typeface="Arial" panose="020B0604020202020204" pitchFamily="34" charset="0"/>
              <a:cs typeface="Arial" panose="020B0604020202020204" pitchFamily="34" charset="0"/>
            </a:endParaRPr>
          </a:p>
          <a:p>
            <a:pPr lvl="1" indent="-342900">
              <a:spcBef>
                <a:spcPts val="900"/>
              </a:spcBef>
              <a:buFont typeface="Courier New"/>
              <a:buChar char="o"/>
            </a:pPr>
            <a:r>
              <a:rPr lang="en-IE" altLang="en-US" dirty="0">
                <a:solidFill>
                  <a:srgbClr val="002060"/>
                </a:solidFill>
                <a:latin typeface="Arial"/>
                <a:cs typeface="Arial"/>
              </a:rPr>
              <a:t>Group Work.</a:t>
            </a:r>
            <a:endParaRPr lang="en-IE" altLang="en-US">
              <a:solidFill>
                <a:srgbClr val="002060"/>
              </a:solidFill>
              <a:latin typeface="Arial" panose="020B0604020202020204" pitchFamily="34" charset="0"/>
              <a:cs typeface="Arial" panose="020B0604020202020204" pitchFamily="34" charset="0"/>
            </a:endParaRPr>
          </a:p>
          <a:p>
            <a:pPr lvl="1" indent="-342900">
              <a:spcBef>
                <a:spcPts val="900"/>
              </a:spcBef>
              <a:buFont typeface="Courier New"/>
              <a:buChar char="o"/>
            </a:pPr>
            <a:r>
              <a:rPr lang="en-IE" altLang="en-US" dirty="0">
                <a:solidFill>
                  <a:srgbClr val="002060"/>
                </a:solidFill>
                <a:latin typeface="Arial"/>
                <a:cs typeface="Arial"/>
              </a:rPr>
              <a:t>Equality Studies.</a:t>
            </a:r>
            <a:endParaRPr lang="en-IE" altLang="en-US">
              <a:solidFill>
                <a:srgbClr val="002060"/>
              </a:solidFill>
              <a:latin typeface="Arial" panose="020B0604020202020204" pitchFamily="34" charset="0"/>
              <a:cs typeface="Arial" panose="020B0604020202020204" pitchFamily="34" charset="0"/>
            </a:endParaRPr>
          </a:p>
          <a:p>
            <a:pPr lvl="1" indent="-342900">
              <a:spcBef>
                <a:spcPts val="900"/>
              </a:spcBef>
              <a:buFont typeface="Courier New"/>
              <a:buChar char="o"/>
            </a:pPr>
            <a:r>
              <a:rPr lang="en-IE" dirty="0">
                <a:solidFill>
                  <a:srgbClr val="002060"/>
                </a:solidFill>
                <a:latin typeface="Arial"/>
                <a:cs typeface="Arial"/>
              </a:rPr>
              <a:t>Sociology.</a:t>
            </a:r>
            <a:endParaRPr lang="en-IE" altLang="en-US" dirty="0">
              <a:solidFill>
                <a:srgbClr val="002060"/>
              </a:solidFill>
              <a:latin typeface="Arial"/>
              <a:cs typeface="Arial"/>
            </a:endParaRPr>
          </a:p>
          <a:p>
            <a:pPr lvl="1" indent="-342900">
              <a:spcBef>
                <a:spcPts val="900"/>
              </a:spcBef>
              <a:buFont typeface="Courier New"/>
              <a:buChar char="o"/>
            </a:pPr>
            <a:r>
              <a:rPr lang="en-IE" altLang="en-US" dirty="0">
                <a:solidFill>
                  <a:srgbClr val="002060"/>
                </a:solidFill>
                <a:latin typeface="Arial"/>
                <a:cs typeface="Arial"/>
              </a:rPr>
              <a:t>Comparative &amp; International Studies.</a:t>
            </a:r>
          </a:p>
          <a:p>
            <a:pPr>
              <a:spcBef>
                <a:spcPts val="900"/>
              </a:spcBef>
            </a:pPr>
            <a:endParaRPr lang="en-IE" altLang="en-US" dirty="0">
              <a:solidFill>
                <a:srgbClr val="002060"/>
              </a:solidFill>
              <a:latin typeface="Arial" panose="020B0604020202020204" pitchFamily="34" charset="0"/>
              <a:cs typeface="Arial" panose="020B0604020202020204" pitchFamily="34" charset="0"/>
            </a:endParaRPr>
          </a:p>
          <a:p>
            <a:pPr marL="0" indent="0">
              <a:buNone/>
            </a:pPr>
            <a:endParaRPr lang="en-IE" dirty="0"/>
          </a:p>
        </p:txBody>
      </p:sp>
      <p:pic>
        <p:nvPicPr>
          <p:cNvPr id="4" name="Picture 3">
            <a:extLst>
              <a:ext uri="{FF2B5EF4-FFF2-40B4-BE49-F238E27FC236}">
                <a16:creationId xmlns:a16="http://schemas.microsoft.com/office/drawing/2014/main" id="{5C2BC56B-BE0F-FB4B-9D9B-8AF7A4991AB5}"/>
              </a:ext>
            </a:extLst>
          </p:cNvPr>
          <p:cNvPicPr>
            <a:picLocks noChangeAspect="1"/>
          </p:cNvPicPr>
          <p:nvPr/>
        </p:nvPicPr>
        <p:blipFill>
          <a:blip r:embed="rId2"/>
          <a:stretch>
            <a:fillRect/>
          </a:stretch>
        </p:blipFill>
        <p:spPr>
          <a:xfrm>
            <a:off x="6715740" y="5749440"/>
            <a:ext cx="2235168" cy="1003818"/>
          </a:xfrm>
          <a:prstGeom prst="rect">
            <a:avLst/>
          </a:prstGeom>
        </p:spPr>
      </p:pic>
    </p:spTree>
    <p:extLst>
      <p:ext uri="{BB962C8B-B14F-4D97-AF65-F5344CB8AC3E}">
        <p14:creationId xmlns:p14="http://schemas.microsoft.com/office/powerpoint/2010/main" val="86212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D3DB-7F5D-45C9-8C7D-711859813BCF}"/>
              </a:ext>
            </a:extLst>
          </p:cNvPr>
          <p:cNvSpPr>
            <a:spLocks noGrp="1"/>
          </p:cNvSpPr>
          <p:nvPr>
            <p:ph type="title"/>
          </p:nvPr>
        </p:nvSpPr>
        <p:spPr/>
        <p:txBody>
          <a:bodyPr>
            <a:noAutofit/>
          </a:bodyPr>
          <a:lstStyle/>
          <a:p>
            <a:r>
              <a:rPr lang="en-US" sz="3600" b="1">
                <a:solidFill>
                  <a:srgbClr val="002060"/>
                </a:solidFill>
                <a:latin typeface="Arial"/>
                <a:cs typeface="Arial"/>
              </a:rPr>
              <a:t>Fieldwork Practice Placement</a:t>
            </a:r>
            <a:endParaRPr lang="en-US" sz="3600" b="1">
              <a:solidFill>
                <a:srgbClr val="822327"/>
              </a:solidFill>
              <a:latin typeface="Arial"/>
              <a:cs typeface="Arial"/>
            </a:endParaRPr>
          </a:p>
        </p:txBody>
      </p:sp>
      <p:sp>
        <p:nvSpPr>
          <p:cNvPr id="3" name="Content Placeholder 2">
            <a:extLst>
              <a:ext uri="{FF2B5EF4-FFF2-40B4-BE49-F238E27FC236}">
                <a16:creationId xmlns:a16="http://schemas.microsoft.com/office/drawing/2014/main" id="{8E511A3A-3A7B-4E9D-8B68-1DF0EC08BFEF}"/>
              </a:ext>
            </a:extLst>
          </p:cNvPr>
          <p:cNvSpPr>
            <a:spLocks noGrp="1"/>
          </p:cNvSpPr>
          <p:nvPr>
            <p:ph idx="1"/>
          </p:nvPr>
        </p:nvSpPr>
        <p:spPr>
          <a:xfrm>
            <a:off x="457200" y="1600200"/>
            <a:ext cx="8229600" cy="4872789"/>
          </a:xfrm>
        </p:spPr>
        <p:txBody>
          <a:bodyPr>
            <a:normAutofit fontScale="92500" lnSpcReduction="20000"/>
          </a:bodyPr>
          <a:lstStyle/>
          <a:p>
            <a:r>
              <a:rPr lang="en-IE" dirty="0">
                <a:solidFill>
                  <a:srgbClr val="002060"/>
                </a:solidFill>
                <a:latin typeface="Arial" panose="020B0604020202020204" pitchFamily="34" charset="0"/>
                <a:cs typeface="Arial" panose="020B0604020202020204" pitchFamily="34" charset="0"/>
              </a:rPr>
              <a:t>14-week full-time fieldwork practice placement in each year.</a:t>
            </a:r>
          </a:p>
          <a:p>
            <a:r>
              <a:rPr lang="en-IE" altLang="en-US" sz="3200" dirty="0">
                <a:solidFill>
                  <a:srgbClr val="002060"/>
                </a:solidFill>
                <a:latin typeface="Arial" panose="020B0604020202020204" pitchFamily="34" charset="0"/>
                <a:cs typeface="Arial" panose="020B0604020202020204" pitchFamily="34" charset="0"/>
              </a:rPr>
              <a:t>Supervised block fieldwork placements are integral to the programme.</a:t>
            </a:r>
          </a:p>
          <a:p>
            <a:r>
              <a:rPr lang="en-IE" altLang="en-US" sz="3200" dirty="0">
                <a:solidFill>
                  <a:srgbClr val="002060"/>
                </a:solidFill>
                <a:latin typeface="Arial" panose="020B0604020202020204" pitchFamily="34" charset="0"/>
                <a:cs typeface="Arial" panose="020B0604020202020204" pitchFamily="34" charset="0"/>
              </a:rPr>
              <a:t>Placements in </a:t>
            </a:r>
            <a:r>
              <a:rPr lang="en-IE" altLang="en-US" sz="3200" i="1" dirty="0">
                <a:solidFill>
                  <a:srgbClr val="002060"/>
                </a:solidFill>
                <a:latin typeface="Arial" panose="020B0604020202020204" pitchFamily="34" charset="0"/>
                <a:cs typeface="Arial" panose="020B0604020202020204" pitchFamily="34" charset="0"/>
              </a:rPr>
              <a:t>community work </a:t>
            </a:r>
            <a:r>
              <a:rPr lang="en-IE" altLang="en-US" sz="3200" dirty="0">
                <a:solidFill>
                  <a:srgbClr val="002060"/>
                </a:solidFill>
                <a:latin typeface="Arial" panose="020B0604020202020204" pitchFamily="34" charset="0"/>
                <a:cs typeface="Arial" panose="020B0604020202020204" pitchFamily="34" charset="0"/>
              </a:rPr>
              <a:t>and in </a:t>
            </a:r>
            <a:r>
              <a:rPr lang="en-IE" altLang="en-US" sz="3200" i="1" dirty="0">
                <a:solidFill>
                  <a:srgbClr val="002060"/>
                </a:solidFill>
                <a:latin typeface="Arial" panose="020B0604020202020204" pitchFamily="34" charset="0"/>
                <a:cs typeface="Arial" panose="020B0604020202020204" pitchFamily="34" charset="0"/>
              </a:rPr>
              <a:t>youth work </a:t>
            </a:r>
            <a:r>
              <a:rPr lang="en-IE" altLang="en-US" sz="3200" dirty="0">
                <a:solidFill>
                  <a:srgbClr val="002060"/>
                </a:solidFill>
                <a:latin typeface="Arial" panose="020B0604020202020204" pitchFamily="34" charset="0"/>
                <a:cs typeface="Arial" panose="020B0604020202020204" pitchFamily="34" charset="0"/>
              </a:rPr>
              <a:t>settings.</a:t>
            </a:r>
            <a:endParaRPr lang="en-IE" dirty="0">
              <a:solidFill>
                <a:srgbClr val="002060"/>
              </a:solidFill>
              <a:latin typeface="Arial" panose="020B0604020202020204" pitchFamily="34" charset="0"/>
              <a:cs typeface="Arial" panose="020B0604020202020204" pitchFamily="34" charset="0"/>
            </a:endParaRPr>
          </a:p>
          <a:p>
            <a:r>
              <a:rPr lang="en-IE" dirty="0">
                <a:solidFill>
                  <a:srgbClr val="002060"/>
                </a:solidFill>
                <a:latin typeface="Arial" panose="020B0604020202020204" pitchFamily="34" charset="0"/>
                <a:cs typeface="Arial" panose="020B0604020202020204" pitchFamily="34" charset="0"/>
              </a:rPr>
              <a:t>Organised by the Department, network of suitably qualified supervisors all over Ireland and internationally.</a:t>
            </a:r>
          </a:p>
          <a:p>
            <a:r>
              <a:rPr lang="en-IE" dirty="0">
                <a:solidFill>
                  <a:srgbClr val="002060"/>
                </a:solidFill>
                <a:latin typeface="Arial" panose="020B0604020202020204" pitchFamily="34" charset="0"/>
                <a:cs typeface="Arial" panose="020B0604020202020204" pitchFamily="34" charset="0"/>
              </a:rPr>
              <a:t>Opportunity to travel for fieldwork practice placement.</a:t>
            </a:r>
          </a:p>
          <a:p>
            <a:endParaRPr lang="en-IE" dirty="0">
              <a:solidFill>
                <a:srgbClr val="002060"/>
              </a:solidFill>
              <a:latin typeface="Arial" panose="020B0604020202020204" pitchFamily="34" charset="0"/>
              <a:cs typeface="Arial" panose="020B0604020202020204" pitchFamily="34" charset="0"/>
            </a:endParaRPr>
          </a:p>
          <a:p>
            <a:endParaRPr lang="en-US" sz="3200" dirty="0">
              <a:solidFill>
                <a:srgbClr val="002060"/>
              </a:solidFill>
              <a:latin typeface="Arial"/>
              <a:cs typeface="Arial"/>
            </a:endParaRPr>
          </a:p>
          <a:p>
            <a:endParaRPr lang="en-GB" dirty="0"/>
          </a:p>
        </p:txBody>
      </p:sp>
      <p:pic>
        <p:nvPicPr>
          <p:cNvPr id="4" name="Content Placeholder 3">
            <a:extLst>
              <a:ext uri="{FF2B5EF4-FFF2-40B4-BE49-F238E27FC236}">
                <a16:creationId xmlns:a16="http://schemas.microsoft.com/office/drawing/2014/main" id="{BB407A66-D60A-4E24-8492-621435B9E4E6}"/>
              </a:ext>
            </a:extLst>
          </p:cNvPr>
          <p:cNvPicPr>
            <a:picLocks noChangeAspect="1"/>
          </p:cNvPicPr>
          <p:nvPr/>
        </p:nvPicPr>
        <p:blipFill>
          <a:blip r:embed="rId2"/>
          <a:stretch>
            <a:fillRect/>
          </a:stretch>
        </p:blipFill>
        <p:spPr>
          <a:xfrm>
            <a:off x="7040088" y="5705743"/>
            <a:ext cx="1872270" cy="840840"/>
          </a:xfrm>
          <a:prstGeom prst="rect">
            <a:avLst/>
          </a:prstGeom>
        </p:spPr>
      </p:pic>
    </p:spTree>
    <p:extLst>
      <p:ext uri="{BB962C8B-B14F-4D97-AF65-F5344CB8AC3E}">
        <p14:creationId xmlns:p14="http://schemas.microsoft.com/office/powerpoint/2010/main" val="392345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407"/>
          </a:xfrm>
        </p:spPr>
        <p:txBody>
          <a:bodyPr>
            <a:normAutofit fontScale="90000"/>
          </a:bodyPr>
          <a:lstStyle/>
          <a:p>
            <a:r>
              <a:rPr lang="en-IE" b="1" dirty="0">
                <a:solidFill>
                  <a:srgbClr val="002060"/>
                </a:solidFill>
              </a:rPr>
              <a:t>Progression &amp; Career Prospects </a:t>
            </a:r>
            <a:endParaRPr lang="en-IE" dirty="0"/>
          </a:p>
        </p:txBody>
      </p:sp>
      <p:sp>
        <p:nvSpPr>
          <p:cNvPr id="3" name="Content Placeholder 2"/>
          <p:cNvSpPr>
            <a:spLocks noGrp="1"/>
          </p:cNvSpPr>
          <p:nvPr>
            <p:ph idx="1"/>
          </p:nvPr>
        </p:nvSpPr>
        <p:spPr>
          <a:xfrm>
            <a:off x="457200" y="1175658"/>
            <a:ext cx="8444204" cy="5225142"/>
          </a:xfrm>
        </p:spPr>
        <p:txBody>
          <a:bodyPr>
            <a:normAutofit fontScale="92500" lnSpcReduction="20000"/>
          </a:bodyPr>
          <a:lstStyle/>
          <a:p>
            <a:pPr marL="0" indent="0">
              <a:lnSpc>
                <a:spcPct val="90000"/>
              </a:lnSpc>
              <a:spcBef>
                <a:spcPts val="900"/>
              </a:spcBef>
              <a:buNone/>
              <a:defRPr/>
            </a:pPr>
            <a:r>
              <a:rPr lang="en-IE" sz="2800" b="1" dirty="0">
                <a:solidFill>
                  <a:srgbClr val="002060"/>
                </a:solidFill>
                <a:latin typeface="Arial" panose="020B0604020202020204" pitchFamily="34" charset="0"/>
                <a:cs typeface="Arial" panose="020B0604020202020204" pitchFamily="34" charset="0"/>
              </a:rPr>
              <a:t>Employment</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Professional employment in Youth Work and Community Work and related areas</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Sound foundation for positions which require social awareness, analytical skills, ability to plan and organise etc.</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‘Equality practitioners’</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DAPPSS CYW students are highly thought of!</a:t>
            </a:r>
          </a:p>
          <a:p>
            <a:pPr marL="475060" indent="-475060">
              <a:lnSpc>
                <a:spcPct val="90000"/>
              </a:lnSpc>
              <a:spcBef>
                <a:spcPts val="900"/>
              </a:spcBef>
              <a:buFont typeface="Wingdings"/>
              <a:buChar char=""/>
              <a:defRPr/>
            </a:pPr>
            <a:endParaRPr lang="en-IE" sz="2800" dirty="0">
              <a:solidFill>
                <a:srgbClr val="002060"/>
              </a:solidFill>
              <a:latin typeface="Arial" panose="020B0604020202020204" pitchFamily="34" charset="0"/>
              <a:cs typeface="Arial" panose="020B0604020202020204" pitchFamily="34" charset="0"/>
            </a:endParaRPr>
          </a:p>
          <a:p>
            <a:pPr marL="0" indent="0">
              <a:lnSpc>
                <a:spcPct val="90000"/>
              </a:lnSpc>
              <a:spcBef>
                <a:spcPts val="900"/>
              </a:spcBef>
              <a:buNone/>
              <a:defRPr/>
            </a:pPr>
            <a:r>
              <a:rPr lang="en-IE" sz="2800" b="1" dirty="0">
                <a:solidFill>
                  <a:srgbClr val="002060"/>
                </a:solidFill>
                <a:latin typeface="Arial" panose="020B0604020202020204" pitchFamily="34" charset="0"/>
                <a:cs typeface="Arial" panose="020B0604020202020204" pitchFamily="34" charset="0"/>
              </a:rPr>
              <a:t>Academic</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Masters in Social Science – Rights and Social Policy</a:t>
            </a: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Masters in Social Science – Social Work</a:t>
            </a:r>
            <a:endParaRPr lang="en-IE" sz="2800" b="1" dirty="0">
              <a:solidFill>
                <a:srgbClr val="002060"/>
              </a:solidFill>
              <a:latin typeface="Arial" panose="020B0604020202020204" pitchFamily="34" charset="0"/>
              <a:cs typeface="Arial" panose="020B0604020202020204" pitchFamily="34" charset="0"/>
            </a:endParaRPr>
          </a:p>
          <a:p>
            <a:pPr marL="475060" indent="-475060">
              <a:lnSpc>
                <a:spcPct val="90000"/>
              </a:lnSpc>
              <a:spcBef>
                <a:spcPts val="900"/>
              </a:spcBef>
              <a:buFont typeface="Wingdings"/>
              <a:buChar char=""/>
              <a:defRPr/>
            </a:pPr>
            <a:r>
              <a:rPr lang="en-IE" sz="2800" dirty="0">
                <a:solidFill>
                  <a:srgbClr val="002060"/>
                </a:solidFill>
                <a:latin typeface="Arial" panose="020B0604020202020204" pitchFamily="34" charset="0"/>
                <a:cs typeface="Arial" panose="020B0604020202020204" pitchFamily="34" charset="0"/>
              </a:rPr>
              <a:t>Professional Doctorate in Social Science</a:t>
            </a:r>
          </a:p>
          <a:p>
            <a:pPr marL="0" indent="0">
              <a:lnSpc>
                <a:spcPct val="90000"/>
              </a:lnSpc>
              <a:spcBef>
                <a:spcPts val="900"/>
              </a:spcBef>
              <a:buNone/>
              <a:defRPr/>
            </a:pPr>
            <a:r>
              <a:rPr lang="en-IE" sz="2800" dirty="0">
                <a:solidFill>
                  <a:srgbClr val="002060"/>
                </a:solidFill>
                <a:latin typeface="Arial" panose="020B0604020202020204" pitchFamily="34" charset="0"/>
                <a:cs typeface="Arial" panose="020B0604020202020204" pitchFamily="34" charset="0"/>
              </a:rPr>
              <a:t>- structured doctoral programme</a:t>
            </a:r>
            <a:endParaRPr lang="en-GB" sz="2800" dirty="0">
              <a:solidFill>
                <a:srgbClr val="002060"/>
              </a:solidFill>
              <a:latin typeface="Arial" panose="020B0604020202020204" pitchFamily="34" charset="0"/>
              <a:cs typeface="Arial" panose="020B0604020202020204" pitchFamily="34" charset="0"/>
            </a:endParaRPr>
          </a:p>
          <a:p>
            <a:pPr marL="0" indent="0">
              <a:buNone/>
            </a:pPr>
            <a:endParaRPr lang="en-IE" dirty="0"/>
          </a:p>
        </p:txBody>
      </p:sp>
      <p:pic>
        <p:nvPicPr>
          <p:cNvPr id="4" name="Picture 3">
            <a:extLst>
              <a:ext uri="{FF2B5EF4-FFF2-40B4-BE49-F238E27FC236}">
                <a16:creationId xmlns:a16="http://schemas.microsoft.com/office/drawing/2014/main" id="{A95BD74B-AA78-6143-8A6B-E761AD968DB1}"/>
              </a:ext>
            </a:extLst>
          </p:cNvPr>
          <p:cNvPicPr>
            <a:picLocks noChangeAspect="1"/>
          </p:cNvPicPr>
          <p:nvPr/>
        </p:nvPicPr>
        <p:blipFill>
          <a:blip r:embed="rId2"/>
          <a:stretch>
            <a:fillRect/>
          </a:stretch>
        </p:blipFill>
        <p:spPr>
          <a:xfrm>
            <a:off x="6715740" y="5749440"/>
            <a:ext cx="2235168" cy="1003818"/>
          </a:xfrm>
          <a:prstGeom prst="rect">
            <a:avLst/>
          </a:prstGeom>
        </p:spPr>
      </p:pic>
    </p:spTree>
    <p:extLst>
      <p:ext uri="{BB962C8B-B14F-4D97-AF65-F5344CB8AC3E}">
        <p14:creationId xmlns:p14="http://schemas.microsoft.com/office/powerpoint/2010/main" val="2662403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807C8E39BE242860FE7DBFAED7FE9" ma:contentTypeVersion="18" ma:contentTypeDescription="Create a new document." ma:contentTypeScope="" ma:versionID="5b1bec4167fb9bb9b736d6bdc6c647a6">
  <xsd:schema xmlns:xsd="http://www.w3.org/2001/XMLSchema" xmlns:xs="http://www.w3.org/2001/XMLSchema" xmlns:p="http://schemas.microsoft.com/office/2006/metadata/properties" xmlns:ns2="978c0a57-8afb-4528-8361-0a360030ec5d" xmlns:ns3="7c15e37f-6de1-4f01-8010-14c06f221d61" targetNamespace="http://schemas.microsoft.com/office/2006/metadata/properties" ma:root="true" ma:fieldsID="3f3dd4e935cd2087cebdaf4a13e6e25e" ns2:_="" ns3:_="">
    <xsd:import namespace="978c0a57-8afb-4528-8361-0a360030ec5d"/>
    <xsd:import namespace="7c15e37f-6de1-4f01-8010-14c06f221d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c0a57-8afb-4528-8361-0a360030e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15e37f-6de1-4f01-8010-14c06f221d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845f80-8863-41b1-99e1-ace26d5303aa}" ma:internalName="TaxCatchAll" ma:showField="CatchAllData" ma:web="7c15e37f-6de1-4f01-8010-14c06f221d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8c0a57-8afb-4528-8361-0a360030ec5d">
      <Terms xmlns="http://schemas.microsoft.com/office/infopath/2007/PartnerControls"/>
    </lcf76f155ced4ddcb4097134ff3c332f>
    <TaxCatchAll xmlns="7c15e37f-6de1-4f01-8010-14c06f221d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6760C-3EA0-48B7-BE9F-57C8E96EE5B1}"/>
</file>

<file path=customXml/itemProps2.xml><?xml version="1.0" encoding="utf-8"?>
<ds:datastoreItem xmlns:ds="http://schemas.openxmlformats.org/officeDocument/2006/customXml" ds:itemID="{F298069F-337F-4998-AC2F-466F8FDDEFA6}">
  <ds:schemaRefs>
    <ds:schemaRef ds:uri="7c15e37f-6de1-4f01-8010-14c06f221d61"/>
    <ds:schemaRef ds:uri="978c0a57-8afb-4528-8361-0a360030ec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dbd4cee-c514-40dc-80d3-315df8df3133"/>
    <ds:schemaRef ds:uri="20663caf-4cb3-4ddf-b5cc-095679c0f505"/>
  </ds:schemaRefs>
</ds:datastoreItem>
</file>

<file path=customXml/itemProps3.xml><?xml version="1.0" encoding="utf-8"?>
<ds:datastoreItem xmlns:ds="http://schemas.openxmlformats.org/officeDocument/2006/customXml" ds:itemID="{0359ECD4-F87C-4DEC-A156-71AFD63F8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On-screen Show (4:3)</PresentationFormat>
  <Paragraphs>138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Department of Applied Social Studies (DAPPSS) </vt:lpstr>
      <vt:lpstr>Overview of Degree programme</vt:lpstr>
      <vt:lpstr>BSocSc Community and Youth Work </vt:lpstr>
      <vt:lpstr>Programme </vt:lpstr>
      <vt:lpstr>PowerPoint Presentation</vt:lpstr>
      <vt:lpstr>Flavour of Modules </vt:lpstr>
      <vt:lpstr>Fieldwork Practice Placement</vt:lpstr>
      <vt:lpstr>Progression &amp; Career Prospects </vt:lpstr>
      <vt:lpstr>Employment Examples</vt:lpstr>
      <vt:lpstr>Choose this degree if you  are interested in: </vt:lpstr>
      <vt:lpstr>Part-time in-service degree</vt:lpstr>
      <vt:lpstr>Part-time in-service Degree</vt:lpstr>
      <vt:lpstr>PowerPoint Presentation</vt:lpstr>
      <vt:lpstr>Overview of recruitment process</vt:lpstr>
      <vt:lpstr>Application Process: full-time</vt:lpstr>
      <vt:lpstr>Matriculation</vt:lpstr>
      <vt:lpstr>Key messages</vt:lpstr>
      <vt:lpstr>Key messages</vt:lpstr>
      <vt:lpstr>Key messages</vt:lpstr>
      <vt:lpstr>Key messages</vt:lpstr>
      <vt:lpstr>Thank you!</vt:lpstr>
      <vt:lpstr>Questions and Answers</vt:lpstr>
      <vt:lpstr>Further enquiries/information</vt:lpstr>
      <vt:lpstr>Further enquiries/information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Deirdre Massey</cp:lastModifiedBy>
  <cp:revision>49</cp:revision>
  <dcterms:created xsi:type="dcterms:W3CDTF">2018-07-20T15:53:11Z</dcterms:created>
  <dcterms:modified xsi:type="dcterms:W3CDTF">2024-01-29T14:13:26Z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0x0101004874FD1F6CC19147B8C4971049EDA270</vt:lpwstr>
  </property>
  <property fmtid="{D5CDD505-2E9C-101B-9397-08002B2CF9AE}" pid="3" name="MediaServiceImageTags">
    <vt:lpwstr/>
  </property>
</Properties>
</file>