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303" r:id="rId3"/>
    <p:sldId id="304" r:id="rId4"/>
    <p:sldId id="266" r:id="rId5"/>
    <p:sldId id="305" r:id="rId6"/>
    <p:sldId id="306" r:id="rId7"/>
    <p:sldId id="276" r:id="rId8"/>
    <p:sldId id="272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84"/>
  </p:normalViewPr>
  <p:slideViewPr>
    <p:cSldViewPr snapToGrid="0">
      <p:cViewPr varScale="1">
        <p:scale>
          <a:sx n="59" d="100"/>
          <a:sy n="59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E841-CD0C-E7FF-63A2-AE9D8E11E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0113B-B402-737C-E0E2-902F38C19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65474-D550-091B-8CF2-97AC8FFE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139FE-6369-0665-998C-285B98BC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D3783-7B12-A3B1-6AE3-9B77DDB7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37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595EF-3233-EB80-5502-93212788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7F69CF-1F48-ACD2-162A-385D22898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106D9-98A6-3FF6-BBF1-A97787EC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3D4CC-FE45-658C-B377-BC70F32A3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C97BF-F5D1-E66B-0A52-4055D85AA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4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D01A38-A4AC-B1B8-A57C-B3BF8AB3C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630384-BEE0-9BC9-42ED-BF72F0724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81A41-6E73-01F2-3F79-2366AD0EE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23BDA-D2E1-9AF6-F681-4AF511EA6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9E6F3-BF67-6BB8-E60A-88A0432B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3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A285A-DDB8-A971-53B4-9EDC0F0A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875A4-32FF-35B0-2E08-D824C220C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32E31-F1E0-DD25-4432-1FED89A15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48532-CF9F-AB7C-82D7-243A4591A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89D79-6F7C-F7A7-64B3-01AA20CB4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37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90EE2-5ED9-1630-6708-83CC03F2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A9A8F-8FAC-2111-C361-85D5FAF9F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58EFC-AF3D-5AF9-0595-746F841E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0935D-8A31-D47C-4C66-58B9CF36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F8389-227E-146D-E57B-42ED260DB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5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A85E0-56F6-A357-EE35-C276A4FD2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68A51-F717-8A15-607C-EA5959281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EFC7D-3841-58F6-57D7-E15F54AB2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2B1CD-E8B0-F42F-ABE0-6D2E06B09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FE12F-9C79-0978-8C2C-D81C6B91A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01A00-3DF5-E9A0-968A-032866645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60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D4E4F-0C31-96E1-E101-EDEB75F52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CBF99-D3E8-EF0A-9D57-D95FB5B2CC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DFF60D-B5A4-FAF0-ED93-042C75832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64559-9506-FB63-3E78-5155446B9D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FAA247-79F7-F3EF-E35C-32631D76D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841267-5B06-3A92-A320-2A0632C80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C2282F0-3CE4-4603-5083-A345553FC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CECF4-B6FD-C57F-F4F2-5AEB946EB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5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3DDE-CA60-159E-B3C1-E7C5FD534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4A0485-218A-7C01-BA76-6C71DFC2E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407178-5CB0-1945-AFC2-0E88C462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6F220-D238-533E-AA97-3C8832736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8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870ED-5565-E2B0-BC6D-157DCA63B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3CEE2-2AC2-1187-828C-F2C47E941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5643F-DD70-B220-EB7B-2BCB3BEB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9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0F313-898E-AA79-E85E-ED88AFA27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15822-BE4A-A0B6-189D-2788AA059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37F82-98B3-CCCB-56F2-CA1A23468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6CF31D-10B9-9901-7B9E-43CB2845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618A1-E23D-B3F0-0C9B-21683DE77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EF275-D1B7-E0A8-FC97-F6478623D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9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52098-1FC0-09AE-205E-1C2AD031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291711-8DBE-7F8B-3803-D7D7F7CDD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623C76-898E-9F70-1EC5-81FEB05FE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4E1E8-249C-967C-8DA5-B0932CA8A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6C407-7BBB-677A-290F-53842A5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ABAF1-BD83-E604-237F-11C6CD39E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4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C0FA3B-5F36-3393-4D51-55E1E7EB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52353B-1C06-6369-08ED-C56B87766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2B63B-D31E-0537-72A6-46A6E7B8CC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DA9D5-777E-DA45-923C-724B6B4F277E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E0778-E440-DFD4-8576-95C8193CA0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29230-7BB3-7DB7-05DF-21ECA232C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71FC5-3BC3-0545-AC86-19804DEEF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2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mllc@mu.ie" TargetMode="External"/><Relationship Id="rId2" Type="http://schemas.openxmlformats.org/officeDocument/2006/relationships/hyperlink" Target="mailto:law@mu.ie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mailto:nua.ghaeilge@mu.i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78408-A4FC-47DF-8BAF-8961F3B3B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IE" sz="5400" b="1" dirty="0"/>
              <a:t>BCL Law and Languages at Maynooth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C19A6-7F5C-440D-A318-07F5A8101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IE" b="1" dirty="0">
                <a:latin typeface="+mj-lt"/>
              </a:rPr>
              <a:t>School of Celtic Studies</a:t>
            </a:r>
          </a:p>
          <a:p>
            <a:pPr algn="l"/>
            <a:r>
              <a:rPr lang="en-IE" b="1" dirty="0">
                <a:latin typeface="+mj-lt"/>
              </a:rPr>
              <a:t>School of Modern Languages, Literature and Culture</a:t>
            </a:r>
          </a:p>
          <a:p>
            <a:pPr algn="l"/>
            <a:r>
              <a:rPr lang="en-IE" b="1" dirty="0">
                <a:latin typeface="+mj-lt"/>
              </a:rPr>
              <a:t>School of Law and Criminology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97D9E50-48CB-4BF3-BB87-D9714C3BC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27" r="-1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10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4" name="Rectangle 206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fwryan\Desktop\NUIM_Sth_Campus[1].jpg"/>
          <p:cNvPicPr>
            <a:picLocks noChangeAspect="1" noChangeArrowheads="1"/>
          </p:cNvPicPr>
          <p:nvPr/>
        </p:nvPicPr>
        <p:blipFill rotWithShape="1">
          <a:blip r:embed="rId2" cstate="print"/>
          <a:srcRect t="34696" b="1345"/>
          <a:stretch/>
        </p:blipFill>
        <p:spPr bwMode="auto">
          <a:xfrm>
            <a:off x="4267201" y="10"/>
            <a:ext cx="7924800" cy="3383270"/>
          </a:xfrm>
          <a:prstGeom prst="rect">
            <a:avLst/>
          </a:prstGeom>
          <a:noFill/>
        </p:spPr>
      </p:pic>
      <p:pic>
        <p:nvPicPr>
          <p:cNvPr id="5" name="Picture 3" descr="C:\Users\fwryan\Desktop\logo.png">
            <a:extLst>
              <a:ext uri="{FF2B5EF4-FFF2-40B4-BE49-F238E27FC236}">
                <a16:creationId xmlns:a16="http://schemas.microsoft.com/office/drawing/2014/main" id="{4B29B2EF-8A2A-484B-A3F8-61CDC4DCF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-1" b="295"/>
          <a:stretch/>
        </p:blipFill>
        <p:spPr bwMode="auto">
          <a:xfrm>
            <a:off x="4650916" y="3474720"/>
            <a:ext cx="7555832" cy="3383280"/>
          </a:xfrm>
          <a:prstGeom prst="rect">
            <a:avLst/>
          </a:prstGeom>
          <a:noFill/>
        </p:spPr>
      </p:pic>
      <p:sp useBgFill="1">
        <p:nvSpPr>
          <p:cNvPr id="2075" name="Freeform: Shape 206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09600"/>
            <a:ext cx="3992700" cy="387719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Combining and integrating law with the study of one or more languages</a:t>
            </a:r>
          </a:p>
        </p:txBody>
      </p:sp>
    </p:spTree>
    <p:extLst>
      <p:ext uri="{BB962C8B-B14F-4D97-AF65-F5344CB8AC3E}">
        <p14:creationId xmlns:p14="http://schemas.microsoft.com/office/powerpoint/2010/main" val="37915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"/>
    </mc:Choice>
    <mc:Fallback xmlns="">
      <p:transition spd="slow" advTm="1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nalogue board showing flight information">
            <a:extLst>
              <a:ext uri="{FF2B5EF4-FFF2-40B4-BE49-F238E27FC236}">
                <a16:creationId xmlns:a16="http://schemas.microsoft.com/office/drawing/2014/main" id="{13E94F20-EBE9-9A68-A436-DA7CF90A3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2FD7B-F01D-12BB-334D-4D61851AA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96" y="1958930"/>
            <a:ext cx="3973385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4000" b="1" dirty="0"/>
              <a:t>Four Language options </a:t>
            </a:r>
            <a:r>
              <a:rPr lang="en-US" sz="4000" dirty="0"/>
              <a:t>– </a:t>
            </a:r>
            <a:br>
              <a:rPr lang="en-US" sz="4000" dirty="0"/>
            </a:br>
            <a:r>
              <a:rPr lang="en-US" sz="4000" dirty="0"/>
              <a:t>French </a:t>
            </a:r>
            <a:br>
              <a:rPr lang="en-US" sz="4000" dirty="0"/>
            </a:br>
            <a:r>
              <a:rPr lang="en-US" sz="4000" dirty="0"/>
              <a:t>German </a:t>
            </a:r>
            <a:br>
              <a:rPr lang="en-US" sz="4000" dirty="0"/>
            </a:br>
            <a:r>
              <a:rPr lang="en-US" sz="4000" dirty="0"/>
              <a:t>Irish</a:t>
            </a:r>
            <a:br>
              <a:rPr lang="en-US" sz="4000" dirty="0"/>
            </a:br>
            <a:r>
              <a:rPr lang="en-US" sz="4000" dirty="0"/>
              <a:t>Spanish</a:t>
            </a:r>
            <a:br>
              <a:rPr lang="en-US" sz="4000" dirty="0"/>
            </a:br>
            <a:br>
              <a:rPr lang="en-US" sz="4000" dirty="0"/>
            </a:br>
            <a:r>
              <a:rPr lang="en-US" sz="4000" b="1" dirty="0"/>
              <a:t>4 year, level 8 </a:t>
            </a:r>
            <a:r>
              <a:rPr lang="en-US" sz="4000" b="1" dirty="0" err="1"/>
              <a:t>honours</a:t>
            </a:r>
            <a:r>
              <a:rPr lang="en-US" sz="4000" b="1" dirty="0"/>
              <a:t> degree; 50 places</a:t>
            </a:r>
          </a:p>
        </p:txBody>
      </p:sp>
    </p:spTree>
    <p:extLst>
      <p:ext uri="{BB962C8B-B14F-4D97-AF65-F5344CB8AC3E}">
        <p14:creationId xmlns:p14="http://schemas.microsoft.com/office/powerpoint/2010/main" val="55496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08500D-A4A5-45B6-8FA4-9D0384E42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654"/>
            <a:ext cx="2912533" cy="2549842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GB" sz="4000" dirty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Law &amp; Languages</a:t>
            </a:r>
            <a:endParaRPr lang="en-IE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824723-9566-4196-A884-BA410BBC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830" y="165926"/>
            <a:ext cx="8209280" cy="302329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3000" dirty="0"/>
              <a:t>Graduates of this programme will </a:t>
            </a:r>
            <a:r>
              <a:rPr lang="en-US" sz="3000" dirty="0"/>
              <a:t>develop:</a:t>
            </a:r>
          </a:p>
          <a:p>
            <a:r>
              <a:rPr lang="en-US" sz="3000" dirty="0"/>
              <a:t>a capacity for analytical and critical thinking</a:t>
            </a:r>
          </a:p>
          <a:p>
            <a:r>
              <a:rPr lang="en-US" sz="3000" dirty="0"/>
              <a:t>strong linguistic skills &amp;</a:t>
            </a:r>
          </a:p>
          <a:p>
            <a:r>
              <a:rPr lang="en-US" sz="3000" dirty="0"/>
              <a:t>a keen sense of cultural awareness.</a:t>
            </a:r>
            <a:endParaRPr lang="en-IE" sz="3000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0366D4-3E88-4ABA-BB94-3C847A2F0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4117"/>
            <a:ext cx="12192000" cy="3423883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65BEBDD-F9E7-3BC5-FA2D-9E114A55B551}"/>
              </a:ext>
            </a:extLst>
          </p:cNvPr>
          <p:cNvSpPr/>
          <p:nvPr/>
        </p:nvSpPr>
        <p:spPr>
          <a:xfrm>
            <a:off x="9879980" y="2825651"/>
            <a:ext cx="2213130" cy="735312"/>
          </a:xfrm>
          <a:prstGeom prst="wedgeEllipseCallout">
            <a:avLst>
              <a:gd name="adj1" fmla="val -25841"/>
              <a:gd name="adj2" fmla="val 1661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Dia</a:t>
            </a:r>
            <a:r>
              <a:rPr lang="en-US" dirty="0"/>
              <a:t> </a:t>
            </a:r>
            <a:r>
              <a:rPr lang="en-US" dirty="0" err="1"/>
              <a:t>Dhaoibh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916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ACEB74-E55E-E4DB-D815-3F2A0610E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 dirty="0"/>
              <a:t>Key features of the degree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37B63-AD5B-5B6F-EB4A-AE2CD853A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endParaRPr lang="en-US" sz="1900" dirty="0"/>
          </a:p>
          <a:p>
            <a:r>
              <a:rPr lang="en-US" sz="1900" dirty="0">
                <a:highlight>
                  <a:srgbClr val="FFFF00"/>
                </a:highlight>
              </a:rPr>
              <a:t>Beginners’ options as well as advanced </a:t>
            </a:r>
            <a:r>
              <a:rPr lang="en-US" sz="1900" dirty="0"/>
              <a:t>- </a:t>
            </a:r>
            <a:r>
              <a:rPr lang="en-IE" sz="1900" dirty="0"/>
              <a:t>French, German and Spanish: beginners’ level or post Leaving Certificate-level. </a:t>
            </a:r>
            <a:endParaRPr lang="en-US" sz="1900" dirty="0"/>
          </a:p>
          <a:p>
            <a:r>
              <a:rPr lang="en-US" sz="1900" dirty="0">
                <a:highlight>
                  <a:srgbClr val="FFFF00"/>
                </a:highlight>
              </a:rPr>
              <a:t>Integrated international year abroad </a:t>
            </a:r>
            <a:r>
              <a:rPr lang="en-US" sz="1900" dirty="0"/>
              <a:t>-  year 3 studying abroad or a work placement abroad (subject to approval). </a:t>
            </a:r>
          </a:p>
          <a:p>
            <a:r>
              <a:rPr lang="en-IE" sz="1900" dirty="0"/>
              <a:t>One-semester Gaeltacht placement or Irish-language work placement plus one-semester Erasmus study placement abroad </a:t>
            </a:r>
          </a:p>
          <a:p>
            <a:r>
              <a:rPr lang="en-US" sz="1900" dirty="0"/>
              <a:t>Full suite of </a:t>
            </a:r>
            <a:r>
              <a:rPr lang="en-US" sz="1900" dirty="0">
                <a:highlight>
                  <a:srgbClr val="FFFF00"/>
                </a:highlight>
              </a:rPr>
              <a:t>core law modules </a:t>
            </a:r>
            <a:r>
              <a:rPr lang="en-US" sz="1900" dirty="0"/>
              <a:t>plus French/German/Spanish Law and Irish-language-specific modules in law.</a:t>
            </a:r>
          </a:p>
          <a:p>
            <a:r>
              <a:rPr lang="en-US" sz="1900" dirty="0"/>
              <a:t>Modules in </a:t>
            </a:r>
            <a:r>
              <a:rPr lang="en-US" sz="1900" dirty="0">
                <a:highlight>
                  <a:srgbClr val="FFFF00"/>
                </a:highlight>
              </a:rPr>
              <a:t>legal language and legal translation</a:t>
            </a:r>
            <a:r>
              <a:rPr lang="en-US" sz="1900" dirty="0"/>
              <a:t>/interpretation</a:t>
            </a:r>
          </a:p>
          <a:p>
            <a:endParaRPr lang="en-US" sz="1900" dirty="0"/>
          </a:p>
        </p:txBody>
      </p:sp>
      <p:pic>
        <p:nvPicPr>
          <p:cNvPr id="5" name="Picture 4" descr="A building with ivy on the wall&#10;&#10;Description automatically generated">
            <a:extLst>
              <a:ext uri="{FF2B5EF4-FFF2-40B4-BE49-F238E27FC236}">
                <a16:creationId xmlns:a16="http://schemas.microsoft.com/office/drawing/2014/main" id="{3213C41E-8A5E-892A-E4EF-298F6754A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5" r="23172" b="-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61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7B1900-FB35-063F-F39E-E35B8B272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 b="1"/>
              <a:t>Entry requirements</a:t>
            </a:r>
          </a:p>
        </p:txBody>
      </p:sp>
      <p:pic>
        <p:nvPicPr>
          <p:cNvPr id="6" name="Picture 5" descr="A building with a clock on the front&#10;&#10;Description automatically generated">
            <a:extLst>
              <a:ext uri="{FF2B5EF4-FFF2-40B4-BE49-F238E27FC236}">
                <a16:creationId xmlns:a16="http://schemas.microsoft.com/office/drawing/2014/main" id="{EA58B49D-01F3-8498-DC7E-47BDEBE73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58" r="1364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26E47-030E-17A7-91E1-E8FBD236D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US" sz="2200" dirty="0"/>
              <a:t>2H5 &amp; 4O6/H7, Irish &amp; English. </a:t>
            </a:r>
          </a:p>
          <a:p>
            <a:r>
              <a:rPr lang="en-US" sz="2200" dirty="0"/>
              <a:t>Students who wish to take Irish as part of their degree must have a H4 in Irish.</a:t>
            </a:r>
          </a:p>
          <a:p>
            <a:r>
              <a:rPr lang="en-US" sz="2200" dirty="0"/>
              <a:t>For other languages, H4 in their chosen language is recommended (but not required) unless taking the Beginners’ </a:t>
            </a:r>
            <a:r>
              <a:rPr lang="en-US" sz="2200" dirty="0" err="1"/>
              <a:t>programme</a:t>
            </a:r>
            <a:r>
              <a:rPr lang="en-US" sz="2200" dirty="0"/>
              <a:t>. </a:t>
            </a:r>
          </a:p>
          <a:p>
            <a:r>
              <a:rPr lang="en-US" sz="2200" dirty="0"/>
              <a:t>Once first term commences, up to 4 weeks to decide on preferred language</a:t>
            </a:r>
          </a:p>
          <a:p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91851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IE" sz="4100" b="1"/>
              <a:t>How does this differ from BCL Law and Arts?</a:t>
            </a:r>
          </a:p>
        </p:txBody>
      </p:sp>
      <p:pic>
        <p:nvPicPr>
          <p:cNvPr id="4" name="Content Placeholder 4" descr="unnam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0" r="1324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 lnSpcReduction="10000"/>
          </a:bodyPr>
          <a:lstStyle/>
          <a:p>
            <a:r>
              <a:rPr lang="en-IE" sz="2000" dirty="0">
                <a:highlight>
                  <a:srgbClr val="FFFF00"/>
                </a:highlight>
              </a:rPr>
              <a:t>New subject combinations possible - Law and German</a:t>
            </a:r>
          </a:p>
          <a:p>
            <a:r>
              <a:rPr lang="en-IE" sz="2000" dirty="0"/>
              <a:t>New BCL is an integrated programme, where law and the relevant languages overlap</a:t>
            </a:r>
          </a:p>
          <a:p>
            <a:r>
              <a:rPr lang="en-IE" sz="2000" dirty="0"/>
              <a:t>Modules in legal translation and vocabulary in each year</a:t>
            </a:r>
          </a:p>
          <a:p>
            <a:r>
              <a:rPr lang="en-IE" sz="2000" dirty="0"/>
              <a:t>Modules on the national laws of France, Germany and Spain</a:t>
            </a:r>
          </a:p>
          <a:p>
            <a:r>
              <a:rPr lang="en-IE" sz="2000" dirty="0"/>
              <a:t>Modules on law and the Irish language: the Constitution and Human Rights</a:t>
            </a:r>
            <a:r>
              <a:rPr lang="en-IE" sz="2000" i="1" dirty="0"/>
              <a:t> as </a:t>
            </a:r>
            <a:r>
              <a:rPr lang="en-IE" sz="2000" i="1" dirty="0" err="1"/>
              <a:t>Gaeilge</a:t>
            </a:r>
            <a:r>
              <a:rPr lang="en-IE" sz="2000" i="1" dirty="0"/>
              <a:t>,</a:t>
            </a:r>
            <a:r>
              <a:rPr lang="en-IE" sz="2000" dirty="0"/>
              <a:t> and Language Rights</a:t>
            </a:r>
          </a:p>
          <a:p>
            <a:endParaRPr lang="en-IE" sz="2000" dirty="0"/>
          </a:p>
          <a:p>
            <a:endParaRPr lang="en-IE" sz="2000" dirty="0"/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216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50"/>
    </mc:Choice>
    <mc:Fallback xmlns="">
      <p:transition spd="slow" advTm="3275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372507E-4602-40B8-AEE2-0BE1827B6A69}"/>
              </a:ext>
            </a:extLst>
          </p:cNvPr>
          <p:cNvSpPr txBox="1">
            <a:spLocks/>
          </p:cNvSpPr>
          <p:nvPr/>
        </p:nvSpPr>
        <p:spPr>
          <a:xfrm>
            <a:off x="481013" y="375284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822227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Career Perspectives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F1F5B6-0DD9-A00C-9F69-6822BDE8A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40" b="5820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DC882B-2886-4C6A-B9EC-34BC983A2D00}"/>
              </a:ext>
            </a:extLst>
          </p:cNvPr>
          <p:cNvSpPr txBox="1">
            <a:spLocks/>
          </p:cNvSpPr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>
              <a:spcBef>
                <a:spcPct val="20000"/>
              </a:spcBef>
            </a:pPr>
            <a:r>
              <a:rPr lang="en-US" sz="1500"/>
              <a:t>Graduates will have career opportunities in </a:t>
            </a:r>
            <a:r>
              <a:rPr lang="en-US" sz="1500">
                <a:highlight>
                  <a:srgbClr val="FFFF00"/>
                </a:highlight>
              </a:rPr>
              <a:t>multinational companies</a:t>
            </a:r>
            <a:r>
              <a:rPr lang="en-US" sz="1500"/>
              <a:t>, </a:t>
            </a:r>
            <a:r>
              <a:rPr lang="en-US" sz="1500">
                <a:highlight>
                  <a:srgbClr val="FFFF00"/>
                </a:highlight>
              </a:rPr>
              <a:t>agencies and law firms</a:t>
            </a:r>
            <a:r>
              <a:rPr lang="en-US" sz="1500"/>
              <a:t> based in Ireland and abroad;</a:t>
            </a:r>
          </a:p>
          <a:p>
            <a:pPr marL="342900">
              <a:spcBef>
                <a:spcPct val="20000"/>
              </a:spcBef>
            </a:pPr>
            <a:r>
              <a:rPr lang="en-US" sz="1500">
                <a:highlight>
                  <a:srgbClr val="FFFF00"/>
                </a:highlight>
              </a:rPr>
              <a:t>EU institutions</a:t>
            </a:r>
            <a:r>
              <a:rPr lang="en-US" sz="1500"/>
              <a:t> require “lawyer linguists”, i.e. European citizens with excellent knowledge of Law and European languages;</a:t>
            </a:r>
          </a:p>
          <a:p>
            <a:pPr marL="342900">
              <a:spcBef>
                <a:spcPct val="20000"/>
              </a:spcBef>
            </a:pPr>
            <a:r>
              <a:rPr lang="en-US" sz="1500"/>
              <a:t>The </a:t>
            </a:r>
            <a:r>
              <a:rPr lang="en-US" sz="1500">
                <a:highlight>
                  <a:srgbClr val="FFFF00"/>
                </a:highlight>
              </a:rPr>
              <a:t>public and civil services</a:t>
            </a:r>
            <a:r>
              <a:rPr lang="en-US" sz="1500"/>
              <a:t> in Ireland and the EU have a need for legal translators and legal interpreters;</a:t>
            </a:r>
          </a:p>
          <a:p>
            <a:pPr marL="342900">
              <a:spcBef>
                <a:spcPct val="20000"/>
              </a:spcBef>
            </a:pPr>
            <a:r>
              <a:rPr lang="en-US" sz="1500"/>
              <a:t>Graduates will have a unique set of skills that will enable them to </a:t>
            </a:r>
            <a:r>
              <a:rPr lang="en-US" sz="1500">
                <a:highlight>
                  <a:srgbClr val="FFFF00"/>
                </a:highlight>
              </a:rPr>
              <a:t>work between two legal jurisdictions</a:t>
            </a:r>
            <a:r>
              <a:rPr lang="en-US" sz="1500"/>
              <a:t> and serve clients in both;</a:t>
            </a:r>
          </a:p>
          <a:p>
            <a:pPr marL="342900">
              <a:spcBef>
                <a:spcPct val="20000"/>
              </a:spcBef>
            </a:pPr>
            <a:r>
              <a:rPr lang="en-US" sz="1500"/>
              <a:t>Accreditation of the degree as an approved law degree for King’s Inns entrance exams is currently being sought.</a:t>
            </a:r>
          </a:p>
        </p:txBody>
      </p:sp>
    </p:spTree>
    <p:extLst>
      <p:ext uri="{BB962C8B-B14F-4D97-AF65-F5344CB8AC3E}">
        <p14:creationId xmlns:p14="http://schemas.microsoft.com/office/powerpoint/2010/main" val="125690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09" y="886354"/>
            <a:ext cx="4620584" cy="45671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b="1" i="1" dirty="0" err="1"/>
              <a:t>Buíochas</a:t>
            </a:r>
            <a:r>
              <a:rPr lang="en-US" sz="3600" b="1" i="1" dirty="0"/>
              <a:t> </a:t>
            </a:r>
            <a:r>
              <a:rPr lang="en-US" sz="3600" b="1" i="1" dirty="0" err="1"/>
              <a:t>Libh</a:t>
            </a:r>
            <a:r>
              <a:rPr lang="en-US" sz="3600" b="1" i="1" dirty="0"/>
              <a:t>!</a:t>
            </a:r>
            <a:br>
              <a:rPr lang="en-US" sz="3600" b="1" i="1" dirty="0"/>
            </a:br>
            <a:r>
              <a:rPr lang="en-US" sz="3600" b="1" i="1" dirty="0"/>
              <a:t>Merci!</a:t>
            </a:r>
            <a:br>
              <a:rPr lang="en-US" sz="3600" b="1" i="1" dirty="0"/>
            </a:br>
            <a:r>
              <a:rPr lang="en-US" sz="3600" b="1" i="1" dirty="0" err="1"/>
              <a:t>Danke</a:t>
            </a:r>
            <a:r>
              <a:rPr lang="en-US" sz="3600" b="1" i="1" dirty="0"/>
              <a:t>!</a:t>
            </a:r>
            <a:br>
              <a:rPr lang="en-US" sz="3600" b="1" i="1" dirty="0"/>
            </a:br>
            <a:r>
              <a:rPr lang="en-US" sz="3600" b="1" i="1" dirty="0"/>
              <a:t>¡Gracias!</a:t>
            </a:r>
            <a:br>
              <a:rPr lang="en-US" sz="3600" dirty="0"/>
            </a:br>
            <a:br>
              <a:rPr lang="en-US" sz="2400" dirty="0"/>
            </a:br>
            <a:r>
              <a:rPr lang="en-US" sz="2400" dirty="0">
                <a:hlinkClick r:id="rId2"/>
              </a:rPr>
              <a:t>law@mu.ie</a:t>
            </a:r>
            <a:br>
              <a:rPr lang="en-US" sz="2400" dirty="0"/>
            </a:br>
            <a:r>
              <a:rPr lang="en-US" sz="2400" u="sng" dirty="0">
                <a:hlinkClick r:id="rId3"/>
              </a:rPr>
              <a:t>smllc@mu.ie</a:t>
            </a:r>
            <a:br>
              <a:rPr lang="en-US" sz="2400" u="sng" dirty="0"/>
            </a:br>
            <a:r>
              <a:rPr lang="en-US" sz="2400" dirty="0">
                <a:hlinkClick r:id="rId4"/>
              </a:rPr>
              <a:t>nua.ghaeilge@mu.ie</a:t>
            </a:r>
            <a:r>
              <a:rPr lang="en-US" sz="2400" u="sng" dirty="0">
                <a:hlinkClick r:id="rId3"/>
              </a:rPr>
              <a:t> </a:t>
            </a:r>
            <a:br>
              <a:rPr lang="en-US" sz="2400" u="sng" dirty="0"/>
            </a:br>
            <a:br>
              <a:rPr lang="en-US" sz="2400" u="sng" dirty="0"/>
            </a:br>
            <a:r>
              <a:rPr lang="en-US" sz="2400" dirty="0"/>
              <a:t>@</a:t>
            </a:r>
            <a:r>
              <a:rPr lang="en-US" sz="2400" dirty="0" err="1"/>
              <a:t>MaynoothLaw</a:t>
            </a:r>
            <a:br>
              <a:rPr lang="en-US" sz="2400" dirty="0"/>
            </a:br>
            <a:r>
              <a:rPr lang="en-US" sz="2400" dirty="0"/>
              <a:t>@MU_SMLLC </a:t>
            </a:r>
            <a:br>
              <a:rPr lang="en-US" sz="2400" dirty="0"/>
            </a:br>
            <a:r>
              <a:rPr lang="en-US" sz="2400" dirty="0"/>
              <a:t>@</a:t>
            </a:r>
            <a:r>
              <a:rPr lang="en-US" sz="2400" dirty="0" err="1"/>
              <a:t>nuaghaeilge</a:t>
            </a:r>
            <a:endParaRPr lang="en-US" sz="2400" dirty="0"/>
          </a:p>
        </p:txBody>
      </p:sp>
      <p:pic>
        <p:nvPicPr>
          <p:cNvPr id="5" name="Content Placeholder 4" descr="A large building with a green roof&#10;&#10;Description automatically generated"/>
          <p:cNvPicPr>
            <a:picLocks noGrp="1" noChangeAspect="1"/>
          </p:cNvPicPr>
          <p:nvPr/>
        </p:nvPicPr>
        <p:blipFill rotWithShape="1">
          <a:blip r:embed="rId5"/>
          <a:srcRect l="16212" r="5118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721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94"/>
    </mc:Choice>
    <mc:Fallback xmlns="">
      <p:transition spd="slow" advTm="15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D807C8E39BE242860FE7DBFAED7FE9" ma:contentTypeVersion="17" ma:contentTypeDescription="Create a new document." ma:contentTypeScope="" ma:versionID="d8da1cfadd4840e94c28699251662cbb">
  <xsd:schema xmlns:xsd="http://www.w3.org/2001/XMLSchema" xmlns:xs="http://www.w3.org/2001/XMLSchema" xmlns:p="http://schemas.microsoft.com/office/2006/metadata/properties" xmlns:ns2="978c0a57-8afb-4528-8361-0a360030ec5d" xmlns:ns3="7c15e37f-6de1-4f01-8010-14c06f221d61" targetNamespace="http://schemas.microsoft.com/office/2006/metadata/properties" ma:root="true" ma:fieldsID="3af4e93d3bcd2fbe71578fbf81aabaa4" ns2:_="" ns3:_="">
    <xsd:import namespace="978c0a57-8afb-4528-8361-0a360030ec5d"/>
    <xsd:import namespace="7c15e37f-6de1-4f01-8010-14c06f221d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8c0a57-8afb-4528-8361-0a360030e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ee92b2f-d444-4214-abdd-12644e6e9e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15e37f-6de1-4f01-8010-14c06f221d6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f845f80-8863-41b1-99e1-ace26d5303aa}" ma:internalName="TaxCatchAll" ma:showField="CatchAllData" ma:web="7c15e37f-6de1-4f01-8010-14c06f221d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8c0a57-8afb-4528-8361-0a360030ec5d">
      <Terms xmlns="http://schemas.microsoft.com/office/infopath/2007/PartnerControls"/>
    </lcf76f155ced4ddcb4097134ff3c332f>
    <TaxCatchAll xmlns="7c15e37f-6de1-4f01-8010-14c06f221d61" xsi:nil="true"/>
    <SharedWithUsers xmlns="7c15e37f-6de1-4f01-8010-14c06f221d61">
      <UserInfo>
        <DisplayName>Judith Caffrey</DisplayName>
        <AccountId>6</AccountId>
        <AccountType/>
      </UserInfo>
      <UserInfo>
        <DisplayName>Deirdre Ni Chearuil</DisplayName>
        <AccountId>59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43B0503-A36B-4D78-9AC7-FF3595060CB4}"/>
</file>

<file path=customXml/itemProps2.xml><?xml version="1.0" encoding="utf-8"?>
<ds:datastoreItem xmlns:ds="http://schemas.openxmlformats.org/officeDocument/2006/customXml" ds:itemID="{EDF739C3-3521-4430-AC98-299A11BB0A86}"/>
</file>

<file path=customXml/itemProps3.xml><?xml version="1.0" encoding="utf-8"?>
<ds:datastoreItem xmlns:ds="http://schemas.openxmlformats.org/officeDocument/2006/customXml" ds:itemID="{D47A5FC3-60ED-4724-9F9B-56318286387A}"/>
</file>

<file path=docProps/app.xml><?xml version="1.0" encoding="utf-8"?>
<Properties xmlns="http://schemas.openxmlformats.org/officeDocument/2006/extended-properties" xmlns:vt="http://schemas.openxmlformats.org/officeDocument/2006/docPropsVTypes">
  <TotalTime>7064</TotalTime>
  <Words>471</Words>
  <Application>Microsoft Office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Office Theme</vt:lpstr>
      <vt:lpstr>BCL Law and Languages at Maynooth</vt:lpstr>
      <vt:lpstr>Combining and integrating law with the study of one or more languages</vt:lpstr>
      <vt:lpstr>    Four Language options –  French  German  Irish Spanish  4 year, level 8 honours degree; 50 places</vt:lpstr>
      <vt:lpstr>Law &amp; Languages</vt:lpstr>
      <vt:lpstr>Key features of the degree</vt:lpstr>
      <vt:lpstr>Entry requirements</vt:lpstr>
      <vt:lpstr>How does this differ from BCL Law and Arts?</vt:lpstr>
      <vt:lpstr>PowerPoint Presentation</vt:lpstr>
      <vt:lpstr>Buíochas Libh! Merci! Danke! ¡Gracias!  law@mu.ie smllc@mu.ie nua.ghaeilge@mu.ie   @MaynoothLaw @MU_SMLLC  @nuaghaeilge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BCL Law and Languages at Maynooth</dc:title>
  <dc:creator>Fergus Ryan</dc:creator>
  <cp:lastModifiedBy>Kay Mitchell</cp:lastModifiedBy>
  <cp:revision>4</cp:revision>
  <dcterms:created xsi:type="dcterms:W3CDTF">2023-09-06T19:51:17Z</dcterms:created>
  <dcterms:modified xsi:type="dcterms:W3CDTF">2023-09-14T09:55:07Z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0x01010006D807C8E39BE242860FE7DBFAED7FE9</vt:lpwstr>
  </property>
</Properties>
</file>