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4"/>
  </p:sldMasterIdLst>
  <p:notesMasterIdLst>
    <p:notesMasterId r:id="rId34"/>
  </p:notesMasterIdLst>
  <p:sldIdLst>
    <p:sldId id="256" r:id="rId5"/>
    <p:sldId id="259" r:id="rId6"/>
    <p:sldId id="260" r:id="rId7"/>
    <p:sldId id="261" r:id="rId8"/>
    <p:sldId id="601" r:id="rId9"/>
    <p:sldId id="263" r:id="rId10"/>
    <p:sldId id="605" r:id="rId11"/>
    <p:sldId id="265" r:id="rId12"/>
    <p:sldId id="607" r:id="rId13"/>
    <p:sldId id="266" r:id="rId14"/>
    <p:sldId id="267" r:id="rId15"/>
    <p:sldId id="268" r:id="rId16"/>
    <p:sldId id="269" r:id="rId17"/>
    <p:sldId id="270" r:id="rId18"/>
    <p:sldId id="271" r:id="rId19"/>
    <p:sldId id="272" r:id="rId20"/>
    <p:sldId id="273" r:id="rId21"/>
    <p:sldId id="274" r:id="rId22"/>
    <p:sldId id="276" r:id="rId23"/>
    <p:sldId id="277" r:id="rId24"/>
    <p:sldId id="604" r:id="rId25"/>
    <p:sldId id="278" r:id="rId26"/>
    <p:sldId id="279" r:id="rId27"/>
    <p:sldId id="275" r:id="rId28"/>
    <p:sldId id="280" r:id="rId29"/>
    <p:sldId id="602" r:id="rId30"/>
    <p:sldId id="603" r:id="rId31"/>
    <p:sldId id="281" r:id="rId32"/>
    <p:sldId id="60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6778"/>
    <a:srgbClr val="822327"/>
    <a:srgbClr val="003770"/>
    <a:srgbClr val="EFAB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25182D-34BD-45D9-9C84-F5A2A6BEAAD3}" v="46" dt="2020-09-01T14:44:11.29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na Jurikova" userId="394abd70-e968-487f-b7ae-bad25b26ac89" providerId="ADAL" clId="{2325182D-34BD-45D9-9C84-F5A2A6BEAAD3}"/>
    <pc:docChg chg="undo custSel addSld delSld modSld">
      <pc:chgData name="Alena Jurikova" userId="394abd70-e968-487f-b7ae-bad25b26ac89" providerId="ADAL" clId="{2325182D-34BD-45D9-9C84-F5A2A6BEAAD3}" dt="2020-09-04T13:13:12.688" v="3901" actId="5793"/>
      <pc:docMkLst>
        <pc:docMk/>
      </pc:docMkLst>
      <pc:sldChg chg="modSp mod">
        <pc:chgData name="Alena Jurikova" userId="394abd70-e968-487f-b7ae-bad25b26ac89" providerId="ADAL" clId="{2325182D-34BD-45D9-9C84-F5A2A6BEAAD3}" dt="2020-08-31T18:20:33.240" v="3" actId="20577"/>
        <pc:sldMkLst>
          <pc:docMk/>
          <pc:sldMk cId="4070783293" sldId="256"/>
        </pc:sldMkLst>
        <pc:spChg chg="mod">
          <ac:chgData name="Alena Jurikova" userId="394abd70-e968-487f-b7ae-bad25b26ac89" providerId="ADAL" clId="{2325182D-34BD-45D9-9C84-F5A2A6BEAAD3}" dt="2020-08-31T18:20:33.240" v="3" actId="20577"/>
          <ac:spMkLst>
            <pc:docMk/>
            <pc:sldMk cId="4070783293" sldId="256"/>
            <ac:spMk id="2" creationId="{9F0A5D64-85F9-464B-A6AD-FF819A506ECA}"/>
          </ac:spMkLst>
        </pc:spChg>
      </pc:sldChg>
      <pc:sldChg chg="del">
        <pc:chgData name="Alena Jurikova" userId="394abd70-e968-487f-b7ae-bad25b26ac89" providerId="ADAL" clId="{2325182D-34BD-45D9-9C84-F5A2A6BEAAD3}" dt="2020-08-31T18:20:56.609" v="4" actId="2696"/>
        <pc:sldMkLst>
          <pc:docMk/>
          <pc:sldMk cId="4076965735" sldId="258"/>
        </pc:sldMkLst>
      </pc:sldChg>
      <pc:sldChg chg="modSp mod">
        <pc:chgData name="Alena Jurikova" userId="394abd70-e968-487f-b7ae-bad25b26ac89" providerId="ADAL" clId="{2325182D-34BD-45D9-9C84-F5A2A6BEAAD3}" dt="2020-08-31T18:22:08.706" v="81" actId="113"/>
        <pc:sldMkLst>
          <pc:docMk/>
          <pc:sldMk cId="1842310461" sldId="259"/>
        </pc:sldMkLst>
        <pc:spChg chg="mod">
          <ac:chgData name="Alena Jurikova" userId="394abd70-e968-487f-b7ae-bad25b26ac89" providerId="ADAL" clId="{2325182D-34BD-45D9-9C84-F5A2A6BEAAD3}" dt="2020-08-31T18:22:08.706" v="81" actId="113"/>
          <ac:spMkLst>
            <pc:docMk/>
            <pc:sldMk cId="1842310461" sldId="259"/>
            <ac:spMk id="3" creationId="{AA3C0973-57CE-4076-8F37-D618160D6B21}"/>
          </ac:spMkLst>
        </pc:spChg>
      </pc:sldChg>
      <pc:sldChg chg="modSp">
        <pc:chgData name="Alena Jurikova" userId="394abd70-e968-487f-b7ae-bad25b26ac89" providerId="ADAL" clId="{2325182D-34BD-45D9-9C84-F5A2A6BEAAD3}" dt="2020-08-31T18:23:11.268" v="82" actId="20577"/>
        <pc:sldMkLst>
          <pc:docMk/>
          <pc:sldMk cId="2960066902" sldId="263"/>
        </pc:sldMkLst>
        <pc:spChg chg="mod">
          <ac:chgData name="Alena Jurikova" userId="394abd70-e968-487f-b7ae-bad25b26ac89" providerId="ADAL" clId="{2325182D-34BD-45D9-9C84-F5A2A6BEAAD3}" dt="2020-08-31T18:23:11.268" v="82" actId="20577"/>
          <ac:spMkLst>
            <pc:docMk/>
            <pc:sldMk cId="2960066902" sldId="263"/>
            <ac:spMk id="17" creationId="{16ED78E2-F2A8-4674-8084-465DE0F2DE7F}"/>
          </ac:spMkLst>
        </pc:spChg>
      </pc:sldChg>
      <pc:sldChg chg="modSp mod">
        <pc:chgData name="Alena Jurikova" userId="394abd70-e968-487f-b7ae-bad25b26ac89" providerId="ADAL" clId="{2325182D-34BD-45D9-9C84-F5A2A6BEAAD3}" dt="2020-08-31T18:24:52.897" v="95" actId="20577"/>
        <pc:sldMkLst>
          <pc:docMk/>
          <pc:sldMk cId="3571255358" sldId="266"/>
        </pc:sldMkLst>
        <pc:spChg chg="mod">
          <ac:chgData name="Alena Jurikova" userId="394abd70-e968-487f-b7ae-bad25b26ac89" providerId="ADAL" clId="{2325182D-34BD-45D9-9C84-F5A2A6BEAAD3}" dt="2020-08-31T18:24:52.897" v="95" actId="20577"/>
          <ac:spMkLst>
            <pc:docMk/>
            <pc:sldMk cId="3571255358" sldId="266"/>
            <ac:spMk id="3" creationId="{691EEE3A-CBF8-4AB0-BB62-14DC6B5E94FC}"/>
          </ac:spMkLst>
        </pc:spChg>
        <pc:spChg chg="mod">
          <ac:chgData name="Alena Jurikova" userId="394abd70-e968-487f-b7ae-bad25b26ac89" providerId="ADAL" clId="{2325182D-34BD-45D9-9C84-F5A2A6BEAAD3}" dt="2020-08-31T18:24:44.009" v="94" actId="1076"/>
          <ac:spMkLst>
            <pc:docMk/>
            <pc:sldMk cId="3571255358" sldId="266"/>
            <ac:spMk id="6" creationId="{8ADACAF9-157D-432D-83AA-1325CA94D80D}"/>
          </ac:spMkLst>
        </pc:spChg>
      </pc:sldChg>
      <pc:sldChg chg="modSp mod">
        <pc:chgData name="Alena Jurikova" userId="394abd70-e968-487f-b7ae-bad25b26ac89" providerId="ADAL" clId="{2325182D-34BD-45D9-9C84-F5A2A6BEAAD3}" dt="2020-08-31T18:25:52.937" v="103" actId="20577"/>
        <pc:sldMkLst>
          <pc:docMk/>
          <pc:sldMk cId="966897115" sldId="268"/>
        </pc:sldMkLst>
        <pc:spChg chg="mod">
          <ac:chgData name="Alena Jurikova" userId="394abd70-e968-487f-b7ae-bad25b26ac89" providerId="ADAL" clId="{2325182D-34BD-45D9-9C84-F5A2A6BEAAD3}" dt="2020-08-31T18:25:52.937" v="103" actId="20577"/>
          <ac:spMkLst>
            <pc:docMk/>
            <pc:sldMk cId="966897115" sldId="268"/>
            <ac:spMk id="3" creationId="{691EEE3A-CBF8-4AB0-BB62-14DC6B5E94FC}"/>
          </ac:spMkLst>
        </pc:spChg>
      </pc:sldChg>
      <pc:sldChg chg="modSp">
        <pc:chgData name="Alena Jurikova" userId="394abd70-e968-487f-b7ae-bad25b26ac89" providerId="ADAL" clId="{2325182D-34BD-45D9-9C84-F5A2A6BEAAD3}" dt="2020-08-31T18:26:46.340" v="106" actId="20577"/>
        <pc:sldMkLst>
          <pc:docMk/>
          <pc:sldMk cId="3747891163" sldId="269"/>
        </pc:sldMkLst>
        <pc:spChg chg="mod">
          <ac:chgData name="Alena Jurikova" userId="394abd70-e968-487f-b7ae-bad25b26ac89" providerId="ADAL" clId="{2325182D-34BD-45D9-9C84-F5A2A6BEAAD3}" dt="2020-08-31T18:26:46.340" v="106" actId="20577"/>
          <ac:spMkLst>
            <pc:docMk/>
            <pc:sldMk cId="3747891163" sldId="269"/>
            <ac:spMk id="30" creationId="{FFD50949-3BEB-42E2-9366-9A712A117B89}"/>
          </ac:spMkLst>
        </pc:spChg>
      </pc:sldChg>
      <pc:sldChg chg="modSp mod">
        <pc:chgData name="Alena Jurikova" userId="394abd70-e968-487f-b7ae-bad25b26ac89" providerId="ADAL" clId="{2325182D-34BD-45D9-9C84-F5A2A6BEAAD3}" dt="2020-09-01T13:53:21.002" v="2931" actId="20577"/>
        <pc:sldMkLst>
          <pc:docMk/>
          <pc:sldMk cId="1810795478" sldId="270"/>
        </pc:sldMkLst>
        <pc:spChg chg="mod">
          <ac:chgData name="Alena Jurikova" userId="394abd70-e968-487f-b7ae-bad25b26ac89" providerId="ADAL" clId="{2325182D-34BD-45D9-9C84-F5A2A6BEAAD3}" dt="2020-09-01T13:53:21.002" v="2931" actId="20577"/>
          <ac:spMkLst>
            <pc:docMk/>
            <pc:sldMk cId="1810795478" sldId="270"/>
            <ac:spMk id="3" creationId="{691EEE3A-CBF8-4AB0-BB62-14DC6B5E94FC}"/>
          </ac:spMkLst>
        </pc:spChg>
        <pc:spChg chg="mod">
          <ac:chgData name="Alena Jurikova" userId="394abd70-e968-487f-b7ae-bad25b26ac89" providerId="ADAL" clId="{2325182D-34BD-45D9-9C84-F5A2A6BEAAD3}" dt="2020-08-31T18:29:11.347" v="196" actId="20577"/>
          <ac:spMkLst>
            <pc:docMk/>
            <pc:sldMk cId="1810795478" sldId="270"/>
            <ac:spMk id="4" creationId="{A114DDEC-4541-4636-AEFA-2A451DE0205D}"/>
          </ac:spMkLst>
        </pc:spChg>
      </pc:sldChg>
      <pc:sldChg chg="modSp mod">
        <pc:chgData name="Alena Jurikova" userId="394abd70-e968-487f-b7ae-bad25b26ac89" providerId="ADAL" clId="{2325182D-34BD-45D9-9C84-F5A2A6BEAAD3}" dt="2020-09-01T13:53:07.257" v="2930" actId="20577"/>
        <pc:sldMkLst>
          <pc:docMk/>
          <pc:sldMk cId="273373314" sldId="271"/>
        </pc:sldMkLst>
        <pc:spChg chg="mod">
          <ac:chgData name="Alena Jurikova" userId="394abd70-e968-487f-b7ae-bad25b26ac89" providerId="ADAL" clId="{2325182D-34BD-45D9-9C84-F5A2A6BEAAD3}" dt="2020-09-01T13:53:07.257" v="2930" actId="20577"/>
          <ac:spMkLst>
            <pc:docMk/>
            <pc:sldMk cId="273373314" sldId="271"/>
            <ac:spMk id="5" creationId="{E429371C-E8E8-4381-A627-D0BE9AD4D57E}"/>
          </ac:spMkLst>
        </pc:spChg>
      </pc:sldChg>
      <pc:sldChg chg="modSp mod">
        <pc:chgData name="Alena Jurikova" userId="394abd70-e968-487f-b7ae-bad25b26ac89" providerId="ADAL" clId="{2325182D-34BD-45D9-9C84-F5A2A6BEAAD3}" dt="2020-08-31T18:29:04.032" v="193" actId="20577"/>
        <pc:sldMkLst>
          <pc:docMk/>
          <pc:sldMk cId="1698702897" sldId="272"/>
        </pc:sldMkLst>
        <pc:spChg chg="mod">
          <ac:chgData name="Alena Jurikova" userId="394abd70-e968-487f-b7ae-bad25b26ac89" providerId="ADAL" clId="{2325182D-34BD-45D9-9C84-F5A2A6BEAAD3}" dt="2020-08-31T18:29:04.032" v="193" actId="20577"/>
          <ac:spMkLst>
            <pc:docMk/>
            <pc:sldMk cId="1698702897" sldId="272"/>
            <ac:spMk id="3" creationId="{691EEE3A-CBF8-4AB0-BB62-14DC6B5E94FC}"/>
          </ac:spMkLst>
        </pc:spChg>
      </pc:sldChg>
      <pc:sldChg chg="modSp mod">
        <pc:chgData name="Alena Jurikova" userId="394abd70-e968-487f-b7ae-bad25b26ac89" providerId="ADAL" clId="{2325182D-34BD-45D9-9C84-F5A2A6BEAAD3}" dt="2020-08-31T18:31:34.739" v="324" actId="113"/>
        <pc:sldMkLst>
          <pc:docMk/>
          <pc:sldMk cId="730198941" sldId="273"/>
        </pc:sldMkLst>
        <pc:spChg chg="mod">
          <ac:chgData name="Alena Jurikova" userId="394abd70-e968-487f-b7ae-bad25b26ac89" providerId="ADAL" clId="{2325182D-34BD-45D9-9C84-F5A2A6BEAAD3}" dt="2020-08-31T18:31:34.739" v="324" actId="113"/>
          <ac:spMkLst>
            <pc:docMk/>
            <pc:sldMk cId="730198941" sldId="273"/>
            <ac:spMk id="3" creationId="{691EEE3A-CBF8-4AB0-BB62-14DC6B5E94FC}"/>
          </ac:spMkLst>
        </pc:spChg>
      </pc:sldChg>
      <pc:sldChg chg="modSp mod">
        <pc:chgData name="Alena Jurikova" userId="394abd70-e968-487f-b7ae-bad25b26ac89" providerId="ADAL" clId="{2325182D-34BD-45D9-9C84-F5A2A6BEAAD3}" dt="2020-09-01T13:52:27.210" v="2929" actId="27636"/>
        <pc:sldMkLst>
          <pc:docMk/>
          <pc:sldMk cId="3932828235" sldId="274"/>
        </pc:sldMkLst>
        <pc:spChg chg="mod">
          <ac:chgData name="Alena Jurikova" userId="394abd70-e968-487f-b7ae-bad25b26ac89" providerId="ADAL" clId="{2325182D-34BD-45D9-9C84-F5A2A6BEAAD3}" dt="2020-09-01T13:52:27.210" v="2929" actId="27636"/>
          <ac:spMkLst>
            <pc:docMk/>
            <pc:sldMk cId="3932828235" sldId="274"/>
            <ac:spMk id="3" creationId="{691EEE3A-CBF8-4AB0-BB62-14DC6B5E94FC}"/>
          </ac:spMkLst>
        </pc:spChg>
      </pc:sldChg>
      <pc:sldChg chg="modSp mod">
        <pc:chgData name="Alena Jurikova" userId="394abd70-e968-487f-b7ae-bad25b26ac89" providerId="ADAL" clId="{2325182D-34BD-45D9-9C84-F5A2A6BEAAD3}" dt="2020-09-01T13:40:31.845" v="2388" actId="20577"/>
        <pc:sldMkLst>
          <pc:docMk/>
          <pc:sldMk cId="3905063225" sldId="275"/>
        </pc:sldMkLst>
        <pc:spChg chg="mod">
          <ac:chgData name="Alena Jurikova" userId="394abd70-e968-487f-b7ae-bad25b26ac89" providerId="ADAL" clId="{2325182D-34BD-45D9-9C84-F5A2A6BEAAD3}" dt="2020-09-01T13:40:31.845" v="2388" actId="20577"/>
          <ac:spMkLst>
            <pc:docMk/>
            <pc:sldMk cId="3905063225" sldId="275"/>
            <ac:spMk id="68" creationId="{57659076-3B05-4E66-838D-1C7791A8E0B8}"/>
          </ac:spMkLst>
        </pc:spChg>
      </pc:sldChg>
      <pc:sldChg chg="delSp modSp mod delAnim">
        <pc:chgData name="Alena Jurikova" userId="394abd70-e968-487f-b7ae-bad25b26ac89" providerId="ADAL" clId="{2325182D-34BD-45D9-9C84-F5A2A6BEAAD3}" dt="2020-09-01T13:39:56.426" v="2387" actId="113"/>
        <pc:sldMkLst>
          <pc:docMk/>
          <pc:sldMk cId="2169926700" sldId="276"/>
        </pc:sldMkLst>
        <pc:spChg chg="mod">
          <ac:chgData name="Alena Jurikova" userId="394abd70-e968-487f-b7ae-bad25b26ac89" providerId="ADAL" clId="{2325182D-34BD-45D9-9C84-F5A2A6BEAAD3}" dt="2020-09-01T13:36:05.903" v="2026" actId="1076"/>
          <ac:spMkLst>
            <pc:docMk/>
            <pc:sldMk cId="2169926700" sldId="276"/>
            <ac:spMk id="2" creationId="{F977CF00-138C-4095-88B2-6214A995AB5D}"/>
          </ac:spMkLst>
        </pc:spChg>
        <pc:spChg chg="mod">
          <ac:chgData name="Alena Jurikova" userId="394abd70-e968-487f-b7ae-bad25b26ac89" providerId="ADAL" clId="{2325182D-34BD-45D9-9C84-F5A2A6BEAAD3}" dt="2020-09-01T13:39:56.426" v="2387" actId="113"/>
          <ac:spMkLst>
            <pc:docMk/>
            <pc:sldMk cId="2169926700" sldId="276"/>
            <ac:spMk id="3" creationId="{691EEE3A-CBF8-4AB0-BB62-14DC6B5E94FC}"/>
          </ac:spMkLst>
        </pc:spChg>
        <pc:spChg chg="del mod">
          <ac:chgData name="Alena Jurikova" userId="394abd70-e968-487f-b7ae-bad25b26ac89" providerId="ADAL" clId="{2325182D-34BD-45D9-9C84-F5A2A6BEAAD3}" dt="2020-09-01T13:37:32.258" v="2030" actId="478"/>
          <ac:spMkLst>
            <pc:docMk/>
            <pc:sldMk cId="2169926700" sldId="276"/>
            <ac:spMk id="4" creationId="{0677E5A5-E36D-4425-B43B-A3D137ED446B}"/>
          </ac:spMkLst>
        </pc:spChg>
      </pc:sldChg>
      <pc:sldChg chg="addSp modSp mod modAnim">
        <pc:chgData name="Alena Jurikova" userId="394abd70-e968-487f-b7ae-bad25b26ac89" providerId="ADAL" clId="{2325182D-34BD-45D9-9C84-F5A2A6BEAAD3}" dt="2020-09-01T13:39:45.706" v="2386" actId="20577"/>
        <pc:sldMkLst>
          <pc:docMk/>
          <pc:sldMk cId="3477746193" sldId="277"/>
        </pc:sldMkLst>
        <pc:spChg chg="mod">
          <ac:chgData name="Alena Jurikova" userId="394abd70-e968-487f-b7ae-bad25b26ac89" providerId="ADAL" clId="{2325182D-34BD-45D9-9C84-F5A2A6BEAAD3}" dt="2020-08-31T18:41:17.871" v="1140" actId="14100"/>
          <ac:spMkLst>
            <pc:docMk/>
            <pc:sldMk cId="3477746193" sldId="277"/>
            <ac:spMk id="2" creationId="{F977CF00-138C-4095-88B2-6214A995AB5D}"/>
          </ac:spMkLst>
        </pc:spChg>
        <pc:spChg chg="mod">
          <ac:chgData name="Alena Jurikova" userId="394abd70-e968-487f-b7ae-bad25b26ac89" providerId="ADAL" clId="{2325182D-34BD-45D9-9C84-F5A2A6BEAAD3}" dt="2020-09-01T13:39:45.706" v="2386" actId="20577"/>
          <ac:spMkLst>
            <pc:docMk/>
            <pc:sldMk cId="3477746193" sldId="277"/>
            <ac:spMk id="3" creationId="{691EEE3A-CBF8-4AB0-BB62-14DC6B5E94FC}"/>
          </ac:spMkLst>
        </pc:spChg>
        <pc:spChg chg="mod">
          <ac:chgData name="Alena Jurikova" userId="394abd70-e968-487f-b7ae-bad25b26ac89" providerId="ADAL" clId="{2325182D-34BD-45D9-9C84-F5A2A6BEAAD3}" dt="2020-09-01T13:34:34.680" v="2016" actId="14100"/>
          <ac:spMkLst>
            <pc:docMk/>
            <pc:sldMk cId="3477746193" sldId="277"/>
            <ac:spMk id="6" creationId="{0AAD20E1-9317-414B-9A27-FC187884D15B}"/>
          </ac:spMkLst>
        </pc:spChg>
        <pc:spChg chg="mod">
          <ac:chgData name="Alena Jurikova" userId="394abd70-e968-487f-b7ae-bad25b26ac89" providerId="ADAL" clId="{2325182D-34BD-45D9-9C84-F5A2A6BEAAD3}" dt="2020-09-01T13:34:30.520" v="2015" actId="14100"/>
          <ac:spMkLst>
            <pc:docMk/>
            <pc:sldMk cId="3477746193" sldId="277"/>
            <ac:spMk id="7" creationId="{41E3138A-ECFA-439D-94B7-441DCBC5A21E}"/>
          </ac:spMkLst>
        </pc:spChg>
        <pc:spChg chg="mod">
          <ac:chgData name="Alena Jurikova" userId="394abd70-e968-487f-b7ae-bad25b26ac89" providerId="ADAL" clId="{2325182D-34BD-45D9-9C84-F5A2A6BEAAD3}" dt="2020-09-01T13:34:57.528" v="2021" actId="1076"/>
          <ac:spMkLst>
            <pc:docMk/>
            <pc:sldMk cId="3477746193" sldId="277"/>
            <ac:spMk id="8" creationId="{B2B70510-79D8-479A-8BC6-658FF9108E74}"/>
          </ac:spMkLst>
        </pc:spChg>
        <pc:spChg chg="mod">
          <ac:chgData name="Alena Jurikova" userId="394abd70-e968-487f-b7ae-bad25b26ac89" providerId="ADAL" clId="{2325182D-34BD-45D9-9C84-F5A2A6BEAAD3}" dt="2020-09-01T13:34:52.869" v="2020" actId="1076"/>
          <ac:spMkLst>
            <pc:docMk/>
            <pc:sldMk cId="3477746193" sldId="277"/>
            <ac:spMk id="9" creationId="{B8B773B3-0152-4779-8B83-4861DC3A33C4}"/>
          </ac:spMkLst>
        </pc:spChg>
        <pc:spChg chg="add mod">
          <ac:chgData name="Alena Jurikova" userId="394abd70-e968-487f-b7ae-bad25b26ac89" providerId="ADAL" clId="{2325182D-34BD-45D9-9C84-F5A2A6BEAAD3}" dt="2020-09-01T13:35:01.270" v="2022" actId="1076"/>
          <ac:spMkLst>
            <pc:docMk/>
            <pc:sldMk cId="3477746193" sldId="277"/>
            <ac:spMk id="10" creationId="{3A8BA288-593B-45C5-828D-40ACBEF7F566}"/>
          </ac:spMkLst>
        </pc:spChg>
        <pc:spChg chg="add mod">
          <ac:chgData name="Alena Jurikova" userId="394abd70-e968-487f-b7ae-bad25b26ac89" providerId="ADAL" clId="{2325182D-34BD-45D9-9C84-F5A2A6BEAAD3}" dt="2020-09-01T13:34:49.908" v="2019" actId="14100"/>
          <ac:spMkLst>
            <pc:docMk/>
            <pc:sldMk cId="3477746193" sldId="277"/>
            <ac:spMk id="11" creationId="{BAB353F5-161D-4FD2-94BD-E46930FD29C4}"/>
          </ac:spMkLst>
        </pc:spChg>
      </pc:sldChg>
      <pc:sldChg chg="modSp mod">
        <pc:chgData name="Alena Jurikova" userId="394abd70-e968-487f-b7ae-bad25b26ac89" providerId="ADAL" clId="{2325182D-34BD-45D9-9C84-F5A2A6BEAAD3}" dt="2020-09-01T13:37:07.657" v="2029" actId="20577"/>
        <pc:sldMkLst>
          <pc:docMk/>
          <pc:sldMk cId="673012198" sldId="278"/>
        </pc:sldMkLst>
        <pc:spChg chg="mod">
          <ac:chgData name="Alena Jurikova" userId="394abd70-e968-487f-b7ae-bad25b26ac89" providerId="ADAL" clId="{2325182D-34BD-45D9-9C84-F5A2A6BEAAD3}" dt="2020-09-01T13:37:07.657" v="2029" actId="20577"/>
          <ac:spMkLst>
            <pc:docMk/>
            <pc:sldMk cId="673012198" sldId="278"/>
            <ac:spMk id="3" creationId="{691EEE3A-CBF8-4AB0-BB62-14DC6B5E94FC}"/>
          </ac:spMkLst>
        </pc:spChg>
      </pc:sldChg>
      <pc:sldChg chg="modSp mod">
        <pc:chgData name="Alena Jurikova" userId="394abd70-e968-487f-b7ae-bad25b26ac89" providerId="ADAL" clId="{2325182D-34BD-45D9-9C84-F5A2A6BEAAD3}" dt="2020-09-01T14:40:40.397" v="2932" actId="20577"/>
        <pc:sldMkLst>
          <pc:docMk/>
          <pc:sldMk cId="3959496756" sldId="280"/>
        </pc:sldMkLst>
        <pc:spChg chg="mod">
          <ac:chgData name="Alena Jurikova" userId="394abd70-e968-487f-b7ae-bad25b26ac89" providerId="ADAL" clId="{2325182D-34BD-45D9-9C84-F5A2A6BEAAD3}" dt="2020-09-01T13:40:49.569" v="2390" actId="20577"/>
          <ac:spMkLst>
            <pc:docMk/>
            <pc:sldMk cId="3959496756" sldId="280"/>
            <ac:spMk id="2" creationId="{F977CF00-138C-4095-88B2-6214A995AB5D}"/>
          </ac:spMkLst>
        </pc:spChg>
        <pc:spChg chg="mod">
          <ac:chgData name="Alena Jurikova" userId="394abd70-e968-487f-b7ae-bad25b26ac89" providerId="ADAL" clId="{2325182D-34BD-45D9-9C84-F5A2A6BEAAD3}" dt="2020-09-01T14:40:40.397" v="2932" actId="20577"/>
          <ac:spMkLst>
            <pc:docMk/>
            <pc:sldMk cId="3959496756" sldId="280"/>
            <ac:spMk id="3" creationId="{691EEE3A-CBF8-4AB0-BB62-14DC6B5E94FC}"/>
          </ac:spMkLst>
        </pc:spChg>
      </pc:sldChg>
      <pc:sldChg chg="addSp modSp mod">
        <pc:chgData name="Alena Jurikova" userId="394abd70-e968-487f-b7ae-bad25b26ac89" providerId="ADAL" clId="{2325182D-34BD-45D9-9C84-F5A2A6BEAAD3}" dt="2020-09-01T13:49:39.604" v="2860" actId="14100"/>
        <pc:sldMkLst>
          <pc:docMk/>
          <pc:sldMk cId="440801483" sldId="281"/>
        </pc:sldMkLst>
        <pc:spChg chg="mod">
          <ac:chgData name="Alena Jurikova" userId="394abd70-e968-487f-b7ae-bad25b26ac89" providerId="ADAL" clId="{2325182D-34BD-45D9-9C84-F5A2A6BEAAD3}" dt="2020-09-01T13:49:39.604" v="2860" actId="14100"/>
          <ac:spMkLst>
            <pc:docMk/>
            <pc:sldMk cId="440801483" sldId="281"/>
            <ac:spMk id="3" creationId="{691EEE3A-CBF8-4AB0-BB62-14DC6B5E94FC}"/>
          </ac:spMkLst>
        </pc:spChg>
        <pc:spChg chg="mod">
          <ac:chgData name="Alena Jurikova" userId="394abd70-e968-487f-b7ae-bad25b26ac89" providerId="ADAL" clId="{2325182D-34BD-45D9-9C84-F5A2A6BEAAD3}" dt="2020-09-01T13:42:46.172" v="2465" actId="1076"/>
          <ac:spMkLst>
            <pc:docMk/>
            <pc:sldMk cId="440801483" sldId="281"/>
            <ac:spMk id="867" creationId="{EBC7732A-C077-48D6-8151-05A3C749B09B}"/>
          </ac:spMkLst>
        </pc:spChg>
        <pc:spChg chg="mod">
          <ac:chgData name="Alena Jurikova" userId="394abd70-e968-487f-b7ae-bad25b26ac89" providerId="ADAL" clId="{2325182D-34BD-45D9-9C84-F5A2A6BEAAD3}" dt="2020-09-01T13:42:36.079" v="2462" actId="1076"/>
          <ac:spMkLst>
            <pc:docMk/>
            <pc:sldMk cId="440801483" sldId="281"/>
            <ac:spMk id="869" creationId="{81D2ABF6-E3B0-4961-A2DD-E623DF5477E6}"/>
          </ac:spMkLst>
        </pc:spChg>
        <pc:spChg chg="add mod">
          <ac:chgData name="Alena Jurikova" userId="394abd70-e968-487f-b7ae-bad25b26ac89" providerId="ADAL" clId="{2325182D-34BD-45D9-9C84-F5A2A6BEAAD3}" dt="2020-09-01T13:43:58.417" v="2487" actId="20577"/>
          <ac:spMkLst>
            <pc:docMk/>
            <pc:sldMk cId="440801483" sldId="281"/>
            <ac:spMk id="872" creationId="{F2B8AB28-5F7D-48F1-BF2F-186A5794E2B7}"/>
          </ac:spMkLst>
        </pc:spChg>
        <pc:grpChg chg="mod">
          <ac:chgData name="Alena Jurikova" userId="394abd70-e968-487f-b7ae-bad25b26ac89" providerId="ADAL" clId="{2325182D-34BD-45D9-9C84-F5A2A6BEAAD3}" dt="2020-09-01T13:42:42.394" v="2464" actId="1076"/>
          <ac:grpSpMkLst>
            <pc:docMk/>
            <pc:sldMk cId="440801483" sldId="281"/>
            <ac:grpSpMk id="852" creationId="{60976D17-168F-43F0-B5A9-FF5BF38EC6B6}"/>
          </ac:grpSpMkLst>
        </pc:grpChg>
      </pc:sldChg>
      <pc:sldChg chg="modSp mod">
        <pc:chgData name="Alena Jurikova" userId="394abd70-e968-487f-b7ae-bad25b26ac89" providerId="ADAL" clId="{2325182D-34BD-45D9-9C84-F5A2A6BEAAD3}" dt="2020-09-01T13:41:06.218" v="2395" actId="20577"/>
        <pc:sldMkLst>
          <pc:docMk/>
          <pc:sldMk cId="1556155326" sldId="602"/>
        </pc:sldMkLst>
        <pc:spChg chg="mod">
          <ac:chgData name="Alena Jurikova" userId="394abd70-e968-487f-b7ae-bad25b26ac89" providerId="ADAL" clId="{2325182D-34BD-45D9-9C84-F5A2A6BEAAD3}" dt="2020-09-01T13:41:06.218" v="2395" actId="20577"/>
          <ac:spMkLst>
            <pc:docMk/>
            <pc:sldMk cId="1556155326" sldId="602"/>
            <ac:spMk id="3" creationId="{691EEE3A-CBF8-4AB0-BB62-14DC6B5E94FC}"/>
          </ac:spMkLst>
        </pc:spChg>
      </pc:sldChg>
      <pc:sldChg chg="modSp mod">
        <pc:chgData name="Alena Jurikova" userId="394abd70-e968-487f-b7ae-bad25b26ac89" providerId="ADAL" clId="{2325182D-34BD-45D9-9C84-F5A2A6BEAAD3}" dt="2020-09-01T13:50:21.122" v="2861" actId="20577"/>
        <pc:sldMkLst>
          <pc:docMk/>
          <pc:sldMk cId="2827116284" sldId="603"/>
        </pc:sldMkLst>
        <pc:spChg chg="mod">
          <ac:chgData name="Alena Jurikova" userId="394abd70-e968-487f-b7ae-bad25b26ac89" providerId="ADAL" clId="{2325182D-34BD-45D9-9C84-F5A2A6BEAAD3}" dt="2020-09-01T13:50:21.122" v="2861" actId="20577"/>
          <ac:spMkLst>
            <pc:docMk/>
            <pc:sldMk cId="2827116284" sldId="603"/>
            <ac:spMk id="3" creationId="{691EEE3A-CBF8-4AB0-BB62-14DC6B5E94FC}"/>
          </ac:spMkLst>
        </pc:spChg>
      </pc:sldChg>
      <pc:sldChg chg="modSp mod">
        <pc:chgData name="Alena Jurikova" userId="394abd70-e968-487f-b7ae-bad25b26ac89" providerId="ADAL" clId="{2325182D-34BD-45D9-9C84-F5A2A6BEAAD3}" dt="2020-09-01T14:44:11.288" v="3091" actId="207"/>
        <pc:sldMkLst>
          <pc:docMk/>
          <pc:sldMk cId="1561685197" sldId="604"/>
        </pc:sldMkLst>
        <pc:spChg chg="mod">
          <ac:chgData name="Alena Jurikova" userId="394abd70-e968-487f-b7ae-bad25b26ac89" providerId="ADAL" clId="{2325182D-34BD-45D9-9C84-F5A2A6BEAAD3}" dt="2020-09-01T14:44:11.288" v="3091" actId="207"/>
          <ac:spMkLst>
            <pc:docMk/>
            <pc:sldMk cId="1561685197" sldId="604"/>
            <ac:spMk id="3" creationId="{E853CD16-9188-4AC6-A7D1-A4D46EEB7460}"/>
          </ac:spMkLst>
        </pc:spChg>
      </pc:sldChg>
      <pc:sldChg chg="modSp new mod">
        <pc:chgData name="Alena Jurikova" userId="394abd70-e968-487f-b7ae-bad25b26ac89" providerId="ADAL" clId="{2325182D-34BD-45D9-9C84-F5A2A6BEAAD3}" dt="2020-09-04T13:13:12.688" v="3901" actId="5793"/>
        <pc:sldMkLst>
          <pc:docMk/>
          <pc:sldMk cId="2494398988" sldId="607"/>
        </pc:sldMkLst>
        <pc:spChg chg="mod">
          <ac:chgData name="Alena Jurikova" userId="394abd70-e968-487f-b7ae-bad25b26ac89" providerId="ADAL" clId="{2325182D-34BD-45D9-9C84-F5A2A6BEAAD3}" dt="2020-09-04T12:20:21.177" v="3103" actId="108"/>
          <ac:spMkLst>
            <pc:docMk/>
            <pc:sldMk cId="2494398988" sldId="607"/>
            <ac:spMk id="2" creationId="{FDF58E33-22FF-46F2-9CF7-65AE6C4B22C3}"/>
          </ac:spMkLst>
        </pc:spChg>
        <pc:spChg chg="mod">
          <ac:chgData name="Alena Jurikova" userId="394abd70-e968-487f-b7ae-bad25b26ac89" providerId="ADAL" clId="{2325182D-34BD-45D9-9C84-F5A2A6BEAAD3}" dt="2020-09-04T13:13:12.688" v="3901" actId="5793"/>
          <ac:spMkLst>
            <pc:docMk/>
            <pc:sldMk cId="2494398988" sldId="607"/>
            <ac:spMk id="3" creationId="{8F2BFEB9-2C5D-4E4D-90EB-98F5583624E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EAEB8B-31C7-47CB-B422-7F62130B4779}" type="datetimeFigureOut">
              <a:rPr lang="fr-FR" smtClean="0"/>
              <a:t>04/09/2020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12E082-30F8-43D3-A625-106B0DA65AC4}" type="slidenum">
              <a:rPr lang="fr-FR" smtClean="0"/>
              <a:t>‹#›</a:t>
            </a:fld>
            <a:endParaRPr lang="fr-FR"/>
          </a:p>
        </p:txBody>
      </p:sp>
    </p:spTree>
    <p:extLst>
      <p:ext uri="{BB962C8B-B14F-4D97-AF65-F5344CB8AC3E}">
        <p14:creationId xmlns:p14="http://schemas.microsoft.com/office/powerpoint/2010/main" val="2117513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Modifiez le style des sous-titres du masque</a:t>
            </a:r>
            <a:endParaRPr lang="en-US"/>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
        <p:nvSpPr>
          <p:cNvPr id="13" name="Rectangle 12"/>
          <p:cNvSpPr/>
          <p:nvPr/>
        </p:nvSpPr>
        <p:spPr>
          <a:xfrm>
            <a:off x="0" y="0"/>
            <a:ext cx="12192000"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4390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4CD73815-2707-4475-8F1A-B873CB631BB4}"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7949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a:t>Modifiez le style du titre</a:t>
            </a:r>
            <a:endParaRPr lang="en-US"/>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2A4AFB99-0EAB-4182-AFF8-E214C82A68F6}"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300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A5D3794B-289A-4A80-97D7-111025398D45}"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846113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A61015F-7CC6-4D0A-9D87-873EA4C304CC}"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75720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a:p>
        </p:txBody>
      </p:sp>
      <p:sp>
        <p:nvSpPr>
          <p:cNvPr id="3" name="Content Placeholder 2"/>
          <p:cNvSpPr>
            <a:spLocks noGrp="1"/>
          </p:cNvSpPr>
          <p:nvPr>
            <p:ph sz="half" idx="1"/>
          </p:nvPr>
        </p:nvSpPr>
        <p:spPr>
          <a:xfrm>
            <a:off x="1024127"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5989320"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fld id="{93C6A301-0538-44EC-B09D-202E1042A48B}" type="datetimeFigureOut">
              <a:rPr lang="en-US" smtClean="0"/>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65489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D789574A-8875-45EF-8EA2-3CAA0F7ABC4C}" type="datetimeFigureOut">
              <a:rPr lang="en-US" smtClean="0"/>
              <a:t>9/4/2020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93557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67EF4D4C-5367-4C26-9E2B-D8088D7FCA81}" type="datetimeFigureOut">
              <a:rPr lang="en-US" smtClean="0"/>
              <a:t>9/4/2020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5292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9/4/2020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84311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05C68B11-C5A8-448C-8CE9-B1A273C79CFC}" type="datetimeFigureOut">
              <a:rPr lang="en-US" smtClean="0"/>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233818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7616CA0-919D-4A49-9C8A-62FDFB3A5183}" type="datetimeFigureOut">
              <a:rPr lang="en-US" smtClean="0"/>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2400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9/4/2020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032876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intl.outgoing@mu.i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uio.typeform.com/to/a4X1B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maynoothuniversity.ie/international/current-students/international-co-ordinator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wendy.cameron@mu.ie"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instagram.com/maynoothuni_goingabroad/" TargetMode="External"/><Relationship Id="rId2" Type="http://schemas.openxmlformats.org/officeDocument/2006/relationships/hyperlink" Target="mailto:intl.outgoing@mu.i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0A5D64-85F9-464B-A6AD-FF819A506ECA}"/>
              </a:ext>
            </a:extLst>
          </p:cNvPr>
          <p:cNvSpPr>
            <a:spLocks noGrp="1"/>
          </p:cNvSpPr>
          <p:nvPr>
            <p:ph type="ctrTitle"/>
          </p:nvPr>
        </p:nvSpPr>
        <p:spPr>
          <a:xfrm>
            <a:off x="457200" y="4683967"/>
            <a:ext cx="7772400" cy="2121160"/>
          </a:xfrm>
        </p:spPr>
        <p:txBody>
          <a:bodyPr>
            <a:normAutofit/>
          </a:bodyPr>
          <a:lstStyle/>
          <a:p>
            <a:r>
              <a:rPr lang="en-GB" sz="6600" dirty="0">
                <a:solidFill>
                  <a:schemeClr val="tx1"/>
                </a:solidFill>
                <a:latin typeface="Calibri Light"/>
                <a:cs typeface="Calibri Light"/>
              </a:rPr>
              <a:t>Pre-departure</a:t>
            </a:r>
            <a:r>
              <a:rPr lang="en-GB" sz="6600" dirty="0">
                <a:latin typeface="Calibri Light"/>
                <a:cs typeface="Calibri Light"/>
              </a:rPr>
              <a:t> orientation 2020</a:t>
            </a:r>
            <a:endParaRPr lang="en-GB" sz="6600" dirty="0">
              <a:latin typeface="Calibri Light" panose="020F0302020204030204" pitchFamily="34" charset="0"/>
              <a:cs typeface="Calibri Light" panose="020F0302020204030204" pitchFamily="34" charset="0"/>
            </a:endParaRPr>
          </a:p>
        </p:txBody>
      </p:sp>
      <p:pic>
        <p:nvPicPr>
          <p:cNvPr id="6" name="Image 5">
            <a:extLst>
              <a:ext uri="{FF2B5EF4-FFF2-40B4-BE49-F238E27FC236}">
                <a16:creationId xmlns:a16="http://schemas.microsoft.com/office/drawing/2014/main" id="{87182D9A-626D-4A01-B3A4-9C3D8BAB69A9}"/>
              </a:ext>
            </a:extLst>
          </p:cNvPr>
          <p:cNvPicPr>
            <a:picLocks noChangeAspect="1"/>
          </p:cNvPicPr>
          <p:nvPr/>
        </p:nvPicPr>
        <p:blipFill>
          <a:blip r:embed="rId2"/>
          <a:stretch>
            <a:fillRect/>
          </a:stretch>
        </p:blipFill>
        <p:spPr>
          <a:xfrm>
            <a:off x="8511540" y="4792838"/>
            <a:ext cx="3392285" cy="1797637"/>
          </a:xfrm>
          <a:prstGeom prst="rect">
            <a:avLst/>
          </a:prstGeom>
        </p:spPr>
      </p:pic>
    </p:spTree>
    <p:extLst>
      <p:ext uri="{BB962C8B-B14F-4D97-AF65-F5344CB8AC3E}">
        <p14:creationId xmlns:p14="http://schemas.microsoft.com/office/powerpoint/2010/main" val="4070783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7CF00-138C-4095-88B2-6214A995AB5D}"/>
              </a:ext>
            </a:extLst>
          </p:cNvPr>
          <p:cNvSpPr>
            <a:spLocks noGrp="1"/>
          </p:cNvSpPr>
          <p:nvPr>
            <p:ph type="title"/>
          </p:nvPr>
        </p:nvSpPr>
        <p:spPr/>
        <p:txBody>
          <a:bodyPr/>
          <a:lstStyle/>
          <a:p>
            <a:r>
              <a:rPr lang="fr-FR" dirty="0">
                <a:latin typeface="Calibri Light" panose="020F0302020204030204" pitchFamily="34" charset="0"/>
                <a:cs typeface="Calibri Light" panose="020F0302020204030204" pitchFamily="34" charset="0"/>
              </a:rPr>
              <a:t>Document and </a:t>
            </a:r>
            <a:r>
              <a:rPr lang="fr-FR" dirty="0" err="1">
                <a:latin typeface="Calibri Light" panose="020F0302020204030204" pitchFamily="34" charset="0"/>
                <a:cs typeface="Calibri Light" panose="020F0302020204030204" pitchFamily="34" charset="0"/>
              </a:rPr>
              <a:t>financial</a:t>
            </a:r>
            <a:r>
              <a:rPr lang="fr-FR" dirty="0">
                <a:latin typeface="Calibri Light" panose="020F0302020204030204" pitchFamily="34" charset="0"/>
                <a:cs typeface="Calibri Light" panose="020F0302020204030204" pitchFamily="34" charset="0"/>
              </a:rPr>
              <a:t> </a:t>
            </a:r>
            <a:r>
              <a:rPr lang="fr-FR" dirty="0" err="1">
                <a:latin typeface="Calibri Light" panose="020F0302020204030204" pitchFamily="34" charset="0"/>
                <a:cs typeface="Calibri Light" panose="020F0302020204030204" pitchFamily="34" charset="0"/>
              </a:rPr>
              <a:t>safety</a:t>
            </a:r>
            <a:endParaRPr lang="fr-FR" dirty="0">
              <a:latin typeface="Calibri Light" panose="020F0302020204030204" pitchFamily="34" charset="0"/>
              <a:cs typeface="Calibri Light" panose="020F0302020204030204" pitchFamily="34" charset="0"/>
            </a:endParaRPr>
          </a:p>
        </p:txBody>
      </p:sp>
      <p:sp>
        <p:nvSpPr>
          <p:cNvPr id="3" name="Espace réservé du contenu 2">
            <a:extLst>
              <a:ext uri="{FF2B5EF4-FFF2-40B4-BE49-F238E27FC236}">
                <a16:creationId xmlns:a16="http://schemas.microsoft.com/office/drawing/2014/main" id="{691EEE3A-CBF8-4AB0-BB62-14DC6B5E94FC}"/>
              </a:ext>
            </a:extLst>
          </p:cNvPr>
          <p:cNvSpPr>
            <a:spLocks noGrp="1"/>
          </p:cNvSpPr>
          <p:nvPr>
            <p:ph idx="1"/>
          </p:nvPr>
        </p:nvSpPr>
        <p:spPr/>
        <p:txBody>
          <a:bodyPr/>
          <a:lstStyle/>
          <a:p>
            <a:pPr>
              <a:buFont typeface="Wingdings" panose="05000000000000000000" pitchFamily="2" charset="2"/>
              <a:buChar char="Ø"/>
            </a:pPr>
            <a:r>
              <a:rPr lang="en-US" dirty="0">
                <a:latin typeface="Calibri" panose="020F0502020204030204" pitchFamily="34" charset="0"/>
                <a:cs typeface="Calibri" panose="020F0502020204030204" pitchFamily="34" charset="0"/>
              </a:rPr>
              <a:t> Make </a:t>
            </a:r>
            <a:r>
              <a:rPr lang="en-US" b="1" dirty="0">
                <a:latin typeface="Calibri" panose="020F0502020204030204" pitchFamily="34" charset="0"/>
                <a:cs typeface="Calibri" panose="020F0502020204030204" pitchFamily="34" charset="0"/>
              </a:rPr>
              <a:t>2 copies of valuable documents </a:t>
            </a:r>
            <a:r>
              <a:rPr lang="en-US" dirty="0">
                <a:latin typeface="Calibri" panose="020F0502020204030204" pitchFamily="34" charset="0"/>
                <a:cs typeface="Calibri" panose="020F0502020204030204" pitchFamily="34" charset="0"/>
              </a:rPr>
              <a:t>&amp; </a:t>
            </a:r>
            <a:r>
              <a:rPr lang="en-US" b="1" dirty="0">
                <a:latin typeface="Calibri" panose="020F0502020204030204" pitchFamily="34" charset="0"/>
                <a:cs typeface="Calibri" panose="020F0502020204030204" pitchFamily="34" charset="0"/>
              </a:rPr>
              <a:t>keep 1 copy with you </a:t>
            </a:r>
            <a:r>
              <a:rPr lang="en-US" dirty="0">
                <a:latin typeface="Calibri" panose="020F0502020204030204" pitchFamily="34" charset="0"/>
                <a:cs typeface="Calibri" panose="020F0502020204030204" pitchFamily="34" charset="0"/>
              </a:rPr>
              <a:t>and store the other in a safe place (separate from the originals)</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 Remember to </a:t>
            </a:r>
            <a:r>
              <a:rPr lang="en-US" b="1" dirty="0">
                <a:latin typeface="Calibri" panose="020F0502020204030204" pitchFamily="34" charset="0"/>
                <a:cs typeface="Calibri" panose="020F0502020204030204" pitchFamily="34" charset="0"/>
              </a:rPr>
              <a:t>notify your bank that you are going away</a:t>
            </a:r>
            <a:r>
              <a:rPr lang="en-US" dirty="0">
                <a:latin typeface="Calibri" panose="020F0502020204030204" pitchFamily="34" charset="0"/>
                <a:cs typeface="Calibri" panose="020F0502020204030204" pitchFamily="34" charset="0"/>
              </a:rPr>
              <a:t> to prevent them blocking your card when they notice foreign withdrawals from your account</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 If you lose your bank card(s), get in touch with your bank as soon as you can to have them disabled. Make a note of the emergency number your bank provided.</a:t>
            </a:r>
          </a:p>
          <a:p>
            <a:pPr>
              <a:buFont typeface="Wingdings" panose="05000000000000000000" pitchFamily="2" charset="2"/>
              <a:buChar char="Ø"/>
            </a:pPr>
            <a:endParaRPr lang="en-US" dirty="0">
              <a:latin typeface="Calibri" panose="020F0502020204030204" pitchFamily="34" charset="0"/>
              <a:cs typeface="Calibri" panose="020F0502020204030204" pitchFamily="34" charset="0"/>
            </a:endParaRPr>
          </a:p>
          <a:p>
            <a:pPr marL="0" indent="0" algn="r">
              <a:buNone/>
            </a:pPr>
            <a:r>
              <a:rPr lang="en-US" sz="2400" b="1" dirty="0">
                <a:solidFill>
                  <a:srgbClr val="822327"/>
                </a:solidFill>
                <a:latin typeface="Calibri" panose="020F0502020204030204" pitchFamily="34" charset="0"/>
                <a:cs typeface="Calibri" panose="020F0502020204030204" pitchFamily="34" charset="0"/>
              </a:rPr>
              <a:t>DO NOT KEEP ALL YOUR MONEY IN THE SAME PLACE</a:t>
            </a:r>
            <a:endParaRPr lang="fr-FR" sz="2400" b="1" dirty="0">
              <a:solidFill>
                <a:srgbClr val="822327"/>
              </a:solidFill>
              <a:latin typeface="Calibri" panose="020F0502020204030204" pitchFamily="34" charset="0"/>
              <a:cs typeface="Calibri" panose="020F0502020204030204" pitchFamily="34" charset="0"/>
            </a:endParaRPr>
          </a:p>
        </p:txBody>
      </p:sp>
      <p:sp>
        <p:nvSpPr>
          <p:cNvPr id="6" name="Cadre 5">
            <a:extLst>
              <a:ext uri="{FF2B5EF4-FFF2-40B4-BE49-F238E27FC236}">
                <a16:creationId xmlns:a16="http://schemas.microsoft.com/office/drawing/2014/main" id="{8ADACAF9-157D-432D-83AA-1325CA94D80D}"/>
              </a:ext>
            </a:extLst>
          </p:cNvPr>
          <p:cNvSpPr/>
          <p:nvPr/>
        </p:nvSpPr>
        <p:spPr>
          <a:xfrm>
            <a:off x="3842264" y="4897132"/>
            <a:ext cx="7083188" cy="798394"/>
          </a:xfrm>
          <a:prstGeom prst="frame">
            <a:avLst/>
          </a:prstGeom>
          <a:solidFill>
            <a:srgbClr val="822327"/>
          </a:solidFill>
          <a:ln>
            <a:solidFill>
              <a:srgbClr val="8223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57125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0"/>
                                  </p:stCondLst>
                                  <p:childTnLst>
                                    <p:animClr clrSpc="rgb" dir="cw">
                                      <p:cBhvr override="childStyle">
                                        <p:cTn id="6" dur="1000" autoRev="1" fill="remove"/>
                                        <p:tgtEl>
                                          <p:spTgt spid="6"/>
                                        </p:tgtEl>
                                        <p:attrNameLst>
                                          <p:attrName>style.color</p:attrName>
                                        </p:attrNameLst>
                                      </p:cBhvr>
                                      <p:to>
                                        <a:schemeClr val="bg1"/>
                                      </p:to>
                                    </p:animClr>
                                    <p:animClr clrSpc="rgb" dir="cw">
                                      <p:cBhvr>
                                        <p:cTn id="7" dur="1000" autoRev="1" fill="remove"/>
                                        <p:tgtEl>
                                          <p:spTgt spid="6"/>
                                        </p:tgtEl>
                                        <p:attrNameLst>
                                          <p:attrName>fillcolor</p:attrName>
                                        </p:attrNameLst>
                                      </p:cBhvr>
                                      <p:to>
                                        <a:schemeClr val="bg1"/>
                                      </p:to>
                                    </p:animClr>
                                    <p:set>
                                      <p:cBhvr>
                                        <p:cTn id="8" dur="1000" autoRev="1" fill="remove"/>
                                        <p:tgtEl>
                                          <p:spTgt spid="6"/>
                                        </p:tgtEl>
                                        <p:attrNameLst>
                                          <p:attrName>fill.type</p:attrName>
                                        </p:attrNameLst>
                                      </p:cBhvr>
                                      <p:to>
                                        <p:strVal val="solid"/>
                                      </p:to>
                                    </p:set>
                                    <p:set>
                                      <p:cBhvr>
                                        <p:cTn id="9" dur="1000" autoRev="1" fill="remove"/>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7CF00-138C-4095-88B2-6214A995AB5D}"/>
              </a:ext>
            </a:extLst>
          </p:cNvPr>
          <p:cNvSpPr>
            <a:spLocks noGrp="1"/>
          </p:cNvSpPr>
          <p:nvPr>
            <p:ph type="title"/>
          </p:nvPr>
        </p:nvSpPr>
        <p:spPr/>
        <p:txBody>
          <a:bodyPr/>
          <a:lstStyle/>
          <a:p>
            <a:r>
              <a:rPr lang="fr-FR" err="1">
                <a:latin typeface="Calibri Light" panose="020F0302020204030204" pitchFamily="34" charset="0"/>
                <a:cs typeface="Calibri Light" panose="020F0302020204030204" pitchFamily="34" charset="0"/>
              </a:rPr>
              <a:t>Helpful</a:t>
            </a:r>
            <a:r>
              <a:rPr lang="fr-FR">
                <a:latin typeface="Calibri Light" panose="020F0302020204030204" pitchFamily="34" charset="0"/>
                <a:cs typeface="Calibri Light" panose="020F0302020204030204" pitchFamily="34" charset="0"/>
              </a:rPr>
              <a:t> links</a:t>
            </a:r>
          </a:p>
        </p:txBody>
      </p:sp>
      <p:sp>
        <p:nvSpPr>
          <p:cNvPr id="3" name="Espace réservé du contenu 2">
            <a:extLst>
              <a:ext uri="{FF2B5EF4-FFF2-40B4-BE49-F238E27FC236}">
                <a16:creationId xmlns:a16="http://schemas.microsoft.com/office/drawing/2014/main" id="{691EEE3A-CBF8-4AB0-BB62-14DC6B5E94FC}"/>
              </a:ext>
            </a:extLst>
          </p:cNvPr>
          <p:cNvSpPr>
            <a:spLocks noGrp="1"/>
          </p:cNvSpPr>
          <p:nvPr>
            <p:ph idx="1"/>
          </p:nvPr>
        </p:nvSpPr>
        <p:spPr>
          <a:xfrm>
            <a:off x="914400" y="2084832"/>
            <a:ext cx="6006661" cy="3933831"/>
          </a:xfrm>
        </p:spPr>
        <p:txBody>
          <a:bodyPr>
            <a:normAutofit fontScale="92500"/>
          </a:bodyPr>
          <a:lstStyle/>
          <a:p>
            <a:r>
              <a:rPr lang="en-US" b="1">
                <a:latin typeface="Calibri" panose="020F0502020204030204" pitchFamily="34" charset="0"/>
                <a:cs typeface="Calibri" panose="020F0502020204030204" pitchFamily="34" charset="0"/>
              </a:rPr>
              <a:t>Department of Foreign Affairs </a:t>
            </a:r>
            <a:r>
              <a:rPr lang="en-US">
                <a:latin typeface="Calibri" panose="020F0502020204030204" pitchFamily="34" charset="0"/>
                <a:cs typeface="Calibri" panose="020F0502020204030204" pitchFamily="34" charset="0"/>
              </a:rPr>
              <a:t>- </a:t>
            </a:r>
            <a:r>
              <a:rPr lang="en-US" u="sng">
                <a:latin typeface="Calibri" panose="020F0502020204030204" pitchFamily="34" charset="0"/>
                <a:cs typeface="Calibri" panose="020F0502020204030204" pitchFamily="34" charset="0"/>
              </a:rPr>
              <a:t>dfa.ie</a:t>
            </a:r>
          </a:p>
          <a:p>
            <a:r>
              <a:rPr lang="en-US">
                <a:latin typeface="Calibri" panose="020F0502020204030204" pitchFamily="34" charset="0"/>
                <a:cs typeface="Calibri" panose="020F0502020204030204" pitchFamily="34" charset="0"/>
                <a:sym typeface="Wingdings" panose="05000000000000000000" pitchFamily="2" charset="2"/>
              </a:rPr>
              <a:t> The </a:t>
            </a:r>
            <a:r>
              <a:rPr lang="en-US">
                <a:latin typeface="Calibri" panose="020F0502020204030204" pitchFamily="34" charset="0"/>
                <a:cs typeface="Calibri" panose="020F0502020204030204" pitchFamily="34" charset="0"/>
              </a:rPr>
              <a:t>list of embassies and consulates in other countries)</a:t>
            </a:r>
          </a:p>
          <a:p>
            <a:endParaRPr lang="en-US">
              <a:latin typeface="Calibri" panose="020F0502020204030204" pitchFamily="34" charset="0"/>
              <a:cs typeface="Calibri" panose="020F0502020204030204" pitchFamily="34" charset="0"/>
            </a:endParaRPr>
          </a:p>
          <a:p>
            <a:r>
              <a:rPr lang="en-US" b="1">
                <a:latin typeface="Calibri" panose="020F0502020204030204" pitchFamily="34" charset="0"/>
                <a:cs typeface="Calibri" panose="020F0502020204030204" pitchFamily="34" charset="0"/>
              </a:rPr>
              <a:t>European Youth Portal </a:t>
            </a:r>
            <a:r>
              <a:rPr lang="en-US">
                <a:latin typeface="Calibri" panose="020F0502020204030204" pitchFamily="34" charset="0"/>
                <a:cs typeface="Calibri" panose="020F0502020204030204" pitchFamily="34" charset="0"/>
              </a:rPr>
              <a:t>- </a:t>
            </a:r>
            <a:r>
              <a:rPr lang="en-US" u="sng">
                <a:latin typeface="Calibri" panose="020F0502020204030204" pitchFamily="34" charset="0"/>
                <a:cs typeface="Calibri" panose="020F0502020204030204" pitchFamily="34" charset="0"/>
              </a:rPr>
              <a:t>europa.eu/youth/</a:t>
            </a:r>
            <a:r>
              <a:rPr lang="en-US" u="sng" err="1">
                <a:latin typeface="Calibri" panose="020F0502020204030204" pitchFamily="34" charset="0"/>
                <a:cs typeface="Calibri" panose="020F0502020204030204" pitchFamily="34" charset="0"/>
              </a:rPr>
              <a:t>en</a:t>
            </a:r>
            <a:endParaRPr lang="en-US" u="sng">
              <a:latin typeface="Calibri" panose="020F0502020204030204" pitchFamily="34" charset="0"/>
              <a:cs typeface="Calibri" panose="020F0502020204030204" pitchFamily="34" charset="0"/>
            </a:endParaRPr>
          </a:p>
          <a:p>
            <a:endParaRPr lang="en-US">
              <a:latin typeface="Calibri" panose="020F0502020204030204" pitchFamily="34" charset="0"/>
              <a:cs typeface="Calibri" panose="020F0502020204030204" pitchFamily="34" charset="0"/>
            </a:endParaRPr>
          </a:p>
          <a:p>
            <a:r>
              <a:rPr lang="en-US" b="1" err="1">
                <a:latin typeface="Calibri" panose="020F0502020204030204" pitchFamily="34" charset="0"/>
                <a:cs typeface="Calibri" panose="020F0502020204030204" pitchFamily="34" charset="0"/>
              </a:rPr>
              <a:t>Numbeo</a:t>
            </a:r>
            <a:r>
              <a:rPr lang="en-US">
                <a:latin typeface="Calibri" panose="020F0502020204030204" pitchFamily="34" charset="0"/>
                <a:cs typeface="Calibri" panose="020F0502020204030204" pitchFamily="34" charset="0"/>
              </a:rPr>
              <a:t> - </a:t>
            </a:r>
            <a:r>
              <a:rPr lang="en-US" u="sng">
                <a:latin typeface="Calibri" panose="020F0502020204030204" pitchFamily="34" charset="0"/>
                <a:cs typeface="Calibri" panose="020F0502020204030204" pitchFamily="34" charset="0"/>
              </a:rPr>
              <a:t>numbeo.com/cost-of-living/</a:t>
            </a:r>
          </a:p>
          <a:p>
            <a:endParaRPr lang="en-US" u="sng">
              <a:latin typeface="Calibri" panose="020F0502020204030204" pitchFamily="34" charset="0"/>
              <a:cs typeface="Calibri" panose="020F0502020204030204" pitchFamily="34" charset="0"/>
            </a:endParaRPr>
          </a:p>
          <a:p>
            <a:r>
              <a:rPr lang="en-US" b="1">
                <a:latin typeface="Calibri" panose="020F0502020204030204" pitchFamily="34" charset="0"/>
                <a:cs typeface="Calibri" panose="020F0502020204030204" pitchFamily="34" charset="0"/>
              </a:rPr>
              <a:t>Online Linguistic Support </a:t>
            </a:r>
            <a:r>
              <a:rPr lang="en-US">
                <a:latin typeface="Calibri" panose="020F0502020204030204" pitchFamily="34" charset="0"/>
                <a:cs typeface="Calibri" panose="020F0502020204030204" pitchFamily="34" charset="0"/>
              </a:rPr>
              <a:t>- </a:t>
            </a:r>
            <a:r>
              <a:rPr lang="en-US" u="sng">
                <a:latin typeface="Calibri" panose="020F0502020204030204" pitchFamily="34" charset="0"/>
                <a:cs typeface="Calibri" panose="020F0502020204030204" pitchFamily="34" charset="0"/>
              </a:rPr>
              <a:t>https://erasmusplusols.eu/</a:t>
            </a:r>
          </a:p>
          <a:p>
            <a:endParaRPr lang="en-US">
              <a:latin typeface="Calibri" panose="020F0502020204030204" pitchFamily="34" charset="0"/>
              <a:cs typeface="Calibri" panose="020F0502020204030204" pitchFamily="34" charset="0"/>
            </a:endParaRPr>
          </a:p>
          <a:p>
            <a:endParaRPr lang="fr-FR">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D8E79067-0580-4CA9-9036-1C5604CE3F6B}"/>
              </a:ext>
            </a:extLst>
          </p:cNvPr>
          <p:cNvSpPr/>
          <p:nvPr/>
        </p:nvSpPr>
        <p:spPr>
          <a:xfrm>
            <a:off x="8065826" y="1481443"/>
            <a:ext cx="3211773" cy="4247317"/>
          </a:xfrm>
          <a:prstGeom prst="rect">
            <a:avLst/>
          </a:prstGeom>
        </p:spPr>
        <p:txBody>
          <a:bodyPr wrap="square">
            <a:spAutoFit/>
          </a:bodyPr>
          <a:lstStyle/>
          <a:p>
            <a:pPr algn="r"/>
            <a:r>
              <a:rPr lang="en-US" sz="5000">
                <a:latin typeface="Calibri Light" panose="020F0302020204030204" pitchFamily="34" charset="0"/>
                <a:cs typeface="Calibri Light" panose="020F0302020204030204" pitchFamily="34" charset="0"/>
              </a:rPr>
              <a:t>AND APPS…</a:t>
            </a:r>
          </a:p>
          <a:p>
            <a:pPr marL="342900" indent="-342900">
              <a:buFont typeface="Arial" panose="020B0604020202020204" pitchFamily="34" charset="0"/>
              <a:buChar char="•"/>
            </a:pPr>
            <a:r>
              <a:rPr lang="en-US" sz="2200">
                <a:latin typeface="Calibri" panose="020F0502020204030204" pitchFamily="34" charset="0"/>
                <a:cs typeface="Calibri" panose="020F0502020204030204" pitchFamily="34" charset="0"/>
              </a:rPr>
              <a:t>EHIC</a:t>
            </a:r>
          </a:p>
          <a:p>
            <a:pPr marL="342900" indent="-342900">
              <a:buFont typeface="Arial" panose="020B0604020202020204" pitchFamily="34" charset="0"/>
              <a:buChar char="•"/>
            </a:pPr>
            <a:r>
              <a:rPr lang="en-US" sz="2200" err="1">
                <a:latin typeface="Calibri" panose="020F0502020204030204" pitchFamily="34" charset="0"/>
                <a:cs typeface="Calibri" panose="020F0502020204030204" pitchFamily="34" charset="0"/>
              </a:rPr>
              <a:t>Aroundme</a:t>
            </a:r>
            <a:endParaRPr lang="en-US" sz="220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200">
                <a:latin typeface="Calibri" panose="020F0502020204030204" pitchFamily="34" charset="0"/>
                <a:cs typeface="Calibri" panose="020F0502020204030204" pitchFamily="34" charset="0"/>
              </a:rPr>
              <a:t>Yelp</a:t>
            </a:r>
          </a:p>
          <a:p>
            <a:pPr marL="342900" indent="-342900">
              <a:buFont typeface="Arial" panose="020B0604020202020204" pitchFamily="34" charset="0"/>
              <a:buChar char="•"/>
            </a:pPr>
            <a:r>
              <a:rPr lang="en-US" sz="2200">
                <a:latin typeface="Calibri" panose="020F0502020204030204" pitchFamily="34" charset="0"/>
                <a:cs typeface="Calibri" panose="020F0502020204030204" pitchFamily="34" charset="0"/>
              </a:rPr>
              <a:t>World Customs</a:t>
            </a:r>
          </a:p>
          <a:p>
            <a:pPr marL="342900" indent="-342900">
              <a:buFont typeface="Arial" panose="020B0604020202020204" pitchFamily="34" charset="0"/>
              <a:buChar char="•"/>
            </a:pPr>
            <a:endParaRPr lang="en-US" sz="220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200">
                <a:latin typeface="Calibri" panose="020F0502020204030204" pitchFamily="34" charset="0"/>
                <a:cs typeface="Calibri" panose="020F0502020204030204" pitchFamily="34" charset="0"/>
              </a:rPr>
              <a:t>Google Maps</a:t>
            </a:r>
          </a:p>
          <a:p>
            <a:pPr marL="342900" indent="-342900">
              <a:buFont typeface="Arial" panose="020B0604020202020204" pitchFamily="34" charset="0"/>
              <a:buChar char="•"/>
            </a:pPr>
            <a:r>
              <a:rPr lang="en-US" sz="2200" err="1">
                <a:latin typeface="Calibri" panose="020F0502020204030204" pitchFamily="34" charset="0"/>
                <a:cs typeface="Calibri" panose="020F0502020204030204" pitchFamily="34" charset="0"/>
              </a:rPr>
              <a:t>Itranslate</a:t>
            </a:r>
            <a:endParaRPr lang="en-US" sz="220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200" err="1">
                <a:latin typeface="Calibri" panose="020F0502020204030204" pitchFamily="34" charset="0"/>
                <a:cs typeface="Calibri" panose="020F0502020204030204" pitchFamily="34" charset="0"/>
              </a:rPr>
              <a:t>Oovoo</a:t>
            </a:r>
            <a:endParaRPr lang="en-US" sz="220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200">
                <a:latin typeface="Calibri" panose="020F0502020204030204" pitchFamily="34" charset="0"/>
                <a:cs typeface="Calibri" panose="020F0502020204030204" pitchFamily="34" charset="0"/>
              </a:rPr>
              <a:t>XE Currency</a:t>
            </a:r>
          </a:p>
          <a:p>
            <a:pPr marL="342900" indent="-342900">
              <a:buFont typeface="Arial" panose="020B0604020202020204" pitchFamily="34" charset="0"/>
              <a:buChar char="•"/>
            </a:pPr>
            <a:r>
              <a:rPr lang="en-US" sz="2200">
                <a:latin typeface="Calibri" panose="020F0502020204030204" pitchFamily="34" charset="0"/>
                <a:cs typeface="Calibri" panose="020F0502020204030204" pitchFamily="34" charset="0"/>
              </a:rPr>
              <a:t>Lonely Planet</a:t>
            </a:r>
          </a:p>
        </p:txBody>
      </p:sp>
    </p:spTree>
    <p:extLst>
      <p:ext uri="{BB962C8B-B14F-4D97-AF65-F5344CB8AC3E}">
        <p14:creationId xmlns:p14="http://schemas.microsoft.com/office/powerpoint/2010/main" val="3530078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7CF00-138C-4095-88B2-6214A995AB5D}"/>
              </a:ext>
            </a:extLst>
          </p:cNvPr>
          <p:cNvSpPr>
            <a:spLocks noGrp="1"/>
          </p:cNvSpPr>
          <p:nvPr>
            <p:ph type="title"/>
          </p:nvPr>
        </p:nvSpPr>
        <p:spPr/>
        <p:txBody>
          <a:bodyPr/>
          <a:lstStyle/>
          <a:p>
            <a:r>
              <a:rPr lang="fr-FR">
                <a:latin typeface="Calibri Light" panose="020F0302020204030204" pitchFamily="34" charset="0"/>
                <a:cs typeface="Calibri Light" panose="020F0302020204030204" pitchFamily="34" charset="0"/>
              </a:rPr>
              <a:t>Registration &amp; </a:t>
            </a:r>
            <a:r>
              <a:rPr lang="fr-FR" err="1">
                <a:latin typeface="Calibri Light" panose="020F0302020204030204" pitchFamily="34" charset="0"/>
                <a:cs typeface="Calibri Light" panose="020F0302020204030204" pitchFamily="34" charset="0"/>
              </a:rPr>
              <a:t>fees</a:t>
            </a:r>
            <a:endParaRPr lang="fr-FR">
              <a:latin typeface="Calibri Light" panose="020F0302020204030204" pitchFamily="34" charset="0"/>
              <a:cs typeface="Calibri Light" panose="020F0302020204030204" pitchFamily="34" charset="0"/>
            </a:endParaRPr>
          </a:p>
        </p:txBody>
      </p:sp>
      <p:sp>
        <p:nvSpPr>
          <p:cNvPr id="3" name="Espace réservé du contenu 2">
            <a:extLst>
              <a:ext uri="{FF2B5EF4-FFF2-40B4-BE49-F238E27FC236}">
                <a16:creationId xmlns:a16="http://schemas.microsoft.com/office/drawing/2014/main" id="{691EEE3A-CBF8-4AB0-BB62-14DC6B5E94FC}"/>
              </a:ext>
            </a:extLst>
          </p:cNvPr>
          <p:cNvSpPr>
            <a:spLocks noGrp="1"/>
          </p:cNvSpPr>
          <p:nvPr>
            <p:ph idx="1"/>
          </p:nvPr>
        </p:nvSpPr>
        <p:spPr>
          <a:xfrm>
            <a:off x="873457" y="2251881"/>
            <a:ext cx="9870744" cy="4057479"/>
          </a:xfrm>
        </p:spPr>
        <p:txBody>
          <a:bodyPr>
            <a:normAutofit lnSpcReduction="10000"/>
          </a:bodyPr>
          <a:lstStyle/>
          <a:p>
            <a:pPr>
              <a:buFont typeface="Wingdings" panose="05000000000000000000" pitchFamily="2" charset="2"/>
              <a:buChar char="Ø"/>
            </a:pPr>
            <a:r>
              <a:rPr lang="en-US" dirty="0">
                <a:latin typeface="Calibri" panose="020F0502020204030204" pitchFamily="34" charset="0"/>
                <a:cs typeface="Calibri" panose="020F0502020204030204" pitchFamily="34" charset="0"/>
              </a:rPr>
              <a:t> You must </a:t>
            </a:r>
            <a:r>
              <a:rPr lang="en-US" b="1" dirty="0">
                <a:latin typeface="Calibri" panose="020F0502020204030204" pitchFamily="34" charset="0"/>
                <a:cs typeface="Calibri" panose="020F0502020204030204" pitchFamily="34" charset="0"/>
              </a:rPr>
              <a:t>complete online registration </a:t>
            </a:r>
            <a:r>
              <a:rPr lang="en-US" dirty="0">
                <a:latin typeface="Calibri" panose="020F0502020204030204" pitchFamily="34" charset="0"/>
                <a:cs typeface="Calibri" panose="020F0502020204030204" pitchFamily="34" charset="0"/>
              </a:rPr>
              <a:t>and </a:t>
            </a:r>
            <a:r>
              <a:rPr lang="en-US" b="1" dirty="0">
                <a:latin typeface="Calibri" panose="020F0502020204030204" pitchFamily="34" charset="0"/>
                <a:cs typeface="Calibri" panose="020F0502020204030204" pitchFamily="34" charset="0"/>
              </a:rPr>
              <a:t>pay the relevant fee due to Maynooth University</a:t>
            </a:r>
            <a:r>
              <a:rPr lang="en-US" dirty="0">
                <a:latin typeface="Calibri" panose="020F0502020204030204" pitchFamily="34" charset="0"/>
                <a:cs typeface="Calibri" panose="020F0502020204030204" pitchFamily="34" charset="0"/>
              </a:rPr>
              <a:t> while you are studying abroad</a:t>
            </a:r>
          </a:p>
          <a:p>
            <a:pPr>
              <a:buFont typeface="Wingdings" panose="05000000000000000000" pitchFamily="2" charset="2"/>
              <a:buChar char="Ø"/>
            </a:pPr>
            <a:endParaRPr lang="en-US"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 Failure to do so will result in a late penalty fine</a:t>
            </a:r>
          </a:p>
          <a:p>
            <a:pPr>
              <a:buFont typeface="Wingdings" panose="05000000000000000000" pitchFamily="2" charset="2"/>
              <a:buChar char="Ø"/>
            </a:pPr>
            <a:endParaRPr lang="en-US"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 Current Fees &amp; Grant details are available at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a:t>
            </a:r>
            <a:r>
              <a:rPr lang="en-US" u="sng" dirty="0">
                <a:latin typeface="Calibri" panose="020F0502020204030204" pitchFamily="34" charset="0"/>
                <a:cs typeface="Calibri" panose="020F0502020204030204" pitchFamily="34" charset="0"/>
              </a:rPr>
              <a:t>maynoothuniversity.ie/students-fees-grants</a:t>
            </a:r>
          </a:p>
          <a:p>
            <a:pPr>
              <a:buFont typeface="Wingdings" panose="05000000000000000000" pitchFamily="2" charset="2"/>
              <a:buChar char="Ø"/>
            </a:pPr>
            <a:endParaRPr lang="en-US" u="sng"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 </a:t>
            </a:r>
            <a:r>
              <a:rPr lang="en-US" dirty="0">
                <a:solidFill>
                  <a:srgbClr val="FF0066"/>
                </a:solidFill>
                <a:latin typeface="Calibri" panose="020F0502020204030204" pitchFamily="34" charset="0"/>
                <a:cs typeface="Calibri" panose="020F0502020204030204" pitchFamily="34" charset="0"/>
              </a:rPr>
              <a:t>If you fail to register with Maynooth University, you will be considered to be a deferred student and your credits earned abroad will not count towards your degree</a:t>
            </a:r>
            <a:r>
              <a:rPr lang="en-US" dirty="0">
                <a:latin typeface="Calibri" panose="020F0502020204030204" pitchFamily="34" charset="0"/>
                <a:cs typeface="Calibri" panose="020F0502020204030204" pitchFamily="34" charset="0"/>
              </a:rPr>
              <a:t>.</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6897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7CF00-138C-4095-88B2-6214A995AB5D}"/>
              </a:ext>
            </a:extLst>
          </p:cNvPr>
          <p:cNvSpPr>
            <a:spLocks noGrp="1"/>
          </p:cNvSpPr>
          <p:nvPr>
            <p:ph type="title"/>
          </p:nvPr>
        </p:nvSpPr>
        <p:spPr>
          <a:xfrm>
            <a:off x="1024128" y="585216"/>
            <a:ext cx="9720072" cy="1499616"/>
          </a:xfrm>
        </p:spPr>
        <p:txBody>
          <a:bodyPr/>
          <a:lstStyle/>
          <a:p>
            <a:r>
              <a:rPr lang="fr-FR" err="1">
                <a:latin typeface="Calibri Light" panose="020F0302020204030204" pitchFamily="34" charset="0"/>
                <a:cs typeface="Calibri Light" panose="020F0302020204030204" pitchFamily="34" charset="0"/>
              </a:rPr>
              <a:t>Registering</a:t>
            </a:r>
            <a:r>
              <a:rPr lang="fr-FR">
                <a:latin typeface="Calibri Light" panose="020F0302020204030204" pitchFamily="34" charset="0"/>
                <a:cs typeface="Calibri Light" panose="020F0302020204030204" pitchFamily="34" charset="0"/>
              </a:rPr>
              <a:t> </a:t>
            </a:r>
            <a:r>
              <a:rPr lang="fr-FR" err="1">
                <a:latin typeface="Calibri Light" panose="020F0302020204030204" pitchFamily="34" charset="0"/>
                <a:cs typeface="Calibri Light" panose="020F0302020204030204" pitchFamily="34" charset="0"/>
              </a:rPr>
              <a:t>your</a:t>
            </a:r>
            <a:r>
              <a:rPr lang="fr-FR">
                <a:latin typeface="Calibri Light" panose="020F0302020204030204" pitchFamily="34" charset="0"/>
                <a:cs typeface="Calibri Light" panose="020F0302020204030204" pitchFamily="34" charset="0"/>
              </a:rPr>
              <a:t> </a:t>
            </a:r>
            <a:r>
              <a:rPr lang="fr-FR" err="1">
                <a:latin typeface="Calibri Light" panose="020F0302020204030204" pitchFamily="34" charset="0"/>
                <a:cs typeface="Calibri Light" panose="020F0302020204030204" pitchFamily="34" charset="0"/>
              </a:rPr>
              <a:t>year</a:t>
            </a:r>
            <a:r>
              <a:rPr lang="fr-FR">
                <a:latin typeface="Calibri Light" panose="020F0302020204030204" pitchFamily="34" charset="0"/>
                <a:cs typeface="Calibri Light" panose="020F0302020204030204" pitchFamily="34" charset="0"/>
              </a:rPr>
              <a:t> </a:t>
            </a:r>
            <a:r>
              <a:rPr lang="fr-FR" err="1">
                <a:latin typeface="Calibri Light" panose="020F0302020204030204" pitchFamily="34" charset="0"/>
                <a:cs typeface="Calibri Light" panose="020F0302020204030204" pitchFamily="34" charset="0"/>
              </a:rPr>
              <a:t>abroad</a:t>
            </a:r>
            <a:endParaRPr lang="fr-FR">
              <a:latin typeface="Calibri Light" panose="020F0302020204030204" pitchFamily="34" charset="0"/>
              <a:cs typeface="Calibri Light" panose="020F0302020204030204" pitchFamily="34" charset="0"/>
            </a:endParaRPr>
          </a:p>
        </p:txBody>
      </p:sp>
      <p:sp>
        <p:nvSpPr>
          <p:cNvPr id="25" name="Freeform 5">
            <a:extLst>
              <a:ext uri="{FF2B5EF4-FFF2-40B4-BE49-F238E27FC236}">
                <a16:creationId xmlns:a16="http://schemas.microsoft.com/office/drawing/2014/main" id="{BF4B46AC-0F3C-4099-9E6C-754B53B81358}"/>
              </a:ext>
            </a:extLst>
          </p:cNvPr>
          <p:cNvSpPr>
            <a:spLocks/>
          </p:cNvSpPr>
          <p:nvPr/>
        </p:nvSpPr>
        <p:spPr bwMode="auto">
          <a:xfrm>
            <a:off x="1841581" y="3473280"/>
            <a:ext cx="920750" cy="2373313"/>
          </a:xfrm>
          <a:custGeom>
            <a:avLst/>
            <a:gdLst>
              <a:gd name="T0" fmla="*/ 457 w 580"/>
              <a:gd name="T1" fmla="*/ 0 h 1495"/>
              <a:gd name="T2" fmla="*/ 437 w 580"/>
              <a:gd name="T3" fmla="*/ 8 h 1495"/>
              <a:gd name="T4" fmla="*/ 418 w 580"/>
              <a:gd name="T5" fmla="*/ 31 h 1495"/>
              <a:gd name="T6" fmla="*/ 409 w 580"/>
              <a:gd name="T7" fmla="*/ 75 h 1495"/>
              <a:gd name="T8" fmla="*/ 412 w 580"/>
              <a:gd name="T9" fmla="*/ 148 h 1495"/>
              <a:gd name="T10" fmla="*/ 408 w 580"/>
              <a:gd name="T11" fmla="*/ 281 h 1495"/>
              <a:gd name="T12" fmla="*/ 394 w 580"/>
              <a:gd name="T13" fmla="*/ 394 h 1495"/>
              <a:gd name="T14" fmla="*/ 365 w 580"/>
              <a:gd name="T15" fmla="*/ 387 h 1495"/>
              <a:gd name="T16" fmla="*/ 329 w 580"/>
              <a:gd name="T17" fmla="*/ 394 h 1495"/>
              <a:gd name="T18" fmla="*/ 285 w 580"/>
              <a:gd name="T19" fmla="*/ 420 h 1495"/>
              <a:gd name="T20" fmla="*/ 271 w 580"/>
              <a:gd name="T21" fmla="*/ 440 h 1495"/>
              <a:gd name="T22" fmla="*/ 266 w 580"/>
              <a:gd name="T23" fmla="*/ 464 h 1495"/>
              <a:gd name="T24" fmla="*/ 238 w 580"/>
              <a:gd name="T25" fmla="*/ 457 h 1495"/>
              <a:gd name="T26" fmla="*/ 212 w 580"/>
              <a:gd name="T27" fmla="*/ 455 h 1495"/>
              <a:gd name="T28" fmla="*/ 175 w 580"/>
              <a:gd name="T29" fmla="*/ 461 h 1495"/>
              <a:gd name="T30" fmla="*/ 148 w 580"/>
              <a:gd name="T31" fmla="*/ 483 h 1495"/>
              <a:gd name="T32" fmla="*/ 134 w 580"/>
              <a:gd name="T33" fmla="*/ 507 h 1495"/>
              <a:gd name="T34" fmla="*/ 122 w 580"/>
              <a:gd name="T35" fmla="*/ 521 h 1495"/>
              <a:gd name="T36" fmla="*/ 80 w 580"/>
              <a:gd name="T37" fmla="*/ 532 h 1495"/>
              <a:gd name="T38" fmla="*/ 58 w 580"/>
              <a:gd name="T39" fmla="*/ 538 h 1495"/>
              <a:gd name="T40" fmla="*/ 25 w 580"/>
              <a:gd name="T41" fmla="*/ 566 h 1495"/>
              <a:gd name="T42" fmla="*/ 11 w 580"/>
              <a:gd name="T43" fmla="*/ 603 h 1495"/>
              <a:gd name="T44" fmla="*/ 2 w 580"/>
              <a:gd name="T45" fmla="*/ 655 h 1495"/>
              <a:gd name="T46" fmla="*/ 3 w 580"/>
              <a:gd name="T47" fmla="*/ 766 h 1495"/>
              <a:gd name="T48" fmla="*/ 8 w 580"/>
              <a:gd name="T49" fmla="*/ 832 h 1495"/>
              <a:gd name="T50" fmla="*/ 23 w 580"/>
              <a:gd name="T51" fmla="*/ 903 h 1495"/>
              <a:gd name="T52" fmla="*/ 46 w 580"/>
              <a:gd name="T53" fmla="*/ 972 h 1495"/>
              <a:gd name="T54" fmla="*/ 66 w 580"/>
              <a:gd name="T55" fmla="*/ 1015 h 1495"/>
              <a:gd name="T56" fmla="*/ 86 w 580"/>
              <a:gd name="T57" fmla="*/ 1090 h 1495"/>
              <a:gd name="T58" fmla="*/ 91 w 580"/>
              <a:gd name="T59" fmla="*/ 1167 h 1495"/>
              <a:gd name="T60" fmla="*/ 78 w 580"/>
              <a:gd name="T61" fmla="*/ 1297 h 1495"/>
              <a:gd name="T62" fmla="*/ 66 w 580"/>
              <a:gd name="T63" fmla="*/ 1403 h 1495"/>
              <a:gd name="T64" fmla="*/ 434 w 580"/>
              <a:gd name="T65" fmla="*/ 1495 h 1495"/>
              <a:gd name="T66" fmla="*/ 425 w 580"/>
              <a:gd name="T67" fmla="*/ 1430 h 1495"/>
              <a:gd name="T68" fmla="*/ 425 w 580"/>
              <a:gd name="T69" fmla="*/ 1298 h 1495"/>
              <a:gd name="T70" fmla="*/ 425 w 580"/>
              <a:gd name="T71" fmla="*/ 1234 h 1495"/>
              <a:gd name="T72" fmla="*/ 417 w 580"/>
              <a:gd name="T73" fmla="*/ 1129 h 1495"/>
              <a:gd name="T74" fmla="*/ 418 w 580"/>
              <a:gd name="T75" fmla="*/ 1035 h 1495"/>
              <a:gd name="T76" fmla="*/ 432 w 580"/>
              <a:gd name="T77" fmla="*/ 986 h 1495"/>
              <a:gd name="T78" fmla="*/ 449 w 580"/>
              <a:gd name="T79" fmla="*/ 960 h 1495"/>
              <a:gd name="T80" fmla="*/ 514 w 580"/>
              <a:gd name="T81" fmla="*/ 883 h 1495"/>
              <a:gd name="T82" fmla="*/ 541 w 580"/>
              <a:gd name="T83" fmla="*/ 829 h 1495"/>
              <a:gd name="T84" fmla="*/ 560 w 580"/>
              <a:gd name="T85" fmla="*/ 786 h 1495"/>
              <a:gd name="T86" fmla="*/ 578 w 580"/>
              <a:gd name="T87" fmla="*/ 737 h 1495"/>
              <a:gd name="T88" fmla="*/ 580 w 580"/>
              <a:gd name="T89" fmla="*/ 706 h 1495"/>
              <a:gd name="T90" fmla="*/ 568 w 580"/>
              <a:gd name="T91" fmla="*/ 672 h 1495"/>
              <a:gd name="T92" fmla="*/ 545 w 580"/>
              <a:gd name="T93" fmla="*/ 640 h 1495"/>
              <a:gd name="T94" fmla="*/ 525 w 580"/>
              <a:gd name="T95" fmla="*/ 603 h 1495"/>
              <a:gd name="T96" fmla="*/ 523 w 580"/>
              <a:gd name="T97" fmla="*/ 578 h 1495"/>
              <a:gd name="T98" fmla="*/ 517 w 580"/>
              <a:gd name="T99" fmla="*/ 495 h 1495"/>
              <a:gd name="T100" fmla="*/ 520 w 580"/>
              <a:gd name="T101" fmla="*/ 366 h 1495"/>
              <a:gd name="T102" fmla="*/ 525 w 580"/>
              <a:gd name="T103" fmla="*/ 263 h 1495"/>
              <a:gd name="T104" fmla="*/ 525 w 580"/>
              <a:gd name="T105" fmla="*/ 184 h 1495"/>
              <a:gd name="T106" fmla="*/ 528 w 580"/>
              <a:gd name="T107" fmla="*/ 108 h 1495"/>
              <a:gd name="T108" fmla="*/ 526 w 580"/>
              <a:gd name="T109" fmla="*/ 66 h 1495"/>
              <a:gd name="T110" fmla="*/ 511 w 580"/>
              <a:gd name="T111" fmla="*/ 26 h 1495"/>
              <a:gd name="T112" fmla="*/ 488 w 580"/>
              <a:gd name="T113" fmla="*/ 3 h 1495"/>
              <a:gd name="T114" fmla="*/ 468 w 580"/>
              <a:gd name="T115" fmla="*/ 0 h 1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495">
                <a:moveTo>
                  <a:pt x="468" y="0"/>
                </a:moveTo>
                <a:lnTo>
                  <a:pt x="468" y="0"/>
                </a:lnTo>
                <a:lnTo>
                  <a:pt x="457" y="0"/>
                </a:lnTo>
                <a:lnTo>
                  <a:pt x="446" y="3"/>
                </a:lnTo>
                <a:lnTo>
                  <a:pt x="446" y="3"/>
                </a:lnTo>
                <a:lnTo>
                  <a:pt x="437" y="8"/>
                </a:lnTo>
                <a:lnTo>
                  <a:pt x="429" y="14"/>
                </a:lnTo>
                <a:lnTo>
                  <a:pt x="423" y="21"/>
                </a:lnTo>
                <a:lnTo>
                  <a:pt x="418" y="31"/>
                </a:lnTo>
                <a:lnTo>
                  <a:pt x="414" y="40"/>
                </a:lnTo>
                <a:lnTo>
                  <a:pt x="412" y="51"/>
                </a:lnTo>
                <a:lnTo>
                  <a:pt x="409" y="75"/>
                </a:lnTo>
                <a:lnTo>
                  <a:pt x="409" y="100"/>
                </a:lnTo>
                <a:lnTo>
                  <a:pt x="411" y="124"/>
                </a:lnTo>
                <a:lnTo>
                  <a:pt x="412" y="148"/>
                </a:lnTo>
                <a:lnTo>
                  <a:pt x="412" y="166"/>
                </a:lnTo>
                <a:lnTo>
                  <a:pt x="412" y="166"/>
                </a:lnTo>
                <a:lnTo>
                  <a:pt x="408" y="281"/>
                </a:lnTo>
                <a:lnTo>
                  <a:pt x="403" y="397"/>
                </a:lnTo>
                <a:lnTo>
                  <a:pt x="403" y="397"/>
                </a:lnTo>
                <a:lnTo>
                  <a:pt x="394" y="394"/>
                </a:lnTo>
                <a:lnTo>
                  <a:pt x="385" y="391"/>
                </a:lnTo>
                <a:lnTo>
                  <a:pt x="375" y="389"/>
                </a:lnTo>
                <a:lnTo>
                  <a:pt x="365" y="387"/>
                </a:lnTo>
                <a:lnTo>
                  <a:pt x="365" y="387"/>
                </a:lnTo>
                <a:lnTo>
                  <a:pt x="346" y="389"/>
                </a:lnTo>
                <a:lnTo>
                  <a:pt x="329" y="394"/>
                </a:lnTo>
                <a:lnTo>
                  <a:pt x="312" y="400"/>
                </a:lnTo>
                <a:lnTo>
                  <a:pt x="297" y="409"/>
                </a:lnTo>
                <a:lnTo>
                  <a:pt x="285" y="420"/>
                </a:lnTo>
                <a:lnTo>
                  <a:pt x="278" y="426"/>
                </a:lnTo>
                <a:lnTo>
                  <a:pt x="274" y="432"/>
                </a:lnTo>
                <a:lnTo>
                  <a:pt x="271" y="440"/>
                </a:lnTo>
                <a:lnTo>
                  <a:pt x="268" y="447"/>
                </a:lnTo>
                <a:lnTo>
                  <a:pt x="266" y="455"/>
                </a:lnTo>
                <a:lnTo>
                  <a:pt x="266" y="464"/>
                </a:lnTo>
                <a:lnTo>
                  <a:pt x="266" y="464"/>
                </a:lnTo>
                <a:lnTo>
                  <a:pt x="252" y="460"/>
                </a:lnTo>
                <a:lnTo>
                  <a:pt x="238" y="457"/>
                </a:lnTo>
                <a:lnTo>
                  <a:pt x="226" y="455"/>
                </a:lnTo>
                <a:lnTo>
                  <a:pt x="212" y="455"/>
                </a:lnTo>
                <a:lnTo>
                  <a:pt x="212" y="455"/>
                </a:lnTo>
                <a:lnTo>
                  <a:pt x="200" y="455"/>
                </a:lnTo>
                <a:lnTo>
                  <a:pt x="188" y="458"/>
                </a:lnTo>
                <a:lnTo>
                  <a:pt x="175" y="461"/>
                </a:lnTo>
                <a:lnTo>
                  <a:pt x="165" y="467"/>
                </a:lnTo>
                <a:lnTo>
                  <a:pt x="155" y="474"/>
                </a:lnTo>
                <a:lnTo>
                  <a:pt x="148" y="483"/>
                </a:lnTo>
                <a:lnTo>
                  <a:pt x="140" y="495"/>
                </a:lnTo>
                <a:lnTo>
                  <a:pt x="134" y="507"/>
                </a:lnTo>
                <a:lnTo>
                  <a:pt x="134" y="507"/>
                </a:lnTo>
                <a:lnTo>
                  <a:pt x="132" y="512"/>
                </a:lnTo>
                <a:lnTo>
                  <a:pt x="129" y="517"/>
                </a:lnTo>
                <a:lnTo>
                  <a:pt x="122" y="521"/>
                </a:lnTo>
                <a:lnTo>
                  <a:pt x="112" y="526"/>
                </a:lnTo>
                <a:lnTo>
                  <a:pt x="102" y="527"/>
                </a:lnTo>
                <a:lnTo>
                  <a:pt x="80" y="532"/>
                </a:lnTo>
                <a:lnTo>
                  <a:pt x="69" y="534"/>
                </a:lnTo>
                <a:lnTo>
                  <a:pt x="58" y="538"/>
                </a:lnTo>
                <a:lnTo>
                  <a:pt x="58" y="538"/>
                </a:lnTo>
                <a:lnTo>
                  <a:pt x="45" y="546"/>
                </a:lnTo>
                <a:lnTo>
                  <a:pt x="34" y="555"/>
                </a:lnTo>
                <a:lnTo>
                  <a:pt x="25" y="566"/>
                </a:lnTo>
                <a:lnTo>
                  <a:pt x="18" y="577"/>
                </a:lnTo>
                <a:lnTo>
                  <a:pt x="14" y="591"/>
                </a:lnTo>
                <a:lnTo>
                  <a:pt x="11" y="603"/>
                </a:lnTo>
                <a:lnTo>
                  <a:pt x="5" y="634"/>
                </a:lnTo>
                <a:lnTo>
                  <a:pt x="5" y="634"/>
                </a:lnTo>
                <a:lnTo>
                  <a:pt x="2" y="655"/>
                </a:lnTo>
                <a:lnTo>
                  <a:pt x="0" y="677"/>
                </a:lnTo>
                <a:lnTo>
                  <a:pt x="0" y="721"/>
                </a:lnTo>
                <a:lnTo>
                  <a:pt x="3" y="766"/>
                </a:lnTo>
                <a:lnTo>
                  <a:pt x="6" y="810"/>
                </a:lnTo>
                <a:lnTo>
                  <a:pt x="6" y="810"/>
                </a:lnTo>
                <a:lnTo>
                  <a:pt x="8" y="832"/>
                </a:lnTo>
                <a:lnTo>
                  <a:pt x="12" y="855"/>
                </a:lnTo>
                <a:lnTo>
                  <a:pt x="17" y="880"/>
                </a:lnTo>
                <a:lnTo>
                  <a:pt x="23" y="903"/>
                </a:lnTo>
                <a:lnTo>
                  <a:pt x="29" y="927"/>
                </a:lnTo>
                <a:lnTo>
                  <a:pt x="37" y="950"/>
                </a:lnTo>
                <a:lnTo>
                  <a:pt x="46" y="972"/>
                </a:lnTo>
                <a:lnTo>
                  <a:pt x="55" y="990"/>
                </a:lnTo>
                <a:lnTo>
                  <a:pt x="55" y="990"/>
                </a:lnTo>
                <a:lnTo>
                  <a:pt x="66" y="1015"/>
                </a:lnTo>
                <a:lnTo>
                  <a:pt x="75" y="1041"/>
                </a:lnTo>
                <a:lnTo>
                  <a:pt x="82" y="1066"/>
                </a:lnTo>
                <a:lnTo>
                  <a:pt x="86" y="1090"/>
                </a:lnTo>
                <a:lnTo>
                  <a:pt x="89" y="1117"/>
                </a:lnTo>
                <a:lnTo>
                  <a:pt x="91" y="1141"/>
                </a:lnTo>
                <a:lnTo>
                  <a:pt x="91" y="1167"/>
                </a:lnTo>
                <a:lnTo>
                  <a:pt x="91" y="1194"/>
                </a:lnTo>
                <a:lnTo>
                  <a:pt x="86" y="1246"/>
                </a:lnTo>
                <a:lnTo>
                  <a:pt x="78" y="1297"/>
                </a:lnTo>
                <a:lnTo>
                  <a:pt x="72" y="1349"/>
                </a:lnTo>
                <a:lnTo>
                  <a:pt x="66" y="1403"/>
                </a:lnTo>
                <a:lnTo>
                  <a:pt x="66" y="1403"/>
                </a:lnTo>
                <a:lnTo>
                  <a:pt x="65" y="1449"/>
                </a:lnTo>
                <a:lnTo>
                  <a:pt x="63" y="1495"/>
                </a:lnTo>
                <a:lnTo>
                  <a:pt x="434" y="1495"/>
                </a:lnTo>
                <a:lnTo>
                  <a:pt x="434" y="1495"/>
                </a:lnTo>
                <a:lnTo>
                  <a:pt x="429" y="1463"/>
                </a:lnTo>
                <a:lnTo>
                  <a:pt x="425" y="1430"/>
                </a:lnTo>
                <a:lnTo>
                  <a:pt x="423" y="1398"/>
                </a:lnTo>
                <a:lnTo>
                  <a:pt x="423" y="1364"/>
                </a:lnTo>
                <a:lnTo>
                  <a:pt x="425" y="1298"/>
                </a:lnTo>
                <a:lnTo>
                  <a:pt x="426" y="1264"/>
                </a:lnTo>
                <a:lnTo>
                  <a:pt x="425" y="1234"/>
                </a:lnTo>
                <a:lnTo>
                  <a:pt x="425" y="1234"/>
                </a:lnTo>
                <a:lnTo>
                  <a:pt x="423" y="1203"/>
                </a:lnTo>
                <a:lnTo>
                  <a:pt x="420" y="1167"/>
                </a:lnTo>
                <a:lnTo>
                  <a:pt x="417" y="1129"/>
                </a:lnTo>
                <a:lnTo>
                  <a:pt x="415" y="1090"/>
                </a:lnTo>
                <a:lnTo>
                  <a:pt x="417" y="1054"/>
                </a:lnTo>
                <a:lnTo>
                  <a:pt x="418" y="1035"/>
                </a:lnTo>
                <a:lnTo>
                  <a:pt x="421" y="1017"/>
                </a:lnTo>
                <a:lnTo>
                  <a:pt x="426" y="1001"/>
                </a:lnTo>
                <a:lnTo>
                  <a:pt x="432" y="986"/>
                </a:lnTo>
                <a:lnTo>
                  <a:pt x="440" y="972"/>
                </a:lnTo>
                <a:lnTo>
                  <a:pt x="449" y="960"/>
                </a:lnTo>
                <a:lnTo>
                  <a:pt x="449" y="960"/>
                </a:lnTo>
                <a:lnTo>
                  <a:pt x="475" y="929"/>
                </a:lnTo>
                <a:lnTo>
                  <a:pt x="503" y="898"/>
                </a:lnTo>
                <a:lnTo>
                  <a:pt x="514" y="883"/>
                </a:lnTo>
                <a:lnTo>
                  <a:pt x="525" y="866"/>
                </a:lnTo>
                <a:lnTo>
                  <a:pt x="534" y="847"/>
                </a:lnTo>
                <a:lnTo>
                  <a:pt x="541" y="829"/>
                </a:lnTo>
                <a:lnTo>
                  <a:pt x="541" y="829"/>
                </a:lnTo>
                <a:lnTo>
                  <a:pt x="551" y="806"/>
                </a:lnTo>
                <a:lnTo>
                  <a:pt x="560" y="786"/>
                </a:lnTo>
                <a:lnTo>
                  <a:pt x="568" y="766"/>
                </a:lnTo>
                <a:lnTo>
                  <a:pt x="575" y="746"/>
                </a:lnTo>
                <a:lnTo>
                  <a:pt x="578" y="737"/>
                </a:lnTo>
                <a:lnTo>
                  <a:pt x="580" y="726"/>
                </a:lnTo>
                <a:lnTo>
                  <a:pt x="580" y="717"/>
                </a:lnTo>
                <a:lnTo>
                  <a:pt x="580" y="706"/>
                </a:lnTo>
                <a:lnTo>
                  <a:pt x="577" y="695"/>
                </a:lnTo>
                <a:lnTo>
                  <a:pt x="574" y="684"/>
                </a:lnTo>
                <a:lnTo>
                  <a:pt x="568" y="672"/>
                </a:lnTo>
                <a:lnTo>
                  <a:pt x="560" y="661"/>
                </a:lnTo>
                <a:lnTo>
                  <a:pt x="560" y="661"/>
                </a:lnTo>
                <a:lnTo>
                  <a:pt x="545" y="640"/>
                </a:lnTo>
                <a:lnTo>
                  <a:pt x="532" y="623"/>
                </a:lnTo>
                <a:lnTo>
                  <a:pt x="529" y="614"/>
                </a:lnTo>
                <a:lnTo>
                  <a:pt x="525" y="603"/>
                </a:lnTo>
                <a:lnTo>
                  <a:pt x="523" y="592"/>
                </a:lnTo>
                <a:lnTo>
                  <a:pt x="523" y="578"/>
                </a:lnTo>
                <a:lnTo>
                  <a:pt x="523" y="578"/>
                </a:lnTo>
                <a:lnTo>
                  <a:pt x="521" y="551"/>
                </a:lnTo>
                <a:lnTo>
                  <a:pt x="520" y="523"/>
                </a:lnTo>
                <a:lnTo>
                  <a:pt x="517" y="495"/>
                </a:lnTo>
                <a:lnTo>
                  <a:pt x="517" y="469"/>
                </a:lnTo>
                <a:lnTo>
                  <a:pt x="517" y="469"/>
                </a:lnTo>
                <a:lnTo>
                  <a:pt x="520" y="366"/>
                </a:lnTo>
                <a:lnTo>
                  <a:pt x="521" y="315"/>
                </a:lnTo>
                <a:lnTo>
                  <a:pt x="525" y="263"/>
                </a:lnTo>
                <a:lnTo>
                  <a:pt x="525" y="263"/>
                </a:lnTo>
                <a:lnTo>
                  <a:pt x="526" y="243"/>
                </a:lnTo>
                <a:lnTo>
                  <a:pt x="525" y="223"/>
                </a:lnTo>
                <a:lnTo>
                  <a:pt x="525" y="184"/>
                </a:lnTo>
                <a:lnTo>
                  <a:pt x="525" y="184"/>
                </a:lnTo>
                <a:lnTo>
                  <a:pt x="526" y="132"/>
                </a:lnTo>
                <a:lnTo>
                  <a:pt x="528" y="108"/>
                </a:lnTo>
                <a:lnTo>
                  <a:pt x="528" y="81"/>
                </a:lnTo>
                <a:lnTo>
                  <a:pt x="528" y="81"/>
                </a:lnTo>
                <a:lnTo>
                  <a:pt x="526" y="66"/>
                </a:lnTo>
                <a:lnTo>
                  <a:pt x="523" y="52"/>
                </a:lnTo>
                <a:lnTo>
                  <a:pt x="518" y="38"/>
                </a:lnTo>
                <a:lnTo>
                  <a:pt x="511" y="26"/>
                </a:lnTo>
                <a:lnTo>
                  <a:pt x="503" y="15"/>
                </a:lnTo>
                <a:lnTo>
                  <a:pt x="492" y="6"/>
                </a:lnTo>
                <a:lnTo>
                  <a:pt x="488" y="3"/>
                </a:lnTo>
                <a:lnTo>
                  <a:pt x="481" y="1"/>
                </a:lnTo>
                <a:lnTo>
                  <a:pt x="474" y="0"/>
                </a:lnTo>
                <a:lnTo>
                  <a:pt x="468"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ar-QA"/>
          </a:p>
        </p:txBody>
      </p:sp>
      <p:sp>
        <p:nvSpPr>
          <p:cNvPr id="49" name="Line 5">
            <a:extLst>
              <a:ext uri="{FF2B5EF4-FFF2-40B4-BE49-F238E27FC236}">
                <a16:creationId xmlns:a16="http://schemas.microsoft.com/office/drawing/2014/main" id="{0D2CB0BF-D97A-4D17-8CDC-2C3D70A04B5E}"/>
              </a:ext>
            </a:extLst>
          </p:cNvPr>
          <p:cNvSpPr>
            <a:spLocks noChangeShapeType="1"/>
          </p:cNvSpPr>
          <p:nvPr/>
        </p:nvSpPr>
        <p:spPr bwMode="auto">
          <a:xfrm>
            <a:off x="0" y="6058661"/>
            <a:ext cx="12304058" cy="0"/>
          </a:xfrm>
          <a:prstGeom prst="line">
            <a:avLst/>
          </a:prstGeom>
          <a:noFill/>
          <a:ln w="60325">
            <a:solidFill>
              <a:srgbClr val="D1D3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sp>
        <p:nvSpPr>
          <p:cNvPr id="26" name="Freeform 7">
            <a:extLst>
              <a:ext uri="{FF2B5EF4-FFF2-40B4-BE49-F238E27FC236}">
                <a16:creationId xmlns:a16="http://schemas.microsoft.com/office/drawing/2014/main" id="{1FDEFF40-0189-4823-9DB6-5FE54F908AFA}"/>
              </a:ext>
            </a:extLst>
          </p:cNvPr>
          <p:cNvSpPr>
            <a:spLocks/>
          </p:cNvSpPr>
          <p:nvPr/>
        </p:nvSpPr>
        <p:spPr bwMode="auto">
          <a:xfrm>
            <a:off x="5487655" y="3594337"/>
            <a:ext cx="839787" cy="2290763"/>
          </a:xfrm>
          <a:custGeom>
            <a:avLst/>
            <a:gdLst>
              <a:gd name="T0" fmla="*/ 116 w 529"/>
              <a:gd name="T1" fmla="*/ 3 h 1443"/>
              <a:gd name="T2" fmla="*/ 93 w 529"/>
              <a:gd name="T3" fmla="*/ 32 h 1443"/>
              <a:gd name="T4" fmla="*/ 91 w 529"/>
              <a:gd name="T5" fmla="*/ 69 h 1443"/>
              <a:gd name="T6" fmla="*/ 116 w 529"/>
              <a:gd name="T7" fmla="*/ 152 h 1443"/>
              <a:gd name="T8" fmla="*/ 143 w 529"/>
              <a:gd name="T9" fmla="*/ 282 h 1443"/>
              <a:gd name="T10" fmla="*/ 180 w 529"/>
              <a:gd name="T11" fmla="*/ 411 h 1443"/>
              <a:gd name="T12" fmla="*/ 190 w 529"/>
              <a:gd name="T13" fmla="*/ 491 h 1443"/>
              <a:gd name="T14" fmla="*/ 139 w 529"/>
              <a:gd name="T15" fmla="*/ 475 h 1443"/>
              <a:gd name="T16" fmla="*/ 102 w 529"/>
              <a:gd name="T17" fmla="*/ 485 h 1443"/>
              <a:gd name="T18" fmla="*/ 76 w 529"/>
              <a:gd name="T19" fmla="*/ 515 h 1443"/>
              <a:gd name="T20" fmla="*/ 79 w 529"/>
              <a:gd name="T21" fmla="*/ 569 h 1443"/>
              <a:gd name="T22" fmla="*/ 62 w 529"/>
              <a:gd name="T23" fmla="*/ 608 h 1443"/>
              <a:gd name="T24" fmla="*/ 17 w 529"/>
              <a:gd name="T25" fmla="*/ 640 h 1443"/>
              <a:gd name="T26" fmla="*/ 2 w 529"/>
              <a:gd name="T27" fmla="*/ 694 h 1443"/>
              <a:gd name="T28" fmla="*/ 10 w 529"/>
              <a:gd name="T29" fmla="*/ 795 h 1443"/>
              <a:gd name="T30" fmla="*/ 34 w 529"/>
              <a:gd name="T31" fmla="*/ 912 h 1443"/>
              <a:gd name="T32" fmla="*/ 63 w 529"/>
              <a:gd name="T33" fmla="*/ 983 h 1443"/>
              <a:gd name="T34" fmla="*/ 113 w 529"/>
              <a:gd name="T35" fmla="*/ 1062 h 1443"/>
              <a:gd name="T36" fmla="*/ 134 w 529"/>
              <a:gd name="T37" fmla="*/ 1149 h 1443"/>
              <a:gd name="T38" fmla="*/ 128 w 529"/>
              <a:gd name="T39" fmla="*/ 1369 h 1443"/>
              <a:gd name="T40" fmla="*/ 460 w 529"/>
              <a:gd name="T41" fmla="*/ 1414 h 1443"/>
              <a:gd name="T42" fmla="*/ 456 w 529"/>
              <a:gd name="T43" fmla="*/ 1215 h 1443"/>
              <a:gd name="T44" fmla="*/ 453 w 529"/>
              <a:gd name="T45" fmla="*/ 1092 h 1443"/>
              <a:gd name="T46" fmla="*/ 465 w 529"/>
              <a:gd name="T47" fmla="*/ 972 h 1443"/>
              <a:gd name="T48" fmla="*/ 485 w 529"/>
              <a:gd name="T49" fmla="*/ 849 h 1443"/>
              <a:gd name="T50" fmla="*/ 483 w 529"/>
              <a:gd name="T51" fmla="*/ 685 h 1443"/>
              <a:gd name="T52" fmla="*/ 468 w 529"/>
              <a:gd name="T53" fmla="*/ 559 h 1443"/>
              <a:gd name="T54" fmla="*/ 465 w 529"/>
              <a:gd name="T55" fmla="*/ 522 h 1443"/>
              <a:gd name="T56" fmla="*/ 474 w 529"/>
              <a:gd name="T57" fmla="*/ 463 h 1443"/>
              <a:gd name="T58" fmla="*/ 479 w 529"/>
              <a:gd name="T59" fmla="*/ 386 h 1443"/>
              <a:gd name="T60" fmla="*/ 494 w 529"/>
              <a:gd name="T61" fmla="*/ 331 h 1443"/>
              <a:gd name="T62" fmla="*/ 511 w 529"/>
              <a:gd name="T63" fmla="*/ 232 h 1443"/>
              <a:gd name="T64" fmla="*/ 525 w 529"/>
              <a:gd name="T65" fmla="*/ 157 h 1443"/>
              <a:gd name="T66" fmla="*/ 528 w 529"/>
              <a:gd name="T67" fmla="*/ 111 h 1443"/>
              <a:gd name="T68" fmla="*/ 509 w 529"/>
              <a:gd name="T69" fmla="*/ 63 h 1443"/>
              <a:gd name="T70" fmla="*/ 477 w 529"/>
              <a:gd name="T71" fmla="*/ 46 h 1443"/>
              <a:gd name="T72" fmla="*/ 457 w 529"/>
              <a:gd name="T73" fmla="*/ 52 h 1443"/>
              <a:gd name="T74" fmla="*/ 434 w 529"/>
              <a:gd name="T75" fmla="*/ 79 h 1443"/>
              <a:gd name="T76" fmla="*/ 417 w 529"/>
              <a:gd name="T77" fmla="*/ 132 h 1443"/>
              <a:gd name="T78" fmla="*/ 408 w 529"/>
              <a:gd name="T79" fmla="*/ 211 h 1443"/>
              <a:gd name="T80" fmla="*/ 386 w 529"/>
              <a:gd name="T81" fmla="*/ 308 h 1443"/>
              <a:gd name="T82" fmla="*/ 365 w 529"/>
              <a:gd name="T83" fmla="*/ 391 h 1443"/>
              <a:gd name="T84" fmla="*/ 342 w 529"/>
              <a:gd name="T85" fmla="*/ 445 h 1443"/>
              <a:gd name="T86" fmla="*/ 322 w 529"/>
              <a:gd name="T87" fmla="*/ 455 h 1443"/>
              <a:gd name="T88" fmla="*/ 302 w 529"/>
              <a:gd name="T89" fmla="*/ 432 h 1443"/>
              <a:gd name="T90" fmla="*/ 268 w 529"/>
              <a:gd name="T91" fmla="*/ 323 h 1443"/>
              <a:gd name="T92" fmla="*/ 250 w 529"/>
              <a:gd name="T93" fmla="*/ 229 h 1443"/>
              <a:gd name="T94" fmla="*/ 197 w 529"/>
              <a:gd name="T95" fmla="*/ 57 h 1443"/>
              <a:gd name="T96" fmla="*/ 171 w 529"/>
              <a:gd name="T97" fmla="*/ 16 h 1443"/>
              <a:gd name="T98" fmla="*/ 133 w 529"/>
              <a:gd name="T99" fmla="*/ 0 h 1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29" h="1443">
                <a:moveTo>
                  <a:pt x="133" y="0"/>
                </a:moveTo>
                <a:lnTo>
                  <a:pt x="133" y="0"/>
                </a:lnTo>
                <a:lnTo>
                  <a:pt x="123" y="2"/>
                </a:lnTo>
                <a:lnTo>
                  <a:pt x="116" y="3"/>
                </a:lnTo>
                <a:lnTo>
                  <a:pt x="108" y="8"/>
                </a:lnTo>
                <a:lnTo>
                  <a:pt x="102" y="14"/>
                </a:lnTo>
                <a:lnTo>
                  <a:pt x="96" y="22"/>
                </a:lnTo>
                <a:lnTo>
                  <a:pt x="93" y="32"/>
                </a:lnTo>
                <a:lnTo>
                  <a:pt x="91" y="43"/>
                </a:lnTo>
                <a:lnTo>
                  <a:pt x="90" y="57"/>
                </a:lnTo>
                <a:lnTo>
                  <a:pt x="90" y="57"/>
                </a:lnTo>
                <a:lnTo>
                  <a:pt x="91" y="69"/>
                </a:lnTo>
                <a:lnTo>
                  <a:pt x="94" y="82"/>
                </a:lnTo>
                <a:lnTo>
                  <a:pt x="100" y="105"/>
                </a:lnTo>
                <a:lnTo>
                  <a:pt x="116" y="152"/>
                </a:lnTo>
                <a:lnTo>
                  <a:pt x="116" y="152"/>
                </a:lnTo>
                <a:lnTo>
                  <a:pt x="123" y="185"/>
                </a:lnTo>
                <a:lnTo>
                  <a:pt x="130" y="217"/>
                </a:lnTo>
                <a:lnTo>
                  <a:pt x="136" y="249"/>
                </a:lnTo>
                <a:lnTo>
                  <a:pt x="143" y="282"/>
                </a:lnTo>
                <a:lnTo>
                  <a:pt x="143" y="282"/>
                </a:lnTo>
                <a:lnTo>
                  <a:pt x="160" y="332"/>
                </a:lnTo>
                <a:lnTo>
                  <a:pt x="174" y="385"/>
                </a:lnTo>
                <a:lnTo>
                  <a:pt x="180" y="411"/>
                </a:lnTo>
                <a:lnTo>
                  <a:pt x="185" y="439"/>
                </a:lnTo>
                <a:lnTo>
                  <a:pt x="188" y="465"/>
                </a:lnTo>
                <a:lnTo>
                  <a:pt x="190" y="491"/>
                </a:lnTo>
                <a:lnTo>
                  <a:pt x="190" y="491"/>
                </a:lnTo>
                <a:lnTo>
                  <a:pt x="180" y="485"/>
                </a:lnTo>
                <a:lnTo>
                  <a:pt x="168" y="480"/>
                </a:lnTo>
                <a:lnTo>
                  <a:pt x="154" y="477"/>
                </a:lnTo>
                <a:lnTo>
                  <a:pt x="139" y="475"/>
                </a:lnTo>
                <a:lnTo>
                  <a:pt x="139" y="475"/>
                </a:lnTo>
                <a:lnTo>
                  <a:pt x="126" y="477"/>
                </a:lnTo>
                <a:lnTo>
                  <a:pt x="113" y="480"/>
                </a:lnTo>
                <a:lnTo>
                  <a:pt x="102" y="485"/>
                </a:lnTo>
                <a:lnTo>
                  <a:pt x="93" y="491"/>
                </a:lnTo>
                <a:lnTo>
                  <a:pt x="93" y="491"/>
                </a:lnTo>
                <a:lnTo>
                  <a:pt x="82" y="503"/>
                </a:lnTo>
                <a:lnTo>
                  <a:pt x="76" y="515"/>
                </a:lnTo>
                <a:lnTo>
                  <a:pt x="73" y="529"/>
                </a:lnTo>
                <a:lnTo>
                  <a:pt x="73" y="543"/>
                </a:lnTo>
                <a:lnTo>
                  <a:pt x="76" y="557"/>
                </a:lnTo>
                <a:lnTo>
                  <a:pt x="79" y="569"/>
                </a:lnTo>
                <a:lnTo>
                  <a:pt x="85" y="583"/>
                </a:lnTo>
                <a:lnTo>
                  <a:pt x="93" y="595"/>
                </a:lnTo>
                <a:lnTo>
                  <a:pt x="93" y="595"/>
                </a:lnTo>
                <a:lnTo>
                  <a:pt x="62" y="608"/>
                </a:lnTo>
                <a:lnTo>
                  <a:pt x="50" y="614"/>
                </a:lnTo>
                <a:lnTo>
                  <a:pt x="37" y="620"/>
                </a:lnTo>
                <a:lnTo>
                  <a:pt x="27" y="629"/>
                </a:lnTo>
                <a:lnTo>
                  <a:pt x="17" y="640"/>
                </a:lnTo>
                <a:lnTo>
                  <a:pt x="11" y="655"/>
                </a:lnTo>
                <a:lnTo>
                  <a:pt x="5" y="672"/>
                </a:lnTo>
                <a:lnTo>
                  <a:pt x="5" y="672"/>
                </a:lnTo>
                <a:lnTo>
                  <a:pt x="2" y="694"/>
                </a:lnTo>
                <a:lnTo>
                  <a:pt x="0" y="715"/>
                </a:lnTo>
                <a:lnTo>
                  <a:pt x="0" y="735"/>
                </a:lnTo>
                <a:lnTo>
                  <a:pt x="3" y="755"/>
                </a:lnTo>
                <a:lnTo>
                  <a:pt x="10" y="795"/>
                </a:lnTo>
                <a:lnTo>
                  <a:pt x="19" y="837"/>
                </a:lnTo>
                <a:lnTo>
                  <a:pt x="19" y="837"/>
                </a:lnTo>
                <a:lnTo>
                  <a:pt x="25" y="875"/>
                </a:lnTo>
                <a:lnTo>
                  <a:pt x="34" y="912"/>
                </a:lnTo>
                <a:lnTo>
                  <a:pt x="39" y="931"/>
                </a:lnTo>
                <a:lnTo>
                  <a:pt x="47" y="948"/>
                </a:lnTo>
                <a:lnTo>
                  <a:pt x="54" y="966"/>
                </a:lnTo>
                <a:lnTo>
                  <a:pt x="63" y="983"/>
                </a:lnTo>
                <a:lnTo>
                  <a:pt x="63" y="983"/>
                </a:lnTo>
                <a:lnTo>
                  <a:pt x="91" y="1023"/>
                </a:lnTo>
                <a:lnTo>
                  <a:pt x="103" y="1042"/>
                </a:lnTo>
                <a:lnTo>
                  <a:pt x="113" y="1062"/>
                </a:lnTo>
                <a:lnTo>
                  <a:pt x="122" y="1080"/>
                </a:lnTo>
                <a:lnTo>
                  <a:pt x="130" y="1102"/>
                </a:lnTo>
                <a:lnTo>
                  <a:pt x="133" y="1125"/>
                </a:lnTo>
                <a:lnTo>
                  <a:pt x="134" y="1149"/>
                </a:lnTo>
                <a:lnTo>
                  <a:pt x="134" y="1149"/>
                </a:lnTo>
                <a:lnTo>
                  <a:pt x="134" y="1221"/>
                </a:lnTo>
                <a:lnTo>
                  <a:pt x="133" y="1295"/>
                </a:lnTo>
                <a:lnTo>
                  <a:pt x="128" y="1369"/>
                </a:lnTo>
                <a:lnTo>
                  <a:pt x="122" y="1443"/>
                </a:lnTo>
                <a:lnTo>
                  <a:pt x="463" y="1443"/>
                </a:lnTo>
                <a:lnTo>
                  <a:pt x="463" y="1443"/>
                </a:lnTo>
                <a:lnTo>
                  <a:pt x="460" y="1414"/>
                </a:lnTo>
                <a:lnTo>
                  <a:pt x="457" y="1386"/>
                </a:lnTo>
                <a:lnTo>
                  <a:pt x="454" y="1329"/>
                </a:lnTo>
                <a:lnTo>
                  <a:pt x="454" y="1274"/>
                </a:lnTo>
                <a:lnTo>
                  <a:pt x="456" y="1215"/>
                </a:lnTo>
                <a:lnTo>
                  <a:pt x="456" y="1215"/>
                </a:lnTo>
                <a:lnTo>
                  <a:pt x="456" y="1185"/>
                </a:lnTo>
                <a:lnTo>
                  <a:pt x="456" y="1154"/>
                </a:lnTo>
                <a:lnTo>
                  <a:pt x="453" y="1092"/>
                </a:lnTo>
                <a:lnTo>
                  <a:pt x="453" y="1063"/>
                </a:lnTo>
                <a:lnTo>
                  <a:pt x="454" y="1032"/>
                </a:lnTo>
                <a:lnTo>
                  <a:pt x="459" y="1002"/>
                </a:lnTo>
                <a:lnTo>
                  <a:pt x="465" y="972"/>
                </a:lnTo>
                <a:lnTo>
                  <a:pt x="465" y="972"/>
                </a:lnTo>
                <a:lnTo>
                  <a:pt x="474" y="928"/>
                </a:lnTo>
                <a:lnTo>
                  <a:pt x="480" y="889"/>
                </a:lnTo>
                <a:lnTo>
                  <a:pt x="485" y="849"/>
                </a:lnTo>
                <a:lnTo>
                  <a:pt x="485" y="805"/>
                </a:lnTo>
                <a:lnTo>
                  <a:pt x="485" y="805"/>
                </a:lnTo>
                <a:lnTo>
                  <a:pt x="483" y="746"/>
                </a:lnTo>
                <a:lnTo>
                  <a:pt x="483" y="685"/>
                </a:lnTo>
                <a:lnTo>
                  <a:pt x="482" y="652"/>
                </a:lnTo>
                <a:lnTo>
                  <a:pt x="479" y="622"/>
                </a:lnTo>
                <a:lnTo>
                  <a:pt x="476" y="589"/>
                </a:lnTo>
                <a:lnTo>
                  <a:pt x="468" y="559"/>
                </a:lnTo>
                <a:lnTo>
                  <a:pt x="468" y="559"/>
                </a:lnTo>
                <a:lnTo>
                  <a:pt x="466" y="546"/>
                </a:lnTo>
                <a:lnTo>
                  <a:pt x="465" y="534"/>
                </a:lnTo>
                <a:lnTo>
                  <a:pt x="465" y="522"/>
                </a:lnTo>
                <a:lnTo>
                  <a:pt x="465" y="511"/>
                </a:lnTo>
                <a:lnTo>
                  <a:pt x="470" y="488"/>
                </a:lnTo>
                <a:lnTo>
                  <a:pt x="474" y="463"/>
                </a:lnTo>
                <a:lnTo>
                  <a:pt x="474" y="463"/>
                </a:lnTo>
                <a:lnTo>
                  <a:pt x="476" y="451"/>
                </a:lnTo>
                <a:lnTo>
                  <a:pt x="477" y="437"/>
                </a:lnTo>
                <a:lnTo>
                  <a:pt x="477" y="412"/>
                </a:lnTo>
                <a:lnTo>
                  <a:pt x="479" y="386"/>
                </a:lnTo>
                <a:lnTo>
                  <a:pt x="482" y="374"/>
                </a:lnTo>
                <a:lnTo>
                  <a:pt x="485" y="362"/>
                </a:lnTo>
                <a:lnTo>
                  <a:pt x="485" y="362"/>
                </a:lnTo>
                <a:lnTo>
                  <a:pt x="494" y="331"/>
                </a:lnTo>
                <a:lnTo>
                  <a:pt x="502" y="297"/>
                </a:lnTo>
                <a:lnTo>
                  <a:pt x="508" y="265"/>
                </a:lnTo>
                <a:lnTo>
                  <a:pt x="511" y="232"/>
                </a:lnTo>
                <a:lnTo>
                  <a:pt x="511" y="232"/>
                </a:lnTo>
                <a:lnTo>
                  <a:pt x="513" y="217"/>
                </a:lnTo>
                <a:lnTo>
                  <a:pt x="516" y="202"/>
                </a:lnTo>
                <a:lnTo>
                  <a:pt x="522" y="172"/>
                </a:lnTo>
                <a:lnTo>
                  <a:pt x="525" y="157"/>
                </a:lnTo>
                <a:lnTo>
                  <a:pt x="528" y="142"/>
                </a:lnTo>
                <a:lnTo>
                  <a:pt x="529" y="126"/>
                </a:lnTo>
                <a:lnTo>
                  <a:pt x="528" y="111"/>
                </a:lnTo>
                <a:lnTo>
                  <a:pt x="528" y="111"/>
                </a:lnTo>
                <a:lnTo>
                  <a:pt x="525" y="97"/>
                </a:lnTo>
                <a:lnTo>
                  <a:pt x="522" y="83"/>
                </a:lnTo>
                <a:lnTo>
                  <a:pt x="516" y="72"/>
                </a:lnTo>
                <a:lnTo>
                  <a:pt x="509" y="63"/>
                </a:lnTo>
                <a:lnTo>
                  <a:pt x="503" y="57"/>
                </a:lnTo>
                <a:lnTo>
                  <a:pt x="494" y="51"/>
                </a:lnTo>
                <a:lnTo>
                  <a:pt x="486" y="48"/>
                </a:lnTo>
                <a:lnTo>
                  <a:pt x="477" y="46"/>
                </a:lnTo>
                <a:lnTo>
                  <a:pt x="477" y="46"/>
                </a:lnTo>
                <a:lnTo>
                  <a:pt x="471" y="48"/>
                </a:lnTo>
                <a:lnTo>
                  <a:pt x="465" y="49"/>
                </a:lnTo>
                <a:lnTo>
                  <a:pt x="457" y="52"/>
                </a:lnTo>
                <a:lnTo>
                  <a:pt x="451" y="57"/>
                </a:lnTo>
                <a:lnTo>
                  <a:pt x="445" y="63"/>
                </a:lnTo>
                <a:lnTo>
                  <a:pt x="440" y="71"/>
                </a:lnTo>
                <a:lnTo>
                  <a:pt x="434" y="79"/>
                </a:lnTo>
                <a:lnTo>
                  <a:pt x="430" y="89"/>
                </a:lnTo>
                <a:lnTo>
                  <a:pt x="430" y="89"/>
                </a:lnTo>
                <a:lnTo>
                  <a:pt x="422" y="111"/>
                </a:lnTo>
                <a:lnTo>
                  <a:pt x="417" y="132"/>
                </a:lnTo>
                <a:lnTo>
                  <a:pt x="414" y="155"/>
                </a:lnTo>
                <a:lnTo>
                  <a:pt x="413" y="179"/>
                </a:lnTo>
                <a:lnTo>
                  <a:pt x="413" y="179"/>
                </a:lnTo>
                <a:lnTo>
                  <a:pt x="408" y="211"/>
                </a:lnTo>
                <a:lnTo>
                  <a:pt x="403" y="245"/>
                </a:lnTo>
                <a:lnTo>
                  <a:pt x="396" y="277"/>
                </a:lnTo>
                <a:lnTo>
                  <a:pt x="386" y="308"/>
                </a:lnTo>
                <a:lnTo>
                  <a:pt x="386" y="308"/>
                </a:lnTo>
                <a:lnTo>
                  <a:pt x="382" y="322"/>
                </a:lnTo>
                <a:lnTo>
                  <a:pt x="377" y="342"/>
                </a:lnTo>
                <a:lnTo>
                  <a:pt x="373" y="366"/>
                </a:lnTo>
                <a:lnTo>
                  <a:pt x="365" y="391"/>
                </a:lnTo>
                <a:lnTo>
                  <a:pt x="357" y="415"/>
                </a:lnTo>
                <a:lnTo>
                  <a:pt x="353" y="426"/>
                </a:lnTo>
                <a:lnTo>
                  <a:pt x="348" y="435"/>
                </a:lnTo>
                <a:lnTo>
                  <a:pt x="342" y="445"/>
                </a:lnTo>
                <a:lnTo>
                  <a:pt x="336" y="451"/>
                </a:lnTo>
                <a:lnTo>
                  <a:pt x="330" y="454"/>
                </a:lnTo>
                <a:lnTo>
                  <a:pt x="322" y="455"/>
                </a:lnTo>
                <a:lnTo>
                  <a:pt x="322" y="455"/>
                </a:lnTo>
                <a:lnTo>
                  <a:pt x="317" y="454"/>
                </a:lnTo>
                <a:lnTo>
                  <a:pt x="313" y="449"/>
                </a:lnTo>
                <a:lnTo>
                  <a:pt x="306" y="442"/>
                </a:lnTo>
                <a:lnTo>
                  <a:pt x="302" y="432"/>
                </a:lnTo>
                <a:lnTo>
                  <a:pt x="293" y="409"/>
                </a:lnTo>
                <a:lnTo>
                  <a:pt x="283" y="380"/>
                </a:lnTo>
                <a:lnTo>
                  <a:pt x="274" y="351"/>
                </a:lnTo>
                <a:lnTo>
                  <a:pt x="268" y="323"/>
                </a:lnTo>
                <a:lnTo>
                  <a:pt x="260" y="286"/>
                </a:lnTo>
                <a:lnTo>
                  <a:pt x="260" y="286"/>
                </a:lnTo>
                <a:lnTo>
                  <a:pt x="256" y="259"/>
                </a:lnTo>
                <a:lnTo>
                  <a:pt x="250" y="229"/>
                </a:lnTo>
                <a:lnTo>
                  <a:pt x="231" y="171"/>
                </a:lnTo>
                <a:lnTo>
                  <a:pt x="213" y="112"/>
                </a:lnTo>
                <a:lnTo>
                  <a:pt x="197" y="57"/>
                </a:lnTo>
                <a:lnTo>
                  <a:pt x="197" y="57"/>
                </a:lnTo>
                <a:lnTo>
                  <a:pt x="193" y="43"/>
                </a:lnTo>
                <a:lnTo>
                  <a:pt x="186" y="32"/>
                </a:lnTo>
                <a:lnTo>
                  <a:pt x="179" y="23"/>
                </a:lnTo>
                <a:lnTo>
                  <a:pt x="171" y="16"/>
                </a:lnTo>
                <a:lnTo>
                  <a:pt x="162" y="9"/>
                </a:lnTo>
                <a:lnTo>
                  <a:pt x="153" y="5"/>
                </a:lnTo>
                <a:lnTo>
                  <a:pt x="142" y="2"/>
                </a:lnTo>
                <a:lnTo>
                  <a:pt x="133"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ar-QA"/>
          </a:p>
        </p:txBody>
      </p:sp>
      <p:sp>
        <p:nvSpPr>
          <p:cNvPr id="27" name="Freeform 9">
            <a:extLst>
              <a:ext uri="{FF2B5EF4-FFF2-40B4-BE49-F238E27FC236}">
                <a16:creationId xmlns:a16="http://schemas.microsoft.com/office/drawing/2014/main" id="{63387DF3-BD54-4740-887D-DD6286A3FAF4}"/>
              </a:ext>
            </a:extLst>
          </p:cNvPr>
          <p:cNvSpPr>
            <a:spLocks/>
          </p:cNvSpPr>
          <p:nvPr/>
        </p:nvSpPr>
        <p:spPr bwMode="auto">
          <a:xfrm>
            <a:off x="9511989" y="3498970"/>
            <a:ext cx="828675" cy="2371725"/>
          </a:xfrm>
          <a:custGeom>
            <a:avLst/>
            <a:gdLst>
              <a:gd name="T0" fmla="*/ 233 w 522"/>
              <a:gd name="T1" fmla="*/ 7 h 1494"/>
              <a:gd name="T2" fmla="*/ 213 w 522"/>
              <a:gd name="T3" fmla="*/ 36 h 1494"/>
              <a:gd name="T4" fmla="*/ 207 w 522"/>
              <a:gd name="T5" fmla="*/ 120 h 1494"/>
              <a:gd name="T6" fmla="*/ 210 w 522"/>
              <a:gd name="T7" fmla="*/ 226 h 1494"/>
              <a:gd name="T8" fmla="*/ 203 w 522"/>
              <a:gd name="T9" fmla="*/ 373 h 1494"/>
              <a:gd name="T10" fmla="*/ 205 w 522"/>
              <a:gd name="T11" fmla="*/ 442 h 1494"/>
              <a:gd name="T12" fmla="*/ 191 w 522"/>
              <a:gd name="T13" fmla="*/ 460 h 1494"/>
              <a:gd name="T14" fmla="*/ 134 w 522"/>
              <a:gd name="T15" fmla="*/ 250 h 1494"/>
              <a:gd name="T16" fmla="*/ 119 w 522"/>
              <a:gd name="T17" fmla="*/ 127 h 1494"/>
              <a:gd name="T18" fmla="*/ 85 w 522"/>
              <a:gd name="T19" fmla="*/ 70 h 1494"/>
              <a:gd name="T20" fmla="*/ 54 w 522"/>
              <a:gd name="T21" fmla="*/ 59 h 1494"/>
              <a:gd name="T22" fmla="*/ 33 w 522"/>
              <a:gd name="T23" fmla="*/ 70 h 1494"/>
              <a:gd name="T24" fmla="*/ 20 w 522"/>
              <a:gd name="T25" fmla="*/ 122 h 1494"/>
              <a:gd name="T26" fmla="*/ 37 w 522"/>
              <a:gd name="T27" fmla="*/ 219 h 1494"/>
              <a:gd name="T28" fmla="*/ 82 w 522"/>
              <a:gd name="T29" fmla="*/ 448 h 1494"/>
              <a:gd name="T30" fmla="*/ 85 w 522"/>
              <a:gd name="T31" fmla="*/ 494 h 1494"/>
              <a:gd name="T32" fmla="*/ 67 w 522"/>
              <a:gd name="T33" fmla="*/ 516 h 1494"/>
              <a:gd name="T34" fmla="*/ 25 w 522"/>
              <a:gd name="T35" fmla="*/ 537 h 1494"/>
              <a:gd name="T36" fmla="*/ 0 w 522"/>
              <a:gd name="T37" fmla="*/ 588 h 1494"/>
              <a:gd name="T38" fmla="*/ 11 w 522"/>
              <a:gd name="T39" fmla="*/ 666 h 1494"/>
              <a:gd name="T40" fmla="*/ 19 w 522"/>
              <a:gd name="T41" fmla="*/ 782 h 1494"/>
              <a:gd name="T42" fmla="*/ 54 w 522"/>
              <a:gd name="T43" fmla="*/ 936 h 1494"/>
              <a:gd name="T44" fmla="*/ 94 w 522"/>
              <a:gd name="T45" fmla="*/ 1016 h 1494"/>
              <a:gd name="T46" fmla="*/ 114 w 522"/>
              <a:gd name="T47" fmla="*/ 1109 h 1494"/>
              <a:gd name="T48" fmla="*/ 107 w 522"/>
              <a:gd name="T49" fmla="*/ 1242 h 1494"/>
              <a:gd name="T50" fmla="*/ 83 w 522"/>
              <a:gd name="T51" fmla="*/ 1431 h 1494"/>
              <a:gd name="T52" fmla="*/ 419 w 522"/>
              <a:gd name="T53" fmla="*/ 1409 h 1494"/>
              <a:gd name="T54" fmla="*/ 417 w 522"/>
              <a:gd name="T55" fmla="*/ 1283 h 1494"/>
              <a:gd name="T56" fmla="*/ 423 w 522"/>
              <a:gd name="T57" fmla="*/ 1149 h 1494"/>
              <a:gd name="T58" fmla="*/ 410 w 522"/>
              <a:gd name="T59" fmla="*/ 993 h 1494"/>
              <a:gd name="T60" fmla="*/ 428 w 522"/>
              <a:gd name="T61" fmla="*/ 957 h 1494"/>
              <a:gd name="T62" fmla="*/ 459 w 522"/>
              <a:gd name="T63" fmla="*/ 886 h 1494"/>
              <a:gd name="T64" fmla="*/ 465 w 522"/>
              <a:gd name="T65" fmla="*/ 796 h 1494"/>
              <a:gd name="T66" fmla="*/ 460 w 522"/>
              <a:gd name="T67" fmla="*/ 683 h 1494"/>
              <a:gd name="T68" fmla="*/ 462 w 522"/>
              <a:gd name="T69" fmla="*/ 576 h 1494"/>
              <a:gd name="T70" fmla="*/ 459 w 522"/>
              <a:gd name="T71" fmla="*/ 436 h 1494"/>
              <a:gd name="T72" fmla="*/ 479 w 522"/>
              <a:gd name="T73" fmla="*/ 362 h 1494"/>
              <a:gd name="T74" fmla="*/ 494 w 522"/>
              <a:gd name="T75" fmla="*/ 226 h 1494"/>
              <a:gd name="T76" fmla="*/ 522 w 522"/>
              <a:gd name="T77" fmla="*/ 100 h 1494"/>
              <a:gd name="T78" fmla="*/ 513 w 522"/>
              <a:gd name="T79" fmla="*/ 65 h 1494"/>
              <a:gd name="T80" fmla="*/ 476 w 522"/>
              <a:gd name="T81" fmla="*/ 45 h 1494"/>
              <a:gd name="T82" fmla="*/ 437 w 522"/>
              <a:gd name="T83" fmla="*/ 53 h 1494"/>
              <a:gd name="T84" fmla="*/ 405 w 522"/>
              <a:gd name="T85" fmla="*/ 105 h 1494"/>
              <a:gd name="T86" fmla="*/ 397 w 522"/>
              <a:gd name="T87" fmla="*/ 191 h 1494"/>
              <a:gd name="T88" fmla="*/ 382 w 522"/>
              <a:gd name="T89" fmla="*/ 274 h 1494"/>
              <a:gd name="T90" fmla="*/ 359 w 522"/>
              <a:gd name="T91" fmla="*/ 360 h 1494"/>
              <a:gd name="T92" fmla="*/ 336 w 522"/>
              <a:gd name="T93" fmla="*/ 437 h 1494"/>
              <a:gd name="T94" fmla="*/ 316 w 522"/>
              <a:gd name="T95" fmla="*/ 419 h 1494"/>
              <a:gd name="T96" fmla="*/ 320 w 522"/>
              <a:gd name="T97" fmla="*/ 334 h 1494"/>
              <a:gd name="T98" fmla="*/ 307 w 522"/>
              <a:gd name="T99" fmla="*/ 220 h 1494"/>
              <a:gd name="T100" fmla="*/ 311 w 522"/>
              <a:gd name="T101" fmla="*/ 108 h 1494"/>
              <a:gd name="T102" fmla="*/ 305 w 522"/>
              <a:gd name="T103" fmla="*/ 36 h 1494"/>
              <a:gd name="T104" fmla="*/ 279 w 522"/>
              <a:gd name="T105" fmla="*/ 7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22" h="1494">
                <a:moveTo>
                  <a:pt x="256" y="0"/>
                </a:moveTo>
                <a:lnTo>
                  <a:pt x="256" y="0"/>
                </a:lnTo>
                <a:lnTo>
                  <a:pt x="248" y="2"/>
                </a:lnTo>
                <a:lnTo>
                  <a:pt x="240" y="3"/>
                </a:lnTo>
                <a:lnTo>
                  <a:pt x="233" y="7"/>
                </a:lnTo>
                <a:lnTo>
                  <a:pt x="227" y="13"/>
                </a:lnTo>
                <a:lnTo>
                  <a:pt x="227" y="13"/>
                </a:lnTo>
                <a:lnTo>
                  <a:pt x="222" y="17"/>
                </a:lnTo>
                <a:lnTo>
                  <a:pt x="217" y="23"/>
                </a:lnTo>
                <a:lnTo>
                  <a:pt x="213" y="36"/>
                </a:lnTo>
                <a:lnTo>
                  <a:pt x="210" y="50"/>
                </a:lnTo>
                <a:lnTo>
                  <a:pt x="208" y="63"/>
                </a:lnTo>
                <a:lnTo>
                  <a:pt x="208" y="93"/>
                </a:lnTo>
                <a:lnTo>
                  <a:pt x="208" y="107"/>
                </a:lnTo>
                <a:lnTo>
                  <a:pt x="207" y="120"/>
                </a:lnTo>
                <a:lnTo>
                  <a:pt x="207" y="120"/>
                </a:lnTo>
                <a:lnTo>
                  <a:pt x="205" y="137"/>
                </a:lnTo>
                <a:lnTo>
                  <a:pt x="203" y="156"/>
                </a:lnTo>
                <a:lnTo>
                  <a:pt x="207" y="191"/>
                </a:lnTo>
                <a:lnTo>
                  <a:pt x="210" y="226"/>
                </a:lnTo>
                <a:lnTo>
                  <a:pt x="210" y="243"/>
                </a:lnTo>
                <a:lnTo>
                  <a:pt x="210" y="262"/>
                </a:lnTo>
                <a:lnTo>
                  <a:pt x="210" y="262"/>
                </a:lnTo>
                <a:lnTo>
                  <a:pt x="203" y="373"/>
                </a:lnTo>
                <a:lnTo>
                  <a:pt x="203" y="373"/>
                </a:lnTo>
                <a:lnTo>
                  <a:pt x="203" y="383"/>
                </a:lnTo>
                <a:lnTo>
                  <a:pt x="205" y="396"/>
                </a:lnTo>
                <a:lnTo>
                  <a:pt x="208" y="420"/>
                </a:lnTo>
                <a:lnTo>
                  <a:pt x="208" y="431"/>
                </a:lnTo>
                <a:lnTo>
                  <a:pt x="205" y="442"/>
                </a:lnTo>
                <a:lnTo>
                  <a:pt x="203" y="448"/>
                </a:lnTo>
                <a:lnTo>
                  <a:pt x="200" y="453"/>
                </a:lnTo>
                <a:lnTo>
                  <a:pt x="196" y="457"/>
                </a:lnTo>
                <a:lnTo>
                  <a:pt x="191" y="460"/>
                </a:lnTo>
                <a:lnTo>
                  <a:pt x="191" y="460"/>
                </a:lnTo>
                <a:lnTo>
                  <a:pt x="168" y="391"/>
                </a:lnTo>
                <a:lnTo>
                  <a:pt x="159" y="356"/>
                </a:lnTo>
                <a:lnTo>
                  <a:pt x="150" y="320"/>
                </a:lnTo>
                <a:lnTo>
                  <a:pt x="142" y="285"/>
                </a:lnTo>
                <a:lnTo>
                  <a:pt x="134" y="250"/>
                </a:lnTo>
                <a:lnTo>
                  <a:pt x="130" y="213"/>
                </a:lnTo>
                <a:lnTo>
                  <a:pt x="125" y="177"/>
                </a:lnTo>
                <a:lnTo>
                  <a:pt x="125" y="177"/>
                </a:lnTo>
                <a:lnTo>
                  <a:pt x="122" y="145"/>
                </a:lnTo>
                <a:lnTo>
                  <a:pt x="119" y="127"/>
                </a:lnTo>
                <a:lnTo>
                  <a:pt x="114" y="110"/>
                </a:lnTo>
                <a:lnTo>
                  <a:pt x="107" y="94"/>
                </a:lnTo>
                <a:lnTo>
                  <a:pt x="97" y="80"/>
                </a:lnTo>
                <a:lnTo>
                  <a:pt x="91" y="74"/>
                </a:lnTo>
                <a:lnTo>
                  <a:pt x="85" y="70"/>
                </a:lnTo>
                <a:lnTo>
                  <a:pt x="79" y="65"/>
                </a:lnTo>
                <a:lnTo>
                  <a:pt x="70" y="62"/>
                </a:lnTo>
                <a:lnTo>
                  <a:pt x="70" y="62"/>
                </a:lnTo>
                <a:lnTo>
                  <a:pt x="62" y="60"/>
                </a:lnTo>
                <a:lnTo>
                  <a:pt x="54" y="59"/>
                </a:lnTo>
                <a:lnTo>
                  <a:pt x="54" y="59"/>
                </a:lnTo>
                <a:lnTo>
                  <a:pt x="48" y="60"/>
                </a:lnTo>
                <a:lnTo>
                  <a:pt x="42" y="62"/>
                </a:lnTo>
                <a:lnTo>
                  <a:pt x="37" y="65"/>
                </a:lnTo>
                <a:lnTo>
                  <a:pt x="33" y="70"/>
                </a:lnTo>
                <a:lnTo>
                  <a:pt x="30" y="74"/>
                </a:lnTo>
                <a:lnTo>
                  <a:pt x="27" y="80"/>
                </a:lnTo>
                <a:lnTo>
                  <a:pt x="22" y="94"/>
                </a:lnTo>
                <a:lnTo>
                  <a:pt x="20" y="108"/>
                </a:lnTo>
                <a:lnTo>
                  <a:pt x="20" y="122"/>
                </a:lnTo>
                <a:lnTo>
                  <a:pt x="22" y="136"/>
                </a:lnTo>
                <a:lnTo>
                  <a:pt x="23" y="148"/>
                </a:lnTo>
                <a:lnTo>
                  <a:pt x="23" y="148"/>
                </a:lnTo>
                <a:lnTo>
                  <a:pt x="31" y="182"/>
                </a:lnTo>
                <a:lnTo>
                  <a:pt x="37" y="219"/>
                </a:lnTo>
                <a:lnTo>
                  <a:pt x="47" y="290"/>
                </a:lnTo>
                <a:lnTo>
                  <a:pt x="47" y="290"/>
                </a:lnTo>
                <a:lnTo>
                  <a:pt x="53" y="331"/>
                </a:lnTo>
                <a:lnTo>
                  <a:pt x="62" y="370"/>
                </a:lnTo>
                <a:lnTo>
                  <a:pt x="82" y="448"/>
                </a:lnTo>
                <a:lnTo>
                  <a:pt x="82" y="448"/>
                </a:lnTo>
                <a:lnTo>
                  <a:pt x="83" y="459"/>
                </a:lnTo>
                <a:lnTo>
                  <a:pt x="85" y="471"/>
                </a:lnTo>
                <a:lnTo>
                  <a:pt x="85" y="483"/>
                </a:lnTo>
                <a:lnTo>
                  <a:pt x="85" y="494"/>
                </a:lnTo>
                <a:lnTo>
                  <a:pt x="85" y="494"/>
                </a:lnTo>
                <a:lnTo>
                  <a:pt x="83" y="503"/>
                </a:lnTo>
                <a:lnTo>
                  <a:pt x="79" y="510"/>
                </a:lnTo>
                <a:lnTo>
                  <a:pt x="74" y="513"/>
                </a:lnTo>
                <a:lnTo>
                  <a:pt x="67" y="516"/>
                </a:lnTo>
                <a:lnTo>
                  <a:pt x="51" y="520"/>
                </a:lnTo>
                <a:lnTo>
                  <a:pt x="43" y="523"/>
                </a:lnTo>
                <a:lnTo>
                  <a:pt x="36" y="528"/>
                </a:lnTo>
                <a:lnTo>
                  <a:pt x="36" y="528"/>
                </a:lnTo>
                <a:lnTo>
                  <a:pt x="25" y="537"/>
                </a:lnTo>
                <a:lnTo>
                  <a:pt x="16" y="546"/>
                </a:lnTo>
                <a:lnTo>
                  <a:pt x="10" y="557"/>
                </a:lnTo>
                <a:lnTo>
                  <a:pt x="5" y="568"/>
                </a:lnTo>
                <a:lnTo>
                  <a:pt x="2" y="577"/>
                </a:lnTo>
                <a:lnTo>
                  <a:pt x="0" y="588"/>
                </a:lnTo>
                <a:lnTo>
                  <a:pt x="0" y="599"/>
                </a:lnTo>
                <a:lnTo>
                  <a:pt x="0" y="608"/>
                </a:lnTo>
                <a:lnTo>
                  <a:pt x="3" y="630"/>
                </a:lnTo>
                <a:lnTo>
                  <a:pt x="8" y="648"/>
                </a:lnTo>
                <a:lnTo>
                  <a:pt x="11" y="666"/>
                </a:lnTo>
                <a:lnTo>
                  <a:pt x="13" y="685"/>
                </a:lnTo>
                <a:lnTo>
                  <a:pt x="13" y="685"/>
                </a:lnTo>
                <a:lnTo>
                  <a:pt x="14" y="717"/>
                </a:lnTo>
                <a:lnTo>
                  <a:pt x="16" y="749"/>
                </a:lnTo>
                <a:lnTo>
                  <a:pt x="19" y="782"/>
                </a:lnTo>
                <a:lnTo>
                  <a:pt x="23" y="813"/>
                </a:lnTo>
                <a:lnTo>
                  <a:pt x="30" y="842"/>
                </a:lnTo>
                <a:lnTo>
                  <a:pt x="37" y="873"/>
                </a:lnTo>
                <a:lnTo>
                  <a:pt x="45" y="903"/>
                </a:lnTo>
                <a:lnTo>
                  <a:pt x="54" y="936"/>
                </a:lnTo>
                <a:lnTo>
                  <a:pt x="54" y="936"/>
                </a:lnTo>
                <a:lnTo>
                  <a:pt x="60" y="953"/>
                </a:lnTo>
                <a:lnTo>
                  <a:pt x="68" y="968"/>
                </a:lnTo>
                <a:lnTo>
                  <a:pt x="85" y="1000"/>
                </a:lnTo>
                <a:lnTo>
                  <a:pt x="94" y="1016"/>
                </a:lnTo>
                <a:lnTo>
                  <a:pt x="100" y="1031"/>
                </a:lnTo>
                <a:lnTo>
                  <a:pt x="107" y="1048"/>
                </a:lnTo>
                <a:lnTo>
                  <a:pt x="110" y="1065"/>
                </a:lnTo>
                <a:lnTo>
                  <a:pt x="110" y="1065"/>
                </a:lnTo>
                <a:lnTo>
                  <a:pt x="114" y="1109"/>
                </a:lnTo>
                <a:lnTo>
                  <a:pt x="116" y="1154"/>
                </a:lnTo>
                <a:lnTo>
                  <a:pt x="116" y="1176"/>
                </a:lnTo>
                <a:lnTo>
                  <a:pt x="113" y="1199"/>
                </a:lnTo>
                <a:lnTo>
                  <a:pt x="111" y="1220"/>
                </a:lnTo>
                <a:lnTo>
                  <a:pt x="107" y="1242"/>
                </a:lnTo>
                <a:lnTo>
                  <a:pt x="107" y="1242"/>
                </a:lnTo>
                <a:lnTo>
                  <a:pt x="100" y="1272"/>
                </a:lnTo>
                <a:lnTo>
                  <a:pt x="96" y="1303"/>
                </a:lnTo>
                <a:lnTo>
                  <a:pt x="88" y="1366"/>
                </a:lnTo>
                <a:lnTo>
                  <a:pt x="83" y="1431"/>
                </a:lnTo>
                <a:lnTo>
                  <a:pt x="80" y="1494"/>
                </a:lnTo>
                <a:lnTo>
                  <a:pt x="436" y="1494"/>
                </a:lnTo>
                <a:lnTo>
                  <a:pt x="436" y="1494"/>
                </a:lnTo>
                <a:lnTo>
                  <a:pt x="426" y="1452"/>
                </a:lnTo>
                <a:lnTo>
                  <a:pt x="419" y="1409"/>
                </a:lnTo>
                <a:lnTo>
                  <a:pt x="416" y="1366"/>
                </a:lnTo>
                <a:lnTo>
                  <a:pt x="414" y="1343"/>
                </a:lnTo>
                <a:lnTo>
                  <a:pt x="414" y="1320"/>
                </a:lnTo>
                <a:lnTo>
                  <a:pt x="414" y="1320"/>
                </a:lnTo>
                <a:lnTo>
                  <a:pt x="417" y="1283"/>
                </a:lnTo>
                <a:lnTo>
                  <a:pt x="420" y="1246"/>
                </a:lnTo>
                <a:lnTo>
                  <a:pt x="422" y="1209"/>
                </a:lnTo>
                <a:lnTo>
                  <a:pt x="423" y="1173"/>
                </a:lnTo>
                <a:lnTo>
                  <a:pt x="423" y="1173"/>
                </a:lnTo>
                <a:lnTo>
                  <a:pt x="423" y="1149"/>
                </a:lnTo>
                <a:lnTo>
                  <a:pt x="422" y="1128"/>
                </a:lnTo>
                <a:lnTo>
                  <a:pt x="417" y="1083"/>
                </a:lnTo>
                <a:lnTo>
                  <a:pt x="411" y="1037"/>
                </a:lnTo>
                <a:lnTo>
                  <a:pt x="410" y="1016"/>
                </a:lnTo>
                <a:lnTo>
                  <a:pt x="410" y="993"/>
                </a:lnTo>
                <a:lnTo>
                  <a:pt x="410" y="993"/>
                </a:lnTo>
                <a:lnTo>
                  <a:pt x="410" y="986"/>
                </a:lnTo>
                <a:lnTo>
                  <a:pt x="413" y="980"/>
                </a:lnTo>
                <a:lnTo>
                  <a:pt x="419" y="968"/>
                </a:lnTo>
                <a:lnTo>
                  <a:pt x="428" y="957"/>
                </a:lnTo>
                <a:lnTo>
                  <a:pt x="431" y="953"/>
                </a:lnTo>
                <a:lnTo>
                  <a:pt x="434" y="946"/>
                </a:lnTo>
                <a:lnTo>
                  <a:pt x="434" y="946"/>
                </a:lnTo>
                <a:lnTo>
                  <a:pt x="451" y="906"/>
                </a:lnTo>
                <a:lnTo>
                  <a:pt x="459" y="886"/>
                </a:lnTo>
                <a:lnTo>
                  <a:pt x="463" y="866"/>
                </a:lnTo>
                <a:lnTo>
                  <a:pt x="463" y="866"/>
                </a:lnTo>
                <a:lnTo>
                  <a:pt x="466" y="842"/>
                </a:lnTo>
                <a:lnTo>
                  <a:pt x="466" y="819"/>
                </a:lnTo>
                <a:lnTo>
                  <a:pt x="465" y="796"/>
                </a:lnTo>
                <a:lnTo>
                  <a:pt x="462" y="773"/>
                </a:lnTo>
                <a:lnTo>
                  <a:pt x="460" y="751"/>
                </a:lnTo>
                <a:lnTo>
                  <a:pt x="459" y="728"/>
                </a:lnTo>
                <a:lnTo>
                  <a:pt x="459" y="706"/>
                </a:lnTo>
                <a:lnTo>
                  <a:pt x="460" y="683"/>
                </a:lnTo>
                <a:lnTo>
                  <a:pt x="460" y="683"/>
                </a:lnTo>
                <a:lnTo>
                  <a:pt x="463" y="665"/>
                </a:lnTo>
                <a:lnTo>
                  <a:pt x="465" y="648"/>
                </a:lnTo>
                <a:lnTo>
                  <a:pt x="465" y="611"/>
                </a:lnTo>
                <a:lnTo>
                  <a:pt x="462" y="576"/>
                </a:lnTo>
                <a:lnTo>
                  <a:pt x="459" y="540"/>
                </a:lnTo>
                <a:lnTo>
                  <a:pt x="456" y="505"/>
                </a:lnTo>
                <a:lnTo>
                  <a:pt x="456" y="470"/>
                </a:lnTo>
                <a:lnTo>
                  <a:pt x="457" y="453"/>
                </a:lnTo>
                <a:lnTo>
                  <a:pt x="459" y="436"/>
                </a:lnTo>
                <a:lnTo>
                  <a:pt x="462" y="417"/>
                </a:lnTo>
                <a:lnTo>
                  <a:pt x="468" y="400"/>
                </a:lnTo>
                <a:lnTo>
                  <a:pt x="468" y="400"/>
                </a:lnTo>
                <a:lnTo>
                  <a:pt x="474" y="380"/>
                </a:lnTo>
                <a:lnTo>
                  <a:pt x="479" y="362"/>
                </a:lnTo>
                <a:lnTo>
                  <a:pt x="485" y="325"/>
                </a:lnTo>
                <a:lnTo>
                  <a:pt x="490" y="286"/>
                </a:lnTo>
                <a:lnTo>
                  <a:pt x="493" y="246"/>
                </a:lnTo>
                <a:lnTo>
                  <a:pt x="493" y="246"/>
                </a:lnTo>
                <a:lnTo>
                  <a:pt x="494" y="226"/>
                </a:lnTo>
                <a:lnTo>
                  <a:pt x="499" y="206"/>
                </a:lnTo>
                <a:lnTo>
                  <a:pt x="511" y="163"/>
                </a:lnTo>
                <a:lnTo>
                  <a:pt x="516" y="143"/>
                </a:lnTo>
                <a:lnTo>
                  <a:pt x="520" y="122"/>
                </a:lnTo>
                <a:lnTo>
                  <a:pt x="522" y="100"/>
                </a:lnTo>
                <a:lnTo>
                  <a:pt x="520" y="91"/>
                </a:lnTo>
                <a:lnTo>
                  <a:pt x="519" y="80"/>
                </a:lnTo>
                <a:lnTo>
                  <a:pt x="519" y="80"/>
                </a:lnTo>
                <a:lnTo>
                  <a:pt x="516" y="73"/>
                </a:lnTo>
                <a:lnTo>
                  <a:pt x="513" y="65"/>
                </a:lnTo>
                <a:lnTo>
                  <a:pt x="506" y="59"/>
                </a:lnTo>
                <a:lnTo>
                  <a:pt x="500" y="54"/>
                </a:lnTo>
                <a:lnTo>
                  <a:pt x="493" y="50"/>
                </a:lnTo>
                <a:lnTo>
                  <a:pt x="485" y="47"/>
                </a:lnTo>
                <a:lnTo>
                  <a:pt x="476" y="45"/>
                </a:lnTo>
                <a:lnTo>
                  <a:pt x="468" y="45"/>
                </a:lnTo>
                <a:lnTo>
                  <a:pt x="468" y="45"/>
                </a:lnTo>
                <a:lnTo>
                  <a:pt x="457" y="47"/>
                </a:lnTo>
                <a:lnTo>
                  <a:pt x="446" y="48"/>
                </a:lnTo>
                <a:lnTo>
                  <a:pt x="437" y="53"/>
                </a:lnTo>
                <a:lnTo>
                  <a:pt x="430" y="60"/>
                </a:lnTo>
                <a:lnTo>
                  <a:pt x="430" y="60"/>
                </a:lnTo>
                <a:lnTo>
                  <a:pt x="419" y="73"/>
                </a:lnTo>
                <a:lnTo>
                  <a:pt x="411" y="88"/>
                </a:lnTo>
                <a:lnTo>
                  <a:pt x="405" y="105"/>
                </a:lnTo>
                <a:lnTo>
                  <a:pt x="402" y="122"/>
                </a:lnTo>
                <a:lnTo>
                  <a:pt x="399" y="140"/>
                </a:lnTo>
                <a:lnTo>
                  <a:pt x="397" y="157"/>
                </a:lnTo>
                <a:lnTo>
                  <a:pt x="397" y="191"/>
                </a:lnTo>
                <a:lnTo>
                  <a:pt x="397" y="191"/>
                </a:lnTo>
                <a:lnTo>
                  <a:pt x="396" y="206"/>
                </a:lnTo>
                <a:lnTo>
                  <a:pt x="393" y="223"/>
                </a:lnTo>
                <a:lnTo>
                  <a:pt x="387" y="254"/>
                </a:lnTo>
                <a:lnTo>
                  <a:pt x="387" y="254"/>
                </a:lnTo>
                <a:lnTo>
                  <a:pt x="382" y="274"/>
                </a:lnTo>
                <a:lnTo>
                  <a:pt x="377" y="293"/>
                </a:lnTo>
                <a:lnTo>
                  <a:pt x="365" y="331"/>
                </a:lnTo>
                <a:lnTo>
                  <a:pt x="365" y="331"/>
                </a:lnTo>
                <a:lnTo>
                  <a:pt x="362" y="345"/>
                </a:lnTo>
                <a:lnTo>
                  <a:pt x="359" y="360"/>
                </a:lnTo>
                <a:lnTo>
                  <a:pt x="354" y="394"/>
                </a:lnTo>
                <a:lnTo>
                  <a:pt x="350" y="411"/>
                </a:lnTo>
                <a:lnTo>
                  <a:pt x="343" y="425"/>
                </a:lnTo>
                <a:lnTo>
                  <a:pt x="340" y="431"/>
                </a:lnTo>
                <a:lnTo>
                  <a:pt x="336" y="437"/>
                </a:lnTo>
                <a:lnTo>
                  <a:pt x="331" y="440"/>
                </a:lnTo>
                <a:lnTo>
                  <a:pt x="325" y="445"/>
                </a:lnTo>
                <a:lnTo>
                  <a:pt x="325" y="445"/>
                </a:lnTo>
                <a:lnTo>
                  <a:pt x="319" y="433"/>
                </a:lnTo>
                <a:lnTo>
                  <a:pt x="316" y="419"/>
                </a:lnTo>
                <a:lnTo>
                  <a:pt x="314" y="405"/>
                </a:lnTo>
                <a:lnTo>
                  <a:pt x="314" y="391"/>
                </a:lnTo>
                <a:lnTo>
                  <a:pt x="319" y="362"/>
                </a:lnTo>
                <a:lnTo>
                  <a:pt x="320" y="348"/>
                </a:lnTo>
                <a:lnTo>
                  <a:pt x="320" y="334"/>
                </a:lnTo>
                <a:lnTo>
                  <a:pt x="320" y="334"/>
                </a:lnTo>
                <a:lnTo>
                  <a:pt x="320" y="316"/>
                </a:lnTo>
                <a:lnTo>
                  <a:pt x="319" y="296"/>
                </a:lnTo>
                <a:lnTo>
                  <a:pt x="313" y="259"/>
                </a:lnTo>
                <a:lnTo>
                  <a:pt x="307" y="220"/>
                </a:lnTo>
                <a:lnTo>
                  <a:pt x="305" y="202"/>
                </a:lnTo>
                <a:lnTo>
                  <a:pt x="305" y="182"/>
                </a:lnTo>
                <a:lnTo>
                  <a:pt x="305" y="182"/>
                </a:lnTo>
                <a:lnTo>
                  <a:pt x="308" y="147"/>
                </a:lnTo>
                <a:lnTo>
                  <a:pt x="311" y="108"/>
                </a:lnTo>
                <a:lnTo>
                  <a:pt x="311" y="90"/>
                </a:lnTo>
                <a:lnTo>
                  <a:pt x="311" y="71"/>
                </a:lnTo>
                <a:lnTo>
                  <a:pt x="310" y="53"/>
                </a:lnTo>
                <a:lnTo>
                  <a:pt x="305" y="36"/>
                </a:lnTo>
                <a:lnTo>
                  <a:pt x="305" y="36"/>
                </a:lnTo>
                <a:lnTo>
                  <a:pt x="302" y="28"/>
                </a:lnTo>
                <a:lnTo>
                  <a:pt x="299" y="22"/>
                </a:lnTo>
                <a:lnTo>
                  <a:pt x="293" y="16"/>
                </a:lnTo>
                <a:lnTo>
                  <a:pt x="287" y="10"/>
                </a:lnTo>
                <a:lnTo>
                  <a:pt x="279" y="7"/>
                </a:lnTo>
                <a:lnTo>
                  <a:pt x="273" y="3"/>
                </a:lnTo>
                <a:lnTo>
                  <a:pt x="265" y="2"/>
                </a:lnTo>
                <a:lnTo>
                  <a:pt x="256" y="0"/>
                </a:lnTo>
                <a:close/>
              </a:path>
            </a:pathLst>
          </a:custGeom>
          <a:solidFill>
            <a:schemeClr val="bg2">
              <a:lumMod val="50000"/>
            </a:schemeClr>
          </a:solidFill>
          <a:ln>
            <a:solidFill>
              <a:schemeClr val="bg2">
                <a:lumMod val="50000"/>
              </a:schemeClr>
            </a:solidFill>
          </a:ln>
        </p:spPr>
        <p:txBody>
          <a:bodyPr vert="horz" wrap="square" lIns="91440" tIns="45720" rIns="91440" bIns="45720" numCol="1" anchor="t" anchorCtr="0" compatLnSpc="1">
            <a:prstTxWarp prst="textNoShape">
              <a:avLst/>
            </a:prstTxWarp>
          </a:bodyPr>
          <a:lstStyle/>
          <a:p>
            <a:endParaRPr lang="ar-QA"/>
          </a:p>
        </p:txBody>
      </p:sp>
      <p:sp>
        <p:nvSpPr>
          <p:cNvPr id="28" name="Content Placeholder 2">
            <a:extLst>
              <a:ext uri="{FF2B5EF4-FFF2-40B4-BE49-F238E27FC236}">
                <a16:creationId xmlns:a16="http://schemas.microsoft.com/office/drawing/2014/main" id="{1752348B-73C9-47BE-9B08-1F790523CCB2}"/>
              </a:ext>
            </a:extLst>
          </p:cNvPr>
          <p:cNvSpPr txBox="1">
            <a:spLocks/>
          </p:cNvSpPr>
          <p:nvPr/>
        </p:nvSpPr>
        <p:spPr>
          <a:xfrm>
            <a:off x="1024128" y="1874488"/>
            <a:ext cx="2634018" cy="170265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800">
                <a:solidFill>
                  <a:schemeClr val="bg1">
                    <a:lumMod val="50000"/>
                  </a:schemeClr>
                </a:solidFill>
                <a:latin typeface="Calibri" panose="020F0502020204030204" pitchFamily="34" charset="0"/>
                <a:cs typeface="Calibri" panose="020F0502020204030204" pitchFamily="34" charset="0"/>
              </a:rPr>
              <a:t>You will receive an email to your MU account in August giving you the details of how and when you should register</a:t>
            </a:r>
          </a:p>
          <a:p>
            <a:pPr marL="0" indent="0" algn="ctr">
              <a:buNone/>
            </a:pPr>
            <a:endParaRPr lang="en-US" sz="1800" b="1">
              <a:solidFill>
                <a:schemeClr val="accent1"/>
              </a:solidFill>
            </a:endParaRPr>
          </a:p>
        </p:txBody>
      </p:sp>
      <p:sp>
        <p:nvSpPr>
          <p:cNvPr id="29" name="Content Placeholder 2">
            <a:extLst>
              <a:ext uri="{FF2B5EF4-FFF2-40B4-BE49-F238E27FC236}">
                <a16:creationId xmlns:a16="http://schemas.microsoft.com/office/drawing/2014/main" id="{BBB60E1C-3D8E-48AF-8F35-4D5089192715}"/>
              </a:ext>
            </a:extLst>
          </p:cNvPr>
          <p:cNvSpPr txBox="1">
            <a:spLocks/>
          </p:cNvSpPr>
          <p:nvPr/>
        </p:nvSpPr>
        <p:spPr>
          <a:xfrm>
            <a:off x="4561992" y="1740492"/>
            <a:ext cx="2906892" cy="15363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800">
                <a:solidFill>
                  <a:schemeClr val="bg1">
                    <a:lumMod val="50000"/>
                  </a:schemeClr>
                </a:solidFill>
                <a:latin typeface="Calibri" panose="020F0502020204030204" pitchFamily="34" charset="0"/>
                <a:cs typeface="Calibri" panose="020F0502020204030204" pitchFamily="34" charset="0"/>
              </a:rPr>
              <a:t>After registering you will then receive a confirmation email. If you do not receive the email, you have not completed the registration process!</a:t>
            </a:r>
          </a:p>
        </p:txBody>
      </p:sp>
      <p:sp>
        <p:nvSpPr>
          <p:cNvPr id="30" name="Content Placeholder 2">
            <a:extLst>
              <a:ext uri="{FF2B5EF4-FFF2-40B4-BE49-F238E27FC236}">
                <a16:creationId xmlns:a16="http://schemas.microsoft.com/office/drawing/2014/main" id="{FFD50949-3BEB-42E2-9366-9A712A117B89}"/>
              </a:ext>
            </a:extLst>
          </p:cNvPr>
          <p:cNvSpPr txBox="1">
            <a:spLocks/>
          </p:cNvSpPr>
          <p:nvPr/>
        </p:nvSpPr>
        <p:spPr>
          <a:xfrm>
            <a:off x="8060995" y="1715889"/>
            <a:ext cx="3730662" cy="215202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800" dirty="0">
                <a:solidFill>
                  <a:schemeClr val="bg1">
                    <a:lumMod val="50000"/>
                  </a:schemeClr>
                </a:solidFill>
                <a:latin typeface="Calibri" panose="020F0502020204030204" pitchFamily="34" charset="0"/>
                <a:cs typeface="Calibri" panose="020F0502020204030204" pitchFamily="34" charset="0"/>
              </a:rPr>
              <a:t>If you get logged out during the process, you will need to contact Records Office as you won't be able to proceed with the online registration again. The registration has to be done in one go!</a:t>
            </a:r>
          </a:p>
        </p:txBody>
      </p:sp>
      <p:grpSp>
        <p:nvGrpSpPr>
          <p:cNvPr id="31" name="Group 37">
            <a:extLst>
              <a:ext uri="{FF2B5EF4-FFF2-40B4-BE49-F238E27FC236}">
                <a16:creationId xmlns:a16="http://schemas.microsoft.com/office/drawing/2014/main" id="{B2D0BF54-5620-4503-82B3-CA98FD627C32}"/>
              </a:ext>
            </a:extLst>
          </p:cNvPr>
          <p:cNvGrpSpPr/>
          <p:nvPr/>
        </p:nvGrpSpPr>
        <p:grpSpPr>
          <a:xfrm>
            <a:off x="1654291" y="5504600"/>
            <a:ext cx="1142707" cy="1142707"/>
            <a:chOff x="8002882" y="2883928"/>
            <a:chExt cx="1674617" cy="1674617"/>
          </a:xfrm>
        </p:grpSpPr>
        <p:grpSp>
          <p:nvGrpSpPr>
            <p:cNvPr id="32" name="Group 38">
              <a:extLst>
                <a:ext uri="{FF2B5EF4-FFF2-40B4-BE49-F238E27FC236}">
                  <a16:creationId xmlns:a16="http://schemas.microsoft.com/office/drawing/2014/main" id="{9146FA91-E1E4-4157-A74A-4BC0A97D3A25}"/>
                </a:ext>
              </a:extLst>
            </p:cNvPr>
            <p:cNvGrpSpPr/>
            <p:nvPr/>
          </p:nvGrpSpPr>
          <p:grpSpPr>
            <a:xfrm>
              <a:off x="8002882" y="2883928"/>
              <a:ext cx="1674617" cy="1674617"/>
              <a:chOff x="3916694" y="3016105"/>
              <a:chExt cx="1253486" cy="1253486"/>
            </a:xfrm>
          </p:grpSpPr>
          <p:sp>
            <p:nvSpPr>
              <p:cNvPr id="34" name="Oval 40">
                <a:extLst>
                  <a:ext uri="{FF2B5EF4-FFF2-40B4-BE49-F238E27FC236}">
                    <a16:creationId xmlns:a16="http://schemas.microsoft.com/office/drawing/2014/main" id="{42E82DFF-6768-43B5-A935-3DCC766B0979}"/>
                  </a:ext>
                </a:extLst>
              </p:cNvPr>
              <p:cNvSpPr/>
              <p:nvPr/>
            </p:nvSpPr>
            <p:spPr>
              <a:xfrm>
                <a:off x="3916694" y="3016105"/>
                <a:ext cx="1253486" cy="1253486"/>
              </a:xfrm>
              <a:prstGeom prst="ellipse">
                <a:avLst/>
              </a:prstGeom>
              <a:solidFill>
                <a:schemeClr val="bg1">
                  <a:lumMod val="75000"/>
                  <a:alpha val="21000"/>
                </a:schemeClr>
              </a:solidFill>
            </p:spPr>
            <p:txBody>
              <a:bodyPr wrap="square" rtlCol="0" anchor="ctr">
                <a:spAutoFit/>
              </a:bodyPr>
              <a:lstStyle/>
              <a:p>
                <a:pPr algn="ctr"/>
                <a:endParaRPr lang="en-US" sz="11500">
                  <a:solidFill>
                    <a:schemeClr val="accent1"/>
                  </a:solidFill>
                  <a:latin typeface="FontAwesome" pitchFamily="2" charset="0"/>
                </a:endParaRPr>
              </a:p>
            </p:txBody>
          </p:sp>
          <p:sp>
            <p:nvSpPr>
              <p:cNvPr id="35" name="Freeform 635">
                <a:extLst>
                  <a:ext uri="{FF2B5EF4-FFF2-40B4-BE49-F238E27FC236}">
                    <a16:creationId xmlns:a16="http://schemas.microsoft.com/office/drawing/2014/main" id="{781678C3-0825-4AA7-A0F9-3B7357DC6B36}"/>
                  </a:ext>
                </a:extLst>
              </p:cNvPr>
              <p:cNvSpPr>
                <a:spLocks/>
              </p:cNvSpPr>
              <p:nvPr/>
            </p:nvSpPr>
            <p:spPr bwMode="auto">
              <a:xfrm>
                <a:off x="4059545" y="3158957"/>
                <a:ext cx="967785" cy="967785"/>
              </a:xfrm>
              <a:custGeom>
                <a:avLst/>
                <a:gdLst>
                  <a:gd name="T0" fmla="*/ 614 w 614"/>
                  <a:gd name="T1" fmla="*/ 306 h 614"/>
                  <a:gd name="T2" fmla="*/ 607 w 614"/>
                  <a:gd name="T3" fmla="*/ 367 h 614"/>
                  <a:gd name="T4" fmla="*/ 589 w 614"/>
                  <a:gd name="T5" fmla="*/ 426 h 614"/>
                  <a:gd name="T6" fmla="*/ 561 w 614"/>
                  <a:gd name="T7" fmla="*/ 477 h 614"/>
                  <a:gd name="T8" fmla="*/ 524 w 614"/>
                  <a:gd name="T9" fmla="*/ 523 h 614"/>
                  <a:gd name="T10" fmla="*/ 478 w 614"/>
                  <a:gd name="T11" fmla="*/ 561 h 614"/>
                  <a:gd name="T12" fmla="*/ 426 w 614"/>
                  <a:gd name="T13" fmla="*/ 589 h 614"/>
                  <a:gd name="T14" fmla="*/ 368 w 614"/>
                  <a:gd name="T15" fmla="*/ 607 h 614"/>
                  <a:gd name="T16" fmla="*/ 307 w 614"/>
                  <a:gd name="T17" fmla="*/ 614 h 614"/>
                  <a:gd name="T18" fmla="*/ 275 w 614"/>
                  <a:gd name="T19" fmla="*/ 611 h 614"/>
                  <a:gd name="T20" fmla="*/ 215 w 614"/>
                  <a:gd name="T21" fmla="*/ 600 h 614"/>
                  <a:gd name="T22" fmla="*/ 160 w 614"/>
                  <a:gd name="T23" fmla="*/ 576 h 614"/>
                  <a:gd name="T24" fmla="*/ 112 w 614"/>
                  <a:gd name="T25" fmla="*/ 543 h 614"/>
                  <a:gd name="T26" fmla="*/ 70 w 614"/>
                  <a:gd name="T27" fmla="*/ 501 h 614"/>
                  <a:gd name="T28" fmla="*/ 36 w 614"/>
                  <a:gd name="T29" fmla="*/ 452 h 614"/>
                  <a:gd name="T30" fmla="*/ 13 w 614"/>
                  <a:gd name="T31" fmla="*/ 398 h 614"/>
                  <a:gd name="T32" fmla="*/ 2 w 614"/>
                  <a:gd name="T33" fmla="*/ 338 h 614"/>
                  <a:gd name="T34" fmla="*/ 0 w 614"/>
                  <a:gd name="T35" fmla="*/ 306 h 614"/>
                  <a:gd name="T36" fmla="*/ 6 w 614"/>
                  <a:gd name="T37" fmla="*/ 245 h 614"/>
                  <a:gd name="T38" fmla="*/ 24 w 614"/>
                  <a:gd name="T39" fmla="*/ 186 h 614"/>
                  <a:gd name="T40" fmla="*/ 52 w 614"/>
                  <a:gd name="T41" fmla="*/ 135 h 614"/>
                  <a:gd name="T42" fmla="*/ 89 w 614"/>
                  <a:gd name="T43" fmla="*/ 89 h 614"/>
                  <a:gd name="T44" fmla="*/ 135 w 614"/>
                  <a:gd name="T45" fmla="*/ 51 h 614"/>
                  <a:gd name="T46" fmla="*/ 187 w 614"/>
                  <a:gd name="T47" fmla="*/ 23 h 614"/>
                  <a:gd name="T48" fmla="*/ 245 w 614"/>
                  <a:gd name="T49" fmla="*/ 5 h 614"/>
                  <a:gd name="T50" fmla="*/ 307 w 614"/>
                  <a:gd name="T51" fmla="*/ 0 h 614"/>
                  <a:gd name="T52" fmla="*/ 339 w 614"/>
                  <a:gd name="T53" fmla="*/ 1 h 614"/>
                  <a:gd name="T54" fmla="*/ 398 w 614"/>
                  <a:gd name="T55" fmla="*/ 12 h 614"/>
                  <a:gd name="T56" fmla="*/ 453 w 614"/>
                  <a:gd name="T57" fmla="*/ 36 h 614"/>
                  <a:gd name="T58" fmla="*/ 501 w 614"/>
                  <a:gd name="T59" fmla="*/ 69 h 614"/>
                  <a:gd name="T60" fmla="*/ 543 w 614"/>
                  <a:gd name="T61" fmla="*/ 111 h 614"/>
                  <a:gd name="T62" fmla="*/ 577 w 614"/>
                  <a:gd name="T63" fmla="*/ 160 h 614"/>
                  <a:gd name="T64" fmla="*/ 600 w 614"/>
                  <a:gd name="T65" fmla="*/ 214 h 614"/>
                  <a:gd name="T66" fmla="*/ 611 w 614"/>
                  <a:gd name="T67" fmla="*/ 275 h 614"/>
                  <a:gd name="T68" fmla="*/ 614 w 614"/>
                  <a:gd name="T69" fmla="*/ 30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4" h="614">
                    <a:moveTo>
                      <a:pt x="614" y="306"/>
                    </a:moveTo>
                    <a:lnTo>
                      <a:pt x="614" y="306"/>
                    </a:lnTo>
                    <a:lnTo>
                      <a:pt x="611" y="338"/>
                    </a:lnTo>
                    <a:lnTo>
                      <a:pt x="607" y="367"/>
                    </a:lnTo>
                    <a:lnTo>
                      <a:pt x="600" y="398"/>
                    </a:lnTo>
                    <a:lnTo>
                      <a:pt x="589" y="426"/>
                    </a:lnTo>
                    <a:lnTo>
                      <a:pt x="577" y="452"/>
                    </a:lnTo>
                    <a:lnTo>
                      <a:pt x="561" y="477"/>
                    </a:lnTo>
                    <a:lnTo>
                      <a:pt x="543" y="501"/>
                    </a:lnTo>
                    <a:lnTo>
                      <a:pt x="524" y="523"/>
                    </a:lnTo>
                    <a:lnTo>
                      <a:pt x="501" y="543"/>
                    </a:lnTo>
                    <a:lnTo>
                      <a:pt x="478" y="561"/>
                    </a:lnTo>
                    <a:lnTo>
                      <a:pt x="453" y="576"/>
                    </a:lnTo>
                    <a:lnTo>
                      <a:pt x="426" y="589"/>
                    </a:lnTo>
                    <a:lnTo>
                      <a:pt x="398" y="600"/>
                    </a:lnTo>
                    <a:lnTo>
                      <a:pt x="368" y="607"/>
                    </a:lnTo>
                    <a:lnTo>
                      <a:pt x="339" y="611"/>
                    </a:lnTo>
                    <a:lnTo>
                      <a:pt x="307" y="614"/>
                    </a:lnTo>
                    <a:lnTo>
                      <a:pt x="307" y="614"/>
                    </a:lnTo>
                    <a:lnTo>
                      <a:pt x="275" y="611"/>
                    </a:lnTo>
                    <a:lnTo>
                      <a:pt x="245" y="607"/>
                    </a:lnTo>
                    <a:lnTo>
                      <a:pt x="215" y="600"/>
                    </a:lnTo>
                    <a:lnTo>
                      <a:pt x="187" y="589"/>
                    </a:lnTo>
                    <a:lnTo>
                      <a:pt x="160" y="576"/>
                    </a:lnTo>
                    <a:lnTo>
                      <a:pt x="135" y="561"/>
                    </a:lnTo>
                    <a:lnTo>
                      <a:pt x="112" y="543"/>
                    </a:lnTo>
                    <a:lnTo>
                      <a:pt x="89" y="523"/>
                    </a:lnTo>
                    <a:lnTo>
                      <a:pt x="70" y="501"/>
                    </a:lnTo>
                    <a:lnTo>
                      <a:pt x="52" y="477"/>
                    </a:lnTo>
                    <a:lnTo>
                      <a:pt x="36" y="452"/>
                    </a:lnTo>
                    <a:lnTo>
                      <a:pt x="24" y="426"/>
                    </a:lnTo>
                    <a:lnTo>
                      <a:pt x="13" y="398"/>
                    </a:lnTo>
                    <a:lnTo>
                      <a:pt x="6" y="367"/>
                    </a:lnTo>
                    <a:lnTo>
                      <a:pt x="2" y="338"/>
                    </a:lnTo>
                    <a:lnTo>
                      <a:pt x="0" y="306"/>
                    </a:lnTo>
                    <a:lnTo>
                      <a:pt x="0" y="306"/>
                    </a:lnTo>
                    <a:lnTo>
                      <a:pt x="2" y="275"/>
                    </a:lnTo>
                    <a:lnTo>
                      <a:pt x="6" y="245"/>
                    </a:lnTo>
                    <a:lnTo>
                      <a:pt x="13" y="214"/>
                    </a:lnTo>
                    <a:lnTo>
                      <a:pt x="24" y="186"/>
                    </a:lnTo>
                    <a:lnTo>
                      <a:pt x="36" y="160"/>
                    </a:lnTo>
                    <a:lnTo>
                      <a:pt x="52" y="135"/>
                    </a:lnTo>
                    <a:lnTo>
                      <a:pt x="70" y="111"/>
                    </a:lnTo>
                    <a:lnTo>
                      <a:pt x="89" y="89"/>
                    </a:lnTo>
                    <a:lnTo>
                      <a:pt x="112" y="69"/>
                    </a:lnTo>
                    <a:lnTo>
                      <a:pt x="135" y="51"/>
                    </a:lnTo>
                    <a:lnTo>
                      <a:pt x="160" y="36"/>
                    </a:lnTo>
                    <a:lnTo>
                      <a:pt x="187" y="23"/>
                    </a:lnTo>
                    <a:lnTo>
                      <a:pt x="215" y="12"/>
                    </a:lnTo>
                    <a:lnTo>
                      <a:pt x="245" y="5"/>
                    </a:lnTo>
                    <a:lnTo>
                      <a:pt x="275" y="1"/>
                    </a:lnTo>
                    <a:lnTo>
                      <a:pt x="307" y="0"/>
                    </a:lnTo>
                    <a:lnTo>
                      <a:pt x="307" y="0"/>
                    </a:lnTo>
                    <a:lnTo>
                      <a:pt x="339" y="1"/>
                    </a:lnTo>
                    <a:lnTo>
                      <a:pt x="368" y="5"/>
                    </a:lnTo>
                    <a:lnTo>
                      <a:pt x="398" y="12"/>
                    </a:lnTo>
                    <a:lnTo>
                      <a:pt x="426" y="23"/>
                    </a:lnTo>
                    <a:lnTo>
                      <a:pt x="453" y="36"/>
                    </a:lnTo>
                    <a:lnTo>
                      <a:pt x="478" y="51"/>
                    </a:lnTo>
                    <a:lnTo>
                      <a:pt x="501" y="69"/>
                    </a:lnTo>
                    <a:lnTo>
                      <a:pt x="524" y="89"/>
                    </a:lnTo>
                    <a:lnTo>
                      <a:pt x="543" y="111"/>
                    </a:lnTo>
                    <a:lnTo>
                      <a:pt x="561" y="135"/>
                    </a:lnTo>
                    <a:lnTo>
                      <a:pt x="577" y="160"/>
                    </a:lnTo>
                    <a:lnTo>
                      <a:pt x="589" y="186"/>
                    </a:lnTo>
                    <a:lnTo>
                      <a:pt x="600" y="214"/>
                    </a:lnTo>
                    <a:lnTo>
                      <a:pt x="607" y="245"/>
                    </a:lnTo>
                    <a:lnTo>
                      <a:pt x="611" y="275"/>
                    </a:lnTo>
                    <a:lnTo>
                      <a:pt x="614" y="306"/>
                    </a:lnTo>
                    <a:lnTo>
                      <a:pt x="614" y="306"/>
                    </a:lnTo>
                    <a:close/>
                  </a:path>
                </a:pathLst>
              </a:custGeom>
              <a:solidFill>
                <a:schemeClr val="bg1">
                  <a:alpha val="0"/>
                </a:schemeClr>
              </a:solidFill>
              <a:ln w="349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3" name="Oval 39">
              <a:extLst>
                <a:ext uri="{FF2B5EF4-FFF2-40B4-BE49-F238E27FC236}">
                  <a16:creationId xmlns:a16="http://schemas.microsoft.com/office/drawing/2014/main" id="{99C7231F-6582-45C5-9E37-0DAC3CEAD14B}"/>
                </a:ext>
              </a:extLst>
            </p:cNvPr>
            <p:cNvSpPr/>
            <p:nvPr/>
          </p:nvSpPr>
          <p:spPr>
            <a:xfrm>
              <a:off x="8262838" y="3134544"/>
              <a:ext cx="1173384" cy="1173384"/>
            </a:xfrm>
            <a:prstGeom prst="ellipse">
              <a:avLst/>
            </a:prstGeom>
            <a:solidFill>
              <a:schemeClr val="accent1"/>
            </a:solidFill>
          </p:spPr>
          <p:txBody>
            <a:bodyPr wrap="square" rtlCol="0" anchor="ctr">
              <a:spAutoFit/>
            </a:bodyPr>
            <a:lstStyle/>
            <a:p>
              <a:pPr algn="ctr"/>
              <a:endParaRPr lang="en-US" sz="11500">
                <a:solidFill>
                  <a:schemeClr val="accent1"/>
                </a:solidFill>
                <a:latin typeface="FontAwesome" pitchFamily="2" charset="0"/>
              </a:endParaRPr>
            </a:p>
          </p:txBody>
        </p:sp>
      </p:grpSp>
      <p:grpSp>
        <p:nvGrpSpPr>
          <p:cNvPr id="36" name="Group 42">
            <a:extLst>
              <a:ext uri="{FF2B5EF4-FFF2-40B4-BE49-F238E27FC236}">
                <a16:creationId xmlns:a16="http://schemas.microsoft.com/office/drawing/2014/main" id="{CCD64540-CAC7-4304-BB56-0638E35491B8}"/>
              </a:ext>
            </a:extLst>
          </p:cNvPr>
          <p:cNvGrpSpPr/>
          <p:nvPr/>
        </p:nvGrpSpPr>
        <p:grpSpPr>
          <a:xfrm>
            <a:off x="5379447" y="5481309"/>
            <a:ext cx="1142707" cy="1142707"/>
            <a:chOff x="8002882" y="2883928"/>
            <a:chExt cx="1674617" cy="1674617"/>
          </a:xfrm>
        </p:grpSpPr>
        <p:grpSp>
          <p:nvGrpSpPr>
            <p:cNvPr id="37" name="Group 43">
              <a:extLst>
                <a:ext uri="{FF2B5EF4-FFF2-40B4-BE49-F238E27FC236}">
                  <a16:creationId xmlns:a16="http://schemas.microsoft.com/office/drawing/2014/main" id="{037B287B-E1FB-4538-8B0A-F9D04E029AA8}"/>
                </a:ext>
              </a:extLst>
            </p:cNvPr>
            <p:cNvGrpSpPr/>
            <p:nvPr/>
          </p:nvGrpSpPr>
          <p:grpSpPr>
            <a:xfrm>
              <a:off x="8002882" y="2883928"/>
              <a:ext cx="1674617" cy="1674617"/>
              <a:chOff x="3916694" y="3016105"/>
              <a:chExt cx="1253486" cy="1253486"/>
            </a:xfrm>
          </p:grpSpPr>
          <p:sp>
            <p:nvSpPr>
              <p:cNvPr id="39" name="Oval 45">
                <a:extLst>
                  <a:ext uri="{FF2B5EF4-FFF2-40B4-BE49-F238E27FC236}">
                    <a16:creationId xmlns:a16="http://schemas.microsoft.com/office/drawing/2014/main" id="{0A643FC7-6FC9-4328-8D1E-E635F91E5EF1}"/>
                  </a:ext>
                </a:extLst>
              </p:cNvPr>
              <p:cNvSpPr/>
              <p:nvPr/>
            </p:nvSpPr>
            <p:spPr>
              <a:xfrm>
                <a:off x="3916694" y="3016105"/>
                <a:ext cx="1253486" cy="1253486"/>
              </a:xfrm>
              <a:prstGeom prst="ellipse">
                <a:avLst/>
              </a:prstGeom>
              <a:solidFill>
                <a:schemeClr val="bg1">
                  <a:lumMod val="75000"/>
                  <a:alpha val="21000"/>
                </a:schemeClr>
              </a:solidFill>
            </p:spPr>
            <p:txBody>
              <a:bodyPr wrap="square" rtlCol="0" anchor="ctr">
                <a:spAutoFit/>
              </a:bodyPr>
              <a:lstStyle/>
              <a:p>
                <a:pPr algn="ctr"/>
                <a:endParaRPr lang="en-US" sz="11500">
                  <a:solidFill>
                    <a:schemeClr val="accent1"/>
                  </a:solidFill>
                  <a:latin typeface="FontAwesome" pitchFamily="2" charset="0"/>
                </a:endParaRPr>
              </a:p>
            </p:txBody>
          </p:sp>
          <p:sp>
            <p:nvSpPr>
              <p:cNvPr id="40" name="Freeform 635">
                <a:extLst>
                  <a:ext uri="{FF2B5EF4-FFF2-40B4-BE49-F238E27FC236}">
                    <a16:creationId xmlns:a16="http://schemas.microsoft.com/office/drawing/2014/main" id="{02E3CBD6-BD80-4EAC-B04D-0E9FCF9BF432}"/>
                  </a:ext>
                </a:extLst>
              </p:cNvPr>
              <p:cNvSpPr>
                <a:spLocks/>
              </p:cNvSpPr>
              <p:nvPr/>
            </p:nvSpPr>
            <p:spPr bwMode="auto">
              <a:xfrm>
                <a:off x="4059545" y="3158957"/>
                <a:ext cx="967785" cy="967785"/>
              </a:xfrm>
              <a:custGeom>
                <a:avLst/>
                <a:gdLst>
                  <a:gd name="T0" fmla="*/ 614 w 614"/>
                  <a:gd name="T1" fmla="*/ 306 h 614"/>
                  <a:gd name="T2" fmla="*/ 607 w 614"/>
                  <a:gd name="T3" fmla="*/ 367 h 614"/>
                  <a:gd name="T4" fmla="*/ 589 w 614"/>
                  <a:gd name="T5" fmla="*/ 426 h 614"/>
                  <a:gd name="T6" fmla="*/ 561 w 614"/>
                  <a:gd name="T7" fmla="*/ 477 h 614"/>
                  <a:gd name="T8" fmla="*/ 524 w 614"/>
                  <a:gd name="T9" fmla="*/ 523 h 614"/>
                  <a:gd name="T10" fmla="*/ 478 w 614"/>
                  <a:gd name="T11" fmla="*/ 561 h 614"/>
                  <a:gd name="T12" fmla="*/ 426 w 614"/>
                  <a:gd name="T13" fmla="*/ 589 h 614"/>
                  <a:gd name="T14" fmla="*/ 368 w 614"/>
                  <a:gd name="T15" fmla="*/ 607 h 614"/>
                  <a:gd name="T16" fmla="*/ 307 w 614"/>
                  <a:gd name="T17" fmla="*/ 614 h 614"/>
                  <a:gd name="T18" fmla="*/ 275 w 614"/>
                  <a:gd name="T19" fmla="*/ 611 h 614"/>
                  <a:gd name="T20" fmla="*/ 215 w 614"/>
                  <a:gd name="T21" fmla="*/ 600 h 614"/>
                  <a:gd name="T22" fmla="*/ 160 w 614"/>
                  <a:gd name="T23" fmla="*/ 576 h 614"/>
                  <a:gd name="T24" fmla="*/ 112 w 614"/>
                  <a:gd name="T25" fmla="*/ 543 h 614"/>
                  <a:gd name="T26" fmla="*/ 70 w 614"/>
                  <a:gd name="T27" fmla="*/ 501 h 614"/>
                  <a:gd name="T28" fmla="*/ 36 w 614"/>
                  <a:gd name="T29" fmla="*/ 452 h 614"/>
                  <a:gd name="T30" fmla="*/ 13 w 614"/>
                  <a:gd name="T31" fmla="*/ 398 h 614"/>
                  <a:gd name="T32" fmla="*/ 2 w 614"/>
                  <a:gd name="T33" fmla="*/ 338 h 614"/>
                  <a:gd name="T34" fmla="*/ 0 w 614"/>
                  <a:gd name="T35" fmla="*/ 306 h 614"/>
                  <a:gd name="T36" fmla="*/ 6 w 614"/>
                  <a:gd name="T37" fmla="*/ 245 h 614"/>
                  <a:gd name="T38" fmla="*/ 24 w 614"/>
                  <a:gd name="T39" fmla="*/ 186 h 614"/>
                  <a:gd name="T40" fmla="*/ 52 w 614"/>
                  <a:gd name="T41" fmla="*/ 135 h 614"/>
                  <a:gd name="T42" fmla="*/ 89 w 614"/>
                  <a:gd name="T43" fmla="*/ 89 h 614"/>
                  <a:gd name="T44" fmla="*/ 135 w 614"/>
                  <a:gd name="T45" fmla="*/ 51 h 614"/>
                  <a:gd name="T46" fmla="*/ 187 w 614"/>
                  <a:gd name="T47" fmla="*/ 23 h 614"/>
                  <a:gd name="T48" fmla="*/ 245 w 614"/>
                  <a:gd name="T49" fmla="*/ 5 h 614"/>
                  <a:gd name="T50" fmla="*/ 307 w 614"/>
                  <a:gd name="T51" fmla="*/ 0 h 614"/>
                  <a:gd name="T52" fmla="*/ 339 w 614"/>
                  <a:gd name="T53" fmla="*/ 1 h 614"/>
                  <a:gd name="T54" fmla="*/ 398 w 614"/>
                  <a:gd name="T55" fmla="*/ 12 h 614"/>
                  <a:gd name="T56" fmla="*/ 453 w 614"/>
                  <a:gd name="T57" fmla="*/ 36 h 614"/>
                  <a:gd name="T58" fmla="*/ 501 w 614"/>
                  <a:gd name="T59" fmla="*/ 69 h 614"/>
                  <a:gd name="T60" fmla="*/ 543 w 614"/>
                  <a:gd name="T61" fmla="*/ 111 h 614"/>
                  <a:gd name="T62" fmla="*/ 577 w 614"/>
                  <a:gd name="T63" fmla="*/ 160 h 614"/>
                  <a:gd name="T64" fmla="*/ 600 w 614"/>
                  <a:gd name="T65" fmla="*/ 214 h 614"/>
                  <a:gd name="T66" fmla="*/ 611 w 614"/>
                  <a:gd name="T67" fmla="*/ 275 h 614"/>
                  <a:gd name="T68" fmla="*/ 614 w 614"/>
                  <a:gd name="T69" fmla="*/ 30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4" h="614">
                    <a:moveTo>
                      <a:pt x="614" y="306"/>
                    </a:moveTo>
                    <a:lnTo>
                      <a:pt x="614" y="306"/>
                    </a:lnTo>
                    <a:lnTo>
                      <a:pt x="611" y="338"/>
                    </a:lnTo>
                    <a:lnTo>
                      <a:pt x="607" y="367"/>
                    </a:lnTo>
                    <a:lnTo>
                      <a:pt x="600" y="398"/>
                    </a:lnTo>
                    <a:lnTo>
                      <a:pt x="589" y="426"/>
                    </a:lnTo>
                    <a:lnTo>
                      <a:pt x="577" y="452"/>
                    </a:lnTo>
                    <a:lnTo>
                      <a:pt x="561" y="477"/>
                    </a:lnTo>
                    <a:lnTo>
                      <a:pt x="543" y="501"/>
                    </a:lnTo>
                    <a:lnTo>
                      <a:pt x="524" y="523"/>
                    </a:lnTo>
                    <a:lnTo>
                      <a:pt x="501" y="543"/>
                    </a:lnTo>
                    <a:lnTo>
                      <a:pt x="478" y="561"/>
                    </a:lnTo>
                    <a:lnTo>
                      <a:pt x="453" y="576"/>
                    </a:lnTo>
                    <a:lnTo>
                      <a:pt x="426" y="589"/>
                    </a:lnTo>
                    <a:lnTo>
                      <a:pt x="398" y="600"/>
                    </a:lnTo>
                    <a:lnTo>
                      <a:pt x="368" y="607"/>
                    </a:lnTo>
                    <a:lnTo>
                      <a:pt x="339" y="611"/>
                    </a:lnTo>
                    <a:lnTo>
                      <a:pt x="307" y="614"/>
                    </a:lnTo>
                    <a:lnTo>
                      <a:pt x="307" y="614"/>
                    </a:lnTo>
                    <a:lnTo>
                      <a:pt x="275" y="611"/>
                    </a:lnTo>
                    <a:lnTo>
                      <a:pt x="245" y="607"/>
                    </a:lnTo>
                    <a:lnTo>
                      <a:pt x="215" y="600"/>
                    </a:lnTo>
                    <a:lnTo>
                      <a:pt x="187" y="589"/>
                    </a:lnTo>
                    <a:lnTo>
                      <a:pt x="160" y="576"/>
                    </a:lnTo>
                    <a:lnTo>
                      <a:pt x="135" y="561"/>
                    </a:lnTo>
                    <a:lnTo>
                      <a:pt x="112" y="543"/>
                    </a:lnTo>
                    <a:lnTo>
                      <a:pt x="89" y="523"/>
                    </a:lnTo>
                    <a:lnTo>
                      <a:pt x="70" y="501"/>
                    </a:lnTo>
                    <a:lnTo>
                      <a:pt x="52" y="477"/>
                    </a:lnTo>
                    <a:lnTo>
                      <a:pt x="36" y="452"/>
                    </a:lnTo>
                    <a:lnTo>
                      <a:pt x="24" y="426"/>
                    </a:lnTo>
                    <a:lnTo>
                      <a:pt x="13" y="398"/>
                    </a:lnTo>
                    <a:lnTo>
                      <a:pt x="6" y="367"/>
                    </a:lnTo>
                    <a:lnTo>
                      <a:pt x="2" y="338"/>
                    </a:lnTo>
                    <a:lnTo>
                      <a:pt x="0" y="306"/>
                    </a:lnTo>
                    <a:lnTo>
                      <a:pt x="0" y="306"/>
                    </a:lnTo>
                    <a:lnTo>
                      <a:pt x="2" y="275"/>
                    </a:lnTo>
                    <a:lnTo>
                      <a:pt x="6" y="245"/>
                    </a:lnTo>
                    <a:lnTo>
                      <a:pt x="13" y="214"/>
                    </a:lnTo>
                    <a:lnTo>
                      <a:pt x="24" y="186"/>
                    </a:lnTo>
                    <a:lnTo>
                      <a:pt x="36" y="160"/>
                    </a:lnTo>
                    <a:lnTo>
                      <a:pt x="52" y="135"/>
                    </a:lnTo>
                    <a:lnTo>
                      <a:pt x="70" y="111"/>
                    </a:lnTo>
                    <a:lnTo>
                      <a:pt x="89" y="89"/>
                    </a:lnTo>
                    <a:lnTo>
                      <a:pt x="112" y="69"/>
                    </a:lnTo>
                    <a:lnTo>
                      <a:pt x="135" y="51"/>
                    </a:lnTo>
                    <a:lnTo>
                      <a:pt x="160" y="36"/>
                    </a:lnTo>
                    <a:lnTo>
                      <a:pt x="187" y="23"/>
                    </a:lnTo>
                    <a:lnTo>
                      <a:pt x="215" y="12"/>
                    </a:lnTo>
                    <a:lnTo>
                      <a:pt x="245" y="5"/>
                    </a:lnTo>
                    <a:lnTo>
                      <a:pt x="275" y="1"/>
                    </a:lnTo>
                    <a:lnTo>
                      <a:pt x="307" y="0"/>
                    </a:lnTo>
                    <a:lnTo>
                      <a:pt x="307" y="0"/>
                    </a:lnTo>
                    <a:lnTo>
                      <a:pt x="339" y="1"/>
                    </a:lnTo>
                    <a:lnTo>
                      <a:pt x="368" y="5"/>
                    </a:lnTo>
                    <a:lnTo>
                      <a:pt x="398" y="12"/>
                    </a:lnTo>
                    <a:lnTo>
                      <a:pt x="426" y="23"/>
                    </a:lnTo>
                    <a:lnTo>
                      <a:pt x="453" y="36"/>
                    </a:lnTo>
                    <a:lnTo>
                      <a:pt x="478" y="51"/>
                    </a:lnTo>
                    <a:lnTo>
                      <a:pt x="501" y="69"/>
                    </a:lnTo>
                    <a:lnTo>
                      <a:pt x="524" y="89"/>
                    </a:lnTo>
                    <a:lnTo>
                      <a:pt x="543" y="111"/>
                    </a:lnTo>
                    <a:lnTo>
                      <a:pt x="561" y="135"/>
                    </a:lnTo>
                    <a:lnTo>
                      <a:pt x="577" y="160"/>
                    </a:lnTo>
                    <a:lnTo>
                      <a:pt x="589" y="186"/>
                    </a:lnTo>
                    <a:lnTo>
                      <a:pt x="600" y="214"/>
                    </a:lnTo>
                    <a:lnTo>
                      <a:pt x="607" y="245"/>
                    </a:lnTo>
                    <a:lnTo>
                      <a:pt x="611" y="275"/>
                    </a:lnTo>
                    <a:lnTo>
                      <a:pt x="614" y="306"/>
                    </a:lnTo>
                    <a:lnTo>
                      <a:pt x="614" y="306"/>
                    </a:lnTo>
                    <a:close/>
                  </a:path>
                </a:pathLst>
              </a:custGeom>
              <a:solidFill>
                <a:schemeClr val="bg1">
                  <a:alpha val="0"/>
                </a:schemeClr>
              </a:solidFill>
              <a:ln w="349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8" name="Oval 44">
              <a:extLst>
                <a:ext uri="{FF2B5EF4-FFF2-40B4-BE49-F238E27FC236}">
                  <a16:creationId xmlns:a16="http://schemas.microsoft.com/office/drawing/2014/main" id="{0BCF48AA-28E9-49C4-B183-3B2BFF5F49DC}"/>
                </a:ext>
              </a:extLst>
            </p:cNvPr>
            <p:cNvSpPr/>
            <p:nvPr/>
          </p:nvSpPr>
          <p:spPr>
            <a:xfrm>
              <a:off x="8262838" y="3134544"/>
              <a:ext cx="1173384" cy="1173384"/>
            </a:xfrm>
            <a:prstGeom prst="ellipse">
              <a:avLst/>
            </a:prstGeom>
            <a:solidFill>
              <a:schemeClr val="accent2"/>
            </a:solidFill>
          </p:spPr>
          <p:txBody>
            <a:bodyPr wrap="square" rtlCol="0" anchor="ctr">
              <a:spAutoFit/>
            </a:bodyPr>
            <a:lstStyle/>
            <a:p>
              <a:pPr algn="ctr"/>
              <a:endParaRPr lang="en-US" sz="11500">
                <a:solidFill>
                  <a:schemeClr val="accent1"/>
                </a:solidFill>
                <a:latin typeface="FontAwesome" pitchFamily="2" charset="0"/>
              </a:endParaRPr>
            </a:p>
          </p:txBody>
        </p:sp>
      </p:grpSp>
      <p:grpSp>
        <p:nvGrpSpPr>
          <p:cNvPr id="41" name="Group 47">
            <a:extLst>
              <a:ext uri="{FF2B5EF4-FFF2-40B4-BE49-F238E27FC236}">
                <a16:creationId xmlns:a16="http://schemas.microsoft.com/office/drawing/2014/main" id="{65A211AB-A47F-46F3-A08A-08ADD3E2D019}"/>
              </a:ext>
            </a:extLst>
          </p:cNvPr>
          <p:cNvGrpSpPr/>
          <p:nvPr/>
        </p:nvGrpSpPr>
        <p:grpSpPr>
          <a:xfrm>
            <a:off x="9338501" y="5460837"/>
            <a:ext cx="1142707" cy="1142707"/>
            <a:chOff x="8002882" y="2883928"/>
            <a:chExt cx="1674617" cy="1674617"/>
          </a:xfrm>
        </p:grpSpPr>
        <p:grpSp>
          <p:nvGrpSpPr>
            <p:cNvPr id="42" name="Group 48">
              <a:extLst>
                <a:ext uri="{FF2B5EF4-FFF2-40B4-BE49-F238E27FC236}">
                  <a16:creationId xmlns:a16="http://schemas.microsoft.com/office/drawing/2014/main" id="{AB7181A6-81C3-43AC-8A69-D8014D330B85}"/>
                </a:ext>
              </a:extLst>
            </p:cNvPr>
            <p:cNvGrpSpPr/>
            <p:nvPr/>
          </p:nvGrpSpPr>
          <p:grpSpPr>
            <a:xfrm>
              <a:off x="8002882" y="2883928"/>
              <a:ext cx="1674617" cy="1674617"/>
              <a:chOff x="3916694" y="3016105"/>
              <a:chExt cx="1253486" cy="1253486"/>
            </a:xfrm>
          </p:grpSpPr>
          <p:sp>
            <p:nvSpPr>
              <p:cNvPr id="44" name="Oval 50">
                <a:extLst>
                  <a:ext uri="{FF2B5EF4-FFF2-40B4-BE49-F238E27FC236}">
                    <a16:creationId xmlns:a16="http://schemas.microsoft.com/office/drawing/2014/main" id="{883906D3-9B09-42A5-8249-3A08C9538446}"/>
                  </a:ext>
                </a:extLst>
              </p:cNvPr>
              <p:cNvSpPr/>
              <p:nvPr/>
            </p:nvSpPr>
            <p:spPr>
              <a:xfrm>
                <a:off x="3916694" y="3016105"/>
                <a:ext cx="1253486" cy="1253486"/>
              </a:xfrm>
              <a:prstGeom prst="ellipse">
                <a:avLst/>
              </a:prstGeom>
              <a:solidFill>
                <a:schemeClr val="bg1">
                  <a:lumMod val="75000"/>
                  <a:alpha val="21000"/>
                </a:schemeClr>
              </a:solidFill>
            </p:spPr>
            <p:txBody>
              <a:bodyPr wrap="square" rtlCol="0" anchor="ctr">
                <a:spAutoFit/>
              </a:bodyPr>
              <a:lstStyle/>
              <a:p>
                <a:pPr algn="ctr"/>
                <a:endParaRPr lang="en-US" sz="11500">
                  <a:solidFill>
                    <a:schemeClr val="accent1"/>
                  </a:solidFill>
                  <a:latin typeface="FontAwesome" pitchFamily="2" charset="0"/>
                </a:endParaRPr>
              </a:p>
            </p:txBody>
          </p:sp>
          <p:sp>
            <p:nvSpPr>
              <p:cNvPr id="45" name="Freeform 635">
                <a:extLst>
                  <a:ext uri="{FF2B5EF4-FFF2-40B4-BE49-F238E27FC236}">
                    <a16:creationId xmlns:a16="http://schemas.microsoft.com/office/drawing/2014/main" id="{AAC08161-135F-492C-BF43-1E67D10D0188}"/>
                  </a:ext>
                </a:extLst>
              </p:cNvPr>
              <p:cNvSpPr>
                <a:spLocks/>
              </p:cNvSpPr>
              <p:nvPr/>
            </p:nvSpPr>
            <p:spPr bwMode="auto">
              <a:xfrm>
                <a:off x="4059545" y="3158957"/>
                <a:ext cx="967785" cy="967785"/>
              </a:xfrm>
              <a:custGeom>
                <a:avLst/>
                <a:gdLst>
                  <a:gd name="T0" fmla="*/ 614 w 614"/>
                  <a:gd name="T1" fmla="*/ 306 h 614"/>
                  <a:gd name="T2" fmla="*/ 607 w 614"/>
                  <a:gd name="T3" fmla="*/ 367 h 614"/>
                  <a:gd name="T4" fmla="*/ 589 w 614"/>
                  <a:gd name="T5" fmla="*/ 426 h 614"/>
                  <a:gd name="T6" fmla="*/ 561 w 614"/>
                  <a:gd name="T7" fmla="*/ 477 h 614"/>
                  <a:gd name="T8" fmla="*/ 524 w 614"/>
                  <a:gd name="T9" fmla="*/ 523 h 614"/>
                  <a:gd name="T10" fmla="*/ 478 w 614"/>
                  <a:gd name="T11" fmla="*/ 561 h 614"/>
                  <a:gd name="T12" fmla="*/ 426 w 614"/>
                  <a:gd name="T13" fmla="*/ 589 h 614"/>
                  <a:gd name="T14" fmla="*/ 368 w 614"/>
                  <a:gd name="T15" fmla="*/ 607 h 614"/>
                  <a:gd name="T16" fmla="*/ 307 w 614"/>
                  <a:gd name="T17" fmla="*/ 614 h 614"/>
                  <a:gd name="T18" fmla="*/ 275 w 614"/>
                  <a:gd name="T19" fmla="*/ 611 h 614"/>
                  <a:gd name="T20" fmla="*/ 215 w 614"/>
                  <a:gd name="T21" fmla="*/ 600 h 614"/>
                  <a:gd name="T22" fmla="*/ 160 w 614"/>
                  <a:gd name="T23" fmla="*/ 576 h 614"/>
                  <a:gd name="T24" fmla="*/ 112 w 614"/>
                  <a:gd name="T25" fmla="*/ 543 h 614"/>
                  <a:gd name="T26" fmla="*/ 70 w 614"/>
                  <a:gd name="T27" fmla="*/ 501 h 614"/>
                  <a:gd name="T28" fmla="*/ 36 w 614"/>
                  <a:gd name="T29" fmla="*/ 452 h 614"/>
                  <a:gd name="T30" fmla="*/ 13 w 614"/>
                  <a:gd name="T31" fmla="*/ 398 h 614"/>
                  <a:gd name="T32" fmla="*/ 2 w 614"/>
                  <a:gd name="T33" fmla="*/ 338 h 614"/>
                  <a:gd name="T34" fmla="*/ 0 w 614"/>
                  <a:gd name="T35" fmla="*/ 306 h 614"/>
                  <a:gd name="T36" fmla="*/ 6 w 614"/>
                  <a:gd name="T37" fmla="*/ 245 h 614"/>
                  <a:gd name="T38" fmla="*/ 24 w 614"/>
                  <a:gd name="T39" fmla="*/ 186 h 614"/>
                  <a:gd name="T40" fmla="*/ 52 w 614"/>
                  <a:gd name="T41" fmla="*/ 135 h 614"/>
                  <a:gd name="T42" fmla="*/ 89 w 614"/>
                  <a:gd name="T43" fmla="*/ 89 h 614"/>
                  <a:gd name="T44" fmla="*/ 135 w 614"/>
                  <a:gd name="T45" fmla="*/ 51 h 614"/>
                  <a:gd name="T46" fmla="*/ 187 w 614"/>
                  <a:gd name="T47" fmla="*/ 23 h 614"/>
                  <a:gd name="T48" fmla="*/ 245 w 614"/>
                  <a:gd name="T49" fmla="*/ 5 h 614"/>
                  <a:gd name="T50" fmla="*/ 307 w 614"/>
                  <a:gd name="T51" fmla="*/ 0 h 614"/>
                  <a:gd name="T52" fmla="*/ 339 w 614"/>
                  <a:gd name="T53" fmla="*/ 1 h 614"/>
                  <a:gd name="T54" fmla="*/ 398 w 614"/>
                  <a:gd name="T55" fmla="*/ 12 h 614"/>
                  <a:gd name="T56" fmla="*/ 453 w 614"/>
                  <a:gd name="T57" fmla="*/ 36 h 614"/>
                  <a:gd name="T58" fmla="*/ 501 w 614"/>
                  <a:gd name="T59" fmla="*/ 69 h 614"/>
                  <a:gd name="T60" fmla="*/ 543 w 614"/>
                  <a:gd name="T61" fmla="*/ 111 h 614"/>
                  <a:gd name="T62" fmla="*/ 577 w 614"/>
                  <a:gd name="T63" fmla="*/ 160 h 614"/>
                  <a:gd name="T64" fmla="*/ 600 w 614"/>
                  <a:gd name="T65" fmla="*/ 214 h 614"/>
                  <a:gd name="T66" fmla="*/ 611 w 614"/>
                  <a:gd name="T67" fmla="*/ 275 h 614"/>
                  <a:gd name="T68" fmla="*/ 614 w 614"/>
                  <a:gd name="T69" fmla="*/ 30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4" h="614">
                    <a:moveTo>
                      <a:pt x="614" y="306"/>
                    </a:moveTo>
                    <a:lnTo>
                      <a:pt x="614" y="306"/>
                    </a:lnTo>
                    <a:lnTo>
                      <a:pt x="611" y="338"/>
                    </a:lnTo>
                    <a:lnTo>
                      <a:pt x="607" y="367"/>
                    </a:lnTo>
                    <a:lnTo>
                      <a:pt x="600" y="398"/>
                    </a:lnTo>
                    <a:lnTo>
                      <a:pt x="589" y="426"/>
                    </a:lnTo>
                    <a:lnTo>
                      <a:pt x="577" y="452"/>
                    </a:lnTo>
                    <a:lnTo>
                      <a:pt x="561" y="477"/>
                    </a:lnTo>
                    <a:lnTo>
                      <a:pt x="543" y="501"/>
                    </a:lnTo>
                    <a:lnTo>
                      <a:pt x="524" y="523"/>
                    </a:lnTo>
                    <a:lnTo>
                      <a:pt x="501" y="543"/>
                    </a:lnTo>
                    <a:lnTo>
                      <a:pt x="478" y="561"/>
                    </a:lnTo>
                    <a:lnTo>
                      <a:pt x="453" y="576"/>
                    </a:lnTo>
                    <a:lnTo>
                      <a:pt x="426" y="589"/>
                    </a:lnTo>
                    <a:lnTo>
                      <a:pt x="398" y="600"/>
                    </a:lnTo>
                    <a:lnTo>
                      <a:pt x="368" y="607"/>
                    </a:lnTo>
                    <a:lnTo>
                      <a:pt x="339" y="611"/>
                    </a:lnTo>
                    <a:lnTo>
                      <a:pt x="307" y="614"/>
                    </a:lnTo>
                    <a:lnTo>
                      <a:pt x="307" y="614"/>
                    </a:lnTo>
                    <a:lnTo>
                      <a:pt x="275" y="611"/>
                    </a:lnTo>
                    <a:lnTo>
                      <a:pt x="245" y="607"/>
                    </a:lnTo>
                    <a:lnTo>
                      <a:pt x="215" y="600"/>
                    </a:lnTo>
                    <a:lnTo>
                      <a:pt x="187" y="589"/>
                    </a:lnTo>
                    <a:lnTo>
                      <a:pt x="160" y="576"/>
                    </a:lnTo>
                    <a:lnTo>
                      <a:pt x="135" y="561"/>
                    </a:lnTo>
                    <a:lnTo>
                      <a:pt x="112" y="543"/>
                    </a:lnTo>
                    <a:lnTo>
                      <a:pt x="89" y="523"/>
                    </a:lnTo>
                    <a:lnTo>
                      <a:pt x="70" y="501"/>
                    </a:lnTo>
                    <a:lnTo>
                      <a:pt x="52" y="477"/>
                    </a:lnTo>
                    <a:lnTo>
                      <a:pt x="36" y="452"/>
                    </a:lnTo>
                    <a:lnTo>
                      <a:pt x="24" y="426"/>
                    </a:lnTo>
                    <a:lnTo>
                      <a:pt x="13" y="398"/>
                    </a:lnTo>
                    <a:lnTo>
                      <a:pt x="6" y="367"/>
                    </a:lnTo>
                    <a:lnTo>
                      <a:pt x="2" y="338"/>
                    </a:lnTo>
                    <a:lnTo>
                      <a:pt x="0" y="306"/>
                    </a:lnTo>
                    <a:lnTo>
                      <a:pt x="0" y="306"/>
                    </a:lnTo>
                    <a:lnTo>
                      <a:pt x="2" y="275"/>
                    </a:lnTo>
                    <a:lnTo>
                      <a:pt x="6" y="245"/>
                    </a:lnTo>
                    <a:lnTo>
                      <a:pt x="13" y="214"/>
                    </a:lnTo>
                    <a:lnTo>
                      <a:pt x="24" y="186"/>
                    </a:lnTo>
                    <a:lnTo>
                      <a:pt x="36" y="160"/>
                    </a:lnTo>
                    <a:lnTo>
                      <a:pt x="52" y="135"/>
                    </a:lnTo>
                    <a:lnTo>
                      <a:pt x="70" y="111"/>
                    </a:lnTo>
                    <a:lnTo>
                      <a:pt x="89" y="89"/>
                    </a:lnTo>
                    <a:lnTo>
                      <a:pt x="112" y="69"/>
                    </a:lnTo>
                    <a:lnTo>
                      <a:pt x="135" y="51"/>
                    </a:lnTo>
                    <a:lnTo>
                      <a:pt x="160" y="36"/>
                    </a:lnTo>
                    <a:lnTo>
                      <a:pt x="187" y="23"/>
                    </a:lnTo>
                    <a:lnTo>
                      <a:pt x="215" y="12"/>
                    </a:lnTo>
                    <a:lnTo>
                      <a:pt x="245" y="5"/>
                    </a:lnTo>
                    <a:lnTo>
                      <a:pt x="275" y="1"/>
                    </a:lnTo>
                    <a:lnTo>
                      <a:pt x="307" y="0"/>
                    </a:lnTo>
                    <a:lnTo>
                      <a:pt x="307" y="0"/>
                    </a:lnTo>
                    <a:lnTo>
                      <a:pt x="339" y="1"/>
                    </a:lnTo>
                    <a:lnTo>
                      <a:pt x="368" y="5"/>
                    </a:lnTo>
                    <a:lnTo>
                      <a:pt x="398" y="12"/>
                    </a:lnTo>
                    <a:lnTo>
                      <a:pt x="426" y="23"/>
                    </a:lnTo>
                    <a:lnTo>
                      <a:pt x="453" y="36"/>
                    </a:lnTo>
                    <a:lnTo>
                      <a:pt x="478" y="51"/>
                    </a:lnTo>
                    <a:lnTo>
                      <a:pt x="501" y="69"/>
                    </a:lnTo>
                    <a:lnTo>
                      <a:pt x="524" y="89"/>
                    </a:lnTo>
                    <a:lnTo>
                      <a:pt x="543" y="111"/>
                    </a:lnTo>
                    <a:lnTo>
                      <a:pt x="561" y="135"/>
                    </a:lnTo>
                    <a:lnTo>
                      <a:pt x="577" y="160"/>
                    </a:lnTo>
                    <a:lnTo>
                      <a:pt x="589" y="186"/>
                    </a:lnTo>
                    <a:lnTo>
                      <a:pt x="600" y="214"/>
                    </a:lnTo>
                    <a:lnTo>
                      <a:pt x="607" y="245"/>
                    </a:lnTo>
                    <a:lnTo>
                      <a:pt x="611" y="275"/>
                    </a:lnTo>
                    <a:lnTo>
                      <a:pt x="614" y="306"/>
                    </a:lnTo>
                    <a:lnTo>
                      <a:pt x="614" y="306"/>
                    </a:lnTo>
                    <a:close/>
                  </a:path>
                </a:pathLst>
              </a:custGeom>
              <a:solidFill>
                <a:schemeClr val="bg1">
                  <a:alpha val="0"/>
                </a:schemeClr>
              </a:solidFill>
              <a:ln w="349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3" name="Oval 49">
              <a:extLst>
                <a:ext uri="{FF2B5EF4-FFF2-40B4-BE49-F238E27FC236}">
                  <a16:creationId xmlns:a16="http://schemas.microsoft.com/office/drawing/2014/main" id="{C5ECAE86-71AA-42CC-A254-2C16F263C0BE}"/>
                </a:ext>
              </a:extLst>
            </p:cNvPr>
            <p:cNvSpPr/>
            <p:nvPr/>
          </p:nvSpPr>
          <p:spPr>
            <a:xfrm>
              <a:off x="8262838" y="3134544"/>
              <a:ext cx="1173384" cy="1173384"/>
            </a:xfrm>
            <a:prstGeom prst="ellipse">
              <a:avLst/>
            </a:prstGeom>
            <a:solidFill>
              <a:schemeClr val="bg2">
                <a:lumMod val="50000"/>
              </a:schemeClr>
            </a:solidFill>
            <a:ln>
              <a:solidFill>
                <a:schemeClr val="bg2">
                  <a:lumMod val="50000"/>
                </a:schemeClr>
              </a:solidFill>
            </a:ln>
          </p:spPr>
          <p:txBody>
            <a:bodyPr wrap="square" rtlCol="0" anchor="ctr">
              <a:spAutoFit/>
            </a:bodyPr>
            <a:lstStyle/>
            <a:p>
              <a:pPr algn="ctr"/>
              <a:endParaRPr lang="en-US" sz="11500">
                <a:solidFill>
                  <a:schemeClr val="accent1"/>
                </a:solidFill>
                <a:latin typeface="FontAwesome" pitchFamily="2" charset="0"/>
              </a:endParaRPr>
            </a:p>
          </p:txBody>
        </p:sp>
      </p:grpSp>
      <p:sp>
        <p:nvSpPr>
          <p:cNvPr id="46" name="Rectangle 45">
            <a:extLst>
              <a:ext uri="{FF2B5EF4-FFF2-40B4-BE49-F238E27FC236}">
                <a16:creationId xmlns:a16="http://schemas.microsoft.com/office/drawing/2014/main" id="{B1BDF8E3-8AAA-4963-BB1D-96DD03CA5535}"/>
              </a:ext>
            </a:extLst>
          </p:cNvPr>
          <p:cNvSpPr/>
          <p:nvPr/>
        </p:nvSpPr>
        <p:spPr>
          <a:xfrm>
            <a:off x="5709769" y="5774073"/>
            <a:ext cx="554553" cy="523220"/>
          </a:xfrm>
          <a:prstGeom prst="rect">
            <a:avLst/>
          </a:prstGeom>
        </p:spPr>
        <p:txBody>
          <a:bodyPr wrap="square">
            <a:spAutoFit/>
          </a:bodyPr>
          <a:lstStyle/>
          <a:p>
            <a:pPr algn="ctr"/>
            <a:r>
              <a:rPr lang="en-AU" sz="2800">
                <a:solidFill>
                  <a:schemeClr val="bg1"/>
                </a:solidFill>
                <a:latin typeface="Arial Black" panose="020B0A04020102020204" pitchFamily="34" charset="0"/>
              </a:rPr>
              <a:t>2</a:t>
            </a:r>
            <a:r>
              <a:rPr lang="en-AU" sz="2800">
                <a:solidFill>
                  <a:schemeClr val="bg1"/>
                </a:solidFill>
                <a:latin typeface="FontAwesome" pitchFamily="2" charset="0"/>
              </a:rPr>
              <a:t> </a:t>
            </a:r>
          </a:p>
        </p:txBody>
      </p:sp>
      <p:sp>
        <p:nvSpPr>
          <p:cNvPr id="47" name="Rectangle 46">
            <a:extLst>
              <a:ext uri="{FF2B5EF4-FFF2-40B4-BE49-F238E27FC236}">
                <a16:creationId xmlns:a16="http://schemas.microsoft.com/office/drawing/2014/main" id="{4D9817C0-D9E6-4932-B1F7-EAECE1BF2581}"/>
              </a:ext>
            </a:extLst>
          </p:cNvPr>
          <p:cNvSpPr/>
          <p:nvPr/>
        </p:nvSpPr>
        <p:spPr>
          <a:xfrm>
            <a:off x="2006661" y="5795275"/>
            <a:ext cx="423514" cy="523220"/>
          </a:xfrm>
          <a:prstGeom prst="rect">
            <a:avLst/>
          </a:prstGeom>
        </p:spPr>
        <p:txBody>
          <a:bodyPr wrap="none">
            <a:spAutoFit/>
          </a:bodyPr>
          <a:lstStyle/>
          <a:p>
            <a:pPr algn="ctr"/>
            <a:r>
              <a:rPr lang="en-AU" sz="2800">
                <a:solidFill>
                  <a:schemeClr val="bg1"/>
                </a:solidFill>
                <a:latin typeface="Arial Black" panose="020B0A04020102020204" pitchFamily="34" charset="0"/>
              </a:rPr>
              <a:t>1</a:t>
            </a:r>
          </a:p>
        </p:txBody>
      </p:sp>
      <p:sp>
        <p:nvSpPr>
          <p:cNvPr id="48" name="Rectangle 47">
            <a:extLst>
              <a:ext uri="{FF2B5EF4-FFF2-40B4-BE49-F238E27FC236}">
                <a16:creationId xmlns:a16="http://schemas.microsoft.com/office/drawing/2014/main" id="{70E4A408-BBB2-4361-9835-72B76E2A292F}"/>
              </a:ext>
            </a:extLst>
          </p:cNvPr>
          <p:cNvSpPr/>
          <p:nvPr/>
        </p:nvSpPr>
        <p:spPr>
          <a:xfrm>
            <a:off x="9698096" y="5765522"/>
            <a:ext cx="423514" cy="523220"/>
          </a:xfrm>
          <a:prstGeom prst="rect">
            <a:avLst/>
          </a:prstGeom>
        </p:spPr>
        <p:txBody>
          <a:bodyPr wrap="none">
            <a:spAutoFit/>
          </a:bodyPr>
          <a:lstStyle/>
          <a:p>
            <a:pPr algn="ctr"/>
            <a:r>
              <a:rPr lang="en-AU" sz="2800">
                <a:solidFill>
                  <a:schemeClr val="bg1"/>
                </a:solidFill>
                <a:latin typeface="Arial Black" panose="020B0A04020102020204" pitchFamily="34" charset="0"/>
              </a:rPr>
              <a:t>3</a:t>
            </a:r>
          </a:p>
        </p:txBody>
      </p:sp>
      <p:sp>
        <p:nvSpPr>
          <p:cNvPr id="50" name="Rectangle 49">
            <a:extLst>
              <a:ext uri="{FF2B5EF4-FFF2-40B4-BE49-F238E27FC236}">
                <a16:creationId xmlns:a16="http://schemas.microsoft.com/office/drawing/2014/main" id="{D9531847-F9C8-4A3C-891E-6FBDC5F69D12}"/>
              </a:ext>
            </a:extLst>
          </p:cNvPr>
          <p:cNvSpPr/>
          <p:nvPr/>
        </p:nvSpPr>
        <p:spPr>
          <a:xfrm>
            <a:off x="2161150" y="4523332"/>
            <a:ext cx="7869699" cy="369332"/>
          </a:xfrm>
          <a:prstGeom prst="rect">
            <a:avLst/>
          </a:prstGeom>
          <a:solidFill>
            <a:schemeClr val="bg1">
              <a:lumMod val="85000"/>
            </a:schemeClr>
          </a:solidFill>
          <a:ln w="28575">
            <a:solidFill>
              <a:srgbClr val="FF0000"/>
            </a:solidFill>
          </a:ln>
        </p:spPr>
        <p:txBody>
          <a:bodyPr wrap="square">
            <a:spAutoFit/>
          </a:bodyPr>
          <a:lstStyle/>
          <a:p>
            <a:r>
              <a:rPr lang="fr-FR">
                <a:solidFill>
                  <a:srgbClr val="FF0000"/>
                </a:solidFill>
                <a:latin typeface="Arial Black" panose="020B0A04020102020204" pitchFamily="34" charset="0"/>
              </a:rPr>
              <a:t>! Failure to </a:t>
            </a:r>
            <a:r>
              <a:rPr lang="fr-FR" err="1">
                <a:solidFill>
                  <a:srgbClr val="FF0000"/>
                </a:solidFill>
                <a:latin typeface="Arial Black" panose="020B0A04020102020204" pitchFamily="34" charset="0"/>
              </a:rPr>
              <a:t>register</a:t>
            </a:r>
            <a:r>
              <a:rPr lang="fr-FR">
                <a:solidFill>
                  <a:srgbClr val="FF0000"/>
                </a:solidFill>
                <a:latin typeface="Arial Black" panose="020B0A04020102020204" pitchFamily="34" charset="0"/>
              </a:rPr>
              <a:t> by the deadline </a:t>
            </a:r>
            <a:r>
              <a:rPr lang="fr-FR" err="1">
                <a:solidFill>
                  <a:srgbClr val="FF0000"/>
                </a:solidFill>
                <a:latin typeface="Arial Black" panose="020B0A04020102020204" pitchFamily="34" charset="0"/>
              </a:rPr>
              <a:t>will</a:t>
            </a:r>
            <a:r>
              <a:rPr lang="fr-FR">
                <a:solidFill>
                  <a:srgbClr val="FF0000"/>
                </a:solidFill>
                <a:latin typeface="Arial Black" panose="020B0A04020102020204" pitchFamily="34" charset="0"/>
              </a:rPr>
              <a:t> </a:t>
            </a:r>
            <a:r>
              <a:rPr lang="fr-FR" err="1">
                <a:solidFill>
                  <a:srgbClr val="FF0000"/>
                </a:solidFill>
                <a:latin typeface="Arial Black" panose="020B0A04020102020204" pitchFamily="34" charset="0"/>
              </a:rPr>
              <a:t>result</a:t>
            </a:r>
            <a:r>
              <a:rPr lang="fr-FR">
                <a:solidFill>
                  <a:srgbClr val="FF0000"/>
                </a:solidFill>
                <a:latin typeface="Arial Black" panose="020B0A04020102020204" pitchFamily="34" charset="0"/>
              </a:rPr>
              <a:t> in a €100 fine !</a:t>
            </a:r>
          </a:p>
        </p:txBody>
      </p:sp>
    </p:spTree>
    <p:extLst>
      <p:ext uri="{BB962C8B-B14F-4D97-AF65-F5344CB8AC3E}">
        <p14:creationId xmlns:p14="http://schemas.microsoft.com/office/powerpoint/2010/main" val="3747891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fltVal val="0"/>
                                          </p:val>
                                        </p:tav>
                                        <p:tav tm="100000">
                                          <p:val>
                                            <p:strVal val="#ppt_w"/>
                                          </p:val>
                                        </p:tav>
                                      </p:tavLst>
                                    </p:anim>
                                    <p:anim calcmode="lin" valueType="num">
                                      <p:cBhvr>
                                        <p:cTn id="12" dur="500" fill="hold"/>
                                        <p:tgtEl>
                                          <p:spTgt spid="31"/>
                                        </p:tgtEl>
                                        <p:attrNameLst>
                                          <p:attrName>ppt_h</p:attrName>
                                        </p:attrNameLst>
                                      </p:cBhvr>
                                      <p:tavLst>
                                        <p:tav tm="0">
                                          <p:val>
                                            <p:fltVal val="0"/>
                                          </p:val>
                                        </p:tav>
                                        <p:tav tm="100000">
                                          <p:val>
                                            <p:strVal val="#ppt_h"/>
                                          </p:val>
                                        </p:tav>
                                      </p:tavLst>
                                    </p:anim>
                                    <p:animEffect transition="in" filter="fade">
                                      <p:cBhvr>
                                        <p:cTn id="13" dur="500"/>
                                        <p:tgtEl>
                                          <p:spTgt spid="31"/>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fade">
                                      <p:cBhvr>
                                        <p:cTn id="21" dur="500"/>
                                        <p:tgtEl>
                                          <p:spTgt spid="47"/>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childTnLst>
                          </p:cTn>
                        </p:par>
                        <p:par>
                          <p:cTn id="26" fill="hold">
                            <p:stCondLst>
                              <p:cond delay="2500"/>
                            </p:stCondLst>
                            <p:childTnLst>
                              <p:par>
                                <p:cTn id="27" presetID="53" presetClass="entr" presetSubtype="16"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p:cTn id="29" dur="500" fill="hold"/>
                                        <p:tgtEl>
                                          <p:spTgt spid="36"/>
                                        </p:tgtEl>
                                        <p:attrNameLst>
                                          <p:attrName>ppt_w</p:attrName>
                                        </p:attrNameLst>
                                      </p:cBhvr>
                                      <p:tavLst>
                                        <p:tav tm="0">
                                          <p:val>
                                            <p:fltVal val="0"/>
                                          </p:val>
                                        </p:tav>
                                        <p:tav tm="100000">
                                          <p:val>
                                            <p:strVal val="#ppt_w"/>
                                          </p:val>
                                        </p:tav>
                                      </p:tavLst>
                                    </p:anim>
                                    <p:anim calcmode="lin" valueType="num">
                                      <p:cBhvr>
                                        <p:cTn id="30" dur="500" fill="hold"/>
                                        <p:tgtEl>
                                          <p:spTgt spid="36"/>
                                        </p:tgtEl>
                                        <p:attrNameLst>
                                          <p:attrName>ppt_h</p:attrName>
                                        </p:attrNameLst>
                                      </p:cBhvr>
                                      <p:tavLst>
                                        <p:tav tm="0">
                                          <p:val>
                                            <p:fltVal val="0"/>
                                          </p:val>
                                        </p:tav>
                                        <p:tav tm="100000">
                                          <p:val>
                                            <p:strVal val="#ppt_h"/>
                                          </p:val>
                                        </p:tav>
                                      </p:tavLst>
                                    </p:anim>
                                    <p:animEffect transition="in" filter="fade">
                                      <p:cBhvr>
                                        <p:cTn id="31" dur="500"/>
                                        <p:tgtEl>
                                          <p:spTgt spid="36"/>
                                        </p:tgtEl>
                                      </p:cBhvr>
                                    </p:animEffect>
                                  </p:childTnLst>
                                </p:cTn>
                              </p:par>
                            </p:childTnLst>
                          </p:cTn>
                        </p:par>
                        <p:par>
                          <p:cTn id="32" fill="hold">
                            <p:stCondLst>
                              <p:cond delay="3000"/>
                            </p:stCondLst>
                            <p:childTnLst>
                              <p:par>
                                <p:cTn id="33" presetID="22" presetClass="entr" presetSubtype="4"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down)">
                                      <p:cBhvr>
                                        <p:cTn id="35" dur="500"/>
                                        <p:tgtEl>
                                          <p:spTgt spid="26"/>
                                        </p:tgtEl>
                                      </p:cBhvr>
                                    </p:animEffect>
                                  </p:childTnLst>
                                </p:cTn>
                              </p:par>
                            </p:childTnLst>
                          </p:cTn>
                        </p:par>
                        <p:par>
                          <p:cTn id="36" fill="hold">
                            <p:stCondLst>
                              <p:cond delay="3500"/>
                            </p:stCondLst>
                            <p:childTnLst>
                              <p:par>
                                <p:cTn id="37" presetID="10" presetClass="entr" presetSubtype="0" fill="hold" nodeType="afterEffect">
                                  <p:stCondLst>
                                    <p:cond delay="0"/>
                                  </p:stCondLst>
                                  <p:childTnLst>
                                    <p:set>
                                      <p:cBhvr>
                                        <p:cTn id="38" dur="1" fill="hold">
                                          <p:stCondLst>
                                            <p:cond delay="0"/>
                                          </p:stCondLst>
                                        </p:cTn>
                                        <p:tgtEl>
                                          <p:spTgt spid="46">
                                            <p:txEl>
                                              <p:pRg st="0" end="0"/>
                                            </p:txEl>
                                          </p:spTgt>
                                        </p:tgtEl>
                                        <p:attrNameLst>
                                          <p:attrName>style.visibility</p:attrName>
                                        </p:attrNameLst>
                                      </p:cBhvr>
                                      <p:to>
                                        <p:strVal val="visible"/>
                                      </p:to>
                                    </p:set>
                                    <p:animEffect transition="in" filter="fade">
                                      <p:cBhvr>
                                        <p:cTn id="39" dur="500"/>
                                        <p:tgtEl>
                                          <p:spTgt spid="46">
                                            <p:txEl>
                                              <p:pRg st="0" end="0"/>
                                            </p:txEl>
                                          </p:spTgt>
                                        </p:tgtEl>
                                      </p:cBhvr>
                                    </p:animEffect>
                                  </p:childTnLst>
                                </p:cTn>
                              </p:par>
                            </p:childTnLst>
                          </p:cTn>
                        </p:par>
                        <p:par>
                          <p:cTn id="40" fill="hold">
                            <p:stCondLst>
                              <p:cond delay="4000"/>
                            </p:stCondLst>
                            <p:childTnLst>
                              <p:par>
                                <p:cTn id="41" presetID="10" presetClass="entr" presetSubtype="0"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Effect transition="in" filter="fade">
                                      <p:cBhvr>
                                        <p:cTn id="49" dur="500"/>
                                        <p:tgtEl>
                                          <p:spTgt spid="41"/>
                                        </p:tgtEl>
                                      </p:cBhvr>
                                    </p:animEffect>
                                  </p:childTnLst>
                                </p:cTn>
                              </p:par>
                            </p:childTnLst>
                          </p:cTn>
                        </p:par>
                        <p:par>
                          <p:cTn id="50" fill="hold">
                            <p:stCondLst>
                              <p:cond delay="5000"/>
                            </p:stCondLst>
                            <p:childTnLst>
                              <p:par>
                                <p:cTn id="51" presetID="22" presetClass="entr" presetSubtype="4"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wipe(down)">
                                      <p:cBhvr>
                                        <p:cTn id="53" dur="500"/>
                                        <p:tgtEl>
                                          <p:spTgt spid="27"/>
                                        </p:tgtEl>
                                      </p:cBhvr>
                                    </p:animEffect>
                                  </p:childTnLst>
                                </p:cTn>
                              </p:par>
                            </p:childTnLst>
                          </p:cTn>
                        </p:par>
                        <p:par>
                          <p:cTn id="54" fill="hold">
                            <p:stCondLst>
                              <p:cond delay="5500"/>
                            </p:stCondLst>
                            <p:childTnLst>
                              <p:par>
                                <p:cTn id="55" presetID="10" presetClass="entr" presetSubtype="0" fill="hold" grpId="0" nodeType="after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fade">
                                      <p:cBhvr>
                                        <p:cTn id="57" dur="500"/>
                                        <p:tgtEl>
                                          <p:spTgt spid="48"/>
                                        </p:tgtEl>
                                      </p:cBhvr>
                                    </p:animEffect>
                                  </p:childTnLst>
                                </p:cTn>
                              </p:par>
                            </p:childTnLst>
                          </p:cTn>
                        </p:par>
                        <p:par>
                          <p:cTn id="58" fill="hold">
                            <p:stCondLst>
                              <p:cond delay="6000"/>
                            </p:stCondLst>
                            <p:childTnLst>
                              <p:par>
                                <p:cTn id="59" presetID="10" presetClass="entr" presetSubtype="0" fill="hold" grpId="0" nodeType="after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fade">
                                      <p:cBhvr>
                                        <p:cTn id="61" dur="500"/>
                                        <p:tgtEl>
                                          <p:spTgt spid="30"/>
                                        </p:tgtEl>
                                      </p:cBhvr>
                                    </p:animEffect>
                                  </p:childTnLst>
                                </p:cTn>
                              </p:par>
                            </p:childTnLst>
                          </p:cTn>
                        </p:par>
                        <p:par>
                          <p:cTn id="62" fill="hold">
                            <p:stCondLst>
                              <p:cond delay="6500"/>
                            </p:stCondLst>
                            <p:childTnLst>
                              <p:par>
                                <p:cTn id="63" presetID="53" presetClass="entr" presetSubtype="16" fill="hold" grpId="0" nodeType="afterEffect">
                                  <p:stCondLst>
                                    <p:cond delay="3000"/>
                                  </p:stCondLst>
                                  <p:childTnLst>
                                    <p:set>
                                      <p:cBhvr>
                                        <p:cTn id="64" dur="1" fill="hold">
                                          <p:stCondLst>
                                            <p:cond delay="0"/>
                                          </p:stCondLst>
                                        </p:cTn>
                                        <p:tgtEl>
                                          <p:spTgt spid="50"/>
                                        </p:tgtEl>
                                        <p:attrNameLst>
                                          <p:attrName>style.visibility</p:attrName>
                                        </p:attrNameLst>
                                      </p:cBhvr>
                                      <p:to>
                                        <p:strVal val="visible"/>
                                      </p:to>
                                    </p:set>
                                    <p:anim calcmode="lin" valueType="num">
                                      <p:cBhvr>
                                        <p:cTn id="65" dur="500" fill="hold"/>
                                        <p:tgtEl>
                                          <p:spTgt spid="50"/>
                                        </p:tgtEl>
                                        <p:attrNameLst>
                                          <p:attrName>ppt_w</p:attrName>
                                        </p:attrNameLst>
                                      </p:cBhvr>
                                      <p:tavLst>
                                        <p:tav tm="0">
                                          <p:val>
                                            <p:fltVal val="0"/>
                                          </p:val>
                                        </p:tav>
                                        <p:tav tm="100000">
                                          <p:val>
                                            <p:strVal val="#ppt_w"/>
                                          </p:val>
                                        </p:tav>
                                      </p:tavLst>
                                    </p:anim>
                                    <p:anim calcmode="lin" valueType="num">
                                      <p:cBhvr>
                                        <p:cTn id="66" dur="500" fill="hold"/>
                                        <p:tgtEl>
                                          <p:spTgt spid="50"/>
                                        </p:tgtEl>
                                        <p:attrNameLst>
                                          <p:attrName>ppt_h</p:attrName>
                                        </p:attrNameLst>
                                      </p:cBhvr>
                                      <p:tavLst>
                                        <p:tav tm="0">
                                          <p:val>
                                            <p:fltVal val="0"/>
                                          </p:val>
                                        </p:tav>
                                        <p:tav tm="100000">
                                          <p:val>
                                            <p:strVal val="#ppt_h"/>
                                          </p:val>
                                        </p:tav>
                                      </p:tavLst>
                                    </p:anim>
                                    <p:animEffect transition="in" filter="fade">
                                      <p:cBhvr>
                                        <p:cTn id="67" dur="500"/>
                                        <p:tgtEl>
                                          <p:spTgt spid="50"/>
                                        </p:tgtEl>
                                      </p:cBhvr>
                                    </p:animEffect>
                                  </p:childTnLst>
                                </p:cTn>
                              </p:par>
                            </p:childTnLst>
                          </p:cTn>
                        </p:par>
                        <p:par>
                          <p:cTn id="68" fill="hold">
                            <p:stCondLst>
                              <p:cond delay="10000"/>
                            </p:stCondLst>
                            <p:childTnLst>
                              <p:par>
                                <p:cTn id="69" presetID="32" presetClass="emph" presetSubtype="0" fill="hold" grpId="1" nodeType="afterEffect">
                                  <p:stCondLst>
                                    <p:cond delay="0"/>
                                  </p:stCondLst>
                                  <p:childTnLst>
                                    <p:animRot by="120000">
                                      <p:cBhvr>
                                        <p:cTn id="70" dur="250" fill="hold">
                                          <p:stCondLst>
                                            <p:cond delay="0"/>
                                          </p:stCondLst>
                                        </p:cTn>
                                        <p:tgtEl>
                                          <p:spTgt spid="50"/>
                                        </p:tgtEl>
                                        <p:attrNameLst>
                                          <p:attrName>r</p:attrName>
                                        </p:attrNameLst>
                                      </p:cBhvr>
                                    </p:animRot>
                                    <p:animRot by="-240000">
                                      <p:cBhvr>
                                        <p:cTn id="71" dur="500" fill="hold">
                                          <p:stCondLst>
                                            <p:cond delay="500"/>
                                          </p:stCondLst>
                                        </p:cTn>
                                        <p:tgtEl>
                                          <p:spTgt spid="50"/>
                                        </p:tgtEl>
                                        <p:attrNameLst>
                                          <p:attrName>r</p:attrName>
                                        </p:attrNameLst>
                                      </p:cBhvr>
                                    </p:animRot>
                                    <p:animRot by="240000">
                                      <p:cBhvr>
                                        <p:cTn id="72" dur="500" fill="hold">
                                          <p:stCondLst>
                                            <p:cond delay="1000"/>
                                          </p:stCondLst>
                                        </p:cTn>
                                        <p:tgtEl>
                                          <p:spTgt spid="50"/>
                                        </p:tgtEl>
                                        <p:attrNameLst>
                                          <p:attrName>r</p:attrName>
                                        </p:attrNameLst>
                                      </p:cBhvr>
                                    </p:animRot>
                                    <p:animRot by="-240000">
                                      <p:cBhvr>
                                        <p:cTn id="73" dur="500" fill="hold">
                                          <p:stCondLst>
                                            <p:cond delay="1500"/>
                                          </p:stCondLst>
                                        </p:cTn>
                                        <p:tgtEl>
                                          <p:spTgt spid="50"/>
                                        </p:tgtEl>
                                        <p:attrNameLst>
                                          <p:attrName>r</p:attrName>
                                        </p:attrNameLst>
                                      </p:cBhvr>
                                    </p:animRot>
                                    <p:animRot by="120000">
                                      <p:cBhvr>
                                        <p:cTn id="74" dur="500" fill="hold">
                                          <p:stCondLst>
                                            <p:cond delay="200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49" grpId="0" animBg="1"/>
      <p:bldP spid="26" grpId="0" animBg="1"/>
      <p:bldP spid="27" grpId="0" animBg="1"/>
      <p:bldP spid="28" grpId="0"/>
      <p:bldP spid="29" grpId="0"/>
      <p:bldP spid="30" grpId="0"/>
      <p:bldP spid="47" grpId="0"/>
      <p:bldP spid="48" grpId="0"/>
      <p:bldP spid="50" grpId="0" animBg="1"/>
      <p:bldP spid="50"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7CF00-138C-4095-88B2-6214A995AB5D}"/>
              </a:ext>
            </a:extLst>
          </p:cNvPr>
          <p:cNvSpPr>
            <a:spLocks noGrp="1"/>
          </p:cNvSpPr>
          <p:nvPr>
            <p:ph type="title"/>
          </p:nvPr>
        </p:nvSpPr>
        <p:spPr/>
        <p:txBody>
          <a:bodyPr/>
          <a:lstStyle/>
          <a:p>
            <a:r>
              <a:rPr lang="en-GB">
                <a:latin typeface="Calibri Light" panose="020F0302020204030204" pitchFamily="34" charset="0"/>
                <a:cs typeface="Calibri Light" panose="020F0302020204030204" pitchFamily="34" charset="0"/>
              </a:rPr>
              <a:t>Repeat exams</a:t>
            </a:r>
          </a:p>
        </p:txBody>
      </p:sp>
      <p:sp>
        <p:nvSpPr>
          <p:cNvPr id="3" name="Espace réservé du contenu 2">
            <a:extLst>
              <a:ext uri="{FF2B5EF4-FFF2-40B4-BE49-F238E27FC236}">
                <a16:creationId xmlns:a16="http://schemas.microsoft.com/office/drawing/2014/main" id="{691EEE3A-CBF8-4AB0-BB62-14DC6B5E94FC}"/>
              </a:ext>
            </a:extLst>
          </p:cNvPr>
          <p:cNvSpPr>
            <a:spLocks noGrp="1"/>
          </p:cNvSpPr>
          <p:nvPr>
            <p:ph idx="1"/>
          </p:nvPr>
        </p:nvSpPr>
        <p:spPr>
          <a:xfrm>
            <a:off x="1761108" y="2245056"/>
            <a:ext cx="3841298" cy="4353637"/>
          </a:xfrm>
        </p:spPr>
        <p:txBody>
          <a:bodyPr/>
          <a:lstStyle/>
          <a:p>
            <a:pPr marL="0" indent="0" algn="ctr">
              <a:buNone/>
            </a:pPr>
            <a:r>
              <a:rPr lang="en-GB" sz="2800" dirty="0">
                <a:latin typeface="Arial Black" panose="020B0A04020102020204" pitchFamily="34" charset="0"/>
                <a:cs typeface="Calibri" panose="020F0502020204030204" pitchFamily="34" charset="0"/>
              </a:rPr>
              <a:t>Repeats</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 It depends on when your </a:t>
            </a:r>
            <a:r>
              <a:rPr lang="en-GB" b="1" dirty="0">
                <a:latin typeface="Calibri" panose="020F0502020204030204" pitchFamily="34" charset="0"/>
                <a:cs typeface="Calibri" panose="020F0502020204030204" pitchFamily="34" charset="0"/>
              </a:rPr>
              <a:t>host university academic year</a:t>
            </a:r>
            <a:r>
              <a:rPr lang="en-GB" dirty="0">
                <a:latin typeface="Calibri" panose="020F0502020204030204" pitchFamily="34" charset="0"/>
                <a:cs typeface="Calibri" panose="020F0502020204030204" pitchFamily="34" charset="0"/>
              </a:rPr>
              <a:t> begins, there may be time for you to take repeats for you year in MU.</a:t>
            </a:r>
          </a:p>
          <a:p>
            <a:pPr>
              <a:buFont typeface="Wingdings" panose="05000000000000000000" pitchFamily="2" charset="2"/>
              <a:buChar char="Ø"/>
            </a:pPr>
            <a:endParaRPr lang="en-GB"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 The </a:t>
            </a:r>
            <a:r>
              <a:rPr lang="en-GB" b="1" dirty="0">
                <a:latin typeface="Calibri" panose="020F0502020204030204" pitchFamily="34" charset="0"/>
                <a:cs typeface="Calibri" panose="020F0502020204030204" pitchFamily="34" charset="0"/>
              </a:rPr>
              <a:t>repeat exam results </a:t>
            </a:r>
            <a:r>
              <a:rPr lang="en-GB" dirty="0">
                <a:latin typeface="Calibri" panose="020F0502020204030204" pitchFamily="34" charset="0"/>
                <a:cs typeface="Calibri" panose="020F0502020204030204" pitchFamily="34" charset="0"/>
              </a:rPr>
              <a:t>will be published on </a:t>
            </a:r>
            <a:br>
              <a:rPr lang="en-GB" dirty="0">
                <a:latin typeface="Calibri" panose="020F0502020204030204" pitchFamily="34" charset="0"/>
                <a:cs typeface="Calibri" panose="020F0502020204030204" pitchFamily="34" charset="0"/>
              </a:rPr>
            </a:br>
            <a:r>
              <a:rPr lang="en-GB" b="1" dirty="0">
                <a:latin typeface="Calibri" panose="020F0502020204030204" pitchFamily="34" charset="0"/>
                <a:cs typeface="Calibri" panose="020F0502020204030204" pitchFamily="34" charset="0"/>
              </a:rPr>
              <a:t>11th September 2020.</a:t>
            </a:r>
          </a:p>
        </p:txBody>
      </p:sp>
      <p:sp>
        <p:nvSpPr>
          <p:cNvPr id="4" name="Espace réservé du contenu 2">
            <a:extLst>
              <a:ext uri="{FF2B5EF4-FFF2-40B4-BE49-F238E27FC236}">
                <a16:creationId xmlns:a16="http://schemas.microsoft.com/office/drawing/2014/main" id="{A114DDEC-4541-4636-AEFA-2A451DE0205D}"/>
              </a:ext>
            </a:extLst>
          </p:cNvPr>
          <p:cNvSpPr txBox="1">
            <a:spLocks/>
          </p:cNvSpPr>
          <p:nvPr/>
        </p:nvSpPr>
        <p:spPr>
          <a:xfrm>
            <a:off x="6785758" y="2245055"/>
            <a:ext cx="3841298" cy="4353637"/>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0" algn="ctr">
              <a:buFont typeface="Tw Cen MT" panose="020B0602020104020603" pitchFamily="34" charset="0"/>
              <a:buNone/>
            </a:pPr>
            <a:r>
              <a:rPr lang="en-GB" sz="2800" dirty="0">
                <a:latin typeface="Arial Black" panose="020B0A04020102020204" pitchFamily="34" charset="0"/>
                <a:cs typeface="Calibri" panose="020F0502020204030204" pitchFamily="34" charset="0"/>
              </a:rPr>
              <a:t>Appeals</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 There is no time to appeal the result of a repeat examination.</a:t>
            </a:r>
          </a:p>
          <a:p>
            <a:pPr marL="0" indent="0">
              <a:buNone/>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0795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7CF00-138C-4095-88B2-6214A995AB5D}"/>
              </a:ext>
            </a:extLst>
          </p:cNvPr>
          <p:cNvSpPr>
            <a:spLocks noGrp="1"/>
          </p:cNvSpPr>
          <p:nvPr>
            <p:ph type="title"/>
          </p:nvPr>
        </p:nvSpPr>
        <p:spPr/>
        <p:txBody>
          <a:bodyPr/>
          <a:lstStyle/>
          <a:p>
            <a:r>
              <a:rPr lang="fr-FR">
                <a:latin typeface="Calibri Light" panose="020F0302020204030204" pitchFamily="34" charset="0"/>
                <a:cs typeface="Calibri Light" panose="020F0302020204030204" pitchFamily="34" charset="0"/>
              </a:rPr>
              <a:t>Academic </a:t>
            </a:r>
            <a:r>
              <a:rPr lang="fr-FR" err="1">
                <a:latin typeface="Calibri Light" panose="020F0302020204030204" pitchFamily="34" charset="0"/>
                <a:cs typeface="Calibri Light" panose="020F0302020204030204" pitchFamily="34" charset="0"/>
              </a:rPr>
              <a:t>differences</a:t>
            </a:r>
            <a:endParaRPr lang="fr-FR">
              <a:latin typeface="Calibri Light" panose="020F0302020204030204" pitchFamily="34" charset="0"/>
              <a:cs typeface="Calibri Light" panose="020F0302020204030204" pitchFamily="34" charset="0"/>
            </a:endParaRPr>
          </a:p>
        </p:txBody>
      </p:sp>
      <p:sp>
        <p:nvSpPr>
          <p:cNvPr id="3" name="Espace réservé du contenu 2">
            <a:extLst>
              <a:ext uri="{FF2B5EF4-FFF2-40B4-BE49-F238E27FC236}">
                <a16:creationId xmlns:a16="http://schemas.microsoft.com/office/drawing/2014/main" id="{691EEE3A-CBF8-4AB0-BB62-14DC6B5E94FC}"/>
              </a:ext>
            </a:extLst>
          </p:cNvPr>
          <p:cNvSpPr>
            <a:spLocks noGrp="1"/>
          </p:cNvSpPr>
          <p:nvPr>
            <p:ph idx="1"/>
          </p:nvPr>
        </p:nvSpPr>
        <p:spPr>
          <a:xfrm>
            <a:off x="906711" y="3701546"/>
            <a:ext cx="10378576" cy="2571238"/>
          </a:xfrm>
        </p:spPr>
        <p:txBody>
          <a:bodyPr/>
          <a:lstStyle/>
          <a:p>
            <a:r>
              <a:rPr lang="en-US" u="sng" dirty="0">
                <a:latin typeface="Calibri" panose="020F0502020204030204" pitchFamily="34" charset="0"/>
                <a:cs typeface="Calibri" panose="020F0502020204030204" pitchFamily="34" charset="0"/>
              </a:rPr>
              <a:t>Complete your course work by the deadlines:</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 It is important to </a:t>
            </a:r>
            <a:r>
              <a:rPr lang="en-US" b="1" dirty="0">
                <a:latin typeface="Calibri" panose="020F0502020204030204" pitchFamily="34" charset="0"/>
                <a:cs typeface="Calibri" panose="020F0502020204030204" pitchFamily="34" charset="0"/>
              </a:rPr>
              <a:t>maintain your academic performance </a:t>
            </a:r>
            <a:r>
              <a:rPr lang="en-US" dirty="0">
                <a:latin typeface="Calibri" panose="020F0502020204030204" pitchFamily="34" charset="0"/>
                <a:cs typeface="Calibri" panose="020F0502020204030204" pitchFamily="34" charset="0"/>
              </a:rPr>
              <a:t>even while you are abroad.</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 Be aware that it is common for attendance to be taken for classes abroad. </a:t>
            </a:r>
            <a:r>
              <a:rPr lang="en-US" b="1" dirty="0">
                <a:latin typeface="Calibri" panose="020F0502020204030204" pitchFamily="34" charset="0"/>
                <a:cs typeface="Calibri" panose="020F0502020204030204" pitchFamily="34" charset="0"/>
              </a:rPr>
              <a:t>Your attendance may likely make up part of your grade! </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 </a:t>
            </a:r>
            <a:r>
              <a:rPr lang="en-US" b="1" dirty="0">
                <a:latin typeface="Calibri" panose="020F0502020204030204" pitchFamily="34" charset="0"/>
                <a:cs typeface="Calibri" panose="020F0502020204030204" pitchFamily="34" charset="0"/>
              </a:rPr>
              <a:t>Reach out to professors </a:t>
            </a:r>
            <a:r>
              <a:rPr lang="en-US" dirty="0">
                <a:latin typeface="Calibri" panose="020F0502020204030204" pitchFamily="34" charset="0"/>
                <a:cs typeface="Calibri" panose="020F0502020204030204" pitchFamily="34" charset="0"/>
              </a:rPr>
              <a:t>and </a:t>
            </a:r>
            <a:r>
              <a:rPr lang="en-US" b="1" dirty="0">
                <a:latin typeface="Calibri" panose="020F0502020204030204" pitchFamily="34" charset="0"/>
                <a:cs typeface="Calibri" panose="020F0502020204030204" pitchFamily="34" charset="0"/>
              </a:rPr>
              <a:t>fellow students </a:t>
            </a:r>
            <a:r>
              <a:rPr lang="en-US" dirty="0">
                <a:latin typeface="Calibri" panose="020F0502020204030204" pitchFamily="34" charset="0"/>
                <a:cs typeface="Calibri" panose="020F0502020204030204" pitchFamily="34" charset="0"/>
              </a:rPr>
              <a:t>if you are having difficulty with a class.</a:t>
            </a:r>
            <a:endParaRPr lang="fr-FR" dirty="0">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E429371C-E8E8-4381-A627-D0BE9AD4D57E}"/>
              </a:ext>
            </a:extLst>
          </p:cNvPr>
          <p:cNvSpPr/>
          <p:nvPr/>
        </p:nvSpPr>
        <p:spPr>
          <a:xfrm>
            <a:off x="2284863" y="2084832"/>
            <a:ext cx="7622273" cy="1200329"/>
          </a:xfrm>
          <a:prstGeom prst="rect">
            <a:avLst/>
          </a:prstGeom>
          <a:solidFill>
            <a:schemeClr val="bg1">
              <a:lumMod val="85000"/>
            </a:schemeClr>
          </a:solidFill>
          <a:ln w="19050">
            <a:solidFill>
              <a:srgbClr val="EFAB00"/>
            </a:solidFill>
          </a:ln>
        </p:spPr>
        <p:txBody>
          <a:bodyPr wrap="square">
            <a:spAutoFit/>
          </a:bodyPr>
          <a:lstStyle/>
          <a:p>
            <a:pPr algn="ctr"/>
            <a:r>
              <a:rPr lang="en-US" sz="2400" b="1" dirty="0">
                <a:solidFill>
                  <a:srgbClr val="EFAB00"/>
                </a:solidFill>
                <a:latin typeface="Calibri" panose="020F0502020204030204" pitchFamily="34" charset="0"/>
                <a:cs typeface="Calibri" panose="020F0502020204030204" pitchFamily="34" charset="0"/>
              </a:rPr>
              <a:t>Educational structures differ by institution. </a:t>
            </a:r>
            <a:br>
              <a:rPr lang="en-US" sz="2400" b="1" dirty="0">
                <a:solidFill>
                  <a:srgbClr val="EFAB00"/>
                </a:solidFill>
                <a:latin typeface="Calibri" panose="020F0502020204030204" pitchFamily="34" charset="0"/>
                <a:cs typeface="Calibri" panose="020F0502020204030204" pitchFamily="34" charset="0"/>
              </a:rPr>
            </a:br>
            <a:r>
              <a:rPr lang="en-US" sz="2400" b="1" dirty="0">
                <a:solidFill>
                  <a:srgbClr val="EFAB00"/>
                </a:solidFill>
                <a:latin typeface="Calibri" panose="020F0502020204030204" pitchFamily="34" charset="0"/>
                <a:cs typeface="Calibri" panose="020F0502020204030204" pitchFamily="34" charset="0"/>
              </a:rPr>
              <a:t>Assessment, class culture and teaching style may not be what you are accustomed to.</a:t>
            </a:r>
          </a:p>
        </p:txBody>
      </p:sp>
    </p:spTree>
    <p:extLst>
      <p:ext uri="{BB962C8B-B14F-4D97-AF65-F5344CB8AC3E}">
        <p14:creationId xmlns:p14="http://schemas.microsoft.com/office/powerpoint/2010/main" val="273373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7CF00-138C-4095-88B2-6214A995AB5D}"/>
              </a:ext>
            </a:extLst>
          </p:cNvPr>
          <p:cNvSpPr>
            <a:spLocks noGrp="1"/>
          </p:cNvSpPr>
          <p:nvPr>
            <p:ph type="title"/>
          </p:nvPr>
        </p:nvSpPr>
        <p:spPr/>
        <p:txBody>
          <a:bodyPr/>
          <a:lstStyle/>
          <a:p>
            <a:r>
              <a:rPr lang="en-GB">
                <a:latin typeface="Calibri Light" panose="020F0302020204030204" pitchFamily="34" charset="0"/>
                <a:cs typeface="Calibri Light" panose="020F0302020204030204" pitchFamily="34" charset="0"/>
              </a:rPr>
              <a:t>Transcript of records</a:t>
            </a:r>
          </a:p>
        </p:txBody>
      </p:sp>
      <p:sp>
        <p:nvSpPr>
          <p:cNvPr id="3" name="Espace réservé du contenu 2">
            <a:extLst>
              <a:ext uri="{FF2B5EF4-FFF2-40B4-BE49-F238E27FC236}">
                <a16:creationId xmlns:a16="http://schemas.microsoft.com/office/drawing/2014/main" id="{691EEE3A-CBF8-4AB0-BB62-14DC6B5E94FC}"/>
              </a:ext>
            </a:extLst>
          </p:cNvPr>
          <p:cNvSpPr>
            <a:spLocks noGrp="1"/>
          </p:cNvSpPr>
          <p:nvPr>
            <p:ph idx="1"/>
          </p:nvPr>
        </p:nvSpPr>
        <p:spPr/>
        <p:txBody>
          <a:bodyPr vert="horz" lIns="45720" tIns="45720" rIns="45720" bIns="45720" rtlCol="0" anchor="t">
            <a:normAutofit/>
          </a:bodyPr>
          <a:lstStyle/>
          <a:p>
            <a:pPr>
              <a:buFont typeface="Wingdings" panose="05000000000000000000" pitchFamily="2" charset="2"/>
              <a:buChar char="Ø"/>
            </a:pPr>
            <a:r>
              <a:rPr lang="en-US" dirty="0">
                <a:latin typeface="Calibri" panose="020F0502020204030204" pitchFamily="34" charset="0"/>
                <a:cs typeface="Calibri" panose="020F0502020204030204" pitchFamily="34" charset="0"/>
              </a:rPr>
              <a:t> Make sure you properly </a:t>
            </a:r>
            <a:r>
              <a:rPr lang="en-US" b="1" dirty="0">
                <a:latin typeface="Calibri" panose="020F0502020204030204" pitchFamily="34" charset="0"/>
                <a:cs typeface="Calibri" panose="020F0502020204030204" pitchFamily="34" charset="0"/>
              </a:rPr>
              <a:t>register for your courses </a:t>
            </a:r>
            <a:r>
              <a:rPr lang="en-US" dirty="0">
                <a:latin typeface="Calibri" panose="020F0502020204030204" pitchFamily="34" charset="0"/>
                <a:cs typeface="Calibri" panose="020F0502020204030204" pitchFamily="34" charset="0"/>
              </a:rPr>
              <a:t>abroad.</a:t>
            </a:r>
          </a:p>
          <a:p>
            <a:pPr>
              <a:buFont typeface="Wingdings" panose="05000000000000000000" pitchFamily="2" charset="2"/>
              <a:buChar char="Ø"/>
            </a:pPr>
            <a:endParaRPr lang="en-US"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 Keep </a:t>
            </a:r>
            <a:r>
              <a:rPr lang="en-US" b="1" dirty="0">
                <a:latin typeface="Calibri" panose="020F0502020204030204" pitchFamily="34" charset="0"/>
                <a:cs typeface="Calibri" panose="020F0502020204030204" pitchFamily="34" charset="0"/>
              </a:rPr>
              <a:t>certificates for any extra courses</a:t>
            </a:r>
            <a:r>
              <a:rPr lang="en-US" dirty="0">
                <a:latin typeface="Calibri" panose="020F0502020204030204" pitchFamily="34" charset="0"/>
                <a:cs typeface="Calibri" panose="020F0502020204030204" pitchFamily="34" charset="0"/>
              </a:rPr>
              <a:t> that you attend and send them to </a:t>
            </a:r>
            <a:r>
              <a:rPr lang="en-US" dirty="0">
                <a:latin typeface="Calibri" panose="020F0502020204030204" pitchFamily="34" charset="0"/>
                <a:cs typeface="Calibri" panose="020F0502020204030204" pitchFamily="34" charset="0"/>
                <a:hlinkClick r:id="rId2"/>
              </a:rPr>
              <a:t>intl.outgoing@mu.ie</a:t>
            </a:r>
            <a:r>
              <a:rPr lang="en-US" dirty="0">
                <a:latin typeface="Calibri" panose="020F0502020204030204" pitchFamily="34" charset="0"/>
                <a:cs typeface="Calibri" panose="020F0502020204030204" pitchFamily="34" charset="0"/>
              </a:rPr>
              <a:t> </a:t>
            </a:r>
          </a:p>
          <a:p>
            <a:pPr>
              <a:buFont typeface="Wingdings" panose="05000000000000000000" pitchFamily="2" charset="2"/>
              <a:buChar char="Ø"/>
            </a:pPr>
            <a:endParaRPr lang="en-US"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 Be sure to find out </a:t>
            </a:r>
            <a:r>
              <a:rPr lang="en-US" b="1" dirty="0">
                <a:latin typeface="Calibri" panose="020F0502020204030204" pitchFamily="34" charset="0"/>
                <a:cs typeface="Calibri" panose="020F0502020204030204" pitchFamily="34" charset="0"/>
              </a:rPr>
              <a:t>the method by which your transcript(s) will be issued </a:t>
            </a:r>
            <a:r>
              <a:rPr lang="en-US" dirty="0">
                <a:latin typeface="Calibri" panose="020F0502020204030204" pitchFamily="34" charset="0"/>
                <a:cs typeface="Calibri" panose="020F0502020204030204" pitchFamily="34" charset="0"/>
              </a:rPr>
              <a:t>to you.</a:t>
            </a:r>
          </a:p>
          <a:p>
            <a:pPr>
              <a:buFont typeface="Wingdings" panose="05000000000000000000" pitchFamily="2" charset="2"/>
              <a:buChar char="Ø"/>
            </a:pPr>
            <a:endParaRPr lang="en-US"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US" dirty="0">
                <a:latin typeface="Calibri"/>
                <a:cs typeface="Calibri"/>
              </a:rPr>
              <a:t> You will receive your </a:t>
            </a:r>
            <a:r>
              <a:rPr lang="en-US" b="1" dirty="0">
                <a:latin typeface="Calibri"/>
                <a:cs typeface="Calibri"/>
              </a:rPr>
              <a:t>official Transcript of Records </a:t>
            </a:r>
            <a:r>
              <a:rPr lang="en-US" dirty="0">
                <a:latin typeface="Calibri"/>
                <a:cs typeface="Calibri"/>
              </a:rPr>
              <a:t>from Maynooth University in </a:t>
            </a:r>
            <a:r>
              <a:rPr lang="en-US" b="1" dirty="0">
                <a:latin typeface="Calibri"/>
                <a:cs typeface="Calibri"/>
              </a:rPr>
              <a:t>late October 2021.</a:t>
            </a:r>
            <a:endParaRPr lang="fr-FR" b="1" dirty="0">
              <a:latin typeface="Calibri"/>
              <a:cs typeface="Calibri"/>
            </a:endParaRPr>
          </a:p>
        </p:txBody>
      </p:sp>
    </p:spTree>
    <p:extLst>
      <p:ext uri="{BB962C8B-B14F-4D97-AF65-F5344CB8AC3E}">
        <p14:creationId xmlns:p14="http://schemas.microsoft.com/office/powerpoint/2010/main" val="169870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7CF00-138C-4095-88B2-6214A995AB5D}"/>
              </a:ext>
            </a:extLst>
          </p:cNvPr>
          <p:cNvSpPr>
            <a:spLocks noGrp="1"/>
          </p:cNvSpPr>
          <p:nvPr>
            <p:ph type="title"/>
          </p:nvPr>
        </p:nvSpPr>
        <p:spPr/>
        <p:txBody>
          <a:bodyPr>
            <a:normAutofit fontScale="90000"/>
          </a:bodyPr>
          <a:lstStyle/>
          <a:p>
            <a:r>
              <a:rPr lang="en-US">
                <a:latin typeface="Calibri Light" panose="020F0302020204030204" pitchFamily="34" charset="0"/>
                <a:cs typeface="Calibri Light" panose="020F0302020204030204" pitchFamily="34" charset="0"/>
              </a:rPr>
              <a:t>Students receiving SUSI, Back to Education, County Council/VEC or other grants</a:t>
            </a:r>
            <a:endParaRPr lang="fr-FR">
              <a:latin typeface="Calibri Light" panose="020F0302020204030204" pitchFamily="34" charset="0"/>
              <a:cs typeface="Calibri Light" panose="020F0302020204030204" pitchFamily="34" charset="0"/>
            </a:endParaRPr>
          </a:p>
        </p:txBody>
      </p:sp>
      <p:sp>
        <p:nvSpPr>
          <p:cNvPr id="3" name="Espace réservé du contenu 2">
            <a:extLst>
              <a:ext uri="{FF2B5EF4-FFF2-40B4-BE49-F238E27FC236}">
                <a16:creationId xmlns:a16="http://schemas.microsoft.com/office/drawing/2014/main" id="{691EEE3A-CBF8-4AB0-BB62-14DC6B5E94FC}"/>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latin typeface="Calibri" panose="020F0502020204030204" pitchFamily="34" charset="0"/>
                <a:cs typeface="Calibri" panose="020F0502020204030204" pitchFamily="34" charset="0"/>
              </a:rPr>
              <a:t> You are entitled to </a:t>
            </a:r>
            <a:r>
              <a:rPr lang="en-US" b="1" dirty="0">
                <a:latin typeface="Calibri" panose="020F0502020204030204" pitchFamily="34" charset="0"/>
                <a:cs typeface="Calibri" panose="020F0502020204030204" pitchFamily="34" charset="0"/>
              </a:rPr>
              <a:t>receive your grant while abroad.</a:t>
            </a:r>
          </a:p>
          <a:p>
            <a:pPr marL="0" indent="0">
              <a:buNone/>
            </a:pPr>
            <a:endParaRPr lang="en-US"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dirty="0">
                <a:latin typeface="Calibri" panose="020F0502020204030204" pitchFamily="34" charset="0"/>
                <a:cs typeface="Calibri" panose="020F0502020204030204" pitchFamily="34" charset="0"/>
              </a:rPr>
              <a:t> You may need a </a:t>
            </a:r>
            <a:r>
              <a:rPr lang="en-US" b="1" dirty="0">
                <a:latin typeface="Calibri" panose="020F0502020204030204" pitchFamily="34" charset="0"/>
                <a:cs typeface="Calibri" panose="020F0502020204030204" pitchFamily="34" charset="0"/>
              </a:rPr>
              <a:t>letter from the International Office </a:t>
            </a:r>
            <a:r>
              <a:rPr lang="en-US" dirty="0">
                <a:latin typeface="Calibri" panose="020F0502020204030204" pitchFamily="34" charset="0"/>
                <a:cs typeface="Calibri" panose="020F0502020204030204" pitchFamily="34" charset="0"/>
              </a:rPr>
              <a:t>to </a:t>
            </a:r>
            <a:r>
              <a:rPr lang="en-US" b="1" dirty="0">
                <a:latin typeface="Calibri" panose="020F0502020204030204" pitchFamily="34" charset="0"/>
                <a:cs typeface="Calibri" panose="020F0502020204030204" pitchFamily="34" charset="0"/>
              </a:rPr>
              <a:t>confirm that the year abroad is a compulsory part of your 4-year International degree</a:t>
            </a:r>
            <a:r>
              <a:rPr lang="en-US" dirty="0">
                <a:latin typeface="Calibri" panose="020F0502020204030204" pitchFamily="34" charset="0"/>
                <a:cs typeface="Calibri" panose="020F0502020204030204" pitchFamily="34" charset="0"/>
              </a:rPr>
              <a:t>.</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dirty="0">
                <a:latin typeface="Calibri" panose="020F0502020204030204" pitchFamily="34" charset="0"/>
                <a:cs typeface="Calibri" panose="020F0502020204030204" pitchFamily="34" charset="0"/>
              </a:rPr>
              <a:t> To apply for a </a:t>
            </a:r>
            <a:r>
              <a:rPr lang="en-US" b="1" dirty="0">
                <a:latin typeface="Calibri" panose="020F0502020204030204" pitchFamily="34" charset="0"/>
                <a:cs typeface="Calibri" panose="020F0502020204030204" pitchFamily="34" charset="0"/>
              </a:rPr>
              <a:t>SUSI letter</a:t>
            </a:r>
            <a:r>
              <a:rPr lang="en-US" dirty="0">
                <a:latin typeface="Calibri" panose="020F0502020204030204" pitchFamily="34" charset="0"/>
                <a:cs typeface="Calibri" panose="020F0502020204030204" pitchFamily="34" charset="0"/>
              </a:rPr>
              <a:t>, please click on the link below:</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sym typeface="Wingdings" panose="05000000000000000000" pitchFamily="2" charset="2"/>
              </a:rPr>
              <a:t> </a:t>
            </a:r>
            <a:r>
              <a:rPr lang="en-US" dirty="0">
                <a:latin typeface="Calibri" panose="020F0502020204030204" pitchFamily="34" charset="0"/>
                <a:cs typeface="Calibri" panose="020F0502020204030204" pitchFamily="34" charset="0"/>
                <a:sym typeface="Wingdings" panose="05000000000000000000" pitchFamily="2" charset="2"/>
                <a:hlinkClick r:id="rId2"/>
              </a:rPr>
              <a:t>SUSI letter form</a:t>
            </a:r>
            <a:endParaRPr lang="en-US" dirty="0">
              <a:latin typeface="Calibri" panose="020F0502020204030204" pitchFamily="34" charset="0"/>
              <a:cs typeface="Calibri" panose="020F0502020204030204" pitchFamily="34" charset="0"/>
            </a:endParaRPr>
          </a:p>
          <a:p>
            <a:pPr marL="0" indent="0">
              <a:buNone/>
            </a:pPr>
            <a:br>
              <a:rPr lang="en-US" b="1" u="sng" dirty="0">
                <a:solidFill>
                  <a:srgbClr val="FF0000"/>
                </a:solidFill>
                <a:latin typeface="Calibri" panose="020F0502020204030204" pitchFamily="34" charset="0"/>
                <a:cs typeface="Calibri" panose="020F0502020204030204" pitchFamily="34" charset="0"/>
              </a:rPr>
            </a:br>
            <a:r>
              <a:rPr lang="en-US" b="1" u="sng" dirty="0">
                <a:solidFill>
                  <a:srgbClr val="FF0000"/>
                </a:solidFill>
                <a:latin typeface="Calibri" panose="020F0502020204030204" pitchFamily="34" charset="0"/>
                <a:cs typeface="Calibri" panose="020F0502020204030204" pitchFamily="34" charset="0"/>
              </a:rPr>
              <a:t>IMPORTANT</a:t>
            </a:r>
            <a:r>
              <a:rPr lang="en-US" u="sng" dirty="0">
                <a:solidFill>
                  <a:srgbClr val="FF0000"/>
                </a:solidFill>
                <a:latin typeface="Calibri" panose="020F0502020204030204" pitchFamily="34" charset="0"/>
                <a:cs typeface="Calibri" panose="020F0502020204030204" pitchFamily="34" charset="0"/>
              </a:rPr>
              <a:t>:</a:t>
            </a:r>
            <a:r>
              <a:rPr lang="en-US" dirty="0">
                <a:latin typeface="Calibri" panose="020F0502020204030204" pitchFamily="34" charset="0"/>
                <a:cs typeface="Calibri" panose="020F0502020204030204" pitchFamily="34" charset="0"/>
              </a:rPr>
              <a:t>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Please bear in mind that if you are </a:t>
            </a:r>
            <a:r>
              <a:rPr lang="en-US" b="1" dirty="0">
                <a:latin typeface="Calibri" panose="020F0502020204030204" pitchFamily="34" charset="0"/>
                <a:cs typeface="Calibri" panose="020F0502020204030204" pitchFamily="34" charset="0"/>
              </a:rPr>
              <a:t>not successful </a:t>
            </a:r>
            <a:r>
              <a:rPr lang="en-US" dirty="0">
                <a:latin typeface="Calibri" panose="020F0502020204030204" pitchFamily="34" charset="0"/>
                <a:cs typeface="Calibri" panose="020F0502020204030204" pitchFamily="34" charset="0"/>
              </a:rPr>
              <a:t>in your year abroad, </a:t>
            </a:r>
            <a:r>
              <a:rPr lang="en-US" b="1" dirty="0">
                <a:latin typeface="Calibri" panose="020F0502020204030204" pitchFamily="34" charset="0"/>
                <a:cs typeface="Calibri" panose="020F0502020204030204" pitchFamily="34" charset="0"/>
              </a:rPr>
              <a:t>you will NOT qualify for a grant in your final year </a:t>
            </a:r>
            <a:r>
              <a:rPr lang="en-US" dirty="0">
                <a:latin typeface="Calibri" panose="020F0502020204030204" pitchFamily="34" charset="0"/>
                <a:cs typeface="Calibri" panose="020F0502020204030204" pitchFamily="34" charset="0"/>
              </a:rPr>
              <a:t>at Maynooth University.</a:t>
            </a:r>
            <a:endParaRPr lang="fr-F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0198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91EEE3A-CBF8-4AB0-BB62-14DC6B5E94FC}"/>
              </a:ext>
            </a:extLst>
          </p:cNvPr>
          <p:cNvSpPr>
            <a:spLocks noGrp="1"/>
          </p:cNvSpPr>
          <p:nvPr>
            <p:ph idx="1"/>
          </p:nvPr>
        </p:nvSpPr>
        <p:spPr>
          <a:xfrm>
            <a:off x="1024128" y="1008993"/>
            <a:ext cx="9720073" cy="5300367"/>
          </a:xfrm>
        </p:spPr>
        <p:txBody>
          <a:bodyPr>
            <a:normAutofit lnSpcReduction="10000"/>
          </a:bodyPr>
          <a:lstStyle/>
          <a:p>
            <a:pPr algn="ctr"/>
            <a:r>
              <a:rPr lang="en-US" sz="2400" dirty="0">
                <a:latin typeface="Calibri" panose="020F0502020204030204" pitchFamily="34" charset="0"/>
                <a:cs typeface="Calibri" panose="020F0502020204030204" pitchFamily="34" charset="0"/>
              </a:rPr>
              <a:t>It is </a:t>
            </a:r>
            <a:r>
              <a:rPr lang="en-US" sz="2400" u="sng" dirty="0">
                <a:latin typeface="Calibri" panose="020F0502020204030204" pitchFamily="34" charset="0"/>
                <a:cs typeface="Calibri" panose="020F0502020204030204" pitchFamily="34" charset="0"/>
              </a:rPr>
              <a:t>compulsory</a:t>
            </a:r>
            <a:r>
              <a:rPr lang="en-US" sz="2400" dirty="0">
                <a:latin typeface="Calibri" panose="020F0502020204030204" pitchFamily="34" charset="0"/>
                <a:cs typeface="Calibri" panose="020F0502020204030204" pitchFamily="34" charset="0"/>
              </a:rPr>
              <a:t> to </a:t>
            </a:r>
            <a:r>
              <a:rPr lang="en-US" sz="2400" b="1" dirty="0">
                <a:latin typeface="Calibri" panose="020F0502020204030204" pitchFamily="34" charset="0"/>
                <a:cs typeface="Calibri" panose="020F0502020204030204" pitchFamily="34" charset="0"/>
              </a:rPr>
              <a:t>register for 30 ECTS </a:t>
            </a:r>
            <a:r>
              <a:rPr lang="en-US" sz="2400" dirty="0">
                <a:latin typeface="Calibri" panose="020F0502020204030204" pitchFamily="34" charset="0"/>
                <a:cs typeface="Calibri" panose="020F0502020204030204" pitchFamily="34" charset="0"/>
              </a:rPr>
              <a:t>per semester so make sure you are meeting this </a:t>
            </a:r>
            <a:r>
              <a:rPr lang="en-US" sz="2400" u="sng" dirty="0">
                <a:latin typeface="Calibri" panose="020F0502020204030204" pitchFamily="34" charset="0"/>
                <a:cs typeface="Calibri" panose="020F0502020204030204" pitchFamily="34" charset="0"/>
              </a:rPr>
              <a:t>minimum</a:t>
            </a:r>
            <a:r>
              <a:rPr lang="en-US" sz="2400" dirty="0">
                <a:latin typeface="Calibri" panose="020F0502020204030204" pitchFamily="34" charset="0"/>
                <a:cs typeface="Calibri" panose="020F0502020204030204" pitchFamily="34" charset="0"/>
              </a:rPr>
              <a:t>.</a:t>
            </a:r>
          </a:p>
          <a:p>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sym typeface="Wingdings" panose="05000000000000000000" pitchFamily="2" charset="2"/>
              </a:rPr>
              <a:t>	 </a:t>
            </a:r>
            <a:r>
              <a:rPr lang="en-US" b="1" dirty="0">
                <a:latin typeface="Calibri" panose="020F0502020204030204" pitchFamily="34" charset="0"/>
                <a:cs typeface="Calibri" panose="020F0502020204030204" pitchFamily="34" charset="0"/>
              </a:rPr>
              <a:t>Contact your International Coordinator </a:t>
            </a:r>
            <a:r>
              <a:rPr lang="en-US" dirty="0">
                <a:latin typeface="Calibri" panose="020F0502020204030204" pitchFamily="34" charset="0"/>
                <a:cs typeface="Calibri" panose="020F0502020204030204" pitchFamily="34" charset="0"/>
              </a:rPr>
              <a:t>with any </a:t>
            </a:r>
            <a:r>
              <a:rPr lang="en-US" u="sng" dirty="0">
                <a:latin typeface="Calibri" panose="020F0502020204030204" pitchFamily="34" charset="0"/>
                <a:cs typeface="Calibri" panose="020F0502020204030204" pitchFamily="34" charset="0"/>
              </a:rPr>
              <a:t>ACADEMIC</a:t>
            </a:r>
            <a:r>
              <a:rPr lang="en-US" dirty="0">
                <a:latin typeface="Calibri" panose="020F0502020204030204" pitchFamily="34" charset="0"/>
                <a:cs typeface="Calibri" panose="020F0502020204030204" pitchFamily="34" charset="0"/>
              </a:rPr>
              <a:t> issues. 	Remember the resources you have at Maynooth are still available to you 	abroad.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List of all international coordinators may be found below:</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hlinkClick r:id="rId2"/>
              </a:rPr>
              <a:t>International Coordinators</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sym typeface="Wingdings" panose="05000000000000000000" pitchFamily="2" charset="2"/>
              </a:rPr>
              <a:t>	 </a:t>
            </a:r>
            <a:r>
              <a:rPr lang="en-US" dirty="0">
                <a:latin typeface="Calibri" panose="020F0502020204030204" pitchFamily="34" charset="0"/>
                <a:cs typeface="Calibri" panose="020F0502020204030204" pitchFamily="34" charset="0"/>
              </a:rPr>
              <a:t>If </a:t>
            </a:r>
            <a:r>
              <a:rPr lang="en-US" b="1" dirty="0">
                <a:latin typeface="Calibri" panose="020F0502020204030204" pitchFamily="34" charset="0"/>
                <a:cs typeface="Calibri" panose="020F0502020204030204" pitchFamily="34" charset="0"/>
              </a:rPr>
              <a:t>anything unexpected </a:t>
            </a:r>
            <a:r>
              <a:rPr lang="en-US" dirty="0">
                <a:latin typeface="Calibri" panose="020F0502020204030204" pitchFamily="34" charset="0"/>
                <a:cs typeface="Calibri" panose="020F0502020204030204" pitchFamily="34" charset="0"/>
              </a:rPr>
              <a:t>occurs that will </a:t>
            </a:r>
            <a:r>
              <a:rPr lang="en-US" b="1" dirty="0">
                <a:latin typeface="Calibri" panose="020F0502020204030204" pitchFamily="34" charset="0"/>
                <a:cs typeface="Calibri" panose="020F0502020204030204" pitchFamily="34" charset="0"/>
              </a:rPr>
              <a:t>affect your academic 	performance</a:t>
            </a:r>
            <a:r>
              <a:rPr lang="en-US" dirty="0">
                <a:latin typeface="Calibri" panose="020F0502020204030204" pitchFamily="34" charset="0"/>
                <a:cs typeface="Calibri" panose="020F0502020204030204" pitchFamily="34" charset="0"/>
              </a:rPr>
              <a:t>, inform your International Coordinator as well as the 	International Office. </a:t>
            </a:r>
          </a:p>
          <a:p>
            <a:pPr marL="0" indent="0">
              <a:buNone/>
            </a:pPr>
            <a:endParaRPr lang="en-US" dirty="0">
              <a:latin typeface="Calibri" panose="020F0502020204030204" pitchFamily="34" charset="0"/>
              <a:cs typeface="Calibri" panose="020F0502020204030204" pitchFamily="34" charset="0"/>
            </a:endParaRPr>
          </a:p>
          <a:p>
            <a:pPr marL="0" indent="0" algn="ctr">
              <a:lnSpc>
                <a:spcPct val="110000"/>
              </a:lnSpc>
              <a:spcBef>
                <a:spcPts val="0"/>
              </a:spcBef>
              <a:spcAft>
                <a:spcPts val="0"/>
              </a:spcAft>
              <a:buNone/>
            </a:pPr>
            <a:r>
              <a:rPr lang="en-US" b="1" dirty="0">
                <a:solidFill>
                  <a:srgbClr val="FF0000"/>
                </a:solidFill>
                <a:latin typeface="Calibri" panose="020F0502020204030204" pitchFamily="34" charset="0"/>
                <a:cs typeface="Calibri" panose="020F0502020204030204" pitchFamily="34" charset="0"/>
              </a:rPr>
              <a:t>If you make ANY changes to your Learning Agreement, 	</a:t>
            </a:r>
          </a:p>
          <a:p>
            <a:pPr marL="0" indent="0" algn="ctr">
              <a:lnSpc>
                <a:spcPct val="110000"/>
              </a:lnSpc>
              <a:spcBef>
                <a:spcPts val="0"/>
              </a:spcBef>
              <a:spcAft>
                <a:spcPts val="0"/>
              </a:spcAft>
              <a:buNone/>
            </a:pPr>
            <a:r>
              <a:rPr lang="en-US" b="1" dirty="0">
                <a:solidFill>
                  <a:srgbClr val="FF0000"/>
                </a:solidFill>
                <a:latin typeface="Calibri" panose="020F0502020204030204" pitchFamily="34" charset="0"/>
                <a:cs typeface="Calibri" panose="020F0502020204030204" pitchFamily="34" charset="0"/>
              </a:rPr>
              <a:t>they must be approved by your International Coordinator! </a:t>
            </a:r>
            <a:endParaRPr lang="fr-FR"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2828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7CF00-138C-4095-88B2-6214A995AB5D}"/>
              </a:ext>
            </a:extLst>
          </p:cNvPr>
          <p:cNvSpPr>
            <a:spLocks noGrp="1"/>
          </p:cNvSpPr>
          <p:nvPr>
            <p:ph type="title"/>
          </p:nvPr>
        </p:nvSpPr>
        <p:spPr/>
        <p:txBody>
          <a:bodyPr/>
          <a:lstStyle/>
          <a:p>
            <a:r>
              <a:rPr lang="fr-FR" dirty="0">
                <a:latin typeface="Calibri Light" panose="020F0302020204030204" pitchFamily="34" charset="0"/>
                <a:cs typeface="Calibri Light" panose="020F0302020204030204" pitchFamily="34" charset="0"/>
              </a:rPr>
              <a:t>ERASMUS GRANT</a:t>
            </a:r>
          </a:p>
        </p:txBody>
      </p:sp>
      <p:sp>
        <p:nvSpPr>
          <p:cNvPr id="3" name="Espace réservé du contenu 2">
            <a:extLst>
              <a:ext uri="{FF2B5EF4-FFF2-40B4-BE49-F238E27FC236}">
                <a16:creationId xmlns:a16="http://schemas.microsoft.com/office/drawing/2014/main" id="{691EEE3A-CBF8-4AB0-BB62-14DC6B5E94FC}"/>
              </a:ext>
            </a:extLst>
          </p:cNvPr>
          <p:cNvSpPr>
            <a:spLocks noGrp="1"/>
          </p:cNvSpPr>
          <p:nvPr>
            <p:ph idx="1"/>
          </p:nvPr>
        </p:nvSpPr>
        <p:spPr>
          <a:xfrm>
            <a:off x="1024127" y="1809671"/>
            <a:ext cx="9484439" cy="4900618"/>
          </a:xfrm>
        </p:spPr>
        <p:txBody>
          <a:bodyPr>
            <a:normAutofit fontScale="85000" lnSpcReduction="20000"/>
          </a:bodyPr>
          <a:lstStyle/>
          <a:p>
            <a:pPr>
              <a:buFont typeface="Wingdings" panose="05000000000000000000" pitchFamily="2" charset="2"/>
              <a:buChar char="Ø"/>
            </a:pPr>
            <a:r>
              <a:rPr lang="en-US" dirty="0">
                <a:latin typeface="Calibri" panose="020F0502020204030204" pitchFamily="34" charset="0"/>
                <a:cs typeface="Calibri" panose="020F0502020204030204" pitchFamily="34" charset="0"/>
              </a:rPr>
              <a:t> All of our Erasmus students are entitled to receive the Erasmus grant </a:t>
            </a:r>
            <a:r>
              <a:rPr lang="en-US" u="sng" dirty="0">
                <a:latin typeface="Calibri" panose="020F0502020204030204" pitchFamily="34" charset="0"/>
                <a:cs typeface="Calibri" panose="020F0502020204030204" pitchFamily="34" charset="0"/>
              </a:rPr>
              <a:t>BUT</a:t>
            </a:r>
            <a:r>
              <a:rPr lang="en-US" dirty="0">
                <a:latin typeface="Calibri" panose="020F0502020204030204" pitchFamily="34" charset="0"/>
                <a:cs typeface="Calibri" panose="020F0502020204030204" pitchFamily="34" charset="0"/>
              </a:rPr>
              <a:t> you must </a:t>
            </a:r>
            <a:r>
              <a:rPr lang="en-US" b="1" dirty="0">
                <a:latin typeface="Calibri" panose="020F0502020204030204" pitchFamily="34" charset="0"/>
                <a:cs typeface="Calibri" panose="020F0502020204030204" pitchFamily="34" charset="0"/>
              </a:rPr>
              <a:t>spend at least 3 months abroad</a:t>
            </a:r>
            <a:r>
              <a:rPr lang="en-US" dirty="0">
                <a:latin typeface="Calibri" panose="020F0502020204030204" pitchFamily="34" charset="0"/>
                <a:cs typeface="Calibri" panose="020F0502020204030204" pitchFamily="34" charset="0"/>
              </a:rPr>
              <a:t> to qualify for the Erasmus grant (mobility allowance). This means, that if you return home early (in less than 3 months), you will not be able to receive any allowance.</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 There is </a:t>
            </a:r>
            <a:r>
              <a:rPr lang="en-US" u="sng" dirty="0">
                <a:latin typeface="Calibri" panose="020F0502020204030204" pitchFamily="34" charset="0"/>
                <a:cs typeface="Calibri" panose="020F0502020204030204" pitchFamily="34" charset="0"/>
              </a:rPr>
              <a:t>NO NEED TO APPLY </a:t>
            </a:r>
            <a:r>
              <a:rPr lang="en-US" dirty="0">
                <a:latin typeface="Calibri" panose="020F0502020204030204" pitchFamily="34" charset="0"/>
                <a:cs typeface="Calibri" panose="020F0502020204030204" pitchFamily="34" charset="0"/>
              </a:rPr>
              <a:t>for the Erasmus grant.</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 International Office must receive relevant paperwork from students before the grant can be paid out. This will be communicated to you clearly via email. </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 The grant is </a:t>
            </a:r>
            <a:r>
              <a:rPr lang="en-US" b="1" dirty="0">
                <a:latin typeface="Calibri" panose="020F0502020204030204" pitchFamily="34" charset="0"/>
                <a:cs typeface="Calibri" panose="020F0502020204030204" pitchFamily="34" charset="0"/>
              </a:rPr>
              <a:t>NOT processed individually </a:t>
            </a:r>
            <a:r>
              <a:rPr lang="en-US" dirty="0">
                <a:latin typeface="Calibri" panose="020F0502020204030204" pitchFamily="34" charset="0"/>
                <a:cs typeface="Calibri" panose="020F0502020204030204" pitchFamily="34" charset="0"/>
              </a:rPr>
              <a:t>for each student.  The grants can only be processed </a:t>
            </a:r>
            <a:r>
              <a:rPr lang="en-US" b="1" dirty="0">
                <a:latin typeface="Calibri" panose="020F0502020204030204" pitchFamily="34" charset="0"/>
                <a:cs typeface="Calibri" panose="020F0502020204030204" pitchFamily="34" charset="0"/>
              </a:rPr>
              <a:t>when ALL paperwork is in for ALL students.</a:t>
            </a:r>
            <a:br>
              <a:rPr lang="en-US" b="1" dirty="0">
                <a:latin typeface="Calibri" panose="020F0502020204030204" pitchFamily="34" charset="0"/>
                <a:cs typeface="Calibri" panose="020F0502020204030204" pitchFamily="34" charset="0"/>
              </a:rPr>
            </a:br>
            <a:endParaRPr lang="en-US" b="1"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Please note the </a:t>
            </a:r>
            <a:r>
              <a:rPr lang="en-US" b="1" dirty="0">
                <a:latin typeface="Calibri" panose="020F0502020204030204" pitchFamily="34" charset="0"/>
                <a:cs typeface="Calibri" panose="020F0502020204030204" pitchFamily="34" charset="0"/>
              </a:rPr>
              <a:t>grant instalments </a:t>
            </a:r>
            <a:r>
              <a:rPr lang="en-US" dirty="0">
                <a:latin typeface="Calibri" panose="020F0502020204030204" pitchFamily="34" charset="0"/>
                <a:cs typeface="Calibri" panose="020F0502020204030204" pitchFamily="34" charset="0"/>
              </a:rPr>
              <a:t>are not paid out in equal amounts.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The first instalment of the grant is the biggest, the second instalment is smaller, and the third instalment is the remainder of your grant.</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Students going abroad for one semester only will receive two grant payments.</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 The </a:t>
            </a:r>
            <a:r>
              <a:rPr lang="en-US" b="1" dirty="0">
                <a:latin typeface="Calibri" panose="020F0502020204030204" pitchFamily="34" charset="0"/>
                <a:cs typeface="Calibri" panose="020F0502020204030204" pitchFamily="34" charset="0"/>
              </a:rPr>
              <a:t>amount of your grant </a:t>
            </a:r>
            <a:r>
              <a:rPr lang="en-US" dirty="0">
                <a:latin typeface="Calibri" panose="020F0502020204030204" pitchFamily="34" charset="0"/>
                <a:cs typeface="Calibri" panose="020F0502020204030204" pitchFamily="34" charset="0"/>
              </a:rPr>
              <a:t>is calculated using the dates on your Certificate of Attendance.</a:t>
            </a:r>
          </a:p>
        </p:txBody>
      </p:sp>
    </p:spTree>
    <p:extLst>
      <p:ext uri="{BB962C8B-B14F-4D97-AF65-F5344CB8AC3E}">
        <p14:creationId xmlns:p14="http://schemas.microsoft.com/office/powerpoint/2010/main" val="2169926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810C69-EBAE-4D49-B719-7F24264A1ABB}"/>
              </a:ext>
            </a:extLst>
          </p:cNvPr>
          <p:cNvSpPr>
            <a:spLocks noGrp="1"/>
          </p:cNvSpPr>
          <p:nvPr>
            <p:ph type="title"/>
          </p:nvPr>
        </p:nvSpPr>
        <p:spPr>
          <a:xfrm>
            <a:off x="1024128" y="585216"/>
            <a:ext cx="4037123" cy="1499616"/>
          </a:xfrm>
        </p:spPr>
        <p:txBody>
          <a:bodyPr>
            <a:normAutofit/>
          </a:bodyPr>
          <a:lstStyle/>
          <a:p>
            <a:r>
              <a:rPr lang="en-GB" sz="6600">
                <a:latin typeface="Calibri Light" panose="020F0302020204030204" pitchFamily="34" charset="0"/>
                <a:cs typeface="Calibri Light" panose="020F0302020204030204" pitchFamily="34" charset="0"/>
              </a:rPr>
              <a:t>welcome</a:t>
            </a:r>
          </a:p>
        </p:txBody>
      </p:sp>
      <p:sp>
        <p:nvSpPr>
          <p:cNvPr id="79" name="Rectangle 78">
            <a:extLst>
              <a:ext uri="{FF2B5EF4-FFF2-40B4-BE49-F238E27FC236}">
                <a16:creationId xmlns:a16="http://schemas.microsoft.com/office/drawing/2014/main" id="{D55C70D9-5252-4146-B617-2330B40DBC5B}"/>
              </a:ext>
            </a:extLst>
          </p:cNvPr>
          <p:cNvSpPr/>
          <p:nvPr/>
        </p:nvSpPr>
        <p:spPr>
          <a:xfrm>
            <a:off x="5061251" y="2298379"/>
            <a:ext cx="1127125" cy="868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7" name="Image 86">
            <a:extLst>
              <a:ext uri="{FF2B5EF4-FFF2-40B4-BE49-F238E27FC236}">
                <a16:creationId xmlns:a16="http://schemas.microsoft.com/office/drawing/2014/main" id="{88012038-B25A-4B2D-BA8B-53B268D4720B}"/>
              </a:ext>
            </a:extLst>
          </p:cNvPr>
          <p:cNvPicPr>
            <a:picLocks noChangeAspect="1"/>
          </p:cNvPicPr>
          <p:nvPr/>
        </p:nvPicPr>
        <p:blipFill>
          <a:blip r:embed="rId2"/>
          <a:stretch>
            <a:fillRect/>
          </a:stretch>
        </p:blipFill>
        <p:spPr>
          <a:xfrm>
            <a:off x="10510" y="2643387"/>
            <a:ext cx="5214976" cy="4200556"/>
          </a:xfrm>
          <a:prstGeom prst="rect">
            <a:avLst/>
          </a:prstGeom>
        </p:spPr>
      </p:pic>
      <p:sp>
        <p:nvSpPr>
          <p:cNvPr id="3" name="Rectangle 2">
            <a:extLst>
              <a:ext uri="{FF2B5EF4-FFF2-40B4-BE49-F238E27FC236}">
                <a16:creationId xmlns:a16="http://schemas.microsoft.com/office/drawing/2014/main" id="{AA3C0973-57CE-4076-8F37-D618160D6B21}"/>
              </a:ext>
            </a:extLst>
          </p:cNvPr>
          <p:cNvSpPr/>
          <p:nvPr/>
        </p:nvSpPr>
        <p:spPr>
          <a:xfrm>
            <a:off x="6819215" y="1457013"/>
            <a:ext cx="4561358" cy="3508653"/>
          </a:xfrm>
          <a:prstGeom prst="rect">
            <a:avLst/>
          </a:prstGeom>
        </p:spPr>
        <p:txBody>
          <a:bodyPr wrap="square">
            <a:spAutoFit/>
          </a:bodyPr>
          <a:lstStyle/>
          <a:p>
            <a:r>
              <a:rPr lang="en-US" sz="2400" dirty="0">
                <a:latin typeface="Calibri" panose="020F0502020204030204" pitchFamily="34" charset="0"/>
                <a:cs typeface="Calibri" panose="020F0502020204030204" pitchFamily="34" charset="0"/>
              </a:rPr>
              <a:t>This presentation will cover all </a:t>
            </a:r>
            <a:r>
              <a:rPr lang="en-US" sz="2600" dirty="0">
                <a:latin typeface="Calibri" panose="020F0502020204030204" pitchFamily="34" charset="0"/>
                <a:cs typeface="Calibri" panose="020F0502020204030204" pitchFamily="34" charset="0"/>
              </a:rPr>
              <a:t>the</a:t>
            </a:r>
            <a:r>
              <a:rPr lang="en-US" sz="2600" b="1" dirty="0">
                <a:latin typeface="Calibri" panose="020F0502020204030204" pitchFamily="34" charset="0"/>
                <a:cs typeface="Calibri" panose="020F0502020204030204" pitchFamily="34" charset="0"/>
              </a:rPr>
              <a:t> main things you need </a:t>
            </a:r>
            <a:r>
              <a:rPr lang="en-US" sz="2400" dirty="0">
                <a:latin typeface="Calibri" panose="020F0502020204030204" pitchFamily="34" charset="0"/>
                <a:cs typeface="Calibri" panose="020F0502020204030204" pitchFamily="34" charset="0"/>
              </a:rPr>
              <a:t>to be aware of before your year abroad. </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Please make sure to read it </a:t>
            </a:r>
            <a:r>
              <a:rPr lang="en-US" sz="2400" b="1" dirty="0">
                <a:latin typeface="Calibri" panose="020F0502020204030204" pitchFamily="34" charset="0"/>
                <a:cs typeface="Calibri" panose="020F0502020204030204" pitchFamily="34" charset="0"/>
              </a:rPr>
              <a:t>fully</a:t>
            </a:r>
            <a:r>
              <a:rPr lang="en-US" sz="2400" dirty="0">
                <a:latin typeface="Calibri" panose="020F0502020204030204" pitchFamily="34" charset="0"/>
                <a:cs typeface="Calibri" panose="020F0502020204030204" pitchFamily="34" charset="0"/>
              </a:rPr>
              <a:t>. </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Please read through it again and </a:t>
            </a:r>
            <a:r>
              <a:rPr lang="en-US" sz="2600" b="1" dirty="0">
                <a:latin typeface="Calibri" panose="020F0502020204030204" pitchFamily="34" charset="0"/>
                <a:cs typeface="Calibri" panose="020F0502020204030204" pitchFamily="34" charset="0"/>
              </a:rPr>
              <a:t>familiarize yourself </a:t>
            </a:r>
            <a:r>
              <a:rPr lang="en-US" sz="2400" dirty="0">
                <a:latin typeface="Calibri" panose="020F0502020204030204" pitchFamily="34" charset="0"/>
                <a:cs typeface="Calibri" panose="020F0502020204030204" pitchFamily="34" charset="0"/>
              </a:rPr>
              <a:t>with everything. </a:t>
            </a:r>
            <a:endParaRPr lang="fr-F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2310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7CF00-138C-4095-88B2-6214A995AB5D}"/>
              </a:ext>
            </a:extLst>
          </p:cNvPr>
          <p:cNvSpPr>
            <a:spLocks noGrp="1"/>
          </p:cNvSpPr>
          <p:nvPr>
            <p:ph type="title"/>
          </p:nvPr>
        </p:nvSpPr>
        <p:spPr>
          <a:xfrm>
            <a:off x="1024128" y="585216"/>
            <a:ext cx="9720072" cy="1460937"/>
          </a:xfrm>
        </p:spPr>
        <p:txBody>
          <a:bodyPr/>
          <a:lstStyle/>
          <a:p>
            <a:r>
              <a:rPr lang="fr-FR" dirty="0">
                <a:latin typeface="Calibri Light" panose="020F0302020204030204" pitchFamily="34" charset="0"/>
                <a:cs typeface="Calibri Light" panose="020F0302020204030204" pitchFamily="34" charset="0"/>
              </a:rPr>
              <a:t>Erasmus documents</a:t>
            </a:r>
          </a:p>
        </p:txBody>
      </p:sp>
      <p:sp>
        <p:nvSpPr>
          <p:cNvPr id="3" name="Espace réservé du contenu 2">
            <a:extLst>
              <a:ext uri="{FF2B5EF4-FFF2-40B4-BE49-F238E27FC236}">
                <a16:creationId xmlns:a16="http://schemas.microsoft.com/office/drawing/2014/main" id="{691EEE3A-CBF8-4AB0-BB62-14DC6B5E94FC}"/>
              </a:ext>
            </a:extLst>
          </p:cNvPr>
          <p:cNvSpPr>
            <a:spLocks noGrp="1"/>
          </p:cNvSpPr>
          <p:nvPr>
            <p:ph idx="1"/>
          </p:nvPr>
        </p:nvSpPr>
        <p:spPr>
          <a:xfrm>
            <a:off x="4520762" y="1779562"/>
            <a:ext cx="6219498" cy="5078438"/>
          </a:xfrm>
        </p:spPr>
        <p:txBody>
          <a:bodyPr>
            <a:normAutofit fontScale="92500" lnSpcReduction="20000"/>
          </a:bodyPr>
          <a:lstStyle/>
          <a:p>
            <a:pPr>
              <a:buFont typeface="Arial" panose="020B0604020202020204" pitchFamily="34" charset="0"/>
              <a:buChar char="•"/>
            </a:pPr>
            <a:r>
              <a:rPr lang="fr-FR" dirty="0">
                <a:latin typeface="Calibri" panose="020F0502020204030204" pitchFamily="34" charset="0"/>
                <a:cs typeface="Calibri" panose="020F0502020204030204" pitchFamily="34" charset="0"/>
              </a:rPr>
              <a:t> Learning Agreement</a:t>
            </a:r>
          </a:p>
          <a:p>
            <a:pPr>
              <a:buFont typeface="Arial" panose="020B0604020202020204" pitchFamily="34" charset="0"/>
              <a:buChar char="•"/>
            </a:pP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Credit</a:t>
            </a:r>
            <a:r>
              <a:rPr lang="fr-FR" dirty="0">
                <a:latin typeface="Calibri" panose="020F0502020204030204" pitchFamily="34" charset="0"/>
                <a:cs typeface="Calibri" panose="020F0502020204030204" pitchFamily="34" charset="0"/>
              </a:rPr>
              <a:t> Agreement</a:t>
            </a:r>
          </a:p>
          <a:p>
            <a:pPr>
              <a:buFont typeface="Arial" panose="020B0604020202020204" pitchFamily="34" charset="0"/>
              <a:buChar char="•"/>
            </a:pPr>
            <a:r>
              <a:rPr lang="fr-FR" dirty="0">
                <a:latin typeface="Calibri" panose="020F0502020204030204" pitchFamily="34" charset="0"/>
                <a:cs typeface="Calibri" panose="020F0502020204030204" pitchFamily="34" charset="0"/>
              </a:rPr>
              <a:t> Grant Agreement</a:t>
            </a:r>
          </a:p>
          <a:p>
            <a:pPr>
              <a:buFont typeface="Arial" panose="020B0604020202020204" pitchFamily="34" charset="0"/>
              <a:buChar char="•"/>
            </a:pPr>
            <a:r>
              <a:rPr lang="fr-FR" dirty="0">
                <a:latin typeface="Calibri" panose="020F0502020204030204" pitchFamily="34" charset="0"/>
                <a:cs typeface="Calibri" panose="020F0502020204030204" pitchFamily="34" charset="0"/>
              </a:rPr>
              <a:t> Risk </a:t>
            </a:r>
            <a:r>
              <a:rPr lang="fr-FR" dirty="0" err="1">
                <a:latin typeface="Calibri" panose="020F0502020204030204" pitchFamily="34" charset="0"/>
                <a:cs typeface="Calibri" panose="020F0502020204030204" pitchFamily="34" charset="0"/>
              </a:rPr>
              <a:t>Assessment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Form</a:t>
            </a:r>
            <a:endParaRPr lang="fr-FR" dirty="0">
              <a:latin typeface="Calibri" panose="020F0502020204030204" pitchFamily="34" charset="0"/>
              <a:cs typeface="Calibri" panose="020F0502020204030204" pitchFamily="34" charset="0"/>
            </a:endParaRPr>
          </a:p>
          <a:p>
            <a:pPr>
              <a:buFont typeface="Arial" panose="020B0604020202020204" pitchFamily="34" charset="0"/>
              <a:buChar char="•"/>
            </a:pPr>
            <a:endParaRPr lang="fr-FR" dirty="0">
              <a:latin typeface="Calibri" panose="020F0502020204030204" pitchFamily="34" charset="0"/>
              <a:cs typeface="Calibri" panose="020F0502020204030204" pitchFamily="34" charset="0"/>
            </a:endParaRPr>
          </a:p>
          <a:p>
            <a:pPr>
              <a:buFont typeface="Arial" panose="020B0604020202020204" pitchFamily="34" charset="0"/>
              <a:buChar char="•"/>
            </a:pP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Certificate</a:t>
            </a:r>
            <a:r>
              <a:rPr lang="fr-FR" dirty="0">
                <a:latin typeface="Calibri" panose="020F0502020204030204" pitchFamily="34" charset="0"/>
                <a:cs typeface="Calibri" panose="020F0502020204030204" pitchFamily="34" charset="0"/>
              </a:rPr>
              <a:t> of Attendance (</a:t>
            </a:r>
            <a:r>
              <a:rPr lang="fr-FR" dirty="0" err="1">
                <a:latin typeface="Calibri" panose="020F0502020204030204" pitchFamily="34" charset="0"/>
                <a:cs typeface="Calibri" panose="020F0502020204030204" pitchFamily="34" charset="0"/>
              </a:rPr>
              <a:t>Arrival</a:t>
            </a:r>
            <a:r>
              <a:rPr lang="fr-FR" dirty="0">
                <a:latin typeface="Calibri" panose="020F0502020204030204" pitchFamily="34" charset="0"/>
                <a:cs typeface="Calibri" panose="020F0502020204030204" pitchFamily="34" charset="0"/>
              </a:rPr>
              <a:t> part)</a:t>
            </a:r>
          </a:p>
          <a:p>
            <a:pPr>
              <a:buFont typeface="Arial" panose="020B0604020202020204" pitchFamily="34" charset="0"/>
              <a:buChar char="•"/>
            </a:pPr>
            <a:r>
              <a:rPr lang="fr-FR" dirty="0">
                <a:latin typeface="Calibri" panose="020F0502020204030204" pitchFamily="34" charset="0"/>
                <a:cs typeface="Calibri" panose="020F0502020204030204" pitchFamily="34" charset="0"/>
              </a:rPr>
              <a:t> Grant </a:t>
            </a:r>
            <a:r>
              <a:rPr lang="fr-FR" dirty="0" err="1">
                <a:latin typeface="Calibri" panose="020F0502020204030204" pitchFamily="34" charset="0"/>
                <a:cs typeface="Calibri" panose="020F0502020204030204" pitchFamily="34" charset="0"/>
              </a:rPr>
              <a:t>Receipt</a:t>
            </a:r>
            <a:r>
              <a:rPr lang="fr-FR" dirty="0">
                <a:latin typeface="Calibri" panose="020F0502020204030204" pitchFamily="34" charset="0"/>
                <a:cs typeface="Calibri" panose="020F0502020204030204" pitchFamily="34" charset="0"/>
              </a:rPr>
              <a:t> x 2</a:t>
            </a:r>
          </a:p>
          <a:p>
            <a:pPr>
              <a:buFont typeface="Arial" panose="020B0604020202020204" pitchFamily="34" charset="0"/>
              <a:buChar char="•"/>
            </a:pP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Updated</a:t>
            </a:r>
            <a:r>
              <a:rPr lang="fr-FR" dirty="0">
                <a:latin typeface="Calibri" panose="020F0502020204030204" pitchFamily="34" charset="0"/>
                <a:cs typeface="Calibri" panose="020F0502020204030204" pitchFamily="34" charset="0"/>
              </a:rPr>
              <a:t> Learning Agreement (if relevant)</a:t>
            </a:r>
          </a:p>
          <a:p>
            <a:pPr>
              <a:buFont typeface="Arial" panose="020B0604020202020204" pitchFamily="34" charset="0"/>
              <a:buChar char="•"/>
            </a:pPr>
            <a:endParaRPr lang="fr-FR" dirty="0">
              <a:latin typeface="Calibri" panose="020F0502020204030204" pitchFamily="34" charset="0"/>
              <a:cs typeface="Calibri" panose="020F0502020204030204" pitchFamily="34" charset="0"/>
            </a:endParaRPr>
          </a:p>
          <a:p>
            <a:pPr>
              <a:buFont typeface="Arial" panose="020B0604020202020204" pitchFamily="34" charset="0"/>
              <a:buChar char="•"/>
            </a:pP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Certificate</a:t>
            </a:r>
            <a:r>
              <a:rPr lang="fr-FR" dirty="0">
                <a:latin typeface="Calibri" panose="020F0502020204030204" pitchFamily="34" charset="0"/>
                <a:cs typeface="Calibri" panose="020F0502020204030204" pitchFamily="34" charset="0"/>
              </a:rPr>
              <a:t> of Attendance (</a:t>
            </a:r>
            <a:r>
              <a:rPr lang="fr-FR" dirty="0" err="1">
                <a:latin typeface="Calibri" panose="020F0502020204030204" pitchFamily="34" charset="0"/>
                <a:cs typeface="Calibri" panose="020F0502020204030204" pitchFamily="34" charset="0"/>
              </a:rPr>
              <a:t>Departure</a:t>
            </a:r>
            <a:r>
              <a:rPr lang="fr-FR" dirty="0">
                <a:latin typeface="Calibri" panose="020F0502020204030204" pitchFamily="34" charset="0"/>
                <a:cs typeface="Calibri" panose="020F0502020204030204" pitchFamily="34" charset="0"/>
              </a:rPr>
              <a:t> part)</a:t>
            </a:r>
          </a:p>
          <a:p>
            <a:pPr>
              <a:buFont typeface="Arial" panose="020B0604020202020204" pitchFamily="34" charset="0"/>
              <a:buChar char="•"/>
            </a:pPr>
            <a:r>
              <a:rPr lang="fr-FR" dirty="0">
                <a:latin typeface="Calibri" panose="020F0502020204030204" pitchFamily="34" charset="0"/>
                <a:cs typeface="Calibri" panose="020F0502020204030204" pitchFamily="34" charset="0"/>
              </a:rPr>
              <a:t> Grant </a:t>
            </a:r>
            <a:r>
              <a:rPr lang="fr-FR" dirty="0" err="1">
                <a:latin typeface="Calibri" panose="020F0502020204030204" pitchFamily="34" charset="0"/>
                <a:cs typeface="Calibri" panose="020F0502020204030204" pitchFamily="34" charset="0"/>
              </a:rPr>
              <a:t>Receipt</a:t>
            </a:r>
            <a:r>
              <a:rPr lang="fr-FR" dirty="0">
                <a:latin typeface="Calibri" panose="020F0502020204030204" pitchFamily="34" charset="0"/>
                <a:cs typeface="Calibri" panose="020F0502020204030204" pitchFamily="34" charset="0"/>
              </a:rPr>
              <a:t> x 1</a:t>
            </a:r>
          </a:p>
          <a:p>
            <a:pPr>
              <a:buFont typeface="Arial" panose="020B0604020202020204" pitchFamily="34" charset="0"/>
              <a:buChar char="•"/>
            </a:pPr>
            <a:r>
              <a:rPr lang="fr-FR" dirty="0">
                <a:latin typeface="Calibri" panose="020F0502020204030204" pitchFamily="34" charset="0"/>
                <a:cs typeface="Calibri" panose="020F0502020204030204" pitchFamily="34" charset="0"/>
              </a:rPr>
              <a:t> EU Survey</a:t>
            </a:r>
          </a:p>
          <a:p>
            <a:pPr>
              <a:buFont typeface="Arial" panose="020B0604020202020204" pitchFamily="34" charset="0"/>
              <a:buChar char="•"/>
            </a:pP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Transcript</a:t>
            </a:r>
            <a:r>
              <a:rPr lang="fr-FR" dirty="0">
                <a:latin typeface="Calibri" panose="020F0502020204030204" pitchFamily="34" charset="0"/>
                <a:cs typeface="Calibri" panose="020F0502020204030204" pitchFamily="34" charset="0"/>
              </a:rPr>
              <a:t> of Records</a:t>
            </a:r>
          </a:p>
        </p:txBody>
      </p:sp>
      <p:sp>
        <p:nvSpPr>
          <p:cNvPr id="6" name="Accolade ouvrante 5">
            <a:extLst>
              <a:ext uri="{FF2B5EF4-FFF2-40B4-BE49-F238E27FC236}">
                <a16:creationId xmlns:a16="http://schemas.microsoft.com/office/drawing/2014/main" id="{0AAD20E1-9317-414B-9A27-FC187884D15B}"/>
              </a:ext>
            </a:extLst>
          </p:cNvPr>
          <p:cNvSpPr/>
          <p:nvPr/>
        </p:nvSpPr>
        <p:spPr>
          <a:xfrm>
            <a:off x="3783725" y="1779564"/>
            <a:ext cx="804042" cy="1460936"/>
          </a:xfrm>
          <a:prstGeom prst="leftBrace">
            <a:avLst/>
          </a:prstGeom>
          <a:ln w="38100">
            <a:solidFill>
              <a:srgbClr val="EFAB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 name="Accolade ouvrante 6">
            <a:extLst>
              <a:ext uri="{FF2B5EF4-FFF2-40B4-BE49-F238E27FC236}">
                <a16:creationId xmlns:a16="http://schemas.microsoft.com/office/drawing/2014/main" id="{41E3138A-ECFA-439D-94B7-441DCBC5A21E}"/>
              </a:ext>
            </a:extLst>
          </p:cNvPr>
          <p:cNvSpPr/>
          <p:nvPr/>
        </p:nvSpPr>
        <p:spPr>
          <a:xfrm>
            <a:off x="3804828" y="3737717"/>
            <a:ext cx="804042" cy="1074131"/>
          </a:xfrm>
          <a:prstGeom prst="leftBrace">
            <a:avLst/>
          </a:prstGeom>
          <a:ln w="38100">
            <a:solidFill>
              <a:srgbClr val="82232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ZoneTexte 7">
            <a:extLst>
              <a:ext uri="{FF2B5EF4-FFF2-40B4-BE49-F238E27FC236}">
                <a16:creationId xmlns:a16="http://schemas.microsoft.com/office/drawing/2014/main" id="{B2B70510-79D8-479A-8BC6-658FF9108E74}"/>
              </a:ext>
            </a:extLst>
          </p:cNvPr>
          <p:cNvSpPr txBox="1"/>
          <p:nvPr/>
        </p:nvSpPr>
        <p:spPr>
          <a:xfrm>
            <a:off x="1225238" y="2331898"/>
            <a:ext cx="2357377" cy="461665"/>
          </a:xfrm>
          <a:prstGeom prst="rect">
            <a:avLst/>
          </a:prstGeom>
          <a:noFill/>
        </p:spPr>
        <p:txBody>
          <a:bodyPr wrap="none" rtlCol="0">
            <a:spAutoFit/>
          </a:bodyPr>
          <a:lstStyle/>
          <a:p>
            <a:r>
              <a:rPr lang="fr-FR" sz="2400" b="1" dirty="0">
                <a:solidFill>
                  <a:srgbClr val="EFAB00"/>
                </a:solidFill>
                <a:latin typeface="Calibri" panose="020F0502020204030204" pitchFamily="34" charset="0"/>
                <a:cs typeface="Calibri" panose="020F0502020204030204" pitchFamily="34" charset="0"/>
              </a:rPr>
              <a:t>BEFORE LEAVING</a:t>
            </a:r>
          </a:p>
        </p:txBody>
      </p:sp>
      <p:sp>
        <p:nvSpPr>
          <p:cNvPr id="9" name="ZoneTexte 8">
            <a:extLst>
              <a:ext uri="{FF2B5EF4-FFF2-40B4-BE49-F238E27FC236}">
                <a16:creationId xmlns:a16="http://schemas.microsoft.com/office/drawing/2014/main" id="{B8B773B3-0152-4779-8B83-4861DC3A33C4}"/>
              </a:ext>
            </a:extLst>
          </p:cNvPr>
          <p:cNvSpPr txBox="1"/>
          <p:nvPr/>
        </p:nvSpPr>
        <p:spPr>
          <a:xfrm>
            <a:off x="1232293" y="4087948"/>
            <a:ext cx="2202013" cy="461665"/>
          </a:xfrm>
          <a:prstGeom prst="rect">
            <a:avLst/>
          </a:prstGeom>
          <a:noFill/>
        </p:spPr>
        <p:txBody>
          <a:bodyPr wrap="none" rtlCol="0">
            <a:spAutoFit/>
          </a:bodyPr>
          <a:lstStyle/>
          <a:p>
            <a:r>
              <a:rPr lang="fr-FR" sz="2400" b="1" dirty="0">
                <a:solidFill>
                  <a:srgbClr val="822327"/>
                </a:solidFill>
                <a:latin typeface="Calibri" panose="020F0502020204030204" pitchFamily="34" charset="0"/>
                <a:cs typeface="Calibri" panose="020F0502020204030204" pitchFamily="34" charset="0"/>
              </a:rPr>
              <a:t>WHILE ABROAD</a:t>
            </a:r>
          </a:p>
        </p:txBody>
      </p:sp>
      <p:sp>
        <p:nvSpPr>
          <p:cNvPr id="10" name="ZoneTexte 8">
            <a:extLst>
              <a:ext uri="{FF2B5EF4-FFF2-40B4-BE49-F238E27FC236}">
                <a16:creationId xmlns:a16="http://schemas.microsoft.com/office/drawing/2014/main" id="{3A8BA288-593B-45C5-828D-40ACBEF7F566}"/>
              </a:ext>
            </a:extLst>
          </p:cNvPr>
          <p:cNvSpPr txBox="1"/>
          <p:nvPr/>
        </p:nvSpPr>
        <p:spPr>
          <a:xfrm>
            <a:off x="1106425" y="5766497"/>
            <a:ext cx="2327881" cy="461665"/>
          </a:xfrm>
          <a:prstGeom prst="rect">
            <a:avLst/>
          </a:prstGeom>
          <a:noFill/>
        </p:spPr>
        <p:txBody>
          <a:bodyPr wrap="none" rtlCol="0">
            <a:spAutoFit/>
          </a:bodyPr>
          <a:lstStyle/>
          <a:p>
            <a:r>
              <a:rPr lang="fr-FR" sz="2400" b="1" dirty="0">
                <a:solidFill>
                  <a:srgbClr val="00B050"/>
                </a:solidFill>
                <a:latin typeface="Calibri" panose="020F0502020204030204" pitchFamily="34" charset="0"/>
                <a:cs typeface="Calibri" panose="020F0502020204030204" pitchFamily="34" charset="0"/>
              </a:rPr>
              <a:t>AFTER ERASMUS</a:t>
            </a:r>
          </a:p>
        </p:txBody>
      </p:sp>
      <p:sp>
        <p:nvSpPr>
          <p:cNvPr id="11" name="Accolade ouvrante 6">
            <a:extLst>
              <a:ext uri="{FF2B5EF4-FFF2-40B4-BE49-F238E27FC236}">
                <a16:creationId xmlns:a16="http://schemas.microsoft.com/office/drawing/2014/main" id="{BAB353F5-161D-4FD2-94BD-E46930FD29C4}"/>
              </a:ext>
            </a:extLst>
          </p:cNvPr>
          <p:cNvSpPr/>
          <p:nvPr/>
        </p:nvSpPr>
        <p:spPr>
          <a:xfrm>
            <a:off x="3802825" y="5266862"/>
            <a:ext cx="804042" cy="1460936"/>
          </a:xfrm>
          <a:prstGeom prst="leftBrace">
            <a:avLst>
              <a:gd name="adj1" fmla="val 10083"/>
              <a:gd name="adj2" fmla="val 50000"/>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347774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15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par>
                          <p:cTn id="11" fill="hold">
                            <p:stCondLst>
                              <p:cond delay="1500"/>
                            </p:stCondLst>
                            <p:childTnLst>
                              <p:par>
                                <p:cTn id="12" presetID="10" presetClass="entr" presetSubtype="0" fill="hold" grpId="0" nodeType="afterEffect">
                                  <p:stCondLst>
                                    <p:cond delay="100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par>
                          <p:cTn id="15" fill="hold">
                            <p:stCondLst>
                              <p:cond delay="3000"/>
                            </p:stCondLst>
                            <p:childTnLst>
                              <p:par>
                                <p:cTn id="16" presetID="1"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childTnLst>
                                </p:cTn>
                              </p:par>
                            </p:childTnLst>
                          </p:cTn>
                        </p:par>
                        <p:par>
                          <p:cTn id="18" fill="hold">
                            <p:stCondLst>
                              <p:cond delay="3000"/>
                            </p:stCondLst>
                            <p:childTnLst>
                              <p:par>
                                <p:cTn id="19" presetID="1"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par>
                          <p:cTn id="21" fill="hold">
                            <p:stCondLst>
                              <p:cond delay="3000"/>
                            </p:stCondLst>
                            <p:childTnLst>
                              <p:par>
                                <p:cTn id="22" presetID="10" presetClass="entr" presetSubtype="0" fill="hold" grpId="0" nodeType="afterEffect">
                                  <p:stCondLst>
                                    <p:cond delay="100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D0A1A3-7E3E-4C96-85F1-1AA289BAC63D}"/>
              </a:ext>
            </a:extLst>
          </p:cNvPr>
          <p:cNvSpPr>
            <a:spLocks noGrp="1"/>
          </p:cNvSpPr>
          <p:nvPr>
            <p:ph type="title"/>
          </p:nvPr>
        </p:nvSpPr>
        <p:spPr/>
        <p:txBody>
          <a:bodyPr/>
          <a:lstStyle/>
          <a:p>
            <a:r>
              <a:rPr lang="en-GB">
                <a:latin typeface="Calibri Light" panose="020F0302020204030204" pitchFamily="34" charset="0"/>
                <a:cs typeface="Calibri Light" panose="020F0302020204030204" pitchFamily="34" charset="0"/>
              </a:rPr>
              <a:t>About the grant receipt…</a:t>
            </a:r>
          </a:p>
        </p:txBody>
      </p:sp>
      <p:sp>
        <p:nvSpPr>
          <p:cNvPr id="3" name="Espace réservé du contenu 2">
            <a:extLst>
              <a:ext uri="{FF2B5EF4-FFF2-40B4-BE49-F238E27FC236}">
                <a16:creationId xmlns:a16="http://schemas.microsoft.com/office/drawing/2014/main" id="{E853CD16-9188-4AC6-A7D1-A4D46EEB7460}"/>
              </a:ext>
            </a:extLst>
          </p:cNvPr>
          <p:cNvSpPr>
            <a:spLocks noGrp="1"/>
          </p:cNvSpPr>
          <p:nvPr>
            <p:ph idx="1"/>
          </p:nvPr>
        </p:nvSpPr>
        <p:spPr>
          <a:xfrm>
            <a:off x="987662" y="1882402"/>
            <a:ext cx="5226451" cy="4975598"/>
          </a:xfrm>
        </p:spPr>
        <p:txBody>
          <a:bodyPr vert="horz" lIns="45720" tIns="45720" rIns="45720" bIns="45720" rtlCol="0" anchor="t">
            <a:normAutofit fontScale="92500"/>
          </a:bodyPr>
          <a:lstStyle/>
          <a:p>
            <a:r>
              <a:rPr lang="en-GB" dirty="0">
                <a:latin typeface="Calibri" panose="020F0502020204030204" pitchFamily="34" charset="0"/>
                <a:cs typeface="Calibri" panose="020F0502020204030204" pitchFamily="34" charset="0"/>
              </a:rPr>
              <a:t>There will be </a:t>
            </a:r>
            <a:r>
              <a:rPr lang="en-GB" b="1" dirty="0">
                <a:latin typeface="Calibri" panose="020F0502020204030204" pitchFamily="34" charset="0"/>
                <a:cs typeface="Calibri" panose="020F0502020204030204" pitchFamily="34" charset="0"/>
              </a:rPr>
              <a:t>3 payments</a:t>
            </a:r>
            <a:r>
              <a:rPr lang="en-GB" dirty="0">
                <a:latin typeface="Calibri" panose="020F0502020204030204" pitchFamily="34" charset="0"/>
                <a:cs typeface="Calibri" panose="020F0502020204030204" pitchFamily="34" charset="0"/>
              </a:rPr>
              <a:t>:</a:t>
            </a:r>
          </a:p>
          <a:p>
            <a:r>
              <a:rPr lang="en-GB" dirty="0">
                <a:latin typeface="Calibri"/>
                <a:cs typeface="Calibri"/>
              </a:rPr>
              <a:t>- Early December 2020</a:t>
            </a:r>
            <a:endParaRPr lang="en-GB" dirty="0">
              <a:latin typeface="Calibri" panose="020F0502020204030204" pitchFamily="34" charset="0"/>
              <a:cs typeface="Calibri" panose="020F0502020204030204" pitchFamily="34" charset="0"/>
            </a:endParaRPr>
          </a:p>
          <a:p>
            <a:r>
              <a:rPr lang="en-GB" dirty="0">
                <a:latin typeface="Calibri"/>
                <a:cs typeface="Calibri"/>
              </a:rPr>
              <a:t>- May 2021</a:t>
            </a:r>
            <a:endParaRPr lang="en-GB" dirty="0">
              <a:latin typeface="Calibri" panose="020F0502020204030204" pitchFamily="34" charset="0"/>
              <a:cs typeface="Calibri" panose="020F0502020204030204" pitchFamily="34" charset="0"/>
            </a:endParaRPr>
          </a:p>
          <a:p>
            <a:r>
              <a:rPr lang="en-GB" dirty="0">
                <a:latin typeface="Calibri"/>
                <a:cs typeface="Calibri"/>
              </a:rPr>
              <a:t>- August 2021</a:t>
            </a: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Wendy will issue you with a Grant Receipt after a payment has been made to you.</a:t>
            </a:r>
          </a:p>
          <a:p>
            <a:r>
              <a:rPr lang="en-GB" dirty="0">
                <a:latin typeface="Calibri" panose="020F0502020204030204" pitchFamily="34" charset="0"/>
                <a:cs typeface="Calibri" panose="020F0502020204030204" pitchFamily="34" charset="0"/>
              </a:rPr>
              <a:t>You will need to sign the Grant Receipt and email it back to Wendy (</a:t>
            </a:r>
            <a:r>
              <a:rPr lang="en-GB" dirty="0">
                <a:latin typeface="Calibri" panose="020F0502020204030204" pitchFamily="34" charset="0"/>
                <a:cs typeface="Calibri" panose="020F0502020204030204" pitchFamily="34" charset="0"/>
                <a:hlinkClick r:id="rId2"/>
              </a:rPr>
              <a:t>wendy.cameron@mu.ie</a:t>
            </a:r>
            <a:r>
              <a:rPr lang="en-GB" dirty="0">
                <a:latin typeface="Calibri" panose="020F0502020204030204" pitchFamily="34" charset="0"/>
                <a:cs typeface="Calibri" panose="020F0502020204030204" pitchFamily="34" charset="0"/>
              </a:rPr>
              <a:t>) </a:t>
            </a:r>
          </a:p>
          <a:p>
            <a:r>
              <a:rPr lang="en-GB" dirty="0">
                <a:latin typeface="Calibri" panose="020F0502020204030204" pitchFamily="34" charset="0"/>
                <a:cs typeface="Calibri" panose="020F0502020204030204" pitchFamily="34" charset="0"/>
              </a:rPr>
              <a:t>You can sign it using an electronic signature, but NO TYPED SIGNATURES will be accepted.</a:t>
            </a:r>
          </a:p>
          <a:p>
            <a:r>
              <a:rPr lang="en-GB" dirty="0">
                <a:solidFill>
                  <a:srgbClr val="FF0066"/>
                </a:solidFill>
                <a:latin typeface="Calibri" panose="020F0502020204030204" pitchFamily="34" charset="0"/>
                <a:cs typeface="Calibri" panose="020F0502020204030204" pitchFamily="34" charset="0"/>
              </a:rPr>
              <a:t>Remember, you can only be paid if ALL your paperwork is in order and received within deadlines.</a:t>
            </a:r>
          </a:p>
          <a:p>
            <a:endParaRPr lang="en-GB" dirty="0">
              <a:latin typeface="Calibri" panose="020F0502020204030204" pitchFamily="34" charset="0"/>
              <a:cs typeface="Calibri" panose="020F0502020204030204" pitchFamily="34" charset="0"/>
            </a:endParaRPr>
          </a:p>
        </p:txBody>
      </p:sp>
      <p:pic>
        <p:nvPicPr>
          <p:cNvPr id="4" name="Image 3">
            <a:extLst>
              <a:ext uri="{FF2B5EF4-FFF2-40B4-BE49-F238E27FC236}">
                <a16:creationId xmlns:a16="http://schemas.microsoft.com/office/drawing/2014/main" id="{24FDB608-8DC4-408C-83F6-7A3E55FF660D}"/>
              </a:ext>
            </a:extLst>
          </p:cNvPr>
          <p:cNvPicPr>
            <a:picLocks noChangeAspect="1"/>
          </p:cNvPicPr>
          <p:nvPr/>
        </p:nvPicPr>
        <p:blipFill>
          <a:blip r:embed="rId3"/>
          <a:stretch>
            <a:fillRect/>
          </a:stretch>
        </p:blipFill>
        <p:spPr>
          <a:xfrm rot="20640468">
            <a:off x="7180756" y="1474473"/>
            <a:ext cx="4620161" cy="2139264"/>
          </a:xfrm>
          <a:prstGeom prst="rect">
            <a:avLst/>
          </a:prstGeom>
        </p:spPr>
      </p:pic>
      <p:pic>
        <p:nvPicPr>
          <p:cNvPr id="5" name="Image 4">
            <a:extLst>
              <a:ext uri="{FF2B5EF4-FFF2-40B4-BE49-F238E27FC236}">
                <a16:creationId xmlns:a16="http://schemas.microsoft.com/office/drawing/2014/main" id="{DF105DF5-252A-4F83-B165-7B33F289367E}"/>
              </a:ext>
            </a:extLst>
          </p:cNvPr>
          <p:cNvPicPr>
            <a:picLocks noChangeAspect="1"/>
          </p:cNvPicPr>
          <p:nvPr/>
        </p:nvPicPr>
        <p:blipFill>
          <a:blip r:embed="rId4"/>
          <a:stretch>
            <a:fillRect/>
          </a:stretch>
        </p:blipFill>
        <p:spPr>
          <a:xfrm rot="1008383">
            <a:off x="5939927" y="3548293"/>
            <a:ext cx="5183870" cy="1822732"/>
          </a:xfrm>
          <a:prstGeom prst="rect">
            <a:avLst/>
          </a:prstGeom>
        </p:spPr>
      </p:pic>
      <p:pic>
        <p:nvPicPr>
          <p:cNvPr id="6" name="Image 5">
            <a:extLst>
              <a:ext uri="{FF2B5EF4-FFF2-40B4-BE49-F238E27FC236}">
                <a16:creationId xmlns:a16="http://schemas.microsoft.com/office/drawing/2014/main" id="{C205F241-09AB-454F-A004-2B4627C856EE}"/>
              </a:ext>
            </a:extLst>
          </p:cNvPr>
          <p:cNvPicPr>
            <a:picLocks noChangeAspect="1"/>
          </p:cNvPicPr>
          <p:nvPr/>
        </p:nvPicPr>
        <p:blipFill>
          <a:blip r:embed="rId5"/>
          <a:stretch>
            <a:fillRect/>
          </a:stretch>
        </p:blipFill>
        <p:spPr>
          <a:xfrm rot="20988093">
            <a:off x="6702147" y="4593944"/>
            <a:ext cx="4562865" cy="1460634"/>
          </a:xfrm>
          <a:prstGeom prst="rect">
            <a:avLst/>
          </a:prstGeom>
        </p:spPr>
      </p:pic>
      <p:sp>
        <p:nvSpPr>
          <p:cNvPr id="10" name="Forme libre : forme 9">
            <a:extLst>
              <a:ext uri="{FF2B5EF4-FFF2-40B4-BE49-F238E27FC236}">
                <a16:creationId xmlns:a16="http://schemas.microsoft.com/office/drawing/2014/main" id="{190948DF-9F95-4CDC-ABD1-1BB71ADBB39D}"/>
              </a:ext>
            </a:extLst>
          </p:cNvPr>
          <p:cNvSpPr/>
          <p:nvPr/>
        </p:nvSpPr>
        <p:spPr>
          <a:xfrm>
            <a:off x="6943720" y="3084786"/>
            <a:ext cx="1313795" cy="1618593"/>
          </a:xfrm>
          <a:custGeom>
            <a:avLst/>
            <a:gdLst>
              <a:gd name="connsiteX0" fmla="*/ 434542 w 1313795"/>
              <a:gd name="connsiteY0" fmla="*/ 1618593 h 1618593"/>
              <a:gd name="connsiteX1" fmla="*/ 40404 w 1313795"/>
              <a:gd name="connsiteY1" fmla="*/ 289035 h 1618593"/>
              <a:gd name="connsiteX2" fmla="*/ 1301646 w 1313795"/>
              <a:gd name="connsiteY2" fmla="*/ 1266497 h 1618593"/>
              <a:gd name="connsiteX3" fmla="*/ 713066 w 1313795"/>
              <a:gd name="connsiteY3" fmla="*/ 0 h 1618593"/>
              <a:gd name="connsiteX4" fmla="*/ 713066 w 1313795"/>
              <a:gd name="connsiteY4" fmla="*/ 0 h 16185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3795" h="1618593">
                <a:moveTo>
                  <a:pt x="434542" y="1618593"/>
                </a:moveTo>
                <a:cubicBezTo>
                  <a:pt x="165214" y="983155"/>
                  <a:pt x="-104113" y="347718"/>
                  <a:pt x="40404" y="289035"/>
                </a:cubicBezTo>
                <a:cubicBezTo>
                  <a:pt x="184921" y="230352"/>
                  <a:pt x="1189536" y="1314669"/>
                  <a:pt x="1301646" y="1266497"/>
                </a:cubicBezTo>
                <a:cubicBezTo>
                  <a:pt x="1413756" y="1218325"/>
                  <a:pt x="713066" y="0"/>
                  <a:pt x="713066" y="0"/>
                </a:cubicBezTo>
                <a:lnTo>
                  <a:pt x="713066" y="0"/>
                </a:lnTo>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a:extLst>
              <a:ext uri="{FF2B5EF4-FFF2-40B4-BE49-F238E27FC236}">
                <a16:creationId xmlns:a16="http://schemas.microsoft.com/office/drawing/2014/main" id="{E3CD62FD-C9C6-4652-93A8-FE8C0DBE630B}"/>
              </a:ext>
            </a:extLst>
          </p:cNvPr>
          <p:cNvSpPr/>
          <p:nvPr/>
        </p:nvSpPr>
        <p:spPr>
          <a:xfrm rot="20639979">
            <a:off x="8413392" y="2663260"/>
            <a:ext cx="1140373" cy="140838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3" name="Connecteur droit 12">
            <a:extLst>
              <a:ext uri="{FF2B5EF4-FFF2-40B4-BE49-F238E27FC236}">
                <a16:creationId xmlns:a16="http://schemas.microsoft.com/office/drawing/2014/main" id="{CB0DD4F8-31D4-4B96-A9BA-2977FFDD3F3B}"/>
              </a:ext>
            </a:extLst>
          </p:cNvPr>
          <p:cNvCxnSpPr/>
          <p:nvPr/>
        </p:nvCxnSpPr>
        <p:spPr>
          <a:xfrm flipV="1">
            <a:off x="7351986" y="4030717"/>
            <a:ext cx="2674883" cy="100373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168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50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1500"/>
                            </p:stCondLst>
                            <p:childTnLst>
                              <p:par>
                                <p:cTn id="11" presetID="1" presetClass="entr" presetSubtype="0" fill="hold" nodeType="afterEffect">
                                  <p:stCondLst>
                                    <p:cond delay="500"/>
                                  </p:stCondLst>
                                  <p:childTnLst>
                                    <p:set>
                                      <p:cBhvr>
                                        <p:cTn id="12" dur="1" fill="hold">
                                          <p:stCondLst>
                                            <p:cond delay="0"/>
                                          </p:stCondLst>
                                        </p:cTn>
                                        <p:tgtEl>
                                          <p:spTgt spid="6"/>
                                        </p:tgtEl>
                                        <p:attrNameLst>
                                          <p:attrName>style.visibility</p:attrName>
                                        </p:attrNameLst>
                                      </p:cBhvr>
                                      <p:to>
                                        <p:strVal val="visible"/>
                                      </p:to>
                                    </p:set>
                                  </p:childTnLst>
                                </p:cTn>
                              </p:par>
                            </p:childTnLst>
                          </p:cTn>
                        </p:par>
                        <p:par>
                          <p:cTn id="13" fill="hold">
                            <p:stCondLst>
                              <p:cond delay="2000"/>
                            </p:stCondLst>
                            <p:childTnLst>
                              <p:par>
                                <p:cTn id="14" presetID="22" presetClass="entr" presetSubtype="8" fill="hold" grpId="0" nodeType="afterEffect">
                                  <p:stCondLst>
                                    <p:cond delay="100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par>
                          <p:cTn id="17" fill="hold">
                            <p:stCondLst>
                              <p:cond delay="3500"/>
                            </p:stCondLst>
                            <p:childTnLst>
                              <p:par>
                                <p:cTn id="18" presetID="22" presetClass="entr" presetSubtype="8"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par>
                          <p:cTn id="21" fill="hold">
                            <p:stCondLst>
                              <p:cond delay="4000"/>
                            </p:stCondLst>
                            <p:childTnLst>
                              <p:par>
                                <p:cTn id="22" presetID="22" presetClass="entr" presetSubtype="4"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7CF00-138C-4095-88B2-6214A995AB5D}"/>
              </a:ext>
            </a:extLst>
          </p:cNvPr>
          <p:cNvSpPr>
            <a:spLocks noGrp="1"/>
          </p:cNvSpPr>
          <p:nvPr>
            <p:ph type="title"/>
          </p:nvPr>
        </p:nvSpPr>
        <p:spPr/>
        <p:txBody>
          <a:bodyPr/>
          <a:lstStyle/>
          <a:p>
            <a:r>
              <a:rPr lang="fr-FR">
                <a:latin typeface="Calibri Light" panose="020F0302020204030204" pitchFamily="34" charset="0"/>
                <a:cs typeface="Calibri Light" panose="020F0302020204030204" pitchFamily="34" charset="0"/>
              </a:rPr>
              <a:t>Living situations</a:t>
            </a:r>
          </a:p>
        </p:txBody>
      </p:sp>
      <p:sp>
        <p:nvSpPr>
          <p:cNvPr id="3" name="Espace réservé du contenu 2">
            <a:extLst>
              <a:ext uri="{FF2B5EF4-FFF2-40B4-BE49-F238E27FC236}">
                <a16:creationId xmlns:a16="http://schemas.microsoft.com/office/drawing/2014/main" id="{691EEE3A-CBF8-4AB0-BB62-14DC6B5E94FC}"/>
              </a:ext>
            </a:extLst>
          </p:cNvPr>
          <p:cNvSpPr>
            <a:spLocks noGrp="1"/>
          </p:cNvSpPr>
          <p:nvPr>
            <p:ph idx="1"/>
          </p:nvPr>
        </p:nvSpPr>
        <p:spPr/>
        <p:txBody>
          <a:bodyPr vert="horz" lIns="45720" tIns="45720" rIns="45720" bIns="45720" rtlCol="0" anchor="t">
            <a:normAutofit/>
          </a:bodyPr>
          <a:lstStyle/>
          <a:p>
            <a:pPr>
              <a:buFont typeface="Wingdings" panose="05000000000000000000" pitchFamily="2" charset="2"/>
              <a:buChar char="§"/>
            </a:pPr>
            <a:r>
              <a:rPr lang="en-GB" dirty="0">
                <a:latin typeface="Calibri"/>
                <a:cs typeface="Calibri"/>
              </a:rPr>
              <a:t> It is the student’s responsibility to source accommodation options at the host university. </a:t>
            </a:r>
            <a:endParaRPr lang="en-GB"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GB" dirty="0">
                <a:latin typeface="Calibri"/>
                <a:cs typeface="Calibri"/>
              </a:rPr>
              <a:t> Make sure to get a </a:t>
            </a:r>
            <a:r>
              <a:rPr lang="en-GB" u="sng" dirty="0">
                <a:latin typeface="Calibri"/>
                <a:cs typeface="Calibri"/>
              </a:rPr>
              <a:t>WRITTEN CONTRACT</a:t>
            </a:r>
            <a:r>
              <a:rPr lang="en-GB" dirty="0">
                <a:latin typeface="Calibri"/>
                <a:cs typeface="Calibri"/>
              </a:rPr>
              <a:t> for all rental agreements (ask for </a:t>
            </a:r>
            <a:r>
              <a:rPr lang="en-GB" b="1" dirty="0">
                <a:latin typeface="Calibri"/>
                <a:cs typeface="Calibri"/>
              </a:rPr>
              <a:t>receipts of payments</a:t>
            </a:r>
            <a:r>
              <a:rPr lang="en-GB" dirty="0">
                <a:latin typeface="Calibri"/>
                <a:cs typeface="Calibri"/>
              </a:rPr>
              <a:t> and </a:t>
            </a:r>
            <a:r>
              <a:rPr lang="en-GB" b="1" dirty="0">
                <a:latin typeface="Calibri"/>
                <a:cs typeface="Calibri"/>
              </a:rPr>
              <a:t>keep track of everything.</a:t>
            </a:r>
          </a:p>
          <a:p>
            <a:pPr>
              <a:buFont typeface="Wingdings" panose="05000000000000000000" pitchFamily="2" charset="2"/>
              <a:buChar char="§"/>
            </a:pPr>
            <a:r>
              <a:rPr lang="en-GB" dirty="0">
                <a:latin typeface="Calibri"/>
                <a:cs typeface="Calibri"/>
              </a:rPr>
              <a:t> Yes, it will be </a:t>
            </a:r>
            <a:r>
              <a:rPr lang="en-GB" b="1" dirty="0">
                <a:latin typeface="Calibri"/>
                <a:cs typeface="Calibri"/>
              </a:rPr>
              <a:t>different</a:t>
            </a:r>
            <a:r>
              <a:rPr lang="en-GB" dirty="0">
                <a:latin typeface="Calibri"/>
                <a:cs typeface="Calibri"/>
              </a:rPr>
              <a:t> than your current situation but we are sure you will </a:t>
            </a:r>
            <a:r>
              <a:rPr lang="en-GB" b="1" dirty="0">
                <a:latin typeface="Calibri"/>
                <a:cs typeface="Calibri"/>
              </a:rPr>
              <a:t>land on your feet</a:t>
            </a:r>
            <a:r>
              <a:rPr lang="en-GB" dirty="0">
                <a:latin typeface="Calibri"/>
                <a:cs typeface="Calibri"/>
              </a:rPr>
              <a:t>!</a:t>
            </a:r>
          </a:p>
          <a:p>
            <a:pPr>
              <a:buFont typeface="Wingdings" panose="05000000000000000000" pitchFamily="2" charset="2"/>
              <a:buChar char="§"/>
            </a:pPr>
            <a:r>
              <a:rPr lang="en-GB" dirty="0">
                <a:latin typeface="Calibri"/>
                <a:cs typeface="Calibri"/>
              </a:rPr>
              <a:t> It is obviously better to </a:t>
            </a:r>
            <a:r>
              <a:rPr lang="en-GB" b="1" dirty="0">
                <a:latin typeface="Calibri"/>
                <a:cs typeface="Calibri"/>
              </a:rPr>
              <a:t>live with local and other international students </a:t>
            </a:r>
            <a:r>
              <a:rPr lang="en-GB" dirty="0">
                <a:latin typeface="Calibri"/>
                <a:cs typeface="Calibri"/>
              </a:rPr>
              <a:t>to meet the maximum of people and </a:t>
            </a:r>
            <a:r>
              <a:rPr lang="en-GB" b="1" dirty="0">
                <a:latin typeface="Calibri"/>
                <a:cs typeface="Calibri"/>
              </a:rPr>
              <a:t>create contacts all over the world.</a:t>
            </a:r>
          </a:p>
          <a:p>
            <a:pPr>
              <a:buFont typeface="Wingdings" panose="05000000000000000000" pitchFamily="2" charset="2"/>
              <a:buChar char="§"/>
            </a:pPr>
            <a:r>
              <a:rPr lang="en-GB" dirty="0">
                <a:latin typeface="Calibri"/>
                <a:cs typeface="Calibri"/>
              </a:rPr>
              <a:t> Don’t forget that </a:t>
            </a:r>
            <a:r>
              <a:rPr lang="en-GB" b="1" dirty="0">
                <a:latin typeface="Calibri"/>
                <a:cs typeface="Calibri"/>
              </a:rPr>
              <a:t>the respect is universal </a:t>
            </a:r>
            <a:r>
              <a:rPr lang="en-GB" dirty="0">
                <a:latin typeface="Calibri"/>
                <a:cs typeface="Calibri"/>
                <a:sym typeface="Wingdings" panose="05000000000000000000" pitchFamily="2" charset="2"/>
              </a:rPr>
              <a:t></a:t>
            </a:r>
          </a:p>
        </p:txBody>
      </p:sp>
    </p:spTree>
    <p:extLst>
      <p:ext uri="{BB962C8B-B14F-4D97-AF65-F5344CB8AC3E}">
        <p14:creationId xmlns:p14="http://schemas.microsoft.com/office/powerpoint/2010/main" val="673012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7CF00-138C-4095-88B2-6214A995AB5D}"/>
              </a:ext>
            </a:extLst>
          </p:cNvPr>
          <p:cNvSpPr>
            <a:spLocks noGrp="1"/>
          </p:cNvSpPr>
          <p:nvPr>
            <p:ph type="title"/>
          </p:nvPr>
        </p:nvSpPr>
        <p:spPr/>
        <p:txBody>
          <a:bodyPr/>
          <a:lstStyle/>
          <a:p>
            <a:r>
              <a:rPr lang="fr-FR">
                <a:latin typeface="Calibri Light" panose="020F0302020204030204" pitchFamily="34" charset="0"/>
                <a:cs typeface="Calibri Light" panose="020F0302020204030204" pitchFamily="34" charset="0"/>
              </a:rPr>
              <a:t>expectations</a:t>
            </a:r>
          </a:p>
        </p:txBody>
      </p:sp>
      <p:sp>
        <p:nvSpPr>
          <p:cNvPr id="3" name="Espace réservé du contenu 2">
            <a:extLst>
              <a:ext uri="{FF2B5EF4-FFF2-40B4-BE49-F238E27FC236}">
                <a16:creationId xmlns:a16="http://schemas.microsoft.com/office/drawing/2014/main" id="{691EEE3A-CBF8-4AB0-BB62-14DC6B5E94FC}"/>
              </a:ext>
            </a:extLst>
          </p:cNvPr>
          <p:cNvSpPr>
            <a:spLocks noGrp="1"/>
          </p:cNvSpPr>
          <p:nvPr>
            <p:ph idx="1"/>
          </p:nvPr>
        </p:nvSpPr>
        <p:spPr>
          <a:xfrm>
            <a:off x="788278" y="2649343"/>
            <a:ext cx="4598276" cy="3215429"/>
          </a:xfrm>
        </p:spPr>
        <p:txBody>
          <a:bodyPr>
            <a:normAutofit/>
          </a:bodyPr>
          <a:lstStyle/>
          <a:p>
            <a:pPr algn="ctr">
              <a:spcBef>
                <a:spcPts val="0"/>
              </a:spcBef>
              <a:spcAft>
                <a:spcPts val="0"/>
              </a:spcAft>
            </a:pPr>
            <a:r>
              <a:rPr lang="en-US" dirty="0">
                <a:solidFill>
                  <a:srgbClr val="006778"/>
                </a:solidFill>
                <a:latin typeface="Calibri" panose="020F0502020204030204" pitchFamily="34" charset="0"/>
                <a:cs typeface="Calibri" panose="020F0502020204030204" pitchFamily="34" charset="0"/>
              </a:rPr>
              <a:t>Be </a:t>
            </a:r>
            <a:r>
              <a:rPr lang="en-US" b="1" dirty="0">
                <a:solidFill>
                  <a:srgbClr val="006778"/>
                </a:solidFill>
                <a:latin typeface="Calibri" panose="020F0502020204030204" pitchFamily="34" charset="0"/>
                <a:cs typeface="Calibri" panose="020F0502020204030204" pitchFamily="34" charset="0"/>
              </a:rPr>
              <a:t>realistic</a:t>
            </a:r>
            <a:r>
              <a:rPr lang="en-US" dirty="0">
                <a:solidFill>
                  <a:srgbClr val="006778"/>
                </a:solidFill>
                <a:latin typeface="Calibri" panose="020F0502020204030204" pitchFamily="34" charset="0"/>
                <a:cs typeface="Calibri" panose="020F0502020204030204" pitchFamily="34" charset="0"/>
              </a:rPr>
              <a:t> in your expectations of your year abroad because </a:t>
            </a:r>
          </a:p>
          <a:p>
            <a:pPr algn="ctr">
              <a:spcBef>
                <a:spcPts val="0"/>
              </a:spcBef>
              <a:spcAft>
                <a:spcPts val="0"/>
              </a:spcAft>
            </a:pPr>
            <a:r>
              <a:rPr lang="en-US" b="1" dirty="0">
                <a:solidFill>
                  <a:srgbClr val="006778"/>
                </a:solidFill>
                <a:latin typeface="Calibri" panose="020F0502020204030204" pitchFamily="34" charset="0"/>
                <a:cs typeface="Calibri" panose="020F0502020204030204" pitchFamily="34" charset="0"/>
              </a:rPr>
              <a:t>not everything will go smoothly </a:t>
            </a:r>
            <a:r>
              <a:rPr lang="en-US" dirty="0">
                <a:solidFill>
                  <a:srgbClr val="006778"/>
                </a:solidFill>
                <a:latin typeface="Calibri" panose="020F0502020204030204" pitchFamily="34" charset="0"/>
                <a:cs typeface="Calibri" panose="020F0502020204030204" pitchFamily="34" charset="0"/>
              </a:rPr>
              <a:t>all the time. </a:t>
            </a:r>
          </a:p>
          <a:p>
            <a:pPr algn="ctr"/>
            <a:endParaRPr lang="en-US" dirty="0">
              <a:solidFill>
                <a:srgbClr val="006778"/>
              </a:solidFill>
              <a:latin typeface="Calibri" panose="020F0502020204030204" pitchFamily="34" charset="0"/>
              <a:cs typeface="Calibri" panose="020F0502020204030204" pitchFamily="34" charset="0"/>
            </a:endParaRPr>
          </a:p>
          <a:p>
            <a:pPr algn="ctr"/>
            <a:r>
              <a:rPr lang="en-US" b="1" dirty="0">
                <a:solidFill>
                  <a:srgbClr val="003770"/>
                </a:solidFill>
                <a:latin typeface="Calibri" panose="020F0502020204030204" pitchFamily="34" charset="0"/>
                <a:cs typeface="Calibri" panose="020F0502020204030204" pitchFamily="34" charset="0"/>
              </a:rPr>
              <a:t>Remember it's ok to say NO!</a:t>
            </a:r>
            <a:endParaRPr lang="en-US" dirty="0">
              <a:solidFill>
                <a:srgbClr val="003770"/>
              </a:solidFill>
              <a:latin typeface="Calibri" panose="020F0502020204030204" pitchFamily="34" charset="0"/>
              <a:cs typeface="Calibri" panose="020F0502020204030204" pitchFamily="34" charset="0"/>
            </a:endParaRPr>
          </a:p>
        </p:txBody>
      </p:sp>
      <p:grpSp>
        <p:nvGrpSpPr>
          <p:cNvPr id="7" name="Group 53">
            <a:extLst>
              <a:ext uri="{FF2B5EF4-FFF2-40B4-BE49-F238E27FC236}">
                <a16:creationId xmlns:a16="http://schemas.microsoft.com/office/drawing/2014/main" id="{97230618-81D7-448F-A7FB-7CC2EF368A19}"/>
              </a:ext>
            </a:extLst>
          </p:cNvPr>
          <p:cNvGrpSpPr>
            <a:grpSpLocks/>
          </p:cNvGrpSpPr>
          <p:nvPr/>
        </p:nvGrpSpPr>
        <p:grpSpPr bwMode="auto">
          <a:xfrm>
            <a:off x="7057500" y="1709244"/>
            <a:ext cx="3944938" cy="4019550"/>
            <a:chOff x="-1" y="0"/>
            <a:chExt cx="3944939" cy="4019551"/>
          </a:xfrm>
        </p:grpSpPr>
        <p:sp>
          <p:nvSpPr>
            <p:cNvPr id="8" name="AutoShape 2">
              <a:extLst>
                <a:ext uri="{FF2B5EF4-FFF2-40B4-BE49-F238E27FC236}">
                  <a16:creationId xmlns:a16="http://schemas.microsoft.com/office/drawing/2014/main" id="{F19D33B4-AF7C-4DFD-837D-B1AC84089499}"/>
                </a:ext>
              </a:extLst>
            </p:cNvPr>
            <p:cNvSpPr>
              <a:spLocks/>
            </p:cNvSpPr>
            <p:nvPr/>
          </p:nvSpPr>
          <p:spPr bwMode="auto">
            <a:xfrm>
              <a:off x="656698" y="495094"/>
              <a:ext cx="2629028" cy="3524457"/>
            </a:xfrm>
            <a:custGeom>
              <a:avLst/>
              <a:gdLst>
                <a:gd name="T0" fmla="*/ 1314450 w 20607"/>
                <a:gd name="T1" fmla="*/ 1805588 h 21337"/>
                <a:gd name="T2" fmla="*/ 1314450 w 20607"/>
                <a:gd name="T3" fmla="*/ 1805588 h 21337"/>
                <a:gd name="T4" fmla="*/ 1314450 w 20607"/>
                <a:gd name="T5" fmla="*/ 1805588 h 21337"/>
                <a:gd name="T6" fmla="*/ 1314450 w 20607"/>
                <a:gd name="T7" fmla="*/ 1805588 h 213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607" h="21337">
                  <a:moveTo>
                    <a:pt x="7457" y="21337"/>
                  </a:moveTo>
                  <a:cubicBezTo>
                    <a:pt x="7457" y="21337"/>
                    <a:pt x="10109" y="14324"/>
                    <a:pt x="8063" y="12640"/>
                  </a:cubicBezTo>
                  <a:cubicBezTo>
                    <a:pt x="4425" y="9779"/>
                    <a:pt x="-425" y="9050"/>
                    <a:pt x="29" y="8938"/>
                  </a:cubicBezTo>
                  <a:cubicBezTo>
                    <a:pt x="2909" y="8377"/>
                    <a:pt x="7532" y="11238"/>
                    <a:pt x="8745" y="10452"/>
                  </a:cubicBezTo>
                  <a:cubicBezTo>
                    <a:pt x="9730" y="9835"/>
                    <a:pt x="9882" y="6301"/>
                    <a:pt x="9124" y="4954"/>
                  </a:cubicBezTo>
                  <a:cubicBezTo>
                    <a:pt x="7684" y="2317"/>
                    <a:pt x="4122" y="1364"/>
                    <a:pt x="5334" y="1364"/>
                  </a:cubicBezTo>
                  <a:cubicBezTo>
                    <a:pt x="7002" y="1364"/>
                    <a:pt x="9276" y="3439"/>
                    <a:pt x="9579" y="3159"/>
                  </a:cubicBezTo>
                  <a:cubicBezTo>
                    <a:pt x="9958" y="2934"/>
                    <a:pt x="12004" y="-263"/>
                    <a:pt x="12762" y="17"/>
                  </a:cubicBezTo>
                  <a:cubicBezTo>
                    <a:pt x="12989" y="129"/>
                    <a:pt x="10867" y="1756"/>
                    <a:pt x="10867" y="4169"/>
                  </a:cubicBezTo>
                  <a:cubicBezTo>
                    <a:pt x="10867" y="6525"/>
                    <a:pt x="11246" y="11294"/>
                    <a:pt x="12534" y="10733"/>
                  </a:cubicBezTo>
                  <a:cubicBezTo>
                    <a:pt x="14732" y="9723"/>
                    <a:pt x="19052" y="7984"/>
                    <a:pt x="20568" y="8096"/>
                  </a:cubicBezTo>
                  <a:cubicBezTo>
                    <a:pt x="21175" y="8152"/>
                    <a:pt x="14429" y="10116"/>
                    <a:pt x="12989" y="12528"/>
                  </a:cubicBezTo>
                  <a:cubicBezTo>
                    <a:pt x="11777" y="14548"/>
                    <a:pt x="12459" y="20663"/>
                    <a:pt x="13065" y="21337"/>
                  </a:cubicBezTo>
                  <a:lnTo>
                    <a:pt x="7457" y="21337"/>
                  </a:lnTo>
                  <a:close/>
                </a:path>
              </a:pathLst>
            </a:custGeom>
            <a:solidFill>
              <a:schemeClr val="bg1">
                <a:lumMod val="65000"/>
              </a:schemeClr>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9" name="AutoShape 3">
              <a:extLst>
                <a:ext uri="{FF2B5EF4-FFF2-40B4-BE49-F238E27FC236}">
                  <a16:creationId xmlns:a16="http://schemas.microsoft.com/office/drawing/2014/main" id="{D780AF5E-F1DD-44F8-B8A9-ED1770CF0F79}"/>
                </a:ext>
              </a:extLst>
            </p:cNvPr>
            <p:cNvSpPr>
              <a:spLocks/>
            </p:cNvSpPr>
            <p:nvPr/>
          </p:nvSpPr>
          <p:spPr bwMode="auto">
            <a:xfrm>
              <a:off x="2327418" y="1655993"/>
              <a:ext cx="251984" cy="361309"/>
            </a:xfrm>
            <a:custGeom>
              <a:avLst/>
              <a:gdLst>
                <a:gd name="T0" fmla="*/ 125992 w 9894"/>
                <a:gd name="T1" fmla="*/ 180655 h 21600"/>
                <a:gd name="T2" fmla="*/ 125992 w 9894"/>
                <a:gd name="T3" fmla="*/ 180655 h 21600"/>
                <a:gd name="T4" fmla="*/ 125992 w 9894"/>
                <a:gd name="T5" fmla="*/ 180655 h 21600"/>
                <a:gd name="T6" fmla="*/ 125992 w 9894"/>
                <a:gd name="T7" fmla="*/ 18065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894" h="21600">
                  <a:moveTo>
                    <a:pt x="5448" y="21599"/>
                  </a:moveTo>
                  <a:cubicBezTo>
                    <a:pt x="5448" y="21599"/>
                    <a:pt x="-4783" y="19938"/>
                    <a:pt x="2795" y="0"/>
                  </a:cubicBezTo>
                  <a:cubicBezTo>
                    <a:pt x="2795" y="0"/>
                    <a:pt x="16817" y="14399"/>
                    <a:pt x="5448" y="21599"/>
                  </a:cubicBezTo>
                  <a:close/>
                </a:path>
              </a:pathLst>
            </a:custGeom>
            <a:solidFill>
              <a:schemeClr val="accent2"/>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10" name="AutoShape 4">
              <a:extLst>
                <a:ext uri="{FF2B5EF4-FFF2-40B4-BE49-F238E27FC236}">
                  <a16:creationId xmlns:a16="http://schemas.microsoft.com/office/drawing/2014/main" id="{725A0929-8D4A-4D80-B807-AE2FAA04EA2E}"/>
                </a:ext>
              </a:extLst>
            </p:cNvPr>
            <p:cNvSpPr>
              <a:spLocks/>
            </p:cNvSpPr>
            <p:nvPr/>
          </p:nvSpPr>
          <p:spPr bwMode="auto">
            <a:xfrm>
              <a:off x="2754212" y="1455267"/>
              <a:ext cx="237763" cy="371345"/>
            </a:xfrm>
            <a:custGeom>
              <a:avLst/>
              <a:gdLst>
                <a:gd name="T0" fmla="*/ 118869 w 9611"/>
                <a:gd name="T1" fmla="*/ 185673 h 21600"/>
                <a:gd name="T2" fmla="*/ 118869 w 9611"/>
                <a:gd name="T3" fmla="*/ 185673 h 21600"/>
                <a:gd name="T4" fmla="*/ 118869 w 9611"/>
                <a:gd name="T5" fmla="*/ 185673 h 21600"/>
                <a:gd name="T6" fmla="*/ 118869 w 9611"/>
                <a:gd name="T7" fmla="*/ 18567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11" h="21600">
                  <a:moveTo>
                    <a:pt x="3586" y="21599"/>
                  </a:moveTo>
                  <a:cubicBezTo>
                    <a:pt x="3586" y="21599"/>
                    <a:pt x="-5446" y="17280"/>
                    <a:pt x="5157" y="0"/>
                  </a:cubicBezTo>
                  <a:cubicBezTo>
                    <a:pt x="5157" y="0"/>
                    <a:pt x="16153" y="18900"/>
                    <a:pt x="3586" y="21599"/>
                  </a:cubicBezTo>
                  <a:close/>
                </a:path>
              </a:pathLst>
            </a:custGeom>
            <a:solidFill>
              <a:srgbClr val="EFAB0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11" name="AutoShape 5">
              <a:extLst>
                <a:ext uri="{FF2B5EF4-FFF2-40B4-BE49-F238E27FC236}">
                  <a16:creationId xmlns:a16="http://schemas.microsoft.com/office/drawing/2014/main" id="{F33C3F82-B75A-47BC-833E-185DF0D7007A}"/>
                </a:ext>
              </a:extLst>
            </p:cNvPr>
            <p:cNvSpPr>
              <a:spLocks/>
            </p:cNvSpPr>
            <p:nvPr/>
          </p:nvSpPr>
          <p:spPr bwMode="auto">
            <a:xfrm>
              <a:off x="3093566" y="1284649"/>
              <a:ext cx="279851" cy="436583"/>
            </a:xfrm>
            <a:custGeom>
              <a:avLst/>
              <a:gdLst>
                <a:gd name="T0" fmla="*/ 139912 w 10585"/>
                <a:gd name="T1" fmla="*/ 218292 h 21600"/>
                <a:gd name="T2" fmla="*/ 139912 w 10585"/>
                <a:gd name="T3" fmla="*/ 218292 h 21600"/>
                <a:gd name="T4" fmla="*/ 139912 w 10585"/>
                <a:gd name="T5" fmla="*/ 218292 h 21600"/>
                <a:gd name="T6" fmla="*/ 139912 w 10585"/>
                <a:gd name="T7" fmla="*/ 21829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85" h="21600">
                  <a:moveTo>
                    <a:pt x="2210" y="21599"/>
                  </a:moveTo>
                  <a:cubicBezTo>
                    <a:pt x="2210" y="21599"/>
                    <a:pt x="-5844" y="11489"/>
                    <a:pt x="8800" y="0"/>
                  </a:cubicBezTo>
                  <a:cubicBezTo>
                    <a:pt x="8800" y="0"/>
                    <a:pt x="15756" y="19761"/>
                    <a:pt x="2210" y="21599"/>
                  </a:cubicBezTo>
                  <a:close/>
                </a:path>
              </a:pathLst>
            </a:custGeom>
            <a:solidFill>
              <a:srgbClr val="822327"/>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12" name="AutoShape 6">
              <a:extLst>
                <a:ext uri="{FF2B5EF4-FFF2-40B4-BE49-F238E27FC236}">
                  <a16:creationId xmlns:a16="http://schemas.microsoft.com/office/drawing/2014/main" id="{A59FB965-21DB-4E9E-A8E2-4632B3857FDE}"/>
                </a:ext>
              </a:extLst>
            </p:cNvPr>
            <p:cNvSpPr>
              <a:spLocks/>
            </p:cNvSpPr>
            <p:nvPr/>
          </p:nvSpPr>
          <p:spPr bwMode="auto">
            <a:xfrm>
              <a:off x="3490389" y="1475292"/>
              <a:ext cx="454549" cy="245126"/>
            </a:xfrm>
            <a:custGeom>
              <a:avLst/>
              <a:gdLst>
                <a:gd name="T0" fmla="*/ 227263 w 19937"/>
                <a:gd name="T1" fmla="*/ 192776 h 14258"/>
                <a:gd name="T2" fmla="*/ 227263 w 19937"/>
                <a:gd name="T3" fmla="*/ 192776 h 14258"/>
                <a:gd name="T4" fmla="*/ 227263 w 19937"/>
                <a:gd name="T5" fmla="*/ 192776 h 14258"/>
                <a:gd name="T6" fmla="*/ 227263 w 19937"/>
                <a:gd name="T7" fmla="*/ 192776 h 1425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937" h="14258">
                  <a:moveTo>
                    <a:pt x="31" y="8876"/>
                  </a:moveTo>
                  <a:cubicBezTo>
                    <a:pt x="31" y="8876"/>
                    <a:pt x="-1663" y="-4084"/>
                    <a:pt x="19936" y="1316"/>
                  </a:cubicBezTo>
                  <a:cubicBezTo>
                    <a:pt x="19936" y="1316"/>
                    <a:pt x="17819" y="4016"/>
                    <a:pt x="14854" y="9416"/>
                  </a:cubicBezTo>
                  <a:cubicBezTo>
                    <a:pt x="11889" y="14276"/>
                    <a:pt x="2995" y="17515"/>
                    <a:pt x="31" y="8876"/>
                  </a:cubicBezTo>
                  <a:close/>
                </a:path>
              </a:pathLst>
            </a:custGeom>
            <a:solidFill>
              <a:srgbClr val="006778"/>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13" name="AutoShape 7">
              <a:extLst>
                <a:ext uri="{FF2B5EF4-FFF2-40B4-BE49-F238E27FC236}">
                  <a16:creationId xmlns:a16="http://schemas.microsoft.com/office/drawing/2014/main" id="{0F4BB23E-F984-4F0A-9845-B30B03007F74}"/>
                </a:ext>
              </a:extLst>
            </p:cNvPr>
            <p:cNvSpPr>
              <a:spLocks/>
            </p:cNvSpPr>
            <p:nvPr/>
          </p:nvSpPr>
          <p:spPr bwMode="auto">
            <a:xfrm>
              <a:off x="3344070" y="1896865"/>
              <a:ext cx="391309" cy="224290"/>
            </a:xfrm>
            <a:custGeom>
              <a:avLst/>
              <a:gdLst>
                <a:gd name="T0" fmla="*/ 195655 w 19438"/>
                <a:gd name="T1" fmla="*/ 112138 h 16645"/>
                <a:gd name="T2" fmla="*/ 195655 w 19438"/>
                <a:gd name="T3" fmla="*/ 112138 h 16645"/>
                <a:gd name="T4" fmla="*/ 195655 w 19438"/>
                <a:gd name="T5" fmla="*/ 112138 h 16645"/>
                <a:gd name="T6" fmla="*/ 195655 w 19438"/>
                <a:gd name="T7" fmla="*/ 112138 h 166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438" h="16645">
                  <a:moveTo>
                    <a:pt x="4557" y="0"/>
                  </a:moveTo>
                  <a:cubicBezTo>
                    <a:pt x="4557" y="0"/>
                    <a:pt x="17038" y="2090"/>
                    <a:pt x="19438" y="13935"/>
                  </a:cubicBezTo>
                  <a:cubicBezTo>
                    <a:pt x="19438" y="13935"/>
                    <a:pt x="11277" y="21599"/>
                    <a:pt x="2157" y="11148"/>
                  </a:cubicBezTo>
                  <a:cubicBezTo>
                    <a:pt x="-2162" y="5574"/>
                    <a:pt x="717" y="696"/>
                    <a:pt x="4557" y="0"/>
                  </a:cubicBezTo>
                  <a:close/>
                </a:path>
              </a:pathLst>
            </a:custGeom>
            <a:solidFill>
              <a:srgbClr val="EFAB0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14" name="AutoShape 8">
              <a:extLst>
                <a:ext uri="{FF2B5EF4-FFF2-40B4-BE49-F238E27FC236}">
                  <a16:creationId xmlns:a16="http://schemas.microsoft.com/office/drawing/2014/main" id="{D328378E-AB25-4328-BF8F-4C6F6EE2EAAD}"/>
                </a:ext>
              </a:extLst>
            </p:cNvPr>
            <p:cNvSpPr>
              <a:spLocks/>
            </p:cNvSpPr>
            <p:nvPr/>
          </p:nvSpPr>
          <p:spPr bwMode="auto">
            <a:xfrm>
              <a:off x="3073907" y="2095393"/>
              <a:ext cx="320938" cy="303289"/>
            </a:xfrm>
            <a:custGeom>
              <a:avLst/>
              <a:gdLst>
                <a:gd name="T0" fmla="*/ 160461 w 20049"/>
                <a:gd name="T1" fmla="*/ 199618 h 18650"/>
                <a:gd name="T2" fmla="*/ 160461 w 20049"/>
                <a:gd name="T3" fmla="*/ 199618 h 18650"/>
                <a:gd name="T4" fmla="*/ 160461 w 20049"/>
                <a:gd name="T5" fmla="*/ 199618 h 18650"/>
                <a:gd name="T6" fmla="*/ 160461 w 20049"/>
                <a:gd name="T7" fmla="*/ 199618 h 186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49" h="18650">
                  <a:moveTo>
                    <a:pt x="2048" y="1597"/>
                  </a:moveTo>
                  <a:cubicBezTo>
                    <a:pt x="2048" y="1597"/>
                    <a:pt x="8649" y="-2950"/>
                    <a:pt x="14648" y="3302"/>
                  </a:cubicBezTo>
                  <a:cubicBezTo>
                    <a:pt x="20049" y="8986"/>
                    <a:pt x="18848" y="15807"/>
                    <a:pt x="20049" y="18649"/>
                  </a:cubicBezTo>
                  <a:cubicBezTo>
                    <a:pt x="20049" y="18649"/>
                    <a:pt x="6848" y="16944"/>
                    <a:pt x="1448" y="10123"/>
                  </a:cubicBezTo>
                  <a:cubicBezTo>
                    <a:pt x="-1551" y="6144"/>
                    <a:pt x="848" y="3302"/>
                    <a:pt x="2048" y="1597"/>
                  </a:cubicBezTo>
                  <a:close/>
                </a:path>
              </a:pathLst>
            </a:custGeom>
            <a:solidFill>
              <a:srgbClr val="00377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15" name="AutoShape 9">
              <a:extLst>
                <a:ext uri="{FF2B5EF4-FFF2-40B4-BE49-F238E27FC236}">
                  <a16:creationId xmlns:a16="http://schemas.microsoft.com/office/drawing/2014/main" id="{C029C43C-8A42-45DE-9BEC-B5714554050B}"/>
                </a:ext>
              </a:extLst>
            </p:cNvPr>
            <p:cNvSpPr>
              <a:spLocks/>
            </p:cNvSpPr>
            <p:nvPr/>
          </p:nvSpPr>
          <p:spPr bwMode="auto">
            <a:xfrm>
              <a:off x="2793924" y="2294843"/>
              <a:ext cx="338977" cy="287527"/>
            </a:xfrm>
            <a:custGeom>
              <a:avLst/>
              <a:gdLst>
                <a:gd name="T0" fmla="*/ 169489 w 16064"/>
                <a:gd name="T1" fmla="*/ 180436 h 17680"/>
                <a:gd name="T2" fmla="*/ 169489 w 16064"/>
                <a:gd name="T3" fmla="*/ 180436 h 17680"/>
                <a:gd name="T4" fmla="*/ 169489 w 16064"/>
                <a:gd name="T5" fmla="*/ 180436 h 17680"/>
                <a:gd name="T6" fmla="*/ 169489 w 16064"/>
                <a:gd name="T7" fmla="*/ 180436 h 176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064" h="17680">
                  <a:moveTo>
                    <a:pt x="1357" y="587"/>
                  </a:moveTo>
                  <a:cubicBezTo>
                    <a:pt x="1357" y="587"/>
                    <a:pt x="8710" y="-2255"/>
                    <a:pt x="12387" y="4566"/>
                  </a:cubicBezTo>
                  <a:cubicBezTo>
                    <a:pt x="16063" y="10818"/>
                    <a:pt x="14685" y="15366"/>
                    <a:pt x="16063" y="17639"/>
                  </a:cubicBezTo>
                  <a:cubicBezTo>
                    <a:pt x="16063" y="17639"/>
                    <a:pt x="-5536" y="19345"/>
                    <a:pt x="1357" y="587"/>
                  </a:cubicBezTo>
                  <a:close/>
                </a:path>
              </a:pathLst>
            </a:custGeom>
            <a:solidFill>
              <a:srgbClr val="00377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16" name="AutoShape 10">
              <a:extLst>
                <a:ext uri="{FF2B5EF4-FFF2-40B4-BE49-F238E27FC236}">
                  <a16:creationId xmlns:a16="http://schemas.microsoft.com/office/drawing/2014/main" id="{B10F5D29-286F-4E0E-95FA-28CD2AAEF532}"/>
                </a:ext>
              </a:extLst>
            </p:cNvPr>
            <p:cNvSpPr>
              <a:spLocks/>
            </p:cNvSpPr>
            <p:nvPr/>
          </p:nvSpPr>
          <p:spPr bwMode="auto">
            <a:xfrm>
              <a:off x="1161198" y="1655993"/>
              <a:ext cx="237511" cy="334195"/>
            </a:xfrm>
            <a:custGeom>
              <a:avLst/>
              <a:gdLst>
                <a:gd name="T0" fmla="*/ 118756 w 12554"/>
                <a:gd name="T1" fmla="*/ 167089 h 19439"/>
                <a:gd name="T2" fmla="*/ 118756 w 12554"/>
                <a:gd name="T3" fmla="*/ 167089 h 19439"/>
                <a:gd name="T4" fmla="*/ 118756 w 12554"/>
                <a:gd name="T5" fmla="*/ 167089 h 19439"/>
                <a:gd name="T6" fmla="*/ 118756 w 12554"/>
                <a:gd name="T7" fmla="*/ 167089 h 194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554" h="19439">
                  <a:moveTo>
                    <a:pt x="3104" y="18900"/>
                  </a:moveTo>
                  <a:cubicBezTo>
                    <a:pt x="3104" y="18900"/>
                    <a:pt x="-8210" y="10260"/>
                    <a:pt x="12361" y="0"/>
                  </a:cubicBezTo>
                  <a:cubicBezTo>
                    <a:pt x="12361" y="0"/>
                    <a:pt x="11847" y="4320"/>
                    <a:pt x="12361" y="9180"/>
                  </a:cubicBezTo>
                  <a:cubicBezTo>
                    <a:pt x="13389" y="13500"/>
                    <a:pt x="10304" y="21599"/>
                    <a:pt x="3104" y="18900"/>
                  </a:cubicBezTo>
                  <a:close/>
                </a:path>
              </a:pathLst>
            </a:custGeom>
            <a:solidFill>
              <a:srgbClr val="006778"/>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17" name="AutoShape 11">
              <a:extLst>
                <a:ext uri="{FF2B5EF4-FFF2-40B4-BE49-F238E27FC236}">
                  <a16:creationId xmlns:a16="http://schemas.microsoft.com/office/drawing/2014/main" id="{E7130469-E29A-458F-98FA-C0991A2E6C16}"/>
                </a:ext>
              </a:extLst>
            </p:cNvPr>
            <p:cNvSpPr>
              <a:spLocks/>
            </p:cNvSpPr>
            <p:nvPr/>
          </p:nvSpPr>
          <p:spPr bwMode="auto">
            <a:xfrm>
              <a:off x="864495" y="1490395"/>
              <a:ext cx="236626" cy="379186"/>
            </a:xfrm>
            <a:custGeom>
              <a:avLst/>
              <a:gdLst>
                <a:gd name="T0" fmla="*/ 118304 w 13741"/>
                <a:gd name="T1" fmla="*/ 189584 h 20925"/>
                <a:gd name="T2" fmla="*/ 118304 w 13741"/>
                <a:gd name="T3" fmla="*/ 189584 h 20925"/>
                <a:gd name="T4" fmla="*/ 118304 w 13741"/>
                <a:gd name="T5" fmla="*/ 189584 h 20925"/>
                <a:gd name="T6" fmla="*/ 118304 w 13741"/>
                <a:gd name="T7" fmla="*/ 189584 h 209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741" h="20925">
                  <a:moveTo>
                    <a:pt x="1989" y="18514"/>
                  </a:moveTo>
                  <a:cubicBezTo>
                    <a:pt x="1989" y="18514"/>
                    <a:pt x="-4263" y="10800"/>
                    <a:pt x="5400" y="3085"/>
                  </a:cubicBezTo>
                  <a:cubicBezTo>
                    <a:pt x="7673" y="1542"/>
                    <a:pt x="11652" y="0"/>
                    <a:pt x="11652" y="0"/>
                  </a:cubicBezTo>
                  <a:cubicBezTo>
                    <a:pt x="11652" y="0"/>
                    <a:pt x="17337" y="15942"/>
                    <a:pt x="9947" y="20057"/>
                  </a:cubicBezTo>
                  <a:cubicBezTo>
                    <a:pt x="7105" y="21599"/>
                    <a:pt x="3694" y="21085"/>
                    <a:pt x="1989" y="18514"/>
                  </a:cubicBezTo>
                  <a:close/>
                </a:path>
              </a:pathLst>
            </a:custGeom>
            <a:solidFill>
              <a:srgbClr val="EFAB0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18" name="AutoShape 12">
              <a:extLst>
                <a:ext uri="{FF2B5EF4-FFF2-40B4-BE49-F238E27FC236}">
                  <a16:creationId xmlns:a16="http://schemas.microsoft.com/office/drawing/2014/main" id="{EC6EE9FB-5C13-4E07-9FC3-45093AB230D1}"/>
                </a:ext>
              </a:extLst>
            </p:cNvPr>
            <p:cNvSpPr>
              <a:spLocks/>
            </p:cNvSpPr>
            <p:nvPr/>
          </p:nvSpPr>
          <p:spPr bwMode="auto">
            <a:xfrm>
              <a:off x="476106" y="1435194"/>
              <a:ext cx="246387" cy="387717"/>
            </a:xfrm>
            <a:custGeom>
              <a:avLst/>
              <a:gdLst>
                <a:gd name="T0" fmla="*/ 123193 w 14722"/>
                <a:gd name="T1" fmla="*/ 193849 h 21125"/>
                <a:gd name="T2" fmla="*/ 123193 w 14722"/>
                <a:gd name="T3" fmla="*/ 193849 h 21125"/>
                <a:gd name="T4" fmla="*/ 123193 w 14722"/>
                <a:gd name="T5" fmla="*/ 193849 h 21125"/>
                <a:gd name="T6" fmla="*/ 123193 w 14722"/>
                <a:gd name="T7" fmla="*/ 193849 h 211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722" h="21125">
                  <a:moveTo>
                    <a:pt x="7999" y="21097"/>
                  </a:moveTo>
                  <a:cubicBezTo>
                    <a:pt x="2162" y="21600"/>
                    <a:pt x="-3092" y="15069"/>
                    <a:pt x="2162" y="7534"/>
                  </a:cubicBezTo>
                  <a:cubicBezTo>
                    <a:pt x="6832" y="0"/>
                    <a:pt x="6832" y="0"/>
                    <a:pt x="6832" y="0"/>
                  </a:cubicBezTo>
                  <a:cubicBezTo>
                    <a:pt x="6832" y="0"/>
                    <a:pt x="9167" y="3516"/>
                    <a:pt x="10918" y="5525"/>
                  </a:cubicBezTo>
                  <a:cubicBezTo>
                    <a:pt x="14421" y="10046"/>
                    <a:pt x="18507" y="21097"/>
                    <a:pt x="7999" y="21097"/>
                  </a:cubicBezTo>
                  <a:close/>
                </a:path>
              </a:pathLst>
            </a:custGeom>
            <a:solidFill>
              <a:srgbClr val="006778"/>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19" name="AutoShape 13">
              <a:extLst>
                <a:ext uri="{FF2B5EF4-FFF2-40B4-BE49-F238E27FC236}">
                  <a16:creationId xmlns:a16="http://schemas.microsoft.com/office/drawing/2014/main" id="{D51A6860-EC67-4076-9DF4-B4EB63F3DDAA}"/>
                </a:ext>
              </a:extLst>
            </p:cNvPr>
            <p:cNvSpPr>
              <a:spLocks/>
            </p:cNvSpPr>
            <p:nvPr/>
          </p:nvSpPr>
          <p:spPr bwMode="auto">
            <a:xfrm>
              <a:off x="-1" y="1791533"/>
              <a:ext cx="472804" cy="229415"/>
            </a:xfrm>
            <a:custGeom>
              <a:avLst/>
              <a:gdLst>
                <a:gd name="T0" fmla="*/ 236391 w 21189"/>
                <a:gd name="T1" fmla="*/ 195048 h 15674"/>
                <a:gd name="T2" fmla="*/ 236391 w 21189"/>
                <a:gd name="T3" fmla="*/ 195048 h 15674"/>
                <a:gd name="T4" fmla="*/ 236391 w 21189"/>
                <a:gd name="T5" fmla="*/ 195048 h 15674"/>
                <a:gd name="T6" fmla="*/ 236391 w 21189"/>
                <a:gd name="T7" fmla="*/ 195048 h 1567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89" h="15674">
                  <a:moveTo>
                    <a:pt x="21168" y="9758"/>
                  </a:moveTo>
                  <a:cubicBezTo>
                    <a:pt x="21168" y="9758"/>
                    <a:pt x="12959" y="-5489"/>
                    <a:pt x="3888" y="2134"/>
                  </a:cubicBezTo>
                  <a:cubicBezTo>
                    <a:pt x="3888" y="2134"/>
                    <a:pt x="1296" y="5311"/>
                    <a:pt x="0" y="6581"/>
                  </a:cubicBezTo>
                  <a:cubicBezTo>
                    <a:pt x="0" y="6581"/>
                    <a:pt x="4320" y="14840"/>
                    <a:pt x="9935" y="15475"/>
                  </a:cubicBezTo>
                  <a:cubicBezTo>
                    <a:pt x="15119" y="16111"/>
                    <a:pt x="21599" y="15475"/>
                    <a:pt x="21168" y="9758"/>
                  </a:cubicBezTo>
                  <a:close/>
                </a:path>
              </a:pathLst>
            </a:custGeom>
            <a:solidFill>
              <a:srgbClr val="822327"/>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20" name="AutoShape 14">
              <a:extLst>
                <a:ext uri="{FF2B5EF4-FFF2-40B4-BE49-F238E27FC236}">
                  <a16:creationId xmlns:a16="http://schemas.microsoft.com/office/drawing/2014/main" id="{2E9BB22D-0A1E-48DB-97A4-8F2F1090B6BE}"/>
                </a:ext>
              </a:extLst>
            </p:cNvPr>
            <p:cNvSpPr>
              <a:spLocks/>
            </p:cNvSpPr>
            <p:nvPr/>
          </p:nvSpPr>
          <p:spPr bwMode="auto">
            <a:xfrm>
              <a:off x="398160" y="2080516"/>
              <a:ext cx="370449" cy="338242"/>
            </a:xfrm>
            <a:custGeom>
              <a:avLst/>
              <a:gdLst>
                <a:gd name="T0" fmla="*/ 185224 w 20364"/>
                <a:gd name="T1" fmla="*/ 177136 h 21100"/>
                <a:gd name="T2" fmla="*/ 185224 w 20364"/>
                <a:gd name="T3" fmla="*/ 177136 h 21100"/>
                <a:gd name="T4" fmla="*/ 185224 w 20364"/>
                <a:gd name="T5" fmla="*/ 177136 h 21100"/>
                <a:gd name="T6" fmla="*/ 185224 w 20364"/>
                <a:gd name="T7" fmla="*/ 177136 h 211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364" h="21100">
                  <a:moveTo>
                    <a:pt x="14751" y="83"/>
                  </a:moveTo>
                  <a:cubicBezTo>
                    <a:pt x="12117" y="83"/>
                    <a:pt x="4214" y="2418"/>
                    <a:pt x="3687" y="10591"/>
                  </a:cubicBezTo>
                  <a:cubicBezTo>
                    <a:pt x="2634" y="18181"/>
                    <a:pt x="0" y="21099"/>
                    <a:pt x="0" y="21099"/>
                  </a:cubicBezTo>
                  <a:cubicBezTo>
                    <a:pt x="0" y="21099"/>
                    <a:pt x="18439" y="19932"/>
                    <a:pt x="20019" y="11175"/>
                  </a:cubicBezTo>
                  <a:cubicBezTo>
                    <a:pt x="21599" y="1835"/>
                    <a:pt x="17385" y="-500"/>
                    <a:pt x="14751" y="83"/>
                  </a:cubicBezTo>
                  <a:close/>
                </a:path>
              </a:pathLst>
            </a:custGeom>
            <a:solidFill>
              <a:schemeClr val="accent2"/>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21" name="AutoShape 15">
              <a:extLst>
                <a:ext uri="{FF2B5EF4-FFF2-40B4-BE49-F238E27FC236}">
                  <a16:creationId xmlns:a16="http://schemas.microsoft.com/office/drawing/2014/main" id="{38562845-6451-4A13-9C63-1DC6B85F5522}"/>
                </a:ext>
              </a:extLst>
            </p:cNvPr>
            <p:cNvSpPr>
              <a:spLocks/>
            </p:cNvSpPr>
            <p:nvPr/>
          </p:nvSpPr>
          <p:spPr bwMode="auto">
            <a:xfrm>
              <a:off x="823190" y="2259866"/>
              <a:ext cx="319384" cy="359619"/>
            </a:xfrm>
            <a:custGeom>
              <a:avLst/>
              <a:gdLst>
                <a:gd name="T0" fmla="*/ 159678 w 11653"/>
                <a:gd name="T1" fmla="*/ 226667 h 19110"/>
                <a:gd name="T2" fmla="*/ 159678 w 11653"/>
                <a:gd name="T3" fmla="*/ 226667 h 19110"/>
                <a:gd name="T4" fmla="*/ 159678 w 11653"/>
                <a:gd name="T5" fmla="*/ 226667 h 19110"/>
                <a:gd name="T6" fmla="*/ 159678 w 11653"/>
                <a:gd name="T7" fmla="*/ 226667 h 19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653" h="19110">
                  <a:moveTo>
                    <a:pt x="8112" y="946"/>
                  </a:moveTo>
                  <a:cubicBezTo>
                    <a:pt x="3863" y="-2490"/>
                    <a:pt x="-2510" y="3400"/>
                    <a:pt x="1030" y="19110"/>
                  </a:cubicBezTo>
                  <a:cubicBezTo>
                    <a:pt x="1030" y="19110"/>
                    <a:pt x="19090" y="10273"/>
                    <a:pt x="8112" y="946"/>
                  </a:cubicBezTo>
                  <a:close/>
                </a:path>
              </a:pathLst>
            </a:custGeom>
            <a:solidFill>
              <a:srgbClr val="006778"/>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22" name="AutoShape 16">
              <a:extLst>
                <a:ext uri="{FF2B5EF4-FFF2-40B4-BE49-F238E27FC236}">
                  <a16:creationId xmlns:a16="http://schemas.microsoft.com/office/drawing/2014/main" id="{499BFD0F-7A93-4B8E-99A3-C1E8395AAE6D}"/>
                </a:ext>
              </a:extLst>
            </p:cNvPr>
            <p:cNvSpPr>
              <a:spLocks/>
            </p:cNvSpPr>
            <p:nvPr/>
          </p:nvSpPr>
          <p:spPr bwMode="auto">
            <a:xfrm>
              <a:off x="2241968" y="0"/>
              <a:ext cx="285356" cy="425078"/>
            </a:xfrm>
            <a:custGeom>
              <a:avLst/>
              <a:gdLst>
                <a:gd name="T0" fmla="*/ 142667 w 13523"/>
                <a:gd name="T1" fmla="*/ 212539 h 18670"/>
                <a:gd name="T2" fmla="*/ 142667 w 13523"/>
                <a:gd name="T3" fmla="*/ 212539 h 18670"/>
                <a:gd name="T4" fmla="*/ 142667 w 13523"/>
                <a:gd name="T5" fmla="*/ 212539 h 18670"/>
                <a:gd name="T6" fmla="*/ 142667 w 13523"/>
                <a:gd name="T7" fmla="*/ 212539 h 186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523" h="18670">
                  <a:moveTo>
                    <a:pt x="2888" y="17932"/>
                  </a:moveTo>
                  <a:cubicBezTo>
                    <a:pt x="2888" y="17932"/>
                    <a:pt x="-7682" y="8558"/>
                    <a:pt x="11620" y="0"/>
                  </a:cubicBezTo>
                  <a:cubicBezTo>
                    <a:pt x="11620" y="0"/>
                    <a:pt x="12998" y="3260"/>
                    <a:pt x="13458" y="6928"/>
                  </a:cubicBezTo>
                  <a:cubicBezTo>
                    <a:pt x="13917" y="10596"/>
                    <a:pt x="12079" y="21599"/>
                    <a:pt x="2888" y="17932"/>
                  </a:cubicBezTo>
                  <a:close/>
                </a:path>
              </a:pathLst>
            </a:custGeom>
            <a:solidFill>
              <a:srgbClr val="EFAB0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23" name="AutoShape 17">
              <a:extLst>
                <a:ext uri="{FF2B5EF4-FFF2-40B4-BE49-F238E27FC236}">
                  <a16:creationId xmlns:a16="http://schemas.microsoft.com/office/drawing/2014/main" id="{80DE4EBC-084E-4EDC-8575-6DF996BB7833}"/>
                </a:ext>
              </a:extLst>
            </p:cNvPr>
            <p:cNvSpPr>
              <a:spLocks/>
            </p:cNvSpPr>
            <p:nvPr/>
          </p:nvSpPr>
          <p:spPr bwMode="auto">
            <a:xfrm>
              <a:off x="1891430" y="140508"/>
              <a:ext cx="256120" cy="402820"/>
            </a:xfrm>
            <a:custGeom>
              <a:avLst/>
              <a:gdLst>
                <a:gd name="T0" fmla="*/ 128060 w 16246"/>
                <a:gd name="T1" fmla="*/ 201400 h 20641"/>
                <a:gd name="T2" fmla="*/ 128060 w 16246"/>
                <a:gd name="T3" fmla="*/ 201400 h 20641"/>
                <a:gd name="T4" fmla="*/ 128060 w 16246"/>
                <a:gd name="T5" fmla="*/ 201400 h 20641"/>
                <a:gd name="T6" fmla="*/ 128060 w 16246"/>
                <a:gd name="T7" fmla="*/ 201400 h 206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246" h="20641">
                  <a:moveTo>
                    <a:pt x="14468" y="19252"/>
                  </a:moveTo>
                  <a:cubicBezTo>
                    <a:pt x="14468" y="19252"/>
                    <a:pt x="21257" y="11739"/>
                    <a:pt x="8296" y="5165"/>
                  </a:cubicBezTo>
                  <a:cubicBezTo>
                    <a:pt x="1508" y="1408"/>
                    <a:pt x="274" y="0"/>
                    <a:pt x="274" y="0"/>
                  </a:cubicBezTo>
                  <a:cubicBezTo>
                    <a:pt x="274" y="0"/>
                    <a:pt x="-343" y="6573"/>
                    <a:pt x="274" y="8921"/>
                  </a:cubicBezTo>
                  <a:cubicBezTo>
                    <a:pt x="274" y="11269"/>
                    <a:pt x="-343" y="17843"/>
                    <a:pt x="5828" y="20191"/>
                  </a:cubicBezTo>
                  <a:cubicBezTo>
                    <a:pt x="10148" y="21600"/>
                    <a:pt x="14468" y="19252"/>
                    <a:pt x="14468" y="19252"/>
                  </a:cubicBezTo>
                  <a:close/>
                </a:path>
              </a:pathLst>
            </a:custGeom>
            <a:solidFill>
              <a:schemeClr val="accent2"/>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24" name="AutoShape 18">
              <a:extLst>
                <a:ext uri="{FF2B5EF4-FFF2-40B4-BE49-F238E27FC236}">
                  <a16:creationId xmlns:a16="http://schemas.microsoft.com/office/drawing/2014/main" id="{D43F3620-027B-4DAD-AD59-E2510CF02E59}"/>
                </a:ext>
              </a:extLst>
            </p:cNvPr>
            <p:cNvSpPr>
              <a:spLocks/>
            </p:cNvSpPr>
            <p:nvPr/>
          </p:nvSpPr>
          <p:spPr bwMode="auto">
            <a:xfrm>
              <a:off x="2349568" y="506353"/>
              <a:ext cx="416606" cy="227810"/>
            </a:xfrm>
            <a:custGeom>
              <a:avLst/>
              <a:gdLst>
                <a:gd name="T0" fmla="*/ 208292 w 19743"/>
                <a:gd name="T1" fmla="*/ 248925 h 11814"/>
                <a:gd name="T2" fmla="*/ 208292 w 19743"/>
                <a:gd name="T3" fmla="*/ 248925 h 11814"/>
                <a:gd name="T4" fmla="*/ 208292 w 19743"/>
                <a:gd name="T5" fmla="*/ 248925 h 11814"/>
                <a:gd name="T6" fmla="*/ 208292 w 19743"/>
                <a:gd name="T7" fmla="*/ 248925 h 118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743" h="11814">
                  <a:moveTo>
                    <a:pt x="900" y="3077"/>
                  </a:moveTo>
                  <a:cubicBezTo>
                    <a:pt x="900" y="3077"/>
                    <a:pt x="12389" y="-7002"/>
                    <a:pt x="19742" y="9318"/>
                  </a:cubicBezTo>
                  <a:cubicBezTo>
                    <a:pt x="19742" y="9318"/>
                    <a:pt x="11011" y="14598"/>
                    <a:pt x="2279" y="9798"/>
                  </a:cubicBezTo>
                  <a:cubicBezTo>
                    <a:pt x="-1857" y="7878"/>
                    <a:pt x="900" y="4038"/>
                    <a:pt x="900" y="3077"/>
                  </a:cubicBezTo>
                  <a:close/>
                </a:path>
              </a:pathLst>
            </a:custGeom>
            <a:solidFill>
              <a:schemeClr val="accent2"/>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25" name="AutoShape 19">
              <a:extLst>
                <a:ext uri="{FF2B5EF4-FFF2-40B4-BE49-F238E27FC236}">
                  <a16:creationId xmlns:a16="http://schemas.microsoft.com/office/drawing/2014/main" id="{7744135C-349E-4E2A-A188-EA5B9C8F0896}"/>
                </a:ext>
              </a:extLst>
            </p:cNvPr>
            <p:cNvSpPr>
              <a:spLocks/>
            </p:cNvSpPr>
            <p:nvPr/>
          </p:nvSpPr>
          <p:spPr bwMode="auto">
            <a:xfrm>
              <a:off x="2146486" y="863760"/>
              <a:ext cx="446800" cy="214027"/>
            </a:xfrm>
            <a:custGeom>
              <a:avLst/>
              <a:gdLst>
                <a:gd name="T0" fmla="*/ 223400 w 21174"/>
                <a:gd name="T1" fmla="*/ 182909 h 12449"/>
                <a:gd name="T2" fmla="*/ 223400 w 21174"/>
                <a:gd name="T3" fmla="*/ 182909 h 12449"/>
                <a:gd name="T4" fmla="*/ 223400 w 21174"/>
                <a:gd name="T5" fmla="*/ 182909 h 12449"/>
                <a:gd name="T6" fmla="*/ 223400 w 21174"/>
                <a:gd name="T7" fmla="*/ 182909 h 124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74" h="12449">
                  <a:moveTo>
                    <a:pt x="33" y="6385"/>
                  </a:moveTo>
                  <a:cubicBezTo>
                    <a:pt x="-426" y="3685"/>
                    <a:pt x="3710" y="-4415"/>
                    <a:pt x="21173" y="3144"/>
                  </a:cubicBezTo>
                  <a:cubicBezTo>
                    <a:pt x="21173" y="3144"/>
                    <a:pt x="17037" y="6925"/>
                    <a:pt x="14739" y="8544"/>
                  </a:cubicBezTo>
                  <a:cubicBezTo>
                    <a:pt x="12442" y="10704"/>
                    <a:pt x="493" y="17184"/>
                    <a:pt x="33" y="6385"/>
                  </a:cubicBezTo>
                  <a:close/>
                </a:path>
              </a:pathLst>
            </a:custGeom>
            <a:solidFill>
              <a:srgbClr val="EFAB0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26" name="AutoShape 20">
              <a:extLst>
                <a:ext uri="{FF2B5EF4-FFF2-40B4-BE49-F238E27FC236}">
                  <a16:creationId xmlns:a16="http://schemas.microsoft.com/office/drawing/2014/main" id="{D7AEF6B1-1933-4A93-A24D-5CF5DFF09AFC}"/>
                </a:ext>
              </a:extLst>
            </p:cNvPr>
            <p:cNvSpPr>
              <a:spLocks/>
            </p:cNvSpPr>
            <p:nvPr/>
          </p:nvSpPr>
          <p:spPr bwMode="auto">
            <a:xfrm>
              <a:off x="2166289" y="1204359"/>
              <a:ext cx="395564" cy="307183"/>
            </a:xfrm>
            <a:custGeom>
              <a:avLst/>
              <a:gdLst>
                <a:gd name="T0" fmla="*/ 197782 w 21180"/>
                <a:gd name="T1" fmla="*/ 153583 h 18889"/>
                <a:gd name="T2" fmla="*/ 197782 w 21180"/>
                <a:gd name="T3" fmla="*/ 153583 h 18889"/>
                <a:gd name="T4" fmla="*/ 197782 w 21180"/>
                <a:gd name="T5" fmla="*/ 153583 h 18889"/>
                <a:gd name="T6" fmla="*/ 197782 w 21180"/>
                <a:gd name="T7" fmla="*/ 153583 h 1888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80" h="18889">
                  <a:moveTo>
                    <a:pt x="94" y="10800"/>
                  </a:moveTo>
                  <a:cubicBezTo>
                    <a:pt x="-420" y="7957"/>
                    <a:pt x="608" y="0"/>
                    <a:pt x="17580" y="0"/>
                  </a:cubicBezTo>
                  <a:cubicBezTo>
                    <a:pt x="17580" y="0"/>
                    <a:pt x="20151" y="568"/>
                    <a:pt x="21179" y="0"/>
                  </a:cubicBezTo>
                  <a:cubicBezTo>
                    <a:pt x="21179" y="0"/>
                    <a:pt x="18094" y="13073"/>
                    <a:pt x="11922" y="17621"/>
                  </a:cubicBezTo>
                  <a:cubicBezTo>
                    <a:pt x="5751" y="21599"/>
                    <a:pt x="608" y="15347"/>
                    <a:pt x="94" y="10800"/>
                  </a:cubicBezTo>
                  <a:close/>
                </a:path>
              </a:pathLst>
            </a:custGeom>
            <a:solidFill>
              <a:srgbClr val="00377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27" name="AutoShape 21">
              <a:extLst>
                <a:ext uri="{FF2B5EF4-FFF2-40B4-BE49-F238E27FC236}">
                  <a16:creationId xmlns:a16="http://schemas.microsoft.com/office/drawing/2014/main" id="{909A2EA2-24A3-4644-8554-41C360A81BBE}"/>
                </a:ext>
              </a:extLst>
            </p:cNvPr>
            <p:cNvSpPr>
              <a:spLocks/>
            </p:cNvSpPr>
            <p:nvPr/>
          </p:nvSpPr>
          <p:spPr bwMode="auto">
            <a:xfrm>
              <a:off x="1335935" y="1369503"/>
              <a:ext cx="444268" cy="256984"/>
            </a:xfrm>
            <a:custGeom>
              <a:avLst/>
              <a:gdLst>
                <a:gd name="T0" fmla="*/ 222123 w 20815"/>
                <a:gd name="T1" fmla="*/ 153124 h 18748"/>
                <a:gd name="T2" fmla="*/ 222123 w 20815"/>
                <a:gd name="T3" fmla="*/ 153124 h 18748"/>
                <a:gd name="T4" fmla="*/ 222123 w 20815"/>
                <a:gd name="T5" fmla="*/ 153124 h 18748"/>
                <a:gd name="T6" fmla="*/ 222123 w 20815"/>
                <a:gd name="T7" fmla="*/ 153124 h 187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815" h="18748">
                  <a:moveTo>
                    <a:pt x="20699" y="10353"/>
                  </a:moveTo>
                  <a:cubicBezTo>
                    <a:pt x="20699" y="10353"/>
                    <a:pt x="19799" y="-1797"/>
                    <a:pt x="6749" y="227"/>
                  </a:cubicBezTo>
                  <a:cubicBezTo>
                    <a:pt x="6749" y="227"/>
                    <a:pt x="899" y="2252"/>
                    <a:pt x="0" y="1577"/>
                  </a:cubicBezTo>
                  <a:cubicBezTo>
                    <a:pt x="0" y="1577"/>
                    <a:pt x="4499" y="16428"/>
                    <a:pt x="10800" y="18453"/>
                  </a:cubicBezTo>
                  <a:cubicBezTo>
                    <a:pt x="17099" y="19803"/>
                    <a:pt x="21600" y="16428"/>
                    <a:pt x="20699" y="10353"/>
                  </a:cubicBezTo>
                  <a:close/>
                </a:path>
              </a:pathLst>
            </a:custGeom>
            <a:solidFill>
              <a:srgbClr val="EFAB0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28" name="AutoShape 22">
              <a:extLst>
                <a:ext uri="{FF2B5EF4-FFF2-40B4-BE49-F238E27FC236}">
                  <a16:creationId xmlns:a16="http://schemas.microsoft.com/office/drawing/2014/main" id="{034C975D-1D11-48C0-A15D-7ACE5948A7E7}"/>
                </a:ext>
              </a:extLst>
            </p:cNvPr>
            <p:cNvSpPr>
              <a:spLocks/>
            </p:cNvSpPr>
            <p:nvPr/>
          </p:nvSpPr>
          <p:spPr bwMode="auto">
            <a:xfrm>
              <a:off x="1131614" y="998918"/>
              <a:ext cx="403300" cy="200351"/>
            </a:xfrm>
            <a:custGeom>
              <a:avLst/>
              <a:gdLst>
                <a:gd name="T0" fmla="*/ 201640 w 20033"/>
                <a:gd name="T1" fmla="*/ 135607 h 15680"/>
                <a:gd name="T2" fmla="*/ 201640 w 20033"/>
                <a:gd name="T3" fmla="*/ 135607 h 15680"/>
                <a:gd name="T4" fmla="*/ 201640 w 20033"/>
                <a:gd name="T5" fmla="*/ 135607 h 15680"/>
                <a:gd name="T6" fmla="*/ 201640 w 20033"/>
                <a:gd name="T7" fmla="*/ 135607 h 156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33" h="15680">
                  <a:moveTo>
                    <a:pt x="19679" y="5146"/>
                  </a:moveTo>
                  <a:cubicBezTo>
                    <a:pt x="17760" y="826"/>
                    <a:pt x="10559" y="-2773"/>
                    <a:pt x="3359" y="2986"/>
                  </a:cubicBezTo>
                  <a:cubicBezTo>
                    <a:pt x="479" y="5866"/>
                    <a:pt x="0" y="10187"/>
                    <a:pt x="0" y="10187"/>
                  </a:cubicBezTo>
                  <a:cubicBezTo>
                    <a:pt x="0" y="10187"/>
                    <a:pt x="6239" y="12346"/>
                    <a:pt x="9119" y="14507"/>
                  </a:cubicBezTo>
                  <a:cubicBezTo>
                    <a:pt x="15360" y="18827"/>
                    <a:pt x="21600" y="10187"/>
                    <a:pt x="19679" y="5146"/>
                  </a:cubicBezTo>
                  <a:close/>
                </a:path>
              </a:pathLst>
            </a:custGeom>
            <a:solidFill>
              <a:srgbClr val="EFAB0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29" name="AutoShape 23">
              <a:extLst>
                <a:ext uri="{FF2B5EF4-FFF2-40B4-BE49-F238E27FC236}">
                  <a16:creationId xmlns:a16="http://schemas.microsoft.com/office/drawing/2014/main" id="{E7563FA4-2C9E-4ECD-AFF8-3FE9133DF545}"/>
                </a:ext>
              </a:extLst>
            </p:cNvPr>
            <p:cNvSpPr>
              <a:spLocks/>
            </p:cNvSpPr>
            <p:nvPr/>
          </p:nvSpPr>
          <p:spPr bwMode="auto">
            <a:xfrm>
              <a:off x="1020314" y="371344"/>
              <a:ext cx="277784" cy="328365"/>
            </a:xfrm>
            <a:custGeom>
              <a:avLst/>
              <a:gdLst>
                <a:gd name="T0" fmla="*/ 138892 w 15070"/>
                <a:gd name="T1" fmla="*/ 164174 h 19631"/>
                <a:gd name="T2" fmla="*/ 138892 w 15070"/>
                <a:gd name="T3" fmla="*/ 164174 h 19631"/>
                <a:gd name="T4" fmla="*/ 138892 w 15070"/>
                <a:gd name="T5" fmla="*/ 164174 h 19631"/>
                <a:gd name="T6" fmla="*/ 138892 w 15070"/>
                <a:gd name="T7" fmla="*/ 164174 h 196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070" h="19631">
                  <a:moveTo>
                    <a:pt x="13316" y="18830"/>
                  </a:moveTo>
                  <a:cubicBezTo>
                    <a:pt x="13316" y="18830"/>
                    <a:pt x="19111" y="9415"/>
                    <a:pt x="9629" y="4984"/>
                  </a:cubicBezTo>
                  <a:cubicBezTo>
                    <a:pt x="2780" y="1661"/>
                    <a:pt x="1726" y="0"/>
                    <a:pt x="1726" y="0"/>
                  </a:cubicBezTo>
                  <a:cubicBezTo>
                    <a:pt x="1726" y="0"/>
                    <a:pt x="-2488" y="8307"/>
                    <a:pt x="2253" y="14953"/>
                  </a:cubicBezTo>
                  <a:cubicBezTo>
                    <a:pt x="6994" y="21599"/>
                    <a:pt x="11736" y="19384"/>
                    <a:pt x="13316" y="18830"/>
                  </a:cubicBezTo>
                  <a:close/>
                </a:path>
              </a:pathLst>
            </a:custGeom>
            <a:solidFill>
              <a:srgbClr val="00377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30" name="AutoShape 24">
              <a:extLst>
                <a:ext uri="{FF2B5EF4-FFF2-40B4-BE49-F238E27FC236}">
                  <a16:creationId xmlns:a16="http://schemas.microsoft.com/office/drawing/2014/main" id="{194DAD4F-4D85-4158-8A93-197AF771E2AD}"/>
                </a:ext>
              </a:extLst>
            </p:cNvPr>
            <p:cNvSpPr>
              <a:spLocks/>
            </p:cNvSpPr>
            <p:nvPr/>
          </p:nvSpPr>
          <p:spPr bwMode="auto">
            <a:xfrm>
              <a:off x="1451808" y="331198"/>
              <a:ext cx="294625" cy="404604"/>
            </a:xfrm>
            <a:custGeom>
              <a:avLst/>
              <a:gdLst>
                <a:gd name="T0" fmla="*/ 147313 w 15376"/>
                <a:gd name="T1" fmla="*/ 202292 h 20489"/>
                <a:gd name="T2" fmla="*/ 147313 w 15376"/>
                <a:gd name="T3" fmla="*/ 202292 h 20489"/>
                <a:gd name="T4" fmla="*/ 147313 w 15376"/>
                <a:gd name="T5" fmla="*/ 202292 h 20489"/>
                <a:gd name="T6" fmla="*/ 147313 w 15376"/>
                <a:gd name="T7" fmla="*/ 202292 h 2048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376" h="20489">
                  <a:moveTo>
                    <a:pt x="3445" y="19252"/>
                  </a:moveTo>
                  <a:cubicBezTo>
                    <a:pt x="3445" y="19252"/>
                    <a:pt x="-3587" y="13147"/>
                    <a:pt x="2440" y="7982"/>
                  </a:cubicBezTo>
                  <a:cubicBezTo>
                    <a:pt x="8468" y="2347"/>
                    <a:pt x="11985" y="1878"/>
                    <a:pt x="11985" y="0"/>
                  </a:cubicBezTo>
                  <a:cubicBezTo>
                    <a:pt x="11985" y="0"/>
                    <a:pt x="18013" y="14086"/>
                    <a:pt x="13994" y="17843"/>
                  </a:cubicBezTo>
                  <a:cubicBezTo>
                    <a:pt x="10478" y="21599"/>
                    <a:pt x="5957" y="20660"/>
                    <a:pt x="3445" y="19252"/>
                  </a:cubicBezTo>
                  <a:close/>
                </a:path>
              </a:pathLst>
            </a:custGeom>
            <a:solidFill>
              <a:srgbClr val="822327"/>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31" name="AutoShape 25">
              <a:extLst>
                <a:ext uri="{FF2B5EF4-FFF2-40B4-BE49-F238E27FC236}">
                  <a16:creationId xmlns:a16="http://schemas.microsoft.com/office/drawing/2014/main" id="{0BE329C9-ECCA-49DD-8146-DFC49597B9F0}"/>
                </a:ext>
              </a:extLst>
            </p:cNvPr>
            <p:cNvSpPr>
              <a:spLocks/>
            </p:cNvSpPr>
            <p:nvPr/>
          </p:nvSpPr>
          <p:spPr bwMode="auto">
            <a:xfrm>
              <a:off x="2787365" y="843051"/>
              <a:ext cx="327520" cy="405683"/>
            </a:xfrm>
            <a:custGeom>
              <a:avLst/>
              <a:gdLst>
                <a:gd name="T0" fmla="*/ 163750 w 16671"/>
                <a:gd name="T1" fmla="*/ 202832 h 20543"/>
                <a:gd name="T2" fmla="*/ 163750 w 16671"/>
                <a:gd name="T3" fmla="*/ 202832 h 20543"/>
                <a:gd name="T4" fmla="*/ 163750 w 16671"/>
                <a:gd name="T5" fmla="*/ 202832 h 20543"/>
                <a:gd name="T6" fmla="*/ 163750 w 16671"/>
                <a:gd name="T7" fmla="*/ 202832 h 2054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671" h="20543">
                  <a:moveTo>
                    <a:pt x="982" y="17843"/>
                  </a:moveTo>
                  <a:cubicBezTo>
                    <a:pt x="982" y="17843"/>
                    <a:pt x="-2945" y="8921"/>
                    <a:pt x="4909" y="5634"/>
                  </a:cubicBezTo>
                  <a:cubicBezTo>
                    <a:pt x="13255" y="2347"/>
                    <a:pt x="15709" y="0"/>
                    <a:pt x="15709" y="0"/>
                  </a:cubicBezTo>
                  <a:cubicBezTo>
                    <a:pt x="15709" y="0"/>
                    <a:pt x="18654" y="15026"/>
                    <a:pt x="14236" y="18313"/>
                  </a:cubicBezTo>
                  <a:cubicBezTo>
                    <a:pt x="9327" y="21130"/>
                    <a:pt x="3436" y="21599"/>
                    <a:pt x="982" y="17843"/>
                  </a:cubicBezTo>
                  <a:close/>
                </a:path>
              </a:pathLst>
            </a:custGeom>
            <a:solidFill>
              <a:srgbClr val="00377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32" name="AutoShape 26">
              <a:extLst>
                <a:ext uri="{FF2B5EF4-FFF2-40B4-BE49-F238E27FC236}">
                  <a16:creationId xmlns:a16="http://schemas.microsoft.com/office/drawing/2014/main" id="{9D5A9B9C-18AF-4A3E-AD0F-8B003F211F19}"/>
                </a:ext>
              </a:extLst>
            </p:cNvPr>
            <p:cNvSpPr>
              <a:spLocks/>
            </p:cNvSpPr>
            <p:nvPr/>
          </p:nvSpPr>
          <p:spPr bwMode="auto">
            <a:xfrm>
              <a:off x="2793924" y="265964"/>
              <a:ext cx="247618" cy="381381"/>
            </a:xfrm>
            <a:custGeom>
              <a:avLst/>
              <a:gdLst>
                <a:gd name="T0" fmla="*/ 123809 w 19262"/>
                <a:gd name="T1" fmla="*/ 190691 h 21600"/>
                <a:gd name="T2" fmla="*/ 123809 w 19262"/>
                <a:gd name="T3" fmla="*/ 190691 h 21600"/>
                <a:gd name="T4" fmla="*/ 123809 w 19262"/>
                <a:gd name="T5" fmla="*/ 190691 h 21600"/>
                <a:gd name="T6" fmla="*/ 123809 w 19262"/>
                <a:gd name="T7" fmla="*/ 19069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62" h="21600">
                  <a:moveTo>
                    <a:pt x="9083" y="21600"/>
                  </a:moveTo>
                  <a:cubicBezTo>
                    <a:pt x="9083" y="21600"/>
                    <a:pt x="-1344" y="16331"/>
                    <a:pt x="145" y="11063"/>
                  </a:cubicBezTo>
                  <a:cubicBezTo>
                    <a:pt x="1635" y="5795"/>
                    <a:pt x="9828" y="1580"/>
                    <a:pt x="9828" y="0"/>
                  </a:cubicBezTo>
                  <a:cubicBezTo>
                    <a:pt x="9828" y="0"/>
                    <a:pt x="18021" y="6848"/>
                    <a:pt x="18766" y="10536"/>
                  </a:cubicBezTo>
                  <a:cubicBezTo>
                    <a:pt x="20256" y="13697"/>
                    <a:pt x="18766" y="21073"/>
                    <a:pt x="9083" y="21600"/>
                  </a:cubicBezTo>
                  <a:close/>
                </a:path>
              </a:pathLst>
            </a:custGeom>
            <a:solidFill>
              <a:srgbClr val="EFAB0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33" name="AutoShape 27">
              <a:extLst>
                <a:ext uri="{FF2B5EF4-FFF2-40B4-BE49-F238E27FC236}">
                  <a16:creationId xmlns:a16="http://schemas.microsoft.com/office/drawing/2014/main" id="{A0E489AF-6DE5-416F-9D04-C523D52BB5A1}"/>
                </a:ext>
              </a:extLst>
            </p:cNvPr>
            <p:cNvSpPr>
              <a:spLocks/>
            </p:cNvSpPr>
            <p:nvPr/>
          </p:nvSpPr>
          <p:spPr bwMode="auto">
            <a:xfrm>
              <a:off x="633379" y="983559"/>
              <a:ext cx="262803" cy="386402"/>
            </a:xfrm>
            <a:custGeom>
              <a:avLst/>
              <a:gdLst>
                <a:gd name="T0" fmla="*/ 131402 w 12174"/>
                <a:gd name="T1" fmla="*/ 193201 h 21600"/>
                <a:gd name="T2" fmla="*/ 131402 w 12174"/>
                <a:gd name="T3" fmla="*/ 193201 h 21600"/>
                <a:gd name="T4" fmla="*/ 131402 w 12174"/>
                <a:gd name="T5" fmla="*/ 193201 h 21600"/>
                <a:gd name="T6" fmla="*/ 131402 w 12174"/>
                <a:gd name="T7" fmla="*/ 19320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174" h="21600">
                  <a:moveTo>
                    <a:pt x="7422" y="21599"/>
                  </a:moveTo>
                  <a:cubicBezTo>
                    <a:pt x="7422" y="21599"/>
                    <a:pt x="-6528" y="17485"/>
                    <a:pt x="3821" y="0"/>
                  </a:cubicBezTo>
                  <a:cubicBezTo>
                    <a:pt x="3821" y="0"/>
                    <a:pt x="5622" y="3085"/>
                    <a:pt x="8772" y="5657"/>
                  </a:cubicBezTo>
                  <a:cubicBezTo>
                    <a:pt x="11921" y="8228"/>
                    <a:pt x="15071" y="21599"/>
                    <a:pt x="7422" y="21599"/>
                  </a:cubicBezTo>
                  <a:close/>
                </a:path>
              </a:pathLst>
            </a:custGeom>
            <a:solidFill>
              <a:srgbClr val="00377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34" name="AutoShape 28">
              <a:extLst>
                <a:ext uri="{FF2B5EF4-FFF2-40B4-BE49-F238E27FC236}">
                  <a16:creationId xmlns:a16="http://schemas.microsoft.com/office/drawing/2014/main" id="{79073613-E7FF-4552-978F-6B4FDEFBB815}"/>
                </a:ext>
              </a:extLst>
            </p:cNvPr>
            <p:cNvSpPr>
              <a:spLocks/>
            </p:cNvSpPr>
            <p:nvPr/>
          </p:nvSpPr>
          <p:spPr bwMode="auto">
            <a:xfrm>
              <a:off x="130693" y="1063850"/>
              <a:ext cx="308108" cy="406474"/>
            </a:xfrm>
            <a:custGeom>
              <a:avLst/>
              <a:gdLst>
                <a:gd name="T0" fmla="*/ 154054 w 11872"/>
                <a:gd name="T1" fmla="*/ 203237 h 21600"/>
                <a:gd name="T2" fmla="*/ 154054 w 11872"/>
                <a:gd name="T3" fmla="*/ 203237 h 21600"/>
                <a:gd name="T4" fmla="*/ 154054 w 11872"/>
                <a:gd name="T5" fmla="*/ 203237 h 21600"/>
                <a:gd name="T6" fmla="*/ 154054 w 11872"/>
                <a:gd name="T7" fmla="*/ 20323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872" h="21600">
                  <a:moveTo>
                    <a:pt x="5050" y="21599"/>
                  </a:moveTo>
                  <a:cubicBezTo>
                    <a:pt x="5050" y="21599"/>
                    <a:pt x="-4632" y="15218"/>
                    <a:pt x="2816" y="0"/>
                  </a:cubicBezTo>
                  <a:cubicBezTo>
                    <a:pt x="2816" y="0"/>
                    <a:pt x="4305" y="2454"/>
                    <a:pt x="5795" y="3436"/>
                  </a:cubicBezTo>
                  <a:cubicBezTo>
                    <a:pt x="10636" y="7363"/>
                    <a:pt x="16968" y="17181"/>
                    <a:pt x="5050" y="21599"/>
                  </a:cubicBezTo>
                  <a:close/>
                </a:path>
              </a:pathLst>
            </a:custGeom>
            <a:solidFill>
              <a:schemeClr val="accent2"/>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sp>
          <p:nvSpPr>
            <p:cNvPr id="35" name="AutoShape 29">
              <a:extLst>
                <a:ext uri="{FF2B5EF4-FFF2-40B4-BE49-F238E27FC236}">
                  <a16:creationId xmlns:a16="http://schemas.microsoft.com/office/drawing/2014/main" id="{8D82F633-A203-4094-8886-AC93718BA5D0}"/>
                </a:ext>
              </a:extLst>
            </p:cNvPr>
            <p:cNvSpPr>
              <a:spLocks/>
            </p:cNvSpPr>
            <p:nvPr/>
          </p:nvSpPr>
          <p:spPr bwMode="auto">
            <a:xfrm>
              <a:off x="678641" y="501816"/>
              <a:ext cx="255444" cy="351272"/>
            </a:xfrm>
            <a:custGeom>
              <a:avLst/>
              <a:gdLst>
                <a:gd name="T0" fmla="*/ 127722 w 11448"/>
                <a:gd name="T1" fmla="*/ 175636 h 21600"/>
                <a:gd name="T2" fmla="*/ 127722 w 11448"/>
                <a:gd name="T3" fmla="*/ 175636 h 21600"/>
                <a:gd name="T4" fmla="*/ 127722 w 11448"/>
                <a:gd name="T5" fmla="*/ 175636 h 21600"/>
                <a:gd name="T6" fmla="*/ 127722 w 11448"/>
                <a:gd name="T7" fmla="*/ 17563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448" h="21600">
                  <a:moveTo>
                    <a:pt x="7668" y="21599"/>
                  </a:moveTo>
                  <a:cubicBezTo>
                    <a:pt x="7668" y="21599"/>
                    <a:pt x="-5291" y="21599"/>
                    <a:pt x="2485" y="0"/>
                  </a:cubicBezTo>
                  <a:cubicBezTo>
                    <a:pt x="2485" y="0"/>
                    <a:pt x="4212" y="3978"/>
                    <a:pt x="5940" y="5115"/>
                  </a:cubicBezTo>
                  <a:cubicBezTo>
                    <a:pt x="7668" y="6252"/>
                    <a:pt x="16308" y="17621"/>
                    <a:pt x="7668" y="21599"/>
                  </a:cubicBezTo>
                  <a:close/>
                </a:path>
              </a:pathLst>
            </a:custGeom>
            <a:solidFill>
              <a:srgbClr val="822327"/>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defPPr>
                <a:defRPr lang="es-ES"/>
              </a:defPPr>
              <a:lvl1pPr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a:lstStyle>
            <a:p>
              <a:endParaRPr lang="en-US"/>
            </a:p>
          </p:txBody>
        </p:sp>
      </p:grpSp>
      <p:sp>
        <p:nvSpPr>
          <p:cNvPr id="37" name="ZoneTexte 36">
            <a:extLst>
              <a:ext uri="{FF2B5EF4-FFF2-40B4-BE49-F238E27FC236}">
                <a16:creationId xmlns:a16="http://schemas.microsoft.com/office/drawing/2014/main" id="{C60B5D57-992A-4E7B-94DE-44194E4DEF45}"/>
              </a:ext>
            </a:extLst>
          </p:cNvPr>
          <p:cNvSpPr txBox="1"/>
          <p:nvPr/>
        </p:nvSpPr>
        <p:spPr>
          <a:xfrm rot="1248581">
            <a:off x="10382838" y="2091695"/>
            <a:ext cx="1495333" cy="646331"/>
          </a:xfrm>
          <a:prstGeom prst="rect">
            <a:avLst/>
          </a:prstGeom>
          <a:noFill/>
        </p:spPr>
        <p:txBody>
          <a:bodyPr wrap="square" rtlCol="0">
            <a:spAutoFit/>
          </a:bodyPr>
          <a:lstStyle/>
          <a:p>
            <a:pPr algn="ctr"/>
            <a:r>
              <a:rPr lang="fr-FR">
                <a:effectLst>
                  <a:outerShdw blurRad="50800" dist="38100" dir="2700000" algn="tl" rotWithShape="0">
                    <a:prstClr val="black">
                      <a:alpha val="40000"/>
                    </a:prstClr>
                  </a:outerShdw>
                </a:effectLst>
              </a:rPr>
              <a:t>Don’t </a:t>
            </a:r>
            <a:r>
              <a:rPr lang="fr-FR" err="1">
                <a:effectLst>
                  <a:outerShdw blurRad="50800" dist="38100" dir="2700000" algn="tl" rotWithShape="0">
                    <a:prstClr val="black">
                      <a:alpha val="40000"/>
                    </a:prstClr>
                  </a:outerShdw>
                </a:effectLst>
              </a:rPr>
              <a:t>hesitate</a:t>
            </a:r>
            <a:endParaRPr lang="fr-FR">
              <a:effectLst>
                <a:outerShdw blurRad="50800" dist="38100" dir="2700000" algn="tl" rotWithShape="0">
                  <a:prstClr val="black">
                    <a:alpha val="40000"/>
                  </a:prstClr>
                </a:outerShdw>
              </a:effectLst>
            </a:endParaRPr>
          </a:p>
          <a:p>
            <a:pPr algn="ctr"/>
            <a:r>
              <a:rPr lang="fr-FR">
                <a:effectLst>
                  <a:outerShdw blurRad="50800" dist="38100" dir="2700000" algn="tl" rotWithShape="0">
                    <a:prstClr val="black">
                      <a:alpha val="40000"/>
                    </a:prstClr>
                  </a:outerShdw>
                </a:effectLst>
              </a:rPr>
              <a:t>to </a:t>
            </a:r>
            <a:r>
              <a:rPr lang="fr-FR" err="1">
                <a:effectLst>
                  <a:outerShdw blurRad="50800" dist="38100" dir="2700000" algn="tl" rotWithShape="0">
                    <a:prstClr val="black">
                      <a:alpha val="40000"/>
                    </a:prstClr>
                  </a:outerShdw>
                </a:effectLst>
              </a:rPr>
              <a:t>ask</a:t>
            </a:r>
            <a:endParaRPr lang="fr-FR">
              <a:effectLst>
                <a:outerShdw blurRad="50800" dist="38100" dir="2700000" algn="tl" rotWithShape="0">
                  <a:prstClr val="black">
                    <a:alpha val="40000"/>
                  </a:prstClr>
                </a:outerShdw>
              </a:effectLst>
            </a:endParaRPr>
          </a:p>
        </p:txBody>
      </p:sp>
      <p:sp>
        <p:nvSpPr>
          <p:cNvPr id="38" name="ZoneTexte 37">
            <a:extLst>
              <a:ext uri="{FF2B5EF4-FFF2-40B4-BE49-F238E27FC236}">
                <a16:creationId xmlns:a16="http://schemas.microsoft.com/office/drawing/2014/main" id="{56BBBE7D-2C30-4D08-9235-2D7A4F70151C}"/>
              </a:ext>
            </a:extLst>
          </p:cNvPr>
          <p:cNvSpPr txBox="1"/>
          <p:nvPr/>
        </p:nvSpPr>
        <p:spPr>
          <a:xfrm rot="19168311">
            <a:off x="6139238" y="1774122"/>
            <a:ext cx="1974748" cy="646331"/>
          </a:xfrm>
          <a:prstGeom prst="rect">
            <a:avLst/>
          </a:prstGeom>
          <a:noFill/>
        </p:spPr>
        <p:txBody>
          <a:bodyPr wrap="square" rtlCol="0">
            <a:spAutoFit/>
          </a:bodyPr>
          <a:lstStyle/>
          <a:p>
            <a:pPr algn="ctr"/>
            <a:r>
              <a:rPr lang="fr-FR">
                <a:effectLst>
                  <a:outerShdw blurRad="50800" dist="38100" dir="2700000" algn="tl" rotWithShape="0">
                    <a:prstClr val="black">
                      <a:alpha val="40000"/>
                    </a:prstClr>
                  </a:outerShdw>
                </a:effectLst>
              </a:rPr>
              <a:t>Don’t </a:t>
            </a:r>
            <a:r>
              <a:rPr lang="fr-FR" err="1">
                <a:effectLst>
                  <a:outerShdw blurRad="50800" dist="38100" dir="2700000" algn="tl" rotWithShape="0">
                    <a:prstClr val="black">
                      <a:alpha val="40000"/>
                    </a:prstClr>
                  </a:outerShdw>
                </a:effectLst>
              </a:rPr>
              <a:t>be</a:t>
            </a:r>
            <a:r>
              <a:rPr lang="fr-FR">
                <a:effectLst>
                  <a:outerShdw blurRad="50800" dist="38100" dir="2700000" algn="tl" rotWithShape="0">
                    <a:prstClr val="black">
                      <a:alpha val="40000"/>
                    </a:prstClr>
                  </a:outerShdw>
                </a:effectLst>
              </a:rPr>
              <a:t> </a:t>
            </a:r>
            <a:r>
              <a:rPr lang="fr-FR" err="1">
                <a:effectLst>
                  <a:outerShdw blurRad="50800" dist="38100" dir="2700000" algn="tl" rotWithShape="0">
                    <a:prstClr val="black">
                      <a:alpha val="40000"/>
                    </a:prstClr>
                  </a:outerShdw>
                </a:effectLst>
              </a:rPr>
              <a:t>ashamed</a:t>
            </a:r>
            <a:r>
              <a:rPr lang="fr-FR">
                <a:effectLst>
                  <a:outerShdw blurRad="50800" dist="38100" dir="2700000" algn="tl" rotWithShape="0">
                    <a:prstClr val="black">
                      <a:alpha val="40000"/>
                    </a:prstClr>
                  </a:outerShdw>
                </a:effectLst>
              </a:rPr>
              <a:t> of </a:t>
            </a:r>
            <a:r>
              <a:rPr lang="fr-FR" err="1">
                <a:effectLst>
                  <a:outerShdw blurRad="50800" dist="38100" dir="2700000" algn="tl" rotWithShape="0">
                    <a:prstClr val="black">
                      <a:alpha val="40000"/>
                    </a:prstClr>
                  </a:outerShdw>
                </a:effectLst>
              </a:rPr>
              <a:t>your</a:t>
            </a:r>
            <a:r>
              <a:rPr lang="fr-FR">
                <a:effectLst>
                  <a:outerShdw blurRad="50800" dist="38100" dir="2700000" algn="tl" rotWithShape="0">
                    <a:prstClr val="black">
                      <a:alpha val="40000"/>
                    </a:prstClr>
                  </a:outerShdw>
                </a:effectLst>
              </a:rPr>
              <a:t> accent!</a:t>
            </a:r>
          </a:p>
        </p:txBody>
      </p:sp>
      <p:sp>
        <p:nvSpPr>
          <p:cNvPr id="39" name="ZoneTexte 38">
            <a:extLst>
              <a:ext uri="{FF2B5EF4-FFF2-40B4-BE49-F238E27FC236}">
                <a16:creationId xmlns:a16="http://schemas.microsoft.com/office/drawing/2014/main" id="{70EBA99A-137C-4598-8828-A1F215DDF9EF}"/>
              </a:ext>
            </a:extLst>
          </p:cNvPr>
          <p:cNvSpPr txBox="1"/>
          <p:nvPr/>
        </p:nvSpPr>
        <p:spPr>
          <a:xfrm rot="340990">
            <a:off x="8329104" y="952006"/>
            <a:ext cx="1553946" cy="646331"/>
          </a:xfrm>
          <a:prstGeom prst="rect">
            <a:avLst/>
          </a:prstGeom>
          <a:noFill/>
        </p:spPr>
        <p:txBody>
          <a:bodyPr wrap="square" rtlCol="0">
            <a:spAutoFit/>
          </a:bodyPr>
          <a:lstStyle/>
          <a:p>
            <a:pPr algn="ctr"/>
            <a:r>
              <a:rPr lang="fr-FR">
                <a:effectLst>
                  <a:outerShdw blurRad="50800" dist="38100" dir="2700000" algn="tl" rotWithShape="0">
                    <a:prstClr val="black">
                      <a:alpha val="40000"/>
                    </a:prstClr>
                  </a:outerShdw>
                </a:effectLst>
              </a:rPr>
              <a:t>Be </a:t>
            </a:r>
            <a:r>
              <a:rPr lang="fr-FR" err="1">
                <a:effectLst>
                  <a:outerShdw blurRad="50800" dist="38100" dir="2700000" algn="tl" rotWithShape="0">
                    <a:prstClr val="black">
                      <a:alpha val="40000"/>
                    </a:prstClr>
                  </a:outerShdw>
                </a:effectLst>
              </a:rPr>
              <a:t>proud</a:t>
            </a:r>
            <a:r>
              <a:rPr lang="fr-FR">
                <a:effectLst>
                  <a:outerShdw blurRad="50800" dist="38100" dir="2700000" algn="tl" rotWithShape="0">
                    <a:prstClr val="black">
                      <a:alpha val="40000"/>
                    </a:prstClr>
                  </a:outerShdw>
                </a:effectLst>
              </a:rPr>
              <a:t> of </a:t>
            </a:r>
            <a:r>
              <a:rPr lang="fr-FR" err="1">
                <a:effectLst>
                  <a:outerShdw blurRad="50800" dist="38100" dir="2700000" algn="tl" rotWithShape="0">
                    <a:prstClr val="black">
                      <a:alpha val="40000"/>
                    </a:prstClr>
                  </a:outerShdw>
                </a:effectLst>
              </a:rPr>
              <a:t>who</a:t>
            </a:r>
            <a:r>
              <a:rPr lang="fr-FR">
                <a:effectLst>
                  <a:outerShdw blurRad="50800" dist="38100" dir="2700000" algn="tl" rotWithShape="0">
                    <a:prstClr val="black">
                      <a:alpha val="40000"/>
                    </a:prstClr>
                  </a:outerShdw>
                </a:effectLst>
              </a:rPr>
              <a:t> </a:t>
            </a:r>
            <a:r>
              <a:rPr lang="fr-FR" err="1">
                <a:effectLst>
                  <a:outerShdw blurRad="50800" dist="38100" dir="2700000" algn="tl" rotWithShape="0">
                    <a:prstClr val="black">
                      <a:alpha val="40000"/>
                    </a:prstClr>
                  </a:outerShdw>
                </a:effectLst>
              </a:rPr>
              <a:t>you</a:t>
            </a:r>
            <a:r>
              <a:rPr lang="fr-FR">
                <a:effectLst>
                  <a:outerShdw blurRad="50800" dist="38100" dir="2700000" algn="tl" rotWithShape="0">
                    <a:prstClr val="black">
                      <a:alpha val="40000"/>
                    </a:prstClr>
                  </a:outerShdw>
                </a:effectLst>
              </a:rPr>
              <a:t> are</a:t>
            </a:r>
          </a:p>
        </p:txBody>
      </p:sp>
    </p:spTree>
    <p:extLst>
      <p:ext uri="{BB962C8B-B14F-4D97-AF65-F5344CB8AC3E}">
        <p14:creationId xmlns:p14="http://schemas.microsoft.com/office/powerpoint/2010/main" val="30647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 presetClass="entr" presetSubtype="0" fill="hold" nodeType="afterEffect">
                                  <p:stCondLst>
                                    <p:cond delay="1000"/>
                                  </p:stCondLst>
                                  <p:childTnLst>
                                    <p:set>
                                      <p:cBhvr>
                                        <p:cTn id="10" dur="1" fill="hold">
                                          <p:stCondLst>
                                            <p:cond delay="0"/>
                                          </p:stCondLst>
                                        </p:cTn>
                                        <p:tgtEl>
                                          <p:spTgt spid="38">
                                            <p:txEl>
                                              <p:pRg st="0" end="0"/>
                                            </p:txEl>
                                          </p:spTgt>
                                        </p:tgtEl>
                                        <p:attrNameLst>
                                          <p:attrName>style.visibility</p:attrName>
                                        </p:attrNameLst>
                                      </p:cBhvr>
                                      <p:to>
                                        <p:strVal val="visible"/>
                                      </p:to>
                                    </p:set>
                                  </p:childTnLst>
                                </p:cTn>
                              </p:par>
                            </p:childTnLst>
                          </p:cTn>
                        </p:par>
                        <p:par>
                          <p:cTn id="11" fill="hold">
                            <p:stCondLst>
                              <p:cond delay="1500"/>
                            </p:stCondLst>
                            <p:childTnLst>
                              <p:par>
                                <p:cTn id="12" presetID="1" presetClass="entr" presetSubtype="0" fill="hold" grpId="0" nodeType="afterEffect">
                                  <p:stCondLst>
                                    <p:cond delay="750"/>
                                  </p:stCondLst>
                                  <p:childTnLst>
                                    <p:set>
                                      <p:cBhvr>
                                        <p:cTn id="13" dur="1" fill="hold">
                                          <p:stCondLst>
                                            <p:cond delay="0"/>
                                          </p:stCondLst>
                                        </p:cTn>
                                        <p:tgtEl>
                                          <p:spTgt spid="39"/>
                                        </p:tgtEl>
                                        <p:attrNameLst>
                                          <p:attrName>style.visibility</p:attrName>
                                        </p:attrNameLst>
                                      </p:cBhvr>
                                      <p:to>
                                        <p:strVal val="visible"/>
                                      </p:to>
                                    </p:set>
                                  </p:childTnLst>
                                </p:cTn>
                              </p:par>
                            </p:childTnLst>
                          </p:cTn>
                        </p:par>
                        <p:par>
                          <p:cTn id="14" fill="hold">
                            <p:stCondLst>
                              <p:cond delay="2250"/>
                            </p:stCondLst>
                            <p:childTnLst>
                              <p:par>
                                <p:cTn id="15" presetID="1" presetClass="entr" presetSubtype="0" fill="hold" grpId="0" nodeType="afterEffect">
                                  <p:stCondLst>
                                    <p:cond delay="75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a:extLst>
              <a:ext uri="{FF2B5EF4-FFF2-40B4-BE49-F238E27FC236}">
                <a16:creationId xmlns:a16="http://schemas.microsoft.com/office/drawing/2014/main" id="{DBF32486-1488-4387-8E16-E3648F2D9C41}"/>
              </a:ext>
            </a:extLst>
          </p:cNvPr>
          <p:cNvSpPr>
            <a:spLocks noChangeAspect="1" noChangeArrowheads="1" noTextEdit="1"/>
          </p:cNvSpPr>
          <p:nvPr/>
        </p:nvSpPr>
        <p:spPr bwMode="auto">
          <a:xfrm>
            <a:off x="1945610" y="2394285"/>
            <a:ext cx="7751762"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ar-QA"/>
          </a:p>
        </p:txBody>
      </p:sp>
      <p:sp>
        <p:nvSpPr>
          <p:cNvPr id="5" name="Line 5">
            <a:extLst>
              <a:ext uri="{FF2B5EF4-FFF2-40B4-BE49-F238E27FC236}">
                <a16:creationId xmlns:a16="http://schemas.microsoft.com/office/drawing/2014/main" id="{CFB3FB1B-4554-42CE-BD4C-36CB4D5E99A3}"/>
              </a:ext>
            </a:extLst>
          </p:cNvPr>
          <p:cNvSpPr>
            <a:spLocks noChangeShapeType="1"/>
          </p:cNvSpPr>
          <p:nvPr/>
        </p:nvSpPr>
        <p:spPr bwMode="auto">
          <a:xfrm>
            <a:off x="1945610" y="5415298"/>
            <a:ext cx="7751762" cy="0"/>
          </a:xfrm>
          <a:prstGeom prst="line">
            <a:avLst/>
          </a:prstGeom>
          <a:noFill/>
          <a:ln w="60325">
            <a:solidFill>
              <a:srgbClr val="D1D3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sp>
        <p:nvSpPr>
          <p:cNvPr id="6" name="Freeform 6">
            <a:extLst>
              <a:ext uri="{FF2B5EF4-FFF2-40B4-BE49-F238E27FC236}">
                <a16:creationId xmlns:a16="http://schemas.microsoft.com/office/drawing/2014/main" id="{B82EB61E-18A8-42D4-BB82-8A6BF3B2CA61}"/>
              </a:ext>
            </a:extLst>
          </p:cNvPr>
          <p:cNvSpPr>
            <a:spLocks/>
          </p:cNvSpPr>
          <p:nvPr/>
        </p:nvSpPr>
        <p:spPr bwMode="auto">
          <a:xfrm>
            <a:off x="2255172" y="2399048"/>
            <a:ext cx="371475" cy="2530475"/>
          </a:xfrm>
          <a:custGeom>
            <a:avLst/>
            <a:gdLst>
              <a:gd name="T0" fmla="*/ 117 w 234"/>
              <a:gd name="T1" fmla="*/ 0 h 1594"/>
              <a:gd name="T2" fmla="*/ 93 w 234"/>
              <a:gd name="T3" fmla="*/ 2 h 1594"/>
              <a:gd name="T4" fmla="*/ 71 w 234"/>
              <a:gd name="T5" fmla="*/ 9 h 1594"/>
              <a:gd name="T6" fmla="*/ 51 w 234"/>
              <a:gd name="T7" fmla="*/ 20 h 1594"/>
              <a:gd name="T8" fmla="*/ 35 w 234"/>
              <a:gd name="T9" fmla="*/ 34 h 1594"/>
              <a:gd name="T10" fmla="*/ 20 w 234"/>
              <a:gd name="T11" fmla="*/ 52 h 1594"/>
              <a:gd name="T12" fmla="*/ 9 w 234"/>
              <a:gd name="T13" fmla="*/ 72 h 1594"/>
              <a:gd name="T14" fmla="*/ 2 w 234"/>
              <a:gd name="T15" fmla="*/ 94 h 1594"/>
              <a:gd name="T16" fmla="*/ 0 w 234"/>
              <a:gd name="T17" fmla="*/ 117 h 1594"/>
              <a:gd name="T18" fmla="*/ 0 w 234"/>
              <a:gd name="T19" fmla="*/ 1476 h 1594"/>
              <a:gd name="T20" fmla="*/ 2 w 234"/>
              <a:gd name="T21" fmla="*/ 1499 h 1594"/>
              <a:gd name="T22" fmla="*/ 9 w 234"/>
              <a:gd name="T23" fmla="*/ 1521 h 1594"/>
              <a:gd name="T24" fmla="*/ 20 w 234"/>
              <a:gd name="T25" fmla="*/ 1542 h 1594"/>
              <a:gd name="T26" fmla="*/ 35 w 234"/>
              <a:gd name="T27" fmla="*/ 1560 h 1594"/>
              <a:gd name="T28" fmla="*/ 51 w 234"/>
              <a:gd name="T29" fmla="*/ 1573 h 1594"/>
              <a:gd name="T30" fmla="*/ 71 w 234"/>
              <a:gd name="T31" fmla="*/ 1584 h 1594"/>
              <a:gd name="T32" fmla="*/ 93 w 234"/>
              <a:gd name="T33" fmla="*/ 1591 h 1594"/>
              <a:gd name="T34" fmla="*/ 117 w 234"/>
              <a:gd name="T35" fmla="*/ 1594 h 1594"/>
              <a:gd name="T36" fmla="*/ 117 w 234"/>
              <a:gd name="T37" fmla="*/ 1594 h 1594"/>
              <a:gd name="T38" fmla="*/ 141 w 234"/>
              <a:gd name="T39" fmla="*/ 1591 h 1594"/>
              <a:gd name="T40" fmla="*/ 163 w 234"/>
              <a:gd name="T41" fmla="*/ 1584 h 1594"/>
              <a:gd name="T42" fmla="*/ 182 w 234"/>
              <a:gd name="T43" fmla="*/ 1573 h 1594"/>
              <a:gd name="T44" fmla="*/ 200 w 234"/>
              <a:gd name="T45" fmla="*/ 1560 h 1594"/>
              <a:gd name="T46" fmla="*/ 214 w 234"/>
              <a:gd name="T47" fmla="*/ 1542 h 1594"/>
              <a:gd name="T48" fmla="*/ 225 w 234"/>
              <a:gd name="T49" fmla="*/ 1521 h 1594"/>
              <a:gd name="T50" fmla="*/ 231 w 234"/>
              <a:gd name="T51" fmla="*/ 1499 h 1594"/>
              <a:gd name="T52" fmla="*/ 234 w 234"/>
              <a:gd name="T53" fmla="*/ 1476 h 1594"/>
              <a:gd name="T54" fmla="*/ 234 w 234"/>
              <a:gd name="T55" fmla="*/ 117 h 1594"/>
              <a:gd name="T56" fmla="*/ 231 w 234"/>
              <a:gd name="T57" fmla="*/ 94 h 1594"/>
              <a:gd name="T58" fmla="*/ 225 w 234"/>
              <a:gd name="T59" fmla="*/ 72 h 1594"/>
              <a:gd name="T60" fmla="*/ 214 w 234"/>
              <a:gd name="T61" fmla="*/ 52 h 1594"/>
              <a:gd name="T62" fmla="*/ 200 w 234"/>
              <a:gd name="T63" fmla="*/ 34 h 1594"/>
              <a:gd name="T64" fmla="*/ 182 w 234"/>
              <a:gd name="T65" fmla="*/ 20 h 1594"/>
              <a:gd name="T66" fmla="*/ 163 w 234"/>
              <a:gd name="T67" fmla="*/ 9 h 1594"/>
              <a:gd name="T68" fmla="*/ 141 w 234"/>
              <a:gd name="T69" fmla="*/ 2 h 1594"/>
              <a:gd name="T70" fmla="*/ 117 w 234"/>
              <a:gd name="T71" fmla="*/ 0 h 1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4" h="1594">
                <a:moveTo>
                  <a:pt x="117" y="0"/>
                </a:moveTo>
                <a:lnTo>
                  <a:pt x="117" y="0"/>
                </a:lnTo>
                <a:lnTo>
                  <a:pt x="106" y="1"/>
                </a:lnTo>
                <a:lnTo>
                  <a:pt x="93" y="2"/>
                </a:lnTo>
                <a:lnTo>
                  <a:pt x="82" y="5"/>
                </a:lnTo>
                <a:lnTo>
                  <a:pt x="71" y="9"/>
                </a:lnTo>
                <a:lnTo>
                  <a:pt x="61" y="15"/>
                </a:lnTo>
                <a:lnTo>
                  <a:pt x="51" y="20"/>
                </a:lnTo>
                <a:lnTo>
                  <a:pt x="43" y="27"/>
                </a:lnTo>
                <a:lnTo>
                  <a:pt x="35" y="34"/>
                </a:lnTo>
                <a:lnTo>
                  <a:pt x="26" y="42"/>
                </a:lnTo>
                <a:lnTo>
                  <a:pt x="20" y="52"/>
                </a:lnTo>
                <a:lnTo>
                  <a:pt x="14" y="61"/>
                </a:lnTo>
                <a:lnTo>
                  <a:pt x="9" y="72"/>
                </a:lnTo>
                <a:lnTo>
                  <a:pt x="5" y="82"/>
                </a:lnTo>
                <a:lnTo>
                  <a:pt x="2" y="94"/>
                </a:lnTo>
                <a:lnTo>
                  <a:pt x="0" y="105"/>
                </a:lnTo>
                <a:lnTo>
                  <a:pt x="0" y="117"/>
                </a:lnTo>
                <a:lnTo>
                  <a:pt x="0" y="1476"/>
                </a:lnTo>
                <a:lnTo>
                  <a:pt x="0" y="1476"/>
                </a:lnTo>
                <a:lnTo>
                  <a:pt x="0" y="1488"/>
                </a:lnTo>
                <a:lnTo>
                  <a:pt x="2" y="1499"/>
                </a:lnTo>
                <a:lnTo>
                  <a:pt x="5" y="1512"/>
                </a:lnTo>
                <a:lnTo>
                  <a:pt x="9" y="1521"/>
                </a:lnTo>
                <a:lnTo>
                  <a:pt x="14" y="1532"/>
                </a:lnTo>
                <a:lnTo>
                  <a:pt x="20" y="1542"/>
                </a:lnTo>
                <a:lnTo>
                  <a:pt x="26" y="1551"/>
                </a:lnTo>
                <a:lnTo>
                  <a:pt x="35" y="1560"/>
                </a:lnTo>
                <a:lnTo>
                  <a:pt x="43" y="1566"/>
                </a:lnTo>
                <a:lnTo>
                  <a:pt x="51" y="1573"/>
                </a:lnTo>
                <a:lnTo>
                  <a:pt x="61" y="1579"/>
                </a:lnTo>
                <a:lnTo>
                  <a:pt x="71" y="1584"/>
                </a:lnTo>
                <a:lnTo>
                  <a:pt x="82" y="1588"/>
                </a:lnTo>
                <a:lnTo>
                  <a:pt x="93" y="1591"/>
                </a:lnTo>
                <a:lnTo>
                  <a:pt x="106" y="1592"/>
                </a:lnTo>
                <a:lnTo>
                  <a:pt x="117" y="1594"/>
                </a:lnTo>
                <a:lnTo>
                  <a:pt x="117" y="1594"/>
                </a:lnTo>
                <a:lnTo>
                  <a:pt x="117" y="1594"/>
                </a:lnTo>
                <a:lnTo>
                  <a:pt x="129" y="1592"/>
                </a:lnTo>
                <a:lnTo>
                  <a:pt x="141" y="1591"/>
                </a:lnTo>
                <a:lnTo>
                  <a:pt x="152" y="1588"/>
                </a:lnTo>
                <a:lnTo>
                  <a:pt x="163" y="1584"/>
                </a:lnTo>
                <a:lnTo>
                  <a:pt x="173" y="1579"/>
                </a:lnTo>
                <a:lnTo>
                  <a:pt x="182" y="1573"/>
                </a:lnTo>
                <a:lnTo>
                  <a:pt x="192" y="1566"/>
                </a:lnTo>
                <a:lnTo>
                  <a:pt x="200" y="1560"/>
                </a:lnTo>
                <a:lnTo>
                  <a:pt x="207" y="1551"/>
                </a:lnTo>
                <a:lnTo>
                  <a:pt x="214" y="1542"/>
                </a:lnTo>
                <a:lnTo>
                  <a:pt x="220" y="1532"/>
                </a:lnTo>
                <a:lnTo>
                  <a:pt x="225" y="1521"/>
                </a:lnTo>
                <a:lnTo>
                  <a:pt x="229" y="1512"/>
                </a:lnTo>
                <a:lnTo>
                  <a:pt x="231" y="1499"/>
                </a:lnTo>
                <a:lnTo>
                  <a:pt x="234" y="1488"/>
                </a:lnTo>
                <a:lnTo>
                  <a:pt x="234" y="1476"/>
                </a:lnTo>
                <a:lnTo>
                  <a:pt x="234" y="117"/>
                </a:lnTo>
                <a:lnTo>
                  <a:pt x="234" y="117"/>
                </a:lnTo>
                <a:lnTo>
                  <a:pt x="234" y="105"/>
                </a:lnTo>
                <a:lnTo>
                  <a:pt x="231" y="94"/>
                </a:lnTo>
                <a:lnTo>
                  <a:pt x="229" y="82"/>
                </a:lnTo>
                <a:lnTo>
                  <a:pt x="225" y="72"/>
                </a:lnTo>
                <a:lnTo>
                  <a:pt x="220" y="61"/>
                </a:lnTo>
                <a:lnTo>
                  <a:pt x="214" y="52"/>
                </a:lnTo>
                <a:lnTo>
                  <a:pt x="207" y="42"/>
                </a:lnTo>
                <a:lnTo>
                  <a:pt x="200" y="34"/>
                </a:lnTo>
                <a:lnTo>
                  <a:pt x="192" y="27"/>
                </a:lnTo>
                <a:lnTo>
                  <a:pt x="182" y="20"/>
                </a:lnTo>
                <a:lnTo>
                  <a:pt x="173" y="15"/>
                </a:lnTo>
                <a:lnTo>
                  <a:pt x="163" y="9"/>
                </a:lnTo>
                <a:lnTo>
                  <a:pt x="152" y="5"/>
                </a:lnTo>
                <a:lnTo>
                  <a:pt x="141" y="2"/>
                </a:lnTo>
                <a:lnTo>
                  <a:pt x="129" y="1"/>
                </a:lnTo>
                <a:lnTo>
                  <a:pt x="117" y="0"/>
                </a:lnTo>
                <a:lnTo>
                  <a:pt x="117" y="0"/>
                </a:lnTo>
                <a:close/>
              </a:path>
            </a:pathLst>
          </a:custGeom>
          <a:solidFill>
            <a:srgbClr val="ECECEC"/>
          </a:solidFill>
          <a:ln w="7938">
            <a:solidFill>
              <a:srgbClr val="D1D3D4"/>
            </a:solidFill>
            <a:prstDash val="solid"/>
            <a:round/>
            <a:headEnd/>
            <a:tailEnd/>
          </a:ln>
        </p:spPr>
        <p:txBody>
          <a:bodyPr vert="horz" wrap="square" lIns="91440" tIns="45720" rIns="91440" bIns="45720" numCol="1" anchor="t" anchorCtr="0" compatLnSpc="1">
            <a:prstTxWarp prst="textNoShape">
              <a:avLst/>
            </a:prstTxWarp>
          </a:bodyPr>
          <a:lstStyle/>
          <a:p>
            <a:endParaRPr lang="ar-QA"/>
          </a:p>
        </p:txBody>
      </p:sp>
      <p:grpSp>
        <p:nvGrpSpPr>
          <p:cNvPr id="7" name="Group 4">
            <a:extLst>
              <a:ext uri="{FF2B5EF4-FFF2-40B4-BE49-F238E27FC236}">
                <a16:creationId xmlns:a16="http://schemas.microsoft.com/office/drawing/2014/main" id="{CC6A853B-1C01-4AF9-BE42-AC443EDCC939}"/>
              </a:ext>
            </a:extLst>
          </p:cNvPr>
          <p:cNvGrpSpPr/>
          <p:nvPr/>
        </p:nvGrpSpPr>
        <p:grpSpPr>
          <a:xfrm>
            <a:off x="2348835" y="2454610"/>
            <a:ext cx="184150" cy="2430463"/>
            <a:chOff x="2643125" y="1477363"/>
            <a:chExt cx="184150" cy="2430463"/>
          </a:xfrm>
        </p:grpSpPr>
        <p:sp>
          <p:nvSpPr>
            <p:cNvPr id="8" name="Freeform 7">
              <a:extLst>
                <a:ext uri="{FF2B5EF4-FFF2-40B4-BE49-F238E27FC236}">
                  <a16:creationId xmlns:a16="http://schemas.microsoft.com/office/drawing/2014/main" id="{A5078521-8596-430C-8342-2DD7FB128139}"/>
                </a:ext>
              </a:extLst>
            </p:cNvPr>
            <p:cNvSpPr>
              <a:spLocks/>
            </p:cNvSpPr>
            <p:nvPr/>
          </p:nvSpPr>
          <p:spPr bwMode="auto">
            <a:xfrm>
              <a:off x="2643125" y="3723676"/>
              <a:ext cx="184150" cy="184150"/>
            </a:xfrm>
            <a:custGeom>
              <a:avLst/>
              <a:gdLst>
                <a:gd name="T0" fmla="*/ 58 w 116"/>
                <a:gd name="T1" fmla="*/ 0 h 116"/>
                <a:gd name="T2" fmla="*/ 58 w 116"/>
                <a:gd name="T3" fmla="*/ 0 h 116"/>
                <a:gd name="T4" fmla="*/ 47 w 116"/>
                <a:gd name="T5" fmla="*/ 2 h 116"/>
                <a:gd name="T6" fmla="*/ 36 w 116"/>
                <a:gd name="T7" fmla="*/ 6 h 116"/>
                <a:gd name="T8" fmla="*/ 26 w 116"/>
                <a:gd name="T9" fmla="*/ 11 h 116"/>
                <a:gd name="T10" fmla="*/ 17 w 116"/>
                <a:gd name="T11" fmla="*/ 18 h 116"/>
                <a:gd name="T12" fmla="*/ 10 w 116"/>
                <a:gd name="T13" fmla="*/ 26 h 116"/>
                <a:gd name="T14" fmla="*/ 4 w 116"/>
                <a:gd name="T15" fmla="*/ 36 h 116"/>
                <a:gd name="T16" fmla="*/ 2 w 116"/>
                <a:gd name="T17" fmla="*/ 47 h 116"/>
                <a:gd name="T18" fmla="*/ 0 w 116"/>
                <a:gd name="T19" fmla="*/ 59 h 116"/>
                <a:gd name="T20" fmla="*/ 0 w 116"/>
                <a:gd name="T21" fmla="*/ 59 h 116"/>
                <a:gd name="T22" fmla="*/ 2 w 116"/>
                <a:gd name="T23" fmla="*/ 70 h 116"/>
                <a:gd name="T24" fmla="*/ 4 w 116"/>
                <a:gd name="T25" fmla="*/ 81 h 116"/>
                <a:gd name="T26" fmla="*/ 10 w 116"/>
                <a:gd name="T27" fmla="*/ 90 h 116"/>
                <a:gd name="T28" fmla="*/ 17 w 116"/>
                <a:gd name="T29" fmla="*/ 99 h 116"/>
                <a:gd name="T30" fmla="*/ 26 w 116"/>
                <a:gd name="T31" fmla="*/ 105 h 116"/>
                <a:gd name="T32" fmla="*/ 36 w 116"/>
                <a:gd name="T33" fmla="*/ 111 h 116"/>
                <a:gd name="T34" fmla="*/ 47 w 116"/>
                <a:gd name="T35" fmla="*/ 115 h 116"/>
                <a:gd name="T36" fmla="*/ 58 w 116"/>
                <a:gd name="T37" fmla="*/ 116 h 116"/>
                <a:gd name="T38" fmla="*/ 58 w 116"/>
                <a:gd name="T39" fmla="*/ 116 h 116"/>
                <a:gd name="T40" fmla="*/ 70 w 116"/>
                <a:gd name="T41" fmla="*/ 115 h 116"/>
                <a:gd name="T42" fmla="*/ 81 w 116"/>
                <a:gd name="T43" fmla="*/ 111 h 116"/>
                <a:gd name="T44" fmla="*/ 90 w 116"/>
                <a:gd name="T45" fmla="*/ 105 h 116"/>
                <a:gd name="T46" fmla="*/ 99 w 116"/>
                <a:gd name="T47" fmla="*/ 99 h 116"/>
                <a:gd name="T48" fmla="*/ 105 w 116"/>
                <a:gd name="T49" fmla="*/ 90 h 116"/>
                <a:gd name="T50" fmla="*/ 111 w 116"/>
                <a:gd name="T51" fmla="*/ 81 h 116"/>
                <a:gd name="T52" fmla="*/ 115 w 116"/>
                <a:gd name="T53" fmla="*/ 70 h 116"/>
                <a:gd name="T54" fmla="*/ 116 w 116"/>
                <a:gd name="T55" fmla="*/ 59 h 116"/>
                <a:gd name="T56" fmla="*/ 116 w 116"/>
                <a:gd name="T57" fmla="*/ 59 h 116"/>
                <a:gd name="T58" fmla="*/ 115 w 116"/>
                <a:gd name="T59" fmla="*/ 47 h 116"/>
                <a:gd name="T60" fmla="*/ 111 w 116"/>
                <a:gd name="T61" fmla="*/ 36 h 116"/>
                <a:gd name="T62" fmla="*/ 105 w 116"/>
                <a:gd name="T63" fmla="*/ 26 h 116"/>
                <a:gd name="T64" fmla="*/ 99 w 116"/>
                <a:gd name="T65" fmla="*/ 18 h 116"/>
                <a:gd name="T66" fmla="*/ 90 w 116"/>
                <a:gd name="T67" fmla="*/ 11 h 116"/>
                <a:gd name="T68" fmla="*/ 81 w 116"/>
                <a:gd name="T69" fmla="*/ 6 h 116"/>
                <a:gd name="T70" fmla="*/ 70 w 116"/>
                <a:gd name="T71" fmla="*/ 2 h 116"/>
                <a:gd name="T72" fmla="*/ 58 w 116"/>
                <a:gd name="T73" fmla="*/ 0 h 116"/>
                <a:gd name="T74" fmla="*/ 58 w 116"/>
                <a:gd name="T7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6" h="116">
                  <a:moveTo>
                    <a:pt x="58" y="0"/>
                  </a:moveTo>
                  <a:lnTo>
                    <a:pt x="58" y="0"/>
                  </a:lnTo>
                  <a:lnTo>
                    <a:pt x="47" y="2"/>
                  </a:lnTo>
                  <a:lnTo>
                    <a:pt x="36" y="6"/>
                  </a:lnTo>
                  <a:lnTo>
                    <a:pt x="26" y="11"/>
                  </a:lnTo>
                  <a:lnTo>
                    <a:pt x="17" y="18"/>
                  </a:lnTo>
                  <a:lnTo>
                    <a:pt x="10" y="26"/>
                  </a:lnTo>
                  <a:lnTo>
                    <a:pt x="4" y="36"/>
                  </a:lnTo>
                  <a:lnTo>
                    <a:pt x="2" y="47"/>
                  </a:lnTo>
                  <a:lnTo>
                    <a:pt x="0" y="59"/>
                  </a:lnTo>
                  <a:lnTo>
                    <a:pt x="0" y="59"/>
                  </a:lnTo>
                  <a:lnTo>
                    <a:pt x="2" y="70"/>
                  </a:lnTo>
                  <a:lnTo>
                    <a:pt x="4" y="81"/>
                  </a:lnTo>
                  <a:lnTo>
                    <a:pt x="10" y="90"/>
                  </a:lnTo>
                  <a:lnTo>
                    <a:pt x="17" y="99"/>
                  </a:lnTo>
                  <a:lnTo>
                    <a:pt x="26" y="105"/>
                  </a:lnTo>
                  <a:lnTo>
                    <a:pt x="36" y="111"/>
                  </a:lnTo>
                  <a:lnTo>
                    <a:pt x="47" y="115"/>
                  </a:lnTo>
                  <a:lnTo>
                    <a:pt x="58" y="116"/>
                  </a:lnTo>
                  <a:lnTo>
                    <a:pt x="58" y="116"/>
                  </a:lnTo>
                  <a:lnTo>
                    <a:pt x="70" y="115"/>
                  </a:lnTo>
                  <a:lnTo>
                    <a:pt x="81" y="111"/>
                  </a:lnTo>
                  <a:lnTo>
                    <a:pt x="90" y="105"/>
                  </a:lnTo>
                  <a:lnTo>
                    <a:pt x="99" y="99"/>
                  </a:lnTo>
                  <a:lnTo>
                    <a:pt x="105" y="90"/>
                  </a:lnTo>
                  <a:lnTo>
                    <a:pt x="111" y="81"/>
                  </a:lnTo>
                  <a:lnTo>
                    <a:pt x="115" y="70"/>
                  </a:lnTo>
                  <a:lnTo>
                    <a:pt x="116" y="59"/>
                  </a:lnTo>
                  <a:lnTo>
                    <a:pt x="116" y="59"/>
                  </a:lnTo>
                  <a:lnTo>
                    <a:pt x="115" y="47"/>
                  </a:lnTo>
                  <a:lnTo>
                    <a:pt x="111" y="36"/>
                  </a:lnTo>
                  <a:lnTo>
                    <a:pt x="105" y="26"/>
                  </a:lnTo>
                  <a:lnTo>
                    <a:pt x="99" y="18"/>
                  </a:lnTo>
                  <a:lnTo>
                    <a:pt x="90" y="11"/>
                  </a:lnTo>
                  <a:lnTo>
                    <a:pt x="81" y="6"/>
                  </a:lnTo>
                  <a:lnTo>
                    <a:pt x="70" y="2"/>
                  </a:lnTo>
                  <a:lnTo>
                    <a:pt x="58" y="0"/>
                  </a:lnTo>
                  <a:lnTo>
                    <a:pt x="5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ar-QA"/>
            </a:p>
          </p:txBody>
        </p:sp>
        <p:sp>
          <p:nvSpPr>
            <p:cNvPr id="9" name="Freeform 8">
              <a:extLst>
                <a:ext uri="{FF2B5EF4-FFF2-40B4-BE49-F238E27FC236}">
                  <a16:creationId xmlns:a16="http://schemas.microsoft.com/office/drawing/2014/main" id="{B694C66F-BC0D-45C9-838F-E6D4089F8A63}"/>
                </a:ext>
              </a:extLst>
            </p:cNvPr>
            <p:cNvSpPr>
              <a:spLocks/>
            </p:cNvSpPr>
            <p:nvPr/>
          </p:nvSpPr>
          <p:spPr bwMode="auto">
            <a:xfrm>
              <a:off x="2643125" y="1477363"/>
              <a:ext cx="184150" cy="182563"/>
            </a:xfrm>
            <a:custGeom>
              <a:avLst/>
              <a:gdLst>
                <a:gd name="T0" fmla="*/ 58 w 116"/>
                <a:gd name="T1" fmla="*/ 0 h 115"/>
                <a:gd name="T2" fmla="*/ 58 w 116"/>
                <a:gd name="T3" fmla="*/ 0 h 115"/>
                <a:gd name="T4" fmla="*/ 47 w 116"/>
                <a:gd name="T5" fmla="*/ 2 h 115"/>
                <a:gd name="T6" fmla="*/ 36 w 116"/>
                <a:gd name="T7" fmla="*/ 4 h 115"/>
                <a:gd name="T8" fmla="*/ 26 w 116"/>
                <a:gd name="T9" fmla="*/ 10 h 115"/>
                <a:gd name="T10" fmla="*/ 17 w 116"/>
                <a:gd name="T11" fmla="*/ 17 h 115"/>
                <a:gd name="T12" fmla="*/ 10 w 116"/>
                <a:gd name="T13" fmla="*/ 26 h 115"/>
                <a:gd name="T14" fmla="*/ 4 w 116"/>
                <a:gd name="T15" fmla="*/ 36 h 115"/>
                <a:gd name="T16" fmla="*/ 2 w 116"/>
                <a:gd name="T17" fmla="*/ 47 h 115"/>
                <a:gd name="T18" fmla="*/ 0 w 116"/>
                <a:gd name="T19" fmla="*/ 58 h 115"/>
                <a:gd name="T20" fmla="*/ 0 w 116"/>
                <a:gd name="T21" fmla="*/ 58 h 115"/>
                <a:gd name="T22" fmla="*/ 2 w 116"/>
                <a:gd name="T23" fmla="*/ 70 h 115"/>
                <a:gd name="T24" fmla="*/ 4 w 116"/>
                <a:gd name="T25" fmla="*/ 81 h 115"/>
                <a:gd name="T26" fmla="*/ 10 w 116"/>
                <a:gd name="T27" fmla="*/ 91 h 115"/>
                <a:gd name="T28" fmla="*/ 17 w 116"/>
                <a:gd name="T29" fmla="*/ 99 h 115"/>
                <a:gd name="T30" fmla="*/ 26 w 116"/>
                <a:gd name="T31" fmla="*/ 106 h 115"/>
                <a:gd name="T32" fmla="*/ 36 w 116"/>
                <a:gd name="T33" fmla="*/ 111 h 115"/>
                <a:gd name="T34" fmla="*/ 47 w 116"/>
                <a:gd name="T35" fmla="*/ 114 h 115"/>
                <a:gd name="T36" fmla="*/ 58 w 116"/>
                <a:gd name="T37" fmla="*/ 115 h 115"/>
                <a:gd name="T38" fmla="*/ 58 w 116"/>
                <a:gd name="T39" fmla="*/ 115 h 115"/>
                <a:gd name="T40" fmla="*/ 70 w 116"/>
                <a:gd name="T41" fmla="*/ 114 h 115"/>
                <a:gd name="T42" fmla="*/ 81 w 116"/>
                <a:gd name="T43" fmla="*/ 111 h 115"/>
                <a:gd name="T44" fmla="*/ 90 w 116"/>
                <a:gd name="T45" fmla="*/ 106 h 115"/>
                <a:gd name="T46" fmla="*/ 99 w 116"/>
                <a:gd name="T47" fmla="*/ 99 h 115"/>
                <a:gd name="T48" fmla="*/ 105 w 116"/>
                <a:gd name="T49" fmla="*/ 91 h 115"/>
                <a:gd name="T50" fmla="*/ 111 w 116"/>
                <a:gd name="T51" fmla="*/ 81 h 115"/>
                <a:gd name="T52" fmla="*/ 115 w 116"/>
                <a:gd name="T53" fmla="*/ 70 h 115"/>
                <a:gd name="T54" fmla="*/ 116 w 116"/>
                <a:gd name="T55" fmla="*/ 58 h 115"/>
                <a:gd name="T56" fmla="*/ 116 w 116"/>
                <a:gd name="T57" fmla="*/ 58 h 115"/>
                <a:gd name="T58" fmla="*/ 115 w 116"/>
                <a:gd name="T59" fmla="*/ 47 h 115"/>
                <a:gd name="T60" fmla="*/ 111 w 116"/>
                <a:gd name="T61" fmla="*/ 36 h 115"/>
                <a:gd name="T62" fmla="*/ 105 w 116"/>
                <a:gd name="T63" fmla="*/ 26 h 115"/>
                <a:gd name="T64" fmla="*/ 99 w 116"/>
                <a:gd name="T65" fmla="*/ 17 h 115"/>
                <a:gd name="T66" fmla="*/ 90 w 116"/>
                <a:gd name="T67" fmla="*/ 10 h 115"/>
                <a:gd name="T68" fmla="*/ 81 w 116"/>
                <a:gd name="T69" fmla="*/ 4 h 115"/>
                <a:gd name="T70" fmla="*/ 70 w 116"/>
                <a:gd name="T71" fmla="*/ 2 h 115"/>
                <a:gd name="T72" fmla="*/ 58 w 116"/>
                <a:gd name="T73" fmla="*/ 0 h 115"/>
                <a:gd name="T74" fmla="*/ 58 w 116"/>
                <a:gd name="T7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6" h="115">
                  <a:moveTo>
                    <a:pt x="58" y="0"/>
                  </a:moveTo>
                  <a:lnTo>
                    <a:pt x="58" y="0"/>
                  </a:lnTo>
                  <a:lnTo>
                    <a:pt x="47" y="2"/>
                  </a:lnTo>
                  <a:lnTo>
                    <a:pt x="36" y="4"/>
                  </a:lnTo>
                  <a:lnTo>
                    <a:pt x="26" y="10"/>
                  </a:lnTo>
                  <a:lnTo>
                    <a:pt x="17" y="17"/>
                  </a:lnTo>
                  <a:lnTo>
                    <a:pt x="10" y="26"/>
                  </a:lnTo>
                  <a:lnTo>
                    <a:pt x="4" y="36"/>
                  </a:lnTo>
                  <a:lnTo>
                    <a:pt x="2" y="47"/>
                  </a:lnTo>
                  <a:lnTo>
                    <a:pt x="0" y="58"/>
                  </a:lnTo>
                  <a:lnTo>
                    <a:pt x="0" y="58"/>
                  </a:lnTo>
                  <a:lnTo>
                    <a:pt x="2" y="70"/>
                  </a:lnTo>
                  <a:lnTo>
                    <a:pt x="4" y="81"/>
                  </a:lnTo>
                  <a:lnTo>
                    <a:pt x="10" y="91"/>
                  </a:lnTo>
                  <a:lnTo>
                    <a:pt x="17" y="99"/>
                  </a:lnTo>
                  <a:lnTo>
                    <a:pt x="26" y="106"/>
                  </a:lnTo>
                  <a:lnTo>
                    <a:pt x="36" y="111"/>
                  </a:lnTo>
                  <a:lnTo>
                    <a:pt x="47" y="114"/>
                  </a:lnTo>
                  <a:lnTo>
                    <a:pt x="58" y="115"/>
                  </a:lnTo>
                  <a:lnTo>
                    <a:pt x="58" y="115"/>
                  </a:lnTo>
                  <a:lnTo>
                    <a:pt x="70" y="114"/>
                  </a:lnTo>
                  <a:lnTo>
                    <a:pt x="81" y="111"/>
                  </a:lnTo>
                  <a:lnTo>
                    <a:pt x="90" y="106"/>
                  </a:lnTo>
                  <a:lnTo>
                    <a:pt x="99" y="99"/>
                  </a:lnTo>
                  <a:lnTo>
                    <a:pt x="105" y="91"/>
                  </a:lnTo>
                  <a:lnTo>
                    <a:pt x="111" y="81"/>
                  </a:lnTo>
                  <a:lnTo>
                    <a:pt x="115" y="70"/>
                  </a:lnTo>
                  <a:lnTo>
                    <a:pt x="116" y="58"/>
                  </a:lnTo>
                  <a:lnTo>
                    <a:pt x="116" y="58"/>
                  </a:lnTo>
                  <a:lnTo>
                    <a:pt x="115" y="47"/>
                  </a:lnTo>
                  <a:lnTo>
                    <a:pt x="111" y="36"/>
                  </a:lnTo>
                  <a:lnTo>
                    <a:pt x="105" y="26"/>
                  </a:lnTo>
                  <a:lnTo>
                    <a:pt x="99" y="17"/>
                  </a:lnTo>
                  <a:lnTo>
                    <a:pt x="90" y="10"/>
                  </a:lnTo>
                  <a:lnTo>
                    <a:pt x="81" y="4"/>
                  </a:lnTo>
                  <a:lnTo>
                    <a:pt x="70" y="2"/>
                  </a:lnTo>
                  <a:lnTo>
                    <a:pt x="58" y="0"/>
                  </a:lnTo>
                  <a:lnTo>
                    <a:pt x="58" y="0"/>
                  </a:lnTo>
                  <a:close/>
                </a:path>
              </a:pathLst>
            </a:custGeom>
            <a:solidFill>
              <a:srgbClr val="B2B1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ar-QA"/>
            </a:p>
          </p:txBody>
        </p:sp>
        <p:sp>
          <p:nvSpPr>
            <p:cNvPr id="10" name="Line 9">
              <a:extLst>
                <a:ext uri="{FF2B5EF4-FFF2-40B4-BE49-F238E27FC236}">
                  <a16:creationId xmlns:a16="http://schemas.microsoft.com/office/drawing/2014/main" id="{516ACD98-B80B-41DC-BF6A-0E900333E984}"/>
                </a:ext>
              </a:extLst>
            </p:cNvPr>
            <p:cNvSpPr>
              <a:spLocks noChangeShapeType="1"/>
            </p:cNvSpPr>
            <p:nvPr/>
          </p:nvSpPr>
          <p:spPr bwMode="auto">
            <a:xfrm flipV="1">
              <a:off x="2735200" y="1612301"/>
              <a:ext cx="0" cy="2205038"/>
            </a:xfrm>
            <a:prstGeom prst="line">
              <a:avLst/>
            </a:prstGeom>
            <a:noFill/>
            <a:ln w="42863">
              <a:solidFill>
                <a:srgbClr val="B2B1B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sp>
          <p:nvSpPr>
            <p:cNvPr id="11" name="Line 10">
              <a:extLst>
                <a:ext uri="{FF2B5EF4-FFF2-40B4-BE49-F238E27FC236}">
                  <a16:creationId xmlns:a16="http://schemas.microsoft.com/office/drawing/2014/main" id="{9739772D-6AD9-45D3-8236-FFA75EDB3AD2}"/>
                </a:ext>
              </a:extLst>
            </p:cNvPr>
            <p:cNvSpPr>
              <a:spLocks noChangeShapeType="1"/>
            </p:cNvSpPr>
            <p:nvPr/>
          </p:nvSpPr>
          <p:spPr bwMode="auto">
            <a:xfrm flipH="1" flipV="1">
              <a:off x="2735199" y="1794863"/>
              <a:ext cx="1" cy="2020887"/>
            </a:xfrm>
            <a:prstGeom prst="line">
              <a:avLst/>
            </a:prstGeom>
            <a:noFill/>
            <a:ln w="104775">
              <a:solidFill>
                <a:schemeClr val="accent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grpSp>
      <p:grpSp>
        <p:nvGrpSpPr>
          <p:cNvPr id="12" name="Group 2">
            <a:extLst>
              <a:ext uri="{FF2B5EF4-FFF2-40B4-BE49-F238E27FC236}">
                <a16:creationId xmlns:a16="http://schemas.microsoft.com/office/drawing/2014/main" id="{7427956B-A502-406F-912A-A4F94A81FBC3}"/>
              </a:ext>
            </a:extLst>
          </p:cNvPr>
          <p:cNvGrpSpPr/>
          <p:nvPr/>
        </p:nvGrpSpPr>
        <p:grpSpPr>
          <a:xfrm>
            <a:off x="2358360" y="4929523"/>
            <a:ext cx="166687" cy="569913"/>
            <a:chOff x="2652650" y="3952276"/>
            <a:chExt cx="166687" cy="569913"/>
          </a:xfrm>
        </p:grpSpPr>
        <p:sp>
          <p:nvSpPr>
            <p:cNvPr id="13" name="Line 11">
              <a:extLst>
                <a:ext uri="{FF2B5EF4-FFF2-40B4-BE49-F238E27FC236}">
                  <a16:creationId xmlns:a16="http://schemas.microsoft.com/office/drawing/2014/main" id="{7A03C682-9F78-4278-96AB-37B8BAE1D374}"/>
                </a:ext>
              </a:extLst>
            </p:cNvPr>
            <p:cNvSpPr>
              <a:spLocks noChangeShapeType="1"/>
            </p:cNvSpPr>
            <p:nvPr/>
          </p:nvSpPr>
          <p:spPr bwMode="auto">
            <a:xfrm flipV="1">
              <a:off x="2735200" y="3952276"/>
              <a:ext cx="0" cy="469900"/>
            </a:xfrm>
            <a:prstGeom prst="line">
              <a:avLst/>
            </a:prstGeom>
            <a:noFill/>
            <a:ln w="25400">
              <a:solidFill>
                <a:srgbClr val="D1D3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sp>
          <p:nvSpPr>
            <p:cNvPr id="14" name="Freeform 12">
              <a:extLst>
                <a:ext uri="{FF2B5EF4-FFF2-40B4-BE49-F238E27FC236}">
                  <a16:creationId xmlns:a16="http://schemas.microsoft.com/office/drawing/2014/main" id="{66300404-75DA-4BA7-B85F-42F20A5D3A1E}"/>
                </a:ext>
              </a:extLst>
            </p:cNvPr>
            <p:cNvSpPr>
              <a:spLocks/>
            </p:cNvSpPr>
            <p:nvPr/>
          </p:nvSpPr>
          <p:spPr bwMode="auto">
            <a:xfrm>
              <a:off x="2652650" y="4355501"/>
              <a:ext cx="166687" cy="166688"/>
            </a:xfrm>
            <a:custGeom>
              <a:avLst/>
              <a:gdLst>
                <a:gd name="T0" fmla="*/ 52 w 105"/>
                <a:gd name="T1" fmla="*/ 0 h 105"/>
                <a:gd name="T2" fmla="*/ 52 w 105"/>
                <a:gd name="T3" fmla="*/ 0 h 105"/>
                <a:gd name="T4" fmla="*/ 42 w 105"/>
                <a:gd name="T5" fmla="*/ 1 h 105"/>
                <a:gd name="T6" fmla="*/ 31 w 105"/>
                <a:gd name="T7" fmla="*/ 4 h 105"/>
                <a:gd name="T8" fmla="*/ 23 w 105"/>
                <a:gd name="T9" fmla="*/ 8 h 105"/>
                <a:gd name="T10" fmla="*/ 15 w 105"/>
                <a:gd name="T11" fmla="*/ 15 h 105"/>
                <a:gd name="T12" fmla="*/ 8 w 105"/>
                <a:gd name="T13" fmla="*/ 23 h 105"/>
                <a:gd name="T14" fmla="*/ 4 w 105"/>
                <a:gd name="T15" fmla="*/ 31 h 105"/>
                <a:gd name="T16" fmla="*/ 0 w 105"/>
                <a:gd name="T17" fmla="*/ 42 h 105"/>
                <a:gd name="T18" fmla="*/ 0 w 105"/>
                <a:gd name="T19" fmla="*/ 52 h 105"/>
                <a:gd name="T20" fmla="*/ 0 w 105"/>
                <a:gd name="T21" fmla="*/ 52 h 105"/>
                <a:gd name="T22" fmla="*/ 0 w 105"/>
                <a:gd name="T23" fmla="*/ 63 h 105"/>
                <a:gd name="T24" fmla="*/ 4 w 105"/>
                <a:gd name="T25" fmla="*/ 72 h 105"/>
                <a:gd name="T26" fmla="*/ 8 w 105"/>
                <a:gd name="T27" fmla="*/ 82 h 105"/>
                <a:gd name="T28" fmla="*/ 15 w 105"/>
                <a:gd name="T29" fmla="*/ 90 h 105"/>
                <a:gd name="T30" fmla="*/ 23 w 105"/>
                <a:gd name="T31" fmla="*/ 96 h 105"/>
                <a:gd name="T32" fmla="*/ 31 w 105"/>
                <a:gd name="T33" fmla="*/ 101 h 105"/>
                <a:gd name="T34" fmla="*/ 42 w 105"/>
                <a:gd name="T35" fmla="*/ 104 h 105"/>
                <a:gd name="T36" fmla="*/ 52 w 105"/>
                <a:gd name="T37" fmla="*/ 105 h 105"/>
                <a:gd name="T38" fmla="*/ 52 w 105"/>
                <a:gd name="T39" fmla="*/ 105 h 105"/>
                <a:gd name="T40" fmla="*/ 63 w 105"/>
                <a:gd name="T41" fmla="*/ 104 h 105"/>
                <a:gd name="T42" fmla="*/ 72 w 105"/>
                <a:gd name="T43" fmla="*/ 101 h 105"/>
                <a:gd name="T44" fmla="*/ 82 w 105"/>
                <a:gd name="T45" fmla="*/ 96 h 105"/>
                <a:gd name="T46" fmla="*/ 90 w 105"/>
                <a:gd name="T47" fmla="*/ 90 h 105"/>
                <a:gd name="T48" fmla="*/ 95 w 105"/>
                <a:gd name="T49" fmla="*/ 82 h 105"/>
                <a:gd name="T50" fmla="*/ 101 w 105"/>
                <a:gd name="T51" fmla="*/ 72 h 105"/>
                <a:gd name="T52" fmla="*/ 104 w 105"/>
                <a:gd name="T53" fmla="*/ 63 h 105"/>
                <a:gd name="T54" fmla="*/ 105 w 105"/>
                <a:gd name="T55" fmla="*/ 52 h 105"/>
                <a:gd name="T56" fmla="*/ 105 w 105"/>
                <a:gd name="T57" fmla="*/ 52 h 105"/>
                <a:gd name="T58" fmla="*/ 104 w 105"/>
                <a:gd name="T59" fmla="*/ 42 h 105"/>
                <a:gd name="T60" fmla="*/ 101 w 105"/>
                <a:gd name="T61" fmla="*/ 31 h 105"/>
                <a:gd name="T62" fmla="*/ 95 w 105"/>
                <a:gd name="T63" fmla="*/ 23 h 105"/>
                <a:gd name="T64" fmla="*/ 90 w 105"/>
                <a:gd name="T65" fmla="*/ 15 h 105"/>
                <a:gd name="T66" fmla="*/ 82 w 105"/>
                <a:gd name="T67" fmla="*/ 8 h 105"/>
                <a:gd name="T68" fmla="*/ 72 w 105"/>
                <a:gd name="T69" fmla="*/ 4 h 105"/>
                <a:gd name="T70" fmla="*/ 63 w 105"/>
                <a:gd name="T71" fmla="*/ 1 h 105"/>
                <a:gd name="T72" fmla="*/ 52 w 105"/>
                <a:gd name="T73" fmla="*/ 0 h 105"/>
                <a:gd name="T74" fmla="*/ 52 w 105"/>
                <a:gd name="T7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5" h="105">
                  <a:moveTo>
                    <a:pt x="52" y="0"/>
                  </a:moveTo>
                  <a:lnTo>
                    <a:pt x="52" y="0"/>
                  </a:lnTo>
                  <a:lnTo>
                    <a:pt x="42" y="1"/>
                  </a:lnTo>
                  <a:lnTo>
                    <a:pt x="31" y="4"/>
                  </a:lnTo>
                  <a:lnTo>
                    <a:pt x="23" y="8"/>
                  </a:lnTo>
                  <a:lnTo>
                    <a:pt x="15" y="15"/>
                  </a:lnTo>
                  <a:lnTo>
                    <a:pt x="8" y="23"/>
                  </a:lnTo>
                  <a:lnTo>
                    <a:pt x="4" y="31"/>
                  </a:lnTo>
                  <a:lnTo>
                    <a:pt x="0" y="42"/>
                  </a:lnTo>
                  <a:lnTo>
                    <a:pt x="0" y="52"/>
                  </a:lnTo>
                  <a:lnTo>
                    <a:pt x="0" y="52"/>
                  </a:lnTo>
                  <a:lnTo>
                    <a:pt x="0" y="63"/>
                  </a:lnTo>
                  <a:lnTo>
                    <a:pt x="4" y="72"/>
                  </a:lnTo>
                  <a:lnTo>
                    <a:pt x="8" y="82"/>
                  </a:lnTo>
                  <a:lnTo>
                    <a:pt x="15" y="90"/>
                  </a:lnTo>
                  <a:lnTo>
                    <a:pt x="23" y="96"/>
                  </a:lnTo>
                  <a:lnTo>
                    <a:pt x="31" y="101"/>
                  </a:lnTo>
                  <a:lnTo>
                    <a:pt x="42" y="104"/>
                  </a:lnTo>
                  <a:lnTo>
                    <a:pt x="52" y="105"/>
                  </a:lnTo>
                  <a:lnTo>
                    <a:pt x="52" y="105"/>
                  </a:lnTo>
                  <a:lnTo>
                    <a:pt x="63" y="104"/>
                  </a:lnTo>
                  <a:lnTo>
                    <a:pt x="72" y="101"/>
                  </a:lnTo>
                  <a:lnTo>
                    <a:pt x="82" y="96"/>
                  </a:lnTo>
                  <a:lnTo>
                    <a:pt x="90" y="90"/>
                  </a:lnTo>
                  <a:lnTo>
                    <a:pt x="95" y="82"/>
                  </a:lnTo>
                  <a:lnTo>
                    <a:pt x="101" y="72"/>
                  </a:lnTo>
                  <a:lnTo>
                    <a:pt x="104" y="63"/>
                  </a:lnTo>
                  <a:lnTo>
                    <a:pt x="105" y="52"/>
                  </a:lnTo>
                  <a:lnTo>
                    <a:pt x="105" y="52"/>
                  </a:lnTo>
                  <a:lnTo>
                    <a:pt x="104" y="42"/>
                  </a:lnTo>
                  <a:lnTo>
                    <a:pt x="101" y="31"/>
                  </a:lnTo>
                  <a:lnTo>
                    <a:pt x="95" y="23"/>
                  </a:lnTo>
                  <a:lnTo>
                    <a:pt x="90" y="15"/>
                  </a:lnTo>
                  <a:lnTo>
                    <a:pt x="82" y="8"/>
                  </a:lnTo>
                  <a:lnTo>
                    <a:pt x="72" y="4"/>
                  </a:lnTo>
                  <a:lnTo>
                    <a:pt x="63" y="1"/>
                  </a:lnTo>
                  <a:lnTo>
                    <a:pt x="52" y="0"/>
                  </a:lnTo>
                  <a:lnTo>
                    <a:pt x="52" y="0"/>
                  </a:lnTo>
                  <a:close/>
                </a:path>
              </a:pathLst>
            </a:custGeom>
            <a:solidFill>
              <a:schemeClr val="accent1"/>
            </a:solidFill>
            <a:ln w="7938">
              <a:solidFill>
                <a:srgbClr val="D1D3D4"/>
              </a:solidFill>
              <a:prstDash val="solid"/>
              <a:round/>
              <a:headEnd/>
              <a:tailEnd/>
            </a:ln>
          </p:spPr>
          <p:txBody>
            <a:bodyPr vert="horz" wrap="square" lIns="91440" tIns="45720" rIns="91440" bIns="45720" numCol="1" anchor="t" anchorCtr="0" compatLnSpc="1">
              <a:prstTxWarp prst="textNoShape">
                <a:avLst/>
              </a:prstTxWarp>
            </a:bodyPr>
            <a:lstStyle/>
            <a:p>
              <a:endParaRPr lang="ar-QA"/>
            </a:p>
          </p:txBody>
        </p:sp>
      </p:grpSp>
      <p:sp>
        <p:nvSpPr>
          <p:cNvPr id="15" name="Freeform 13">
            <a:extLst>
              <a:ext uri="{FF2B5EF4-FFF2-40B4-BE49-F238E27FC236}">
                <a16:creationId xmlns:a16="http://schemas.microsoft.com/office/drawing/2014/main" id="{631A4161-6213-4484-B352-A0A46DCA4865}"/>
              </a:ext>
            </a:extLst>
          </p:cNvPr>
          <p:cNvSpPr>
            <a:spLocks/>
          </p:cNvSpPr>
          <p:nvPr/>
        </p:nvSpPr>
        <p:spPr bwMode="auto">
          <a:xfrm>
            <a:off x="3596610" y="2399048"/>
            <a:ext cx="373062" cy="2530475"/>
          </a:xfrm>
          <a:custGeom>
            <a:avLst/>
            <a:gdLst>
              <a:gd name="T0" fmla="*/ 118 w 235"/>
              <a:gd name="T1" fmla="*/ 0 h 1594"/>
              <a:gd name="T2" fmla="*/ 94 w 235"/>
              <a:gd name="T3" fmla="*/ 2 h 1594"/>
              <a:gd name="T4" fmla="*/ 72 w 235"/>
              <a:gd name="T5" fmla="*/ 9 h 1594"/>
              <a:gd name="T6" fmla="*/ 52 w 235"/>
              <a:gd name="T7" fmla="*/ 20 h 1594"/>
              <a:gd name="T8" fmla="*/ 34 w 235"/>
              <a:gd name="T9" fmla="*/ 34 h 1594"/>
              <a:gd name="T10" fmla="*/ 21 w 235"/>
              <a:gd name="T11" fmla="*/ 52 h 1594"/>
              <a:gd name="T12" fmla="*/ 10 w 235"/>
              <a:gd name="T13" fmla="*/ 72 h 1594"/>
              <a:gd name="T14" fmla="*/ 3 w 235"/>
              <a:gd name="T15" fmla="*/ 94 h 1594"/>
              <a:gd name="T16" fmla="*/ 0 w 235"/>
              <a:gd name="T17" fmla="*/ 117 h 1594"/>
              <a:gd name="T18" fmla="*/ 0 w 235"/>
              <a:gd name="T19" fmla="*/ 1476 h 1594"/>
              <a:gd name="T20" fmla="*/ 3 w 235"/>
              <a:gd name="T21" fmla="*/ 1499 h 1594"/>
              <a:gd name="T22" fmla="*/ 10 w 235"/>
              <a:gd name="T23" fmla="*/ 1521 h 1594"/>
              <a:gd name="T24" fmla="*/ 21 w 235"/>
              <a:gd name="T25" fmla="*/ 1542 h 1594"/>
              <a:gd name="T26" fmla="*/ 34 w 235"/>
              <a:gd name="T27" fmla="*/ 1560 h 1594"/>
              <a:gd name="T28" fmla="*/ 52 w 235"/>
              <a:gd name="T29" fmla="*/ 1573 h 1594"/>
              <a:gd name="T30" fmla="*/ 72 w 235"/>
              <a:gd name="T31" fmla="*/ 1584 h 1594"/>
              <a:gd name="T32" fmla="*/ 94 w 235"/>
              <a:gd name="T33" fmla="*/ 1591 h 1594"/>
              <a:gd name="T34" fmla="*/ 118 w 235"/>
              <a:gd name="T35" fmla="*/ 1594 h 1594"/>
              <a:gd name="T36" fmla="*/ 118 w 235"/>
              <a:gd name="T37" fmla="*/ 1594 h 1594"/>
              <a:gd name="T38" fmla="*/ 141 w 235"/>
              <a:gd name="T39" fmla="*/ 1591 h 1594"/>
              <a:gd name="T40" fmla="*/ 163 w 235"/>
              <a:gd name="T41" fmla="*/ 1584 h 1594"/>
              <a:gd name="T42" fmla="*/ 183 w 235"/>
              <a:gd name="T43" fmla="*/ 1573 h 1594"/>
              <a:gd name="T44" fmla="*/ 201 w 235"/>
              <a:gd name="T45" fmla="*/ 1560 h 1594"/>
              <a:gd name="T46" fmla="*/ 215 w 235"/>
              <a:gd name="T47" fmla="*/ 1542 h 1594"/>
              <a:gd name="T48" fmla="*/ 226 w 235"/>
              <a:gd name="T49" fmla="*/ 1521 h 1594"/>
              <a:gd name="T50" fmla="*/ 232 w 235"/>
              <a:gd name="T51" fmla="*/ 1499 h 1594"/>
              <a:gd name="T52" fmla="*/ 235 w 235"/>
              <a:gd name="T53" fmla="*/ 1476 h 1594"/>
              <a:gd name="T54" fmla="*/ 235 w 235"/>
              <a:gd name="T55" fmla="*/ 117 h 1594"/>
              <a:gd name="T56" fmla="*/ 232 w 235"/>
              <a:gd name="T57" fmla="*/ 94 h 1594"/>
              <a:gd name="T58" fmla="*/ 226 w 235"/>
              <a:gd name="T59" fmla="*/ 72 h 1594"/>
              <a:gd name="T60" fmla="*/ 215 w 235"/>
              <a:gd name="T61" fmla="*/ 52 h 1594"/>
              <a:gd name="T62" fmla="*/ 201 w 235"/>
              <a:gd name="T63" fmla="*/ 34 h 1594"/>
              <a:gd name="T64" fmla="*/ 183 w 235"/>
              <a:gd name="T65" fmla="*/ 20 h 1594"/>
              <a:gd name="T66" fmla="*/ 163 w 235"/>
              <a:gd name="T67" fmla="*/ 9 h 1594"/>
              <a:gd name="T68" fmla="*/ 141 w 235"/>
              <a:gd name="T69" fmla="*/ 2 h 1594"/>
              <a:gd name="T70" fmla="*/ 118 w 235"/>
              <a:gd name="T71" fmla="*/ 0 h 1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5" h="1594">
                <a:moveTo>
                  <a:pt x="118" y="0"/>
                </a:moveTo>
                <a:lnTo>
                  <a:pt x="118" y="0"/>
                </a:lnTo>
                <a:lnTo>
                  <a:pt x="105" y="1"/>
                </a:lnTo>
                <a:lnTo>
                  <a:pt x="94" y="2"/>
                </a:lnTo>
                <a:lnTo>
                  <a:pt x="83" y="5"/>
                </a:lnTo>
                <a:lnTo>
                  <a:pt x="72" y="9"/>
                </a:lnTo>
                <a:lnTo>
                  <a:pt x="62" y="15"/>
                </a:lnTo>
                <a:lnTo>
                  <a:pt x="52" y="20"/>
                </a:lnTo>
                <a:lnTo>
                  <a:pt x="44" y="27"/>
                </a:lnTo>
                <a:lnTo>
                  <a:pt x="34" y="34"/>
                </a:lnTo>
                <a:lnTo>
                  <a:pt x="27" y="42"/>
                </a:lnTo>
                <a:lnTo>
                  <a:pt x="21" y="52"/>
                </a:lnTo>
                <a:lnTo>
                  <a:pt x="15" y="61"/>
                </a:lnTo>
                <a:lnTo>
                  <a:pt x="10" y="72"/>
                </a:lnTo>
                <a:lnTo>
                  <a:pt x="5" y="82"/>
                </a:lnTo>
                <a:lnTo>
                  <a:pt x="3" y="94"/>
                </a:lnTo>
                <a:lnTo>
                  <a:pt x="1" y="105"/>
                </a:lnTo>
                <a:lnTo>
                  <a:pt x="0" y="117"/>
                </a:lnTo>
                <a:lnTo>
                  <a:pt x="0" y="1476"/>
                </a:lnTo>
                <a:lnTo>
                  <a:pt x="0" y="1476"/>
                </a:lnTo>
                <a:lnTo>
                  <a:pt x="1" y="1488"/>
                </a:lnTo>
                <a:lnTo>
                  <a:pt x="3" y="1499"/>
                </a:lnTo>
                <a:lnTo>
                  <a:pt x="5" y="1512"/>
                </a:lnTo>
                <a:lnTo>
                  <a:pt x="10" y="1521"/>
                </a:lnTo>
                <a:lnTo>
                  <a:pt x="15" y="1532"/>
                </a:lnTo>
                <a:lnTo>
                  <a:pt x="21" y="1542"/>
                </a:lnTo>
                <a:lnTo>
                  <a:pt x="27" y="1551"/>
                </a:lnTo>
                <a:lnTo>
                  <a:pt x="34" y="1560"/>
                </a:lnTo>
                <a:lnTo>
                  <a:pt x="44" y="1566"/>
                </a:lnTo>
                <a:lnTo>
                  <a:pt x="52" y="1573"/>
                </a:lnTo>
                <a:lnTo>
                  <a:pt x="62" y="1579"/>
                </a:lnTo>
                <a:lnTo>
                  <a:pt x="72" y="1584"/>
                </a:lnTo>
                <a:lnTo>
                  <a:pt x="83" y="1588"/>
                </a:lnTo>
                <a:lnTo>
                  <a:pt x="94" y="1591"/>
                </a:lnTo>
                <a:lnTo>
                  <a:pt x="105" y="1592"/>
                </a:lnTo>
                <a:lnTo>
                  <a:pt x="118" y="1594"/>
                </a:lnTo>
                <a:lnTo>
                  <a:pt x="118" y="1594"/>
                </a:lnTo>
                <a:lnTo>
                  <a:pt x="118" y="1594"/>
                </a:lnTo>
                <a:lnTo>
                  <a:pt x="130" y="1592"/>
                </a:lnTo>
                <a:lnTo>
                  <a:pt x="141" y="1591"/>
                </a:lnTo>
                <a:lnTo>
                  <a:pt x="153" y="1588"/>
                </a:lnTo>
                <a:lnTo>
                  <a:pt x="163" y="1584"/>
                </a:lnTo>
                <a:lnTo>
                  <a:pt x="174" y="1579"/>
                </a:lnTo>
                <a:lnTo>
                  <a:pt x="183" y="1573"/>
                </a:lnTo>
                <a:lnTo>
                  <a:pt x="193" y="1566"/>
                </a:lnTo>
                <a:lnTo>
                  <a:pt x="201" y="1560"/>
                </a:lnTo>
                <a:lnTo>
                  <a:pt x="208" y="1551"/>
                </a:lnTo>
                <a:lnTo>
                  <a:pt x="215" y="1542"/>
                </a:lnTo>
                <a:lnTo>
                  <a:pt x="220" y="1532"/>
                </a:lnTo>
                <a:lnTo>
                  <a:pt x="226" y="1521"/>
                </a:lnTo>
                <a:lnTo>
                  <a:pt x="230" y="1512"/>
                </a:lnTo>
                <a:lnTo>
                  <a:pt x="232" y="1499"/>
                </a:lnTo>
                <a:lnTo>
                  <a:pt x="234" y="1488"/>
                </a:lnTo>
                <a:lnTo>
                  <a:pt x="235" y="1476"/>
                </a:lnTo>
                <a:lnTo>
                  <a:pt x="235" y="117"/>
                </a:lnTo>
                <a:lnTo>
                  <a:pt x="235" y="117"/>
                </a:lnTo>
                <a:lnTo>
                  <a:pt x="234" y="105"/>
                </a:lnTo>
                <a:lnTo>
                  <a:pt x="232" y="94"/>
                </a:lnTo>
                <a:lnTo>
                  <a:pt x="230" y="82"/>
                </a:lnTo>
                <a:lnTo>
                  <a:pt x="226" y="72"/>
                </a:lnTo>
                <a:lnTo>
                  <a:pt x="220" y="61"/>
                </a:lnTo>
                <a:lnTo>
                  <a:pt x="215" y="52"/>
                </a:lnTo>
                <a:lnTo>
                  <a:pt x="208" y="42"/>
                </a:lnTo>
                <a:lnTo>
                  <a:pt x="201" y="34"/>
                </a:lnTo>
                <a:lnTo>
                  <a:pt x="193" y="27"/>
                </a:lnTo>
                <a:lnTo>
                  <a:pt x="183" y="20"/>
                </a:lnTo>
                <a:lnTo>
                  <a:pt x="174" y="15"/>
                </a:lnTo>
                <a:lnTo>
                  <a:pt x="163" y="9"/>
                </a:lnTo>
                <a:lnTo>
                  <a:pt x="153" y="5"/>
                </a:lnTo>
                <a:lnTo>
                  <a:pt x="141" y="2"/>
                </a:lnTo>
                <a:lnTo>
                  <a:pt x="130" y="1"/>
                </a:lnTo>
                <a:lnTo>
                  <a:pt x="118" y="0"/>
                </a:lnTo>
                <a:lnTo>
                  <a:pt x="118" y="0"/>
                </a:lnTo>
                <a:close/>
              </a:path>
            </a:pathLst>
          </a:custGeom>
          <a:solidFill>
            <a:srgbClr val="ECECEC"/>
          </a:solidFill>
          <a:ln w="7938">
            <a:solidFill>
              <a:srgbClr val="D1D3D4"/>
            </a:solidFill>
            <a:prstDash val="solid"/>
            <a:round/>
            <a:headEnd/>
            <a:tailEnd/>
          </a:ln>
        </p:spPr>
        <p:txBody>
          <a:bodyPr vert="horz" wrap="square" lIns="91440" tIns="45720" rIns="91440" bIns="45720" numCol="1" anchor="t" anchorCtr="0" compatLnSpc="1">
            <a:prstTxWarp prst="textNoShape">
              <a:avLst/>
            </a:prstTxWarp>
          </a:bodyPr>
          <a:lstStyle/>
          <a:p>
            <a:endParaRPr lang="ar-QA"/>
          </a:p>
        </p:txBody>
      </p:sp>
      <p:grpSp>
        <p:nvGrpSpPr>
          <p:cNvPr id="16" name="Group 106">
            <a:extLst>
              <a:ext uri="{FF2B5EF4-FFF2-40B4-BE49-F238E27FC236}">
                <a16:creationId xmlns:a16="http://schemas.microsoft.com/office/drawing/2014/main" id="{40EEEFA8-C6D8-48EA-8E07-E0C81C5016B9}"/>
              </a:ext>
            </a:extLst>
          </p:cNvPr>
          <p:cNvGrpSpPr/>
          <p:nvPr/>
        </p:nvGrpSpPr>
        <p:grpSpPr>
          <a:xfrm>
            <a:off x="3691860" y="2454610"/>
            <a:ext cx="182562" cy="2430463"/>
            <a:chOff x="3986150" y="1477363"/>
            <a:chExt cx="182562" cy="2430463"/>
          </a:xfrm>
        </p:grpSpPr>
        <p:sp>
          <p:nvSpPr>
            <p:cNvPr id="17" name="Freeform 14">
              <a:extLst>
                <a:ext uri="{FF2B5EF4-FFF2-40B4-BE49-F238E27FC236}">
                  <a16:creationId xmlns:a16="http://schemas.microsoft.com/office/drawing/2014/main" id="{9872D8A0-1A88-4275-8B0C-238EB91EBD22}"/>
                </a:ext>
              </a:extLst>
            </p:cNvPr>
            <p:cNvSpPr>
              <a:spLocks/>
            </p:cNvSpPr>
            <p:nvPr/>
          </p:nvSpPr>
          <p:spPr bwMode="auto">
            <a:xfrm>
              <a:off x="3986150" y="3723676"/>
              <a:ext cx="182562" cy="184150"/>
            </a:xfrm>
            <a:custGeom>
              <a:avLst/>
              <a:gdLst>
                <a:gd name="T0" fmla="*/ 58 w 115"/>
                <a:gd name="T1" fmla="*/ 0 h 116"/>
                <a:gd name="T2" fmla="*/ 58 w 115"/>
                <a:gd name="T3" fmla="*/ 0 h 116"/>
                <a:gd name="T4" fmla="*/ 47 w 115"/>
                <a:gd name="T5" fmla="*/ 2 h 116"/>
                <a:gd name="T6" fmla="*/ 36 w 115"/>
                <a:gd name="T7" fmla="*/ 6 h 116"/>
                <a:gd name="T8" fmla="*/ 25 w 115"/>
                <a:gd name="T9" fmla="*/ 11 h 116"/>
                <a:gd name="T10" fmla="*/ 17 w 115"/>
                <a:gd name="T11" fmla="*/ 18 h 116"/>
                <a:gd name="T12" fmla="*/ 10 w 115"/>
                <a:gd name="T13" fmla="*/ 26 h 116"/>
                <a:gd name="T14" fmla="*/ 4 w 115"/>
                <a:gd name="T15" fmla="*/ 36 h 116"/>
                <a:gd name="T16" fmla="*/ 2 w 115"/>
                <a:gd name="T17" fmla="*/ 47 h 116"/>
                <a:gd name="T18" fmla="*/ 0 w 115"/>
                <a:gd name="T19" fmla="*/ 59 h 116"/>
                <a:gd name="T20" fmla="*/ 0 w 115"/>
                <a:gd name="T21" fmla="*/ 59 h 116"/>
                <a:gd name="T22" fmla="*/ 2 w 115"/>
                <a:gd name="T23" fmla="*/ 70 h 116"/>
                <a:gd name="T24" fmla="*/ 4 w 115"/>
                <a:gd name="T25" fmla="*/ 81 h 116"/>
                <a:gd name="T26" fmla="*/ 10 w 115"/>
                <a:gd name="T27" fmla="*/ 90 h 116"/>
                <a:gd name="T28" fmla="*/ 17 w 115"/>
                <a:gd name="T29" fmla="*/ 99 h 116"/>
                <a:gd name="T30" fmla="*/ 25 w 115"/>
                <a:gd name="T31" fmla="*/ 105 h 116"/>
                <a:gd name="T32" fmla="*/ 36 w 115"/>
                <a:gd name="T33" fmla="*/ 111 h 116"/>
                <a:gd name="T34" fmla="*/ 47 w 115"/>
                <a:gd name="T35" fmla="*/ 115 h 116"/>
                <a:gd name="T36" fmla="*/ 58 w 115"/>
                <a:gd name="T37" fmla="*/ 116 h 116"/>
                <a:gd name="T38" fmla="*/ 58 w 115"/>
                <a:gd name="T39" fmla="*/ 116 h 116"/>
                <a:gd name="T40" fmla="*/ 70 w 115"/>
                <a:gd name="T41" fmla="*/ 115 h 116"/>
                <a:gd name="T42" fmla="*/ 79 w 115"/>
                <a:gd name="T43" fmla="*/ 111 h 116"/>
                <a:gd name="T44" fmla="*/ 90 w 115"/>
                <a:gd name="T45" fmla="*/ 105 h 116"/>
                <a:gd name="T46" fmla="*/ 99 w 115"/>
                <a:gd name="T47" fmla="*/ 99 h 116"/>
                <a:gd name="T48" fmla="*/ 105 w 115"/>
                <a:gd name="T49" fmla="*/ 90 h 116"/>
                <a:gd name="T50" fmla="*/ 111 w 115"/>
                <a:gd name="T51" fmla="*/ 81 h 116"/>
                <a:gd name="T52" fmla="*/ 114 w 115"/>
                <a:gd name="T53" fmla="*/ 70 h 116"/>
                <a:gd name="T54" fmla="*/ 115 w 115"/>
                <a:gd name="T55" fmla="*/ 59 h 116"/>
                <a:gd name="T56" fmla="*/ 115 w 115"/>
                <a:gd name="T57" fmla="*/ 59 h 116"/>
                <a:gd name="T58" fmla="*/ 114 w 115"/>
                <a:gd name="T59" fmla="*/ 47 h 116"/>
                <a:gd name="T60" fmla="*/ 111 w 115"/>
                <a:gd name="T61" fmla="*/ 36 h 116"/>
                <a:gd name="T62" fmla="*/ 105 w 115"/>
                <a:gd name="T63" fmla="*/ 26 h 116"/>
                <a:gd name="T64" fmla="*/ 99 w 115"/>
                <a:gd name="T65" fmla="*/ 18 h 116"/>
                <a:gd name="T66" fmla="*/ 90 w 115"/>
                <a:gd name="T67" fmla="*/ 11 h 116"/>
                <a:gd name="T68" fmla="*/ 79 w 115"/>
                <a:gd name="T69" fmla="*/ 6 h 116"/>
                <a:gd name="T70" fmla="*/ 70 w 115"/>
                <a:gd name="T71" fmla="*/ 2 h 116"/>
                <a:gd name="T72" fmla="*/ 58 w 115"/>
                <a:gd name="T73" fmla="*/ 0 h 116"/>
                <a:gd name="T74" fmla="*/ 58 w 115"/>
                <a:gd name="T7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5" h="116">
                  <a:moveTo>
                    <a:pt x="58" y="0"/>
                  </a:moveTo>
                  <a:lnTo>
                    <a:pt x="58" y="0"/>
                  </a:lnTo>
                  <a:lnTo>
                    <a:pt x="47" y="2"/>
                  </a:lnTo>
                  <a:lnTo>
                    <a:pt x="36" y="6"/>
                  </a:lnTo>
                  <a:lnTo>
                    <a:pt x="25" y="11"/>
                  </a:lnTo>
                  <a:lnTo>
                    <a:pt x="17" y="18"/>
                  </a:lnTo>
                  <a:lnTo>
                    <a:pt x="10" y="26"/>
                  </a:lnTo>
                  <a:lnTo>
                    <a:pt x="4" y="36"/>
                  </a:lnTo>
                  <a:lnTo>
                    <a:pt x="2" y="47"/>
                  </a:lnTo>
                  <a:lnTo>
                    <a:pt x="0" y="59"/>
                  </a:lnTo>
                  <a:lnTo>
                    <a:pt x="0" y="59"/>
                  </a:lnTo>
                  <a:lnTo>
                    <a:pt x="2" y="70"/>
                  </a:lnTo>
                  <a:lnTo>
                    <a:pt x="4" y="81"/>
                  </a:lnTo>
                  <a:lnTo>
                    <a:pt x="10" y="90"/>
                  </a:lnTo>
                  <a:lnTo>
                    <a:pt x="17" y="99"/>
                  </a:lnTo>
                  <a:lnTo>
                    <a:pt x="25" y="105"/>
                  </a:lnTo>
                  <a:lnTo>
                    <a:pt x="36" y="111"/>
                  </a:lnTo>
                  <a:lnTo>
                    <a:pt x="47" y="115"/>
                  </a:lnTo>
                  <a:lnTo>
                    <a:pt x="58" y="116"/>
                  </a:lnTo>
                  <a:lnTo>
                    <a:pt x="58" y="116"/>
                  </a:lnTo>
                  <a:lnTo>
                    <a:pt x="70" y="115"/>
                  </a:lnTo>
                  <a:lnTo>
                    <a:pt x="79" y="111"/>
                  </a:lnTo>
                  <a:lnTo>
                    <a:pt x="90" y="105"/>
                  </a:lnTo>
                  <a:lnTo>
                    <a:pt x="99" y="99"/>
                  </a:lnTo>
                  <a:lnTo>
                    <a:pt x="105" y="90"/>
                  </a:lnTo>
                  <a:lnTo>
                    <a:pt x="111" y="81"/>
                  </a:lnTo>
                  <a:lnTo>
                    <a:pt x="114" y="70"/>
                  </a:lnTo>
                  <a:lnTo>
                    <a:pt x="115" y="59"/>
                  </a:lnTo>
                  <a:lnTo>
                    <a:pt x="115" y="59"/>
                  </a:lnTo>
                  <a:lnTo>
                    <a:pt x="114" y="47"/>
                  </a:lnTo>
                  <a:lnTo>
                    <a:pt x="111" y="36"/>
                  </a:lnTo>
                  <a:lnTo>
                    <a:pt x="105" y="26"/>
                  </a:lnTo>
                  <a:lnTo>
                    <a:pt x="99" y="18"/>
                  </a:lnTo>
                  <a:lnTo>
                    <a:pt x="90" y="11"/>
                  </a:lnTo>
                  <a:lnTo>
                    <a:pt x="79" y="6"/>
                  </a:lnTo>
                  <a:lnTo>
                    <a:pt x="70" y="2"/>
                  </a:lnTo>
                  <a:lnTo>
                    <a:pt x="58" y="0"/>
                  </a:lnTo>
                  <a:lnTo>
                    <a:pt x="58"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ar-QA"/>
            </a:p>
          </p:txBody>
        </p:sp>
        <p:sp>
          <p:nvSpPr>
            <p:cNvPr id="18" name="Freeform 15">
              <a:extLst>
                <a:ext uri="{FF2B5EF4-FFF2-40B4-BE49-F238E27FC236}">
                  <a16:creationId xmlns:a16="http://schemas.microsoft.com/office/drawing/2014/main" id="{6F28326B-CD72-4132-B1F2-0945D060B444}"/>
                </a:ext>
              </a:extLst>
            </p:cNvPr>
            <p:cNvSpPr>
              <a:spLocks/>
            </p:cNvSpPr>
            <p:nvPr/>
          </p:nvSpPr>
          <p:spPr bwMode="auto">
            <a:xfrm>
              <a:off x="3986150" y="1477363"/>
              <a:ext cx="182562" cy="182563"/>
            </a:xfrm>
            <a:custGeom>
              <a:avLst/>
              <a:gdLst>
                <a:gd name="T0" fmla="*/ 58 w 115"/>
                <a:gd name="T1" fmla="*/ 0 h 115"/>
                <a:gd name="T2" fmla="*/ 58 w 115"/>
                <a:gd name="T3" fmla="*/ 0 h 115"/>
                <a:gd name="T4" fmla="*/ 47 w 115"/>
                <a:gd name="T5" fmla="*/ 2 h 115"/>
                <a:gd name="T6" fmla="*/ 36 w 115"/>
                <a:gd name="T7" fmla="*/ 4 h 115"/>
                <a:gd name="T8" fmla="*/ 25 w 115"/>
                <a:gd name="T9" fmla="*/ 10 h 115"/>
                <a:gd name="T10" fmla="*/ 17 w 115"/>
                <a:gd name="T11" fmla="*/ 17 h 115"/>
                <a:gd name="T12" fmla="*/ 10 w 115"/>
                <a:gd name="T13" fmla="*/ 26 h 115"/>
                <a:gd name="T14" fmla="*/ 4 w 115"/>
                <a:gd name="T15" fmla="*/ 36 h 115"/>
                <a:gd name="T16" fmla="*/ 2 w 115"/>
                <a:gd name="T17" fmla="*/ 47 h 115"/>
                <a:gd name="T18" fmla="*/ 0 w 115"/>
                <a:gd name="T19" fmla="*/ 58 h 115"/>
                <a:gd name="T20" fmla="*/ 0 w 115"/>
                <a:gd name="T21" fmla="*/ 58 h 115"/>
                <a:gd name="T22" fmla="*/ 2 w 115"/>
                <a:gd name="T23" fmla="*/ 70 h 115"/>
                <a:gd name="T24" fmla="*/ 4 w 115"/>
                <a:gd name="T25" fmla="*/ 81 h 115"/>
                <a:gd name="T26" fmla="*/ 10 w 115"/>
                <a:gd name="T27" fmla="*/ 91 h 115"/>
                <a:gd name="T28" fmla="*/ 17 w 115"/>
                <a:gd name="T29" fmla="*/ 99 h 115"/>
                <a:gd name="T30" fmla="*/ 25 w 115"/>
                <a:gd name="T31" fmla="*/ 106 h 115"/>
                <a:gd name="T32" fmla="*/ 36 w 115"/>
                <a:gd name="T33" fmla="*/ 111 h 115"/>
                <a:gd name="T34" fmla="*/ 47 w 115"/>
                <a:gd name="T35" fmla="*/ 114 h 115"/>
                <a:gd name="T36" fmla="*/ 58 w 115"/>
                <a:gd name="T37" fmla="*/ 115 h 115"/>
                <a:gd name="T38" fmla="*/ 58 w 115"/>
                <a:gd name="T39" fmla="*/ 115 h 115"/>
                <a:gd name="T40" fmla="*/ 70 w 115"/>
                <a:gd name="T41" fmla="*/ 114 h 115"/>
                <a:gd name="T42" fmla="*/ 79 w 115"/>
                <a:gd name="T43" fmla="*/ 111 h 115"/>
                <a:gd name="T44" fmla="*/ 90 w 115"/>
                <a:gd name="T45" fmla="*/ 106 h 115"/>
                <a:gd name="T46" fmla="*/ 99 w 115"/>
                <a:gd name="T47" fmla="*/ 99 h 115"/>
                <a:gd name="T48" fmla="*/ 105 w 115"/>
                <a:gd name="T49" fmla="*/ 91 h 115"/>
                <a:gd name="T50" fmla="*/ 111 w 115"/>
                <a:gd name="T51" fmla="*/ 81 h 115"/>
                <a:gd name="T52" fmla="*/ 114 w 115"/>
                <a:gd name="T53" fmla="*/ 70 h 115"/>
                <a:gd name="T54" fmla="*/ 115 w 115"/>
                <a:gd name="T55" fmla="*/ 58 h 115"/>
                <a:gd name="T56" fmla="*/ 115 w 115"/>
                <a:gd name="T57" fmla="*/ 58 h 115"/>
                <a:gd name="T58" fmla="*/ 114 w 115"/>
                <a:gd name="T59" fmla="*/ 47 h 115"/>
                <a:gd name="T60" fmla="*/ 111 w 115"/>
                <a:gd name="T61" fmla="*/ 36 h 115"/>
                <a:gd name="T62" fmla="*/ 105 w 115"/>
                <a:gd name="T63" fmla="*/ 26 h 115"/>
                <a:gd name="T64" fmla="*/ 99 w 115"/>
                <a:gd name="T65" fmla="*/ 17 h 115"/>
                <a:gd name="T66" fmla="*/ 90 w 115"/>
                <a:gd name="T67" fmla="*/ 10 h 115"/>
                <a:gd name="T68" fmla="*/ 79 w 115"/>
                <a:gd name="T69" fmla="*/ 4 h 115"/>
                <a:gd name="T70" fmla="*/ 70 w 115"/>
                <a:gd name="T71" fmla="*/ 2 h 115"/>
                <a:gd name="T72" fmla="*/ 58 w 115"/>
                <a:gd name="T73" fmla="*/ 0 h 115"/>
                <a:gd name="T74" fmla="*/ 58 w 115"/>
                <a:gd name="T7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5" h="115">
                  <a:moveTo>
                    <a:pt x="58" y="0"/>
                  </a:moveTo>
                  <a:lnTo>
                    <a:pt x="58" y="0"/>
                  </a:lnTo>
                  <a:lnTo>
                    <a:pt x="47" y="2"/>
                  </a:lnTo>
                  <a:lnTo>
                    <a:pt x="36" y="4"/>
                  </a:lnTo>
                  <a:lnTo>
                    <a:pt x="25" y="10"/>
                  </a:lnTo>
                  <a:lnTo>
                    <a:pt x="17" y="17"/>
                  </a:lnTo>
                  <a:lnTo>
                    <a:pt x="10" y="26"/>
                  </a:lnTo>
                  <a:lnTo>
                    <a:pt x="4" y="36"/>
                  </a:lnTo>
                  <a:lnTo>
                    <a:pt x="2" y="47"/>
                  </a:lnTo>
                  <a:lnTo>
                    <a:pt x="0" y="58"/>
                  </a:lnTo>
                  <a:lnTo>
                    <a:pt x="0" y="58"/>
                  </a:lnTo>
                  <a:lnTo>
                    <a:pt x="2" y="70"/>
                  </a:lnTo>
                  <a:lnTo>
                    <a:pt x="4" y="81"/>
                  </a:lnTo>
                  <a:lnTo>
                    <a:pt x="10" y="91"/>
                  </a:lnTo>
                  <a:lnTo>
                    <a:pt x="17" y="99"/>
                  </a:lnTo>
                  <a:lnTo>
                    <a:pt x="25" y="106"/>
                  </a:lnTo>
                  <a:lnTo>
                    <a:pt x="36" y="111"/>
                  </a:lnTo>
                  <a:lnTo>
                    <a:pt x="47" y="114"/>
                  </a:lnTo>
                  <a:lnTo>
                    <a:pt x="58" y="115"/>
                  </a:lnTo>
                  <a:lnTo>
                    <a:pt x="58" y="115"/>
                  </a:lnTo>
                  <a:lnTo>
                    <a:pt x="70" y="114"/>
                  </a:lnTo>
                  <a:lnTo>
                    <a:pt x="79" y="111"/>
                  </a:lnTo>
                  <a:lnTo>
                    <a:pt x="90" y="106"/>
                  </a:lnTo>
                  <a:lnTo>
                    <a:pt x="99" y="99"/>
                  </a:lnTo>
                  <a:lnTo>
                    <a:pt x="105" y="91"/>
                  </a:lnTo>
                  <a:lnTo>
                    <a:pt x="111" y="81"/>
                  </a:lnTo>
                  <a:lnTo>
                    <a:pt x="114" y="70"/>
                  </a:lnTo>
                  <a:lnTo>
                    <a:pt x="115" y="58"/>
                  </a:lnTo>
                  <a:lnTo>
                    <a:pt x="115" y="58"/>
                  </a:lnTo>
                  <a:lnTo>
                    <a:pt x="114" y="47"/>
                  </a:lnTo>
                  <a:lnTo>
                    <a:pt x="111" y="36"/>
                  </a:lnTo>
                  <a:lnTo>
                    <a:pt x="105" y="26"/>
                  </a:lnTo>
                  <a:lnTo>
                    <a:pt x="99" y="17"/>
                  </a:lnTo>
                  <a:lnTo>
                    <a:pt x="90" y="10"/>
                  </a:lnTo>
                  <a:lnTo>
                    <a:pt x="79" y="4"/>
                  </a:lnTo>
                  <a:lnTo>
                    <a:pt x="70" y="2"/>
                  </a:lnTo>
                  <a:lnTo>
                    <a:pt x="58" y="0"/>
                  </a:lnTo>
                  <a:lnTo>
                    <a:pt x="58" y="0"/>
                  </a:lnTo>
                  <a:close/>
                </a:path>
              </a:pathLst>
            </a:custGeom>
            <a:solidFill>
              <a:srgbClr val="B2B1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ar-QA"/>
            </a:p>
          </p:txBody>
        </p:sp>
        <p:sp>
          <p:nvSpPr>
            <p:cNvPr id="19" name="Line 16">
              <a:extLst>
                <a:ext uri="{FF2B5EF4-FFF2-40B4-BE49-F238E27FC236}">
                  <a16:creationId xmlns:a16="http://schemas.microsoft.com/office/drawing/2014/main" id="{A814D5B9-27F4-42D9-96C8-8F09B89966DA}"/>
                </a:ext>
              </a:extLst>
            </p:cNvPr>
            <p:cNvSpPr>
              <a:spLocks noChangeShapeType="1"/>
            </p:cNvSpPr>
            <p:nvPr/>
          </p:nvSpPr>
          <p:spPr bwMode="auto">
            <a:xfrm flipV="1">
              <a:off x="4078225" y="1612301"/>
              <a:ext cx="0" cy="2205038"/>
            </a:xfrm>
            <a:prstGeom prst="line">
              <a:avLst/>
            </a:prstGeom>
            <a:noFill/>
            <a:ln w="42863">
              <a:solidFill>
                <a:srgbClr val="B2B1B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sp>
          <p:nvSpPr>
            <p:cNvPr id="20" name="Line 17">
              <a:extLst>
                <a:ext uri="{FF2B5EF4-FFF2-40B4-BE49-F238E27FC236}">
                  <a16:creationId xmlns:a16="http://schemas.microsoft.com/office/drawing/2014/main" id="{AB0FB17F-5735-4109-B298-D727CA698FCE}"/>
                </a:ext>
              </a:extLst>
            </p:cNvPr>
            <p:cNvSpPr>
              <a:spLocks noChangeShapeType="1"/>
            </p:cNvSpPr>
            <p:nvPr/>
          </p:nvSpPr>
          <p:spPr bwMode="auto">
            <a:xfrm flipH="1" flipV="1">
              <a:off x="4078224" y="3006153"/>
              <a:ext cx="1" cy="809596"/>
            </a:xfrm>
            <a:prstGeom prst="line">
              <a:avLst/>
            </a:prstGeom>
            <a:noFill/>
            <a:ln w="104775">
              <a:solidFill>
                <a:schemeClr val="accent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grpSp>
      <p:grpSp>
        <p:nvGrpSpPr>
          <p:cNvPr id="21" name="Group 105">
            <a:extLst>
              <a:ext uri="{FF2B5EF4-FFF2-40B4-BE49-F238E27FC236}">
                <a16:creationId xmlns:a16="http://schemas.microsoft.com/office/drawing/2014/main" id="{2BD2EABE-3E89-4FE8-8C86-8EE999A9CAE4}"/>
              </a:ext>
            </a:extLst>
          </p:cNvPr>
          <p:cNvGrpSpPr/>
          <p:nvPr/>
        </p:nvGrpSpPr>
        <p:grpSpPr>
          <a:xfrm>
            <a:off x="3698210" y="4929523"/>
            <a:ext cx="169862" cy="569913"/>
            <a:chOff x="3992500" y="3952276"/>
            <a:chExt cx="169862" cy="569913"/>
          </a:xfrm>
        </p:grpSpPr>
        <p:sp>
          <p:nvSpPr>
            <p:cNvPr id="22" name="Line 18">
              <a:extLst>
                <a:ext uri="{FF2B5EF4-FFF2-40B4-BE49-F238E27FC236}">
                  <a16:creationId xmlns:a16="http://schemas.microsoft.com/office/drawing/2014/main" id="{5146B20F-A939-42F5-9A1C-6DCECF45B027}"/>
                </a:ext>
              </a:extLst>
            </p:cNvPr>
            <p:cNvSpPr>
              <a:spLocks noChangeShapeType="1"/>
            </p:cNvSpPr>
            <p:nvPr/>
          </p:nvSpPr>
          <p:spPr bwMode="auto">
            <a:xfrm flipV="1">
              <a:off x="4078225" y="3952276"/>
              <a:ext cx="0" cy="469900"/>
            </a:xfrm>
            <a:prstGeom prst="line">
              <a:avLst/>
            </a:prstGeom>
            <a:noFill/>
            <a:ln w="25400">
              <a:solidFill>
                <a:srgbClr val="D1D3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sp>
          <p:nvSpPr>
            <p:cNvPr id="23" name="Freeform 19">
              <a:extLst>
                <a:ext uri="{FF2B5EF4-FFF2-40B4-BE49-F238E27FC236}">
                  <a16:creationId xmlns:a16="http://schemas.microsoft.com/office/drawing/2014/main" id="{20A4818C-2851-4614-9D98-8513E2A17C9C}"/>
                </a:ext>
              </a:extLst>
            </p:cNvPr>
            <p:cNvSpPr>
              <a:spLocks/>
            </p:cNvSpPr>
            <p:nvPr/>
          </p:nvSpPr>
          <p:spPr bwMode="auto">
            <a:xfrm>
              <a:off x="3992500" y="4355501"/>
              <a:ext cx="169862" cy="166688"/>
            </a:xfrm>
            <a:custGeom>
              <a:avLst/>
              <a:gdLst>
                <a:gd name="T0" fmla="*/ 54 w 107"/>
                <a:gd name="T1" fmla="*/ 0 h 105"/>
                <a:gd name="T2" fmla="*/ 54 w 107"/>
                <a:gd name="T3" fmla="*/ 0 h 105"/>
                <a:gd name="T4" fmla="*/ 43 w 107"/>
                <a:gd name="T5" fmla="*/ 1 h 105"/>
                <a:gd name="T6" fmla="*/ 33 w 107"/>
                <a:gd name="T7" fmla="*/ 4 h 105"/>
                <a:gd name="T8" fmla="*/ 23 w 107"/>
                <a:gd name="T9" fmla="*/ 8 h 105"/>
                <a:gd name="T10" fmla="*/ 17 w 107"/>
                <a:gd name="T11" fmla="*/ 15 h 105"/>
                <a:gd name="T12" fmla="*/ 10 w 107"/>
                <a:gd name="T13" fmla="*/ 23 h 105"/>
                <a:gd name="T14" fmla="*/ 4 w 107"/>
                <a:gd name="T15" fmla="*/ 31 h 105"/>
                <a:gd name="T16" fmla="*/ 2 w 107"/>
                <a:gd name="T17" fmla="*/ 42 h 105"/>
                <a:gd name="T18" fmla="*/ 0 w 107"/>
                <a:gd name="T19" fmla="*/ 52 h 105"/>
                <a:gd name="T20" fmla="*/ 0 w 107"/>
                <a:gd name="T21" fmla="*/ 52 h 105"/>
                <a:gd name="T22" fmla="*/ 2 w 107"/>
                <a:gd name="T23" fmla="*/ 63 h 105"/>
                <a:gd name="T24" fmla="*/ 4 w 107"/>
                <a:gd name="T25" fmla="*/ 72 h 105"/>
                <a:gd name="T26" fmla="*/ 10 w 107"/>
                <a:gd name="T27" fmla="*/ 82 h 105"/>
                <a:gd name="T28" fmla="*/ 17 w 107"/>
                <a:gd name="T29" fmla="*/ 90 h 105"/>
                <a:gd name="T30" fmla="*/ 23 w 107"/>
                <a:gd name="T31" fmla="*/ 96 h 105"/>
                <a:gd name="T32" fmla="*/ 33 w 107"/>
                <a:gd name="T33" fmla="*/ 101 h 105"/>
                <a:gd name="T34" fmla="*/ 43 w 107"/>
                <a:gd name="T35" fmla="*/ 104 h 105"/>
                <a:gd name="T36" fmla="*/ 54 w 107"/>
                <a:gd name="T37" fmla="*/ 105 h 105"/>
                <a:gd name="T38" fmla="*/ 54 w 107"/>
                <a:gd name="T39" fmla="*/ 105 h 105"/>
                <a:gd name="T40" fmla="*/ 64 w 107"/>
                <a:gd name="T41" fmla="*/ 104 h 105"/>
                <a:gd name="T42" fmla="*/ 74 w 107"/>
                <a:gd name="T43" fmla="*/ 101 h 105"/>
                <a:gd name="T44" fmla="*/ 84 w 107"/>
                <a:gd name="T45" fmla="*/ 96 h 105"/>
                <a:gd name="T46" fmla="*/ 90 w 107"/>
                <a:gd name="T47" fmla="*/ 90 h 105"/>
                <a:gd name="T48" fmla="*/ 97 w 107"/>
                <a:gd name="T49" fmla="*/ 82 h 105"/>
                <a:gd name="T50" fmla="*/ 103 w 107"/>
                <a:gd name="T51" fmla="*/ 72 h 105"/>
                <a:gd name="T52" fmla="*/ 105 w 107"/>
                <a:gd name="T53" fmla="*/ 63 h 105"/>
                <a:gd name="T54" fmla="*/ 107 w 107"/>
                <a:gd name="T55" fmla="*/ 52 h 105"/>
                <a:gd name="T56" fmla="*/ 107 w 107"/>
                <a:gd name="T57" fmla="*/ 52 h 105"/>
                <a:gd name="T58" fmla="*/ 105 w 107"/>
                <a:gd name="T59" fmla="*/ 42 h 105"/>
                <a:gd name="T60" fmla="*/ 103 w 107"/>
                <a:gd name="T61" fmla="*/ 31 h 105"/>
                <a:gd name="T62" fmla="*/ 97 w 107"/>
                <a:gd name="T63" fmla="*/ 23 h 105"/>
                <a:gd name="T64" fmla="*/ 90 w 107"/>
                <a:gd name="T65" fmla="*/ 15 h 105"/>
                <a:gd name="T66" fmla="*/ 84 w 107"/>
                <a:gd name="T67" fmla="*/ 8 h 105"/>
                <a:gd name="T68" fmla="*/ 74 w 107"/>
                <a:gd name="T69" fmla="*/ 4 h 105"/>
                <a:gd name="T70" fmla="*/ 64 w 107"/>
                <a:gd name="T71" fmla="*/ 1 h 105"/>
                <a:gd name="T72" fmla="*/ 54 w 107"/>
                <a:gd name="T73" fmla="*/ 0 h 105"/>
                <a:gd name="T74" fmla="*/ 54 w 107"/>
                <a:gd name="T7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7" h="105">
                  <a:moveTo>
                    <a:pt x="54" y="0"/>
                  </a:moveTo>
                  <a:lnTo>
                    <a:pt x="54" y="0"/>
                  </a:lnTo>
                  <a:lnTo>
                    <a:pt x="43" y="1"/>
                  </a:lnTo>
                  <a:lnTo>
                    <a:pt x="33" y="4"/>
                  </a:lnTo>
                  <a:lnTo>
                    <a:pt x="23" y="8"/>
                  </a:lnTo>
                  <a:lnTo>
                    <a:pt x="17" y="15"/>
                  </a:lnTo>
                  <a:lnTo>
                    <a:pt x="10" y="23"/>
                  </a:lnTo>
                  <a:lnTo>
                    <a:pt x="4" y="31"/>
                  </a:lnTo>
                  <a:lnTo>
                    <a:pt x="2" y="42"/>
                  </a:lnTo>
                  <a:lnTo>
                    <a:pt x="0" y="52"/>
                  </a:lnTo>
                  <a:lnTo>
                    <a:pt x="0" y="52"/>
                  </a:lnTo>
                  <a:lnTo>
                    <a:pt x="2" y="63"/>
                  </a:lnTo>
                  <a:lnTo>
                    <a:pt x="4" y="72"/>
                  </a:lnTo>
                  <a:lnTo>
                    <a:pt x="10" y="82"/>
                  </a:lnTo>
                  <a:lnTo>
                    <a:pt x="17" y="90"/>
                  </a:lnTo>
                  <a:lnTo>
                    <a:pt x="23" y="96"/>
                  </a:lnTo>
                  <a:lnTo>
                    <a:pt x="33" y="101"/>
                  </a:lnTo>
                  <a:lnTo>
                    <a:pt x="43" y="104"/>
                  </a:lnTo>
                  <a:lnTo>
                    <a:pt x="54" y="105"/>
                  </a:lnTo>
                  <a:lnTo>
                    <a:pt x="54" y="105"/>
                  </a:lnTo>
                  <a:lnTo>
                    <a:pt x="64" y="104"/>
                  </a:lnTo>
                  <a:lnTo>
                    <a:pt x="74" y="101"/>
                  </a:lnTo>
                  <a:lnTo>
                    <a:pt x="84" y="96"/>
                  </a:lnTo>
                  <a:lnTo>
                    <a:pt x="90" y="90"/>
                  </a:lnTo>
                  <a:lnTo>
                    <a:pt x="97" y="82"/>
                  </a:lnTo>
                  <a:lnTo>
                    <a:pt x="103" y="72"/>
                  </a:lnTo>
                  <a:lnTo>
                    <a:pt x="105" y="63"/>
                  </a:lnTo>
                  <a:lnTo>
                    <a:pt x="107" y="52"/>
                  </a:lnTo>
                  <a:lnTo>
                    <a:pt x="107" y="52"/>
                  </a:lnTo>
                  <a:lnTo>
                    <a:pt x="105" y="42"/>
                  </a:lnTo>
                  <a:lnTo>
                    <a:pt x="103" y="31"/>
                  </a:lnTo>
                  <a:lnTo>
                    <a:pt x="97" y="23"/>
                  </a:lnTo>
                  <a:lnTo>
                    <a:pt x="90" y="15"/>
                  </a:lnTo>
                  <a:lnTo>
                    <a:pt x="84" y="8"/>
                  </a:lnTo>
                  <a:lnTo>
                    <a:pt x="74" y="4"/>
                  </a:lnTo>
                  <a:lnTo>
                    <a:pt x="64" y="1"/>
                  </a:lnTo>
                  <a:lnTo>
                    <a:pt x="54" y="0"/>
                  </a:lnTo>
                  <a:lnTo>
                    <a:pt x="54" y="0"/>
                  </a:lnTo>
                  <a:close/>
                </a:path>
              </a:pathLst>
            </a:custGeom>
            <a:solidFill>
              <a:schemeClr val="accent2"/>
            </a:solidFill>
            <a:ln w="7938">
              <a:solidFill>
                <a:srgbClr val="D1D3D4"/>
              </a:solidFill>
              <a:prstDash val="solid"/>
              <a:round/>
              <a:headEnd/>
              <a:tailEnd/>
            </a:ln>
          </p:spPr>
          <p:txBody>
            <a:bodyPr vert="horz" wrap="square" lIns="91440" tIns="45720" rIns="91440" bIns="45720" numCol="1" anchor="t" anchorCtr="0" compatLnSpc="1">
              <a:prstTxWarp prst="textNoShape">
                <a:avLst/>
              </a:prstTxWarp>
            </a:bodyPr>
            <a:lstStyle/>
            <a:p>
              <a:endParaRPr lang="ar-QA"/>
            </a:p>
          </p:txBody>
        </p:sp>
      </p:grpSp>
      <p:sp>
        <p:nvSpPr>
          <p:cNvPr id="24" name="Freeform 20">
            <a:extLst>
              <a:ext uri="{FF2B5EF4-FFF2-40B4-BE49-F238E27FC236}">
                <a16:creationId xmlns:a16="http://schemas.microsoft.com/office/drawing/2014/main" id="{422B4277-96BB-4E93-9DC6-86C3C2E79DB1}"/>
              </a:ext>
            </a:extLst>
          </p:cNvPr>
          <p:cNvSpPr>
            <a:spLocks/>
          </p:cNvSpPr>
          <p:nvPr/>
        </p:nvSpPr>
        <p:spPr bwMode="auto">
          <a:xfrm>
            <a:off x="4939635" y="2399048"/>
            <a:ext cx="371475" cy="2530475"/>
          </a:xfrm>
          <a:custGeom>
            <a:avLst/>
            <a:gdLst>
              <a:gd name="T0" fmla="*/ 117 w 234"/>
              <a:gd name="T1" fmla="*/ 0 h 1594"/>
              <a:gd name="T2" fmla="*/ 93 w 234"/>
              <a:gd name="T3" fmla="*/ 2 h 1594"/>
              <a:gd name="T4" fmla="*/ 71 w 234"/>
              <a:gd name="T5" fmla="*/ 9 h 1594"/>
              <a:gd name="T6" fmla="*/ 52 w 234"/>
              <a:gd name="T7" fmla="*/ 20 h 1594"/>
              <a:gd name="T8" fmla="*/ 34 w 234"/>
              <a:gd name="T9" fmla="*/ 34 h 1594"/>
              <a:gd name="T10" fmla="*/ 20 w 234"/>
              <a:gd name="T11" fmla="*/ 52 h 1594"/>
              <a:gd name="T12" fmla="*/ 10 w 234"/>
              <a:gd name="T13" fmla="*/ 72 h 1594"/>
              <a:gd name="T14" fmla="*/ 3 w 234"/>
              <a:gd name="T15" fmla="*/ 94 h 1594"/>
              <a:gd name="T16" fmla="*/ 0 w 234"/>
              <a:gd name="T17" fmla="*/ 117 h 1594"/>
              <a:gd name="T18" fmla="*/ 0 w 234"/>
              <a:gd name="T19" fmla="*/ 1476 h 1594"/>
              <a:gd name="T20" fmla="*/ 3 w 234"/>
              <a:gd name="T21" fmla="*/ 1499 h 1594"/>
              <a:gd name="T22" fmla="*/ 10 w 234"/>
              <a:gd name="T23" fmla="*/ 1521 h 1594"/>
              <a:gd name="T24" fmla="*/ 20 w 234"/>
              <a:gd name="T25" fmla="*/ 1542 h 1594"/>
              <a:gd name="T26" fmla="*/ 34 w 234"/>
              <a:gd name="T27" fmla="*/ 1560 h 1594"/>
              <a:gd name="T28" fmla="*/ 52 w 234"/>
              <a:gd name="T29" fmla="*/ 1573 h 1594"/>
              <a:gd name="T30" fmla="*/ 71 w 234"/>
              <a:gd name="T31" fmla="*/ 1584 h 1594"/>
              <a:gd name="T32" fmla="*/ 93 w 234"/>
              <a:gd name="T33" fmla="*/ 1591 h 1594"/>
              <a:gd name="T34" fmla="*/ 117 w 234"/>
              <a:gd name="T35" fmla="*/ 1594 h 1594"/>
              <a:gd name="T36" fmla="*/ 117 w 234"/>
              <a:gd name="T37" fmla="*/ 1594 h 1594"/>
              <a:gd name="T38" fmla="*/ 141 w 234"/>
              <a:gd name="T39" fmla="*/ 1591 h 1594"/>
              <a:gd name="T40" fmla="*/ 163 w 234"/>
              <a:gd name="T41" fmla="*/ 1584 h 1594"/>
              <a:gd name="T42" fmla="*/ 183 w 234"/>
              <a:gd name="T43" fmla="*/ 1573 h 1594"/>
              <a:gd name="T44" fmla="*/ 199 w 234"/>
              <a:gd name="T45" fmla="*/ 1560 h 1594"/>
              <a:gd name="T46" fmla="*/ 215 w 234"/>
              <a:gd name="T47" fmla="*/ 1542 h 1594"/>
              <a:gd name="T48" fmla="*/ 225 w 234"/>
              <a:gd name="T49" fmla="*/ 1521 h 1594"/>
              <a:gd name="T50" fmla="*/ 232 w 234"/>
              <a:gd name="T51" fmla="*/ 1499 h 1594"/>
              <a:gd name="T52" fmla="*/ 234 w 234"/>
              <a:gd name="T53" fmla="*/ 1476 h 1594"/>
              <a:gd name="T54" fmla="*/ 234 w 234"/>
              <a:gd name="T55" fmla="*/ 117 h 1594"/>
              <a:gd name="T56" fmla="*/ 232 w 234"/>
              <a:gd name="T57" fmla="*/ 94 h 1594"/>
              <a:gd name="T58" fmla="*/ 225 w 234"/>
              <a:gd name="T59" fmla="*/ 72 h 1594"/>
              <a:gd name="T60" fmla="*/ 215 w 234"/>
              <a:gd name="T61" fmla="*/ 52 h 1594"/>
              <a:gd name="T62" fmla="*/ 199 w 234"/>
              <a:gd name="T63" fmla="*/ 34 h 1594"/>
              <a:gd name="T64" fmla="*/ 183 w 234"/>
              <a:gd name="T65" fmla="*/ 20 h 1594"/>
              <a:gd name="T66" fmla="*/ 163 w 234"/>
              <a:gd name="T67" fmla="*/ 9 h 1594"/>
              <a:gd name="T68" fmla="*/ 141 w 234"/>
              <a:gd name="T69" fmla="*/ 2 h 1594"/>
              <a:gd name="T70" fmla="*/ 117 w 234"/>
              <a:gd name="T71" fmla="*/ 0 h 1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4" h="1594">
                <a:moveTo>
                  <a:pt x="117" y="0"/>
                </a:moveTo>
                <a:lnTo>
                  <a:pt x="117" y="0"/>
                </a:lnTo>
                <a:lnTo>
                  <a:pt x="105" y="1"/>
                </a:lnTo>
                <a:lnTo>
                  <a:pt x="93" y="2"/>
                </a:lnTo>
                <a:lnTo>
                  <a:pt x="82" y="5"/>
                </a:lnTo>
                <a:lnTo>
                  <a:pt x="71" y="9"/>
                </a:lnTo>
                <a:lnTo>
                  <a:pt x="61" y="15"/>
                </a:lnTo>
                <a:lnTo>
                  <a:pt x="52" y="20"/>
                </a:lnTo>
                <a:lnTo>
                  <a:pt x="42" y="27"/>
                </a:lnTo>
                <a:lnTo>
                  <a:pt x="34" y="34"/>
                </a:lnTo>
                <a:lnTo>
                  <a:pt x="27" y="42"/>
                </a:lnTo>
                <a:lnTo>
                  <a:pt x="20" y="52"/>
                </a:lnTo>
                <a:lnTo>
                  <a:pt x="14" y="61"/>
                </a:lnTo>
                <a:lnTo>
                  <a:pt x="10" y="72"/>
                </a:lnTo>
                <a:lnTo>
                  <a:pt x="5" y="82"/>
                </a:lnTo>
                <a:lnTo>
                  <a:pt x="3" y="94"/>
                </a:lnTo>
                <a:lnTo>
                  <a:pt x="0" y="105"/>
                </a:lnTo>
                <a:lnTo>
                  <a:pt x="0" y="117"/>
                </a:lnTo>
                <a:lnTo>
                  <a:pt x="0" y="1476"/>
                </a:lnTo>
                <a:lnTo>
                  <a:pt x="0" y="1476"/>
                </a:lnTo>
                <a:lnTo>
                  <a:pt x="0" y="1488"/>
                </a:lnTo>
                <a:lnTo>
                  <a:pt x="3" y="1499"/>
                </a:lnTo>
                <a:lnTo>
                  <a:pt x="5" y="1512"/>
                </a:lnTo>
                <a:lnTo>
                  <a:pt x="10" y="1521"/>
                </a:lnTo>
                <a:lnTo>
                  <a:pt x="14" y="1532"/>
                </a:lnTo>
                <a:lnTo>
                  <a:pt x="20" y="1542"/>
                </a:lnTo>
                <a:lnTo>
                  <a:pt x="27" y="1551"/>
                </a:lnTo>
                <a:lnTo>
                  <a:pt x="34" y="1560"/>
                </a:lnTo>
                <a:lnTo>
                  <a:pt x="42" y="1566"/>
                </a:lnTo>
                <a:lnTo>
                  <a:pt x="52" y="1573"/>
                </a:lnTo>
                <a:lnTo>
                  <a:pt x="61" y="1579"/>
                </a:lnTo>
                <a:lnTo>
                  <a:pt x="71" y="1584"/>
                </a:lnTo>
                <a:lnTo>
                  <a:pt x="82" y="1588"/>
                </a:lnTo>
                <a:lnTo>
                  <a:pt x="93" y="1591"/>
                </a:lnTo>
                <a:lnTo>
                  <a:pt x="105" y="1592"/>
                </a:lnTo>
                <a:lnTo>
                  <a:pt x="117" y="1594"/>
                </a:lnTo>
                <a:lnTo>
                  <a:pt x="117" y="1594"/>
                </a:lnTo>
                <a:lnTo>
                  <a:pt x="117" y="1594"/>
                </a:lnTo>
                <a:lnTo>
                  <a:pt x="128" y="1592"/>
                </a:lnTo>
                <a:lnTo>
                  <a:pt x="141" y="1591"/>
                </a:lnTo>
                <a:lnTo>
                  <a:pt x="152" y="1588"/>
                </a:lnTo>
                <a:lnTo>
                  <a:pt x="163" y="1584"/>
                </a:lnTo>
                <a:lnTo>
                  <a:pt x="174" y="1579"/>
                </a:lnTo>
                <a:lnTo>
                  <a:pt x="183" y="1573"/>
                </a:lnTo>
                <a:lnTo>
                  <a:pt x="191" y="1566"/>
                </a:lnTo>
                <a:lnTo>
                  <a:pt x="199" y="1560"/>
                </a:lnTo>
                <a:lnTo>
                  <a:pt x="208" y="1551"/>
                </a:lnTo>
                <a:lnTo>
                  <a:pt x="215" y="1542"/>
                </a:lnTo>
                <a:lnTo>
                  <a:pt x="220" y="1532"/>
                </a:lnTo>
                <a:lnTo>
                  <a:pt x="225" y="1521"/>
                </a:lnTo>
                <a:lnTo>
                  <a:pt x="230" y="1512"/>
                </a:lnTo>
                <a:lnTo>
                  <a:pt x="232" y="1499"/>
                </a:lnTo>
                <a:lnTo>
                  <a:pt x="234" y="1488"/>
                </a:lnTo>
                <a:lnTo>
                  <a:pt x="234" y="1476"/>
                </a:lnTo>
                <a:lnTo>
                  <a:pt x="234" y="117"/>
                </a:lnTo>
                <a:lnTo>
                  <a:pt x="234" y="117"/>
                </a:lnTo>
                <a:lnTo>
                  <a:pt x="234" y="105"/>
                </a:lnTo>
                <a:lnTo>
                  <a:pt x="232" y="94"/>
                </a:lnTo>
                <a:lnTo>
                  <a:pt x="230" y="82"/>
                </a:lnTo>
                <a:lnTo>
                  <a:pt x="225" y="72"/>
                </a:lnTo>
                <a:lnTo>
                  <a:pt x="220" y="61"/>
                </a:lnTo>
                <a:lnTo>
                  <a:pt x="215" y="52"/>
                </a:lnTo>
                <a:lnTo>
                  <a:pt x="208" y="42"/>
                </a:lnTo>
                <a:lnTo>
                  <a:pt x="199" y="34"/>
                </a:lnTo>
                <a:lnTo>
                  <a:pt x="191" y="27"/>
                </a:lnTo>
                <a:lnTo>
                  <a:pt x="183" y="20"/>
                </a:lnTo>
                <a:lnTo>
                  <a:pt x="174" y="15"/>
                </a:lnTo>
                <a:lnTo>
                  <a:pt x="163" y="9"/>
                </a:lnTo>
                <a:lnTo>
                  <a:pt x="152" y="5"/>
                </a:lnTo>
                <a:lnTo>
                  <a:pt x="141" y="2"/>
                </a:lnTo>
                <a:lnTo>
                  <a:pt x="128" y="1"/>
                </a:lnTo>
                <a:lnTo>
                  <a:pt x="117" y="0"/>
                </a:lnTo>
                <a:lnTo>
                  <a:pt x="117" y="0"/>
                </a:lnTo>
                <a:close/>
              </a:path>
            </a:pathLst>
          </a:custGeom>
          <a:solidFill>
            <a:srgbClr val="ECECEC"/>
          </a:solidFill>
          <a:ln w="7938">
            <a:solidFill>
              <a:srgbClr val="D1D3D4"/>
            </a:solidFill>
            <a:prstDash val="solid"/>
            <a:round/>
            <a:headEnd/>
            <a:tailEnd/>
          </a:ln>
        </p:spPr>
        <p:txBody>
          <a:bodyPr vert="horz" wrap="square" lIns="91440" tIns="45720" rIns="91440" bIns="45720" numCol="1" anchor="t" anchorCtr="0" compatLnSpc="1">
            <a:prstTxWarp prst="textNoShape">
              <a:avLst/>
            </a:prstTxWarp>
          </a:bodyPr>
          <a:lstStyle/>
          <a:p>
            <a:endParaRPr lang="ar-QA"/>
          </a:p>
        </p:txBody>
      </p:sp>
      <p:grpSp>
        <p:nvGrpSpPr>
          <p:cNvPr id="25" name="Group 115">
            <a:extLst>
              <a:ext uri="{FF2B5EF4-FFF2-40B4-BE49-F238E27FC236}">
                <a16:creationId xmlns:a16="http://schemas.microsoft.com/office/drawing/2014/main" id="{59E79748-B300-4E97-B0D0-CEFA7BDBA6D1}"/>
              </a:ext>
            </a:extLst>
          </p:cNvPr>
          <p:cNvGrpSpPr/>
          <p:nvPr/>
        </p:nvGrpSpPr>
        <p:grpSpPr>
          <a:xfrm>
            <a:off x="5034885" y="2454610"/>
            <a:ext cx="182562" cy="2430463"/>
            <a:chOff x="5329175" y="1477363"/>
            <a:chExt cx="182562" cy="2430463"/>
          </a:xfrm>
        </p:grpSpPr>
        <p:sp>
          <p:nvSpPr>
            <p:cNvPr id="26" name="Freeform 21">
              <a:extLst>
                <a:ext uri="{FF2B5EF4-FFF2-40B4-BE49-F238E27FC236}">
                  <a16:creationId xmlns:a16="http://schemas.microsoft.com/office/drawing/2014/main" id="{C485FC9A-D6C1-4FDF-9476-B3D44F0764CC}"/>
                </a:ext>
              </a:extLst>
            </p:cNvPr>
            <p:cNvSpPr>
              <a:spLocks/>
            </p:cNvSpPr>
            <p:nvPr/>
          </p:nvSpPr>
          <p:spPr bwMode="auto">
            <a:xfrm>
              <a:off x="5329175" y="3723676"/>
              <a:ext cx="182562" cy="184150"/>
            </a:xfrm>
            <a:custGeom>
              <a:avLst/>
              <a:gdLst>
                <a:gd name="T0" fmla="*/ 57 w 115"/>
                <a:gd name="T1" fmla="*/ 0 h 116"/>
                <a:gd name="T2" fmla="*/ 57 w 115"/>
                <a:gd name="T3" fmla="*/ 0 h 116"/>
                <a:gd name="T4" fmla="*/ 45 w 115"/>
                <a:gd name="T5" fmla="*/ 2 h 116"/>
                <a:gd name="T6" fmla="*/ 34 w 115"/>
                <a:gd name="T7" fmla="*/ 6 h 116"/>
                <a:gd name="T8" fmla="*/ 25 w 115"/>
                <a:gd name="T9" fmla="*/ 11 h 116"/>
                <a:gd name="T10" fmla="*/ 16 w 115"/>
                <a:gd name="T11" fmla="*/ 18 h 116"/>
                <a:gd name="T12" fmla="*/ 10 w 115"/>
                <a:gd name="T13" fmla="*/ 26 h 116"/>
                <a:gd name="T14" fmla="*/ 4 w 115"/>
                <a:gd name="T15" fmla="*/ 36 h 116"/>
                <a:gd name="T16" fmla="*/ 0 w 115"/>
                <a:gd name="T17" fmla="*/ 47 h 116"/>
                <a:gd name="T18" fmla="*/ 0 w 115"/>
                <a:gd name="T19" fmla="*/ 59 h 116"/>
                <a:gd name="T20" fmla="*/ 0 w 115"/>
                <a:gd name="T21" fmla="*/ 59 h 116"/>
                <a:gd name="T22" fmla="*/ 0 w 115"/>
                <a:gd name="T23" fmla="*/ 70 h 116"/>
                <a:gd name="T24" fmla="*/ 4 w 115"/>
                <a:gd name="T25" fmla="*/ 81 h 116"/>
                <a:gd name="T26" fmla="*/ 10 w 115"/>
                <a:gd name="T27" fmla="*/ 90 h 116"/>
                <a:gd name="T28" fmla="*/ 16 w 115"/>
                <a:gd name="T29" fmla="*/ 99 h 116"/>
                <a:gd name="T30" fmla="*/ 25 w 115"/>
                <a:gd name="T31" fmla="*/ 105 h 116"/>
                <a:gd name="T32" fmla="*/ 34 w 115"/>
                <a:gd name="T33" fmla="*/ 111 h 116"/>
                <a:gd name="T34" fmla="*/ 45 w 115"/>
                <a:gd name="T35" fmla="*/ 115 h 116"/>
                <a:gd name="T36" fmla="*/ 57 w 115"/>
                <a:gd name="T37" fmla="*/ 116 h 116"/>
                <a:gd name="T38" fmla="*/ 57 w 115"/>
                <a:gd name="T39" fmla="*/ 116 h 116"/>
                <a:gd name="T40" fmla="*/ 68 w 115"/>
                <a:gd name="T41" fmla="*/ 115 h 116"/>
                <a:gd name="T42" fmla="*/ 79 w 115"/>
                <a:gd name="T43" fmla="*/ 111 h 116"/>
                <a:gd name="T44" fmla="*/ 89 w 115"/>
                <a:gd name="T45" fmla="*/ 105 h 116"/>
                <a:gd name="T46" fmla="*/ 98 w 115"/>
                <a:gd name="T47" fmla="*/ 99 h 116"/>
                <a:gd name="T48" fmla="*/ 105 w 115"/>
                <a:gd name="T49" fmla="*/ 90 h 116"/>
                <a:gd name="T50" fmla="*/ 111 w 115"/>
                <a:gd name="T51" fmla="*/ 81 h 116"/>
                <a:gd name="T52" fmla="*/ 114 w 115"/>
                <a:gd name="T53" fmla="*/ 70 h 116"/>
                <a:gd name="T54" fmla="*/ 115 w 115"/>
                <a:gd name="T55" fmla="*/ 59 h 116"/>
                <a:gd name="T56" fmla="*/ 115 w 115"/>
                <a:gd name="T57" fmla="*/ 59 h 116"/>
                <a:gd name="T58" fmla="*/ 114 w 115"/>
                <a:gd name="T59" fmla="*/ 47 h 116"/>
                <a:gd name="T60" fmla="*/ 111 w 115"/>
                <a:gd name="T61" fmla="*/ 36 h 116"/>
                <a:gd name="T62" fmla="*/ 105 w 115"/>
                <a:gd name="T63" fmla="*/ 26 h 116"/>
                <a:gd name="T64" fmla="*/ 98 w 115"/>
                <a:gd name="T65" fmla="*/ 18 h 116"/>
                <a:gd name="T66" fmla="*/ 89 w 115"/>
                <a:gd name="T67" fmla="*/ 11 h 116"/>
                <a:gd name="T68" fmla="*/ 79 w 115"/>
                <a:gd name="T69" fmla="*/ 6 h 116"/>
                <a:gd name="T70" fmla="*/ 68 w 115"/>
                <a:gd name="T71" fmla="*/ 2 h 116"/>
                <a:gd name="T72" fmla="*/ 57 w 115"/>
                <a:gd name="T73" fmla="*/ 0 h 116"/>
                <a:gd name="T74" fmla="*/ 57 w 115"/>
                <a:gd name="T7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5" h="116">
                  <a:moveTo>
                    <a:pt x="57" y="0"/>
                  </a:moveTo>
                  <a:lnTo>
                    <a:pt x="57" y="0"/>
                  </a:lnTo>
                  <a:lnTo>
                    <a:pt x="45" y="2"/>
                  </a:lnTo>
                  <a:lnTo>
                    <a:pt x="34" y="6"/>
                  </a:lnTo>
                  <a:lnTo>
                    <a:pt x="25" y="11"/>
                  </a:lnTo>
                  <a:lnTo>
                    <a:pt x="16" y="18"/>
                  </a:lnTo>
                  <a:lnTo>
                    <a:pt x="10" y="26"/>
                  </a:lnTo>
                  <a:lnTo>
                    <a:pt x="4" y="36"/>
                  </a:lnTo>
                  <a:lnTo>
                    <a:pt x="0" y="47"/>
                  </a:lnTo>
                  <a:lnTo>
                    <a:pt x="0" y="59"/>
                  </a:lnTo>
                  <a:lnTo>
                    <a:pt x="0" y="59"/>
                  </a:lnTo>
                  <a:lnTo>
                    <a:pt x="0" y="70"/>
                  </a:lnTo>
                  <a:lnTo>
                    <a:pt x="4" y="81"/>
                  </a:lnTo>
                  <a:lnTo>
                    <a:pt x="10" y="90"/>
                  </a:lnTo>
                  <a:lnTo>
                    <a:pt x="16" y="99"/>
                  </a:lnTo>
                  <a:lnTo>
                    <a:pt x="25" y="105"/>
                  </a:lnTo>
                  <a:lnTo>
                    <a:pt x="34" y="111"/>
                  </a:lnTo>
                  <a:lnTo>
                    <a:pt x="45" y="115"/>
                  </a:lnTo>
                  <a:lnTo>
                    <a:pt x="57" y="116"/>
                  </a:lnTo>
                  <a:lnTo>
                    <a:pt x="57" y="116"/>
                  </a:lnTo>
                  <a:lnTo>
                    <a:pt x="68" y="115"/>
                  </a:lnTo>
                  <a:lnTo>
                    <a:pt x="79" y="111"/>
                  </a:lnTo>
                  <a:lnTo>
                    <a:pt x="89" y="105"/>
                  </a:lnTo>
                  <a:lnTo>
                    <a:pt x="98" y="99"/>
                  </a:lnTo>
                  <a:lnTo>
                    <a:pt x="105" y="90"/>
                  </a:lnTo>
                  <a:lnTo>
                    <a:pt x="111" y="81"/>
                  </a:lnTo>
                  <a:lnTo>
                    <a:pt x="114" y="70"/>
                  </a:lnTo>
                  <a:lnTo>
                    <a:pt x="115" y="59"/>
                  </a:lnTo>
                  <a:lnTo>
                    <a:pt x="115" y="59"/>
                  </a:lnTo>
                  <a:lnTo>
                    <a:pt x="114" y="47"/>
                  </a:lnTo>
                  <a:lnTo>
                    <a:pt x="111" y="36"/>
                  </a:lnTo>
                  <a:lnTo>
                    <a:pt x="105" y="26"/>
                  </a:lnTo>
                  <a:lnTo>
                    <a:pt x="98" y="18"/>
                  </a:lnTo>
                  <a:lnTo>
                    <a:pt x="89" y="11"/>
                  </a:lnTo>
                  <a:lnTo>
                    <a:pt x="79" y="6"/>
                  </a:lnTo>
                  <a:lnTo>
                    <a:pt x="68" y="2"/>
                  </a:lnTo>
                  <a:lnTo>
                    <a:pt x="57" y="0"/>
                  </a:lnTo>
                  <a:lnTo>
                    <a:pt x="57"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ar-QA"/>
            </a:p>
          </p:txBody>
        </p:sp>
        <p:sp>
          <p:nvSpPr>
            <p:cNvPr id="27" name="Freeform 22">
              <a:extLst>
                <a:ext uri="{FF2B5EF4-FFF2-40B4-BE49-F238E27FC236}">
                  <a16:creationId xmlns:a16="http://schemas.microsoft.com/office/drawing/2014/main" id="{04CF9D7B-DE85-4EA2-93E7-6989FA5AD16F}"/>
                </a:ext>
              </a:extLst>
            </p:cNvPr>
            <p:cNvSpPr>
              <a:spLocks/>
            </p:cNvSpPr>
            <p:nvPr/>
          </p:nvSpPr>
          <p:spPr bwMode="auto">
            <a:xfrm>
              <a:off x="5329175" y="1477363"/>
              <a:ext cx="182562" cy="182563"/>
            </a:xfrm>
            <a:custGeom>
              <a:avLst/>
              <a:gdLst>
                <a:gd name="T0" fmla="*/ 57 w 115"/>
                <a:gd name="T1" fmla="*/ 0 h 115"/>
                <a:gd name="T2" fmla="*/ 57 w 115"/>
                <a:gd name="T3" fmla="*/ 0 h 115"/>
                <a:gd name="T4" fmla="*/ 45 w 115"/>
                <a:gd name="T5" fmla="*/ 2 h 115"/>
                <a:gd name="T6" fmla="*/ 34 w 115"/>
                <a:gd name="T7" fmla="*/ 4 h 115"/>
                <a:gd name="T8" fmla="*/ 25 w 115"/>
                <a:gd name="T9" fmla="*/ 10 h 115"/>
                <a:gd name="T10" fmla="*/ 16 w 115"/>
                <a:gd name="T11" fmla="*/ 17 h 115"/>
                <a:gd name="T12" fmla="*/ 10 w 115"/>
                <a:gd name="T13" fmla="*/ 26 h 115"/>
                <a:gd name="T14" fmla="*/ 4 w 115"/>
                <a:gd name="T15" fmla="*/ 36 h 115"/>
                <a:gd name="T16" fmla="*/ 0 w 115"/>
                <a:gd name="T17" fmla="*/ 47 h 115"/>
                <a:gd name="T18" fmla="*/ 0 w 115"/>
                <a:gd name="T19" fmla="*/ 58 h 115"/>
                <a:gd name="T20" fmla="*/ 0 w 115"/>
                <a:gd name="T21" fmla="*/ 58 h 115"/>
                <a:gd name="T22" fmla="*/ 0 w 115"/>
                <a:gd name="T23" fmla="*/ 70 h 115"/>
                <a:gd name="T24" fmla="*/ 4 w 115"/>
                <a:gd name="T25" fmla="*/ 81 h 115"/>
                <a:gd name="T26" fmla="*/ 10 w 115"/>
                <a:gd name="T27" fmla="*/ 91 h 115"/>
                <a:gd name="T28" fmla="*/ 16 w 115"/>
                <a:gd name="T29" fmla="*/ 99 h 115"/>
                <a:gd name="T30" fmla="*/ 25 w 115"/>
                <a:gd name="T31" fmla="*/ 106 h 115"/>
                <a:gd name="T32" fmla="*/ 34 w 115"/>
                <a:gd name="T33" fmla="*/ 111 h 115"/>
                <a:gd name="T34" fmla="*/ 45 w 115"/>
                <a:gd name="T35" fmla="*/ 114 h 115"/>
                <a:gd name="T36" fmla="*/ 57 w 115"/>
                <a:gd name="T37" fmla="*/ 115 h 115"/>
                <a:gd name="T38" fmla="*/ 57 w 115"/>
                <a:gd name="T39" fmla="*/ 115 h 115"/>
                <a:gd name="T40" fmla="*/ 68 w 115"/>
                <a:gd name="T41" fmla="*/ 114 h 115"/>
                <a:gd name="T42" fmla="*/ 79 w 115"/>
                <a:gd name="T43" fmla="*/ 111 h 115"/>
                <a:gd name="T44" fmla="*/ 89 w 115"/>
                <a:gd name="T45" fmla="*/ 106 h 115"/>
                <a:gd name="T46" fmla="*/ 98 w 115"/>
                <a:gd name="T47" fmla="*/ 99 h 115"/>
                <a:gd name="T48" fmla="*/ 105 w 115"/>
                <a:gd name="T49" fmla="*/ 91 h 115"/>
                <a:gd name="T50" fmla="*/ 111 w 115"/>
                <a:gd name="T51" fmla="*/ 81 h 115"/>
                <a:gd name="T52" fmla="*/ 114 w 115"/>
                <a:gd name="T53" fmla="*/ 70 h 115"/>
                <a:gd name="T54" fmla="*/ 115 w 115"/>
                <a:gd name="T55" fmla="*/ 58 h 115"/>
                <a:gd name="T56" fmla="*/ 115 w 115"/>
                <a:gd name="T57" fmla="*/ 58 h 115"/>
                <a:gd name="T58" fmla="*/ 114 w 115"/>
                <a:gd name="T59" fmla="*/ 47 h 115"/>
                <a:gd name="T60" fmla="*/ 111 w 115"/>
                <a:gd name="T61" fmla="*/ 36 h 115"/>
                <a:gd name="T62" fmla="*/ 105 w 115"/>
                <a:gd name="T63" fmla="*/ 26 h 115"/>
                <a:gd name="T64" fmla="*/ 98 w 115"/>
                <a:gd name="T65" fmla="*/ 17 h 115"/>
                <a:gd name="T66" fmla="*/ 89 w 115"/>
                <a:gd name="T67" fmla="*/ 10 h 115"/>
                <a:gd name="T68" fmla="*/ 79 w 115"/>
                <a:gd name="T69" fmla="*/ 4 h 115"/>
                <a:gd name="T70" fmla="*/ 68 w 115"/>
                <a:gd name="T71" fmla="*/ 2 h 115"/>
                <a:gd name="T72" fmla="*/ 57 w 115"/>
                <a:gd name="T73" fmla="*/ 0 h 115"/>
                <a:gd name="T74" fmla="*/ 57 w 115"/>
                <a:gd name="T7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5" h="115">
                  <a:moveTo>
                    <a:pt x="57" y="0"/>
                  </a:moveTo>
                  <a:lnTo>
                    <a:pt x="57" y="0"/>
                  </a:lnTo>
                  <a:lnTo>
                    <a:pt x="45" y="2"/>
                  </a:lnTo>
                  <a:lnTo>
                    <a:pt x="34" y="4"/>
                  </a:lnTo>
                  <a:lnTo>
                    <a:pt x="25" y="10"/>
                  </a:lnTo>
                  <a:lnTo>
                    <a:pt x="16" y="17"/>
                  </a:lnTo>
                  <a:lnTo>
                    <a:pt x="10" y="26"/>
                  </a:lnTo>
                  <a:lnTo>
                    <a:pt x="4" y="36"/>
                  </a:lnTo>
                  <a:lnTo>
                    <a:pt x="0" y="47"/>
                  </a:lnTo>
                  <a:lnTo>
                    <a:pt x="0" y="58"/>
                  </a:lnTo>
                  <a:lnTo>
                    <a:pt x="0" y="58"/>
                  </a:lnTo>
                  <a:lnTo>
                    <a:pt x="0" y="70"/>
                  </a:lnTo>
                  <a:lnTo>
                    <a:pt x="4" y="81"/>
                  </a:lnTo>
                  <a:lnTo>
                    <a:pt x="10" y="91"/>
                  </a:lnTo>
                  <a:lnTo>
                    <a:pt x="16" y="99"/>
                  </a:lnTo>
                  <a:lnTo>
                    <a:pt x="25" y="106"/>
                  </a:lnTo>
                  <a:lnTo>
                    <a:pt x="34" y="111"/>
                  </a:lnTo>
                  <a:lnTo>
                    <a:pt x="45" y="114"/>
                  </a:lnTo>
                  <a:lnTo>
                    <a:pt x="57" y="115"/>
                  </a:lnTo>
                  <a:lnTo>
                    <a:pt x="57" y="115"/>
                  </a:lnTo>
                  <a:lnTo>
                    <a:pt x="68" y="114"/>
                  </a:lnTo>
                  <a:lnTo>
                    <a:pt x="79" y="111"/>
                  </a:lnTo>
                  <a:lnTo>
                    <a:pt x="89" y="106"/>
                  </a:lnTo>
                  <a:lnTo>
                    <a:pt x="98" y="99"/>
                  </a:lnTo>
                  <a:lnTo>
                    <a:pt x="105" y="91"/>
                  </a:lnTo>
                  <a:lnTo>
                    <a:pt x="111" y="81"/>
                  </a:lnTo>
                  <a:lnTo>
                    <a:pt x="114" y="70"/>
                  </a:lnTo>
                  <a:lnTo>
                    <a:pt x="115" y="58"/>
                  </a:lnTo>
                  <a:lnTo>
                    <a:pt x="115" y="58"/>
                  </a:lnTo>
                  <a:lnTo>
                    <a:pt x="114" y="47"/>
                  </a:lnTo>
                  <a:lnTo>
                    <a:pt x="111" y="36"/>
                  </a:lnTo>
                  <a:lnTo>
                    <a:pt x="105" y="26"/>
                  </a:lnTo>
                  <a:lnTo>
                    <a:pt x="98" y="17"/>
                  </a:lnTo>
                  <a:lnTo>
                    <a:pt x="89" y="10"/>
                  </a:lnTo>
                  <a:lnTo>
                    <a:pt x="79" y="4"/>
                  </a:lnTo>
                  <a:lnTo>
                    <a:pt x="68" y="2"/>
                  </a:lnTo>
                  <a:lnTo>
                    <a:pt x="57" y="0"/>
                  </a:lnTo>
                  <a:lnTo>
                    <a:pt x="57" y="0"/>
                  </a:lnTo>
                  <a:close/>
                </a:path>
              </a:pathLst>
            </a:custGeom>
            <a:solidFill>
              <a:srgbClr val="B2B1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ar-QA"/>
            </a:p>
          </p:txBody>
        </p:sp>
        <p:sp>
          <p:nvSpPr>
            <p:cNvPr id="28" name="Line 23">
              <a:extLst>
                <a:ext uri="{FF2B5EF4-FFF2-40B4-BE49-F238E27FC236}">
                  <a16:creationId xmlns:a16="http://schemas.microsoft.com/office/drawing/2014/main" id="{95385AA3-5336-41BA-A593-9C1314A56873}"/>
                </a:ext>
              </a:extLst>
            </p:cNvPr>
            <p:cNvSpPr>
              <a:spLocks noChangeShapeType="1"/>
            </p:cNvSpPr>
            <p:nvPr/>
          </p:nvSpPr>
          <p:spPr bwMode="auto">
            <a:xfrm flipV="1">
              <a:off x="5419662" y="1612301"/>
              <a:ext cx="0" cy="2205038"/>
            </a:xfrm>
            <a:prstGeom prst="line">
              <a:avLst/>
            </a:prstGeom>
            <a:noFill/>
            <a:ln w="42863">
              <a:solidFill>
                <a:srgbClr val="B2B1B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sp>
          <p:nvSpPr>
            <p:cNvPr id="29" name="Line 24">
              <a:extLst>
                <a:ext uri="{FF2B5EF4-FFF2-40B4-BE49-F238E27FC236}">
                  <a16:creationId xmlns:a16="http://schemas.microsoft.com/office/drawing/2014/main" id="{089341D6-A563-407C-804C-3D80D2F858D1}"/>
                </a:ext>
              </a:extLst>
            </p:cNvPr>
            <p:cNvSpPr>
              <a:spLocks noChangeShapeType="1"/>
            </p:cNvSpPr>
            <p:nvPr/>
          </p:nvSpPr>
          <p:spPr bwMode="auto">
            <a:xfrm flipH="1" flipV="1">
              <a:off x="5419661" y="2102837"/>
              <a:ext cx="1" cy="1712913"/>
            </a:xfrm>
            <a:prstGeom prst="line">
              <a:avLst/>
            </a:prstGeom>
            <a:noFill/>
            <a:ln w="104775">
              <a:solidFill>
                <a:schemeClr val="accent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grpSp>
      <p:grpSp>
        <p:nvGrpSpPr>
          <p:cNvPr id="30" name="Group 114">
            <a:extLst>
              <a:ext uri="{FF2B5EF4-FFF2-40B4-BE49-F238E27FC236}">
                <a16:creationId xmlns:a16="http://schemas.microsoft.com/office/drawing/2014/main" id="{5A5D87B1-C270-4D12-BF3C-620F880BC9EA}"/>
              </a:ext>
            </a:extLst>
          </p:cNvPr>
          <p:cNvGrpSpPr/>
          <p:nvPr/>
        </p:nvGrpSpPr>
        <p:grpSpPr>
          <a:xfrm>
            <a:off x="5041235" y="4929523"/>
            <a:ext cx="166687" cy="569913"/>
            <a:chOff x="5335525" y="3952276"/>
            <a:chExt cx="166687" cy="569913"/>
          </a:xfrm>
        </p:grpSpPr>
        <p:sp>
          <p:nvSpPr>
            <p:cNvPr id="31" name="Line 25">
              <a:extLst>
                <a:ext uri="{FF2B5EF4-FFF2-40B4-BE49-F238E27FC236}">
                  <a16:creationId xmlns:a16="http://schemas.microsoft.com/office/drawing/2014/main" id="{EC73C19A-0DF3-4256-AE1A-6EFF123ADCFB}"/>
                </a:ext>
              </a:extLst>
            </p:cNvPr>
            <p:cNvSpPr>
              <a:spLocks noChangeShapeType="1"/>
            </p:cNvSpPr>
            <p:nvPr/>
          </p:nvSpPr>
          <p:spPr bwMode="auto">
            <a:xfrm flipV="1">
              <a:off x="5419662" y="3952276"/>
              <a:ext cx="0" cy="469900"/>
            </a:xfrm>
            <a:prstGeom prst="line">
              <a:avLst/>
            </a:prstGeom>
            <a:noFill/>
            <a:ln w="25400">
              <a:solidFill>
                <a:srgbClr val="D1D3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sp>
          <p:nvSpPr>
            <p:cNvPr id="32" name="Freeform 26">
              <a:extLst>
                <a:ext uri="{FF2B5EF4-FFF2-40B4-BE49-F238E27FC236}">
                  <a16:creationId xmlns:a16="http://schemas.microsoft.com/office/drawing/2014/main" id="{78DFA1F5-CDAD-40F3-A803-5F1F0DD6767C}"/>
                </a:ext>
              </a:extLst>
            </p:cNvPr>
            <p:cNvSpPr>
              <a:spLocks/>
            </p:cNvSpPr>
            <p:nvPr/>
          </p:nvSpPr>
          <p:spPr bwMode="auto">
            <a:xfrm>
              <a:off x="5335525" y="4355501"/>
              <a:ext cx="166687" cy="166688"/>
            </a:xfrm>
            <a:custGeom>
              <a:avLst/>
              <a:gdLst>
                <a:gd name="T0" fmla="*/ 53 w 105"/>
                <a:gd name="T1" fmla="*/ 0 h 105"/>
                <a:gd name="T2" fmla="*/ 53 w 105"/>
                <a:gd name="T3" fmla="*/ 0 h 105"/>
                <a:gd name="T4" fmla="*/ 43 w 105"/>
                <a:gd name="T5" fmla="*/ 1 h 105"/>
                <a:gd name="T6" fmla="*/ 33 w 105"/>
                <a:gd name="T7" fmla="*/ 4 h 105"/>
                <a:gd name="T8" fmla="*/ 23 w 105"/>
                <a:gd name="T9" fmla="*/ 8 h 105"/>
                <a:gd name="T10" fmla="*/ 15 w 105"/>
                <a:gd name="T11" fmla="*/ 15 h 105"/>
                <a:gd name="T12" fmla="*/ 10 w 105"/>
                <a:gd name="T13" fmla="*/ 23 h 105"/>
                <a:gd name="T14" fmla="*/ 4 w 105"/>
                <a:gd name="T15" fmla="*/ 31 h 105"/>
                <a:gd name="T16" fmla="*/ 2 w 105"/>
                <a:gd name="T17" fmla="*/ 42 h 105"/>
                <a:gd name="T18" fmla="*/ 0 w 105"/>
                <a:gd name="T19" fmla="*/ 52 h 105"/>
                <a:gd name="T20" fmla="*/ 0 w 105"/>
                <a:gd name="T21" fmla="*/ 52 h 105"/>
                <a:gd name="T22" fmla="*/ 2 w 105"/>
                <a:gd name="T23" fmla="*/ 63 h 105"/>
                <a:gd name="T24" fmla="*/ 4 w 105"/>
                <a:gd name="T25" fmla="*/ 72 h 105"/>
                <a:gd name="T26" fmla="*/ 10 w 105"/>
                <a:gd name="T27" fmla="*/ 82 h 105"/>
                <a:gd name="T28" fmla="*/ 15 w 105"/>
                <a:gd name="T29" fmla="*/ 90 h 105"/>
                <a:gd name="T30" fmla="*/ 23 w 105"/>
                <a:gd name="T31" fmla="*/ 96 h 105"/>
                <a:gd name="T32" fmla="*/ 33 w 105"/>
                <a:gd name="T33" fmla="*/ 101 h 105"/>
                <a:gd name="T34" fmla="*/ 43 w 105"/>
                <a:gd name="T35" fmla="*/ 104 h 105"/>
                <a:gd name="T36" fmla="*/ 53 w 105"/>
                <a:gd name="T37" fmla="*/ 105 h 105"/>
                <a:gd name="T38" fmla="*/ 53 w 105"/>
                <a:gd name="T39" fmla="*/ 105 h 105"/>
                <a:gd name="T40" fmla="*/ 64 w 105"/>
                <a:gd name="T41" fmla="*/ 104 h 105"/>
                <a:gd name="T42" fmla="*/ 74 w 105"/>
                <a:gd name="T43" fmla="*/ 101 h 105"/>
                <a:gd name="T44" fmla="*/ 82 w 105"/>
                <a:gd name="T45" fmla="*/ 96 h 105"/>
                <a:gd name="T46" fmla="*/ 90 w 105"/>
                <a:gd name="T47" fmla="*/ 90 h 105"/>
                <a:gd name="T48" fmla="*/ 97 w 105"/>
                <a:gd name="T49" fmla="*/ 82 h 105"/>
                <a:gd name="T50" fmla="*/ 101 w 105"/>
                <a:gd name="T51" fmla="*/ 72 h 105"/>
                <a:gd name="T52" fmla="*/ 105 w 105"/>
                <a:gd name="T53" fmla="*/ 63 h 105"/>
                <a:gd name="T54" fmla="*/ 105 w 105"/>
                <a:gd name="T55" fmla="*/ 52 h 105"/>
                <a:gd name="T56" fmla="*/ 105 w 105"/>
                <a:gd name="T57" fmla="*/ 52 h 105"/>
                <a:gd name="T58" fmla="*/ 105 w 105"/>
                <a:gd name="T59" fmla="*/ 42 h 105"/>
                <a:gd name="T60" fmla="*/ 101 w 105"/>
                <a:gd name="T61" fmla="*/ 31 h 105"/>
                <a:gd name="T62" fmla="*/ 97 w 105"/>
                <a:gd name="T63" fmla="*/ 23 h 105"/>
                <a:gd name="T64" fmla="*/ 90 w 105"/>
                <a:gd name="T65" fmla="*/ 15 h 105"/>
                <a:gd name="T66" fmla="*/ 82 w 105"/>
                <a:gd name="T67" fmla="*/ 8 h 105"/>
                <a:gd name="T68" fmla="*/ 74 w 105"/>
                <a:gd name="T69" fmla="*/ 4 h 105"/>
                <a:gd name="T70" fmla="*/ 64 w 105"/>
                <a:gd name="T71" fmla="*/ 1 h 105"/>
                <a:gd name="T72" fmla="*/ 53 w 105"/>
                <a:gd name="T73" fmla="*/ 0 h 105"/>
                <a:gd name="T74" fmla="*/ 53 w 105"/>
                <a:gd name="T7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5" h="105">
                  <a:moveTo>
                    <a:pt x="53" y="0"/>
                  </a:moveTo>
                  <a:lnTo>
                    <a:pt x="53" y="0"/>
                  </a:lnTo>
                  <a:lnTo>
                    <a:pt x="43" y="1"/>
                  </a:lnTo>
                  <a:lnTo>
                    <a:pt x="33" y="4"/>
                  </a:lnTo>
                  <a:lnTo>
                    <a:pt x="23" y="8"/>
                  </a:lnTo>
                  <a:lnTo>
                    <a:pt x="15" y="15"/>
                  </a:lnTo>
                  <a:lnTo>
                    <a:pt x="10" y="23"/>
                  </a:lnTo>
                  <a:lnTo>
                    <a:pt x="4" y="31"/>
                  </a:lnTo>
                  <a:lnTo>
                    <a:pt x="2" y="42"/>
                  </a:lnTo>
                  <a:lnTo>
                    <a:pt x="0" y="52"/>
                  </a:lnTo>
                  <a:lnTo>
                    <a:pt x="0" y="52"/>
                  </a:lnTo>
                  <a:lnTo>
                    <a:pt x="2" y="63"/>
                  </a:lnTo>
                  <a:lnTo>
                    <a:pt x="4" y="72"/>
                  </a:lnTo>
                  <a:lnTo>
                    <a:pt x="10" y="82"/>
                  </a:lnTo>
                  <a:lnTo>
                    <a:pt x="15" y="90"/>
                  </a:lnTo>
                  <a:lnTo>
                    <a:pt x="23" y="96"/>
                  </a:lnTo>
                  <a:lnTo>
                    <a:pt x="33" y="101"/>
                  </a:lnTo>
                  <a:lnTo>
                    <a:pt x="43" y="104"/>
                  </a:lnTo>
                  <a:lnTo>
                    <a:pt x="53" y="105"/>
                  </a:lnTo>
                  <a:lnTo>
                    <a:pt x="53" y="105"/>
                  </a:lnTo>
                  <a:lnTo>
                    <a:pt x="64" y="104"/>
                  </a:lnTo>
                  <a:lnTo>
                    <a:pt x="74" y="101"/>
                  </a:lnTo>
                  <a:lnTo>
                    <a:pt x="82" y="96"/>
                  </a:lnTo>
                  <a:lnTo>
                    <a:pt x="90" y="90"/>
                  </a:lnTo>
                  <a:lnTo>
                    <a:pt x="97" y="82"/>
                  </a:lnTo>
                  <a:lnTo>
                    <a:pt x="101" y="72"/>
                  </a:lnTo>
                  <a:lnTo>
                    <a:pt x="105" y="63"/>
                  </a:lnTo>
                  <a:lnTo>
                    <a:pt x="105" y="52"/>
                  </a:lnTo>
                  <a:lnTo>
                    <a:pt x="105" y="52"/>
                  </a:lnTo>
                  <a:lnTo>
                    <a:pt x="105" y="42"/>
                  </a:lnTo>
                  <a:lnTo>
                    <a:pt x="101" y="31"/>
                  </a:lnTo>
                  <a:lnTo>
                    <a:pt x="97" y="23"/>
                  </a:lnTo>
                  <a:lnTo>
                    <a:pt x="90" y="15"/>
                  </a:lnTo>
                  <a:lnTo>
                    <a:pt x="82" y="8"/>
                  </a:lnTo>
                  <a:lnTo>
                    <a:pt x="74" y="4"/>
                  </a:lnTo>
                  <a:lnTo>
                    <a:pt x="64" y="1"/>
                  </a:lnTo>
                  <a:lnTo>
                    <a:pt x="53" y="0"/>
                  </a:lnTo>
                  <a:lnTo>
                    <a:pt x="53" y="0"/>
                  </a:lnTo>
                  <a:close/>
                </a:path>
              </a:pathLst>
            </a:custGeom>
            <a:solidFill>
              <a:schemeClr val="accent3"/>
            </a:solidFill>
            <a:ln w="7938">
              <a:solidFill>
                <a:srgbClr val="D1D3D4"/>
              </a:solidFill>
              <a:prstDash val="solid"/>
              <a:round/>
              <a:headEnd/>
              <a:tailEnd/>
            </a:ln>
          </p:spPr>
          <p:txBody>
            <a:bodyPr vert="horz" wrap="square" lIns="91440" tIns="45720" rIns="91440" bIns="45720" numCol="1" anchor="t" anchorCtr="0" compatLnSpc="1">
              <a:prstTxWarp prst="textNoShape">
                <a:avLst/>
              </a:prstTxWarp>
            </a:bodyPr>
            <a:lstStyle/>
            <a:p>
              <a:endParaRPr lang="ar-QA"/>
            </a:p>
          </p:txBody>
        </p:sp>
      </p:grpSp>
      <p:sp>
        <p:nvSpPr>
          <p:cNvPr id="33" name="Freeform 27">
            <a:extLst>
              <a:ext uri="{FF2B5EF4-FFF2-40B4-BE49-F238E27FC236}">
                <a16:creationId xmlns:a16="http://schemas.microsoft.com/office/drawing/2014/main" id="{8EFFFADD-1ECE-49C0-A13A-44B38FC2083B}"/>
              </a:ext>
            </a:extLst>
          </p:cNvPr>
          <p:cNvSpPr>
            <a:spLocks/>
          </p:cNvSpPr>
          <p:nvPr/>
        </p:nvSpPr>
        <p:spPr bwMode="auto">
          <a:xfrm>
            <a:off x="6282660" y="2399048"/>
            <a:ext cx="371475" cy="2530475"/>
          </a:xfrm>
          <a:custGeom>
            <a:avLst/>
            <a:gdLst>
              <a:gd name="T0" fmla="*/ 116 w 234"/>
              <a:gd name="T1" fmla="*/ 0 h 1594"/>
              <a:gd name="T2" fmla="*/ 93 w 234"/>
              <a:gd name="T3" fmla="*/ 2 h 1594"/>
              <a:gd name="T4" fmla="*/ 71 w 234"/>
              <a:gd name="T5" fmla="*/ 9 h 1594"/>
              <a:gd name="T6" fmla="*/ 50 w 234"/>
              <a:gd name="T7" fmla="*/ 20 h 1594"/>
              <a:gd name="T8" fmla="*/ 34 w 234"/>
              <a:gd name="T9" fmla="*/ 34 h 1594"/>
              <a:gd name="T10" fmla="*/ 19 w 234"/>
              <a:gd name="T11" fmla="*/ 52 h 1594"/>
              <a:gd name="T12" fmla="*/ 8 w 234"/>
              <a:gd name="T13" fmla="*/ 72 h 1594"/>
              <a:gd name="T14" fmla="*/ 1 w 234"/>
              <a:gd name="T15" fmla="*/ 94 h 1594"/>
              <a:gd name="T16" fmla="*/ 0 w 234"/>
              <a:gd name="T17" fmla="*/ 117 h 1594"/>
              <a:gd name="T18" fmla="*/ 0 w 234"/>
              <a:gd name="T19" fmla="*/ 1476 h 1594"/>
              <a:gd name="T20" fmla="*/ 1 w 234"/>
              <a:gd name="T21" fmla="*/ 1499 h 1594"/>
              <a:gd name="T22" fmla="*/ 8 w 234"/>
              <a:gd name="T23" fmla="*/ 1521 h 1594"/>
              <a:gd name="T24" fmla="*/ 19 w 234"/>
              <a:gd name="T25" fmla="*/ 1542 h 1594"/>
              <a:gd name="T26" fmla="*/ 34 w 234"/>
              <a:gd name="T27" fmla="*/ 1560 h 1594"/>
              <a:gd name="T28" fmla="*/ 50 w 234"/>
              <a:gd name="T29" fmla="*/ 1573 h 1594"/>
              <a:gd name="T30" fmla="*/ 71 w 234"/>
              <a:gd name="T31" fmla="*/ 1584 h 1594"/>
              <a:gd name="T32" fmla="*/ 93 w 234"/>
              <a:gd name="T33" fmla="*/ 1591 h 1594"/>
              <a:gd name="T34" fmla="*/ 116 w 234"/>
              <a:gd name="T35" fmla="*/ 1594 h 1594"/>
              <a:gd name="T36" fmla="*/ 116 w 234"/>
              <a:gd name="T37" fmla="*/ 1594 h 1594"/>
              <a:gd name="T38" fmla="*/ 141 w 234"/>
              <a:gd name="T39" fmla="*/ 1591 h 1594"/>
              <a:gd name="T40" fmla="*/ 163 w 234"/>
              <a:gd name="T41" fmla="*/ 1584 h 1594"/>
              <a:gd name="T42" fmla="*/ 182 w 234"/>
              <a:gd name="T43" fmla="*/ 1573 h 1594"/>
              <a:gd name="T44" fmla="*/ 199 w 234"/>
              <a:gd name="T45" fmla="*/ 1560 h 1594"/>
              <a:gd name="T46" fmla="*/ 213 w 234"/>
              <a:gd name="T47" fmla="*/ 1542 h 1594"/>
              <a:gd name="T48" fmla="*/ 224 w 234"/>
              <a:gd name="T49" fmla="*/ 1521 h 1594"/>
              <a:gd name="T50" fmla="*/ 231 w 234"/>
              <a:gd name="T51" fmla="*/ 1499 h 1594"/>
              <a:gd name="T52" fmla="*/ 234 w 234"/>
              <a:gd name="T53" fmla="*/ 1476 h 1594"/>
              <a:gd name="T54" fmla="*/ 234 w 234"/>
              <a:gd name="T55" fmla="*/ 117 h 1594"/>
              <a:gd name="T56" fmla="*/ 231 w 234"/>
              <a:gd name="T57" fmla="*/ 94 h 1594"/>
              <a:gd name="T58" fmla="*/ 224 w 234"/>
              <a:gd name="T59" fmla="*/ 72 h 1594"/>
              <a:gd name="T60" fmla="*/ 213 w 234"/>
              <a:gd name="T61" fmla="*/ 52 h 1594"/>
              <a:gd name="T62" fmla="*/ 199 w 234"/>
              <a:gd name="T63" fmla="*/ 34 h 1594"/>
              <a:gd name="T64" fmla="*/ 182 w 234"/>
              <a:gd name="T65" fmla="*/ 20 h 1594"/>
              <a:gd name="T66" fmla="*/ 163 w 234"/>
              <a:gd name="T67" fmla="*/ 9 h 1594"/>
              <a:gd name="T68" fmla="*/ 141 w 234"/>
              <a:gd name="T69" fmla="*/ 2 h 1594"/>
              <a:gd name="T70" fmla="*/ 116 w 234"/>
              <a:gd name="T71" fmla="*/ 0 h 1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4" h="1594">
                <a:moveTo>
                  <a:pt x="116" y="0"/>
                </a:moveTo>
                <a:lnTo>
                  <a:pt x="116" y="0"/>
                </a:lnTo>
                <a:lnTo>
                  <a:pt x="105" y="1"/>
                </a:lnTo>
                <a:lnTo>
                  <a:pt x="93" y="2"/>
                </a:lnTo>
                <a:lnTo>
                  <a:pt x="82" y="5"/>
                </a:lnTo>
                <a:lnTo>
                  <a:pt x="71" y="9"/>
                </a:lnTo>
                <a:lnTo>
                  <a:pt x="61" y="15"/>
                </a:lnTo>
                <a:lnTo>
                  <a:pt x="50" y="20"/>
                </a:lnTo>
                <a:lnTo>
                  <a:pt x="42" y="27"/>
                </a:lnTo>
                <a:lnTo>
                  <a:pt x="34" y="34"/>
                </a:lnTo>
                <a:lnTo>
                  <a:pt x="26" y="42"/>
                </a:lnTo>
                <a:lnTo>
                  <a:pt x="19" y="52"/>
                </a:lnTo>
                <a:lnTo>
                  <a:pt x="14" y="61"/>
                </a:lnTo>
                <a:lnTo>
                  <a:pt x="8" y="72"/>
                </a:lnTo>
                <a:lnTo>
                  <a:pt x="5" y="82"/>
                </a:lnTo>
                <a:lnTo>
                  <a:pt x="1" y="94"/>
                </a:lnTo>
                <a:lnTo>
                  <a:pt x="0" y="105"/>
                </a:lnTo>
                <a:lnTo>
                  <a:pt x="0" y="117"/>
                </a:lnTo>
                <a:lnTo>
                  <a:pt x="0" y="1476"/>
                </a:lnTo>
                <a:lnTo>
                  <a:pt x="0" y="1476"/>
                </a:lnTo>
                <a:lnTo>
                  <a:pt x="0" y="1488"/>
                </a:lnTo>
                <a:lnTo>
                  <a:pt x="1" y="1499"/>
                </a:lnTo>
                <a:lnTo>
                  <a:pt x="5" y="1512"/>
                </a:lnTo>
                <a:lnTo>
                  <a:pt x="8" y="1521"/>
                </a:lnTo>
                <a:lnTo>
                  <a:pt x="14" y="1532"/>
                </a:lnTo>
                <a:lnTo>
                  <a:pt x="19" y="1542"/>
                </a:lnTo>
                <a:lnTo>
                  <a:pt x="26" y="1551"/>
                </a:lnTo>
                <a:lnTo>
                  <a:pt x="34" y="1560"/>
                </a:lnTo>
                <a:lnTo>
                  <a:pt x="42" y="1566"/>
                </a:lnTo>
                <a:lnTo>
                  <a:pt x="50" y="1573"/>
                </a:lnTo>
                <a:lnTo>
                  <a:pt x="61" y="1579"/>
                </a:lnTo>
                <a:lnTo>
                  <a:pt x="71" y="1584"/>
                </a:lnTo>
                <a:lnTo>
                  <a:pt x="82" y="1588"/>
                </a:lnTo>
                <a:lnTo>
                  <a:pt x="93" y="1591"/>
                </a:lnTo>
                <a:lnTo>
                  <a:pt x="105" y="1592"/>
                </a:lnTo>
                <a:lnTo>
                  <a:pt x="116" y="1594"/>
                </a:lnTo>
                <a:lnTo>
                  <a:pt x="116" y="1594"/>
                </a:lnTo>
                <a:lnTo>
                  <a:pt x="116" y="1594"/>
                </a:lnTo>
                <a:lnTo>
                  <a:pt x="128" y="1592"/>
                </a:lnTo>
                <a:lnTo>
                  <a:pt x="141" y="1591"/>
                </a:lnTo>
                <a:lnTo>
                  <a:pt x="152" y="1588"/>
                </a:lnTo>
                <a:lnTo>
                  <a:pt x="163" y="1584"/>
                </a:lnTo>
                <a:lnTo>
                  <a:pt x="172" y="1579"/>
                </a:lnTo>
                <a:lnTo>
                  <a:pt x="182" y="1573"/>
                </a:lnTo>
                <a:lnTo>
                  <a:pt x="191" y="1566"/>
                </a:lnTo>
                <a:lnTo>
                  <a:pt x="199" y="1560"/>
                </a:lnTo>
                <a:lnTo>
                  <a:pt x="208" y="1551"/>
                </a:lnTo>
                <a:lnTo>
                  <a:pt x="213" y="1542"/>
                </a:lnTo>
                <a:lnTo>
                  <a:pt x="220" y="1532"/>
                </a:lnTo>
                <a:lnTo>
                  <a:pt x="224" y="1521"/>
                </a:lnTo>
                <a:lnTo>
                  <a:pt x="228" y="1512"/>
                </a:lnTo>
                <a:lnTo>
                  <a:pt x="231" y="1499"/>
                </a:lnTo>
                <a:lnTo>
                  <a:pt x="234" y="1488"/>
                </a:lnTo>
                <a:lnTo>
                  <a:pt x="234" y="1476"/>
                </a:lnTo>
                <a:lnTo>
                  <a:pt x="234" y="117"/>
                </a:lnTo>
                <a:lnTo>
                  <a:pt x="234" y="117"/>
                </a:lnTo>
                <a:lnTo>
                  <a:pt x="234" y="105"/>
                </a:lnTo>
                <a:lnTo>
                  <a:pt x="231" y="94"/>
                </a:lnTo>
                <a:lnTo>
                  <a:pt x="228" y="82"/>
                </a:lnTo>
                <a:lnTo>
                  <a:pt x="224" y="72"/>
                </a:lnTo>
                <a:lnTo>
                  <a:pt x="220" y="61"/>
                </a:lnTo>
                <a:lnTo>
                  <a:pt x="213" y="52"/>
                </a:lnTo>
                <a:lnTo>
                  <a:pt x="208" y="42"/>
                </a:lnTo>
                <a:lnTo>
                  <a:pt x="199" y="34"/>
                </a:lnTo>
                <a:lnTo>
                  <a:pt x="191" y="27"/>
                </a:lnTo>
                <a:lnTo>
                  <a:pt x="182" y="20"/>
                </a:lnTo>
                <a:lnTo>
                  <a:pt x="172" y="15"/>
                </a:lnTo>
                <a:lnTo>
                  <a:pt x="163" y="9"/>
                </a:lnTo>
                <a:lnTo>
                  <a:pt x="152" y="5"/>
                </a:lnTo>
                <a:lnTo>
                  <a:pt x="141" y="2"/>
                </a:lnTo>
                <a:lnTo>
                  <a:pt x="128" y="1"/>
                </a:lnTo>
                <a:lnTo>
                  <a:pt x="116" y="0"/>
                </a:lnTo>
                <a:lnTo>
                  <a:pt x="116" y="0"/>
                </a:lnTo>
                <a:close/>
              </a:path>
            </a:pathLst>
          </a:custGeom>
          <a:solidFill>
            <a:srgbClr val="ECECEC"/>
          </a:solidFill>
          <a:ln w="7938">
            <a:solidFill>
              <a:srgbClr val="D1D3D4"/>
            </a:solidFill>
            <a:prstDash val="solid"/>
            <a:round/>
            <a:headEnd/>
            <a:tailEnd/>
          </a:ln>
        </p:spPr>
        <p:txBody>
          <a:bodyPr vert="horz" wrap="square" lIns="91440" tIns="45720" rIns="91440" bIns="45720" numCol="1" anchor="t" anchorCtr="0" compatLnSpc="1">
            <a:prstTxWarp prst="textNoShape">
              <a:avLst/>
            </a:prstTxWarp>
          </a:bodyPr>
          <a:lstStyle/>
          <a:p>
            <a:endParaRPr lang="ar-QA"/>
          </a:p>
        </p:txBody>
      </p:sp>
      <p:grpSp>
        <p:nvGrpSpPr>
          <p:cNvPr id="34" name="Group 117">
            <a:extLst>
              <a:ext uri="{FF2B5EF4-FFF2-40B4-BE49-F238E27FC236}">
                <a16:creationId xmlns:a16="http://schemas.microsoft.com/office/drawing/2014/main" id="{9F3D961C-FE77-4EE2-A008-030DC2127EEE}"/>
              </a:ext>
            </a:extLst>
          </p:cNvPr>
          <p:cNvGrpSpPr/>
          <p:nvPr/>
        </p:nvGrpSpPr>
        <p:grpSpPr>
          <a:xfrm>
            <a:off x="6376322" y="2454610"/>
            <a:ext cx="184150" cy="2430463"/>
            <a:chOff x="6670612" y="1477363"/>
            <a:chExt cx="184150" cy="2430463"/>
          </a:xfrm>
        </p:grpSpPr>
        <p:sp>
          <p:nvSpPr>
            <p:cNvPr id="35" name="Freeform 28">
              <a:extLst>
                <a:ext uri="{FF2B5EF4-FFF2-40B4-BE49-F238E27FC236}">
                  <a16:creationId xmlns:a16="http://schemas.microsoft.com/office/drawing/2014/main" id="{FEA6F368-DE8A-448D-BC91-DDEB9B9AF4D4}"/>
                </a:ext>
              </a:extLst>
            </p:cNvPr>
            <p:cNvSpPr>
              <a:spLocks/>
            </p:cNvSpPr>
            <p:nvPr/>
          </p:nvSpPr>
          <p:spPr bwMode="auto">
            <a:xfrm>
              <a:off x="6670612" y="3723676"/>
              <a:ext cx="184150" cy="184150"/>
            </a:xfrm>
            <a:custGeom>
              <a:avLst/>
              <a:gdLst>
                <a:gd name="T0" fmla="*/ 57 w 116"/>
                <a:gd name="T1" fmla="*/ 0 h 116"/>
                <a:gd name="T2" fmla="*/ 57 w 116"/>
                <a:gd name="T3" fmla="*/ 0 h 116"/>
                <a:gd name="T4" fmla="*/ 46 w 116"/>
                <a:gd name="T5" fmla="*/ 2 h 116"/>
                <a:gd name="T6" fmla="*/ 35 w 116"/>
                <a:gd name="T7" fmla="*/ 6 h 116"/>
                <a:gd name="T8" fmla="*/ 26 w 116"/>
                <a:gd name="T9" fmla="*/ 11 h 116"/>
                <a:gd name="T10" fmla="*/ 17 w 116"/>
                <a:gd name="T11" fmla="*/ 18 h 116"/>
                <a:gd name="T12" fmla="*/ 9 w 116"/>
                <a:gd name="T13" fmla="*/ 26 h 116"/>
                <a:gd name="T14" fmla="*/ 5 w 116"/>
                <a:gd name="T15" fmla="*/ 36 h 116"/>
                <a:gd name="T16" fmla="*/ 1 w 116"/>
                <a:gd name="T17" fmla="*/ 47 h 116"/>
                <a:gd name="T18" fmla="*/ 0 w 116"/>
                <a:gd name="T19" fmla="*/ 59 h 116"/>
                <a:gd name="T20" fmla="*/ 0 w 116"/>
                <a:gd name="T21" fmla="*/ 59 h 116"/>
                <a:gd name="T22" fmla="*/ 1 w 116"/>
                <a:gd name="T23" fmla="*/ 70 h 116"/>
                <a:gd name="T24" fmla="*/ 5 w 116"/>
                <a:gd name="T25" fmla="*/ 81 h 116"/>
                <a:gd name="T26" fmla="*/ 9 w 116"/>
                <a:gd name="T27" fmla="*/ 90 h 116"/>
                <a:gd name="T28" fmla="*/ 17 w 116"/>
                <a:gd name="T29" fmla="*/ 99 h 116"/>
                <a:gd name="T30" fmla="*/ 26 w 116"/>
                <a:gd name="T31" fmla="*/ 105 h 116"/>
                <a:gd name="T32" fmla="*/ 35 w 116"/>
                <a:gd name="T33" fmla="*/ 111 h 116"/>
                <a:gd name="T34" fmla="*/ 46 w 116"/>
                <a:gd name="T35" fmla="*/ 115 h 116"/>
                <a:gd name="T36" fmla="*/ 57 w 116"/>
                <a:gd name="T37" fmla="*/ 116 h 116"/>
                <a:gd name="T38" fmla="*/ 57 w 116"/>
                <a:gd name="T39" fmla="*/ 116 h 116"/>
                <a:gd name="T40" fmla="*/ 69 w 116"/>
                <a:gd name="T41" fmla="*/ 115 h 116"/>
                <a:gd name="T42" fmla="*/ 80 w 116"/>
                <a:gd name="T43" fmla="*/ 111 h 116"/>
                <a:gd name="T44" fmla="*/ 90 w 116"/>
                <a:gd name="T45" fmla="*/ 105 h 116"/>
                <a:gd name="T46" fmla="*/ 98 w 116"/>
                <a:gd name="T47" fmla="*/ 99 h 116"/>
                <a:gd name="T48" fmla="*/ 105 w 116"/>
                <a:gd name="T49" fmla="*/ 90 h 116"/>
                <a:gd name="T50" fmla="*/ 110 w 116"/>
                <a:gd name="T51" fmla="*/ 81 h 116"/>
                <a:gd name="T52" fmla="*/ 114 w 116"/>
                <a:gd name="T53" fmla="*/ 70 h 116"/>
                <a:gd name="T54" fmla="*/ 116 w 116"/>
                <a:gd name="T55" fmla="*/ 59 h 116"/>
                <a:gd name="T56" fmla="*/ 116 w 116"/>
                <a:gd name="T57" fmla="*/ 59 h 116"/>
                <a:gd name="T58" fmla="*/ 114 w 116"/>
                <a:gd name="T59" fmla="*/ 47 h 116"/>
                <a:gd name="T60" fmla="*/ 110 w 116"/>
                <a:gd name="T61" fmla="*/ 36 h 116"/>
                <a:gd name="T62" fmla="*/ 105 w 116"/>
                <a:gd name="T63" fmla="*/ 26 h 116"/>
                <a:gd name="T64" fmla="*/ 98 w 116"/>
                <a:gd name="T65" fmla="*/ 18 h 116"/>
                <a:gd name="T66" fmla="*/ 90 w 116"/>
                <a:gd name="T67" fmla="*/ 11 h 116"/>
                <a:gd name="T68" fmla="*/ 80 w 116"/>
                <a:gd name="T69" fmla="*/ 6 h 116"/>
                <a:gd name="T70" fmla="*/ 69 w 116"/>
                <a:gd name="T71" fmla="*/ 2 h 116"/>
                <a:gd name="T72" fmla="*/ 57 w 116"/>
                <a:gd name="T73" fmla="*/ 0 h 116"/>
                <a:gd name="T74" fmla="*/ 57 w 116"/>
                <a:gd name="T7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6" h="116">
                  <a:moveTo>
                    <a:pt x="57" y="0"/>
                  </a:moveTo>
                  <a:lnTo>
                    <a:pt x="57" y="0"/>
                  </a:lnTo>
                  <a:lnTo>
                    <a:pt x="46" y="2"/>
                  </a:lnTo>
                  <a:lnTo>
                    <a:pt x="35" y="6"/>
                  </a:lnTo>
                  <a:lnTo>
                    <a:pt x="26" y="11"/>
                  </a:lnTo>
                  <a:lnTo>
                    <a:pt x="17" y="18"/>
                  </a:lnTo>
                  <a:lnTo>
                    <a:pt x="9" y="26"/>
                  </a:lnTo>
                  <a:lnTo>
                    <a:pt x="5" y="36"/>
                  </a:lnTo>
                  <a:lnTo>
                    <a:pt x="1" y="47"/>
                  </a:lnTo>
                  <a:lnTo>
                    <a:pt x="0" y="59"/>
                  </a:lnTo>
                  <a:lnTo>
                    <a:pt x="0" y="59"/>
                  </a:lnTo>
                  <a:lnTo>
                    <a:pt x="1" y="70"/>
                  </a:lnTo>
                  <a:lnTo>
                    <a:pt x="5" y="81"/>
                  </a:lnTo>
                  <a:lnTo>
                    <a:pt x="9" y="90"/>
                  </a:lnTo>
                  <a:lnTo>
                    <a:pt x="17" y="99"/>
                  </a:lnTo>
                  <a:lnTo>
                    <a:pt x="26" y="105"/>
                  </a:lnTo>
                  <a:lnTo>
                    <a:pt x="35" y="111"/>
                  </a:lnTo>
                  <a:lnTo>
                    <a:pt x="46" y="115"/>
                  </a:lnTo>
                  <a:lnTo>
                    <a:pt x="57" y="116"/>
                  </a:lnTo>
                  <a:lnTo>
                    <a:pt x="57" y="116"/>
                  </a:lnTo>
                  <a:lnTo>
                    <a:pt x="69" y="115"/>
                  </a:lnTo>
                  <a:lnTo>
                    <a:pt x="80" y="111"/>
                  </a:lnTo>
                  <a:lnTo>
                    <a:pt x="90" y="105"/>
                  </a:lnTo>
                  <a:lnTo>
                    <a:pt x="98" y="99"/>
                  </a:lnTo>
                  <a:lnTo>
                    <a:pt x="105" y="90"/>
                  </a:lnTo>
                  <a:lnTo>
                    <a:pt x="110" y="81"/>
                  </a:lnTo>
                  <a:lnTo>
                    <a:pt x="114" y="70"/>
                  </a:lnTo>
                  <a:lnTo>
                    <a:pt x="116" y="59"/>
                  </a:lnTo>
                  <a:lnTo>
                    <a:pt x="116" y="59"/>
                  </a:lnTo>
                  <a:lnTo>
                    <a:pt x="114" y="47"/>
                  </a:lnTo>
                  <a:lnTo>
                    <a:pt x="110" y="36"/>
                  </a:lnTo>
                  <a:lnTo>
                    <a:pt x="105" y="26"/>
                  </a:lnTo>
                  <a:lnTo>
                    <a:pt x="98" y="18"/>
                  </a:lnTo>
                  <a:lnTo>
                    <a:pt x="90" y="11"/>
                  </a:lnTo>
                  <a:lnTo>
                    <a:pt x="80" y="6"/>
                  </a:lnTo>
                  <a:lnTo>
                    <a:pt x="69" y="2"/>
                  </a:lnTo>
                  <a:lnTo>
                    <a:pt x="57" y="0"/>
                  </a:lnTo>
                  <a:lnTo>
                    <a:pt x="57"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ar-QA"/>
            </a:p>
          </p:txBody>
        </p:sp>
        <p:sp>
          <p:nvSpPr>
            <p:cNvPr id="36" name="Freeform 29">
              <a:extLst>
                <a:ext uri="{FF2B5EF4-FFF2-40B4-BE49-F238E27FC236}">
                  <a16:creationId xmlns:a16="http://schemas.microsoft.com/office/drawing/2014/main" id="{B445F3D3-13DF-42BF-B6F3-21A7315B57D1}"/>
                </a:ext>
              </a:extLst>
            </p:cNvPr>
            <p:cNvSpPr>
              <a:spLocks/>
            </p:cNvSpPr>
            <p:nvPr/>
          </p:nvSpPr>
          <p:spPr bwMode="auto">
            <a:xfrm>
              <a:off x="6670612" y="1477363"/>
              <a:ext cx="184150" cy="182563"/>
            </a:xfrm>
            <a:custGeom>
              <a:avLst/>
              <a:gdLst>
                <a:gd name="T0" fmla="*/ 57 w 116"/>
                <a:gd name="T1" fmla="*/ 0 h 115"/>
                <a:gd name="T2" fmla="*/ 57 w 116"/>
                <a:gd name="T3" fmla="*/ 0 h 115"/>
                <a:gd name="T4" fmla="*/ 46 w 116"/>
                <a:gd name="T5" fmla="*/ 2 h 115"/>
                <a:gd name="T6" fmla="*/ 35 w 116"/>
                <a:gd name="T7" fmla="*/ 4 h 115"/>
                <a:gd name="T8" fmla="*/ 26 w 116"/>
                <a:gd name="T9" fmla="*/ 10 h 115"/>
                <a:gd name="T10" fmla="*/ 17 w 116"/>
                <a:gd name="T11" fmla="*/ 17 h 115"/>
                <a:gd name="T12" fmla="*/ 9 w 116"/>
                <a:gd name="T13" fmla="*/ 26 h 115"/>
                <a:gd name="T14" fmla="*/ 5 w 116"/>
                <a:gd name="T15" fmla="*/ 36 h 115"/>
                <a:gd name="T16" fmla="*/ 1 w 116"/>
                <a:gd name="T17" fmla="*/ 47 h 115"/>
                <a:gd name="T18" fmla="*/ 0 w 116"/>
                <a:gd name="T19" fmla="*/ 58 h 115"/>
                <a:gd name="T20" fmla="*/ 0 w 116"/>
                <a:gd name="T21" fmla="*/ 58 h 115"/>
                <a:gd name="T22" fmla="*/ 1 w 116"/>
                <a:gd name="T23" fmla="*/ 70 h 115"/>
                <a:gd name="T24" fmla="*/ 5 w 116"/>
                <a:gd name="T25" fmla="*/ 81 h 115"/>
                <a:gd name="T26" fmla="*/ 9 w 116"/>
                <a:gd name="T27" fmla="*/ 91 h 115"/>
                <a:gd name="T28" fmla="*/ 17 w 116"/>
                <a:gd name="T29" fmla="*/ 99 h 115"/>
                <a:gd name="T30" fmla="*/ 26 w 116"/>
                <a:gd name="T31" fmla="*/ 106 h 115"/>
                <a:gd name="T32" fmla="*/ 35 w 116"/>
                <a:gd name="T33" fmla="*/ 111 h 115"/>
                <a:gd name="T34" fmla="*/ 46 w 116"/>
                <a:gd name="T35" fmla="*/ 114 h 115"/>
                <a:gd name="T36" fmla="*/ 57 w 116"/>
                <a:gd name="T37" fmla="*/ 115 h 115"/>
                <a:gd name="T38" fmla="*/ 57 w 116"/>
                <a:gd name="T39" fmla="*/ 115 h 115"/>
                <a:gd name="T40" fmla="*/ 69 w 116"/>
                <a:gd name="T41" fmla="*/ 114 h 115"/>
                <a:gd name="T42" fmla="*/ 80 w 116"/>
                <a:gd name="T43" fmla="*/ 111 h 115"/>
                <a:gd name="T44" fmla="*/ 90 w 116"/>
                <a:gd name="T45" fmla="*/ 106 h 115"/>
                <a:gd name="T46" fmla="*/ 98 w 116"/>
                <a:gd name="T47" fmla="*/ 99 h 115"/>
                <a:gd name="T48" fmla="*/ 105 w 116"/>
                <a:gd name="T49" fmla="*/ 91 h 115"/>
                <a:gd name="T50" fmla="*/ 110 w 116"/>
                <a:gd name="T51" fmla="*/ 81 h 115"/>
                <a:gd name="T52" fmla="*/ 114 w 116"/>
                <a:gd name="T53" fmla="*/ 70 h 115"/>
                <a:gd name="T54" fmla="*/ 116 w 116"/>
                <a:gd name="T55" fmla="*/ 58 h 115"/>
                <a:gd name="T56" fmla="*/ 116 w 116"/>
                <a:gd name="T57" fmla="*/ 58 h 115"/>
                <a:gd name="T58" fmla="*/ 114 w 116"/>
                <a:gd name="T59" fmla="*/ 47 h 115"/>
                <a:gd name="T60" fmla="*/ 110 w 116"/>
                <a:gd name="T61" fmla="*/ 36 h 115"/>
                <a:gd name="T62" fmla="*/ 105 w 116"/>
                <a:gd name="T63" fmla="*/ 26 h 115"/>
                <a:gd name="T64" fmla="*/ 98 w 116"/>
                <a:gd name="T65" fmla="*/ 17 h 115"/>
                <a:gd name="T66" fmla="*/ 90 w 116"/>
                <a:gd name="T67" fmla="*/ 10 h 115"/>
                <a:gd name="T68" fmla="*/ 80 w 116"/>
                <a:gd name="T69" fmla="*/ 4 h 115"/>
                <a:gd name="T70" fmla="*/ 69 w 116"/>
                <a:gd name="T71" fmla="*/ 2 h 115"/>
                <a:gd name="T72" fmla="*/ 57 w 116"/>
                <a:gd name="T73" fmla="*/ 0 h 115"/>
                <a:gd name="T74" fmla="*/ 57 w 116"/>
                <a:gd name="T7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6" h="115">
                  <a:moveTo>
                    <a:pt x="57" y="0"/>
                  </a:moveTo>
                  <a:lnTo>
                    <a:pt x="57" y="0"/>
                  </a:lnTo>
                  <a:lnTo>
                    <a:pt x="46" y="2"/>
                  </a:lnTo>
                  <a:lnTo>
                    <a:pt x="35" y="4"/>
                  </a:lnTo>
                  <a:lnTo>
                    <a:pt x="26" y="10"/>
                  </a:lnTo>
                  <a:lnTo>
                    <a:pt x="17" y="17"/>
                  </a:lnTo>
                  <a:lnTo>
                    <a:pt x="9" y="26"/>
                  </a:lnTo>
                  <a:lnTo>
                    <a:pt x="5" y="36"/>
                  </a:lnTo>
                  <a:lnTo>
                    <a:pt x="1" y="47"/>
                  </a:lnTo>
                  <a:lnTo>
                    <a:pt x="0" y="58"/>
                  </a:lnTo>
                  <a:lnTo>
                    <a:pt x="0" y="58"/>
                  </a:lnTo>
                  <a:lnTo>
                    <a:pt x="1" y="70"/>
                  </a:lnTo>
                  <a:lnTo>
                    <a:pt x="5" y="81"/>
                  </a:lnTo>
                  <a:lnTo>
                    <a:pt x="9" y="91"/>
                  </a:lnTo>
                  <a:lnTo>
                    <a:pt x="17" y="99"/>
                  </a:lnTo>
                  <a:lnTo>
                    <a:pt x="26" y="106"/>
                  </a:lnTo>
                  <a:lnTo>
                    <a:pt x="35" y="111"/>
                  </a:lnTo>
                  <a:lnTo>
                    <a:pt x="46" y="114"/>
                  </a:lnTo>
                  <a:lnTo>
                    <a:pt x="57" y="115"/>
                  </a:lnTo>
                  <a:lnTo>
                    <a:pt x="57" y="115"/>
                  </a:lnTo>
                  <a:lnTo>
                    <a:pt x="69" y="114"/>
                  </a:lnTo>
                  <a:lnTo>
                    <a:pt x="80" y="111"/>
                  </a:lnTo>
                  <a:lnTo>
                    <a:pt x="90" y="106"/>
                  </a:lnTo>
                  <a:lnTo>
                    <a:pt x="98" y="99"/>
                  </a:lnTo>
                  <a:lnTo>
                    <a:pt x="105" y="91"/>
                  </a:lnTo>
                  <a:lnTo>
                    <a:pt x="110" y="81"/>
                  </a:lnTo>
                  <a:lnTo>
                    <a:pt x="114" y="70"/>
                  </a:lnTo>
                  <a:lnTo>
                    <a:pt x="116" y="58"/>
                  </a:lnTo>
                  <a:lnTo>
                    <a:pt x="116" y="58"/>
                  </a:lnTo>
                  <a:lnTo>
                    <a:pt x="114" y="47"/>
                  </a:lnTo>
                  <a:lnTo>
                    <a:pt x="110" y="36"/>
                  </a:lnTo>
                  <a:lnTo>
                    <a:pt x="105" y="26"/>
                  </a:lnTo>
                  <a:lnTo>
                    <a:pt x="98" y="17"/>
                  </a:lnTo>
                  <a:lnTo>
                    <a:pt x="90" y="10"/>
                  </a:lnTo>
                  <a:lnTo>
                    <a:pt x="80" y="4"/>
                  </a:lnTo>
                  <a:lnTo>
                    <a:pt x="69" y="2"/>
                  </a:lnTo>
                  <a:lnTo>
                    <a:pt x="57" y="0"/>
                  </a:lnTo>
                  <a:lnTo>
                    <a:pt x="57" y="0"/>
                  </a:lnTo>
                  <a:close/>
                </a:path>
              </a:pathLst>
            </a:custGeom>
            <a:solidFill>
              <a:srgbClr val="B2B1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ar-QA"/>
            </a:p>
          </p:txBody>
        </p:sp>
        <p:sp>
          <p:nvSpPr>
            <p:cNvPr id="37" name="Line 30">
              <a:extLst>
                <a:ext uri="{FF2B5EF4-FFF2-40B4-BE49-F238E27FC236}">
                  <a16:creationId xmlns:a16="http://schemas.microsoft.com/office/drawing/2014/main" id="{F021F4E6-56A4-4705-84C9-C47945CFB725}"/>
                </a:ext>
              </a:extLst>
            </p:cNvPr>
            <p:cNvSpPr>
              <a:spLocks noChangeShapeType="1"/>
            </p:cNvSpPr>
            <p:nvPr/>
          </p:nvSpPr>
          <p:spPr bwMode="auto">
            <a:xfrm flipV="1">
              <a:off x="6761100" y="1612301"/>
              <a:ext cx="0" cy="2205038"/>
            </a:xfrm>
            <a:prstGeom prst="line">
              <a:avLst/>
            </a:prstGeom>
            <a:noFill/>
            <a:ln w="42863">
              <a:solidFill>
                <a:srgbClr val="B2B1B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sp>
          <p:nvSpPr>
            <p:cNvPr id="38" name="Line 31">
              <a:extLst>
                <a:ext uri="{FF2B5EF4-FFF2-40B4-BE49-F238E27FC236}">
                  <a16:creationId xmlns:a16="http://schemas.microsoft.com/office/drawing/2014/main" id="{77A2EA78-E37A-4807-A273-AC1C74CB87AE}"/>
                </a:ext>
              </a:extLst>
            </p:cNvPr>
            <p:cNvSpPr>
              <a:spLocks noChangeShapeType="1"/>
            </p:cNvSpPr>
            <p:nvPr/>
          </p:nvSpPr>
          <p:spPr bwMode="auto">
            <a:xfrm flipH="1" flipV="1">
              <a:off x="6761099" y="2696098"/>
              <a:ext cx="1" cy="1119652"/>
            </a:xfrm>
            <a:prstGeom prst="line">
              <a:avLst/>
            </a:prstGeom>
            <a:noFill/>
            <a:ln w="104775">
              <a:solidFill>
                <a:schemeClr val="accent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grpSp>
      <p:grpSp>
        <p:nvGrpSpPr>
          <p:cNvPr id="39" name="Group 116">
            <a:extLst>
              <a:ext uri="{FF2B5EF4-FFF2-40B4-BE49-F238E27FC236}">
                <a16:creationId xmlns:a16="http://schemas.microsoft.com/office/drawing/2014/main" id="{4706CB2E-8C71-43A0-AA79-D43C173FE90F}"/>
              </a:ext>
            </a:extLst>
          </p:cNvPr>
          <p:cNvGrpSpPr/>
          <p:nvPr/>
        </p:nvGrpSpPr>
        <p:grpSpPr>
          <a:xfrm>
            <a:off x="6384260" y="4929523"/>
            <a:ext cx="166687" cy="569913"/>
            <a:chOff x="6678550" y="3952276"/>
            <a:chExt cx="166687" cy="569913"/>
          </a:xfrm>
        </p:grpSpPr>
        <p:sp>
          <p:nvSpPr>
            <p:cNvPr id="40" name="Line 32">
              <a:extLst>
                <a:ext uri="{FF2B5EF4-FFF2-40B4-BE49-F238E27FC236}">
                  <a16:creationId xmlns:a16="http://schemas.microsoft.com/office/drawing/2014/main" id="{B0A5591D-B0BB-4027-8A0F-18CAE86BC720}"/>
                </a:ext>
              </a:extLst>
            </p:cNvPr>
            <p:cNvSpPr>
              <a:spLocks noChangeShapeType="1"/>
            </p:cNvSpPr>
            <p:nvPr/>
          </p:nvSpPr>
          <p:spPr bwMode="auto">
            <a:xfrm flipV="1">
              <a:off x="6761100" y="3952276"/>
              <a:ext cx="0" cy="469900"/>
            </a:xfrm>
            <a:prstGeom prst="line">
              <a:avLst/>
            </a:prstGeom>
            <a:noFill/>
            <a:ln w="25400">
              <a:solidFill>
                <a:srgbClr val="D1D3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sp>
          <p:nvSpPr>
            <p:cNvPr id="41" name="Freeform 33">
              <a:extLst>
                <a:ext uri="{FF2B5EF4-FFF2-40B4-BE49-F238E27FC236}">
                  <a16:creationId xmlns:a16="http://schemas.microsoft.com/office/drawing/2014/main" id="{136C3960-D6EB-4FEB-96E6-DFFFDB9C8055}"/>
                </a:ext>
              </a:extLst>
            </p:cNvPr>
            <p:cNvSpPr>
              <a:spLocks/>
            </p:cNvSpPr>
            <p:nvPr/>
          </p:nvSpPr>
          <p:spPr bwMode="auto">
            <a:xfrm>
              <a:off x="6678550" y="4355501"/>
              <a:ext cx="166687" cy="166688"/>
            </a:xfrm>
            <a:custGeom>
              <a:avLst/>
              <a:gdLst>
                <a:gd name="T0" fmla="*/ 52 w 105"/>
                <a:gd name="T1" fmla="*/ 0 h 105"/>
                <a:gd name="T2" fmla="*/ 52 w 105"/>
                <a:gd name="T3" fmla="*/ 0 h 105"/>
                <a:gd name="T4" fmla="*/ 43 w 105"/>
                <a:gd name="T5" fmla="*/ 1 h 105"/>
                <a:gd name="T6" fmla="*/ 32 w 105"/>
                <a:gd name="T7" fmla="*/ 4 h 105"/>
                <a:gd name="T8" fmla="*/ 23 w 105"/>
                <a:gd name="T9" fmla="*/ 8 h 105"/>
                <a:gd name="T10" fmla="*/ 15 w 105"/>
                <a:gd name="T11" fmla="*/ 15 h 105"/>
                <a:gd name="T12" fmla="*/ 8 w 105"/>
                <a:gd name="T13" fmla="*/ 23 h 105"/>
                <a:gd name="T14" fmla="*/ 4 w 105"/>
                <a:gd name="T15" fmla="*/ 31 h 105"/>
                <a:gd name="T16" fmla="*/ 2 w 105"/>
                <a:gd name="T17" fmla="*/ 42 h 105"/>
                <a:gd name="T18" fmla="*/ 0 w 105"/>
                <a:gd name="T19" fmla="*/ 52 h 105"/>
                <a:gd name="T20" fmla="*/ 0 w 105"/>
                <a:gd name="T21" fmla="*/ 52 h 105"/>
                <a:gd name="T22" fmla="*/ 2 w 105"/>
                <a:gd name="T23" fmla="*/ 63 h 105"/>
                <a:gd name="T24" fmla="*/ 4 w 105"/>
                <a:gd name="T25" fmla="*/ 72 h 105"/>
                <a:gd name="T26" fmla="*/ 8 w 105"/>
                <a:gd name="T27" fmla="*/ 82 h 105"/>
                <a:gd name="T28" fmla="*/ 15 w 105"/>
                <a:gd name="T29" fmla="*/ 90 h 105"/>
                <a:gd name="T30" fmla="*/ 23 w 105"/>
                <a:gd name="T31" fmla="*/ 96 h 105"/>
                <a:gd name="T32" fmla="*/ 32 w 105"/>
                <a:gd name="T33" fmla="*/ 101 h 105"/>
                <a:gd name="T34" fmla="*/ 43 w 105"/>
                <a:gd name="T35" fmla="*/ 104 h 105"/>
                <a:gd name="T36" fmla="*/ 52 w 105"/>
                <a:gd name="T37" fmla="*/ 105 h 105"/>
                <a:gd name="T38" fmla="*/ 52 w 105"/>
                <a:gd name="T39" fmla="*/ 105 h 105"/>
                <a:gd name="T40" fmla="*/ 63 w 105"/>
                <a:gd name="T41" fmla="*/ 104 h 105"/>
                <a:gd name="T42" fmla="*/ 73 w 105"/>
                <a:gd name="T43" fmla="*/ 101 h 105"/>
                <a:gd name="T44" fmla="*/ 82 w 105"/>
                <a:gd name="T45" fmla="*/ 96 h 105"/>
                <a:gd name="T46" fmla="*/ 90 w 105"/>
                <a:gd name="T47" fmla="*/ 90 h 105"/>
                <a:gd name="T48" fmla="*/ 96 w 105"/>
                <a:gd name="T49" fmla="*/ 82 h 105"/>
                <a:gd name="T50" fmla="*/ 101 w 105"/>
                <a:gd name="T51" fmla="*/ 72 h 105"/>
                <a:gd name="T52" fmla="*/ 104 w 105"/>
                <a:gd name="T53" fmla="*/ 63 h 105"/>
                <a:gd name="T54" fmla="*/ 105 w 105"/>
                <a:gd name="T55" fmla="*/ 52 h 105"/>
                <a:gd name="T56" fmla="*/ 105 w 105"/>
                <a:gd name="T57" fmla="*/ 52 h 105"/>
                <a:gd name="T58" fmla="*/ 104 w 105"/>
                <a:gd name="T59" fmla="*/ 42 h 105"/>
                <a:gd name="T60" fmla="*/ 101 w 105"/>
                <a:gd name="T61" fmla="*/ 31 h 105"/>
                <a:gd name="T62" fmla="*/ 96 w 105"/>
                <a:gd name="T63" fmla="*/ 23 h 105"/>
                <a:gd name="T64" fmla="*/ 90 w 105"/>
                <a:gd name="T65" fmla="*/ 15 h 105"/>
                <a:gd name="T66" fmla="*/ 82 w 105"/>
                <a:gd name="T67" fmla="*/ 8 h 105"/>
                <a:gd name="T68" fmla="*/ 73 w 105"/>
                <a:gd name="T69" fmla="*/ 4 h 105"/>
                <a:gd name="T70" fmla="*/ 63 w 105"/>
                <a:gd name="T71" fmla="*/ 1 h 105"/>
                <a:gd name="T72" fmla="*/ 52 w 105"/>
                <a:gd name="T73" fmla="*/ 0 h 105"/>
                <a:gd name="T74" fmla="*/ 52 w 105"/>
                <a:gd name="T7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5" h="105">
                  <a:moveTo>
                    <a:pt x="52" y="0"/>
                  </a:moveTo>
                  <a:lnTo>
                    <a:pt x="52" y="0"/>
                  </a:lnTo>
                  <a:lnTo>
                    <a:pt x="43" y="1"/>
                  </a:lnTo>
                  <a:lnTo>
                    <a:pt x="32" y="4"/>
                  </a:lnTo>
                  <a:lnTo>
                    <a:pt x="23" y="8"/>
                  </a:lnTo>
                  <a:lnTo>
                    <a:pt x="15" y="15"/>
                  </a:lnTo>
                  <a:lnTo>
                    <a:pt x="8" y="23"/>
                  </a:lnTo>
                  <a:lnTo>
                    <a:pt x="4" y="31"/>
                  </a:lnTo>
                  <a:lnTo>
                    <a:pt x="2" y="42"/>
                  </a:lnTo>
                  <a:lnTo>
                    <a:pt x="0" y="52"/>
                  </a:lnTo>
                  <a:lnTo>
                    <a:pt x="0" y="52"/>
                  </a:lnTo>
                  <a:lnTo>
                    <a:pt x="2" y="63"/>
                  </a:lnTo>
                  <a:lnTo>
                    <a:pt x="4" y="72"/>
                  </a:lnTo>
                  <a:lnTo>
                    <a:pt x="8" y="82"/>
                  </a:lnTo>
                  <a:lnTo>
                    <a:pt x="15" y="90"/>
                  </a:lnTo>
                  <a:lnTo>
                    <a:pt x="23" y="96"/>
                  </a:lnTo>
                  <a:lnTo>
                    <a:pt x="32" y="101"/>
                  </a:lnTo>
                  <a:lnTo>
                    <a:pt x="43" y="104"/>
                  </a:lnTo>
                  <a:lnTo>
                    <a:pt x="52" y="105"/>
                  </a:lnTo>
                  <a:lnTo>
                    <a:pt x="52" y="105"/>
                  </a:lnTo>
                  <a:lnTo>
                    <a:pt x="63" y="104"/>
                  </a:lnTo>
                  <a:lnTo>
                    <a:pt x="73" y="101"/>
                  </a:lnTo>
                  <a:lnTo>
                    <a:pt x="82" y="96"/>
                  </a:lnTo>
                  <a:lnTo>
                    <a:pt x="90" y="90"/>
                  </a:lnTo>
                  <a:lnTo>
                    <a:pt x="96" y="82"/>
                  </a:lnTo>
                  <a:lnTo>
                    <a:pt x="101" y="72"/>
                  </a:lnTo>
                  <a:lnTo>
                    <a:pt x="104" y="63"/>
                  </a:lnTo>
                  <a:lnTo>
                    <a:pt x="105" y="52"/>
                  </a:lnTo>
                  <a:lnTo>
                    <a:pt x="105" y="52"/>
                  </a:lnTo>
                  <a:lnTo>
                    <a:pt x="104" y="42"/>
                  </a:lnTo>
                  <a:lnTo>
                    <a:pt x="101" y="31"/>
                  </a:lnTo>
                  <a:lnTo>
                    <a:pt x="96" y="23"/>
                  </a:lnTo>
                  <a:lnTo>
                    <a:pt x="90" y="15"/>
                  </a:lnTo>
                  <a:lnTo>
                    <a:pt x="82" y="8"/>
                  </a:lnTo>
                  <a:lnTo>
                    <a:pt x="73" y="4"/>
                  </a:lnTo>
                  <a:lnTo>
                    <a:pt x="63" y="1"/>
                  </a:lnTo>
                  <a:lnTo>
                    <a:pt x="52" y="0"/>
                  </a:lnTo>
                  <a:lnTo>
                    <a:pt x="52" y="0"/>
                  </a:lnTo>
                  <a:close/>
                </a:path>
              </a:pathLst>
            </a:custGeom>
            <a:solidFill>
              <a:schemeClr val="accent4"/>
            </a:solidFill>
            <a:ln w="7938">
              <a:solidFill>
                <a:srgbClr val="D1D3D4"/>
              </a:solidFill>
              <a:prstDash val="solid"/>
              <a:round/>
              <a:headEnd/>
              <a:tailEnd/>
            </a:ln>
          </p:spPr>
          <p:txBody>
            <a:bodyPr vert="horz" wrap="square" lIns="91440" tIns="45720" rIns="91440" bIns="45720" numCol="1" anchor="t" anchorCtr="0" compatLnSpc="1">
              <a:prstTxWarp prst="textNoShape">
                <a:avLst/>
              </a:prstTxWarp>
            </a:bodyPr>
            <a:lstStyle/>
            <a:p>
              <a:endParaRPr lang="ar-QA"/>
            </a:p>
          </p:txBody>
        </p:sp>
      </p:grpSp>
      <p:sp>
        <p:nvSpPr>
          <p:cNvPr id="42" name="Freeform 34">
            <a:extLst>
              <a:ext uri="{FF2B5EF4-FFF2-40B4-BE49-F238E27FC236}">
                <a16:creationId xmlns:a16="http://schemas.microsoft.com/office/drawing/2014/main" id="{0143738B-5EF9-41A5-807F-DAD6B582D255}"/>
              </a:ext>
            </a:extLst>
          </p:cNvPr>
          <p:cNvSpPr>
            <a:spLocks/>
          </p:cNvSpPr>
          <p:nvPr/>
        </p:nvSpPr>
        <p:spPr bwMode="auto">
          <a:xfrm>
            <a:off x="7622510" y="2399048"/>
            <a:ext cx="374650" cy="2530475"/>
          </a:xfrm>
          <a:custGeom>
            <a:avLst/>
            <a:gdLst>
              <a:gd name="T0" fmla="*/ 118 w 236"/>
              <a:gd name="T1" fmla="*/ 0 h 1594"/>
              <a:gd name="T2" fmla="*/ 95 w 236"/>
              <a:gd name="T3" fmla="*/ 2 h 1594"/>
              <a:gd name="T4" fmla="*/ 73 w 236"/>
              <a:gd name="T5" fmla="*/ 9 h 1594"/>
              <a:gd name="T6" fmla="*/ 52 w 236"/>
              <a:gd name="T7" fmla="*/ 20 h 1594"/>
              <a:gd name="T8" fmla="*/ 35 w 236"/>
              <a:gd name="T9" fmla="*/ 34 h 1594"/>
              <a:gd name="T10" fmla="*/ 21 w 236"/>
              <a:gd name="T11" fmla="*/ 52 h 1594"/>
              <a:gd name="T12" fmla="*/ 10 w 236"/>
              <a:gd name="T13" fmla="*/ 72 h 1594"/>
              <a:gd name="T14" fmla="*/ 3 w 236"/>
              <a:gd name="T15" fmla="*/ 94 h 1594"/>
              <a:gd name="T16" fmla="*/ 0 w 236"/>
              <a:gd name="T17" fmla="*/ 117 h 1594"/>
              <a:gd name="T18" fmla="*/ 0 w 236"/>
              <a:gd name="T19" fmla="*/ 1476 h 1594"/>
              <a:gd name="T20" fmla="*/ 3 w 236"/>
              <a:gd name="T21" fmla="*/ 1499 h 1594"/>
              <a:gd name="T22" fmla="*/ 10 w 236"/>
              <a:gd name="T23" fmla="*/ 1521 h 1594"/>
              <a:gd name="T24" fmla="*/ 21 w 236"/>
              <a:gd name="T25" fmla="*/ 1542 h 1594"/>
              <a:gd name="T26" fmla="*/ 35 w 236"/>
              <a:gd name="T27" fmla="*/ 1560 h 1594"/>
              <a:gd name="T28" fmla="*/ 52 w 236"/>
              <a:gd name="T29" fmla="*/ 1573 h 1594"/>
              <a:gd name="T30" fmla="*/ 73 w 236"/>
              <a:gd name="T31" fmla="*/ 1584 h 1594"/>
              <a:gd name="T32" fmla="*/ 95 w 236"/>
              <a:gd name="T33" fmla="*/ 1591 h 1594"/>
              <a:gd name="T34" fmla="*/ 118 w 236"/>
              <a:gd name="T35" fmla="*/ 1594 h 1594"/>
              <a:gd name="T36" fmla="*/ 118 w 236"/>
              <a:gd name="T37" fmla="*/ 1594 h 1594"/>
              <a:gd name="T38" fmla="*/ 141 w 236"/>
              <a:gd name="T39" fmla="*/ 1591 h 1594"/>
              <a:gd name="T40" fmla="*/ 163 w 236"/>
              <a:gd name="T41" fmla="*/ 1584 h 1594"/>
              <a:gd name="T42" fmla="*/ 184 w 236"/>
              <a:gd name="T43" fmla="*/ 1573 h 1594"/>
              <a:gd name="T44" fmla="*/ 201 w 236"/>
              <a:gd name="T45" fmla="*/ 1560 h 1594"/>
              <a:gd name="T46" fmla="*/ 215 w 236"/>
              <a:gd name="T47" fmla="*/ 1542 h 1594"/>
              <a:gd name="T48" fmla="*/ 226 w 236"/>
              <a:gd name="T49" fmla="*/ 1521 h 1594"/>
              <a:gd name="T50" fmla="*/ 233 w 236"/>
              <a:gd name="T51" fmla="*/ 1499 h 1594"/>
              <a:gd name="T52" fmla="*/ 236 w 236"/>
              <a:gd name="T53" fmla="*/ 1476 h 1594"/>
              <a:gd name="T54" fmla="*/ 236 w 236"/>
              <a:gd name="T55" fmla="*/ 117 h 1594"/>
              <a:gd name="T56" fmla="*/ 233 w 236"/>
              <a:gd name="T57" fmla="*/ 94 h 1594"/>
              <a:gd name="T58" fmla="*/ 226 w 236"/>
              <a:gd name="T59" fmla="*/ 72 h 1594"/>
              <a:gd name="T60" fmla="*/ 215 w 236"/>
              <a:gd name="T61" fmla="*/ 52 h 1594"/>
              <a:gd name="T62" fmla="*/ 201 w 236"/>
              <a:gd name="T63" fmla="*/ 34 h 1594"/>
              <a:gd name="T64" fmla="*/ 184 w 236"/>
              <a:gd name="T65" fmla="*/ 20 h 1594"/>
              <a:gd name="T66" fmla="*/ 163 w 236"/>
              <a:gd name="T67" fmla="*/ 9 h 1594"/>
              <a:gd name="T68" fmla="*/ 141 w 236"/>
              <a:gd name="T69" fmla="*/ 2 h 1594"/>
              <a:gd name="T70" fmla="*/ 118 w 236"/>
              <a:gd name="T71" fmla="*/ 0 h 1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1594">
                <a:moveTo>
                  <a:pt x="118" y="0"/>
                </a:moveTo>
                <a:lnTo>
                  <a:pt x="118" y="0"/>
                </a:lnTo>
                <a:lnTo>
                  <a:pt x="106" y="1"/>
                </a:lnTo>
                <a:lnTo>
                  <a:pt x="95" y="2"/>
                </a:lnTo>
                <a:lnTo>
                  <a:pt x="84" y="5"/>
                </a:lnTo>
                <a:lnTo>
                  <a:pt x="73" y="9"/>
                </a:lnTo>
                <a:lnTo>
                  <a:pt x="62" y="15"/>
                </a:lnTo>
                <a:lnTo>
                  <a:pt x="52" y="20"/>
                </a:lnTo>
                <a:lnTo>
                  <a:pt x="44" y="27"/>
                </a:lnTo>
                <a:lnTo>
                  <a:pt x="35" y="34"/>
                </a:lnTo>
                <a:lnTo>
                  <a:pt x="28" y="42"/>
                </a:lnTo>
                <a:lnTo>
                  <a:pt x="21" y="52"/>
                </a:lnTo>
                <a:lnTo>
                  <a:pt x="16" y="61"/>
                </a:lnTo>
                <a:lnTo>
                  <a:pt x="10" y="72"/>
                </a:lnTo>
                <a:lnTo>
                  <a:pt x="6" y="82"/>
                </a:lnTo>
                <a:lnTo>
                  <a:pt x="3" y="94"/>
                </a:lnTo>
                <a:lnTo>
                  <a:pt x="2" y="105"/>
                </a:lnTo>
                <a:lnTo>
                  <a:pt x="0" y="117"/>
                </a:lnTo>
                <a:lnTo>
                  <a:pt x="0" y="1476"/>
                </a:lnTo>
                <a:lnTo>
                  <a:pt x="0" y="1476"/>
                </a:lnTo>
                <a:lnTo>
                  <a:pt x="2" y="1488"/>
                </a:lnTo>
                <a:lnTo>
                  <a:pt x="3" y="1499"/>
                </a:lnTo>
                <a:lnTo>
                  <a:pt x="6" y="1512"/>
                </a:lnTo>
                <a:lnTo>
                  <a:pt x="10" y="1521"/>
                </a:lnTo>
                <a:lnTo>
                  <a:pt x="16" y="1532"/>
                </a:lnTo>
                <a:lnTo>
                  <a:pt x="21" y="1542"/>
                </a:lnTo>
                <a:lnTo>
                  <a:pt x="28" y="1551"/>
                </a:lnTo>
                <a:lnTo>
                  <a:pt x="35" y="1560"/>
                </a:lnTo>
                <a:lnTo>
                  <a:pt x="44" y="1566"/>
                </a:lnTo>
                <a:lnTo>
                  <a:pt x="52" y="1573"/>
                </a:lnTo>
                <a:lnTo>
                  <a:pt x="62" y="1579"/>
                </a:lnTo>
                <a:lnTo>
                  <a:pt x="73" y="1584"/>
                </a:lnTo>
                <a:lnTo>
                  <a:pt x="84" y="1588"/>
                </a:lnTo>
                <a:lnTo>
                  <a:pt x="95" y="1591"/>
                </a:lnTo>
                <a:lnTo>
                  <a:pt x="106" y="1592"/>
                </a:lnTo>
                <a:lnTo>
                  <a:pt x="118" y="1594"/>
                </a:lnTo>
                <a:lnTo>
                  <a:pt x="118" y="1594"/>
                </a:lnTo>
                <a:lnTo>
                  <a:pt x="118" y="1594"/>
                </a:lnTo>
                <a:lnTo>
                  <a:pt x="130" y="1592"/>
                </a:lnTo>
                <a:lnTo>
                  <a:pt x="141" y="1591"/>
                </a:lnTo>
                <a:lnTo>
                  <a:pt x="154" y="1588"/>
                </a:lnTo>
                <a:lnTo>
                  <a:pt x="163" y="1584"/>
                </a:lnTo>
                <a:lnTo>
                  <a:pt x="174" y="1579"/>
                </a:lnTo>
                <a:lnTo>
                  <a:pt x="184" y="1573"/>
                </a:lnTo>
                <a:lnTo>
                  <a:pt x="193" y="1566"/>
                </a:lnTo>
                <a:lnTo>
                  <a:pt x="201" y="1560"/>
                </a:lnTo>
                <a:lnTo>
                  <a:pt x="208" y="1551"/>
                </a:lnTo>
                <a:lnTo>
                  <a:pt x="215" y="1542"/>
                </a:lnTo>
                <a:lnTo>
                  <a:pt x="221" y="1532"/>
                </a:lnTo>
                <a:lnTo>
                  <a:pt x="226" y="1521"/>
                </a:lnTo>
                <a:lnTo>
                  <a:pt x="230" y="1512"/>
                </a:lnTo>
                <a:lnTo>
                  <a:pt x="233" y="1499"/>
                </a:lnTo>
                <a:lnTo>
                  <a:pt x="234" y="1488"/>
                </a:lnTo>
                <a:lnTo>
                  <a:pt x="236" y="1476"/>
                </a:lnTo>
                <a:lnTo>
                  <a:pt x="236" y="117"/>
                </a:lnTo>
                <a:lnTo>
                  <a:pt x="236" y="117"/>
                </a:lnTo>
                <a:lnTo>
                  <a:pt x="234" y="105"/>
                </a:lnTo>
                <a:lnTo>
                  <a:pt x="233" y="94"/>
                </a:lnTo>
                <a:lnTo>
                  <a:pt x="230" y="82"/>
                </a:lnTo>
                <a:lnTo>
                  <a:pt x="226" y="72"/>
                </a:lnTo>
                <a:lnTo>
                  <a:pt x="221" y="61"/>
                </a:lnTo>
                <a:lnTo>
                  <a:pt x="215" y="52"/>
                </a:lnTo>
                <a:lnTo>
                  <a:pt x="208" y="42"/>
                </a:lnTo>
                <a:lnTo>
                  <a:pt x="201" y="34"/>
                </a:lnTo>
                <a:lnTo>
                  <a:pt x="193" y="27"/>
                </a:lnTo>
                <a:lnTo>
                  <a:pt x="184" y="20"/>
                </a:lnTo>
                <a:lnTo>
                  <a:pt x="174" y="15"/>
                </a:lnTo>
                <a:lnTo>
                  <a:pt x="163" y="9"/>
                </a:lnTo>
                <a:lnTo>
                  <a:pt x="154" y="5"/>
                </a:lnTo>
                <a:lnTo>
                  <a:pt x="141" y="2"/>
                </a:lnTo>
                <a:lnTo>
                  <a:pt x="130" y="1"/>
                </a:lnTo>
                <a:lnTo>
                  <a:pt x="118" y="0"/>
                </a:lnTo>
                <a:lnTo>
                  <a:pt x="118" y="0"/>
                </a:lnTo>
                <a:close/>
              </a:path>
            </a:pathLst>
          </a:custGeom>
          <a:solidFill>
            <a:srgbClr val="ECECEC"/>
          </a:solidFill>
          <a:ln w="7938">
            <a:solidFill>
              <a:srgbClr val="D1D3D4"/>
            </a:solidFill>
            <a:prstDash val="solid"/>
            <a:round/>
            <a:headEnd/>
            <a:tailEnd/>
          </a:ln>
        </p:spPr>
        <p:txBody>
          <a:bodyPr vert="horz" wrap="square" lIns="91440" tIns="45720" rIns="91440" bIns="45720" numCol="1" anchor="t" anchorCtr="0" compatLnSpc="1">
            <a:prstTxWarp prst="textNoShape">
              <a:avLst/>
            </a:prstTxWarp>
          </a:bodyPr>
          <a:lstStyle/>
          <a:p>
            <a:endParaRPr lang="ar-QA"/>
          </a:p>
        </p:txBody>
      </p:sp>
      <p:grpSp>
        <p:nvGrpSpPr>
          <p:cNvPr id="43" name="Group 119">
            <a:extLst>
              <a:ext uri="{FF2B5EF4-FFF2-40B4-BE49-F238E27FC236}">
                <a16:creationId xmlns:a16="http://schemas.microsoft.com/office/drawing/2014/main" id="{1ED64A5E-DDBC-4152-818B-3D22974EF552}"/>
              </a:ext>
            </a:extLst>
          </p:cNvPr>
          <p:cNvGrpSpPr/>
          <p:nvPr/>
        </p:nvGrpSpPr>
        <p:grpSpPr>
          <a:xfrm>
            <a:off x="7719347" y="2454610"/>
            <a:ext cx="180975" cy="2430463"/>
            <a:chOff x="8013637" y="1477363"/>
            <a:chExt cx="180975" cy="2430463"/>
          </a:xfrm>
        </p:grpSpPr>
        <p:sp>
          <p:nvSpPr>
            <p:cNvPr id="44" name="Freeform 35">
              <a:extLst>
                <a:ext uri="{FF2B5EF4-FFF2-40B4-BE49-F238E27FC236}">
                  <a16:creationId xmlns:a16="http://schemas.microsoft.com/office/drawing/2014/main" id="{603362EF-F834-4EB0-82CB-C41CFDD8C366}"/>
                </a:ext>
              </a:extLst>
            </p:cNvPr>
            <p:cNvSpPr>
              <a:spLocks/>
            </p:cNvSpPr>
            <p:nvPr/>
          </p:nvSpPr>
          <p:spPr bwMode="auto">
            <a:xfrm>
              <a:off x="8013637" y="3723676"/>
              <a:ext cx="180975" cy="184150"/>
            </a:xfrm>
            <a:custGeom>
              <a:avLst/>
              <a:gdLst>
                <a:gd name="T0" fmla="*/ 57 w 114"/>
                <a:gd name="T1" fmla="*/ 0 h 116"/>
                <a:gd name="T2" fmla="*/ 57 w 114"/>
                <a:gd name="T3" fmla="*/ 0 h 116"/>
                <a:gd name="T4" fmla="*/ 46 w 114"/>
                <a:gd name="T5" fmla="*/ 2 h 116"/>
                <a:gd name="T6" fmla="*/ 35 w 114"/>
                <a:gd name="T7" fmla="*/ 6 h 116"/>
                <a:gd name="T8" fmla="*/ 26 w 114"/>
                <a:gd name="T9" fmla="*/ 11 h 116"/>
                <a:gd name="T10" fmla="*/ 16 w 114"/>
                <a:gd name="T11" fmla="*/ 18 h 116"/>
                <a:gd name="T12" fmla="*/ 9 w 114"/>
                <a:gd name="T13" fmla="*/ 26 h 116"/>
                <a:gd name="T14" fmla="*/ 4 w 114"/>
                <a:gd name="T15" fmla="*/ 36 h 116"/>
                <a:gd name="T16" fmla="*/ 1 w 114"/>
                <a:gd name="T17" fmla="*/ 47 h 116"/>
                <a:gd name="T18" fmla="*/ 0 w 114"/>
                <a:gd name="T19" fmla="*/ 59 h 116"/>
                <a:gd name="T20" fmla="*/ 0 w 114"/>
                <a:gd name="T21" fmla="*/ 59 h 116"/>
                <a:gd name="T22" fmla="*/ 1 w 114"/>
                <a:gd name="T23" fmla="*/ 70 h 116"/>
                <a:gd name="T24" fmla="*/ 4 w 114"/>
                <a:gd name="T25" fmla="*/ 81 h 116"/>
                <a:gd name="T26" fmla="*/ 9 w 114"/>
                <a:gd name="T27" fmla="*/ 90 h 116"/>
                <a:gd name="T28" fmla="*/ 16 w 114"/>
                <a:gd name="T29" fmla="*/ 99 h 116"/>
                <a:gd name="T30" fmla="*/ 26 w 114"/>
                <a:gd name="T31" fmla="*/ 105 h 116"/>
                <a:gd name="T32" fmla="*/ 35 w 114"/>
                <a:gd name="T33" fmla="*/ 111 h 116"/>
                <a:gd name="T34" fmla="*/ 46 w 114"/>
                <a:gd name="T35" fmla="*/ 115 h 116"/>
                <a:gd name="T36" fmla="*/ 57 w 114"/>
                <a:gd name="T37" fmla="*/ 116 h 116"/>
                <a:gd name="T38" fmla="*/ 57 w 114"/>
                <a:gd name="T39" fmla="*/ 116 h 116"/>
                <a:gd name="T40" fmla="*/ 69 w 114"/>
                <a:gd name="T41" fmla="*/ 115 h 116"/>
                <a:gd name="T42" fmla="*/ 80 w 114"/>
                <a:gd name="T43" fmla="*/ 111 h 116"/>
                <a:gd name="T44" fmla="*/ 90 w 114"/>
                <a:gd name="T45" fmla="*/ 105 h 116"/>
                <a:gd name="T46" fmla="*/ 98 w 114"/>
                <a:gd name="T47" fmla="*/ 99 h 116"/>
                <a:gd name="T48" fmla="*/ 105 w 114"/>
                <a:gd name="T49" fmla="*/ 90 h 116"/>
                <a:gd name="T50" fmla="*/ 110 w 114"/>
                <a:gd name="T51" fmla="*/ 81 h 116"/>
                <a:gd name="T52" fmla="*/ 113 w 114"/>
                <a:gd name="T53" fmla="*/ 70 h 116"/>
                <a:gd name="T54" fmla="*/ 114 w 114"/>
                <a:gd name="T55" fmla="*/ 59 h 116"/>
                <a:gd name="T56" fmla="*/ 114 w 114"/>
                <a:gd name="T57" fmla="*/ 59 h 116"/>
                <a:gd name="T58" fmla="*/ 113 w 114"/>
                <a:gd name="T59" fmla="*/ 47 h 116"/>
                <a:gd name="T60" fmla="*/ 110 w 114"/>
                <a:gd name="T61" fmla="*/ 36 h 116"/>
                <a:gd name="T62" fmla="*/ 105 w 114"/>
                <a:gd name="T63" fmla="*/ 26 h 116"/>
                <a:gd name="T64" fmla="*/ 98 w 114"/>
                <a:gd name="T65" fmla="*/ 18 h 116"/>
                <a:gd name="T66" fmla="*/ 90 w 114"/>
                <a:gd name="T67" fmla="*/ 11 h 116"/>
                <a:gd name="T68" fmla="*/ 80 w 114"/>
                <a:gd name="T69" fmla="*/ 6 h 116"/>
                <a:gd name="T70" fmla="*/ 69 w 114"/>
                <a:gd name="T71" fmla="*/ 2 h 116"/>
                <a:gd name="T72" fmla="*/ 57 w 114"/>
                <a:gd name="T73" fmla="*/ 0 h 116"/>
                <a:gd name="T74" fmla="*/ 57 w 114"/>
                <a:gd name="T7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 h="116">
                  <a:moveTo>
                    <a:pt x="57" y="0"/>
                  </a:moveTo>
                  <a:lnTo>
                    <a:pt x="57" y="0"/>
                  </a:lnTo>
                  <a:lnTo>
                    <a:pt x="46" y="2"/>
                  </a:lnTo>
                  <a:lnTo>
                    <a:pt x="35" y="6"/>
                  </a:lnTo>
                  <a:lnTo>
                    <a:pt x="26" y="11"/>
                  </a:lnTo>
                  <a:lnTo>
                    <a:pt x="16" y="18"/>
                  </a:lnTo>
                  <a:lnTo>
                    <a:pt x="9" y="26"/>
                  </a:lnTo>
                  <a:lnTo>
                    <a:pt x="4" y="36"/>
                  </a:lnTo>
                  <a:lnTo>
                    <a:pt x="1" y="47"/>
                  </a:lnTo>
                  <a:lnTo>
                    <a:pt x="0" y="59"/>
                  </a:lnTo>
                  <a:lnTo>
                    <a:pt x="0" y="59"/>
                  </a:lnTo>
                  <a:lnTo>
                    <a:pt x="1" y="70"/>
                  </a:lnTo>
                  <a:lnTo>
                    <a:pt x="4" y="81"/>
                  </a:lnTo>
                  <a:lnTo>
                    <a:pt x="9" y="90"/>
                  </a:lnTo>
                  <a:lnTo>
                    <a:pt x="16" y="99"/>
                  </a:lnTo>
                  <a:lnTo>
                    <a:pt x="26" y="105"/>
                  </a:lnTo>
                  <a:lnTo>
                    <a:pt x="35" y="111"/>
                  </a:lnTo>
                  <a:lnTo>
                    <a:pt x="46" y="115"/>
                  </a:lnTo>
                  <a:lnTo>
                    <a:pt x="57" y="116"/>
                  </a:lnTo>
                  <a:lnTo>
                    <a:pt x="57" y="116"/>
                  </a:lnTo>
                  <a:lnTo>
                    <a:pt x="69" y="115"/>
                  </a:lnTo>
                  <a:lnTo>
                    <a:pt x="80" y="111"/>
                  </a:lnTo>
                  <a:lnTo>
                    <a:pt x="90" y="105"/>
                  </a:lnTo>
                  <a:lnTo>
                    <a:pt x="98" y="99"/>
                  </a:lnTo>
                  <a:lnTo>
                    <a:pt x="105" y="90"/>
                  </a:lnTo>
                  <a:lnTo>
                    <a:pt x="110" y="81"/>
                  </a:lnTo>
                  <a:lnTo>
                    <a:pt x="113" y="70"/>
                  </a:lnTo>
                  <a:lnTo>
                    <a:pt x="114" y="59"/>
                  </a:lnTo>
                  <a:lnTo>
                    <a:pt x="114" y="59"/>
                  </a:lnTo>
                  <a:lnTo>
                    <a:pt x="113" y="47"/>
                  </a:lnTo>
                  <a:lnTo>
                    <a:pt x="110" y="36"/>
                  </a:lnTo>
                  <a:lnTo>
                    <a:pt x="105" y="26"/>
                  </a:lnTo>
                  <a:lnTo>
                    <a:pt x="98" y="18"/>
                  </a:lnTo>
                  <a:lnTo>
                    <a:pt x="90" y="11"/>
                  </a:lnTo>
                  <a:lnTo>
                    <a:pt x="80" y="6"/>
                  </a:lnTo>
                  <a:lnTo>
                    <a:pt x="69" y="2"/>
                  </a:lnTo>
                  <a:lnTo>
                    <a:pt x="57" y="0"/>
                  </a:lnTo>
                  <a:lnTo>
                    <a:pt x="57"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ar-QA"/>
            </a:p>
          </p:txBody>
        </p:sp>
        <p:sp>
          <p:nvSpPr>
            <p:cNvPr id="45" name="Freeform 36">
              <a:extLst>
                <a:ext uri="{FF2B5EF4-FFF2-40B4-BE49-F238E27FC236}">
                  <a16:creationId xmlns:a16="http://schemas.microsoft.com/office/drawing/2014/main" id="{5FF36B0F-635A-48F3-8397-B4A3BC581CCD}"/>
                </a:ext>
              </a:extLst>
            </p:cNvPr>
            <p:cNvSpPr>
              <a:spLocks/>
            </p:cNvSpPr>
            <p:nvPr/>
          </p:nvSpPr>
          <p:spPr bwMode="auto">
            <a:xfrm>
              <a:off x="8013637" y="1477363"/>
              <a:ext cx="180975" cy="182563"/>
            </a:xfrm>
            <a:custGeom>
              <a:avLst/>
              <a:gdLst>
                <a:gd name="T0" fmla="*/ 57 w 114"/>
                <a:gd name="T1" fmla="*/ 0 h 115"/>
                <a:gd name="T2" fmla="*/ 57 w 114"/>
                <a:gd name="T3" fmla="*/ 0 h 115"/>
                <a:gd name="T4" fmla="*/ 46 w 114"/>
                <a:gd name="T5" fmla="*/ 2 h 115"/>
                <a:gd name="T6" fmla="*/ 35 w 114"/>
                <a:gd name="T7" fmla="*/ 4 h 115"/>
                <a:gd name="T8" fmla="*/ 26 w 114"/>
                <a:gd name="T9" fmla="*/ 10 h 115"/>
                <a:gd name="T10" fmla="*/ 16 w 114"/>
                <a:gd name="T11" fmla="*/ 17 h 115"/>
                <a:gd name="T12" fmla="*/ 9 w 114"/>
                <a:gd name="T13" fmla="*/ 26 h 115"/>
                <a:gd name="T14" fmla="*/ 4 w 114"/>
                <a:gd name="T15" fmla="*/ 36 h 115"/>
                <a:gd name="T16" fmla="*/ 1 w 114"/>
                <a:gd name="T17" fmla="*/ 47 h 115"/>
                <a:gd name="T18" fmla="*/ 0 w 114"/>
                <a:gd name="T19" fmla="*/ 58 h 115"/>
                <a:gd name="T20" fmla="*/ 0 w 114"/>
                <a:gd name="T21" fmla="*/ 58 h 115"/>
                <a:gd name="T22" fmla="*/ 1 w 114"/>
                <a:gd name="T23" fmla="*/ 70 h 115"/>
                <a:gd name="T24" fmla="*/ 4 w 114"/>
                <a:gd name="T25" fmla="*/ 81 h 115"/>
                <a:gd name="T26" fmla="*/ 9 w 114"/>
                <a:gd name="T27" fmla="*/ 91 h 115"/>
                <a:gd name="T28" fmla="*/ 16 w 114"/>
                <a:gd name="T29" fmla="*/ 99 h 115"/>
                <a:gd name="T30" fmla="*/ 26 w 114"/>
                <a:gd name="T31" fmla="*/ 106 h 115"/>
                <a:gd name="T32" fmla="*/ 35 w 114"/>
                <a:gd name="T33" fmla="*/ 111 h 115"/>
                <a:gd name="T34" fmla="*/ 46 w 114"/>
                <a:gd name="T35" fmla="*/ 114 h 115"/>
                <a:gd name="T36" fmla="*/ 57 w 114"/>
                <a:gd name="T37" fmla="*/ 115 h 115"/>
                <a:gd name="T38" fmla="*/ 57 w 114"/>
                <a:gd name="T39" fmla="*/ 115 h 115"/>
                <a:gd name="T40" fmla="*/ 69 w 114"/>
                <a:gd name="T41" fmla="*/ 114 h 115"/>
                <a:gd name="T42" fmla="*/ 80 w 114"/>
                <a:gd name="T43" fmla="*/ 111 h 115"/>
                <a:gd name="T44" fmla="*/ 90 w 114"/>
                <a:gd name="T45" fmla="*/ 106 h 115"/>
                <a:gd name="T46" fmla="*/ 98 w 114"/>
                <a:gd name="T47" fmla="*/ 99 h 115"/>
                <a:gd name="T48" fmla="*/ 105 w 114"/>
                <a:gd name="T49" fmla="*/ 91 h 115"/>
                <a:gd name="T50" fmla="*/ 110 w 114"/>
                <a:gd name="T51" fmla="*/ 81 h 115"/>
                <a:gd name="T52" fmla="*/ 113 w 114"/>
                <a:gd name="T53" fmla="*/ 70 h 115"/>
                <a:gd name="T54" fmla="*/ 114 w 114"/>
                <a:gd name="T55" fmla="*/ 58 h 115"/>
                <a:gd name="T56" fmla="*/ 114 w 114"/>
                <a:gd name="T57" fmla="*/ 58 h 115"/>
                <a:gd name="T58" fmla="*/ 113 w 114"/>
                <a:gd name="T59" fmla="*/ 47 h 115"/>
                <a:gd name="T60" fmla="*/ 110 w 114"/>
                <a:gd name="T61" fmla="*/ 36 h 115"/>
                <a:gd name="T62" fmla="*/ 105 w 114"/>
                <a:gd name="T63" fmla="*/ 26 h 115"/>
                <a:gd name="T64" fmla="*/ 98 w 114"/>
                <a:gd name="T65" fmla="*/ 17 h 115"/>
                <a:gd name="T66" fmla="*/ 90 w 114"/>
                <a:gd name="T67" fmla="*/ 10 h 115"/>
                <a:gd name="T68" fmla="*/ 80 w 114"/>
                <a:gd name="T69" fmla="*/ 4 h 115"/>
                <a:gd name="T70" fmla="*/ 69 w 114"/>
                <a:gd name="T71" fmla="*/ 2 h 115"/>
                <a:gd name="T72" fmla="*/ 57 w 114"/>
                <a:gd name="T73" fmla="*/ 0 h 115"/>
                <a:gd name="T74" fmla="*/ 57 w 114"/>
                <a:gd name="T7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 h="115">
                  <a:moveTo>
                    <a:pt x="57" y="0"/>
                  </a:moveTo>
                  <a:lnTo>
                    <a:pt x="57" y="0"/>
                  </a:lnTo>
                  <a:lnTo>
                    <a:pt x="46" y="2"/>
                  </a:lnTo>
                  <a:lnTo>
                    <a:pt x="35" y="4"/>
                  </a:lnTo>
                  <a:lnTo>
                    <a:pt x="26" y="10"/>
                  </a:lnTo>
                  <a:lnTo>
                    <a:pt x="16" y="17"/>
                  </a:lnTo>
                  <a:lnTo>
                    <a:pt x="9" y="26"/>
                  </a:lnTo>
                  <a:lnTo>
                    <a:pt x="4" y="36"/>
                  </a:lnTo>
                  <a:lnTo>
                    <a:pt x="1" y="47"/>
                  </a:lnTo>
                  <a:lnTo>
                    <a:pt x="0" y="58"/>
                  </a:lnTo>
                  <a:lnTo>
                    <a:pt x="0" y="58"/>
                  </a:lnTo>
                  <a:lnTo>
                    <a:pt x="1" y="70"/>
                  </a:lnTo>
                  <a:lnTo>
                    <a:pt x="4" y="81"/>
                  </a:lnTo>
                  <a:lnTo>
                    <a:pt x="9" y="91"/>
                  </a:lnTo>
                  <a:lnTo>
                    <a:pt x="16" y="99"/>
                  </a:lnTo>
                  <a:lnTo>
                    <a:pt x="26" y="106"/>
                  </a:lnTo>
                  <a:lnTo>
                    <a:pt x="35" y="111"/>
                  </a:lnTo>
                  <a:lnTo>
                    <a:pt x="46" y="114"/>
                  </a:lnTo>
                  <a:lnTo>
                    <a:pt x="57" y="115"/>
                  </a:lnTo>
                  <a:lnTo>
                    <a:pt x="57" y="115"/>
                  </a:lnTo>
                  <a:lnTo>
                    <a:pt x="69" y="114"/>
                  </a:lnTo>
                  <a:lnTo>
                    <a:pt x="80" y="111"/>
                  </a:lnTo>
                  <a:lnTo>
                    <a:pt x="90" y="106"/>
                  </a:lnTo>
                  <a:lnTo>
                    <a:pt x="98" y="99"/>
                  </a:lnTo>
                  <a:lnTo>
                    <a:pt x="105" y="91"/>
                  </a:lnTo>
                  <a:lnTo>
                    <a:pt x="110" y="81"/>
                  </a:lnTo>
                  <a:lnTo>
                    <a:pt x="113" y="70"/>
                  </a:lnTo>
                  <a:lnTo>
                    <a:pt x="114" y="58"/>
                  </a:lnTo>
                  <a:lnTo>
                    <a:pt x="114" y="58"/>
                  </a:lnTo>
                  <a:lnTo>
                    <a:pt x="113" y="47"/>
                  </a:lnTo>
                  <a:lnTo>
                    <a:pt x="110" y="36"/>
                  </a:lnTo>
                  <a:lnTo>
                    <a:pt x="105" y="26"/>
                  </a:lnTo>
                  <a:lnTo>
                    <a:pt x="98" y="17"/>
                  </a:lnTo>
                  <a:lnTo>
                    <a:pt x="90" y="10"/>
                  </a:lnTo>
                  <a:lnTo>
                    <a:pt x="80" y="4"/>
                  </a:lnTo>
                  <a:lnTo>
                    <a:pt x="69" y="2"/>
                  </a:lnTo>
                  <a:lnTo>
                    <a:pt x="57" y="0"/>
                  </a:lnTo>
                  <a:lnTo>
                    <a:pt x="57" y="0"/>
                  </a:lnTo>
                  <a:close/>
                </a:path>
              </a:pathLst>
            </a:custGeom>
            <a:solidFill>
              <a:srgbClr val="B2B1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ar-QA"/>
            </a:p>
          </p:txBody>
        </p:sp>
        <p:sp>
          <p:nvSpPr>
            <p:cNvPr id="46" name="Line 37">
              <a:extLst>
                <a:ext uri="{FF2B5EF4-FFF2-40B4-BE49-F238E27FC236}">
                  <a16:creationId xmlns:a16="http://schemas.microsoft.com/office/drawing/2014/main" id="{EC0096A0-9D42-4CD4-992B-5C752A81556A}"/>
                </a:ext>
              </a:extLst>
            </p:cNvPr>
            <p:cNvSpPr>
              <a:spLocks noChangeShapeType="1"/>
            </p:cNvSpPr>
            <p:nvPr/>
          </p:nvSpPr>
          <p:spPr bwMode="auto">
            <a:xfrm flipV="1">
              <a:off x="8104125" y="1612301"/>
              <a:ext cx="0" cy="2205038"/>
            </a:xfrm>
            <a:prstGeom prst="line">
              <a:avLst/>
            </a:prstGeom>
            <a:noFill/>
            <a:ln w="42863">
              <a:solidFill>
                <a:srgbClr val="B2B1B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sp>
          <p:nvSpPr>
            <p:cNvPr id="47" name="Line 38">
              <a:extLst>
                <a:ext uri="{FF2B5EF4-FFF2-40B4-BE49-F238E27FC236}">
                  <a16:creationId xmlns:a16="http://schemas.microsoft.com/office/drawing/2014/main" id="{2E386A53-4174-4F72-83E9-D1606AA05939}"/>
                </a:ext>
              </a:extLst>
            </p:cNvPr>
            <p:cNvSpPr>
              <a:spLocks noChangeShapeType="1"/>
            </p:cNvSpPr>
            <p:nvPr/>
          </p:nvSpPr>
          <p:spPr bwMode="auto">
            <a:xfrm flipV="1">
              <a:off x="8104125" y="1659925"/>
              <a:ext cx="0" cy="2155825"/>
            </a:xfrm>
            <a:prstGeom prst="line">
              <a:avLst/>
            </a:prstGeom>
            <a:noFill/>
            <a:ln w="104775">
              <a:solidFill>
                <a:schemeClr val="accent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grpSp>
      <p:grpSp>
        <p:nvGrpSpPr>
          <p:cNvPr id="48" name="Group 118">
            <a:extLst>
              <a:ext uri="{FF2B5EF4-FFF2-40B4-BE49-F238E27FC236}">
                <a16:creationId xmlns:a16="http://schemas.microsoft.com/office/drawing/2014/main" id="{3741DDE7-C977-455A-9630-32A5B7EF8D7C}"/>
              </a:ext>
            </a:extLst>
          </p:cNvPr>
          <p:cNvGrpSpPr/>
          <p:nvPr/>
        </p:nvGrpSpPr>
        <p:grpSpPr>
          <a:xfrm>
            <a:off x="7725697" y="4929523"/>
            <a:ext cx="168275" cy="569913"/>
            <a:chOff x="8019987" y="3952276"/>
            <a:chExt cx="168275" cy="569913"/>
          </a:xfrm>
        </p:grpSpPr>
        <p:sp>
          <p:nvSpPr>
            <p:cNvPr id="49" name="Line 39">
              <a:extLst>
                <a:ext uri="{FF2B5EF4-FFF2-40B4-BE49-F238E27FC236}">
                  <a16:creationId xmlns:a16="http://schemas.microsoft.com/office/drawing/2014/main" id="{01BE55ED-93BB-405E-99B2-603C316A6D99}"/>
                </a:ext>
              </a:extLst>
            </p:cNvPr>
            <p:cNvSpPr>
              <a:spLocks noChangeShapeType="1"/>
            </p:cNvSpPr>
            <p:nvPr/>
          </p:nvSpPr>
          <p:spPr bwMode="auto">
            <a:xfrm flipV="1">
              <a:off x="8104125" y="3952276"/>
              <a:ext cx="0" cy="469900"/>
            </a:xfrm>
            <a:prstGeom prst="line">
              <a:avLst/>
            </a:prstGeom>
            <a:noFill/>
            <a:ln w="25400">
              <a:solidFill>
                <a:srgbClr val="D1D3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sp>
          <p:nvSpPr>
            <p:cNvPr id="50" name="Freeform 40">
              <a:extLst>
                <a:ext uri="{FF2B5EF4-FFF2-40B4-BE49-F238E27FC236}">
                  <a16:creationId xmlns:a16="http://schemas.microsoft.com/office/drawing/2014/main" id="{DC6B8946-A59D-42B6-B462-172DBF42BD8C}"/>
                </a:ext>
              </a:extLst>
            </p:cNvPr>
            <p:cNvSpPr>
              <a:spLocks/>
            </p:cNvSpPr>
            <p:nvPr/>
          </p:nvSpPr>
          <p:spPr bwMode="auto">
            <a:xfrm>
              <a:off x="8019987" y="4355501"/>
              <a:ext cx="168275" cy="166688"/>
            </a:xfrm>
            <a:custGeom>
              <a:avLst/>
              <a:gdLst>
                <a:gd name="T0" fmla="*/ 53 w 106"/>
                <a:gd name="T1" fmla="*/ 0 h 105"/>
                <a:gd name="T2" fmla="*/ 53 w 106"/>
                <a:gd name="T3" fmla="*/ 0 h 105"/>
                <a:gd name="T4" fmla="*/ 42 w 106"/>
                <a:gd name="T5" fmla="*/ 1 h 105"/>
                <a:gd name="T6" fmla="*/ 33 w 106"/>
                <a:gd name="T7" fmla="*/ 4 h 105"/>
                <a:gd name="T8" fmla="*/ 23 w 106"/>
                <a:gd name="T9" fmla="*/ 8 h 105"/>
                <a:gd name="T10" fmla="*/ 16 w 106"/>
                <a:gd name="T11" fmla="*/ 15 h 105"/>
                <a:gd name="T12" fmla="*/ 9 w 106"/>
                <a:gd name="T13" fmla="*/ 23 h 105"/>
                <a:gd name="T14" fmla="*/ 4 w 106"/>
                <a:gd name="T15" fmla="*/ 31 h 105"/>
                <a:gd name="T16" fmla="*/ 1 w 106"/>
                <a:gd name="T17" fmla="*/ 42 h 105"/>
                <a:gd name="T18" fmla="*/ 0 w 106"/>
                <a:gd name="T19" fmla="*/ 52 h 105"/>
                <a:gd name="T20" fmla="*/ 0 w 106"/>
                <a:gd name="T21" fmla="*/ 52 h 105"/>
                <a:gd name="T22" fmla="*/ 1 w 106"/>
                <a:gd name="T23" fmla="*/ 63 h 105"/>
                <a:gd name="T24" fmla="*/ 4 w 106"/>
                <a:gd name="T25" fmla="*/ 72 h 105"/>
                <a:gd name="T26" fmla="*/ 9 w 106"/>
                <a:gd name="T27" fmla="*/ 82 h 105"/>
                <a:gd name="T28" fmla="*/ 16 w 106"/>
                <a:gd name="T29" fmla="*/ 90 h 105"/>
                <a:gd name="T30" fmla="*/ 23 w 106"/>
                <a:gd name="T31" fmla="*/ 96 h 105"/>
                <a:gd name="T32" fmla="*/ 33 w 106"/>
                <a:gd name="T33" fmla="*/ 101 h 105"/>
                <a:gd name="T34" fmla="*/ 42 w 106"/>
                <a:gd name="T35" fmla="*/ 104 h 105"/>
                <a:gd name="T36" fmla="*/ 53 w 106"/>
                <a:gd name="T37" fmla="*/ 105 h 105"/>
                <a:gd name="T38" fmla="*/ 53 w 106"/>
                <a:gd name="T39" fmla="*/ 105 h 105"/>
                <a:gd name="T40" fmla="*/ 64 w 106"/>
                <a:gd name="T41" fmla="*/ 104 h 105"/>
                <a:gd name="T42" fmla="*/ 74 w 106"/>
                <a:gd name="T43" fmla="*/ 101 h 105"/>
                <a:gd name="T44" fmla="*/ 83 w 106"/>
                <a:gd name="T45" fmla="*/ 96 h 105"/>
                <a:gd name="T46" fmla="*/ 90 w 106"/>
                <a:gd name="T47" fmla="*/ 90 h 105"/>
                <a:gd name="T48" fmla="*/ 97 w 106"/>
                <a:gd name="T49" fmla="*/ 82 h 105"/>
                <a:gd name="T50" fmla="*/ 102 w 106"/>
                <a:gd name="T51" fmla="*/ 72 h 105"/>
                <a:gd name="T52" fmla="*/ 105 w 106"/>
                <a:gd name="T53" fmla="*/ 63 h 105"/>
                <a:gd name="T54" fmla="*/ 106 w 106"/>
                <a:gd name="T55" fmla="*/ 52 h 105"/>
                <a:gd name="T56" fmla="*/ 106 w 106"/>
                <a:gd name="T57" fmla="*/ 52 h 105"/>
                <a:gd name="T58" fmla="*/ 105 w 106"/>
                <a:gd name="T59" fmla="*/ 42 h 105"/>
                <a:gd name="T60" fmla="*/ 102 w 106"/>
                <a:gd name="T61" fmla="*/ 31 h 105"/>
                <a:gd name="T62" fmla="*/ 97 w 106"/>
                <a:gd name="T63" fmla="*/ 23 h 105"/>
                <a:gd name="T64" fmla="*/ 90 w 106"/>
                <a:gd name="T65" fmla="*/ 15 h 105"/>
                <a:gd name="T66" fmla="*/ 83 w 106"/>
                <a:gd name="T67" fmla="*/ 8 h 105"/>
                <a:gd name="T68" fmla="*/ 74 w 106"/>
                <a:gd name="T69" fmla="*/ 4 h 105"/>
                <a:gd name="T70" fmla="*/ 64 w 106"/>
                <a:gd name="T71" fmla="*/ 1 h 105"/>
                <a:gd name="T72" fmla="*/ 53 w 106"/>
                <a:gd name="T73" fmla="*/ 0 h 105"/>
                <a:gd name="T74" fmla="*/ 53 w 106"/>
                <a:gd name="T7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6" h="105">
                  <a:moveTo>
                    <a:pt x="53" y="0"/>
                  </a:moveTo>
                  <a:lnTo>
                    <a:pt x="53" y="0"/>
                  </a:lnTo>
                  <a:lnTo>
                    <a:pt x="42" y="1"/>
                  </a:lnTo>
                  <a:lnTo>
                    <a:pt x="33" y="4"/>
                  </a:lnTo>
                  <a:lnTo>
                    <a:pt x="23" y="8"/>
                  </a:lnTo>
                  <a:lnTo>
                    <a:pt x="16" y="15"/>
                  </a:lnTo>
                  <a:lnTo>
                    <a:pt x="9" y="23"/>
                  </a:lnTo>
                  <a:lnTo>
                    <a:pt x="4" y="31"/>
                  </a:lnTo>
                  <a:lnTo>
                    <a:pt x="1" y="42"/>
                  </a:lnTo>
                  <a:lnTo>
                    <a:pt x="0" y="52"/>
                  </a:lnTo>
                  <a:lnTo>
                    <a:pt x="0" y="52"/>
                  </a:lnTo>
                  <a:lnTo>
                    <a:pt x="1" y="63"/>
                  </a:lnTo>
                  <a:lnTo>
                    <a:pt x="4" y="72"/>
                  </a:lnTo>
                  <a:lnTo>
                    <a:pt x="9" y="82"/>
                  </a:lnTo>
                  <a:lnTo>
                    <a:pt x="16" y="90"/>
                  </a:lnTo>
                  <a:lnTo>
                    <a:pt x="23" y="96"/>
                  </a:lnTo>
                  <a:lnTo>
                    <a:pt x="33" y="101"/>
                  </a:lnTo>
                  <a:lnTo>
                    <a:pt x="42" y="104"/>
                  </a:lnTo>
                  <a:lnTo>
                    <a:pt x="53" y="105"/>
                  </a:lnTo>
                  <a:lnTo>
                    <a:pt x="53" y="105"/>
                  </a:lnTo>
                  <a:lnTo>
                    <a:pt x="64" y="104"/>
                  </a:lnTo>
                  <a:lnTo>
                    <a:pt x="74" y="101"/>
                  </a:lnTo>
                  <a:lnTo>
                    <a:pt x="83" y="96"/>
                  </a:lnTo>
                  <a:lnTo>
                    <a:pt x="90" y="90"/>
                  </a:lnTo>
                  <a:lnTo>
                    <a:pt x="97" y="82"/>
                  </a:lnTo>
                  <a:lnTo>
                    <a:pt x="102" y="72"/>
                  </a:lnTo>
                  <a:lnTo>
                    <a:pt x="105" y="63"/>
                  </a:lnTo>
                  <a:lnTo>
                    <a:pt x="106" y="52"/>
                  </a:lnTo>
                  <a:lnTo>
                    <a:pt x="106" y="52"/>
                  </a:lnTo>
                  <a:lnTo>
                    <a:pt x="105" y="42"/>
                  </a:lnTo>
                  <a:lnTo>
                    <a:pt x="102" y="31"/>
                  </a:lnTo>
                  <a:lnTo>
                    <a:pt x="97" y="23"/>
                  </a:lnTo>
                  <a:lnTo>
                    <a:pt x="90" y="15"/>
                  </a:lnTo>
                  <a:lnTo>
                    <a:pt x="83" y="8"/>
                  </a:lnTo>
                  <a:lnTo>
                    <a:pt x="74" y="4"/>
                  </a:lnTo>
                  <a:lnTo>
                    <a:pt x="64" y="1"/>
                  </a:lnTo>
                  <a:lnTo>
                    <a:pt x="53" y="0"/>
                  </a:lnTo>
                  <a:lnTo>
                    <a:pt x="53" y="0"/>
                  </a:lnTo>
                  <a:close/>
                </a:path>
              </a:pathLst>
            </a:custGeom>
            <a:solidFill>
              <a:schemeClr val="accent5"/>
            </a:solidFill>
            <a:ln w="7938">
              <a:solidFill>
                <a:srgbClr val="D1D3D4"/>
              </a:solidFill>
              <a:prstDash val="solid"/>
              <a:round/>
              <a:headEnd/>
              <a:tailEnd/>
            </a:ln>
          </p:spPr>
          <p:txBody>
            <a:bodyPr vert="horz" wrap="square" lIns="91440" tIns="45720" rIns="91440" bIns="45720" numCol="1" anchor="t" anchorCtr="0" compatLnSpc="1">
              <a:prstTxWarp prst="textNoShape">
                <a:avLst/>
              </a:prstTxWarp>
            </a:bodyPr>
            <a:lstStyle/>
            <a:p>
              <a:endParaRPr lang="ar-QA"/>
            </a:p>
          </p:txBody>
        </p:sp>
      </p:grpSp>
      <p:sp>
        <p:nvSpPr>
          <p:cNvPr id="51" name="Freeform 41">
            <a:extLst>
              <a:ext uri="{FF2B5EF4-FFF2-40B4-BE49-F238E27FC236}">
                <a16:creationId xmlns:a16="http://schemas.microsoft.com/office/drawing/2014/main" id="{87AF2488-4E2B-4D76-A8A0-9C6338818E9B}"/>
              </a:ext>
            </a:extLst>
          </p:cNvPr>
          <p:cNvSpPr>
            <a:spLocks/>
          </p:cNvSpPr>
          <p:nvPr/>
        </p:nvSpPr>
        <p:spPr bwMode="auto">
          <a:xfrm>
            <a:off x="8965535" y="2399048"/>
            <a:ext cx="374650" cy="2530475"/>
          </a:xfrm>
          <a:custGeom>
            <a:avLst/>
            <a:gdLst>
              <a:gd name="T0" fmla="*/ 118 w 236"/>
              <a:gd name="T1" fmla="*/ 0 h 1594"/>
              <a:gd name="T2" fmla="*/ 95 w 236"/>
              <a:gd name="T3" fmla="*/ 2 h 1594"/>
              <a:gd name="T4" fmla="*/ 72 w 236"/>
              <a:gd name="T5" fmla="*/ 9 h 1594"/>
              <a:gd name="T6" fmla="*/ 52 w 236"/>
              <a:gd name="T7" fmla="*/ 20 h 1594"/>
              <a:gd name="T8" fmla="*/ 35 w 236"/>
              <a:gd name="T9" fmla="*/ 34 h 1594"/>
              <a:gd name="T10" fmla="*/ 21 w 236"/>
              <a:gd name="T11" fmla="*/ 52 h 1594"/>
              <a:gd name="T12" fmla="*/ 10 w 236"/>
              <a:gd name="T13" fmla="*/ 72 h 1594"/>
              <a:gd name="T14" fmla="*/ 3 w 236"/>
              <a:gd name="T15" fmla="*/ 94 h 1594"/>
              <a:gd name="T16" fmla="*/ 0 w 236"/>
              <a:gd name="T17" fmla="*/ 117 h 1594"/>
              <a:gd name="T18" fmla="*/ 0 w 236"/>
              <a:gd name="T19" fmla="*/ 1476 h 1594"/>
              <a:gd name="T20" fmla="*/ 3 w 236"/>
              <a:gd name="T21" fmla="*/ 1499 h 1594"/>
              <a:gd name="T22" fmla="*/ 10 w 236"/>
              <a:gd name="T23" fmla="*/ 1521 h 1594"/>
              <a:gd name="T24" fmla="*/ 21 w 236"/>
              <a:gd name="T25" fmla="*/ 1542 h 1594"/>
              <a:gd name="T26" fmla="*/ 35 w 236"/>
              <a:gd name="T27" fmla="*/ 1560 h 1594"/>
              <a:gd name="T28" fmla="*/ 52 w 236"/>
              <a:gd name="T29" fmla="*/ 1573 h 1594"/>
              <a:gd name="T30" fmla="*/ 72 w 236"/>
              <a:gd name="T31" fmla="*/ 1584 h 1594"/>
              <a:gd name="T32" fmla="*/ 95 w 236"/>
              <a:gd name="T33" fmla="*/ 1591 h 1594"/>
              <a:gd name="T34" fmla="*/ 118 w 236"/>
              <a:gd name="T35" fmla="*/ 1594 h 1594"/>
              <a:gd name="T36" fmla="*/ 118 w 236"/>
              <a:gd name="T37" fmla="*/ 1594 h 1594"/>
              <a:gd name="T38" fmla="*/ 141 w 236"/>
              <a:gd name="T39" fmla="*/ 1591 h 1594"/>
              <a:gd name="T40" fmla="*/ 163 w 236"/>
              <a:gd name="T41" fmla="*/ 1584 h 1594"/>
              <a:gd name="T42" fmla="*/ 184 w 236"/>
              <a:gd name="T43" fmla="*/ 1573 h 1594"/>
              <a:gd name="T44" fmla="*/ 200 w 236"/>
              <a:gd name="T45" fmla="*/ 1560 h 1594"/>
              <a:gd name="T46" fmla="*/ 215 w 236"/>
              <a:gd name="T47" fmla="*/ 1542 h 1594"/>
              <a:gd name="T48" fmla="*/ 226 w 236"/>
              <a:gd name="T49" fmla="*/ 1521 h 1594"/>
              <a:gd name="T50" fmla="*/ 233 w 236"/>
              <a:gd name="T51" fmla="*/ 1499 h 1594"/>
              <a:gd name="T52" fmla="*/ 236 w 236"/>
              <a:gd name="T53" fmla="*/ 1476 h 1594"/>
              <a:gd name="T54" fmla="*/ 236 w 236"/>
              <a:gd name="T55" fmla="*/ 117 h 1594"/>
              <a:gd name="T56" fmla="*/ 233 w 236"/>
              <a:gd name="T57" fmla="*/ 94 h 1594"/>
              <a:gd name="T58" fmla="*/ 226 w 236"/>
              <a:gd name="T59" fmla="*/ 72 h 1594"/>
              <a:gd name="T60" fmla="*/ 215 w 236"/>
              <a:gd name="T61" fmla="*/ 52 h 1594"/>
              <a:gd name="T62" fmla="*/ 200 w 236"/>
              <a:gd name="T63" fmla="*/ 34 h 1594"/>
              <a:gd name="T64" fmla="*/ 184 w 236"/>
              <a:gd name="T65" fmla="*/ 20 h 1594"/>
              <a:gd name="T66" fmla="*/ 163 w 236"/>
              <a:gd name="T67" fmla="*/ 9 h 1594"/>
              <a:gd name="T68" fmla="*/ 141 w 236"/>
              <a:gd name="T69" fmla="*/ 2 h 1594"/>
              <a:gd name="T70" fmla="*/ 118 w 236"/>
              <a:gd name="T71" fmla="*/ 0 h 1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1594">
                <a:moveTo>
                  <a:pt x="118" y="0"/>
                </a:moveTo>
                <a:lnTo>
                  <a:pt x="118" y="0"/>
                </a:lnTo>
                <a:lnTo>
                  <a:pt x="106" y="1"/>
                </a:lnTo>
                <a:lnTo>
                  <a:pt x="95" y="2"/>
                </a:lnTo>
                <a:lnTo>
                  <a:pt x="82" y="5"/>
                </a:lnTo>
                <a:lnTo>
                  <a:pt x="72" y="9"/>
                </a:lnTo>
                <a:lnTo>
                  <a:pt x="62" y="15"/>
                </a:lnTo>
                <a:lnTo>
                  <a:pt x="52" y="20"/>
                </a:lnTo>
                <a:lnTo>
                  <a:pt x="43" y="27"/>
                </a:lnTo>
                <a:lnTo>
                  <a:pt x="35" y="34"/>
                </a:lnTo>
                <a:lnTo>
                  <a:pt x="28" y="42"/>
                </a:lnTo>
                <a:lnTo>
                  <a:pt x="21" y="52"/>
                </a:lnTo>
                <a:lnTo>
                  <a:pt x="14" y="61"/>
                </a:lnTo>
                <a:lnTo>
                  <a:pt x="10" y="72"/>
                </a:lnTo>
                <a:lnTo>
                  <a:pt x="6" y="82"/>
                </a:lnTo>
                <a:lnTo>
                  <a:pt x="3" y="94"/>
                </a:lnTo>
                <a:lnTo>
                  <a:pt x="2" y="105"/>
                </a:lnTo>
                <a:lnTo>
                  <a:pt x="0" y="117"/>
                </a:lnTo>
                <a:lnTo>
                  <a:pt x="0" y="1476"/>
                </a:lnTo>
                <a:lnTo>
                  <a:pt x="0" y="1476"/>
                </a:lnTo>
                <a:lnTo>
                  <a:pt x="2" y="1488"/>
                </a:lnTo>
                <a:lnTo>
                  <a:pt x="3" y="1499"/>
                </a:lnTo>
                <a:lnTo>
                  <a:pt x="6" y="1512"/>
                </a:lnTo>
                <a:lnTo>
                  <a:pt x="10" y="1521"/>
                </a:lnTo>
                <a:lnTo>
                  <a:pt x="14" y="1532"/>
                </a:lnTo>
                <a:lnTo>
                  <a:pt x="21" y="1542"/>
                </a:lnTo>
                <a:lnTo>
                  <a:pt x="28" y="1551"/>
                </a:lnTo>
                <a:lnTo>
                  <a:pt x="35" y="1560"/>
                </a:lnTo>
                <a:lnTo>
                  <a:pt x="43" y="1566"/>
                </a:lnTo>
                <a:lnTo>
                  <a:pt x="52" y="1573"/>
                </a:lnTo>
                <a:lnTo>
                  <a:pt x="62" y="1579"/>
                </a:lnTo>
                <a:lnTo>
                  <a:pt x="72" y="1584"/>
                </a:lnTo>
                <a:lnTo>
                  <a:pt x="82" y="1588"/>
                </a:lnTo>
                <a:lnTo>
                  <a:pt x="95" y="1591"/>
                </a:lnTo>
                <a:lnTo>
                  <a:pt x="106" y="1592"/>
                </a:lnTo>
                <a:lnTo>
                  <a:pt x="118" y="1594"/>
                </a:lnTo>
                <a:lnTo>
                  <a:pt x="118" y="1594"/>
                </a:lnTo>
                <a:lnTo>
                  <a:pt x="118" y="1594"/>
                </a:lnTo>
                <a:lnTo>
                  <a:pt x="130" y="1592"/>
                </a:lnTo>
                <a:lnTo>
                  <a:pt x="141" y="1591"/>
                </a:lnTo>
                <a:lnTo>
                  <a:pt x="152" y="1588"/>
                </a:lnTo>
                <a:lnTo>
                  <a:pt x="163" y="1584"/>
                </a:lnTo>
                <a:lnTo>
                  <a:pt x="174" y="1579"/>
                </a:lnTo>
                <a:lnTo>
                  <a:pt x="184" y="1573"/>
                </a:lnTo>
                <a:lnTo>
                  <a:pt x="192" y="1566"/>
                </a:lnTo>
                <a:lnTo>
                  <a:pt x="200" y="1560"/>
                </a:lnTo>
                <a:lnTo>
                  <a:pt x="208" y="1551"/>
                </a:lnTo>
                <a:lnTo>
                  <a:pt x="215" y="1542"/>
                </a:lnTo>
                <a:lnTo>
                  <a:pt x="220" y="1532"/>
                </a:lnTo>
                <a:lnTo>
                  <a:pt x="226" y="1521"/>
                </a:lnTo>
                <a:lnTo>
                  <a:pt x="230" y="1512"/>
                </a:lnTo>
                <a:lnTo>
                  <a:pt x="233" y="1499"/>
                </a:lnTo>
                <a:lnTo>
                  <a:pt x="234" y="1488"/>
                </a:lnTo>
                <a:lnTo>
                  <a:pt x="236" y="1476"/>
                </a:lnTo>
                <a:lnTo>
                  <a:pt x="236" y="117"/>
                </a:lnTo>
                <a:lnTo>
                  <a:pt x="236" y="117"/>
                </a:lnTo>
                <a:lnTo>
                  <a:pt x="234" y="105"/>
                </a:lnTo>
                <a:lnTo>
                  <a:pt x="233" y="94"/>
                </a:lnTo>
                <a:lnTo>
                  <a:pt x="230" y="82"/>
                </a:lnTo>
                <a:lnTo>
                  <a:pt x="226" y="72"/>
                </a:lnTo>
                <a:lnTo>
                  <a:pt x="220" y="61"/>
                </a:lnTo>
                <a:lnTo>
                  <a:pt x="215" y="52"/>
                </a:lnTo>
                <a:lnTo>
                  <a:pt x="208" y="42"/>
                </a:lnTo>
                <a:lnTo>
                  <a:pt x="200" y="34"/>
                </a:lnTo>
                <a:lnTo>
                  <a:pt x="192" y="27"/>
                </a:lnTo>
                <a:lnTo>
                  <a:pt x="184" y="20"/>
                </a:lnTo>
                <a:lnTo>
                  <a:pt x="174" y="15"/>
                </a:lnTo>
                <a:lnTo>
                  <a:pt x="163" y="9"/>
                </a:lnTo>
                <a:lnTo>
                  <a:pt x="152" y="5"/>
                </a:lnTo>
                <a:lnTo>
                  <a:pt x="141" y="2"/>
                </a:lnTo>
                <a:lnTo>
                  <a:pt x="130" y="1"/>
                </a:lnTo>
                <a:lnTo>
                  <a:pt x="118" y="0"/>
                </a:lnTo>
                <a:lnTo>
                  <a:pt x="118" y="0"/>
                </a:lnTo>
                <a:close/>
              </a:path>
            </a:pathLst>
          </a:custGeom>
          <a:solidFill>
            <a:srgbClr val="ECECEC"/>
          </a:solidFill>
          <a:ln w="7938">
            <a:solidFill>
              <a:srgbClr val="D1D3D4"/>
            </a:solidFill>
            <a:prstDash val="solid"/>
            <a:round/>
            <a:headEnd/>
            <a:tailEnd/>
          </a:ln>
        </p:spPr>
        <p:txBody>
          <a:bodyPr vert="horz" wrap="square" lIns="91440" tIns="45720" rIns="91440" bIns="45720" numCol="1" anchor="t" anchorCtr="0" compatLnSpc="1">
            <a:prstTxWarp prst="textNoShape">
              <a:avLst/>
            </a:prstTxWarp>
          </a:bodyPr>
          <a:lstStyle/>
          <a:p>
            <a:endParaRPr lang="ar-QA"/>
          </a:p>
        </p:txBody>
      </p:sp>
      <p:grpSp>
        <p:nvGrpSpPr>
          <p:cNvPr id="52" name="Group 121">
            <a:extLst>
              <a:ext uri="{FF2B5EF4-FFF2-40B4-BE49-F238E27FC236}">
                <a16:creationId xmlns:a16="http://schemas.microsoft.com/office/drawing/2014/main" id="{56FA626F-5F71-4F3E-B424-27FDC615FD87}"/>
              </a:ext>
            </a:extLst>
          </p:cNvPr>
          <p:cNvGrpSpPr/>
          <p:nvPr/>
        </p:nvGrpSpPr>
        <p:grpSpPr>
          <a:xfrm>
            <a:off x="9062372" y="2454610"/>
            <a:ext cx="180975" cy="2430463"/>
            <a:chOff x="9356662" y="1477363"/>
            <a:chExt cx="180975" cy="2430463"/>
          </a:xfrm>
        </p:grpSpPr>
        <p:sp>
          <p:nvSpPr>
            <p:cNvPr id="53" name="Freeform 42">
              <a:extLst>
                <a:ext uri="{FF2B5EF4-FFF2-40B4-BE49-F238E27FC236}">
                  <a16:creationId xmlns:a16="http://schemas.microsoft.com/office/drawing/2014/main" id="{5FDC1D52-0F6F-40D7-BD86-319A77D1F463}"/>
                </a:ext>
              </a:extLst>
            </p:cNvPr>
            <p:cNvSpPr>
              <a:spLocks/>
            </p:cNvSpPr>
            <p:nvPr/>
          </p:nvSpPr>
          <p:spPr bwMode="auto">
            <a:xfrm>
              <a:off x="9356662" y="3723676"/>
              <a:ext cx="180975" cy="184150"/>
            </a:xfrm>
            <a:custGeom>
              <a:avLst/>
              <a:gdLst>
                <a:gd name="T0" fmla="*/ 57 w 114"/>
                <a:gd name="T1" fmla="*/ 0 h 116"/>
                <a:gd name="T2" fmla="*/ 57 w 114"/>
                <a:gd name="T3" fmla="*/ 0 h 116"/>
                <a:gd name="T4" fmla="*/ 45 w 114"/>
                <a:gd name="T5" fmla="*/ 2 h 116"/>
                <a:gd name="T6" fmla="*/ 34 w 114"/>
                <a:gd name="T7" fmla="*/ 6 h 116"/>
                <a:gd name="T8" fmla="*/ 24 w 114"/>
                <a:gd name="T9" fmla="*/ 11 h 116"/>
                <a:gd name="T10" fmla="*/ 16 w 114"/>
                <a:gd name="T11" fmla="*/ 18 h 116"/>
                <a:gd name="T12" fmla="*/ 9 w 114"/>
                <a:gd name="T13" fmla="*/ 26 h 116"/>
                <a:gd name="T14" fmla="*/ 4 w 114"/>
                <a:gd name="T15" fmla="*/ 36 h 116"/>
                <a:gd name="T16" fmla="*/ 0 w 114"/>
                <a:gd name="T17" fmla="*/ 47 h 116"/>
                <a:gd name="T18" fmla="*/ 0 w 114"/>
                <a:gd name="T19" fmla="*/ 59 h 116"/>
                <a:gd name="T20" fmla="*/ 0 w 114"/>
                <a:gd name="T21" fmla="*/ 59 h 116"/>
                <a:gd name="T22" fmla="*/ 0 w 114"/>
                <a:gd name="T23" fmla="*/ 70 h 116"/>
                <a:gd name="T24" fmla="*/ 4 w 114"/>
                <a:gd name="T25" fmla="*/ 81 h 116"/>
                <a:gd name="T26" fmla="*/ 9 w 114"/>
                <a:gd name="T27" fmla="*/ 90 h 116"/>
                <a:gd name="T28" fmla="*/ 16 w 114"/>
                <a:gd name="T29" fmla="*/ 99 h 116"/>
                <a:gd name="T30" fmla="*/ 24 w 114"/>
                <a:gd name="T31" fmla="*/ 105 h 116"/>
                <a:gd name="T32" fmla="*/ 34 w 114"/>
                <a:gd name="T33" fmla="*/ 111 h 116"/>
                <a:gd name="T34" fmla="*/ 45 w 114"/>
                <a:gd name="T35" fmla="*/ 115 h 116"/>
                <a:gd name="T36" fmla="*/ 57 w 114"/>
                <a:gd name="T37" fmla="*/ 116 h 116"/>
                <a:gd name="T38" fmla="*/ 57 w 114"/>
                <a:gd name="T39" fmla="*/ 116 h 116"/>
                <a:gd name="T40" fmla="*/ 68 w 114"/>
                <a:gd name="T41" fmla="*/ 115 h 116"/>
                <a:gd name="T42" fmla="*/ 79 w 114"/>
                <a:gd name="T43" fmla="*/ 111 h 116"/>
                <a:gd name="T44" fmla="*/ 88 w 114"/>
                <a:gd name="T45" fmla="*/ 105 h 116"/>
                <a:gd name="T46" fmla="*/ 98 w 114"/>
                <a:gd name="T47" fmla="*/ 99 h 116"/>
                <a:gd name="T48" fmla="*/ 105 w 114"/>
                <a:gd name="T49" fmla="*/ 90 h 116"/>
                <a:gd name="T50" fmla="*/ 110 w 114"/>
                <a:gd name="T51" fmla="*/ 81 h 116"/>
                <a:gd name="T52" fmla="*/ 113 w 114"/>
                <a:gd name="T53" fmla="*/ 70 h 116"/>
                <a:gd name="T54" fmla="*/ 114 w 114"/>
                <a:gd name="T55" fmla="*/ 59 h 116"/>
                <a:gd name="T56" fmla="*/ 114 w 114"/>
                <a:gd name="T57" fmla="*/ 59 h 116"/>
                <a:gd name="T58" fmla="*/ 113 w 114"/>
                <a:gd name="T59" fmla="*/ 47 h 116"/>
                <a:gd name="T60" fmla="*/ 110 w 114"/>
                <a:gd name="T61" fmla="*/ 36 h 116"/>
                <a:gd name="T62" fmla="*/ 105 w 114"/>
                <a:gd name="T63" fmla="*/ 26 h 116"/>
                <a:gd name="T64" fmla="*/ 98 w 114"/>
                <a:gd name="T65" fmla="*/ 18 h 116"/>
                <a:gd name="T66" fmla="*/ 88 w 114"/>
                <a:gd name="T67" fmla="*/ 11 h 116"/>
                <a:gd name="T68" fmla="*/ 79 w 114"/>
                <a:gd name="T69" fmla="*/ 6 h 116"/>
                <a:gd name="T70" fmla="*/ 68 w 114"/>
                <a:gd name="T71" fmla="*/ 2 h 116"/>
                <a:gd name="T72" fmla="*/ 57 w 114"/>
                <a:gd name="T73" fmla="*/ 0 h 116"/>
                <a:gd name="T74" fmla="*/ 57 w 114"/>
                <a:gd name="T7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 h="116">
                  <a:moveTo>
                    <a:pt x="57" y="0"/>
                  </a:moveTo>
                  <a:lnTo>
                    <a:pt x="57" y="0"/>
                  </a:lnTo>
                  <a:lnTo>
                    <a:pt x="45" y="2"/>
                  </a:lnTo>
                  <a:lnTo>
                    <a:pt x="34" y="6"/>
                  </a:lnTo>
                  <a:lnTo>
                    <a:pt x="24" y="11"/>
                  </a:lnTo>
                  <a:lnTo>
                    <a:pt x="16" y="18"/>
                  </a:lnTo>
                  <a:lnTo>
                    <a:pt x="9" y="26"/>
                  </a:lnTo>
                  <a:lnTo>
                    <a:pt x="4" y="36"/>
                  </a:lnTo>
                  <a:lnTo>
                    <a:pt x="0" y="47"/>
                  </a:lnTo>
                  <a:lnTo>
                    <a:pt x="0" y="59"/>
                  </a:lnTo>
                  <a:lnTo>
                    <a:pt x="0" y="59"/>
                  </a:lnTo>
                  <a:lnTo>
                    <a:pt x="0" y="70"/>
                  </a:lnTo>
                  <a:lnTo>
                    <a:pt x="4" y="81"/>
                  </a:lnTo>
                  <a:lnTo>
                    <a:pt x="9" y="90"/>
                  </a:lnTo>
                  <a:lnTo>
                    <a:pt x="16" y="99"/>
                  </a:lnTo>
                  <a:lnTo>
                    <a:pt x="24" y="105"/>
                  </a:lnTo>
                  <a:lnTo>
                    <a:pt x="34" y="111"/>
                  </a:lnTo>
                  <a:lnTo>
                    <a:pt x="45" y="115"/>
                  </a:lnTo>
                  <a:lnTo>
                    <a:pt x="57" y="116"/>
                  </a:lnTo>
                  <a:lnTo>
                    <a:pt x="57" y="116"/>
                  </a:lnTo>
                  <a:lnTo>
                    <a:pt x="68" y="115"/>
                  </a:lnTo>
                  <a:lnTo>
                    <a:pt x="79" y="111"/>
                  </a:lnTo>
                  <a:lnTo>
                    <a:pt x="88" y="105"/>
                  </a:lnTo>
                  <a:lnTo>
                    <a:pt x="98" y="99"/>
                  </a:lnTo>
                  <a:lnTo>
                    <a:pt x="105" y="90"/>
                  </a:lnTo>
                  <a:lnTo>
                    <a:pt x="110" y="81"/>
                  </a:lnTo>
                  <a:lnTo>
                    <a:pt x="113" y="70"/>
                  </a:lnTo>
                  <a:lnTo>
                    <a:pt x="114" y="59"/>
                  </a:lnTo>
                  <a:lnTo>
                    <a:pt x="114" y="59"/>
                  </a:lnTo>
                  <a:lnTo>
                    <a:pt x="113" y="47"/>
                  </a:lnTo>
                  <a:lnTo>
                    <a:pt x="110" y="36"/>
                  </a:lnTo>
                  <a:lnTo>
                    <a:pt x="105" y="26"/>
                  </a:lnTo>
                  <a:lnTo>
                    <a:pt x="98" y="18"/>
                  </a:lnTo>
                  <a:lnTo>
                    <a:pt x="88" y="11"/>
                  </a:lnTo>
                  <a:lnTo>
                    <a:pt x="79" y="6"/>
                  </a:lnTo>
                  <a:lnTo>
                    <a:pt x="68" y="2"/>
                  </a:lnTo>
                  <a:lnTo>
                    <a:pt x="57" y="0"/>
                  </a:lnTo>
                  <a:lnTo>
                    <a:pt x="5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ar-QA"/>
            </a:p>
          </p:txBody>
        </p:sp>
        <p:sp>
          <p:nvSpPr>
            <p:cNvPr id="54" name="Freeform 43">
              <a:extLst>
                <a:ext uri="{FF2B5EF4-FFF2-40B4-BE49-F238E27FC236}">
                  <a16:creationId xmlns:a16="http://schemas.microsoft.com/office/drawing/2014/main" id="{D7F7739D-439F-485B-8FF1-8123BD2305B3}"/>
                </a:ext>
              </a:extLst>
            </p:cNvPr>
            <p:cNvSpPr>
              <a:spLocks/>
            </p:cNvSpPr>
            <p:nvPr/>
          </p:nvSpPr>
          <p:spPr bwMode="auto">
            <a:xfrm>
              <a:off x="9356662" y="1477363"/>
              <a:ext cx="180975" cy="182563"/>
            </a:xfrm>
            <a:custGeom>
              <a:avLst/>
              <a:gdLst>
                <a:gd name="T0" fmla="*/ 57 w 114"/>
                <a:gd name="T1" fmla="*/ 0 h 115"/>
                <a:gd name="T2" fmla="*/ 57 w 114"/>
                <a:gd name="T3" fmla="*/ 0 h 115"/>
                <a:gd name="T4" fmla="*/ 45 w 114"/>
                <a:gd name="T5" fmla="*/ 2 h 115"/>
                <a:gd name="T6" fmla="*/ 34 w 114"/>
                <a:gd name="T7" fmla="*/ 4 h 115"/>
                <a:gd name="T8" fmla="*/ 24 w 114"/>
                <a:gd name="T9" fmla="*/ 10 h 115"/>
                <a:gd name="T10" fmla="*/ 16 w 114"/>
                <a:gd name="T11" fmla="*/ 17 h 115"/>
                <a:gd name="T12" fmla="*/ 9 w 114"/>
                <a:gd name="T13" fmla="*/ 26 h 115"/>
                <a:gd name="T14" fmla="*/ 4 w 114"/>
                <a:gd name="T15" fmla="*/ 36 h 115"/>
                <a:gd name="T16" fmla="*/ 0 w 114"/>
                <a:gd name="T17" fmla="*/ 47 h 115"/>
                <a:gd name="T18" fmla="*/ 0 w 114"/>
                <a:gd name="T19" fmla="*/ 58 h 115"/>
                <a:gd name="T20" fmla="*/ 0 w 114"/>
                <a:gd name="T21" fmla="*/ 58 h 115"/>
                <a:gd name="T22" fmla="*/ 0 w 114"/>
                <a:gd name="T23" fmla="*/ 70 h 115"/>
                <a:gd name="T24" fmla="*/ 4 w 114"/>
                <a:gd name="T25" fmla="*/ 81 h 115"/>
                <a:gd name="T26" fmla="*/ 9 w 114"/>
                <a:gd name="T27" fmla="*/ 91 h 115"/>
                <a:gd name="T28" fmla="*/ 16 w 114"/>
                <a:gd name="T29" fmla="*/ 99 h 115"/>
                <a:gd name="T30" fmla="*/ 24 w 114"/>
                <a:gd name="T31" fmla="*/ 106 h 115"/>
                <a:gd name="T32" fmla="*/ 34 w 114"/>
                <a:gd name="T33" fmla="*/ 111 h 115"/>
                <a:gd name="T34" fmla="*/ 45 w 114"/>
                <a:gd name="T35" fmla="*/ 114 h 115"/>
                <a:gd name="T36" fmla="*/ 57 w 114"/>
                <a:gd name="T37" fmla="*/ 115 h 115"/>
                <a:gd name="T38" fmla="*/ 57 w 114"/>
                <a:gd name="T39" fmla="*/ 115 h 115"/>
                <a:gd name="T40" fmla="*/ 68 w 114"/>
                <a:gd name="T41" fmla="*/ 114 h 115"/>
                <a:gd name="T42" fmla="*/ 79 w 114"/>
                <a:gd name="T43" fmla="*/ 111 h 115"/>
                <a:gd name="T44" fmla="*/ 88 w 114"/>
                <a:gd name="T45" fmla="*/ 106 h 115"/>
                <a:gd name="T46" fmla="*/ 98 w 114"/>
                <a:gd name="T47" fmla="*/ 99 h 115"/>
                <a:gd name="T48" fmla="*/ 105 w 114"/>
                <a:gd name="T49" fmla="*/ 91 h 115"/>
                <a:gd name="T50" fmla="*/ 110 w 114"/>
                <a:gd name="T51" fmla="*/ 81 h 115"/>
                <a:gd name="T52" fmla="*/ 113 w 114"/>
                <a:gd name="T53" fmla="*/ 70 h 115"/>
                <a:gd name="T54" fmla="*/ 114 w 114"/>
                <a:gd name="T55" fmla="*/ 58 h 115"/>
                <a:gd name="T56" fmla="*/ 114 w 114"/>
                <a:gd name="T57" fmla="*/ 58 h 115"/>
                <a:gd name="T58" fmla="*/ 113 w 114"/>
                <a:gd name="T59" fmla="*/ 47 h 115"/>
                <a:gd name="T60" fmla="*/ 110 w 114"/>
                <a:gd name="T61" fmla="*/ 36 h 115"/>
                <a:gd name="T62" fmla="*/ 105 w 114"/>
                <a:gd name="T63" fmla="*/ 26 h 115"/>
                <a:gd name="T64" fmla="*/ 98 w 114"/>
                <a:gd name="T65" fmla="*/ 17 h 115"/>
                <a:gd name="T66" fmla="*/ 88 w 114"/>
                <a:gd name="T67" fmla="*/ 10 h 115"/>
                <a:gd name="T68" fmla="*/ 79 w 114"/>
                <a:gd name="T69" fmla="*/ 4 h 115"/>
                <a:gd name="T70" fmla="*/ 68 w 114"/>
                <a:gd name="T71" fmla="*/ 2 h 115"/>
                <a:gd name="T72" fmla="*/ 57 w 114"/>
                <a:gd name="T73" fmla="*/ 0 h 115"/>
                <a:gd name="T74" fmla="*/ 57 w 114"/>
                <a:gd name="T7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 h="115">
                  <a:moveTo>
                    <a:pt x="57" y="0"/>
                  </a:moveTo>
                  <a:lnTo>
                    <a:pt x="57" y="0"/>
                  </a:lnTo>
                  <a:lnTo>
                    <a:pt x="45" y="2"/>
                  </a:lnTo>
                  <a:lnTo>
                    <a:pt x="34" y="4"/>
                  </a:lnTo>
                  <a:lnTo>
                    <a:pt x="24" y="10"/>
                  </a:lnTo>
                  <a:lnTo>
                    <a:pt x="16" y="17"/>
                  </a:lnTo>
                  <a:lnTo>
                    <a:pt x="9" y="26"/>
                  </a:lnTo>
                  <a:lnTo>
                    <a:pt x="4" y="36"/>
                  </a:lnTo>
                  <a:lnTo>
                    <a:pt x="0" y="47"/>
                  </a:lnTo>
                  <a:lnTo>
                    <a:pt x="0" y="58"/>
                  </a:lnTo>
                  <a:lnTo>
                    <a:pt x="0" y="58"/>
                  </a:lnTo>
                  <a:lnTo>
                    <a:pt x="0" y="70"/>
                  </a:lnTo>
                  <a:lnTo>
                    <a:pt x="4" y="81"/>
                  </a:lnTo>
                  <a:lnTo>
                    <a:pt x="9" y="91"/>
                  </a:lnTo>
                  <a:lnTo>
                    <a:pt x="16" y="99"/>
                  </a:lnTo>
                  <a:lnTo>
                    <a:pt x="24" y="106"/>
                  </a:lnTo>
                  <a:lnTo>
                    <a:pt x="34" y="111"/>
                  </a:lnTo>
                  <a:lnTo>
                    <a:pt x="45" y="114"/>
                  </a:lnTo>
                  <a:lnTo>
                    <a:pt x="57" y="115"/>
                  </a:lnTo>
                  <a:lnTo>
                    <a:pt x="57" y="115"/>
                  </a:lnTo>
                  <a:lnTo>
                    <a:pt x="68" y="114"/>
                  </a:lnTo>
                  <a:lnTo>
                    <a:pt x="79" y="111"/>
                  </a:lnTo>
                  <a:lnTo>
                    <a:pt x="88" y="106"/>
                  </a:lnTo>
                  <a:lnTo>
                    <a:pt x="98" y="99"/>
                  </a:lnTo>
                  <a:lnTo>
                    <a:pt x="105" y="91"/>
                  </a:lnTo>
                  <a:lnTo>
                    <a:pt x="110" y="81"/>
                  </a:lnTo>
                  <a:lnTo>
                    <a:pt x="113" y="70"/>
                  </a:lnTo>
                  <a:lnTo>
                    <a:pt x="114" y="58"/>
                  </a:lnTo>
                  <a:lnTo>
                    <a:pt x="114" y="58"/>
                  </a:lnTo>
                  <a:lnTo>
                    <a:pt x="113" y="47"/>
                  </a:lnTo>
                  <a:lnTo>
                    <a:pt x="110" y="36"/>
                  </a:lnTo>
                  <a:lnTo>
                    <a:pt x="105" y="26"/>
                  </a:lnTo>
                  <a:lnTo>
                    <a:pt x="98" y="17"/>
                  </a:lnTo>
                  <a:lnTo>
                    <a:pt x="88" y="10"/>
                  </a:lnTo>
                  <a:lnTo>
                    <a:pt x="79" y="4"/>
                  </a:lnTo>
                  <a:lnTo>
                    <a:pt x="68" y="2"/>
                  </a:lnTo>
                  <a:lnTo>
                    <a:pt x="57" y="0"/>
                  </a:lnTo>
                  <a:lnTo>
                    <a:pt x="57" y="0"/>
                  </a:lnTo>
                  <a:close/>
                </a:path>
              </a:pathLst>
            </a:custGeom>
            <a:solidFill>
              <a:srgbClr val="B2B1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ar-QA"/>
            </a:p>
          </p:txBody>
        </p:sp>
        <p:sp>
          <p:nvSpPr>
            <p:cNvPr id="55" name="Line 44">
              <a:extLst>
                <a:ext uri="{FF2B5EF4-FFF2-40B4-BE49-F238E27FC236}">
                  <a16:creationId xmlns:a16="http://schemas.microsoft.com/office/drawing/2014/main" id="{AF52D740-9FFF-4B9D-A896-AED217566466}"/>
                </a:ext>
              </a:extLst>
            </p:cNvPr>
            <p:cNvSpPr>
              <a:spLocks noChangeShapeType="1"/>
            </p:cNvSpPr>
            <p:nvPr/>
          </p:nvSpPr>
          <p:spPr bwMode="auto">
            <a:xfrm flipV="1">
              <a:off x="9447150" y="1612301"/>
              <a:ext cx="0" cy="2205038"/>
            </a:xfrm>
            <a:prstGeom prst="line">
              <a:avLst/>
            </a:prstGeom>
            <a:noFill/>
            <a:ln w="42863">
              <a:solidFill>
                <a:srgbClr val="B2B1B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sp>
          <p:nvSpPr>
            <p:cNvPr id="56" name="Line 45">
              <a:extLst>
                <a:ext uri="{FF2B5EF4-FFF2-40B4-BE49-F238E27FC236}">
                  <a16:creationId xmlns:a16="http://schemas.microsoft.com/office/drawing/2014/main" id="{81338554-A5F3-480D-BC66-30DDB8270426}"/>
                </a:ext>
              </a:extLst>
            </p:cNvPr>
            <p:cNvSpPr>
              <a:spLocks noChangeShapeType="1"/>
            </p:cNvSpPr>
            <p:nvPr/>
          </p:nvSpPr>
          <p:spPr bwMode="auto">
            <a:xfrm flipH="1" flipV="1">
              <a:off x="9447149" y="3320450"/>
              <a:ext cx="1" cy="496887"/>
            </a:xfrm>
            <a:prstGeom prst="line">
              <a:avLst/>
            </a:prstGeom>
            <a:noFill/>
            <a:ln w="104775">
              <a:solidFill>
                <a:schemeClr val="accent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grpSp>
      <p:grpSp>
        <p:nvGrpSpPr>
          <p:cNvPr id="57" name="Group 120">
            <a:extLst>
              <a:ext uri="{FF2B5EF4-FFF2-40B4-BE49-F238E27FC236}">
                <a16:creationId xmlns:a16="http://schemas.microsoft.com/office/drawing/2014/main" id="{238AF5FE-B810-4B4B-B09B-FD52439FA011}"/>
              </a:ext>
            </a:extLst>
          </p:cNvPr>
          <p:cNvGrpSpPr/>
          <p:nvPr/>
        </p:nvGrpSpPr>
        <p:grpSpPr>
          <a:xfrm>
            <a:off x="9068722" y="4929523"/>
            <a:ext cx="166687" cy="569913"/>
            <a:chOff x="9363012" y="3952276"/>
            <a:chExt cx="166687" cy="569913"/>
          </a:xfrm>
        </p:grpSpPr>
        <p:sp>
          <p:nvSpPr>
            <p:cNvPr id="58" name="Line 46">
              <a:extLst>
                <a:ext uri="{FF2B5EF4-FFF2-40B4-BE49-F238E27FC236}">
                  <a16:creationId xmlns:a16="http://schemas.microsoft.com/office/drawing/2014/main" id="{673BC695-D733-4EEF-881A-9C37DA3FC42B}"/>
                </a:ext>
              </a:extLst>
            </p:cNvPr>
            <p:cNvSpPr>
              <a:spLocks noChangeShapeType="1"/>
            </p:cNvSpPr>
            <p:nvPr/>
          </p:nvSpPr>
          <p:spPr bwMode="auto">
            <a:xfrm flipV="1">
              <a:off x="9447150" y="3952276"/>
              <a:ext cx="0" cy="469900"/>
            </a:xfrm>
            <a:prstGeom prst="line">
              <a:avLst/>
            </a:prstGeom>
            <a:noFill/>
            <a:ln w="25400">
              <a:solidFill>
                <a:srgbClr val="D1D3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QA"/>
            </a:p>
          </p:txBody>
        </p:sp>
        <p:sp>
          <p:nvSpPr>
            <p:cNvPr id="59" name="Freeform 47">
              <a:extLst>
                <a:ext uri="{FF2B5EF4-FFF2-40B4-BE49-F238E27FC236}">
                  <a16:creationId xmlns:a16="http://schemas.microsoft.com/office/drawing/2014/main" id="{F7E2D3B5-7066-4DA4-9F93-82ABAA54E93B}"/>
                </a:ext>
              </a:extLst>
            </p:cNvPr>
            <p:cNvSpPr>
              <a:spLocks/>
            </p:cNvSpPr>
            <p:nvPr/>
          </p:nvSpPr>
          <p:spPr bwMode="auto">
            <a:xfrm>
              <a:off x="9363012" y="4355501"/>
              <a:ext cx="166687" cy="166688"/>
            </a:xfrm>
            <a:custGeom>
              <a:avLst/>
              <a:gdLst>
                <a:gd name="T0" fmla="*/ 53 w 105"/>
                <a:gd name="T1" fmla="*/ 0 h 105"/>
                <a:gd name="T2" fmla="*/ 53 w 105"/>
                <a:gd name="T3" fmla="*/ 0 h 105"/>
                <a:gd name="T4" fmla="*/ 42 w 105"/>
                <a:gd name="T5" fmla="*/ 1 h 105"/>
                <a:gd name="T6" fmla="*/ 32 w 105"/>
                <a:gd name="T7" fmla="*/ 4 h 105"/>
                <a:gd name="T8" fmla="*/ 23 w 105"/>
                <a:gd name="T9" fmla="*/ 8 h 105"/>
                <a:gd name="T10" fmla="*/ 15 w 105"/>
                <a:gd name="T11" fmla="*/ 15 h 105"/>
                <a:gd name="T12" fmla="*/ 9 w 105"/>
                <a:gd name="T13" fmla="*/ 23 h 105"/>
                <a:gd name="T14" fmla="*/ 4 w 105"/>
                <a:gd name="T15" fmla="*/ 31 h 105"/>
                <a:gd name="T16" fmla="*/ 1 w 105"/>
                <a:gd name="T17" fmla="*/ 42 h 105"/>
                <a:gd name="T18" fmla="*/ 0 w 105"/>
                <a:gd name="T19" fmla="*/ 52 h 105"/>
                <a:gd name="T20" fmla="*/ 0 w 105"/>
                <a:gd name="T21" fmla="*/ 52 h 105"/>
                <a:gd name="T22" fmla="*/ 1 w 105"/>
                <a:gd name="T23" fmla="*/ 63 h 105"/>
                <a:gd name="T24" fmla="*/ 4 w 105"/>
                <a:gd name="T25" fmla="*/ 72 h 105"/>
                <a:gd name="T26" fmla="*/ 9 w 105"/>
                <a:gd name="T27" fmla="*/ 82 h 105"/>
                <a:gd name="T28" fmla="*/ 15 w 105"/>
                <a:gd name="T29" fmla="*/ 90 h 105"/>
                <a:gd name="T30" fmla="*/ 23 w 105"/>
                <a:gd name="T31" fmla="*/ 96 h 105"/>
                <a:gd name="T32" fmla="*/ 32 w 105"/>
                <a:gd name="T33" fmla="*/ 101 h 105"/>
                <a:gd name="T34" fmla="*/ 42 w 105"/>
                <a:gd name="T35" fmla="*/ 104 h 105"/>
                <a:gd name="T36" fmla="*/ 53 w 105"/>
                <a:gd name="T37" fmla="*/ 105 h 105"/>
                <a:gd name="T38" fmla="*/ 53 w 105"/>
                <a:gd name="T39" fmla="*/ 105 h 105"/>
                <a:gd name="T40" fmla="*/ 64 w 105"/>
                <a:gd name="T41" fmla="*/ 104 h 105"/>
                <a:gd name="T42" fmla="*/ 73 w 105"/>
                <a:gd name="T43" fmla="*/ 101 h 105"/>
                <a:gd name="T44" fmla="*/ 82 w 105"/>
                <a:gd name="T45" fmla="*/ 96 h 105"/>
                <a:gd name="T46" fmla="*/ 90 w 105"/>
                <a:gd name="T47" fmla="*/ 90 h 105"/>
                <a:gd name="T48" fmla="*/ 97 w 105"/>
                <a:gd name="T49" fmla="*/ 82 h 105"/>
                <a:gd name="T50" fmla="*/ 101 w 105"/>
                <a:gd name="T51" fmla="*/ 72 h 105"/>
                <a:gd name="T52" fmla="*/ 105 w 105"/>
                <a:gd name="T53" fmla="*/ 63 h 105"/>
                <a:gd name="T54" fmla="*/ 105 w 105"/>
                <a:gd name="T55" fmla="*/ 52 h 105"/>
                <a:gd name="T56" fmla="*/ 105 w 105"/>
                <a:gd name="T57" fmla="*/ 52 h 105"/>
                <a:gd name="T58" fmla="*/ 105 w 105"/>
                <a:gd name="T59" fmla="*/ 42 h 105"/>
                <a:gd name="T60" fmla="*/ 101 w 105"/>
                <a:gd name="T61" fmla="*/ 31 h 105"/>
                <a:gd name="T62" fmla="*/ 97 w 105"/>
                <a:gd name="T63" fmla="*/ 23 h 105"/>
                <a:gd name="T64" fmla="*/ 90 w 105"/>
                <a:gd name="T65" fmla="*/ 15 h 105"/>
                <a:gd name="T66" fmla="*/ 82 w 105"/>
                <a:gd name="T67" fmla="*/ 8 h 105"/>
                <a:gd name="T68" fmla="*/ 73 w 105"/>
                <a:gd name="T69" fmla="*/ 4 h 105"/>
                <a:gd name="T70" fmla="*/ 64 w 105"/>
                <a:gd name="T71" fmla="*/ 1 h 105"/>
                <a:gd name="T72" fmla="*/ 53 w 105"/>
                <a:gd name="T73" fmla="*/ 0 h 105"/>
                <a:gd name="T74" fmla="*/ 53 w 105"/>
                <a:gd name="T7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5" h="105">
                  <a:moveTo>
                    <a:pt x="53" y="0"/>
                  </a:moveTo>
                  <a:lnTo>
                    <a:pt x="53" y="0"/>
                  </a:lnTo>
                  <a:lnTo>
                    <a:pt x="42" y="1"/>
                  </a:lnTo>
                  <a:lnTo>
                    <a:pt x="32" y="4"/>
                  </a:lnTo>
                  <a:lnTo>
                    <a:pt x="23" y="8"/>
                  </a:lnTo>
                  <a:lnTo>
                    <a:pt x="15" y="15"/>
                  </a:lnTo>
                  <a:lnTo>
                    <a:pt x="9" y="23"/>
                  </a:lnTo>
                  <a:lnTo>
                    <a:pt x="4" y="31"/>
                  </a:lnTo>
                  <a:lnTo>
                    <a:pt x="1" y="42"/>
                  </a:lnTo>
                  <a:lnTo>
                    <a:pt x="0" y="52"/>
                  </a:lnTo>
                  <a:lnTo>
                    <a:pt x="0" y="52"/>
                  </a:lnTo>
                  <a:lnTo>
                    <a:pt x="1" y="63"/>
                  </a:lnTo>
                  <a:lnTo>
                    <a:pt x="4" y="72"/>
                  </a:lnTo>
                  <a:lnTo>
                    <a:pt x="9" y="82"/>
                  </a:lnTo>
                  <a:lnTo>
                    <a:pt x="15" y="90"/>
                  </a:lnTo>
                  <a:lnTo>
                    <a:pt x="23" y="96"/>
                  </a:lnTo>
                  <a:lnTo>
                    <a:pt x="32" y="101"/>
                  </a:lnTo>
                  <a:lnTo>
                    <a:pt x="42" y="104"/>
                  </a:lnTo>
                  <a:lnTo>
                    <a:pt x="53" y="105"/>
                  </a:lnTo>
                  <a:lnTo>
                    <a:pt x="53" y="105"/>
                  </a:lnTo>
                  <a:lnTo>
                    <a:pt x="64" y="104"/>
                  </a:lnTo>
                  <a:lnTo>
                    <a:pt x="73" y="101"/>
                  </a:lnTo>
                  <a:lnTo>
                    <a:pt x="82" y="96"/>
                  </a:lnTo>
                  <a:lnTo>
                    <a:pt x="90" y="90"/>
                  </a:lnTo>
                  <a:lnTo>
                    <a:pt x="97" y="82"/>
                  </a:lnTo>
                  <a:lnTo>
                    <a:pt x="101" y="72"/>
                  </a:lnTo>
                  <a:lnTo>
                    <a:pt x="105" y="63"/>
                  </a:lnTo>
                  <a:lnTo>
                    <a:pt x="105" y="52"/>
                  </a:lnTo>
                  <a:lnTo>
                    <a:pt x="105" y="52"/>
                  </a:lnTo>
                  <a:lnTo>
                    <a:pt x="105" y="42"/>
                  </a:lnTo>
                  <a:lnTo>
                    <a:pt x="101" y="31"/>
                  </a:lnTo>
                  <a:lnTo>
                    <a:pt x="97" y="23"/>
                  </a:lnTo>
                  <a:lnTo>
                    <a:pt x="90" y="15"/>
                  </a:lnTo>
                  <a:lnTo>
                    <a:pt x="82" y="8"/>
                  </a:lnTo>
                  <a:lnTo>
                    <a:pt x="73" y="4"/>
                  </a:lnTo>
                  <a:lnTo>
                    <a:pt x="64" y="1"/>
                  </a:lnTo>
                  <a:lnTo>
                    <a:pt x="53" y="0"/>
                  </a:lnTo>
                  <a:lnTo>
                    <a:pt x="53" y="0"/>
                  </a:lnTo>
                  <a:close/>
                </a:path>
              </a:pathLst>
            </a:custGeom>
            <a:solidFill>
              <a:schemeClr val="accent6"/>
            </a:solidFill>
            <a:ln w="7938">
              <a:solidFill>
                <a:srgbClr val="D1D3D4"/>
              </a:solidFill>
              <a:prstDash val="solid"/>
              <a:round/>
              <a:headEnd/>
              <a:tailEnd/>
            </a:ln>
          </p:spPr>
          <p:txBody>
            <a:bodyPr vert="horz" wrap="square" lIns="91440" tIns="45720" rIns="91440" bIns="45720" numCol="1" anchor="t" anchorCtr="0" compatLnSpc="1">
              <a:prstTxWarp prst="textNoShape">
                <a:avLst/>
              </a:prstTxWarp>
            </a:bodyPr>
            <a:lstStyle/>
            <a:p>
              <a:endParaRPr lang="ar-QA"/>
            </a:p>
          </p:txBody>
        </p:sp>
      </p:grpSp>
      <p:grpSp>
        <p:nvGrpSpPr>
          <p:cNvPr id="60" name="Group 181">
            <a:extLst>
              <a:ext uri="{FF2B5EF4-FFF2-40B4-BE49-F238E27FC236}">
                <a16:creationId xmlns:a16="http://schemas.microsoft.com/office/drawing/2014/main" id="{4EB219BA-C952-49BA-BB64-0C59046D6FAB}"/>
              </a:ext>
            </a:extLst>
          </p:cNvPr>
          <p:cNvGrpSpPr/>
          <p:nvPr/>
        </p:nvGrpSpPr>
        <p:grpSpPr>
          <a:xfrm>
            <a:off x="1755847" y="5709388"/>
            <a:ext cx="1444876" cy="344487"/>
            <a:chOff x="2144266" y="5165846"/>
            <a:chExt cx="1444876" cy="344487"/>
          </a:xfrm>
        </p:grpSpPr>
        <p:sp>
          <p:nvSpPr>
            <p:cNvPr id="61" name="Freeform 23">
              <a:extLst>
                <a:ext uri="{FF2B5EF4-FFF2-40B4-BE49-F238E27FC236}">
                  <a16:creationId xmlns:a16="http://schemas.microsoft.com/office/drawing/2014/main" id="{842DDAC9-8233-45B6-A183-7023E1DC1427}"/>
                </a:ext>
              </a:extLst>
            </p:cNvPr>
            <p:cNvSpPr>
              <a:spLocks/>
            </p:cNvSpPr>
            <p:nvPr/>
          </p:nvSpPr>
          <p:spPr bwMode="auto">
            <a:xfrm>
              <a:off x="2157667" y="5170608"/>
              <a:ext cx="1424870" cy="339725"/>
            </a:xfrm>
            <a:custGeom>
              <a:avLst/>
              <a:gdLst>
                <a:gd name="T0" fmla="*/ 549 w 549"/>
                <a:gd name="T1" fmla="*/ 107 h 214"/>
                <a:gd name="T2" fmla="*/ 547 w 549"/>
                <a:gd name="T3" fmla="*/ 129 h 214"/>
                <a:gd name="T4" fmla="*/ 541 w 549"/>
                <a:gd name="T5" fmla="*/ 150 h 214"/>
                <a:gd name="T6" fmla="*/ 531 w 549"/>
                <a:gd name="T7" fmla="*/ 167 h 214"/>
                <a:gd name="T8" fmla="*/ 518 w 549"/>
                <a:gd name="T9" fmla="*/ 183 h 214"/>
                <a:gd name="T10" fmla="*/ 502 w 549"/>
                <a:gd name="T11" fmla="*/ 196 h 214"/>
                <a:gd name="T12" fmla="*/ 485 w 549"/>
                <a:gd name="T13" fmla="*/ 206 h 214"/>
                <a:gd name="T14" fmla="*/ 465 w 549"/>
                <a:gd name="T15" fmla="*/ 212 h 214"/>
                <a:gd name="T16" fmla="*/ 442 w 549"/>
                <a:gd name="T17" fmla="*/ 214 h 214"/>
                <a:gd name="T18" fmla="*/ 107 w 549"/>
                <a:gd name="T19" fmla="*/ 214 h 214"/>
                <a:gd name="T20" fmla="*/ 86 w 549"/>
                <a:gd name="T21" fmla="*/ 212 h 214"/>
                <a:gd name="T22" fmla="*/ 66 w 549"/>
                <a:gd name="T23" fmla="*/ 206 h 214"/>
                <a:gd name="T24" fmla="*/ 47 w 549"/>
                <a:gd name="T25" fmla="*/ 196 h 214"/>
                <a:gd name="T26" fmla="*/ 31 w 549"/>
                <a:gd name="T27" fmla="*/ 183 h 214"/>
                <a:gd name="T28" fmla="*/ 19 w 549"/>
                <a:gd name="T29" fmla="*/ 167 h 214"/>
                <a:gd name="T30" fmla="*/ 9 w 549"/>
                <a:gd name="T31" fmla="*/ 150 h 214"/>
                <a:gd name="T32" fmla="*/ 2 w 549"/>
                <a:gd name="T33" fmla="*/ 129 h 214"/>
                <a:gd name="T34" fmla="*/ 0 w 549"/>
                <a:gd name="T35" fmla="*/ 107 h 214"/>
                <a:gd name="T36" fmla="*/ 0 w 549"/>
                <a:gd name="T37" fmla="*/ 107 h 214"/>
                <a:gd name="T38" fmla="*/ 2 w 549"/>
                <a:gd name="T39" fmla="*/ 86 h 214"/>
                <a:gd name="T40" fmla="*/ 9 w 549"/>
                <a:gd name="T41" fmla="*/ 66 h 214"/>
                <a:gd name="T42" fmla="*/ 19 w 549"/>
                <a:gd name="T43" fmla="*/ 48 h 214"/>
                <a:gd name="T44" fmla="*/ 31 w 549"/>
                <a:gd name="T45" fmla="*/ 33 h 214"/>
                <a:gd name="T46" fmla="*/ 47 w 549"/>
                <a:gd name="T47" fmla="*/ 19 h 214"/>
                <a:gd name="T48" fmla="*/ 66 w 549"/>
                <a:gd name="T49" fmla="*/ 9 h 214"/>
                <a:gd name="T50" fmla="*/ 86 w 549"/>
                <a:gd name="T51" fmla="*/ 3 h 214"/>
                <a:gd name="T52" fmla="*/ 107 w 549"/>
                <a:gd name="T53" fmla="*/ 0 h 214"/>
                <a:gd name="T54" fmla="*/ 442 w 549"/>
                <a:gd name="T55" fmla="*/ 0 h 214"/>
                <a:gd name="T56" fmla="*/ 465 w 549"/>
                <a:gd name="T57" fmla="*/ 3 h 214"/>
                <a:gd name="T58" fmla="*/ 485 w 549"/>
                <a:gd name="T59" fmla="*/ 9 h 214"/>
                <a:gd name="T60" fmla="*/ 502 w 549"/>
                <a:gd name="T61" fmla="*/ 19 h 214"/>
                <a:gd name="T62" fmla="*/ 518 w 549"/>
                <a:gd name="T63" fmla="*/ 33 h 214"/>
                <a:gd name="T64" fmla="*/ 531 w 549"/>
                <a:gd name="T65" fmla="*/ 48 h 214"/>
                <a:gd name="T66" fmla="*/ 541 w 549"/>
                <a:gd name="T67" fmla="*/ 66 h 214"/>
                <a:gd name="T68" fmla="*/ 547 w 549"/>
                <a:gd name="T69" fmla="*/ 86 h 214"/>
                <a:gd name="T70" fmla="*/ 549 w 549"/>
                <a:gd name="T71" fmla="*/ 10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9" h="214">
                  <a:moveTo>
                    <a:pt x="549" y="107"/>
                  </a:moveTo>
                  <a:lnTo>
                    <a:pt x="549" y="107"/>
                  </a:lnTo>
                  <a:lnTo>
                    <a:pt x="549" y="119"/>
                  </a:lnTo>
                  <a:lnTo>
                    <a:pt x="547" y="129"/>
                  </a:lnTo>
                  <a:lnTo>
                    <a:pt x="544" y="140"/>
                  </a:lnTo>
                  <a:lnTo>
                    <a:pt x="541" y="150"/>
                  </a:lnTo>
                  <a:lnTo>
                    <a:pt x="537" y="158"/>
                  </a:lnTo>
                  <a:lnTo>
                    <a:pt x="531" y="167"/>
                  </a:lnTo>
                  <a:lnTo>
                    <a:pt x="526" y="176"/>
                  </a:lnTo>
                  <a:lnTo>
                    <a:pt x="518" y="183"/>
                  </a:lnTo>
                  <a:lnTo>
                    <a:pt x="511" y="189"/>
                  </a:lnTo>
                  <a:lnTo>
                    <a:pt x="502" y="196"/>
                  </a:lnTo>
                  <a:lnTo>
                    <a:pt x="493" y="202"/>
                  </a:lnTo>
                  <a:lnTo>
                    <a:pt x="485" y="206"/>
                  </a:lnTo>
                  <a:lnTo>
                    <a:pt x="475" y="209"/>
                  </a:lnTo>
                  <a:lnTo>
                    <a:pt x="465" y="212"/>
                  </a:lnTo>
                  <a:lnTo>
                    <a:pt x="454" y="213"/>
                  </a:lnTo>
                  <a:lnTo>
                    <a:pt x="442" y="214"/>
                  </a:lnTo>
                  <a:lnTo>
                    <a:pt x="107" y="214"/>
                  </a:lnTo>
                  <a:lnTo>
                    <a:pt x="107" y="214"/>
                  </a:lnTo>
                  <a:lnTo>
                    <a:pt x="96" y="213"/>
                  </a:lnTo>
                  <a:lnTo>
                    <a:pt x="86" y="212"/>
                  </a:lnTo>
                  <a:lnTo>
                    <a:pt x="76" y="209"/>
                  </a:lnTo>
                  <a:lnTo>
                    <a:pt x="66" y="206"/>
                  </a:lnTo>
                  <a:lnTo>
                    <a:pt x="56" y="202"/>
                  </a:lnTo>
                  <a:lnTo>
                    <a:pt x="47" y="196"/>
                  </a:lnTo>
                  <a:lnTo>
                    <a:pt x="39" y="189"/>
                  </a:lnTo>
                  <a:lnTo>
                    <a:pt x="31" y="183"/>
                  </a:lnTo>
                  <a:lnTo>
                    <a:pt x="25" y="176"/>
                  </a:lnTo>
                  <a:lnTo>
                    <a:pt x="19" y="167"/>
                  </a:lnTo>
                  <a:lnTo>
                    <a:pt x="14" y="158"/>
                  </a:lnTo>
                  <a:lnTo>
                    <a:pt x="9" y="150"/>
                  </a:lnTo>
                  <a:lnTo>
                    <a:pt x="5" y="140"/>
                  </a:lnTo>
                  <a:lnTo>
                    <a:pt x="2" y="129"/>
                  </a:lnTo>
                  <a:lnTo>
                    <a:pt x="1" y="119"/>
                  </a:lnTo>
                  <a:lnTo>
                    <a:pt x="0" y="107"/>
                  </a:lnTo>
                  <a:lnTo>
                    <a:pt x="0" y="107"/>
                  </a:lnTo>
                  <a:lnTo>
                    <a:pt x="0" y="107"/>
                  </a:lnTo>
                  <a:lnTo>
                    <a:pt x="1" y="96"/>
                  </a:lnTo>
                  <a:lnTo>
                    <a:pt x="2" y="86"/>
                  </a:lnTo>
                  <a:lnTo>
                    <a:pt x="5" y="76"/>
                  </a:lnTo>
                  <a:lnTo>
                    <a:pt x="9" y="66"/>
                  </a:lnTo>
                  <a:lnTo>
                    <a:pt x="14" y="56"/>
                  </a:lnTo>
                  <a:lnTo>
                    <a:pt x="19" y="48"/>
                  </a:lnTo>
                  <a:lnTo>
                    <a:pt x="25" y="40"/>
                  </a:lnTo>
                  <a:lnTo>
                    <a:pt x="31" y="33"/>
                  </a:lnTo>
                  <a:lnTo>
                    <a:pt x="39" y="25"/>
                  </a:lnTo>
                  <a:lnTo>
                    <a:pt x="47" y="19"/>
                  </a:lnTo>
                  <a:lnTo>
                    <a:pt x="56" y="14"/>
                  </a:lnTo>
                  <a:lnTo>
                    <a:pt x="66" y="9"/>
                  </a:lnTo>
                  <a:lnTo>
                    <a:pt x="76" y="5"/>
                  </a:lnTo>
                  <a:lnTo>
                    <a:pt x="86" y="3"/>
                  </a:lnTo>
                  <a:lnTo>
                    <a:pt x="96" y="2"/>
                  </a:lnTo>
                  <a:lnTo>
                    <a:pt x="107" y="0"/>
                  </a:lnTo>
                  <a:lnTo>
                    <a:pt x="442" y="0"/>
                  </a:lnTo>
                  <a:lnTo>
                    <a:pt x="442" y="0"/>
                  </a:lnTo>
                  <a:lnTo>
                    <a:pt x="454" y="2"/>
                  </a:lnTo>
                  <a:lnTo>
                    <a:pt x="465" y="3"/>
                  </a:lnTo>
                  <a:lnTo>
                    <a:pt x="475" y="5"/>
                  </a:lnTo>
                  <a:lnTo>
                    <a:pt x="485" y="9"/>
                  </a:lnTo>
                  <a:lnTo>
                    <a:pt x="493" y="14"/>
                  </a:lnTo>
                  <a:lnTo>
                    <a:pt x="502" y="19"/>
                  </a:lnTo>
                  <a:lnTo>
                    <a:pt x="511" y="25"/>
                  </a:lnTo>
                  <a:lnTo>
                    <a:pt x="518" y="33"/>
                  </a:lnTo>
                  <a:lnTo>
                    <a:pt x="526" y="40"/>
                  </a:lnTo>
                  <a:lnTo>
                    <a:pt x="531" y="48"/>
                  </a:lnTo>
                  <a:lnTo>
                    <a:pt x="537" y="56"/>
                  </a:lnTo>
                  <a:lnTo>
                    <a:pt x="541" y="66"/>
                  </a:lnTo>
                  <a:lnTo>
                    <a:pt x="544" y="76"/>
                  </a:lnTo>
                  <a:lnTo>
                    <a:pt x="547" y="86"/>
                  </a:lnTo>
                  <a:lnTo>
                    <a:pt x="549" y="96"/>
                  </a:lnTo>
                  <a:lnTo>
                    <a:pt x="549" y="107"/>
                  </a:lnTo>
                  <a:lnTo>
                    <a:pt x="549" y="10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ar-QA"/>
            </a:p>
          </p:txBody>
        </p:sp>
        <p:sp>
          <p:nvSpPr>
            <p:cNvPr id="62" name="Rectangle 61">
              <a:extLst>
                <a:ext uri="{FF2B5EF4-FFF2-40B4-BE49-F238E27FC236}">
                  <a16:creationId xmlns:a16="http://schemas.microsoft.com/office/drawing/2014/main" id="{98F6FB26-9D7B-4438-9BE7-4FF483C90284}"/>
                </a:ext>
              </a:extLst>
            </p:cNvPr>
            <p:cNvSpPr/>
            <p:nvPr/>
          </p:nvSpPr>
          <p:spPr>
            <a:xfrm>
              <a:off x="2144266" y="5165846"/>
              <a:ext cx="1444876" cy="338554"/>
            </a:xfrm>
            <a:prstGeom prst="rect">
              <a:avLst/>
            </a:prstGeom>
          </p:spPr>
          <p:txBody>
            <a:bodyPr wrap="square">
              <a:spAutoFit/>
            </a:bodyPr>
            <a:lstStyle/>
            <a:p>
              <a:pPr algn="ctr"/>
              <a:r>
                <a:rPr lang="en-US" sz="1600">
                  <a:solidFill>
                    <a:schemeClr val="bg1"/>
                  </a:solidFill>
                </a:rPr>
                <a:t>HONEYMOON</a:t>
              </a:r>
              <a:endParaRPr lang="en-US" sz="1000">
                <a:solidFill>
                  <a:schemeClr val="bg1"/>
                </a:solidFill>
              </a:endParaRPr>
            </a:p>
          </p:txBody>
        </p:sp>
      </p:grpSp>
      <p:grpSp>
        <p:nvGrpSpPr>
          <p:cNvPr id="63" name="Group 180">
            <a:extLst>
              <a:ext uri="{FF2B5EF4-FFF2-40B4-BE49-F238E27FC236}">
                <a16:creationId xmlns:a16="http://schemas.microsoft.com/office/drawing/2014/main" id="{181E8B8E-1A50-4005-9667-BD3076463628}"/>
              </a:ext>
            </a:extLst>
          </p:cNvPr>
          <p:cNvGrpSpPr/>
          <p:nvPr/>
        </p:nvGrpSpPr>
        <p:grpSpPr>
          <a:xfrm>
            <a:off x="3329163" y="5714151"/>
            <a:ext cx="909544" cy="590266"/>
            <a:chOff x="3717582" y="5230327"/>
            <a:chExt cx="909544" cy="590266"/>
          </a:xfrm>
        </p:grpSpPr>
        <p:sp>
          <p:nvSpPr>
            <p:cNvPr id="64" name="Freeform 23">
              <a:extLst>
                <a:ext uri="{FF2B5EF4-FFF2-40B4-BE49-F238E27FC236}">
                  <a16:creationId xmlns:a16="http://schemas.microsoft.com/office/drawing/2014/main" id="{6583ECC4-E665-436D-826B-0C532071812F}"/>
                </a:ext>
              </a:extLst>
            </p:cNvPr>
            <p:cNvSpPr>
              <a:spLocks/>
            </p:cNvSpPr>
            <p:nvPr/>
          </p:nvSpPr>
          <p:spPr bwMode="auto">
            <a:xfrm>
              <a:off x="3736585" y="5230327"/>
              <a:ext cx="871538" cy="584775"/>
            </a:xfrm>
            <a:custGeom>
              <a:avLst/>
              <a:gdLst>
                <a:gd name="T0" fmla="*/ 549 w 549"/>
                <a:gd name="T1" fmla="*/ 107 h 214"/>
                <a:gd name="T2" fmla="*/ 547 w 549"/>
                <a:gd name="T3" fmla="*/ 129 h 214"/>
                <a:gd name="T4" fmla="*/ 541 w 549"/>
                <a:gd name="T5" fmla="*/ 150 h 214"/>
                <a:gd name="T6" fmla="*/ 531 w 549"/>
                <a:gd name="T7" fmla="*/ 167 h 214"/>
                <a:gd name="T8" fmla="*/ 518 w 549"/>
                <a:gd name="T9" fmla="*/ 183 h 214"/>
                <a:gd name="T10" fmla="*/ 502 w 549"/>
                <a:gd name="T11" fmla="*/ 196 h 214"/>
                <a:gd name="T12" fmla="*/ 485 w 549"/>
                <a:gd name="T13" fmla="*/ 206 h 214"/>
                <a:gd name="T14" fmla="*/ 465 w 549"/>
                <a:gd name="T15" fmla="*/ 212 h 214"/>
                <a:gd name="T16" fmla="*/ 442 w 549"/>
                <a:gd name="T17" fmla="*/ 214 h 214"/>
                <a:gd name="T18" fmla="*/ 107 w 549"/>
                <a:gd name="T19" fmla="*/ 214 h 214"/>
                <a:gd name="T20" fmla="*/ 86 w 549"/>
                <a:gd name="T21" fmla="*/ 212 h 214"/>
                <a:gd name="T22" fmla="*/ 66 w 549"/>
                <a:gd name="T23" fmla="*/ 206 h 214"/>
                <a:gd name="T24" fmla="*/ 47 w 549"/>
                <a:gd name="T25" fmla="*/ 196 h 214"/>
                <a:gd name="T26" fmla="*/ 31 w 549"/>
                <a:gd name="T27" fmla="*/ 183 h 214"/>
                <a:gd name="T28" fmla="*/ 19 w 549"/>
                <a:gd name="T29" fmla="*/ 167 h 214"/>
                <a:gd name="T30" fmla="*/ 9 w 549"/>
                <a:gd name="T31" fmla="*/ 150 h 214"/>
                <a:gd name="T32" fmla="*/ 2 w 549"/>
                <a:gd name="T33" fmla="*/ 129 h 214"/>
                <a:gd name="T34" fmla="*/ 0 w 549"/>
                <a:gd name="T35" fmla="*/ 107 h 214"/>
                <a:gd name="T36" fmla="*/ 0 w 549"/>
                <a:gd name="T37" fmla="*/ 107 h 214"/>
                <a:gd name="T38" fmla="*/ 2 w 549"/>
                <a:gd name="T39" fmla="*/ 86 h 214"/>
                <a:gd name="T40" fmla="*/ 9 w 549"/>
                <a:gd name="T41" fmla="*/ 66 h 214"/>
                <a:gd name="T42" fmla="*/ 19 w 549"/>
                <a:gd name="T43" fmla="*/ 48 h 214"/>
                <a:gd name="T44" fmla="*/ 31 w 549"/>
                <a:gd name="T45" fmla="*/ 33 h 214"/>
                <a:gd name="T46" fmla="*/ 47 w 549"/>
                <a:gd name="T47" fmla="*/ 19 h 214"/>
                <a:gd name="T48" fmla="*/ 66 w 549"/>
                <a:gd name="T49" fmla="*/ 9 h 214"/>
                <a:gd name="T50" fmla="*/ 86 w 549"/>
                <a:gd name="T51" fmla="*/ 3 h 214"/>
                <a:gd name="T52" fmla="*/ 107 w 549"/>
                <a:gd name="T53" fmla="*/ 0 h 214"/>
                <a:gd name="T54" fmla="*/ 442 w 549"/>
                <a:gd name="T55" fmla="*/ 0 h 214"/>
                <a:gd name="T56" fmla="*/ 465 w 549"/>
                <a:gd name="T57" fmla="*/ 3 h 214"/>
                <a:gd name="T58" fmla="*/ 485 w 549"/>
                <a:gd name="T59" fmla="*/ 9 h 214"/>
                <a:gd name="T60" fmla="*/ 502 w 549"/>
                <a:gd name="T61" fmla="*/ 19 h 214"/>
                <a:gd name="T62" fmla="*/ 518 w 549"/>
                <a:gd name="T63" fmla="*/ 33 h 214"/>
                <a:gd name="T64" fmla="*/ 531 w 549"/>
                <a:gd name="T65" fmla="*/ 48 h 214"/>
                <a:gd name="T66" fmla="*/ 541 w 549"/>
                <a:gd name="T67" fmla="*/ 66 h 214"/>
                <a:gd name="T68" fmla="*/ 547 w 549"/>
                <a:gd name="T69" fmla="*/ 86 h 214"/>
                <a:gd name="T70" fmla="*/ 549 w 549"/>
                <a:gd name="T71" fmla="*/ 10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9" h="214">
                  <a:moveTo>
                    <a:pt x="549" y="107"/>
                  </a:moveTo>
                  <a:lnTo>
                    <a:pt x="549" y="107"/>
                  </a:lnTo>
                  <a:lnTo>
                    <a:pt x="549" y="119"/>
                  </a:lnTo>
                  <a:lnTo>
                    <a:pt x="547" y="129"/>
                  </a:lnTo>
                  <a:lnTo>
                    <a:pt x="544" y="140"/>
                  </a:lnTo>
                  <a:lnTo>
                    <a:pt x="541" y="150"/>
                  </a:lnTo>
                  <a:lnTo>
                    <a:pt x="537" y="158"/>
                  </a:lnTo>
                  <a:lnTo>
                    <a:pt x="531" y="167"/>
                  </a:lnTo>
                  <a:lnTo>
                    <a:pt x="526" y="176"/>
                  </a:lnTo>
                  <a:lnTo>
                    <a:pt x="518" y="183"/>
                  </a:lnTo>
                  <a:lnTo>
                    <a:pt x="511" y="189"/>
                  </a:lnTo>
                  <a:lnTo>
                    <a:pt x="502" y="196"/>
                  </a:lnTo>
                  <a:lnTo>
                    <a:pt x="493" y="202"/>
                  </a:lnTo>
                  <a:lnTo>
                    <a:pt x="485" y="206"/>
                  </a:lnTo>
                  <a:lnTo>
                    <a:pt x="475" y="209"/>
                  </a:lnTo>
                  <a:lnTo>
                    <a:pt x="465" y="212"/>
                  </a:lnTo>
                  <a:lnTo>
                    <a:pt x="454" y="213"/>
                  </a:lnTo>
                  <a:lnTo>
                    <a:pt x="442" y="214"/>
                  </a:lnTo>
                  <a:lnTo>
                    <a:pt x="107" y="214"/>
                  </a:lnTo>
                  <a:lnTo>
                    <a:pt x="107" y="214"/>
                  </a:lnTo>
                  <a:lnTo>
                    <a:pt x="96" y="213"/>
                  </a:lnTo>
                  <a:lnTo>
                    <a:pt x="86" y="212"/>
                  </a:lnTo>
                  <a:lnTo>
                    <a:pt x="76" y="209"/>
                  </a:lnTo>
                  <a:lnTo>
                    <a:pt x="66" y="206"/>
                  </a:lnTo>
                  <a:lnTo>
                    <a:pt x="56" y="202"/>
                  </a:lnTo>
                  <a:lnTo>
                    <a:pt x="47" y="196"/>
                  </a:lnTo>
                  <a:lnTo>
                    <a:pt x="39" y="189"/>
                  </a:lnTo>
                  <a:lnTo>
                    <a:pt x="31" y="183"/>
                  </a:lnTo>
                  <a:lnTo>
                    <a:pt x="25" y="176"/>
                  </a:lnTo>
                  <a:lnTo>
                    <a:pt x="19" y="167"/>
                  </a:lnTo>
                  <a:lnTo>
                    <a:pt x="14" y="158"/>
                  </a:lnTo>
                  <a:lnTo>
                    <a:pt x="9" y="150"/>
                  </a:lnTo>
                  <a:lnTo>
                    <a:pt x="5" y="140"/>
                  </a:lnTo>
                  <a:lnTo>
                    <a:pt x="2" y="129"/>
                  </a:lnTo>
                  <a:lnTo>
                    <a:pt x="1" y="119"/>
                  </a:lnTo>
                  <a:lnTo>
                    <a:pt x="0" y="107"/>
                  </a:lnTo>
                  <a:lnTo>
                    <a:pt x="0" y="107"/>
                  </a:lnTo>
                  <a:lnTo>
                    <a:pt x="0" y="107"/>
                  </a:lnTo>
                  <a:lnTo>
                    <a:pt x="1" y="96"/>
                  </a:lnTo>
                  <a:lnTo>
                    <a:pt x="2" y="86"/>
                  </a:lnTo>
                  <a:lnTo>
                    <a:pt x="5" y="76"/>
                  </a:lnTo>
                  <a:lnTo>
                    <a:pt x="9" y="66"/>
                  </a:lnTo>
                  <a:lnTo>
                    <a:pt x="14" y="56"/>
                  </a:lnTo>
                  <a:lnTo>
                    <a:pt x="19" y="48"/>
                  </a:lnTo>
                  <a:lnTo>
                    <a:pt x="25" y="40"/>
                  </a:lnTo>
                  <a:lnTo>
                    <a:pt x="31" y="33"/>
                  </a:lnTo>
                  <a:lnTo>
                    <a:pt x="39" y="25"/>
                  </a:lnTo>
                  <a:lnTo>
                    <a:pt x="47" y="19"/>
                  </a:lnTo>
                  <a:lnTo>
                    <a:pt x="56" y="14"/>
                  </a:lnTo>
                  <a:lnTo>
                    <a:pt x="66" y="9"/>
                  </a:lnTo>
                  <a:lnTo>
                    <a:pt x="76" y="5"/>
                  </a:lnTo>
                  <a:lnTo>
                    <a:pt x="86" y="3"/>
                  </a:lnTo>
                  <a:lnTo>
                    <a:pt x="96" y="2"/>
                  </a:lnTo>
                  <a:lnTo>
                    <a:pt x="107" y="0"/>
                  </a:lnTo>
                  <a:lnTo>
                    <a:pt x="442" y="0"/>
                  </a:lnTo>
                  <a:lnTo>
                    <a:pt x="442" y="0"/>
                  </a:lnTo>
                  <a:lnTo>
                    <a:pt x="454" y="2"/>
                  </a:lnTo>
                  <a:lnTo>
                    <a:pt x="465" y="3"/>
                  </a:lnTo>
                  <a:lnTo>
                    <a:pt x="475" y="5"/>
                  </a:lnTo>
                  <a:lnTo>
                    <a:pt x="485" y="9"/>
                  </a:lnTo>
                  <a:lnTo>
                    <a:pt x="493" y="14"/>
                  </a:lnTo>
                  <a:lnTo>
                    <a:pt x="502" y="19"/>
                  </a:lnTo>
                  <a:lnTo>
                    <a:pt x="511" y="25"/>
                  </a:lnTo>
                  <a:lnTo>
                    <a:pt x="518" y="33"/>
                  </a:lnTo>
                  <a:lnTo>
                    <a:pt x="526" y="40"/>
                  </a:lnTo>
                  <a:lnTo>
                    <a:pt x="531" y="48"/>
                  </a:lnTo>
                  <a:lnTo>
                    <a:pt x="537" y="56"/>
                  </a:lnTo>
                  <a:lnTo>
                    <a:pt x="541" y="66"/>
                  </a:lnTo>
                  <a:lnTo>
                    <a:pt x="544" y="76"/>
                  </a:lnTo>
                  <a:lnTo>
                    <a:pt x="547" y="86"/>
                  </a:lnTo>
                  <a:lnTo>
                    <a:pt x="549" y="96"/>
                  </a:lnTo>
                  <a:lnTo>
                    <a:pt x="549" y="107"/>
                  </a:lnTo>
                  <a:lnTo>
                    <a:pt x="549" y="10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ar-QA"/>
            </a:p>
          </p:txBody>
        </p:sp>
        <p:sp>
          <p:nvSpPr>
            <p:cNvPr id="65" name="Rectangle 64">
              <a:extLst>
                <a:ext uri="{FF2B5EF4-FFF2-40B4-BE49-F238E27FC236}">
                  <a16:creationId xmlns:a16="http://schemas.microsoft.com/office/drawing/2014/main" id="{574D342F-A686-4E16-9B18-69B38789D13C}"/>
                </a:ext>
              </a:extLst>
            </p:cNvPr>
            <p:cNvSpPr/>
            <p:nvPr/>
          </p:nvSpPr>
          <p:spPr>
            <a:xfrm>
              <a:off x="3717582" y="5235818"/>
              <a:ext cx="909544" cy="584775"/>
            </a:xfrm>
            <a:prstGeom prst="rect">
              <a:avLst/>
            </a:prstGeom>
          </p:spPr>
          <p:txBody>
            <a:bodyPr wrap="none">
              <a:spAutoFit/>
            </a:bodyPr>
            <a:lstStyle/>
            <a:p>
              <a:pPr algn="ctr"/>
              <a:r>
                <a:rPr lang="en-US" sz="1600">
                  <a:solidFill>
                    <a:schemeClr val="bg1"/>
                  </a:solidFill>
                </a:rPr>
                <a:t>CULTURE</a:t>
              </a:r>
            </a:p>
            <a:p>
              <a:pPr algn="ctr"/>
              <a:r>
                <a:rPr lang="en-US" sz="1600">
                  <a:solidFill>
                    <a:schemeClr val="bg1"/>
                  </a:solidFill>
                </a:rPr>
                <a:t>SHOCK</a:t>
              </a:r>
              <a:endParaRPr lang="en-US" sz="1000">
                <a:solidFill>
                  <a:schemeClr val="bg1"/>
                </a:solidFill>
              </a:endParaRPr>
            </a:p>
          </p:txBody>
        </p:sp>
      </p:grpSp>
      <p:grpSp>
        <p:nvGrpSpPr>
          <p:cNvPr id="66" name="Group 179">
            <a:extLst>
              <a:ext uri="{FF2B5EF4-FFF2-40B4-BE49-F238E27FC236}">
                <a16:creationId xmlns:a16="http://schemas.microsoft.com/office/drawing/2014/main" id="{47FA5952-CDDE-4B8E-AD5B-DC8E1511F15B}"/>
              </a:ext>
            </a:extLst>
          </p:cNvPr>
          <p:cNvGrpSpPr/>
          <p:nvPr/>
        </p:nvGrpSpPr>
        <p:grpSpPr>
          <a:xfrm>
            <a:off x="4493015" y="5714151"/>
            <a:ext cx="1300357" cy="590266"/>
            <a:chOff x="4881434" y="5238219"/>
            <a:chExt cx="1300357" cy="590266"/>
          </a:xfrm>
        </p:grpSpPr>
        <p:sp>
          <p:nvSpPr>
            <p:cNvPr id="67" name="Freeform 23">
              <a:extLst>
                <a:ext uri="{FF2B5EF4-FFF2-40B4-BE49-F238E27FC236}">
                  <a16:creationId xmlns:a16="http://schemas.microsoft.com/office/drawing/2014/main" id="{FF9D1F90-CAD7-4E7F-B311-40E390C7CBA6}"/>
                </a:ext>
              </a:extLst>
            </p:cNvPr>
            <p:cNvSpPr>
              <a:spLocks/>
            </p:cNvSpPr>
            <p:nvPr/>
          </p:nvSpPr>
          <p:spPr bwMode="auto">
            <a:xfrm>
              <a:off x="4954724" y="5238219"/>
              <a:ext cx="1163936" cy="584776"/>
            </a:xfrm>
            <a:custGeom>
              <a:avLst/>
              <a:gdLst>
                <a:gd name="T0" fmla="*/ 549 w 549"/>
                <a:gd name="T1" fmla="*/ 107 h 214"/>
                <a:gd name="T2" fmla="*/ 547 w 549"/>
                <a:gd name="T3" fmla="*/ 129 h 214"/>
                <a:gd name="T4" fmla="*/ 541 w 549"/>
                <a:gd name="T5" fmla="*/ 150 h 214"/>
                <a:gd name="T6" fmla="*/ 531 w 549"/>
                <a:gd name="T7" fmla="*/ 167 h 214"/>
                <a:gd name="T8" fmla="*/ 518 w 549"/>
                <a:gd name="T9" fmla="*/ 183 h 214"/>
                <a:gd name="T10" fmla="*/ 502 w 549"/>
                <a:gd name="T11" fmla="*/ 196 h 214"/>
                <a:gd name="T12" fmla="*/ 485 w 549"/>
                <a:gd name="T13" fmla="*/ 206 h 214"/>
                <a:gd name="T14" fmla="*/ 465 w 549"/>
                <a:gd name="T15" fmla="*/ 212 h 214"/>
                <a:gd name="T16" fmla="*/ 442 w 549"/>
                <a:gd name="T17" fmla="*/ 214 h 214"/>
                <a:gd name="T18" fmla="*/ 107 w 549"/>
                <a:gd name="T19" fmla="*/ 214 h 214"/>
                <a:gd name="T20" fmla="*/ 86 w 549"/>
                <a:gd name="T21" fmla="*/ 212 h 214"/>
                <a:gd name="T22" fmla="*/ 66 w 549"/>
                <a:gd name="T23" fmla="*/ 206 h 214"/>
                <a:gd name="T24" fmla="*/ 47 w 549"/>
                <a:gd name="T25" fmla="*/ 196 h 214"/>
                <a:gd name="T26" fmla="*/ 31 w 549"/>
                <a:gd name="T27" fmla="*/ 183 h 214"/>
                <a:gd name="T28" fmla="*/ 19 w 549"/>
                <a:gd name="T29" fmla="*/ 167 h 214"/>
                <a:gd name="T30" fmla="*/ 9 w 549"/>
                <a:gd name="T31" fmla="*/ 150 h 214"/>
                <a:gd name="T32" fmla="*/ 2 w 549"/>
                <a:gd name="T33" fmla="*/ 129 h 214"/>
                <a:gd name="T34" fmla="*/ 0 w 549"/>
                <a:gd name="T35" fmla="*/ 107 h 214"/>
                <a:gd name="T36" fmla="*/ 0 w 549"/>
                <a:gd name="T37" fmla="*/ 107 h 214"/>
                <a:gd name="T38" fmla="*/ 2 w 549"/>
                <a:gd name="T39" fmla="*/ 86 h 214"/>
                <a:gd name="T40" fmla="*/ 9 w 549"/>
                <a:gd name="T41" fmla="*/ 66 h 214"/>
                <a:gd name="T42" fmla="*/ 19 w 549"/>
                <a:gd name="T43" fmla="*/ 48 h 214"/>
                <a:gd name="T44" fmla="*/ 31 w 549"/>
                <a:gd name="T45" fmla="*/ 33 h 214"/>
                <a:gd name="T46" fmla="*/ 47 w 549"/>
                <a:gd name="T47" fmla="*/ 19 h 214"/>
                <a:gd name="T48" fmla="*/ 66 w 549"/>
                <a:gd name="T49" fmla="*/ 9 h 214"/>
                <a:gd name="T50" fmla="*/ 86 w 549"/>
                <a:gd name="T51" fmla="*/ 3 h 214"/>
                <a:gd name="T52" fmla="*/ 107 w 549"/>
                <a:gd name="T53" fmla="*/ 0 h 214"/>
                <a:gd name="T54" fmla="*/ 442 w 549"/>
                <a:gd name="T55" fmla="*/ 0 h 214"/>
                <a:gd name="T56" fmla="*/ 465 w 549"/>
                <a:gd name="T57" fmla="*/ 3 h 214"/>
                <a:gd name="T58" fmla="*/ 485 w 549"/>
                <a:gd name="T59" fmla="*/ 9 h 214"/>
                <a:gd name="T60" fmla="*/ 502 w 549"/>
                <a:gd name="T61" fmla="*/ 19 h 214"/>
                <a:gd name="T62" fmla="*/ 518 w 549"/>
                <a:gd name="T63" fmla="*/ 33 h 214"/>
                <a:gd name="T64" fmla="*/ 531 w 549"/>
                <a:gd name="T65" fmla="*/ 48 h 214"/>
                <a:gd name="T66" fmla="*/ 541 w 549"/>
                <a:gd name="T67" fmla="*/ 66 h 214"/>
                <a:gd name="T68" fmla="*/ 547 w 549"/>
                <a:gd name="T69" fmla="*/ 86 h 214"/>
                <a:gd name="T70" fmla="*/ 549 w 549"/>
                <a:gd name="T71" fmla="*/ 10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9" h="214">
                  <a:moveTo>
                    <a:pt x="549" y="107"/>
                  </a:moveTo>
                  <a:lnTo>
                    <a:pt x="549" y="107"/>
                  </a:lnTo>
                  <a:lnTo>
                    <a:pt x="549" y="119"/>
                  </a:lnTo>
                  <a:lnTo>
                    <a:pt x="547" y="129"/>
                  </a:lnTo>
                  <a:lnTo>
                    <a:pt x="544" y="140"/>
                  </a:lnTo>
                  <a:lnTo>
                    <a:pt x="541" y="150"/>
                  </a:lnTo>
                  <a:lnTo>
                    <a:pt x="537" y="158"/>
                  </a:lnTo>
                  <a:lnTo>
                    <a:pt x="531" y="167"/>
                  </a:lnTo>
                  <a:lnTo>
                    <a:pt x="526" y="176"/>
                  </a:lnTo>
                  <a:lnTo>
                    <a:pt x="518" y="183"/>
                  </a:lnTo>
                  <a:lnTo>
                    <a:pt x="511" y="189"/>
                  </a:lnTo>
                  <a:lnTo>
                    <a:pt x="502" y="196"/>
                  </a:lnTo>
                  <a:lnTo>
                    <a:pt x="493" y="202"/>
                  </a:lnTo>
                  <a:lnTo>
                    <a:pt x="485" y="206"/>
                  </a:lnTo>
                  <a:lnTo>
                    <a:pt x="475" y="209"/>
                  </a:lnTo>
                  <a:lnTo>
                    <a:pt x="465" y="212"/>
                  </a:lnTo>
                  <a:lnTo>
                    <a:pt x="454" y="213"/>
                  </a:lnTo>
                  <a:lnTo>
                    <a:pt x="442" y="214"/>
                  </a:lnTo>
                  <a:lnTo>
                    <a:pt x="107" y="214"/>
                  </a:lnTo>
                  <a:lnTo>
                    <a:pt x="107" y="214"/>
                  </a:lnTo>
                  <a:lnTo>
                    <a:pt x="96" y="213"/>
                  </a:lnTo>
                  <a:lnTo>
                    <a:pt x="86" y="212"/>
                  </a:lnTo>
                  <a:lnTo>
                    <a:pt x="76" y="209"/>
                  </a:lnTo>
                  <a:lnTo>
                    <a:pt x="66" y="206"/>
                  </a:lnTo>
                  <a:lnTo>
                    <a:pt x="56" y="202"/>
                  </a:lnTo>
                  <a:lnTo>
                    <a:pt x="47" y="196"/>
                  </a:lnTo>
                  <a:lnTo>
                    <a:pt x="39" y="189"/>
                  </a:lnTo>
                  <a:lnTo>
                    <a:pt x="31" y="183"/>
                  </a:lnTo>
                  <a:lnTo>
                    <a:pt x="25" y="176"/>
                  </a:lnTo>
                  <a:lnTo>
                    <a:pt x="19" y="167"/>
                  </a:lnTo>
                  <a:lnTo>
                    <a:pt x="14" y="158"/>
                  </a:lnTo>
                  <a:lnTo>
                    <a:pt x="9" y="150"/>
                  </a:lnTo>
                  <a:lnTo>
                    <a:pt x="5" y="140"/>
                  </a:lnTo>
                  <a:lnTo>
                    <a:pt x="2" y="129"/>
                  </a:lnTo>
                  <a:lnTo>
                    <a:pt x="1" y="119"/>
                  </a:lnTo>
                  <a:lnTo>
                    <a:pt x="0" y="107"/>
                  </a:lnTo>
                  <a:lnTo>
                    <a:pt x="0" y="107"/>
                  </a:lnTo>
                  <a:lnTo>
                    <a:pt x="0" y="107"/>
                  </a:lnTo>
                  <a:lnTo>
                    <a:pt x="1" y="96"/>
                  </a:lnTo>
                  <a:lnTo>
                    <a:pt x="2" y="86"/>
                  </a:lnTo>
                  <a:lnTo>
                    <a:pt x="5" y="76"/>
                  </a:lnTo>
                  <a:lnTo>
                    <a:pt x="9" y="66"/>
                  </a:lnTo>
                  <a:lnTo>
                    <a:pt x="14" y="56"/>
                  </a:lnTo>
                  <a:lnTo>
                    <a:pt x="19" y="48"/>
                  </a:lnTo>
                  <a:lnTo>
                    <a:pt x="25" y="40"/>
                  </a:lnTo>
                  <a:lnTo>
                    <a:pt x="31" y="33"/>
                  </a:lnTo>
                  <a:lnTo>
                    <a:pt x="39" y="25"/>
                  </a:lnTo>
                  <a:lnTo>
                    <a:pt x="47" y="19"/>
                  </a:lnTo>
                  <a:lnTo>
                    <a:pt x="56" y="14"/>
                  </a:lnTo>
                  <a:lnTo>
                    <a:pt x="66" y="9"/>
                  </a:lnTo>
                  <a:lnTo>
                    <a:pt x="76" y="5"/>
                  </a:lnTo>
                  <a:lnTo>
                    <a:pt x="86" y="3"/>
                  </a:lnTo>
                  <a:lnTo>
                    <a:pt x="96" y="2"/>
                  </a:lnTo>
                  <a:lnTo>
                    <a:pt x="107" y="0"/>
                  </a:lnTo>
                  <a:lnTo>
                    <a:pt x="442" y="0"/>
                  </a:lnTo>
                  <a:lnTo>
                    <a:pt x="442" y="0"/>
                  </a:lnTo>
                  <a:lnTo>
                    <a:pt x="454" y="2"/>
                  </a:lnTo>
                  <a:lnTo>
                    <a:pt x="465" y="3"/>
                  </a:lnTo>
                  <a:lnTo>
                    <a:pt x="475" y="5"/>
                  </a:lnTo>
                  <a:lnTo>
                    <a:pt x="485" y="9"/>
                  </a:lnTo>
                  <a:lnTo>
                    <a:pt x="493" y="14"/>
                  </a:lnTo>
                  <a:lnTo>
                    <a:pt x="502" y="19"/>
                  </a:lnTo>
                  <a:lnTo>
                    <a:pt x="511" y="25"/>
                  </a:lnTo>
                  <a:lnTo>
                    <a:pt x="518" y="33"/>
                  </a:lnTo>
                  <a:lnTo>
                    <a:pt x="526" y="40"/>
                  </a:lnTo>
                  <a:lnTo>
                    <a:pt x="531" y="48"/>
                  </a:lnTo>
                  <a:lnTo>
                    <a:pt x="537" y="56"/>
                  </a:lnTo>
                  <a:lnTo>
                    <a:pt x="541" y="66"/>
                  </a:lnTo>
                  <a:lnTo>
                    <a:pt x="544" y="76"/>
                  </a:lnTo>
                  <a:lnTo>
                    <a:pt x="547" y="86"/>
                  </a:lnTo>
                  <a:lnTo>
                    <a:pt x="549" y="96"/>
                  </a:lnTo>
                  <a:lnTo>
                    <a:pt x="549" y="107"/>
                  </a:lnTo>
                  <a:lnTo>
                    <a:pt x="549" y="107"/>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ar-QA"/>
            </a:p>
          </p:txBody>
        </p:sp>
        <p:sp>
          <p:nvSpPr>
            <p:cNvPr id="68" name="Rectangle 67">
              <a:extLst>
                <a:ext uri="{FF2B5EF4-FFF2-40B4-BE49-F238E27FC236}">
                  <a16:creationId xmlns:a16="http://schemas.microsoft.com/office/drawing/2014/main" id="{57659076-3B05-4E66-838D-1C7791A8E0B8}"/>
                </a:ext>
              </a:extLst>
            </p:cNvPr>
            <p:cNvSpPr/>
            <p:nvPr/>
          </p:nvSpPr>
          <p:spPr>
            <a:xfrm>
              <a:off x="4881434" y="5243710"/>
              <a:ext cx="1300357" cy="584775"/>
            </a:xfrm>
            <a:prstGeom prst="rect">
              <a:avLst/>
            </a:prstGeom>
          </p:spPr>
          <p:txBody>
            <a:bodyPr wrap="none">
              <a:spAutoFit/>
            </a:bodyPr>
            <a:lstStyle/>
            <a:p>
              <a:pPr algn="ctr"/>
              <a:r>
                <a:rPr lang="en-US" sz="1600" dirty="0">
                  <a:solidFill>
                    <a:schemeClr val="bg1"/>
                  </a:solidFill>
                </a:rPr>
                <a:t>SURFACE</a:t>
              </a:r>
            </a:p>
            <a:p>
              <a:pPr algn="ctr"/>
              <a:r>
                <a:rPr lang="en-US" sz="1600" dirty="0">
                  <a:solidFill>
                    <a:schemeClr val="bg1"/>
                  </a:solidFill>
                </a:rPr>
                <a:t>ADJUSTMENT</a:t>
              </a:r>
              <a:endParaRPr lang="en-US" sz="1000" dirty="0">
                <a:solidFill>
                  <a:schemeClr val="bg1"/>
                </a:solidFill>
              </a:endParaRPr>
            </a:p>
          </p:txBody>
        </p:sp>
      </p:grpSp>
      <p:grpSp>
        <p:nvGrpSpPr>
          <p:cNvPr id="69" name="Group 178">
            <a:extLst>
              <a:ext uri="{FF2B5EF4-FFF2-40B4-BE49-F238E27FC236}">
                <a16:creationId xmlns:a16="http://schemas.microsoft.com/office/drawing/2014/main" id="{DF7E1F81-9168-46D7-89D9-52A149355081}"/>
              </a:ext>
            </a:extLst>
          </p:cNvPr>
          <p:cNvGrpSpPr/>
          <p:nvPr/>
        </p:nvGrpSpPr>
        <p:grpSpPr>
          <a:xfrm>
            <a:off x="5847491" y="5714150"/>
            <a:ext cx="1308504" cy="590267"/>
            <a:chOff x="6235910" y="5231381"/>
            <a:chExt cx="1308504" cy="590267"/>
          </a:xfrm>
        </p:grpSpPr>
        <p:sp>
          <p:nvSpPr>
            <p:cNvPr id="70" name="Freeform 23">
              <a:extLst>
                <a:ext uri="{FF2B5EF4-FFF2-40B4-BE49-F238E27FC236}">
                  <a16:creationId xmlns:a16="http://schemas.microsoft.com/office/drawing/2014/main" id="{72A07B77-95FA-404B-978E-3E206747F6D8}"/>
                </a:ext>
              </a:extLst>
            </p:cNvPr>
            <p:cNvSpPr>
              <a:spLocks/>
            </p:cNvSpPr>
            <p:nvPr/>
          </p:nvSpPr>
          <p:spPr bwMode="auto">
            <a:xfrm>
              <a:off x="6235910" y="5231381"/>
              <a:ext cx="1287516" cy="584775"/>
            </a:xfrm>
            <a:custGeom>
              <a:avLst/>
              <a:gdLst>
                <a:gd name="T0" fmla="*/ 549 w 549"/>
                <a:gd name="T1" fmla="*/ 107 h 214"/>
                <a:gd name="T2" fmla="*/ 547 w 549"/>
                <a:gd name="T3" fmla="*/ 129 h 214"/>
                <a:gd name="T4" fmla="*/ 541 w 549"/>
                <a:gd name="T5" fmla="*/ 150 h 214"/>
                <a:gd name="T6" fmla="*/ 531 w 549"/>
                <a:gd name="T7" fmla="*/ 167 h 214"/>
                <a:gd name="T8" fmla="*/ 518 w 549"/>
                <a:gd name="T9" fmla="*/ 183 h 214"/>
                <a:gd name="T10" fmla="*/ 502 w 549"/>
                <a:gd name="T11" fmla="*/ 196 h 214"/>
                <a:gd name="T12" fmla="*/ 485 w 549"/>
                <a:gd name="T13" fmla="*/ 206 h 214"/>
                <a:gd name="T14" fmla="*/ 465 w 549"/>
                <a:gd name="T15" fmla="*/ 212 h 214"/>
                <a:gd name="T16" fmla="*/ 442 w 549"/>
                <a:gd name="T17" fmla="*/ 214 h 214"/>
                <a:gd name="T18" fmla="*/ 107 w 549"/>
                <a:gd name="T19" fmla="*/ 214 h 214"/>
                <a:gd name="T20" fmla="*/ 86 w 549"/>
                <a:gd name="T21" fmla="*/ 212 h 214"/>
                <a:gd name="T22" fmla="*/ 66 w 549"/>
                <a:gd name="T23" fmla="*/ 206 h 214"/>
                <a:gd name="T24" fmla="*/ 47 w 549"/>
                <a:gd name="T25" fmla="*/ 196 h 214"/>
                <a:gd name="T26" fmla="*/ 31 w 549"/>
                <a:gd name="T27" fmla="*/ 183 h 214"/>
                <a:gd name="T28" fmla="*/ 19 w 549"/>
                <a:gd name="T29" fmla="*/ 167 h 214"/>
                <a:gd name="T30" fmla="*/ 9 w 549"/>
                <a:gd name="T31" fmla="*/ 150 h 214"/>
                <a:gd name="T32" fmla="*/ 2 w 549"/>
                <a:gd name="T33" fmla="*/ 129 h 214"/>
                <a:gd name="T34" fmla="*/ 0 w 549"/>
                <a:gd name="T35" fmla="*/ 107 h 214"/>
                <a:gd name="T36" fmla="*/ 0 w 549"/>
                <a:gd name="T37" fmla="*/ 107 h 214"/>
                <a:gd name="T38" fmla="*/ 2 w 549"/>
                <a:gd name="T39" fmla="*/ 86 h 214"/>
                <a:gd name="T40" fmla="*/ 9 w 549"/>
                <a:gd name="T41" fmla="*/ 66 h 214"/>
                <a:gd name="T42" fmla="*/ 19 w 549"/>
                <a:gd name="T43" fmla="*/ 48 h 214"/>
                <a:gd name="T44" fmla="*/ 31 w 549"/>
                <a:gd name="T45" fmla="*/ 33 h 214"/>
                <a:gd name="T46" fmla="*/ 47 w 549"/>
                <a:gd name="T47" fmla="*/ 19 h 214"/>
                <a:gd name="T48" fmla="*/ 66 w 549"/>
                <a:gd name="T49" fmla="*/ 9 h 214"/>
                <a:gd name="T50" fmla="*/ 86 w 549"/>
                <a:gd name="T51" fmla="*/ 3 h 214"/>
                <a:gd name="T52" fmla="*/ 107 w 549"/>
                <a:gd name="T53" fmla="*/ 0 h 214"/>
                <a:gd name="T54" fmla="*/ 442 w 549"/>
                <a:gd name="T55" fmla="*/ 0 h 214"/>
                <a:gd name="T56" fmla="*/ 465 w 549"/>
                <a:gd name="T57" fmla="*/ 3 h 214"/>
                <a:gd name="T58" fmla="*/ 485 w 549"/>
                <a:gd name="T59" fmla="*/ 9 h 214"/>
                <a:gd name="T60" fmla="*/ 502 w 549"/>
                <a:gd name="T61" fmla="*/ 19 h 214"/>
                <a:gd name="T62" fmla="*/ 518 w 549"/>
                <a:gd name="T63" fmla="*/ 33 h 214"/>
                <a:gd name="T64" fmla="*/ 531 w 549"/>
                <a:gd name="T65" fmla="*/ 48 h 214"/>
                <a:gd name="T66" fmla="*/ 541 w 549"/>
                <a:gd name="T67" fmla="*/ 66 h 214"/>
                <a:gd name="T68" fmla="*/ 547 w 549"/>
                <a:gd name="T69" fmla="*/ 86 h 214"/>
                <a:gd name="T70" fmla="*/ 549 w 549"/>
                <a:gd name="T71" fmla="*/ 10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9" h="214">
                  <a:moveTo>
                    <a:pt x="549" y="107"/>
                  </a:moveTo>
                  <a:lnTo>
                    <a:pt x="549" y="107"/>
                  </a:lnTo>
                  <a:lnTo>
                    <a:pt x="549" y="119"/>
                  </a:lnTo>
                  <a:lnTo>
                    <a:pt x="547" y="129"/>
                  </a:lnTo>
                  <a:lnTo>
                    <a:pt x="544" y="140"/>
                  </a:lnTo>
                  <a:lnTo>
                    <a:pt x="541" y="150"/>
                  </a:lnTo>
                  <a:lnTo>
                    <a:pt x="537" y="158"/>
                  </a:lnTo>
                  <a:lnTo>
                    <a:pt x="531" y="167"/>
                  </a:lnTo>
                  <a:lnTo>
                    <a:pt x="526" y="176"/>
                  </a:lnTo>
                  <a:lnTo>
                    <a:pt x="518" y="183"/>
                  </a:lnTo>
                  <a:lnTo>
                    <a:pt x="511" y="189"/>
                  </a:lnTo>
                  <a:lnTo>
                    <a:pt x="502" y="196"/>
                  </a:lnTo>
                  <a:lnTo>
                    <a:pt x="493" y="202"/>
                  </a:lnTo>
                  <a:lnTo>
                    <a:pt x="485" y="206"/>
                  </a:lnTo>
                  <a:lnTo>
                    <a:pt x="475" y="209"/>
                  </a:lnTo>
                  <a:lnTo>
                    <a:pt x="465" y="212"/>
                  </a:lnTo>
                  <a:lnTo>
                    <a:pt x="454" y="213"/>
                  </a:lnTo>
                  <a:lnTo>
                    <a:pt x="442" y="214"/>
                  </a:lnTo>
                  <a:lnTo>
                    <a:pt x="107" y="214"/>
                  </a:lnTo>
                  <a:lnTo>
                    <a:pt x="107" y="214"/>
                  </a:lnTo>
                  <a:lnTo>
                    <a:pt x="96" y="213"/>
                  </a:lnTo>
                  <a:lnTo>
                    <a:pt x="86" y="212"/>
                  </a:lnTo>
                  <a:lnTo>
                    <a:pt x="76" y="209"/>
                  </a:lnTo>
                  <a:lnTo>
                    <a:pt x="66" y="206"/>
                  </a:lnTo>
                  <a:lnTo>
                    <a:pt x="56" y="202"/>
                  </a:lnTo>
                  <a:lnTo>
                    <a:pt x="47" y="196"/>
                  </a:lnTo>
                  <a:lnTo>
                    <a:pt x="39" y="189"/>
                  </a:lnTo>
                  <a:lnTo>
                    <a:pt x="31" y="183"/>
                  </a:lnTo>
                  <a:lnTo>
                    <a:pt x="25" y="176"/>
                  </a:lnTo>
                  <a:lnTo>
                    <a:pt x="19" y="167"/>
                  </a:lnTo>
                  <a:lnTo>
                    <a:pt x="14" y="158"/>
                  </a:lnTo>
                  <a:lnTo>
                    <a:pt x="9" y="150"/>
                  </a:lnTo>
                  <a:lnTo>
                    <a:pt x="5" y="140"/>
                  </a:lnTo>
                  <a:lnTo>
                    <a:pt x="2" y="129"/>
                  </a:lnTo>
                  <a:lnTo>
                    <a:pt x="1" y="119"/>
                  </a:lnTo>
                  <a:lnTo>
                    <a:pt x="0" y="107"/>
                  </a:lnTo>
                  <a:lnTo>
                    <a:pt x="0" y="107"/>
                  </a:lnTo>
                  <a:lnTo>
                    <a:pt x="0" y="107"/>
                  </a:lnTo>
                  <a:lnTo>
                    <a:pt x="1" y="96"/>
                  </a:lnTo>
                  <a:lnTo>
                    <a:pt x="2" y="86"/>
                  </a:lnTo>
                  <a:lnTo>
                    <a:pt x="5" y="76"/>
                  </a:lnTo>
                  <a:lnTo>
                    <a:pt x="9" y="66"/>
                  </a:lnTo>
                  <a:lnTo>
                    <a:pt x="14" y="56"/>
                  </a:lnTo>
                  <a:lnTo>
                    <a:pt x="19" y="48"/>
                  </a:lnTo>
                  <a:lnTo>
                    <a:pt x="25" y="40"/>
                  </a:lnTo>
                  <a:lnTo>
                    <a:pt x="31" y="33"/>
                  </a:lnTo>
                  <a:lnTo>
                    <a:pt x="39" y="25"/>
                  </a:lnTo>
                  <a:lnTo>
                    <a:pt x="47" y="19"/>
                  </a:lnTo>
                  <a:lnTo>
                    <a:pt x="56" y="14"/>
                  </a:lnTo>
                  <a:lnTo>
                    <a:pt x="66" y="9"/>
                  </a:lnTo>
                  <a:lnTo>
                    <a:pt x="76" y="5"/>
                  </a:lnTo>
                  <a:lnTo>
                    <a:pt x="86" y="3"/>
                  </a:lnTo>
                  <a:lnTo>
                    <a:pt x="96" y="2"/>
                  </a:lnTo>
                  <a:lnTo>
                    <a:pt x="107" y="0"/>
                  </a:lnTo>
                  <a:lnTo>
                    <a:pt x="442" y="0"/>
                  </a:lnTo>
                  <a:lnTo>
                    <a:pt x="442" y="0"/>
                  </a:lnTo>
                  <a:lnTo>
                    <a:pt x="454" y="2"/>
                  </a:lnTo>
                  <a:lnTo>
                    <a:pt x="465" y="3"/>
                  </a:lnTo>
                  <a:lnTo>
                    <a:pt x="475" y="5"/>
                  </a:lnTo>
                  <a:lnTo>
                    <a:pt x="485" y="9"/>
                  </a:lnTo>
                  <a:lnTo>
                    <a:pt x="493" y="14"/>
                  </a:lnTo>
                  <a:lnTo>
                    <a:pt x="502" y="19"/>
                  </a:lnTo>
                  <a:lnTo>
                    <a:pt x="511" y="25"/>
                  </a:lnTo>
                  <a:lnTo>
                    <a:pt x="518" y="33"/>
                  </a:lnTo>
                  <a:lnTo>
                    <a:pt x="526" y="40"/>
                  </a:lnTo>
                  <a:lnTo>
                    <a:pt x="531" y="48"/>
                  </a:lnTo>
                  <a:lnTo>
                    <a:pt x="537" y="56"/>
                  </a:lnTo>
                  <a:lnTo>
                    <a:pt x="541" y="66"/>
                  </a:lnTo>
                  <a:lnTo>
                    <a:pt x="544" y="76"/>
                  </a:lnTo>
                  <a:lnTo>
                    <a:pt x="547" y="86"/>
                  </a:lnTo>
                  <a:lnTo>
                    <a:pt x="549" y="96"/>
                  </a:lnTo>
                  <a:lnTo>
                    <a:pt x="549" y="107"/>
                  </a:lnTo>
                  <a:lnTo>
                    <a:pt x="549" y="107"/>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ar-QA"/>
            </a:p>
          </p:txBody>
        </p:sp>
        <p:sp>
          <p:nvSpPr>
            <p:cNvPr id="71" name="Rectangle 70">
              <a:extLst>
                <a:ext uri="{FF2B5EF4-FFF2-40B4-BE49-F238E27FC236}">
                  <a16:creationId xmlns:a16="http://schemas.microsoft.com/office/drawing/2014/main" id="{184FA534-6803-4328-A1ED-CF27704E44F3}"/>
                </a:ext>
              </a:extLst>
            </p:cNvPr>
            <p:cNvSpPr/>
            <p:nvPr/>
          </p:nvSpPr>
          <p:spPr>
            <a:xfrm>
              <a:off x="6237326" y="5236873"/>
              <a:ext cx="1307088" cy="584775"/>
            </a:xfrm>
            <a:prstGeom prst="rect">
              <a:avLst/>
            </a:prstGeom>
          </p:spPr>
          <p:txBody>
            <a:bodyPr wrap="none">
              <a:spAutoFit/>
            </a:bodyPr>
            <a:lstStyle/>
            <a:p>
              <a:pPr algn="ctr"/>
              <a:r>
                <a:rPr lang="en-US" sz="1600">
                  <a:solidFill>
                    <a:schemeClr val="bg1"/>
                  </a:solidFill>
                </a:rPr>
                <a:t>UNRESOLVED</a:t>
              </a:r>
            </a:p>
            <a:p>
              <a:pPr algn="ctr"/>
              <a:r>
                <a:rPr lang="en-US" sz="1600">
                  <a:solidFill>
                    <a:schemeClr val="bg1"/>
                  </a:solidFill>
                </a:rPr>
                <a:t>CONFLICTS</a:t>
              </a:r>
              <a:endParaRPr lang="en-US" sz="1000">
                <a:solidFill>
                  <a:schemeClr val="bg1"/>
                </a:solidFill>
              </a:endParaRPr>
            </a:p>
          </p:txBody>
        </p:sp>
      </p:grpSp>
      <p:grpSp>
        <p:nvGrpSpPr>
          <p:cNvPr id="72" name="Group 177">
            <a:extLst>
              <a:ext uri="{FF2B5EF4-FFF2-40B4-BE49-F238E27FC236}">
                <a16:creationId xmlns:a16="http://schemas.microsoft.com/office/drawing/2014/main" id="{29A5C8E8-0D37-4CD5-AF19-9CAB02784B8A}"/>
              </a:ext>
            </a:extLst>
          </p:cNvPr>
          <p:cNvGrpSpPr/>
          <p:nvPr/>
        </p:nvGrpSpPr>
        <p:grpSpPr>
          <a:xfrm>
            <a:off x="7391478" y="5714150"/>
            <a:ext cx="872354" cy="836489"/>
            <a:chOff x="7779897" y="5255923"/>
            <a:chExt cx="872354" cy="836489"/>
          </a:xfrm>
        </p:grpSpPr>
        <p:sp>
          <p:nvSpPr>
            <p:cNvPr id="73" name="Freeform 23">
              <a:extLst>
                <a:ext uri="{FF2B5EF4-FFF2-40B4-BE49-F238E27FC236}">
                  <a16:creationId xmlns:a16="http://schemas.microsoft.com/office/drawing/2014/main" id="{890411B8-F683-4099-8E83-07B87BB824D6}"/>
                </a:ext>
              </a:extLst>
            </p:cNvPr>
            <p:cNvSpPr>
              <a:spLocks/>
            </p:cNvSpPr>
            <p:nvPr/>
          </p:nvSpPr>
          <p:spPr bwMode="auto">
            <a:xfrm>
              <a:off x="7780306" y="5255923"/>
              <a:ext cx="871538" cy="830997"/>
            </a:xfrm>
            <a:custGeom>
              <a:avLst/>
              <a:gdLst>
                <a:gd name="T0" fmla="*/ 549 w 549"/>
                <a:gd name="T1" fmla="*/ 107 h 214"/>
                <a:gd name="T2" fmla="*/ 547 w 549"/>
                <a:gd name="T3" fmla="*/ 129 h 214"/>
                <a:gd name="T4" fmla="*/ 541 w 549"/>
                <a:gd name="T5" fmla="*/ 150 h 214"/>
                <a:gd name="T6" fmla="*/ 531 w 549"/>
                <a:gd name="T7" fmla="*/ 167 h 214"/>
                <a:gd name="T8" fmla="*/ 518 w 549"/>
                <a:gd name="T9" fmla="*/ 183 h 214"/>
                <a:gd name="T10" fmla="*/ 502 w 549"/>
                <a:gd name="T11" fmla="*/ 196 h 214"/>
                <a:gd name="T12" fmla="*/ 485 w 549"/>
                <a:gd name="T13" fmla="*/ 206 h 214"/>
                <a:gd name="T14" fmla="*/ 465 w 549"/>
                <a:gd name="T15" fmla="*/ 212 h 214"/>
                <a:gd name="T16" fmla="*/ 442 w 549"/>
                <a:gd name="T17" fmla="*/ 214 h 214"/>
                <a:gd name="T18" fmla="*/ 107 w 549"/>
                <a:gd name="T19" fmla="*/ 214 h 214"/>
                <a:gd name="T20" fmla="*/ 86 w 549"/>
                <a:gd name="T21" fmla="*/ 212 h 214"/>
                <a:gd name="T22" fmla="*/ 66 w 549"/>
                <a:gd name="T23" fmla="*/ 206 h 214"/>
                <a:gd name="T24" fmla="*/ 47 w 549"/>
                <a:gd name="T25" fmla="*/ 196 h 214"/>
                <a:gd name="T26" fmla="*/ 31 w 549"/>
                <a:gd name="T27" fmla="*/ 183 h 214"/>
                <a:gd name="T28" fmla="*/ 19 w 549"/>
                <a:gd name="T29" fmla="*/ 167 h 214"/>
                <a:gd name="T30" fmla="*/ 9 w 549"/>
                <a:gd name="T31" fmla="*/ 150 h 214"/>
                <a:gd name="T32" fmla="*/ 2 w 549"/>
                <a:gd name="T33" fmla="*/ 129 h 214"/>
                <a:gd name="T34" fmla="*/ 0 w 549"/>
                <a:gd name="T35" fmla="*/ 107 h 214"/>
                <a:gd name="T36" fmla="*/ 0 w 549"/>
                <a:gd name="T37" fmla="*/ 107 h 214"/>
                <a:gd name="T38" fmla="*/ 2 w 549"/>
                <a:gd name="T39" fmla="*/ 86 h 214"/>
                <a:gd name="T40" fmla="*/ 9 w 549"/>
                <a:gd name="T41" fmla="*/ 66 h 214"/>
                <a:gd name="T42" fmla="*/ 19 w 549"/>
                <a:gd name="T43" fmla="*/ 48 h 214"/>
                <a:gd name="T44" fmla="*/ 31 w 549"/>
                <a:gd name="T45" fmla="*/ 33 h 214"/>
                <a:gd name="T46" fmla="*/ 47 w 549"/>
                <a:gd name="T47" fmla="*/ 19 h 214"/>
                <a:gd name="T48" fmla="*/ 66 w 549"/>
                <a:gd name="T49" fmla="*/ 9 h 214"/>
                <a:gd name="T50" fmla="*/ 86 w 549"/>
                <a:gd name="T51" fmla="*/ 3 h 214"/>
                <a:gd name="T52" fmla="*/ 107 w 549"/>
                <a:gd name="T53" fmla="*/ 0 h 214"/>
                <a:gd name="T54" fmla="*/ 442 w 549"/>
                <a:gd name="T55" fmla="*/ 0 h 214"/>
                <a:gd name="T56" fmla="*/ 465 w 549"/>
                <a:gd name="T57" fmla="*/ 3 h 214"/>
                <a:gd name="T58" fmla="*/ 485 w 549"/>
                <a:gd name="T59" fmla="*/ 9 h 214"/>
                <a:gd name="T60" fmla="*/ 502 w 549"/>
                <a:gd name="T61" fmla="*/ 19 h 214"/>
                <a:gd name="T62" fmla="*/ 518 w 549"/>
                <a:gd name="T63" fmla="*/ 33 h 214"/>
                <a:gd name="T64" fmla="*/ 531 w 549"/>
                <a:gd name="T65" fmla="*/ 48 h 214"/>
                <a:gd name="T66" fmla="*/ 541 w 549"/>
                <a:gd name="T67" fmla="*/ 66 h 214"/>
                <a:gd name="T68" fmla="*/ 547 w 549"/>
                <a:gd name="T69" fmla="*/ 86 h 214"/>
                <a:gd name="T70" fmla="*/ 549 w 549"/>
                <a:gd name="T71" fmla="*/ 10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9" h="214">
                  <a:moveTo>
                    <a:pt x="549" y="107"/>
                  </a:moveTo>
                  <a:lnTo>
                    <a:pt x="549" y="107"/>
                  </a:lnTo>
                  <a:lnTo>
                    <a:pt x="549" y="119"/>
                  </a:lnTo>
                  <a:lnTo>
                    <a:pt x="547" y="129"/>
                  </a:lnTo>
                  <a:lnTo>
                    <a:pt x="544" y="140"/>
                  </a:lnTo>
                  <a:lnTo>
                    <a:pt x="541" y="150"/>
                  </a:lnTo>
                  <a:lnTo>
                    <a:pt x="537" y="158"/>
                  </a:lnTo>
                  <a:lnTo>
                    <a:pt x="531" y="167"/>
                  </a:lnTo>
                  <a:lnTo>
                    <a:pt x="526" y="176"/>
                  </a:lnTo>
                  <a:lnTo>
                    <a:pt x="518" y="183"/>
                  </a:lnTo>
                  <a:lnTo>
                    <a:pt x="511" y="189"/>
                  </a:lnTo>
                  <a:lnTo>
                    <a:pt x="502" y="196"/>
                  </a:lnTo>
                  <a:lnTo>
                    <a:pt x="493" y="202"/>
                  </a:lnTo>
                  <a:lnTo>
                    <a:pt x="485" y="206"/>
                  </a:lnTo>
                  <a:lnTo>
                    <a:pt x="475" y="209"/>
                  </a:lnTo>
                  <a:lnTo>
                    <a:pt x="465" y="212"/>
                  </a:lnTo>
                  <a:lnTo>
                    <a:pt x="454" y="213"/>
                  </a:lnTo>
                  <a:lnTo>
                    <a:pt x="442" y="214"/>
                  </a:lnTo>
                  <a:lnTo>
                    <a:pt x="107" y="214"/>
                  </a:lnTo>
                  <a:lnTo>
                    <a:pt x="107" y="214"/>
                  </a:lnTo>
                  <a:lnTo>
                    <a:pt x="96" y="213"/>
                  </a:lnTo>
                  <a:lnTo>
                    <a:pt x="86" y="212"/>
                  </a:lnTo>
                  <a:lnTo>
                    <a:pt x="76" y="209"/>
                  </a:lnTo>
                  <a:lnTo>
                    <a:pt x="66" y="206"/>
                  </a:lnTo>
                  <a:lnTo>
                    <a:pt x="56" y="202"/>
                  </a:lnTo>
                  <a:lnTo>
                    <a:pt x="47" y="196"/>
                  </a:lnTo>
                  <a:lnTo>
                    <a:pt x="39" y="189"/>
                  </a:lnTo>
                  <a:lnTo>
                    <a:pt x="31" y="183"/>
                  </a:lnTo>
                  <a:lnTo>
                    <a:pt x="25" y="176"/>
                  </a:lnTo>
                  <a:lnTo>
                    <a:pt x="19" y="167"/>
                  </a:lnTo>
                  <a:lnTo>
                    <a:pt x="14" y="158"/>
                  </a:lnTo>
                  <a:lnTo>
                    <a:pt x="9" y="150"/>
                  </a:lnTo>
                  <a:lnTo>
                    <a:pt x="5" y="140"/>
                  </a:lnTo>
                  <a:lnTo>
                    <a:pt x="2" y="129"/>
                  </a:lnTo>
                  <a:lnTo>
                    <a:pt x="1" y="119"/>
                  </a:lnTo>
                  <a:lnTo>
                    <a:pt x="0" y="107"/>
                  </a:lnTo>
                  <a:lnTo>
                    <a:pt x="0" y="107"/>
                  </a:lnTo>
                  <a:lnTo>
                    <a:pt x="0" y="107"/>
                  </a:lnTo>
                  <a:lnTo>
                    <a:pt x="1" y="96"/>
                  </a:lnTo>
                  <a:lnTo>
                    <a:pt x="2" y="86"/>
                  </a:lnTo>
                  <a:lnTo>
                    <a:pt x="5" y="76"/>
                  </a:lnTo>
                  <a:lnTo>
                    <a:pt x="9" y="66"/>
                  </a:lnTo>
                  <a:lnTo>
                    <a:pt x="14" y="56"/>
                  </a:lnTo>
                  <a:lnTo>
                    <a:pt x="19" y="48"/>
                  </a:lnTo>
                  <a:lnTo>
                    <a:pt x="25" y="40"/>
                  </a:lnTo>
                  <a:lnTo>
                    <a:pt x="31" y="33"/>
                  </a:lnTo>
                  <a:lnTo>
                    <a:pt x="39" y="25"/>
                  </a:lnTo>
                  <a:lnTo>
                    <a:pt x="47" y="19"/>
                  </a:lnTo>
                  <a:lnTo>
                    <a:pt x="56" y="14"/>
                  </a:lnTo>
                  <a:lnTo>
                    <a:pt x="66" y="9"/>
                  </a:lnTo>
                  <a:lnTo>
                    <a:pt x="76" y="5"/>
                  </a:lnTo>
                  <a:lnTo>
                    <a:pt x="86" y="3"/>
                  </a:lnTo>
                  <a:lnTo>
                    <a:pt x="96" y="2"/>
                  </a:lnTo>
                  <a:lnTo>
                    <a:pt x="107" y="0"/>
                  </a:lnTo>
                  <a:lnTo>
                    <a:pt x="442" y="0"/>
                  </a:lnTo>
                  <a:lnTo>
                    <a:pt x="442" y="0"/>
                  </a:lnTo>
                  <a:lnTo>
                    <a:pt x="454" y="2"/>
                  </a:lnTo>
                  <a:lnTo>
                    <a:pt x="465" y="3"/>
                  </a:lnTo>
                  <a:lnTo>
                    <a:pt x="475" y="5"/>
                  </a:lnTo>
                  <a:lnTo>
                    <a:pt x="485" y="9"/>
                  </a:lnTo>
                  <a:lnTo>
                    <a:pt x="493" y="14"/>
                  </a:lnTo>
                  <a:lnTo>
                    <a:pt x="502" y="19"/>
                  </a:lnTo>
                  <a:lnTo>
                    <a:pt x="511" y="25"/>
                  </a:lnTo>
                  <a:lnTo>
                    <a:pt x="518" y="33"/>
                  </a:lnTo>
                  <a:lnTo>
                    <a:pt x="526" y="40"/>
                  </a:lnTo>
                  <a:lnTo>
                    <a:pt x="531" y="48"/>
                  </a:lnTo>
                  <a:lnTo>
                    <a:pt x="537" y="56"/>
                  </a:lnTo>
                  <a:lnTo>
                    <a:pt x="541" y="66"/>
                  </a:lnTo>
                  <a:lnTo>
                    <a:pt x="544" y="76"/>
                  </a:lnTo>
                  <a:lnTo>
                    <a:pt x="547" y="86"/>
                  </a:lnTo>
                  <a:lnTo>
                    <a:pt x="549" y="96"/>
                  </a:lnTo>
                  <a:lnTo>
                    <a:pt x="549" y="107"/>
                  </a:lnTo>
                  <a:lnTo>
                    <a:pt x="549" y="107"/>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ar-QA"/>
            </a:p>
          </p:txBody>
        </p:sp>
        <p:sp>
          <p:nvSpPr>
            <p:cNvPr id="74" name="Rectangle 73">
              <a:extLst>
                <a:ext uri="{FF2B5EF4-FFF2-40B4-BE49-F238E27FC236}">
                  <a16:creationId xmlns:a16="http://schemas.microsoft.com/office/drawing/2014/main" id="{310EC5B6-BBEE-45AA-8683-D49748EEFE6A}"/>
                </a:ext>
              </a:extLst>
            </p:cNvPr>
            <p:cNvSpPr/>
            <p:nvPr/>
          </p:nvSpPr>
          <p:spPr>
            <a:xfrm>
              <a:off x="7779897" y="5261415"/>
              <a:ext cx="872354" cy="830997"/>
            </a:xfrm>
            <a:prstGeom prst="rect">
              <a:avLst/>
            </a:prstGeom>
          </p:spPr>
          <p:txBody>
            <a:bodyPr wrap="none">
              <a:spAutoFit/>
            </a:bodyPr>
            <a:lstStyle/>
            <a:p>
              <a:pPr algn="ctr"/>
              <a:r>
                <a:rPr lang="en-US" sz="1600">
                  <a:solidFill>
                    <a:schemeClr val="bg1"/>
                  </a:solidFill>
                </a:rPr>
                <a:t>FEELING</a:t>
              </a:r>
            </a:p>
            <a:p>
              <a:pPr algn="ctr"/>
              <a:r>
                <a:rPr lang="en-US" sz="1600">
                  <a:solidFill>
                    <a:schemeClr val="bg1"/>
                  </a:solidFill>
                </a:rPr>
                <a:t>AT</a:t>
              </a:r>
            </a:p>
            <a:p>
              <a:pPr algn="ctr"/>
              <a:r>
                <a:rPr lang="en-US" sz="1600">
                  <a:solidFill>
                    <a:schemeClr val="bg1"/>
                  </a:solidFill>
                </a:rPr>
                <a:t>HOME</a:t>
              </a:r>
              <a:endParaRPr lang="en-US" sz="1000">
                <a:solidFill>
                  <a:schemeClr val="bg1"/>
                </a:solidFill>
              </a:endParaRPr>
            </a:p>
          </p:txBody>
        </p:sp>
      </p:grpSp>
      <p:grpSp>
        <p:nvGrpSpPr>
          <p:cNvPr id="75" name="Group 182">
            <a:extLst>
              <a:ext uri="{FF2B5EF4-FFF2-40B4-BE49-F238E27FC236}">
                <a16:creationId xmlns:a16="http://schemas.microsoft.com/office/drawing/2014/main" id="{FDEBD270-5CE4-46CE-9226-EC6C0EA0547B}"/>
              </a:ext>
            </a:extLst>
          </p:cNvPr>
          <p:cNvGrpSpPr/>
          <p:nvPr/>
        </p:nvGrpSpPr>
        <p:grpSpPr>
          <a:xfrm>
            <a:off x="8591429" y="5714150"/>
            <a:ext cx="1158096" cy="590267"/>
            <a:chOff x="8979848" y="5255437"/>
            <a:chExt cx="1158096" cy="590267"/>
          </a:xfrm>
        </p:grpSpPr>
        <p:sp>
          <p:nvSpPr>
            <p:cNvPr id="76" name="Freeform 23">
              <a:extLst>
                <a:ext uri="{FF2B5EF4-FFF2-40B4-BE49-F238E27FC236}">
                  <a16:creationId xmlns:a16="http://schemas.microsoft.com/office/drawing/2014/main" id="{4A5C8869-B1BE-41F6-91EB-B1D4C8F82452}"/>
                </a:ext>
              </a:extLst>
            </p:cNvPr>
            <p:cNvSpPr>
              <a:spLocks/>
            </p:cNvSpPr>
            <p:nvPr/>
          </p:nvSpPr>
          <p:spPr bwMode="auto">
            <a:xfrm>
              <a:off x="8979848" y="5255437"/>
              <a:ext cx="1158095" cy="584775"/>
            </a:xfrm>
            <a:custGeom>
              <a:avLst/>
              <a:gdLst>
                <a:gd name="T0" fmla="*/ 549 w 549"/>
                <a:gd name="T1" fmla="*/ 107 h 214"/>
                <a:gd name="T2" fmla="*/ 547 w 549"/>
                <a:gd name="T3" fmla="*/ 129 h 214"/>
                <a:gd name="T4" fmla="*/ 541 w 549"/>
                <a:gd name="T5" fmla="*/ 150 h 214"/>
                <a:gd name="T6" fmla="*/ 531 w 549"/>
                <a:gd name="T7" fmla="*/ 167 h 214"/>
                <a:gd name="T8" fmla="*/ 518 w 549"/>
                <a:gd name="T9" fmla="*/ 183 h 214"/>
                <a:gd name="T10" fmla="*/ 502 w 549"/>
                <a:gd name="T11" fmla="*/ 196 h 214"/>
                <a:gd name="T12" fmla="*/ 485 w 549"/>
                <a:gd name="T13" fmla="*/ 206 h 214"/>
                <a:gd name="T14" fmla="*/ 465 w 549"/>
                <a:gd name="T15" fmla="*/ 212 h 214"/>
                <a:gd name="T16" fmla="*/ 442 w 549"/>
                <a:gd name="T17" fmla="*/ 214 h 214"/>
                <a:gd name="T18" fmla="*/ 107 w 549"/>
                <a:gd name="T19" fmla="*/ 214 h 214"/>
                <a:gd name="T20" fmla="*/ 86 w 549"/>
                <a:gd name="T21" fmla="*/ 212 h 214"/>
                <a:gd name="T22" fmla="*/ 66 w 549"/>
                <a:gd name="T23" fmla="*/ 206 h 214"/>
                <a:gd name="T24" fmla="*/ 47 w 549"/>
                <a:gd name="T25" fmla="*/ 196 h 214"/>
                <a:gd name="T26" fmla="*/ 31 w 549"/>
                <a:gd name="T27" fmla="*/ 183 h 214"/>
                <a:gd name="T28" fmla="*/ 19 w 549"/>
                <a:gd name="T29" fmla="*/ 167 h 214"/>
                <a:gd name="T30" fmla="*/ 9 w 549"/>
                <a:gd name="T31" fmla="*/ 150 h 214"/>
                <a:gd name="T32" fmla="*/ 2 w 549"/>
                <a:gd name="T33" fmla="*/ 129 h 214"/>
                <a:gd name="T34" fmla="*/ 0 w 549"/>
                <a:gd name="T35" fmla="*/ 107 h 214"/>
                <a:gd name="T36" fmla="*/ 0 w 549"/>
                <a:gd name="T37" fmla="*/ 107 h 214"/>
                <a:gd name="T38" fmla="*/ 2 w 549"/>
                <a:gd name="T39" fmla="*/ 86 h 214"/>
                <a:gd name="T40" fmla="*/ 9 w 549"/>
                <a:gd name="T41" fmla="*/ 66 h 214"/>
                <a:gd name="T42" fmla="*/ 19 w 549"/>
                <a:gd name="T43" fmla="*/ 48 h 214"/>
                <a:gd name="T44" fmla="*/ 31 w 549"/>
                <a:gd name="T45" fmla="*/ 33 h 214"/>
                <a:gd name="T46" fmla="*/ 47 w 549"/>
                <a:gd name="T47" fmla="*/ 19 h 214"/>
                <a:gd name="T48" fmla="*/ 66 w 549"/>
                <a:gd name="T49" fmla="*/ 9 h 214"/>
                <a:gd name="T50" fmla="*/ 86 w 549"/>
                <a:gd name="T51" fmla="*/ 3 h 214"/>
                <a:gd name="T52" fmla="*/ 107 w 549"/>
                <a:gd name="T53" fmla="*/ 0 h 214"/>
                <a:gd name="T54" fmla="*/ 442 w 549"/>
                <a:gd name="T55" fmla="*/ 0 h 214"/>
                <a:gd name="T56" fmla="*/ 465 w 549"/>
                <a:gd name="T57" fmla="*/ 3 h 214"/>
                <a:gd name="T58" fmla="*/ 485 w 549"/>
                <a:gd name="T59" fmla="*/ 9 h 214"/>
                <a:gd name="T60" fmla="*/ 502 w 549"/>
                <a:gd name="T61" fmla="*/ 19 h 214"/>
                <a:gd name="T62" fmla="*/ 518 w 549"/>
                <a:gd name="T63" fmla="*/ 33 h 214"/>
                <a:gd name="T64" fmla="*/ 531 w 549"/>
                <a:gd name="T65" fmla="*/ 48 h 214"/>
                <a:gd name="T66" fmla="*/ 541 w 549"/>
                <a:gd name="T67" fmla="*/ 66 h 214"/>
                <a:gd name="T68" fmla="*/ 547 w 549"/>
                <a:gd name="T69" fmla="*/ 86 h 214"/>
                <a:gd name="T70" fmla="*/ 549 w 549"/>
                <a:gd name="T71" fmla="*/ 10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9" h="214">
                  <a:moveTo>
                    <a:pt x="549" y="107"/>
                  </a:moveTo>
                  <a:lnTo>
                    <a:pt x="549" y="107"/>
                  </a:lnTo>
                  <a:lnTo>
                    <a:pt x="549" y="119"/>
                  </a:lnTo>
                  <a:lnTo>
                    <a:pt x="547" y="129"/>
                  </a:lnTo>
                  <a:lnTo>
                    <a:pt x="544" y="140"/>
                  </a:lnTo>
                  <a:lnTo>
                    <a:pt x="541" y="150"/>
                  </a:lnTo>
                  <a:lnTo>
                    <a:pt x="537" y="158"/>
                  </a:lnTo>
                  <a:lnTo>
                    <a:pt x="531" y="167"/>
                  </a:lnTo>
                  <a:lnTo>
                    <a:pt x="526" y="176"/>
                  </a:lnTo>
                  <a:lnTo>
                    <a:pt x="518" y="183"/>
                  </a:lnTo>
                  <a:lnTo>
                    <a:pt x="511" y="189"/>
                  </a:lnTo>
                  <a:lnTo>
                    <a:pt x="502" y="196"/>
                  </a:lnTo>
                  <a:lnTo>
                    <a:pt x="493" y="202"/>
                  </a:lnTo>
                  <a:lnTo>
                    <a:pt x="485" y="206"/>
                  </a:lnTo>
                  <a:lnTo>
                    <a:pt x="475" y="209"/>
                  </a:lnTo>
                  <a:lnTo>
                    <a:pt x="465" y="212"/>
                  </a:lnTo>
                  <a:lnTo>
                    <a:pt x="454" y="213"/>
                  </a:lnTo>
                  <a:lnTo>
                    <a:pt x="442" y="214"/>
                  </a:lnTo>
                  <a:lnTo>
                    <a:pt x="107" y="214"/>
                  </a:lnTo>
                  <a:lnTo>
                    <a:pt x="107" y="214"/>
                  </a:lnTo>
                  <a:lnTo>
                    <a:pt x="96" y="213"/>
                  </a:lnTo>
                  <a:lnTo>
                    <a:pt x="86" y="212"/>
                  </a:lnTo>
                  <a:lnTo>
                    <a:pt x="76" y="209"/>
                  </a:lnTo>
                  <a:lnTo>
                    <a:pt x="66" y="206"/>
                  </a:lnTo>
                  <a:lnTo>
                    <a:pt x="56" y="202"/>
                  </a:lnTo>
                  <a:lnTo>
                    <a:pt x="47" y="196"/>
                  </a:lnTo>
                  <a:lnTo>
                    <a:pt x="39" y="189"/>
                  </a:lnTo>
                  <a:lnTo>
                    <a:pt x="31" y="183"/>
                  </a:lnTo>
                  <a:lnTo>
                    <a:pt x="25" y="176"/>
                  </a:lnTo>
                  <a:lnTo>
                    <a:pt x="19" y="167"/>
                  </a:lnTo>
                  <a:lnTo>
                    <a:pt x="14" y="158"/>
                  </a:lnTo>
                  <a:lnTo>
                    <a:pt x="9" y="150"/>
                  </a:lnTo>
                  <a:lnTo>
                    <a:pt x="5" y="140"/>
                  </a:lnTo>
                  <a:lnTo>
                    <a:pt x="2" y="129"/>
                  </a:lnTo>
                  <a:lnTo>
                    <a:pt x="1" y="119"/>
                  </a:lnTo>
                  <a:lnTo>
                    <a:pt x="0" y="107"/>
                  </a:lnTo>
                  <a:lnTo>
                    <a:pt x="0" y="107"/>
                  </a:lnTo>
                  <a:lnTo>
                    <a:pt x="0" y="107"/>
                  </a:lnTo>
                  <a:lnTo>
                    <a:pt x="1" y="96"/>
                  </a:lnTo>
                  <a:lnTo>
                    <a:pt x="2" y="86"/>
                  </a:lnTo>
                  <a:lnTo>
                    <a:pt x="5" y="76"/>
                  </a:lnTo>
                  <a:lnTo>
                    <a:pt x="9" y="66"/>
                  </a:lnTo>
                  <a:lnTo>
                    <a:pt x="14" y="56"/>
                  </a:lnTo>
                  <a:lnTo>
                    <a:pt x="19" y="48"/>
                  </a:lnTo>
                  <a:lnTo>
                    <a:pt x="25" y="40"/>
                  </a:lnTo>
                  <a:lnTo>
                    <a:pt x="31" y="33"/>
                  </a:lnTo>
                  <a:lnTo>
                    <a:pt x="39" y="25"/>
                  </a:lnTo>
                  <a:lnTo>
                    <a:pt x="47" y="19"/>
                  </a:lnTo>
                  <a:lnTo>
                    <a:pt x="56" y="14"/>
                  </a:lnTo>
                  <a:lnTo>
                    <a:pt x="66" y="9"/>
                  </a:lnTo>
                  <a:lnTo>
                    <a:pt x="76" y="5"/>
                  </a:lnTo>
                  <a:lnTo>
                    <a:pt x="86" y="3"/>
                  </a:lnTo>
                  <a:lnTo>
                    <a:pt x="96" y="2"/>
                  </a:lnTo>
                  <a:lnTo>
                    <a:pt x="107" y="0"/>
                  </a:lnTo>
                  <a:lnTo>
                    <a:pt x="442" y="0"/>
                  </a:lnTo>
                  <a:lnTo>
                    <a:pt x="442" y="0"/>
                  </a:lnTo>
                  <a:lnTo>
                    <a:pt x="454" y="2"/>
                  </a:lnTo>
                  <a:lnTo>
                    <a:pt x="465" y="3"/>
                  </a:lnTo>
                  <a:lnTo>
                    <a:pt x="475" y="5"/>
                  </a:lnTo>
                  <a:lnTo>
                    <a:pt x="485" y="9"/>
                  </a:lnTo>
                  <a:lnTo>
                    <a:pt x="493" y="14"/>
                  </a:lnTo>
                  <a:lnTo>
                    <a:pt x="502" y="19"/>
                  </a:lnTo>
                  <a:lnTo>
                    <a:pt x="511" y="25"/>
                  </a:lnTo>
                  <a:lnTo>
                    <a:pt x="518" y="33"/>
                  </a:lnTo>
                  <a:lnTo>
                    <a:pt x="526" y="40"/>
                  </a:lnTo>
                  <a:lnTo>
                    <a:pt x="531" y="48"/>
                  </a:lnTo>
                  <a:lnTo>
                    <a:pt x="537" y="56"/>
                  </a:lnTo>
                  <a:lnTo>
                    <a:pt x="541" y="66"/>
                  </a:lnTo>
                  <a:lnTo>
                    <a:pt x="544" y="76"/>
                  </a:lnTo>
                  <a:lnTo>
                    <a:pt x="547" y="86"/>
                  </a:lnTo>
                  <a:lnTo>
                    <a:pt x="549" y="96"/>
                  </a:lnTo>
                  <a:lnTo>
                    <a:pt x="549" y="107"/>
                  </a:lnTo>
                  <a:lnTo>
                    <a:pt x="549" y="107"/>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ar-QA"/>
            </a:p>
          </p:txBody>
        </p:sp>
        <p:sp>
          <p:nvSpPr>
            <p:cNvPr id="77" name="Rectangle 76">
              <a:extLst>
                <a:ext uri="{FF2B5EF4-FFF2-40B4-BE49-F238E27FC236}">
                  <a16:creationId xmlns:a16="http://schemas.microsoft.com/office/drawing/2014/main" id="{8580E010-A011-4123-9862-D6AF98AA5A9F}"/>
                </a:ext>
              </a:extLst>
            </p:cNvPr>
            <p:cNvSpPr/>
            <p:nvPr/>
          </p:nvSpPr>
          <p:spPr>
            <a:xfrm>
              <a:off x="8980255" y="5260929"/>
              <a:ext cx="1157689" cy="584775"/>
            </a:xfrm>
            <a:prstGeom prst="rect">
              <a:avLst/>
            </a:prstGeom>
          </p:spPr>
          <p:txBody>
            <a:bodyPr wrap="none">
              <a:spAutoFit/>
            </a:bodyPr>
            <a:lstStyle/>
            <a:p>
              <a:pPr algn="ctr"/>
              <a:r>
                <a:rPr lang="en-US" sz="1600">
                  <a:solidFill>
                    <a:schemeClr val="bg1"/>
                  </a:solidFill>
                </a:rPr>
                <a:t>DEPARTURE</a:t>
              </a:r>
            </a:p>
            <a:p>
              <a:pPr algn="ctr"/>
              <a:r>
                <a:rPr lang="en-US" sz="1600">
                  <a:solidFill>
                    <a:schemeClr val="bg1"/>
                  </a:solidFill>
                </a:rPr>
                <a:t>CONCERNS</a:t>
              </a:r>
              <a:endParaRPr lang="en-US" sz="1000">
                <a:solidFill>
                  <a:schemeClr val="bg1"/>
                </a:solidFill>
              </a:endParaRPr>
            </a:p>
          </p:txBody>
        </p:sp>
      </p:grpSp>
      <p:sp>
        <p:nvSpPr>
          <p:cNvPr id="83" name="Forme libre : forme 82">
            <a:extLst>
              <a:ext uri="{FF2B5EF4-FFF2-40B4-BE49-F238E27FC236}">
                <a16:creationId xmlns:a16="http://schemas.microsoft.com/office/drawing/2014/main" id="{9D0FD97E-CA40-41C5-A7B0-E6C3C2CBAF7E}"/>
              </a:ext>
            </a:extLst>
          </p:cNvPr>
          <p:cNvSpPr/>
          <p:nvPr/>
        </p:nvSpPr>
        <p:spPr>
          <a:xfrm>
            <a:off x="2433145" y="2625842"/>
            <a:ext cx="6716110" cy="1672870"/>
          </a:xfrm>
          <a:custGeom>
            <a:avLst/>
            <a:gdLst>
              <a:gd name="connsiteX0" fmla="*/ 0 w 6716110"/>
              <a:gd name="connsiteY0" fmla="*/ 122594 h 1672870"/>
              <a:gd name="connsiteX1" fmla="*/ 1350579 w 6716110"/>
              <a:gd name="connsiteY1" fmla="*/ 1362814 h 1672870"/>
              <a:gd name="connsiteX2" fmla="*/ 2685393 w 6716110"/>
              <a:gd name="connsiteY2" fmla="*/ 437904 h 1672870"/>
              <a:gd name="connsiteX3" fmla="*/ 4051738 w 6716110"/>
              <a:gd name="connsiteY3" fmla="*/ 1052759 h 1672870"/>
              <a:gd name="connsiteX4" fmla="*/ 5376041 w 6716110"/>
              <a:gd name="connsiteY4" fmla="*/ 6980 h 1672870"/>
              <a:gd name="connsiteX5" fmla="*/ 6716110 w 6716110"/>
              <a:gd name="connsiteY5" fmla="*/ 1672870 h 1672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16110" h="1672870">
                <a:moveTo>
                  <a:pt x="0" y="122594"/>
                </a:moveTo>
                <a:cubicBezTo>
                  <a:pt x="451507" y="716428"/>
                  <a:pt x="903014" y="1310262"/>
                  <a:pt x="1350579" y="1362814"/>
                </a:cubicBezTo>
                <a:cubicBezTo>
                  <a:pt x="1798144" y="1415366"/>
                  <a:pt x="2235200" y="489580"/>
                  <a:pt x="2685393" y="437904"/>
                </a:cubicBezTo>
                <a:cubicBezTo>
                  <a:pt x="3135586" y="386228"/>
                  <a:pt x="3603297" y="1124580"/>
                  <a:pt x="4051738" y="1052759"/>
                </a:cubicBezTo>
                <a:cubicBezTo>
                  <a:pt x="4500179" y="980938"/>
                  <a:pt x="4931979" y="-96372"/>
                  <a:pt x="5376041" y="6980"/>
                </a:cubicBezTo>
                <a:cubicBezTo>
                  <a:pt x="5820103" y="110332"/>
                  <a:pt x="6268106" y="891601"/>
                  <a:pt x="6716110" y="1672870"/>
                </a:cubicBezTo>
              </a:path>
            </a:pathLst>
          </a:custGeom>
          <a:noFill/>
          <a:ln w="38100">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86" name="Titre 1">
            <a:extLst>
              <a:ext uri="{FF2B5EF4-FFF2-40B4-BE49-F238E27FC236}">
                <a16:creationId xmlns:a16="http://schemas.microsoft.com/office/drawing/2014/main" id="{DA063BF5-D944-4FD5-BF71-6CAE3F0A86E0}"/>
              </a:ext>
            </a:extLst>
          </p:cNvPr>
          <p:cNvSpPr>
            <a:spLocks noGrp="1"/>
          </p:cNvSpPr>
          <p:nvPr>
            <p:ph type="title"/>
          </p:nvPr>
        </p:nvSpPr>
        <p:spPr>
          <a:xfrm>
            <a:off x="1024128" y="585216"/>
            <a:ext cx="9720072" cy="1499616"/>
          </a:xfrm>
        </p:spPr>
        <p:txBody>
          <a:bodyPr>
            <a:normAutofit/>
          </a:bodyPr>
          <a:lstStyle/>
          <a:p>
            <a:r>
              <a:rPr lang="en-US">
                <a:latin typeface="Calibri Light" panose="020F0302020204030204" pitchFamily="34" charset="0"/>
                <a:cs typeface="Calibri Light" panose="020F0302020204030204" pitchFamily="34" charset="0"/>
              </a:rPr>
              <a:t>CULTURAL ADJUSTMENT</a:t>
            </a:r>
            <a:br>
              <a:rPr lang="en-US">
                <a:latin typeface="Calibri Light" panose="020F0302020204030204" pitchFamily="34" charset="0"/>
                <a:cs typeface="Calibri Light" panose="020F0302020204030204" pitchFamily="34" charset="0"/>
              </a:rPr>
            </a:br>
            <a:r>
              <a:rPr lang="en-US" sz="3600">
                <a:latin typeface="Calibri Light" panose="020F0302020204030204" pitchFamily="34" charset="0"/>
                <a:cs typeface="Calibri Light" panose="020F0302020204030204" pitchFamily="34" charset="0"/>
              </a:rPr>
              <a:t>BE PREPARED FOR MORAL UPS AND DOWNS</a:t>
            </a:r>
            <a:endParaRPr lang="fr-FR" sz="400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0506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60"/>
                                        </p:tgtEl>
                                        <p:attrNameLst>
                                          <p:attrName>style.visibility</p:attrName>
                                        </p:attrNameLst>
                                      </p:cBhvr>
                                      <p:to>
                                        <p:strVal val="visible"/>
                                      </p:to>
                                    </p:set>
                                    <p:animEffect transition="in" filter="fade">
                                      <p:cBhvr>
                                        <p:cTn id="23" dur="500"/>
                                        <p:tgtEl>
                                          <p:spTgt spid="60"/>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down)">
                                      <p:cBhvr>
                                        <p:cTn id="31" dur="500"/>
                                        <p:tgtEl>
                                          <p:spTgt spid="15"/>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63"/>
                                        </p:tgtEl>
                                        <p:attrNameLst>
                                          <p:attrName>style.visibility</p:attrName>
                                        </p:attrNameLst>
                                      </p:cBhvr>
                                      <p:to>
                                        <p:strVal val="visible"/>
                                      </p:to>
                                    </p:set>
                                    <p:animEffect transition="in" filter="fade">
                                      <p:cBhvr>
                                        <p:cTn id="39" dur="500"/>
                                        <p:tgtEl>
                                          <p:spTgt spid="63"/>
                                        </p:tgtEl>
                                      </p:cBhvr>
                                    </p:animEffect>
                                  </p:childTnLst>
                                </p:cTn>
                              </p:par>
                            </p:childTnLst>
                          </p:cTn>
                        </p:par>
                        <p:par>
                          <p:cTn id="40" fill="hold">
                            <p:stCondLst>
                              <p:cond delay="4500"/>
                            </p:stCondLst>
                            <p:childTnLst>
                              <p:par>
                                <p:cTn id="41" presetID="22" presetClass="entr" presetSubtype="4" fill="hold"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wipe(down)">
                                      <p:cBhvr>
                                        <p:cTn id="43" dur="500"/>
                                        <p:tgtEl>
                                          <p:spTgt spid="30"/>
                                        </p:tgtEl>
                                      </p:cBhvr>
                                    </p:animEffect>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down)">
                                      <p:cBhvr>
                                        <p:cTn id="47" dur="500"/>
                                        <p:tgtEl>
                                          <p:spTgt spid="24"/>
                                        </p:tgtEl>
                                      </p:cBhvr>
                                    </p:animEffect>
                                  </p:childTnLst>
                                </p:cTn>
                              </p:par>
                            </p:childTnLst>
                          </p:cTn>
                        </p:par>
                        <p:par>
                          <p:cTn id="48" fill="hold">
                            <p:stCondLst>
                              <p:cond delay="5500"/>
                            </p:stCondLst>
                            <p:childTnLst>
                              <p:par>
                                <p:cTn id="49" presetID="22" presetClass="entr" presetSubtype="4" fill="hold"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down)">
                                      <p:cBhvr>
                                        <p:cTn id="51" dur="500"/>
                                        <p:tgtEl>
                                          <p:spTgt spid="25"/>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66"/>
                                        </p:tgtEl>
                                        <p:attrNameLst>
                                          <p:attrName>style.visibility</p:attrName>
                                        </p:attrNameLst>
                                      </p:cBhvr>
                                      <p:to>
                                        <p:strVal val="visible"/>
                                      </p:to>
                                    </p:set>
                                    <p:animEffect transition="in" filter="fade">
                                      <p:cBhvr>
                                        <p:cTn id="55" dur="500"/>
                                        <p:tgtEl>
                                          <p:spTgt spid="66"/>
                                        </p:tgtEl>
                                      </p:cBhvr>
                                    </p:animEffect>
                                  </p:childTnLst>
                                </p:cTn>
                              </p:par>
                            </p:childTnLst>
                          </p:cTn>
                        </p:par>
                        <p:par>
                          <p:cTn id="56" fill="hold">
                            <p:stCondLst>
                              <p:cond delay="6500"/>
                            </p:stCondLst>
                            <p:childTnLst>
                              <p:par>
                                <p:cTn id="57" presetID="22" presetClass="entr" presetSubtype="4" fill="hold" nodeType="after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wipe(down)">
                                      <p:cBhvr>
                                        <p:cTn id="59" dur="500"/>
                                        <p:tgtEl>
                                          <p:spTgt spid="39"/>
                                        </p:tgtEl>
                                      </p:cBhvr>
                                    </p:animEffect>
                                  </p:childTnLst>
                                </p:cTn>
                              </p:par>
                            </p:childTnLst>
                          </p:cTn>
                        </p:par>
                        <p:par>
                          <p:cTn id="60" fill="hold">
                            <p:stCondLst>
                              <p:cond delay="7000"/>
                            </p:stCondLst>
                            <p:childTnLst>
                              <p:par>
                                <p:cTn id="61" presetID="22" presetClass="entr" presetSubtype="4"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wipe(down)">
                                      <p:cBhvr>
                                        <p:cTn id="63" dur="500"/>
                                        <p:tgtEl>
                                          <p:spTgt spid="33"/>
                                        </p:tgtEl>
                                      </p:cBhvr>
                                    </p:animEffect>
                                  </p:childTnLst>
                                </p:cTn>
                              </p:par>
                            </p:childTnLst>
                          </p:cTn>
                        </p:par>
                        <p:par>
                          <p:cTn id="64" fill="hold">
                            <p:stCondLst>
                              <p:cond delay="7500"/>
                            </p:stCondLst>
                            <p:childTnLst>
                              <p:par>
                                <p:cTn id="65" presetID="22" presetClass="entr" presetSubtype="4" fill="hold"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down)">
                                      <p:cBhvr>
                                        <p:cTn id="67" dur="500"/>
                                        <p:tgtEl>
                                          <p:spTgt spid="34"/>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69"/>
                                        </p:tgtEl>
                                        <p:attrNameLst>
                                          <p:attrName>style.visibility</p:attrName>
                                        </p:attrNameLst>
                                      </p:cBhvr>
                                      <p:to>
                                        <p:strVal val="visible"/>
                                      </p:to>
                                    </p:set>
                                    <p:animEffect transition="in" filter="fade">
                                      <p:cBhvr>
                                        <p:cTn id="71" dur="500"/>
                                        <p:tgtEl>
                                          <p:spTgt spid="69"/>
                                        </p:tgtEl>
                                      </p:cBhvr>
                                    </p:animEffect>
                                  </p:childTnLst>
                                </p:cTn>
                              </p:par>
                            </p:childTnLst>
                          </p:cTn>
                        </p:par>
                        <p:par>
                          <p:cTn id="72" fill="hold">
                            <p:stCondLst>
                              <p:cond delay="8500"/>
                            </p:stCondLst>
                            <p:childTnLst>
                              <p:par>
                                <p:cTn id="73" presetID="22" presetClass="entr" presetSubtype="4" fill="hold" nodeType="afterEffect">
                                  <p:stCondLst>
                                    <p:cond delay="0"/>
                                  </p:stCondLst>
                                  <p:childTnLst>
                                    <p:set>
                                      <p:cBhvr>
                                        <p:cTn id="74" dur="1" fill="hold">
                                          <p:stCondLst>
                                            <p:cond delay="0"/>
                                          </p:stCondLst>
                                        </p:cTn>
                                        <p:tgtEl>
                                          <p:spTgt spid="48"/>
                                        </p:tgtEl>
                                        <p:attrNameLst>
                                          <p:attrName>style.visibility</p:attrName>
                                        </p:attrNameLst>
                                      </p:cBhvr>
                                      <p:to>
                                        <p:strVal val="visible"/>
                                      </p:to>
                                    </p:set>
                                    <p:animEffect transition="in" filter="wipe(down)">
                                      <p:cBhvr>
                                        <p:cTn id="75" dur="500"/>
                                        <p:tgtEl>
                                          <p:spTgt spid="48"/>
                                        </p:tgtEl>
                                      </p:cBhvr>
                                    </p:animEffect>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down)">
                                      <p:cBhvr>
                                        <p:cTn id="79" dur="500"/>
                                        <p:tgtEl>
                                          <p:spTgt spid="42"/>
                                        </p:tgtEl>
                                      </p:cBhvr>
                                    </p:animEffect>
                                  </p:childTnLst>
                                </p:cTn>
                              </p:par>
                            </p:childTnLst>
                          </p:cTn>
                        </p:par>
                        <p:par>
                          <p:cTn id="80" fill="hold">
                            <p:stCondLst>
                              <p:cond delay="9500"/>
                            </p:stCondLst>
                            <p:childTnLst>
                              <p:par>
                                <p:cTn id="81" presetID="22" presetClass="entr" presetSubtype="4" fill="hold" nodeType="after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wipe(down)">
                                      <p:cBhvr>
                                        <p:cTn id="83" dur="500"/>
                                        <p:tgtEl>
                                          <p:spTgt spid="43"/>
                                        </p:tgtEl>
                                      </p:cBhvr>
                                    </p:animEffect>
                                  </p:childTnLst>
                                </p:cTn>
                              </p:par>
                            </p:childTnLst>
                          </p:cTn>
                        </p:par>
                        <p:par>
                          <p:cTn id="84" fill="hold">
                            <p:stCondLst>
                              <p:cond delay="10000"/>
                            </p:stCondLst>
                            <p:childTnLst>
                              <p:par>
                                <p:cTn id="85" presetID="10" presetClass="entr" presetSubtype="0" fill="hold" nodeType="afterEffect">
                                  <p:stCondLst>
                                    <p:cond delay="0"/>
                                  </p:stCondLst>
                                  <p:childTnLst>
                                    <p:set>
                                      <p:cBhvr>
                                        <p:cTn id="86" dur="1" fill="hold">
                                          <p:stCondLst>
                                            <p:cond delay="0"/>
                                          </p:stCondLst>
                                        </p:cTn>
                                        <p:tgtEl>
                                          <p:spTgt spid="72"/>
                                        </p:tgtEl>
                                        <p:attrNameLst>
                                          <p:attrName>style.visibility</p:attrName>
                                        </p:attrNameLst>
                                      </p:cBhvr>
                                      <p:to>
                                        <p:strVal val="visible"/>
                                      </p:to>
                                    </p:set>
                                    <p:animEffect transition="in" filter="fade">
                                      <p:cBhvr>
                                        <p:cTn id="87" dur="500"/>
                                        <p:tgtEl>
                                          <p:spTgt spid="72"/>
                                        </p:tgtEl>
                                      </p:cBhvr>
                                    </p:animEffect>
                                  </p:childTnLst>
                                </p:cTn>
                              </p:par>
                            </p:childTnLst>
                          </p:cTn>
                        </p:par>
                        <p:par>
                          <p:cTn id="88" fill="hold">
                            <p:stCondLst>
                              <p:cond delay="10500"/>
                            </p:stCondLst>
                            <p:childTnLst>
                              <p:par>
                                <p:cTn id="89" presetID="22" presetClass="entr" presetSubtype="4" fill="hold" nodeType="afterEffect">
                                  <p:stCondLst>
                                    <p:cond delay="0"/>
                                  </p:stCondLst>
                                  <p:childTnLst>
                                    <p:set>
                                      <p:cBhvr>
                                        <p:cTn id="90" dur="1" fill="hold">
                                          <p:stCondLst>
                                            <p:cond delay="0"/>
                                          </p:stCondLst>
                                        </p:cTn>
                                        <p:tgtEl>
                                          <p:spTgt spid="57"/>
                                        </p:tgtEl>
                                        <p:attrNameLst>
                                          <p:attrName>style.visibility</p:attrName>
                                        </p:attrNameLst>
                                      </p:cBhvr>
                                      <p:to>
                                        <p:strVal val="visible"/>
                                      </p:to>
                                    </p:set>
                                    <p:animEffect transition="in" filter="wipe(down)">
                                      <p:cBhvr>
                                        <p:cTn id="91" dur="500"/>
                                        <p:tgtEl>
                                          <p:spTgt spid="57"/>
                                        </p:tgtEl>
                                      </p:cBhvr>
                                    </p:animEffect>
                                  </p:childTnLst>
                                </p:cTn>
                              </p:par>
                            </p:childTnLst>
                          </p:cTn>
                        </p:par>
                        <p:par>
                          <p:cTn id="92" fill="hold">
                            <p:stCondLst>
                              <p:cond delay="11000"/>
                            </p:stCondLst>
                            <p:childTnLst>
                              <p:par>
                                <p:cTn id="93" presetID="22" presetClass="entr" presetSubtype="4" fill="hold" grpId="0" nodeType="after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wipe(down)">
                                      <p:cBhvr>
                                        <p:cTn id="95" dur="500"/>
                                        <p:tgtEl>
                                          <p:spTgt spid="51"/>
                                        </p:tgtEl>
                                      </p:cBhvr>
                                    </p:animEffect>
                                  </p:childTnLst>
                                </p:cTn>
                              </p:par>
                            </p:childTnLst>
                          </p:cTn>
                        </p:par>
                        <p:par>
                          <p:cTn id="96" fill="hold">
                            <p:stCondLst>
                              <p:cond delay="11500"/>
                            </p:stCondLst>
                            <p:childTnLst>
                              <p:par>
                                <p:cTn id="97" presetID="22" presetClass="entr" presetSubtype="4" fill="hold" nodeType="afterEffect">
                                  <p:stCondLst>
                                    <p:cond delay="0"/>
                                  </p:stCondLst>
                                  <p:childTnLst>
                                    <p:set>
                                      <p:cBhvr>
                                        <p:cTn id="98" dur="1" fill="hold">
                                          <p:stCondLst>
                                            <p:cond delay="0"/>
                                          </p:stCondLst>
                                        </p:cTn>
                                        <p:tgtEl>
                                          <p:spTgt spid="52"/>
                                        </p:tgtEl>
                                        <p:attrNameLst>
                                          <p:attrName>style.visibility</p:attrName>
                                        </p:attrNameLst>
                                      </p:cBhvr>
                                      <p:to>
                                        <p:strVal val="visible"/>
                                      </p:to>
                                    </p:set>
                                    <p:animEffect transition="in" filter="wipe(down)">
                                      <p:cBhvr>
                                        <p:cTn id="99" dur="500"/>
                                        <p:tgtEl>
                                          <p:spTgt spid="52"/>
                                        </p:tgtEl>
                                      </p:cBhvr>
                                    </p:animEffect>
                                  </p:childTnLst>
                                </p:cTn>
                              </p:par>
                            </p:childTnLst>
                          </p:cTn>
                        </p:par>
                        <p:par>
                          <p:cTn id="100" fill="hold">
                            <p:stCondLst>
                              <p:cond delay="12000"/>
                            </p:stCondLst>
                            <p:childTnLst>
                              <p:par>
                                <p:cTn id="101" presetID="10" presetClass="entr" presetSubtype="0" fill="hold" nodeType="afterEffect">
                                  <p:stCondLst>
                                    <p:cond delay="0"/>
                                  </p:stCondLst>
                                  <p:childTnLst>
                                    <p:set>
                                      <p:cBhvr>
                                        <p:cTn id="102" dur="1" fill="hold">
                                          <p:stCondLst>
                                            <p:cond delay="0"/>
                                          </p:stCondLst>
                                        </p:cTn>
                                        <p:tgtEl>
                                          <p:spTgt spid="75"/>
                                        </p:tgtEl>
                                        <p:attrNameLst>
                                          <p:attrName>style.visibility</p:attrName>
                                        </p:attrNameLst>
                                      </p:cBhvr>
                                      <p:to>
                                        <p:strVal val="visible"/>
                                      </p:to>
                                    </p:set>
                                    <p:animEffect transition="in" filter="fade">
                                      <p:cBhvr>
                                        <p:cTn id="103" dur="500"/>
                                        <p:tgtEl>
                                          <p:spTgt spid="75"/>
                                        </p:tgtEl>
                                      </p:cBhvr>
                                    </p:animEffect>
                                  </p:childTnLst>
                                </p:cTn>
                              </p:par>
                            </p:childTnLst>
                          </p:cTn>
                        </p:par>
                        <p:par>
                          <p:cTn id="104" fill="hold">
                            <p:stCondLst>
                              <p:cond delay="12500"/>
                            </p:stCondLst>
                            <p:childTnLst>
                              <p:par>
                                <p:cTn id="105" presetID="22" presetClass="entr" presetSubtype="8" fill="hold" grpId="0" nodeType="afterEffect">
                                  <p:stCondLst>
                                    <p:cond delay="750"/>
                                  </p:stCondLst>
                                  <p:childTnLst>
                                    <p:set>
                                      <p:cBhvr>
                                        <p:cTn id="106" dur="1" fill="hold">
                                          <p:stCondLst>
                                            <p:cond delay="0"/>
                                          </p:stCondLst>
                                        </p:cTn>
                                        <p:tgtEl>
                                          <p:spTgt spid="83"/>
                                        </p:tgtEl>
                                        <p:attrNameLst>
                                          <p:attrName>style.visibility</p:attrName>
                                        </p:attrNameLst>
                                      </p:cBhvr>
                                      <p:to>
                                        <p:strVal val="visible"/>
                                      </p:to>
                                    </p:set>
                                    <p:animEffect transition="in" filter="wipe(left)">
                                      <p:cBhvr>
                                        <p:cTn id="107" dur="1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5" grpId="0" animBg="1"/>
      <p:bldP spid="24" grpId="0" animBg="1"/>
      <p:bldP spid="33" grpId="0" animBg="1"/>
      <p:bldP spid="42" grpId="0" animBg="1"/>
      <p:bldP spid="51" grpId="0" animBg="1"/>
      <p:bldP spid="8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7CF00-138C-4095-88B2-6214A995AB5D}"/>
              </a:ext>
            </a:extLst>
          </p:cNvPr>
          <p:cNvSpPr>
            <a:spLocks noGrp="1"/>
          </p:cNvSpPr>
          <p:nvPr>
            <p:ph type="title"/>
          </p:nvPr>
        </p:nvSpPr>
        <p:spPr/>
        <p:txBody>
          <a:bodyPr/>
          <a:lstStyle/>
          <a:p>
            <a:r>
              <a:rPr lang="fr-FR" dirty="0">
                <a:latin typeface="Calibri Light" panose="020F0302020204030204" pitchFamily="34" charset="0"/>
                <a:cs typeface="Calibri Light" panose="020F0302020204030204" pitchFamily="34" charset="0"/>
              </a:rPr>
              <a:t>A key TO </a:t>
            </a:r>
            <a:r>
              <a:rPr lang="fr-FR" dirty="0" err="1">
                <a:latin typeface="Calibri Light" panose="020F0302020204030204" pitchFamily="34" charset="0"/>
                <a:cs typeface="Calibri Light" panose="020F0302020204030204" pitchFamily="34" charset="0"/>
              </a:rPr>
              <a:t>your</a:t>
            </a:r>
            <a:r>
              <a:rPr lang="fr-FR" dirty="0">
                <a:latin typeface="Calibri Light" panose="020F0302020204030204" pitchFamily="34" charset="0"/>
                <a:cs typeface="Calibri Light" panose="020F0302020204030204" pitchFamily="34" charset="0"/>
              </a:rPr>
              <a:t> future</a:t>
            </a:r>
          </a:p>
        </p:txBody>
      </p:sp>
      <p:sp>
        <p:nvSpPr>
          <p:cNvPr id="3" name="Espace réservé du contenu 2">
            <a:extLst>
              <a:ext uri="{FF2B5EF4-FFF2-40B4-BE49-F238E27FC236}">
                <a16:creationId xmlns:a16="http://schemas.microsoft.com/office/drawing/2014/main" id="{691EEE3A-CBF8-4AB0-BB62-14DC6B5E94FC}"/>
              </a:ext>
            </a:extLst>
          </p:cNvPr>
          <p:cNvSpPr>
            <a:spLocks noGrp="1"/>
          </p:cNvSpPr>
          <p:nvPr>
            <p:ph idx="1"/>
          </p:nvPr>
        </p:nvSpPr>
        <p:spPr>
          <a:xfrm>
            <a:off x="3047999" y="2286000"/>
            <a:ext cx="7696201" cy="4023360"/>
          </a:xfrm>
        </p:spPr>
        <p:txBody>
          <a:bodyPr/>
          <a:lstStyle/>
          <a:p>
            <a:r>
              <a:rPr lang="en-GB" dirty="0">
                <a:latin typeface="Calibri" panose="020F0502020204030204" pitchFamily="34" charset="0"/>
                <a:cs typeface="Calibri" panose="020F0502020204030204" pitchFamily="34" charset="0"/>
              </a:rPr>
              <a:t>Link your experience to your degree</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Shadow a professional in your chosen field</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Look into internships offered through your host university</a:t>
            </a:r>
          </a:p>
        </p:txBody>
      </p:sp>
      <p:sp>
        <p:nvSpPr>
          <p:cNvPr id="4" name="Shape 1479">
            <a:extLst>
              <a:ext uri="{FF2B5EF4-FFF2-40B4-BE49-F238E27FC236}">
                <a16:creationId xmlns:a16="http://schemas.microsoft.com/office/drawing/2014/main" id="{A38BB840-6CD4-4B9C-9255-3B507331DC29}"/>
              </a:ext>
            </a:extLst>
          </p:cNvPr>
          <p:cNvSpPr>
            <a:spLocks noChangeAspect="1"/>
          </p:cNvSpPr>
          <p:nvPr/>
        </p:nvSpPr>
        <p:spPr>
          <a:xfrm flipV="1">
            <a:off x="2578039" y="2320562"/>
            <a:ext cx="389501" cy="324000"/>
          </a:xfrm>
          <a:custGeom>
            <a:avLst/>
            <a:gdLst/>
            <a:ahLst/>
            <a:cxnLst>
              <a:cxn ang="0">
                <a:pos x="wd2" y="hd2"/>
              </a:cxn>
              <a:cxn ang="5400000">
                <a:pos x="wd2" y="hd2"/>
              </a:cxn>
              <a:cxn ang="10800000">
                <a:pos x="wd2" y="hd2"/>
              </a:cxn>
              <a:cxn ang="16200000">
                <a:pos x="wd2" y="hd2"/>
              </a:cxn>
            </a:cxnLst>
            <a:rect l="0" t="0" r="r" b="b"/>
            <a:pathLst>
              <a:path w="21549" h="21483" extrusionOk="0">
                <a:moveTo>
                  <a:pt x="19089" y="14102"/>
                </a:moveTo>
                <a:lnTo>
                  <a:pt x="17953" y="15972"/>
                </a:lnTo>
                <a:lnTo>
                  <a:pt x="20739" y="18368"/>
                </a:lnTo>
                <a:cubicBezTo>
                  <a:pt x="21061" y="18646"/>
                  <a:pt x="21258" y="19020"/>
                  <a:pt x="21331" y="19487"/>
                </a:cubicBezTo>
                <a:cubicBezTo>
                  <a:pt x="21401" y="19954"/>
                  <a:pt x="21321" y="20378"/>
                  <a:pt x="21087" y="20766"/>
                </a:cubicBezTo>
                <a:cubicBezTo>
                  <a:pt x="20842" y="21149"/>
                  <a:pt x="20528" y="21382"/>
                  <a:pt x="20145" y="21458"/>
                </a:cubicBezTo>
                <a:cubicBezTo>
                  <a:pt x="19763" y="21534"/>
                  <a:pt x="19408" y="21433"/>
                  <a:pt x="19089" y="21155"/>
                </a:cubicBezTo>
                <a:lnTo>
                  <a:pt x="10067" y="13441"/>
                </a:lnTo>
                <a:cubicBezTo>
                  <a:pt x="9483" y="14158"/>
                  <a:pt x="8844" y="14740"/>
                  <a:pt x="8154" y="15190"/>
                </a:cubicBezTo>
                <a:cubicBezTo>
                  <a:pt x="7467" y="15643"/>
                  <a:pt x="6769" y="15949"/>
                  <a:pt x="6061" y="16112"/>
                </a:cubicBezTo>
                <a:cubicBezTo>
                  <a:pt x="5354" y="16278"/>
                  <a:pt x="4657" y="16290"/>
                  <a:pt x="3976" y="16141"/>
                </a:cubicBezTo>
                <a:cubicBezTo>
                  <a:pt x="3296" y="15994"/>
                  <a:pt x="2667" y="15671"/>
                  <a:pt x="2099" y="15176"/>
                </a:cubicBezTo>
                <a:cubicBezTo>
                  <a:pt x="1456" y="14630"/>
                  <a:pt x="958" y="13922"/>
                  <a:pt x="606" y="13058"/>
                </a:cubicBezTo>
                <a:cubicBezTo>
                  <a:pt x="252" y="12192"/>
                  <a:pt x="55" y="11259"/>
                  <a:pt x="10" y="10258"/>
                </a:cubicBezTo>
                <a:cubicBezTo>
                  <a:pt x="-37" y="9256"/>
                  <a:pt x="78" y="8222"/>
                  <a:pt x="348" y="7156"/>
                </a:cubicBezTo>
                <a:cubicBezTo>
                  <a:pt x="615" y="6084"/>
                  <a:pt x="1040" y="5063"/>
                  <a:pt x="1618" y="4085"/>
                </a:cubicBezTo>
                <a:cubicBezTo>
                  <a:pt x="2200" y="3106"/>
                  <a:pt x="2873" y="2299"/>
                  <a:pt x="3634" y="1663"/>
                </a:cubicBezTo>
                <a:cubicBezTo>
                  <a:pt x="4394" y="1025"/>
                  <a:pt x="5176" y="567"/>
                  <a:pt x="5983" y="291"/>
                </a:cubicBezTo>
                <a:cubicBezTo>
                  <a:pt x="6786" y="10"/>
                  <a:pt x="7584" y="-66"/>
                  <a:pt x="8375" y="55"/>
                </a:cubicBezTo>
                <a:cubicBezTo>
                  <a:pt x="9163" y="173"/>
                  <a:pt x="9884" y="511"/>
                  <a:pt x="10525" y="1056"/>
                </a:cubicBezTo>
                <a:cubicBezTo>
                  <a:pt x="11095" y="1531"/>
                  <a:pt x="11550" y="2133"/>
                  <a:pt x="11886" y="2862"/>
                </a:cubicBezTo>
                <a:cubicBezTo>
                  <a:pt x="12224" y="3584"/>
                  <a:pt x="12445" y="4380"/>
                  <a:pt x="12548" y="5235"/>
                </a:cubicBezTo>
                <a:cubicBezTo>
                  <a:pt x="12654" y="6093"/>
                  <a:pt x="12639" y="6984"/>
                  <a:pt x="12506" y="7912"/>
                </a:cubicBezTo>
                <a:cubicBezTo>
                  <a:pt x="12367" y="8843"/>
                  <a:pt x="12116" y="9757"/>
                  <a:pt x="11741" y="10654"/>
                </a:cubicBezTo>
                <a:lnTo>
                  <a:pt x="16392" y="14653"/>
                </a:lnTo>
                <a:lnTo>
                  <a:pt x="17526" y="12780"/>
                </a:lnTo>
                <a:lnTo>
                  <a:pt x="16348" y="11785"/>
                </a:lnTo>
                <a:cubicBezTo>
                  <a:pt x="16242" y="11695"/>
                  <a:pt x="16176" y="11571"/>
                  <a:pt x="16155" y="11416"/>
                </a:cubicBezTo>
                <a:cubicBezTo>
                  <a:pt x="16134" y="11259"/>
                  <a:pt x="16160" y="11110"/>
                  <a:pt x="16235" y="10978"/>
                </a:cubicBezTo>
                <a:lnTo>
                  <a:pt x="16808" y="10049"/>
                </a:lnTo>
                <a:cubicBezTo>
                  <a:pt x="16883" y="9923"/>
                  <a:pt x="16982" y="9844"/>
                  <a:pt x="17106" y="9813"/>
                </a:cubicBezTo>
                <a:cubicBezTo>
                  <a:pt x="17230" y="9782"/>
                  <a:pt x="17350" y="9813"/>
                  <a:pt x="17470" y="9912"/>
                </a:cubicBezTo>
                <a:lnTo>
                  <a:pt x="21335" y="13238"/>
                </a:lnTo>
                <a:cubicBezTo>
                  <a:pt x="21455" y="13328"/>
                  <a:pt x="21525" y="13452"/>
                  <a:pt x="21542" y="13610"/>
                </a:cubicBezTo>
                <a:cubicBezTo>
                  <a:pt x="21563" y="13767"/>
                  <a:pt x="21535" y="13911"/>
                  <a:pt x="21457" y="14046"/>
                </a:cubicBezTo>
                <a:lnTo>
                  <a:pt x="20908" y="14976"/>
                </a:lnTo>
                <a:cubicBezTo>
                  <a:pt x="20835" y="15103"/>
                  <a:pt x="20730" y="15179"/>
                  <a:pt x="20601" y="15213"/>
                </a:cubicBezTo>
                <a:cubicBezTo>
                  <a:pt x="20467" y="15244"/>
                  <a:pt x="20347" y="15213"/>
                  <a:pt x="20235" y="15125"/>
                </a:cubicBezTo>
                <a:lnTo>
                  <a:pt x="19089" y="14102"/>
                </a:lnTo>
                <a:close/>
                <a:moveTo>
                  <a:pt x="9558" y="7732"/>
                </a:moveTo>
                <a:cubicBezTo>
                  <a:pt x="9762" y="7403"/>
                  <a:pt x="9896" y="7046"/>
                  <a:pt x="9964" y="6669"/>
                </a:cubicBezTo>
                <a:cubicBezTo>
                  <a:pt x="10030" y="6292"/>
                  <a:pt x="10037" y="5915"/>
                  <a:pt x="9987" y="5539"/>
                </a:cubicBezTo>
                <a:cubicBezTo>
                  <a:pt x="9931" y="5162"/>
                  <a:pt x="9821" y="4807"/>
                  <a:pt x="9654" y="4476"/>
                </a:cubicBezTo>
                <a:cubicBezTo>
                  <a:pt x="9485" y="4144"/>
                  <a:pt x="9262" y="3860"/>
                  <a:pt x="8985" y="3626"/>
                </a:cubicBezTo>
                <a:cubicBezTo>
                  <a:pt x="8708" y="3385"/>
                  <a:pt x="8412" y="3221"/>
                  <a:pt x="8098" y="3140"/>
                </a:cubicBezTo>
                <a:cubicBezTo>
                  <a:pt x="7781" y="3061"/>
                  <a:pt x="7469" y="3053"/>
                  <a:pt x="7154" y="3115"/>
                </a:cubicBezTo>
                <a:cubicBezTo>
                  <a:pt x="6840" y="3179"/>
                  <a:pt x="6544" y="3312"/>
                  <a:pt x="6267" y="3514"/>
                </a:cubicBezTo>
                <a:cubicBezTo>
                  <a:pt x="5988" y="3714"/>
                  <a:pt x="5753" y="3981"/>
                  <a:pt x="5558" y="4313"/>
                </a:cubicBezTo>
                <a:cubicBezTo>
                  <a:pt x="5281" y="4788"/>
                  <a:pt x="5136" y="5306"/>
                  <a:pt x="5120" y="5854"/>
                </a:cubicBezTo>
                <a:cubicBezTo>
                  <a:pt x="5105" y="6408"/>
                  <a:pt x="5202" y="6920"/>
                  <a:pt x="5411" y="7398"/>
                </a:cubicBezTo>
                <a:cubicBezTo>
                  <a:pt x="4972" y="7308"/>
                  <a:pt x="4533" y="7364"/>
                  <a:pt x="4103" y="7564"/>
                </a:cubicBezTo>
                <a:cubicBezTo>
                  <a:pt x="3671" y="7766"/>
                  <a:pt x="3312" y="8106"/>
                  <a:pt x="3019" y="8582"/>
                </a:cubicBezTo>
                <a:cubicBezTo>
                  <a:pt x="2817" y="8913"/>
                  <a:pt x="2681" y="9268"/>
                  <a:pt x="2615" y="9645"/>
                </a:cubicBezTo>
                <a:cubicBezTo>
                  <a:pt x="2547" y="10021"/>
                  <a:pt x="2542" y="10393"/>
                  <a:pt x="2596" y="10761"/>
                </a:cubicBezTo>
                <a:cubicBezTo>
                  <a:pt x="2655" y="11129"/>
                  <a:pt x="2765" y="11478"/>
                  <a:pt x="2937" y="11813"/>
                </a:cubicBezTo>
                <a:cubicBezTo>
                  <a:pt x="3103" y="12142"/>
                  <a:pt x="3322" y="12429"/>
                  <a:pt x="3592" y="12659"/>
                </a:cubicBezTo>
                <a:cubicBezTo>
                  <a:pt x="3869" y="12901"/>
                  <a:pt x="4164" y="13064"/>
                  <a:pt x="4481" y="13146"/>
                </a:cubicBezTo>
                <a:cubicBezTo>
                  <a:pt x="4793" y="13225"/>
                  <a:pt x="5105" y="13236"/>
                  <a:pt x="5411" y="13171"/>
                </a:cubicBezTo>
                <a:cubicBezTo>
                  <a:pt x="5718" y="13109"/>
                  <a:pt x="6011" y="12977"/>
                  <a:pt x="6286" y="12774"/>
                </a:cubicBezTo>
                <a:cubicBezTo>
                  <a:pt x="6568" y="12572"/>
                  <a:pt x="6805" y="12308"/>
                  <a:pt x="7007" y="11973"/>
                </a:cubicBezTo>
                <a:cubicBezTo>
                  <a:pt x="7300" y="11498"/>
                  <a:pt x="7452" y="10983"/>
                  <a:pt x="7469" y="10432"/>
                </a:cubicBezTo>
                <a:cubicBezTo>
                  <a:pt x="7483" y="9881"/>
                  <a:pt x="7382" y="9366"/>
                  <a:pt x="7164" y="8891"/>
                </a:cubicBezTo>
                <a:cubicBezTo>
                  <a:pt x="7607" y="8978"/>
                  <a:pt x="8042" y="8930"/>
                  <a:pt x="8473" y="8736"/>
                </a:cubicBezTo>
                <a:cubicBezTo>
                  <a:pt x="8908" y="8542"/>
                  <a:pt x="9267" y="8210"/>
                  <a:pt x="9558" y="7732"/>
                </a:cubicBezTo>
              </a:path>
            </a:pathLst>
          </a:custGeom>
          <a:solidFill>
            <a:srgbClr val="006778"/>
          </a:solidFill>
          <a:ln w="12700" cap="flat">
            <a:noFill/>
            <a:miter lim="400000"/>
          </a:ln>
          <a:effectLst/>
        </p:spPr>
        <p:txBody>
          <a:bodyPr wrap="square" lIns="38110" tIns="38110" rIns="38110" bIns="38110" numCol="1" anchor="ctr">
            <a:noAutofit/>
          </a:bodyPr>
          <a:lstStyle/>
          <a:p>
            <a:pPr defTabSz="457312">
              <a:defRPr sz="6400">
                <a:solidFill>
                  <a:srgbClr val="FFFFFF"/>
                </a:solidFill>
                <a:effectLst>
                  <a:outerShdw blurRad="38100" dist="12700" dir="5400000" rotWithShape="0">
                    <a:srgbClr val="000000">
                      <a:alpha val="50000"/>
                    </a:srgbClr>
                  </a:outerShdw>
                </a:effectLst>
              </a:defRPr>
            </a:pPr>
            <a:endParaRPr sz="6401">
              <a:solidFill>
                <a:srgbClr val="FFFFFF"/>
              </a:solidFill>
            </a:endParaRPr>
          </a:p>
        </p:txBody>
      </p:sp>
      <p:sp>
        <p:nvSpPr>
          <p:cNvPr id="5" name="Shape 1479">
            <a:extLst>
              <a:ext uri="{FF2B5EF4-FFF2-40B4-BE49-F238E27FC236}">
                <a16:creationId xmlns:a16="http://schemas.microsoft.com/office/drawing/2014/main" id="{68052561-B249-46C2-A2AA-311C9C1B1ADA}"/>
              </a:ext>
            </a:extLst>
          </p:cNvPr>
          <p:cNvSpPr>
            <a:spLocks noChangeAspect="1"/>
          </p:cNvSpPr>
          <p:nvPr/>
        </p:nvSpPr>
        <p:spPr>
          <a:xfrm flipV="1">
            <a:off x="2578040" y="3229711"/>
            <a:ext cx="389501" cy="324000"/>
          </a:xfrm>
          <a:custGeom>
            <a:avLst/>
            <a:gdLst/>
            <a:ahLst/>
            <a:cxnLst>
              <a:cxn ang="0">
                <a:pos x="wd2" y="hd2"/>
              </a:cxn>
              <a:cxn ang="5400000">
                <a:pos x="wd2" y="hd2"/>
              </a:cxn>
              <a:cxn ang="10800000">
                <a:pos x="wd2" y="hd2"/>
              </a:cxn>
              <a:cxn ang="16200000">
                <a:pos x="wd2" y="hd2"/>
              </a:cxn>
            </a:cxnLst>
            <a:rect l="0" t="0" r="r" b="b"/>
            <a:pathLst>
              <a:path w="21549" h="21483" extrusionOk="0">
                <a:moveTo>
                  <a:pt x="19089" y="14102"/>
                </a:moveTo>
                <a:lnTo>
                  <a:pt x="17953" y="15972"/>
                </a:lnTo>
                <a:lnTo>
                  <a:pt x="20739" y="18368"/>
                </a:lnTo>
                <a:cubicBezTo>
                  <a:pt x="21061" y="18646"/>
                  <a:pt x="21258" y="19020"/>
                  <a:pt x="21331" y="19487"/>
                </a:cubicBezTo>
                <a:cubicBezTo>
                  <a:pt x="21401" y="19954"/>
                  <a:pt x="21321" y="20378"/>
                  <a:pt x="21087" y="20766"/>
                </a:cubicBezTo>
                <a:cubicBezTo>
                  <a:pt x="20842" y="21149"/>
                  <a:pt x="20528" y="21382"/>
                  <a:pt x="20145" y="21458"/>
                </a:cubicBezTo>
                <a:cubicBezTo>
                  <a:pt x="19763" y="21534"/>
                  <a:pt x="19408" y="21433"/>
                  <a:pt x="19089" y="21155"/>
                </a:cubicBezTo>
                <a:lnTo>
                  <a:pt x="10067" y="13441"/>
                </a:lnTo>
                <a:cubicBezTo>
                  <a:pt x="9483" y="14158"/>
                  <a:pt x="8844" y="14740"/>
                  <a:pt x="8154" y="15190"/>
                </a:cubicBezTo>
                <a:cubicBezTo>
                  <a:pt x="7467" y="15643"/>
                  <a:pt x="6769" y="15949"/>
                  <a:pt x="6061" y="16112"/>
                </a:cubicBezTo>
                <a:cubicBezTo>
                  <a:pt x="5354" y="16278"/>
                  <a:pt x="4657" y="16290"/>
                  <a:pt x="3976" y="16141"/>
                </a:cubicBezTo>
                <a:cubicBezTo>
                  <a:pt x="3296" y="15994"/>
                  <a:pt x="2667" y="15671"/>
                  <a:pt x="2099" y="15176"/>
                </a:cubicBezTo>
                <a:cubicBezTo>
                  <a:pt x="1456" y="14630"/>
                  <a:pt x="958" y="13922"/>
                  <a:pt x="606" y="13058"/>
                </a:cubicBezTo>
                <a:cubicBezTo>
                  <a:pt x="252" y="12192"/>
                  <a:pt x="55" y="11259"/>
                  <a:pt x="10" y="10258"/>
                </a:cubicBezTo>
                <a:cubicBezTo>
                  <a:pt x="-37" y="9256"/>
                  <a:pt x="78" y="8222"/>
                  <a:pt x="348" y="7156"/>
                </a:cubicBezTo>
                <a:cubicBezTo>
                  <a:pt x="615" y="6084"/>
                  <a:pt x="1040" y="5063"/>
                  <a:pt x="1618" y="4085"/>
                </a:cubicBezTo>
                <a:cubicBezTo>
                  <a:pt x="2200" y="3106"/>
                  <a:pt x="2873" y="2299"/>
                  <a:pt x="3634" y="1663"/>
                </a:cubicBezTo>
                <a:cubicBezTo>
                  <a:pt x="4394" y="1025"/>
                  <a:pt x="5176" y="567"/>
                  <a:pt x="5983" y="291"/>
                </a:cubicBezTo>
                <a:cubicBezTo>
                  <a:pt x="6786" y="10"/>
                  <a:pt x="7584" y="-66"/>
                  <a:pt x="8375" y="55"/>
                </a:cubicBezTo>
                <a:cubicBezTo>
                  <a:pt x="9163" y="173"/>
                  <a:pt x="9884" y="511"/>
                  <a:pt x="10525" y="1056"/>
                </a:cubicBezTo>
                <a:cubicBezTo>
                  <a:pt x="11095" y="1531"/>
                  <a:pt x="11550" y="2133"/>
                  <a:pt x="11886" y="2862"/>
                </a:cubicBezTo>
                <a:cubicBezTo>
                  <a:pt x="12224" y="3584"/>
                  <a:pt x="12445" y="4380"/>
                  <a:pt x="12548" y="5235"/>
                </a:cubicBezTo>
                <a:cubicBezTo>
                  <a:pt x="12654" y="6093"/>
                  <a:pt x="12639" y="6984"/>
                  <a:pt x="12506" y="7912"/>
                </a:cubicBezTo>
                <a:cubicBezTo>
                  <a:pt x="12367" y="8843"/>
                  <a:pt x="12116" y="9757"/>
                  <a:pt x="11741" y="10654"/>
                </a:cubicBezTo>
                <a:lnTo>
                  <a:pt x="16392" y="14653"/>
                </a:lnTo>
                <a:lnTo>
                  <a:pt x="17526" y="12780"/>
                </a:lnTo>
                <a:lnTo>
                  <a:pt x="16348" y="11785"/>
                </a:lnTo>
                <a:cubicBezTo>
                  <a:pt x="16242" y="11695"/>
                  <a:pt x="16176" y="11571"/>
                  <a:pt x="16155" y="11416"/>
                </a:cubicBezTo>
                <a:cubicBezTo>
                  <a:pt x="16134" y="11259"/>
                  <a:pt x="16160" y="11110"/>
                  <a:pt x="16235" y="10978"/>
                </a:cubicBezTo>
                <a:lnTo>
                  <a:pt x="16808" y="10049"/>
                </a:lnTo>
                <a:cubicBezTo>
                  <a:pt x="16883" y="9923"/>
                  <a:pt x="16982" y="9844"/>
                  <a:pt x="17106" y="9813"/>
                </a:cubicBezTo>
                <a:cubicBezTo>
                  <a:pt x="17230" y="9782"/>
                  <a:pt x="17350" y="9813"/>
                  <a:pt x="17470" y="9912"/>
                </a:cubicBezTo>
                <a:lnTo>
                  <a:pt x="21335" y="13238"/>
                </a:lnTo>
                <a:cubicBezTo>
                  <a:pt x="21455" y="13328"/>
                  <a:pt x="21525" y="13452"/>
                  <a:pt x="21542" y="13610"/>
                </a:cubicBezTo>
                <a:cubicBezTo>
                  <a:pt x="21563" y="13767"/>
                  <a:pt x="21535" y="13911"/>
                  <a:pt x="21457" y="14046"/>
                </a:cubicBezTo>
                <a:lnTo>
                  <a:pt x="20908" y="14976"/>
                </a:lnTo>
                <a:cubicBezTo>
                  <a:pt x="20835" y="15103"/>
                  <a:pt x="20730" y="15179"/>
                  <a:pt x="20601" y="15213"/>
                </a:cubicBezTo>
                <a:cubicBezTo>
                  <a:pt x="20467" y="15244"/>
                  <a:pt x="20347" y="15213"/>
                  <a:pt x="20235" y="15125"/>
                </a:cubicBezTo>
                <a:lnTo>
                  <a:pt x="19089" y="14102"/>
                </a:lnTo>
                <a:close/>
                <a:moveTo>
                  <a:pt x="9558" y="7732"/>
                </a:moveTo>
                <a:cubicBezTo>
                  <a:pt x="9762" y="7403"/>
                  <a:pt x="9896" y="7046"/>
                  <a:pt x="9964" y="6669"/>
                </a:cubicBezTo>
                <a:cubicBezTo>
                  <a:pt x="10030" y="6292"/>
                  <a:pt x="10037" y="5915"/>
                  <a:pt x="9987" y="5539"/>
                </a:cubicBezTo>
                <a:cubicBezTo>
                  <a:pt x="9931" y="5162"/>
                  <a:pt x="9821" y="4807"/>
                  <a:pt x="9654" y="4476"/>
                </a:cubicBezTo>
                <a:cubicBezTo>
                  <a:pt x="9485" y="4144"/>
                  <a:pt x="9262" y="3860"/>
                  <a:pt x="8985" y="3626"/>
                </a:cubicBezTo>
                <a:cubicBezTo>
                  <a:pt x="8708" y="3385"/>
                  <a:pt x="8412" y="3221"/>
                  <a:pt x="8098" y="3140"/>
                </a:cubicBezTo>
                <a:cubicBezTo>
                  <a:pt x="7781" y="3061"/>
                  <a:pt x="7469" y="3053"/>
                  <a:pt x="7154" y="3115"/>
                </a:cubicBezTo>
                <a:cubicBezTo>
                  <a:pt x="6840" y="3179"/>
                  <a:pt x="6544" y="3312"/>
                  <a:pt x="6267" y="3514"/>
                </a:cubicBezTo>
                <a:cubicBezTo>
                  <a:pt x="5988" y="3714"/>
                  <a:pt x="5753" y="3981"/>
                  <a:pt x="5558" y="4313"/>
                </a:cubicBezTo>
                <a:cubicBezTo>
                  <a:pt x="5281" y="4788"/>
                  <a:pt x="5136" y="5306"/>
                  <a:pt x="5120" y="5854"/>
                </a:cubicBezTo>
                <a:cubicBezTo>
                  <a:pt x="5105" y="6408"/>
                  <a:pt x="5202" y="6920"/>
                  <a:pt x="5411" y="7398"/>
                </a:cubicBezTo>
                <a:cubicBezTo>
                  <a:pt x="4972" y="7308"/>
                  <a:pt x="4533" y="7364"/>
                  <a:pt x="4103" y="7564"/>
                </a:cubicBezTo>
                <a:cubicBezTo>
                  <a:pt x="3671" y="7766"/>
                  <a:pt x="3312" y="8106"/>
                  <a:pt x="3019" y="8582"/>
                </a:cubicBezTo>
                <a:cubicBezTo>
                  <a:pt x="2817" y="8913"/>
                  <a:pt x="2681" y="9268"/>
                  <a:pt x="2615" y="9645"/>
                </a:cubicBezTo>
                <a:cubicBezTo>
                  <a:pt x="2547" y="10021"/>
                  <a:pt x="2542" y="10393"/>
                  <a:pt x="2596" y="10761"/>
                </a:cubicBezTo>
                <a:cubicBezTo>
                  <a:pt x="2655" y="11129"/>
                  <a:pt x="2765" y="11478"/>
                  <a:pt x="2937" y="11813"/>
                </a:cubicBezTo>
                <a:cubicBezTo>
                  <a:pt x="3103" y="12142"/>
                  <a:pt x="3322" y="12429"/>
                  <a:pt x="3592" y="12659"/>
                </a:cubicBezTo>
                <a:cubicBezTo>
                  <a:pt x="3869" y="12901"/>
                  <a:pt x="4164" y="13064"/>
                  <a:pt x="4481" y="13146"/>
                </a:cubicBezTo>
                <a:cubicBezTo>
                  <a:pt x="4793" y="13225"/>
                  <a:pt x="5105" y="13236"/>
                  <a:pt x="5411" y="13171"/>
                </a:cubicBezTo>
                <a:cubicBezTo>
                  <a:pt x="5718" y="13109"/>
                  <a:pt x="6011" y="12977"/>
                  <a:pt x="6286" y="12774"/>
                </a:cubicBezTo>
                <a:cubicBezTo>
                  <a:pt x="6568" y="12572"/>
                  <a:pt x="6805" y="12308"/>
                  <a:pt x="7007" y="11973"/>
                </a:cubicBezTo>
                <a:cubicBezTo>
                  <a:pt x="7300" y="11498"/>
                  <a:pt x="7452" y="10983"/>
                  <a:pt x="7469" y="10432"/>
                </a:cubicBezTo>
                <a:cubicBezTo>
                  <a:pt x="7483" y="9881"/>
                  <a:pt x="7382" y="9366"/>
                  <a:pt x="7164" y="8891"/>
                </a:cubicBezTo>
                <a:cubicBezTo>
                  <a:pt x="7607" y="8978"/>
                  <a:pt x="8042" y="8930"/>
                  <a:pt x="8473" y="8736"/>
                </a:cubicBezTo>
                <a:cubicBezTo>
                  <a:pt x="8908" y="8542"/>
                  <a:pt x="9267" y="8210"/>
                  <a:pt x="9558" y="7732"/>
                </a:cubicBezTo>
              </a:path>
            </a:pathLst>
          </a:custGeom>
          <a:solidFill>
            <a:srgbClr val="822327"/>
          </a:solidFill>
          <a:ln w="12700" cap="flat">
            <a:noFill/>
            <a:miter lim="400000"/>
          </a:ln>
          <a:effectLst/>
        </p:spPr>
        <p:txBody>
          <a:bodyPr wrap="square" lIns="38110" tIns="38110" rIns="38110" bIns="38110" numCol="1" anchor="ctr">
            <a:noAutofit/>
          </a:bodyPr>
          <a:lstStyle/>
          <a:p>
            <a:pPr defTabSz="457312">
              <a:defRPr sz="6400">
                <a:solidFill>
                  <a:srgbClr val="FFFFFF"/>
                </a:solidFill>
                <a:effectLst>
                  <a:outerShdw blurRad="38100" dist="12700" dir="5400000" rotWithShape="0">
                    <a:srgbClr val="000000">
                      <a:alpha val="50000"/>
                    </a:srgbClr>
                  </a:outerShdw>
                </a:effectLst>
              </a:defRPr>
            </a:pPr>
            <a:endParaRPr sz="6401">
              <a:solidFill>
                <a:srgbClr val="FFFFFF"/>
              </a:solidFill>
            </a:endParaRPr>
          </a:p>
        </p:txBody>
      </p:sp>
      <p:sp>
        <p:nvSpPr>
          <p:cNvPr id="6" name="Shape 1479">
            <a:extLst>
              <a:ext uri="{FF2B5EF4-FFF2-40B4-BE49-F238E27FC236}">
                <a16:creationId xmlns:a16="http://schemas.microsoft.com/office/drawing/2014/main" id="{222DB34D-B9E9-48CD-8177-306ED88833F1}"/>
              </a:ext>
            </a:extLst>
          </p:cNvPr>
          <p:cNvSpPr>
            <a:spLocks noChangeAspect="1"/>
          </p:cNvSpPr>
          <p:nvPr/>
        </p:nvSpPr>
        <p:spPr>
          <a:xfrm flipV="1">
            <a:off x="2583294" y="4212427"/>
            <a:ext cx="389501" cy="324000"/>
          </a:xfrm>
          <a:custGeom>
            <a:avLst/>
            <a:gdLst/>
            <a:ahLst/>
            <a:cxnLst>
              <a:cxn ang="0">
                <a:pos x="wd2" y="hd2"/>
              </a:cxn>
              <a:cxn ang="5400000">
                <a:pos x="wd2" y="hd2"/>
              </a:cxn>
              <a:cxn ang="10800000">
                <a:pos x="wd2" y="hd2"/>
              </a:cxn>
              <a:cxn ang="16200000">
                <a:pos x="wd2" y="hd2"/>
              </a:cxn>
            </a:cxnLst>
            <a:rect l="0" t="0" r="r" b="b"/>
            <a:pathLst>
              <a:path w="21549" h="21483" extrusionOk="0">
                <a:moveTo>
                  <a:pt x="19089" y="14102"/>
                </a:moveTo>
                <a:lnTo>
                  <a:pt x="17953" y="15972"/>
                </a:lnTo>
                <a:lnTo>
                  <a:pt x="20739" y="18368"/>
                </a:lnTo>
                <a:cubicBezTo>
                  <a:pt x="21061" y="18646"/>
                  <a:pt x="21258" y="19020"/>
                  <a:pt x="21331" y="19487"/>
                </a:cubicBezTo>
                <a:cubicBezTo>
                  <a:pt x="21401" y="19954"/>
                  <a:pt x="21321" y="20378"/>
                  <a:pt x="21087" y="20766"/>
                </a:cubicBezTo>
                <a:cubicBezTo>
                  <a:pt x="20842" y="21149"/>
                  <a:pt x="20528" y="21382"/>
                  <a:pt x="20145" y="21458"/>
                </a:cubicBezTo>
                <a:cubicBezTo>
                  <a:pt x="19763" y="21534"/>
                  <a:pt x="19408" y="21433"/>
                  <a:pt x="19089" y="21155"/>
                </a:cubicBezTo>
                <a:lnTo>
                  <a:pt x="10067" y="13441"/>
                </a:lnTo>
                <a:cubicBezTo>
                  <a:pt x="9483" y="14158"/>
                  <a:pt x="8844" y="14740"/>
                  <a:pt x="8154" y="15190"/>
                </a:cubicBezTo>
                <a:cubicBezTo>
                  <a:pt x="7467" y="15643"/>
                  <a:pt x="6769" y="15949"/>
                  <a:pt x="6061" y="16112"/>
                </a:cubicBezTo>
                <a:cubicBezTo>
                  <a:pt x="5354" y="16278"/>
                  <a:pt x="4657" y="16290"/>
                  <a:pt x="3976" y="16141"/>
                </a:cubicBezTo>
                <a:cubicBezTo>
                  <a:pt x="3296" y="15994"/>
                  <a:pt x="2667" y="15671"/>
                  <a:pt x="2099" y="15176"/>
                </a:cubicBezTo>
                <a:cubicBezTo>
                  <a:pt x="1456" y="14630"/>
                  <a:pt x="958" y="13922"/>
                  <a:pt x="606" y="13058"/>
                </a:cubicBezTo>
                <a:cubicBezTo>
                  <a:pt x="252" y="12192"/>
                  <a:pt x="55" y="11259"/>
                  <a:pt x="10" y="10258"/>
                </a:cubicBezTo>
                <a:cubicBezTo>
                  <a:pt x="-37" y="9256"/>
                  <a:pt x="78" y="8222"/>
                  <a:pt x="348" y="7156"/>
                </a:cubicBezTo>
                <a:cubicBezTo>
                  <a:pt x="615" y="6084"/>
                  <a:pt x="1040" y="5063"/>
                  <a:pt x="1618" y="4085"/>
                </a:cubicBezTo>
                <a:cubicBezTo>
                  <a:pt x="2200" y="3106"/>
                  <a:pt x="2873" y="2299"/>
                  <a:pt x="3634" y="1663"/>
                </a:cubicBezTo>
                <a:cubicBezTo>
                  <a:pt x="4394" y="1025"/>
                  <a:pt x="5176" y="567"/>
                  <a:pt x="5983" y="291"/>
                </a:cubicBezTo>
                <a:cubicBezTo>
                  <a:pt x="6786" y="10"/>
                  <a:pt x="7584" y="-66"/>
                  <a:pt x="8375" y="55"/>
                </a:cubicBezTo>
                <a:cubicBezTo>
                  <a:pt x="9163" y="173"/>
                  <a:pt x="9884" y="511"/>
                  <a:pt x="10525" y="1056"/>
                </a:cubicBezTo>
                <a:cubicBezTo>
                  <a:pt x="11095" y="1531"/>
                  <a:pt x="11550" y="2133"/>
                  <a:pt x="11886" y="2862"/>
                </a:cubicBezTo>
                <a:cubicBezTo>
                  <a:pt x="12224" y="3584"/>
                  <a:pt x="12445" y="4380"/>
                  <a:pt x="12548" y="5235"/>
                </a:cubicBezTo>
                <a:cubicBezTo>
                  <a:pt x="12654" y="6093"/>
                  <a:pt x="12639" y="6984"/>
                  <a:pt x="12506" y="7912"/>
                </a:cubicBezTo>
                <a:cubicBezTo>
                  <a:pt x="12367" y="8843"/>
                  <a:pt x="12116" y="9757"/>
                  <a:pt x="11741" y="10654"/>
                </a:cubicBezTo>
                <a:lnTo>
                  <a:pt x="16392" y="14653"/>
                </a:lnTo>
                <a:lnTo>
                  <a:pt x="17526" y="12780"/>
                </a:lnTo>
                <a:lnTo>
                  <a:pt x="16348" y="11785"/>
                </a:lnTo>
                <a:cubicBezTo>
                  <a:pt x="16242" y="11695"/>
                  <a:pt x="16176" y="11571"/>
                  <a:pt x="16155" y="11416"/>
                </a:cubicBezTo>
                <a:cubicBezTo>
                  <a:pt x="16134" y="11259"/>
                  <a:pt x="16160" y="11110"/>
                  <a:pt x="16235" y="10978"/>
                </a:cubicBezTo>
                <a:lnTo>
                  <a:pt x="16808" y="10049"/>
                </a:lnTo>
                <a:cubicBezTo>
                  <a:pt x="16883" y="9923"/>
                  <a:pt x="16982" y="9844"/>
                  <a:pt x="17106" y="9813"/>
                </a:cubicBezTo>
                <a:cubicBezTo>
                  <a:pt x="17230" y="9782"/>
                  <a:pt x="17350" y="9813"/>
                  <a:pt x="17470" y="9912"/>
                </a:cubicBezTo>
                <a:lnTo>
                  <a:pt x="21335" y="13238"/>
                </a:lnTo>
                <a:cubicBezTo>
                  <a:pt x="21455" y="13328"/>
                  <a:pt x="21525" y="13452"/>
                  <a:pt x="21542" y="13610"/>
                </a:cubicBezTo>
                <a:cubicBezTo>
                  <a:pt x="21563" y="13767"/>
                  <a:pt x="21535" y="13911"/>
                  <a:pt x="21457" y="14046"/>
                </a:cubicBezTo>
                <a:lnTo>
                  <a:pt x="20908" y="14976"/>
                </a:lnTo>
                <a:cubicBezTo>
                  <a:pt x="20835" y="15103"/>
                  <a:pt x="20730" y="15179"/>
                  <a:pt x="20601" y="15213"/>
                </a:cubicBezTo>
                <a:cubicBezTo>
                  <a:pt x="20467" y="15244"/>
                  <a:pt x="20347" y="15213"/>
                  <a:pt x="20235" y="15125"/>
                </a:cubicBezTo>
                <a:lnTo>
                  <a:pt x="19089" y="14102"/>
                </a:lnTo>
                <a:close/>
                <a:moveTo>
                  <a:pt x="9558" y="7732"/>
                </a:moveTo>
                <a:cubicBezTo>
                  <a:pt x="9762" y="7403"/>
                  <a:pt x="9896" y="7046"/>
                  <a:pt x="9964" y="6669"/>
                </a:cubicBezTo>
                <a:cubicBezTo>
                  <a:pt x="10030" y="6292"/>
                  <a:pt x="10037" y="5915"/>
                  <a:pt x="9987" y="5539"/>
                </a:cubicBezTo>
                <a:cubicBezTo>
                  <a:pt x="9931" y="5162"/>
                  <a:pt x="9821" y="4807"/>
                  <a:pt x="9654" y="4476"/>
                </a:cubicBezTo>
                <a:cubicBezTo>
                  <a:pt x="9485" y="4144"/>
                  <a:pt x="9262" y="3860"/>
                  <a:pt x="8985" y="3626"/>
                </a:cubicBezTo>
                <a:cubicBezTo>
                  <a:pt x="8708" y="3385"/>
                  <a:pt x="8412" y="3221"/>
                  <a:pt x="8098" y="3140"/>
                </a:cubicBezTo>
                <a:cubicBezTo>
                  <a:pt x="7781" y="3061"/>
                  <a:pt x="7469" y="3053"/>
                  <a:pt x="7154" y="3115"/>
                </a:cubicBezTo>
                <a:cubicBezTo>
                  <a:pt x="6840" y="3179"/>
                  <a:pt x="6544" y="3312"/>
                  <a:pt x="6267" y="3514"/>
                </a:cubicBezTo>
                <a:cubicBezTo>
                  <a:pt x="5988" y="3714"/>
                  <a:pt x="5753" y="3981"/>
                  <a:pt x="5558" y="4313"/>
                </a:cubicBezTo>
                <a:cubicBezTo>
                  <a:pt x="5281" y="4788"/>
                  <a:pt x="5136" y="5306"/>
                  <a:pt x="5120" y="5854"/>
                </a:cubicBezTo>
                <a:cubicBezTo>
                  <a:pt x="5105" y="6408"/>
                  <a:pt x="5202" y="6920"/>
                  <a:pt x="5411" y="7398"/>
                </a:cubicBezTo>
                <a:cubicBezTo>
                  <a:pt x="4972" y="7308"/>
                  <a:pt x="4533" y="7364"/>
                  <a:pt x="4103" y="7564"/>
                </a:cubicBezTo>
                <a:cubicBezTo>
                  <a:pt x="3671" y="7766"/>
                  <a:pt x="3312" y="8106"/>
                  <a:pt x="3019" y="8582"/>
                </a:cubicBezTo>
                <a:cubicBezTo>
                  <a:pt x="2817" y="8913"/>
                  <a:pt x="2681" y="9268"/>
                  <a:pt x="2615" y="9645"/>
                </a:cubicBezTo>
                <a:cubicBezTo>
                  <a:pt x="2547" y="10021"/>
                  <a:pt x="2542" y="10393"/>
                  <a:pt x="2596" y="10761"/>
                </a:cubicBezTo>
                <a:cubicBezTo>
                  <a:pt x="2655" y="11129"/>
                  <a:pt x="2765" y="11478"/>
                  <a:pt x="2937" y="11813"/>
                </a:cubicBezTo>
                <a:cubicBezTo>
                  <a:pt x="3103" y="12142"/>
                  <a:pt x="3322" y="12429"/>
                  <a:pt x="3592" y="12659"/>
                </a:cubicBezTo>
                <a:cubicBezTo>
                  <a:pt x="3869" y="12901"/>
                  <a:pt x="4164" y="13064"/>
                  <a:pt x="4481" y="13146"/>
                </a:cubicBezTo>
                <a:cubicBezTo>
                  <a:pt x="4793" y="13225"/>
                  <a:pt x="5105" y="13236"/>
                  <a:pt x="5411" y="13171"/>
                </a:cubicBezTo>
                <a:cubicBezTo>
                  <a:pt x="5718" y="13109"/>
                  <a:pt x="6011" y="12977"/>
                  <a:pt x="6286" y="12774"/>
                </a:cubicBezTo>
                <a:cubicBezTo>
                  <a:pt x="6568" y="12572"/>
                  <a:pt x="6805" y="12308"/>
                  <a:pt x="7007" y="11973"/>
                </a:cubicBezTo>
                <a:cubicBezTo>
                  <a:pt x="7300" y="11498"/>
                  <a:pt x="7452" y="10983"/>
                  <a:pt x="7469" y="10432"/>
                </a:cubicBezTo>
                <a:cubicBezTo>
                  <a:pt x="7483" y="9881"/>
                  <a:pt x="7382" y="9366"/>
                  <a:pt x="7164" y="8891"/>
                </a:cubicBezTo>
                <a:cubicBezTo>
                  <a:pt x="7607" y="8978"/>
                  <a:pt x="8042" y="8930"/>
                  <a:pt x="8473" y="8736"/>
                </a:cubicBezTo>
                <a:cubicBezTo>
                  <a:pt x="8908" y="8542"/>
                  <a:pt x="9267" y="8210"/>
                  <a:pt x="9558" y="7732"/>
                </a:cubicBezTo>
              </a:path>
            </a:pathLst>
          </a:custGeom>
          <a:solidFill>
            <a:srgbClr val="EFAB00"/>
          </a:solidFill>
          <a:ln w="12700" cap="flat">
            <a:noFill/>
            <a:miter lim="400000"/>
          </a:ln>
          <a:effectLst/>
        </p:spPr>
        <p:txBody>
          <a:bodyPr wrap="square" lIns="38110" tIns="38110" rIns="38110" bIns="38110" numCol="1" anchor="ctr">
            <a:noAutofit/>
          </a:bodyPr>
          <a:lstStyle/>
          <a:p>
            <a:pPr defTabSz="457312">
              <a:defRPr sz="6400">
                <a:solidFill>
                  <a:srgbClr val="FFFFFF"/>
                </a:solidFill>
                <a:effectLst>
                  <a:outerShdw blurRad="38100" dist="12700" dir="5400000" rotWithShape="0">
                    <a:srgbClr val="000000">
                      <a:alpha val="50000"/>
                    </a:srgbClr>
                  </a:outerShdw>
                </a:effectLst>
              </a:defRPr>
            </a:pPr>
            <a:endParaRPr sz="6401">
              <a:solidFill>
                <a:srgbClr val="FFFFFF"/>
              </a:solidFill>
            </a:endParaRPr>
          </a:p>
        </p:txBody>
      </p:sp>
    </p:spTree>
    <p:extLst>
      <p:ext uri="{BB962C8B-B14F-4D97-AF65-F5344CB8AC3E}">
        <p14:creationId xmlns:p14="http://schemas.microsoft.com/office/powerpoint/2010/main" val="395949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7CF00-138C-4095-88B2-6214A995AB5D}"/>
              </a:ext>
            </a:extLst>
          </p:cNvPr>
          <p:cNvSpPr>
            <a:spLocks noGrp="1"/>
          </p:cNvSpPr>
          <p:nvPr>
            <p:ph type="title"/>
          </p:nvPr>
        </p:nvSpPr>
        <p:spPr/>
        <p:txBody>
          <a:bodyPr/>
          <a:lstStyle/>
          <a:p>
            <a:r>
              <a:rPr lang="fr-FR" err="1">
                <a:latin typeface="Calibri Light" panose="020F0302020204030204" pitchFamily="34" charset="0"/>
                <a:cs typeface="Calibri Light" panose="020F0302020204030204" pitchFamily="34" charset="0"/>
              </a:rPr>
              <a:t>Hints</a:t>
            </a:r>
            <a:r>
              <a:rPr lang="fr-FR">
                <a:latin typeface="Calibri Light" panose="020F0302020204030204" pitchFamily="34" charset="0"/>
                <a:cs typeface="Calibri Light" panose="020F0302020204030204" pitchFamily="34" charset="0"/>
              </a:rPr>
              <a:t> and </a:t>
            </a:r>
            <a:r>
              <a:rPr lang="fr-FR" err="1">
                <a:latin typeface="Calibri Light" panose="020F0302020204030204" pitchFamily="34" charset="0"/>
                <a:cs typeface="Calibri Light" panose="020F0302020204030204" pitchFamily="34" charset="0"/>
              </a:rPr>
              <a:t>tips</a:t>
            </a:r>
            <a:endParaRPr lang="fr-FR">
              <a:latin typeface="Calibri Light" panose="020F0302020204030204" pitchFamily="34" charset="0"/>
              <a:cs typeface="Calibri Light" panose="020F0302020204030204" pitchFamily="34" charset="0"/>
            </a:endParaRPr>
          </a:p>
        </p:txBody>
      </p:sp>
      <p:sp>
        <p:nvSpPr>
          <p:cNvPr id="3" name="Espace réservé du contenu 2">
            <a:extLst>
              <a:ext uri="{FF2B5EF4-FFF2-40B4-BE49-F238E27FC236}">
                <a16:creationId xmlns:a16="http://schemas.microsoft.com/office/drawing/2014/main" id="{691EEE3A-CBF8-4AB0-BB62-14DC6B5E94FC}"/>
              </a:ext>
            </a:extLst>
          </p:cNvPr>
          <p:cNvSpPr>
            <a:spLocks noGrp="1"/>
          </p:cNvSpPr>
          <p:nvPr>
            <p:ph idx="1"/>
          </p:nvPr>
        </p:nvSpPr>
        <p:spPr>
          <a:xfrm>
            <a:off x="1024128" y="1975944"/>
            <a:ext cx="9720073" cy="4333415"/>
          </a:xfrm>
        </p:spPr>
        <p:txBody>
          <a:bodyPr>
            <a:normAutofit/>
          </a:bodyPr>
          <a:lstStyle/>
          <a:p>
            <a:pPr marL="0" indent="0">
              <a:spcBef>
                <a:spcPts val="0"/>
              </a:spcBef>
              <a:spcAft>
                <a:spcPts val="0"/>
              </a:spcAft>
              <a:buNone/>
            </a:pPr>
            <a:r>
              <a:rPr lang="fr-FR" b="1" dirty="0">
                <a:solidFill>
                  <a:schemeClr val="accent1"/>
                </a:solidFill>
                <a:latin typeface="Calibri" panose="020F0502020204030204" pitchFamily="34" charset="0"/>
                <a:cs typeface="Calibri" panose="020F0502020204030204" pitchFamily="34" charset="0"/>
              </a:rPr>
              <a:t>PACK LIGHT!</a:t>
            </a:r>
          </a:p>
          <a:p>
            <a:pPr marL="0" indent="0">
              <a:spcBef>
                <a:spcPts val="0"/>
              </a:spcBef>
              <a:spcAft>
                <a:spcPts val="0"/>
              </a:spcAft>
              <a:buNone/>
            </a:pPr>
            <a:r>
              <a:rPr lang="en-US" dirty="0">
                <a:latin typeface="Calibri" panose="020F0502020204030204" pitchFamily="34" charset="0"/>
                <a:cs typeface="Calibri" panose="020F0502020204030204" pitchFamily="34" charset="0"/>
              </a:rPr>
              <a:t>You need less than you think.</a:t>
            </a:r>
          </a:p>
          <a:p>
            <a:pPr marL="0" indent="0">
              <a:spcBef>
                <a:spcPts val="0"/>
              </a:spcBef>
              <a:spcAft>
                <a:spcPts val="0"/>
              </a:spcAft>
              <a:buNone/>
            </a:pPr>
            <a:r>
              <a:rPr lang="en-US" dirty="0">
                <a:latin typeface="Calibri" panose="020F0502020204030204" pitchFamily="34" charset="0"/>
                <a:cs typeface="Calibri" panose="020F0502020204030204" pitchFamily="34" charset="0"/>
              </a:rPr>
              <a:t>Pack clothes that can mix and match.</a:t>
            </a:r>
          </a:p>
          <a:p>
            <a:pPr marL="0" indent="0">
              <a:spcBef>
                <a:spcPts val="0"/>
              </a:spcBef>
              <a:spcAft>
                <a:spcPts val="0"/>
              </a:spcAft>
              <a:buNone/>
            </a:pPr>
            <a:r>
              <a:rPr lang="en-US" dirty="0">
                <a:latin typeface="Calibri" panose="020F0502020204030204" pitchFamily="34" charset="0"/>
                <a:cs typeface="Calibri" panose="020F0502020204030204" pitchFamily="34" charset="0"/>
              </a:rPr>
              <a:t>Leave room for souvenirs.</a:t>
            </a:r>
          </a:p>
          <a:p>
            <a:pPr marL="0" indent="0">
              <a:spcBef>
                <a:spcPts val="0"/>
              </a:spcBef>
              <a:spcAft>
                <a:spcPts val="0"/>
              </a:spcAft>
              <a:buNone/>
            </a:pPr>
            <a:endParaRPr lang="en-US" dirty="0">
              <a:latin typeface="Calibri" panose="020F0502020204030204" pitchFamily="34" charset="0"/>
              <a:cs typeface="Calibri" panose="020F0502020204030204" pitchFamily="34" charset="0"/>
            </a:endParaRPr>
          </a:p>
          <a:p>
            <a:pPr marL="0" indent="0">
              <a:spcBef>
                <a:spcPts val="0"/>
              </a:spcBef>
              <a:spcAft>
                <a:spcPts val="0"/>
              </a:spcAft>
              <a:buNone/>
            </a:pPr>
            <a:r>
              <a:rPr lang="en-US" b="1" dirty="0">
                <a:solidFill>
                  <a:schemeClr val="accent2"/>
                </a:solidFill>
                <a:latin typeface="Calibri" panose="020F0502020204030204" pitchFamily="34" charset="0"/>
                <a:cs typeface="Calibri" panose="020F0502020204030204" pitchFamily="34" charset="0"/>
              </a:rPr>
              <a:t>KNOW BEFORE YOU GO!</a:t>
            </a:r>
          </a:p>
          <a:p>
            <a:pPr marL="0" indent="0">
              <a:spcBef>
                <a:spcPts val="0"/>
              </a:spcBef>
              <a:spcAft>
                <a:spcPts val="0"/>
              </a:spcAft>
              <a:buNone/>
            </a:pPr>
            <a:r>
              <a:rPr lang="en-US" dirty="0">
                <a:latin typeface="Calibri" panose="020F0502020204030204" pitchFamily="34" charset="0"/>
                <a:cs typeface="Calibri" panose="020F0502020204030204" pitchFamily="34" charset="0"/>
              </a:rPr>
              <a:t>Check luggage restrictions with your airline.</a:t>
            </a:r>
          </a:p>
          <a:p>
            <a:pPr marL="0" indent="0">
              <a:spcBef>
                <a:spcPts val="0"/>
              </a:spcBef>
              <a:spcAft>
                <a:spcPts val="0"/>
              </a:spcAft>
              <a:buNone/>
            </a:pPr>
            <a:endParaRPr lang="en-US" dirty="0">
              <a:latin typeface="Calibri" panose="020F0502020204030204" pitchFamily="34" charset="0"/>
              <a:cs typeface="Calibri" panose="020F0502020204030204" pitchFamily="34" charset="0"/>
            </a:endParaRPr>
          </a:p>
          <a:p>
            <a:pPr marL="0" indent="0">
              <a:spcBef>
                <a:spcPts val="0"/>
              </a:spcBef>
              <a:spcAft>
                <a:spcPts val="0"/>
              </a:spcAft>
              <a:buNone/>
            </a:pPr>
            <a:r>
              <a:rPr lang="en-US" b="1" dirty="0">
                <a:solidFill>
                  <a:schemeClr val="accent3"/>
                </a:solidFill>
                <a:latin typeface="Calibri" panose="020F0502020204030204" pitchFamily="34" charset="0"/>
                <a:cs typeface="Calibri" panose="020F0502020204030204" pitchFamily="34" charset="0"/>
              </a:rPr>
              <a:t>BE PREPARED!</a:t>
            </a:r>
          </a:p>
          <a:p>
            <a:pPr marL="0" indent="0">
              <a:spcBef>
                <a:spcPts val="0"/>
              </a:spcBef>
              <a:spcAft>
                <a:spcPts val="0"/>
              </a:spcAft>
              <a:buNone/>
            </a:pPr>
            <a:r>
              <a:rPr lang="en-US" dirty="0">
                <a:latin typeface="Calibri" panose="020F0502020204030204" pitchFamily="34" charset="0"/>
                <a:cs typeface="Calibri" panose="020F0502020204030204" pitchFamily="34" charset="0"/>
              </a:rPr>
              <a:t>Have enough in your carry-on to last a day or two in case of lost luggage.</a:t>
            </a:r>
          </a:p>
          <a:p>
            <a:pPr marL="0" indent="0">
              <a:spcBef>
                <a:spcPts val="0"/>
              </a:spcBef>
              <a:spcAft>
                <a:spcPts val="0"/>
              </a:spcAft>
              <a:buNone/>
            </a:pPr>
            <a:endParaRPr lang="en-US" b="1" dirty="0">
              <a:solidFill>
                <a:schemeClr val="accent6"/>
              </a:solidFill>
              <a:latin typeface="Calibri" panose="020F0502020204030204" pitchFamily="34" charset="0"/>
              <a:cs typeface="Calibri" panose="020F0502020204030204" pitchFamily="34" charset="0"/>
            </a:endParaRPr>
          </a:p>
          <a:p>
            <a:pPr marL="0" indent="0">
              <a:spcBef>
                <a:spcPts val="0"/>
              </a:spcBef>
              <a:spcAft>
                <a:spcPts val="0"/>
              </a:spcAft>
              <a:buNone/>
            </a:pPr>
            <a:r>
              <a:rPr lang="en-US" b="1" dirty="0">
                <a:solidFill>
                  <a:schemeClr val="accent6"/>
                </a:solidFill>
                <a:latin typeface="Calibri" panose="020F0502020204030204" pitchFamily="34" charset="0"/>
                <a:cs typeface="Calibri" panose="020F0502020204030204" pitchFamily="34" charset="0"/>
              </a:rPr>
              <a:t>SAVE YOUR MONEY</a:t>
            </a:r>
          </a:p>
          <a:p>
            <a:pPr marL="0" indent="0">
              <a:spcBef>
                <a:spcPts val="0"/>
              </a:spcBef>
              <a:spcAft>
                <a:spcPts val="0"/>
              </a:spcAft>
              <a:buNone/>
            </a:pPr>
            <a:r>
              <a:rPr lang="en-US" dirty="0">
                <a:latin typeface="Calibri" panose="020F0502020204030204" pitchFamily="34" charset="0"/>
                <a:cs typeface="Calibri" panose="020F0502020204030204" pitchFamily="34" charset="0"/>
              </a:rPr>
              <a:t>Don’t travel every weekend, live like a local, watch the exchanges rates. Don’t keep all of your money in one place. </a:t>
            </a:r>
          </a:p>
        </p:txBody>
      </p:sp>
    </p:spTree>
    <p:extLst>
      <p:ext uri="{BB962C8B-B14F-4D97-AF65-F5344CB8AC3E}">
        <p14:creationId xmlns:p14="http://schemas.microsoft.com/office/powerpoint/2010/main" val="1556155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7CF00-138C-4095-88B2-6214A995AB5D}"/>
              </a:ext>
            </a:extLst>
          </p:cNvPr>
          <p:cNvSpPr>
            <a:spLocks noGrp="1"/>
          </p:cNvSpPr>
          <p:nvPr>
            <p:ph type="title"/>
          </p:nvPr>
        </p:nvSpPr>
        <p:spPr/>
        <p:txBody>
          <a:bodyPr/>
          <a:lstStyle/>
          <a:p>
            <a:r>
              <a:rPr lang="fr-FR" dirty="0">
                <a:latin typeface="Calibri Light" panose="020F0302020204030204" pitchFamily="34" charset="0"/>
                <a:cs typeface="Calibri Light" panose="020F0302020204030204" pitchFamily="34" charset="0"/>
              </a:rPr>
              <a:t>Budget </a:t>
            </a:r>
            <a:r>
              <a:rPr lang="fr-FR" dirty="0" err="1">
                <a:latin typeface="Calibri Light" panose="020F0302020204030204" pitchFamily="34" charset="0"/>
                <a:cs typeface="Calibri Light" panose="020F0302020204030204" pitchFamily="34" charset="0"/>
              </a:rPr>
              <a:t>now</a:t>
            </a:r>
            <a:endParaRPr lang="fr-FR" dirty="0">
              <a:latin typeface="Calibri Light" panose="020F0302020204030204" pitchFamily="34" charset="0"/>
              <a:cs typeface="Calibri Light" panose="020F0302020204030204" pitchFamily="34" charset="0"/>
            </a:endParaRPr>
          </a:p>
        </p:txBody>
      </p:sp>
      <p:sp>
        <p:nvSpPr>
          <p:cNvPr id="3" name="Espace réservé du contenu 2">
            <a:extLst>
              <a:ext uri="{FF2B5EF4-FFF2-40B4-BE49-F238E27FC236}">
                <a16:creationId xmlns:a16="http://schemas.microsoft.com/office/drawing/2014/main" id="{691EEE3A-CBF8-4AB0-BB62-14DC6B5E94FC}"/>
              </a:ext>
            </a:extLst>
          </p:cNvPr>
          <p:cNvSpPr>
            <a:spLocks noGrp="1"/>
          </p:cNvSpPr>
          <p:nvPr>
            <p:ph idx="1"/>
          </p:nvPr>
        </p:nvSpPr>
        <p:spPr>
          <a:xfrm>
            <a:off x="1024128" y="2222938"/>
            <a:ext cx="9720073" cy="4086422"/>
          </a:xfrm>
        </p:spPr>
        <p:txBody>
          <a:bodyPr/>
          <a:lstStyle/>
          <a:p>
            <a:pPr>
              <a:buFont typeface="Wingdings" panose="05000000000000000000" pitchFamily="2" charset="2"/>
              <a:buChar char="Ø"/>
            </a:pPr>
            <a:r>
              <a:rPr lang="en-US" dirty="0">
                <a:latin typeface="Calibri" panose="020F0502020204030204" pitchFamily="34" charset="0"/>
                <a:cs typeface="Calibri" panose="020F0502020204030204" pitchFamily="34" charset="0"/>
              </a:rPr>
              <a:t> What extra expenses do you anticipate?</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 Do you have an emergency fund?</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 Plan for your entire time abroad, including extra money for unexpected expenses.</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 Plan out a budget for your yourself and stick to it!</a:t>
            </a:r>
          </a:p>
          <a:p>
            <a:pPr>
              <a:buFont typeface="Wingdings" panose="05000000000000000000" pitchFamily="2" charset="2"/>
              <a:buChar char="Ø"/>
            </a:pPr>
            <a:endParaRPr lang="en-US"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 Inform yourself in advance of the cost of living in your host country:</a:t>
            </a:r>
          </a:p>
          <a:p>
            <a:pPr lvl="1">
              <a:buFont typeface="Wingdings" panose="05000000000000000000" pitchFamily="2" charset="2"/>
              <a:buChar char="Ø"/>
            </a:pPr>
            <a:r>
              <a:rPr lang="en-US" dirty="0">
                <a:latin typeface="Calibri" panose="020F0502020204030204" pitchFamily="34" charset="0"/>
                <a:cs typeface="Calibri" panose="020F0502020204030204" pitchFamily="34" charset="0"/>
              </a:rPr>
              <a:t> How much will a monthly travel pass be?</a:t>
            </a:r>
          </a:p>
          <a:p>
            <a:pPr lvl="1">
              <a:buFont typeface="Wingdings" panose="05000000000000000000" pitchFamily="2" charset="2"/>
              <a:buChar char="Ø"/>
            </a:pPr>
            <a:r>
              <a:rPr lang="en-US" dirty="0">
                <a:latin typeface="Calibri" panose="020F0502020204030204" pitchFamily="34" charset="0"/>
                <a:cs typeface="Calibri" panose="020F0502020204030204" pitchFamily="34" charset="0"/>
              </a:rPr>
              <a:t> How much should you expect to pay for rent?</a:t>
            </a:r>
          </a:p>
          <a:p>
            <a:pPr lvl="1">
              <a:buFont typeface="Wingdings" panose="05000000000000000000" pitchFamily="2" charset="2"/>
              <a:buChar char="Ø"/>
            </a:pPr>
            <a:r>
              <a:rPr lang="en-US" dirty="0">
                <a:latin typeface="Calibri" panose="020F0502020204030204" pitchFamily="34" charset="0"/>
                <a:cs typeface="Calibri" panose="020F0502020204030204" pitchFamily="34" charset="0"/>
              </a:rPr>
              <a:t> Have you factored in the cost of books, etc.? </a:t>
            </a:r>
            <a:endParaRPr lang="fr-F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27116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91EEE3A-CBF8-4AB0-BB62-14DC6B5E94FC}"/>
              </a:ext>
            </a:extLst>
          </p:cNvPr>
          <p:cNvSpPr>
            <a:spLocks noGrp="1"/>
          </p:cNvSpPr>
          <p:nvPr>
            <p:ph idx="1"/>
          </p:nvPr>
        </p:nvSpPr>
        <p:spPr>
          <a:xfrm>
            <a:off x="1027822" y="2534182"/>
            <a:ext cx="5861313" cy="3946449"/>
          </a:xfrm>
        </p:spPr>
        <p:txBody>
          <a:bodyPr/>
          <a:lstStyle/>
          <a:p>
            <a:pPr lvl="1">
              <a:buFont typeface="Wingdings" panose="05000000000000000000" pitchFamily="2" charset="2"/>
              <a:buChar char="v"/>
            </a:pPr>
            <a:r>
              <a:rPr lang="en-US" dirty="0">
                <a:latin typeface="Calibri" panose="020F0502020204030204" pitchFamily="34" charset="0"/>
                <a:cs typeface="Calibri" panose="020F0502020204030204" pitchFamily="34" charset="0"/>
              </a:rPr>
              <a:t> Check your MUMAIL regularly!</a:t>
            </a:r>
          </a:p>
          <a:p>
            <a:pPr lvl="1">
              <a:buFont typeface="Wingdings" panose="05000000000000000000" pitchFamily="2" charset="2"/>
              <a:buChar char="v"/>
            </a:pPr>
            <a:endParaRPr lang="en-US" dirty="0">
              <a:latin typeface="Calibri" panose="020F0502020204030204" pitchFamily="34" charset="0"/>
              <a:cs typeface="Calibri" panose="020F0502020204030204" pitchFamily="34" charset="0"/>
            </a:endParaRPr>
          </a:p>
          <a:p>
            <a:pPr lvl="1">
              <a:buFont typeface="Wingdings" panose="05000000000000000000" pitchFamily="2" charset="2"/>
              <a:buChar char="v"/>
            </a:pPr>
            <a:r>
              <a:rPr lang="en-US" dirty="0">
                <a:latin typeface="Calibri" panose="020F0502020204030204" pitchFamily="34" charset="0"/>
                <a:cs typeface="Calibri" panose="020F0502020204030204" pitchFamily="34" charset="0"/>
              </a:rPr>
              <a:t> Link your </a:t>
            </a:r>
            <a:r>
              <a:rPr lang="en-US" dirty="0" err="1">
                <a:latin typeface="Calibri" panose="020F0502020204030204" pitchFamily="34" charset="0"/>
                <a:cs typeface="Calibri" panose="020F0502020204030204" pitchFamily="34" charset="0"/>
              </a:rPr>
              <a:t>MUmail</a:t>
            </a:r>
            <a:r>
              <a:rPr lang="en-US" dirty="0">
                <a:latin typeface="Calibri" panose="020F0502020204030204" pitchFamily="34" charset="0"/>
                <a:cs typeface="Calibri" panose="020F0502020204030204" pitchFamily="34" charset="0"/>
              </a:rPr>
              <a:t> to your personal email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so that you don’t miss any important</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information/deadlines.</a:t>
            </a:r>
          </a:p>
          <a:p>
            <a:pPr lvl="1">
              <a:buFont typeface="Wingdings" panose="05000000000000000000" pitchFamily="2" charset="2"/>
              <a:buChar char="v"/>
            </a:pPr>
            <a:endParaRPr lang="en-US" dirty="0">
              <a:latin typeface="Calibri" panose="020F0502020204030204" pitchFamily="34" charset="0"/>
              <a:cs typeface="Calibri" panose="020F0502020204030204" pitchFamily="34" charset="0"/>
            </a:endParaRPr>
          </a:p>
          <a:p>
            <a:pPr lvl="1">
              <a:buFont typeface="Wingdings" panose="05000000000000000000" pitchFamily="2" charset="2"/>
              <a:buChar char="v"/>
            </a:pPr>
            <a:r>
              <a:rPr lang="en-US" dirty="0">
                <a:latin typeface="Calibri" panose="020F0502020204030204" pitchFamily="34" charset="0"/>
                <a:cs typeface="Calibri" panose="020F0502020204030204" pitchFamily="34" charset="0"/>
              </a:rPr>
              <a:t> Email us at </a:t>
            </a:r>
            <a:r>
              <a:rPr lang="en-US" dirty="0">
                <a:latin typeface="Calibri" panose="020F0502020204030204" pitchFamily="34" charset="0"/>
                <a:cs typeface="Calibri" panose="020F0502020204030204" pitchFamily="34" charset="0"/>
                <a:hlinkClick r:id="rId2"/>
              </a:rPr>
              <a:t>intl.outgoing@mu.ie</a:t>
            </a:r>
            <a:r>
              <a:rPr lang="en-US" dirty="0">
                <a:latin typeface="Calibri" panose="020F0502020204030204" pitchFamily="34" charset="0"/>
                <a:cs typeface="Calibri" panose="020F0502020204030204" pitchFamily="34" charset="0"/>
              </a:rPr>
              <a:t>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if you have any questions or concerns.</a:t>
            </a:r>
          </a:p>
          <a:p>
            <a:pPr lvl="1">
              <a:buFont typeface="Wingdings" panose="05000000000000000000" pitchFamily="2" charset="2"/>
              <a:buChar char="v"/>
            </a:pPr>
            <a:endParaRPr lang="en-US" dirty="0">
              <a:latin typeface="Calibri" panose="020F0502020204030204" pitchFamily="34" charset="0"/>
              <a:cs typeface="Calibri" panose="020F0502020204030204" pitchFamily="34" charset="0"/>
            </a:endParaRPr>
          </a:p>
          <a:p>
            <a:pPr lvl="1">
              <a:buFont typeface="Wingdings" panose="05000000000000000000" pitchFamily="2" charset="2"/>
              <a:buChar char="v"/>
            </a:pPr>
            <a:r>
              <a:rPr lang="en-US" dirty="0">
                <a:latin typeface="Calibri" panose="020F0502020204030204" pitchFamily="34" charset="0"/>
                <a:cs typeface="Calibri" panose="020F0502020204030204" pitchFamily="34" charset="0"/>
              </a:rPr>
              <a:t> Follow us on Instagram!</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Use </a:t>
            </a:r>
            <a:r>
              <a:rPr lang="en-US" i="1" dirty="0">
                <a:latin typeface="Calibri" panose="020F0502020204030204" pitchFamily="34" charset="0"/>
                <a:cs typeface="Calibri" panose="020F0502020204030204" pitchFamily="34" charset="0"/>
              </a:rPr>
              <a:t>#muabroad </a:t>
            </a:r>
            <a:r>
              <a:rPr lang="en-US" dirty="0">
                <a:latin typeface="Calibri" panose="020F0502020204030204" pitchFamily="34" charset="0"/>
                <a:cs typeface="Calibri" panose="020F0502020204030204" pitchFamily="34" charset="0"/>
              </a:rPr>
              <a:t>and tag us </a:t>
            </a:r>
            <a:r>
              <a:rPr lang="en-IE" b="0" i="0" u="none" strike="noStrike" dirty="0">
                <a:effectLst/>
                <a:latin typeface="-apple-system"/>
                <a:hlinkClick r:id="rId3"/>
              </a:rPr>
              <a:t>@maynoothuni_goingabroad</a:t>
            </a:r>
            <a:endParaRPr lang="en-US" dirty="0">
              <a:latin typeface="Calibri" panose="020F0502020204030204" pitchFamily="34" charset="0"/>
              <a:cs typeface="Calibri" panose="020F0502020204030204" pitchFamily="34" charset="0"/>
            </a:endParaRPr>
          </a:p>
        </p:txBody>
      </p:sp>
      <p:grpSp>
        <p:nvGrpSpPr>
          <p:cNvPr id="4" name="Group 869">
            <a:extLst>
              <a:ext uri="{FF2B5EF4-FFF2-40B4-BE49-F238E27FC236}">
                <a16:creationId xmlns:a16="http://schemas.microsoft.com/office/drawing/2014/main" id="{08C32192-FF4D-4F1E-940F-7A6CA6E5D77E}"/>
              </a:ext>
            </a:extLst>
          </p:cNvPr>
          <p:cNvGrpSpPr>
            <a:grpSpLocks noChangeAspect="1"/>
          </p:cNvGrpSpPr>
          <p:nvPr/>
        </p:nvGrpSpPr>
        <p:grpSpPr bwMode="auto">
          <a:xfrm>
            <a:off x="6080062" y="3047928"/>
            <a:ext cx="5398924" cy="2691389"/>
            <a:chOff x="1424" y="1194"/>
            <a:chExt cx="4722" cy="2354"/>
          </a:xfrm>
          <a:solidFill>
            <a:schemeClr val="bg1">
              <a:lumMod val="75000"/>
            </a:schemeClr>
          </a:solidFill>
        </p:grpSpPr>
        <p:grpSp>
          <p:nvGrpSpPr>
            <p:cNvPr id="5" name="Group 1070">
              <a:extLst>
                <a:ext uri="{FF2B5EF4-FFF2-40B4-BE49-F238E27FC236}">
                  <a16:creationId xmlns:a16="http://schemas.microsoft.com/office/drawing/2014/main" id="{25FA892A-57F3-44BC-9913-64462D09CF4A}"/>
                </a:ext>
              </a:extLst>
            </p:cNvPr>
            <p:cNvGrpSpPr>
              <a:grpSpLocks/>
            </p:cNvGrpSpPr>
            <p:nvPr/>
          </p:nvGrpSpPr>
          <p:grpSpPr bwMode="auto">
            <a:xfrm>
              <a:off x="3414" y="1278"/>
              <a:ext cx="2714" cy="2104"/>
              <a:chOff x="3414" y="1278"/>
              <a:chExt cx="2714" cy="2104"/>
            </a:xfrm>
            <a:grpFill/>
          </p:grpSpPr>
          <p:sp>
            <p:nvSpPr>
              <p:cNvPr id="637" name="Freeform 870">
                <a:extLst>
                  <a:ext uri="{FF2B5EF4-FFF2-40B4-BE49-F238E27FC236}">
                    <a16:creationId xmlns:a16="http://schemas.microsoft.com/office/drawing/2014/main" id="{EC57FB11-2C4D-40E1-B0E1-285937177E35}"/>
                  </a:ext>
                </a:extLst>
              </p:cNvPr>
              <p:cNvSpPr>
                <a:spLocks/>
              </p:cNvSpPr>
              <p:nvPr/>
            </p:nvSpPr>
            <p:spPr bwMode="auto">
              <a:xfrm>
                <a:off x="3892" y="2280"/>
                <a:ext cx="14" cy="14"/>
              </a:xfrm>
              <a:custGeom>
                <a:avLst/>
                <a:gdLst>
                  <a:gd name="T0" fmla="*/ 0 w 14"/>
                  <a:gd name="T1" fmla="*/ 14 h 14"/>
                  <a:gd name="T2" fmla="*/ 0 w 14"/>
                  <a:gd name="T3" fmla="*/ 14 h 14"/>
                  <a:gd name="T4" fmla="*/ 8 w 14"/>
                  <a:gd name="T5" fmla="*/ 10 h 14"/>
                  <a:gd name="T6" fmla="*/ 12 w 14"/>
                  <a:gd name="T7" fmla="*/ 8 h 14"/>
                  <a:gd name="T8" fmla="*/ 14 w 14"/>
                  <a:gd name="T9" fmla="*/ 6 h 14"/>
                  <a:gd name="T10" fmla="*/ 14 w 14"/>
                  <a:gd name="T11" fmla="*/ 6 h 14"/>
                  <a:gd name="T12" fmla="*/ 14 w 14"/>
                  <a:gd name="T13" fmla="*/ 0 h 14"/>
                  <a:gd name="T14" fmla="*/ 0 w 14"/>
                  <a:gd name="T15" fmla="*/ 14 h 14"/>
                  <a:gd name="T16" fmla="*/ 0 w 14"/>
                  <a:gd name="T17" fmla="*/ 14 h 14"/>
                  <a:gd name="T18" fmla="*/ 0 w 14"/>
                  <a:gd name="T19" fmla="*/ 14 h 14"/>
                  <a:gd name="T20" fmla="*/ 0 w 14"/>
                  <a:gd name="T21"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4">
                    <a:moveTo>
                      <a:pt x="0" y="14"/>
                    </a:moveTo>
                    <a:lnTo>
                      <a:pt x="0" y="14"/>
                    </a:lnTo>
                    <a:lnTo>
                      <a:pt x="8" y="10"/>
                    </a:lnTo>
                    <a:lnTo>
                      <a:pt x="12" y="8"/>
                    </a:lnTo>
                    <a:lnTo>
                      <a:pt x="14" y="6"/>
                    </a:lnTo>
                    <a:lnTo>
                      <a:pt x="14" y="6"/>
                    </a:lnTo>
                    <a:lnTo>
                      <a:pt x="14" y="0"/>
                    </a:lnTo>
                    <a:lnTo>
                      <a:pt x="0" y="14"/>
                    </a:lnTo>
                    <a:lnTo>
                      <a:pt x="0" y="14"/>
                    </a:lnTo>
                    <a:lnTo>
                      <a:pt x="0" y="14"/>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8" name="Freeform 871">
                <a:extLst>
                  <a:ext uri="{FF2B5EF4-FFF2-40B4-BE49-F238E27FC236}">
                    <a16:creationId xmlns:a16="http://schemas.microsoft.com/office/drawing/2014/main" id="{22B8101C-4B2F-4ABE-B95A-B08A1466C86B}"/>
                  </a:ext>
                </a:extLst>
              </p:cNvPr>
              <p:cNvSpPr>
                <a:spLocks/>
              </p:cNvSpPr>
              <p:nvPr/>
            </p:nvSpPr>
            <p:spPr bwMode="auto">
              <a:xfrm>
                <a:off x="4092" y="2950"/>
                <a:ext cx="40" cy="40"/>
              </a:xfrm>
              <a:custGeom>
                <a:avLst/>
                <a:gdLst>
                  <a:gd name="T0" fmla="*/ 14 w 40"/>
                  <a:gd name="T1" fmla="*/ 24 h 40"/>
                  <a:gd name="T2" fmla="*/ 14 w 40"/>
                  <a:gd name="T3" fmla="*/ 24 h 40"/>
                  <a:gd name="T4" fmla="*/ 8 w 40"/>
                  <a:gd name="T5" fmla="*/ 26 h 40"/>
                  <a:gd name="T6" fmla="*/ 4 w 40"/>
                  <a:gd name="T7" fmla="*/ 30 h 40"/>
                  <a:gd name="T8" fmla="*/ 0 w 40"/>
                  <a:gd name="T9" fmla="*/ 34 h 40"/>
                  <a:gd name="T10" fmla="*/ 0 w 40"/>
                  <a:gd name="T11" fmla="*/ 38 h 40"/>
                  <a:gd name="T12" fmla="*/ 0 w 40"/>
                  <a:gd name="T13" fmla="*/ 38 h 40"/>
                  <a:gd name="T14" fmla="*/ 0 w 40"/>
                  <a:gd name="T15" fmla="*/ 40 h 40"/>
                  <a:gd name="T16" fmla="*/ 40 w 40"/>
                  <a:gd name="T17" fmla="*/ 0 h 40"/>
                  <a:gd name="T18" fmla="*/ 40 w 40"/>
                  <a:gd name="T19" fmla="*/ 0 h 40"/>
                  <a:gd name="T20" fmla="*/ 30 w 40"/>
                  <a:gd name="T21" fmla="*/ 4 h 40"/>
                  <a:gd name="T22" fmla="*/ 22 w 40"/>
                  <a:gd name="T23" fmla="*/ 10 h 40"/>
                  <a:gd name="T24" fmla="*/ 16 w 40"/>
                  <a:gd name="T25" fmla="*/ 16 h 40"/>
                  <a:gd name="T26" fmla="*/ 14 w 40"/>
                  <a:gd name="T27" fmla="*/ 24 h 40"/>
                  <a:gd name="T28" fmla="*/ 14 w 40"/>
                  <a:gd name="T29"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40">
                    <a:moveTo>
                      <a:pt x="14" y="24"/>
                    </a:moveTo>
                    <a:lnTo>
                      <a:pt x="14" y="24"/>
                    </a:lnTo>
                    <a:lnTo>
                      <a:pt x="8" y="26"/>
                    </a:lnTo>
                    <a:lnTo>
                      <a:pt x="4" y="30"/>
                    </a:lnTo>
                    <a:lnTo>
                      <a:pt x="0" y="34"/>
                    </a:lnTo>
                    <a:lnTo>
                      <a:pt x="0" y="38"/>
                    </a:lnTo>
                    <a:lnTo>
                      <a:pt x="0" y="38"/>
                    </a:lnTo>
                    <a:lnTo>
                      <a:pt x="0" y="40"/>
                    </a:lnTo>
                    <a:lnTo>
                      <a:pt x="40" y="0"/>
                    </a:lnTo>
                    <a:lnTo>
                      <a:pt x="40" y="0"/>
                    </a:lnTo>
                    <a:lnTo>
                      <a:pt x="30" y="4"/>
                    </a:lnTo>
                    <a:lnTo>
                      <a:pt x="22" y="10"/>
                    </a:lnTo>
                    <a:lnTo>
                      <a:pt x="16" y="16"/>
                    </a:lnTo>
                    <a:lnTo>
                      <a:pt x="14" y="24"/>
                    </a:lnTo>
                    <a:lnTo>
                      <a:pt x="14"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9" name="Freeform 872">
                <a:extLst>
                  <a:ext uri="{FF2B5EF4-FFF2-40B4-BE49-F238E27FC236}">
                    <a16:creationId xmlns:a16="http://schemas.microsoft.com/office/drawing/2014/main" id="{74B55A9E-F429-41AC-9E09-E11BEA00FCCE}"/>
                  </a:ext>
                </a:extLst>
              </p:cNvPr>
              <p:cNvSpPr>
                <a:spLocks/>
              </p:cNvSpPr>
              <p:nvPr/>
            </p:nvSpPr>
            <p:spPr bwMode="auto">
              <a:xfrm>
                <a:off x="4292" y="2926"/>
                <a:ext cx="6" cy="8"/>
              </a:xfrm>
              <a:custGeom>
                <a:avLst/>
                <a:gdLst>
                  <a:gd name="T0" fmla="*/ 0 w 6"/>
                  <a:gd name="T1" fmla="*/ 0 h 8"/>
                  <a:gd name="T2" fmla="*/ 0 w 6"/>
                  <a:gd name="T3" fmla="*/ 0 h 8"/>
                  <a:gd name="T4" fmla="*/ 0 w 6"/>
                  <a:gd name="T5" fmla="*/ 8 h 8"/>
                  <a:gd name="T6" fmla="*/ 6 w 6"/>
                  <a:gd name="T7" fmla="*/ 2 h 8"/>
                  <a:gd name="T8" fmla="*/ 6 w 6"/>
                  <a:gd name="T9" fmla="*/ 2 h 8"/>
                  <a:gd name="T10" fmla="*/ 0 w 6"/>
                  <a:gd name="T11" fmla="*/ 0 h 8"/>
                  <a:gd name="T12" fmla="*/ 0 w 6"/>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6" h="8">
                    <a:moveTo>
                      <a:pt x="0" y="0"/>
                    </a:moveTo>
                    <a:lnTo>
                      <a:pt x="0" y="0"/>
                    </a:lnTo>
                    <a:lnTo>
                      <a:pt x="0" y="8"/>
                    </a:lnTo>
                    <a:lnTo>
                      <a:pt x="6" y="2"/>
                    </a:lnTo>
                    <a:lnTo>
                      <a:pt x="6" y="2"/>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0" name="Freeform 873">
                <a:extLst>
                  <a:ext uri="{FF2B5EF4-FFF2-40B4-BE49-F238E27FC236}">
                    <a16:creationId xmlns:a16="http://schemas.microsoft.com/office/drawing/2014/main" id="{31966C96-C948-4E1A-A6FD-0CF29D646846}"/>
                  </a:ext>
                </a:extLst>
              </p:cNvPr>
              <p:cNvSpPr>
                <a:spLocks/>
              </p:cNvSpPr>
              <p:nvPr/>
            </p:nvSpPr>
            <p:spPr bwMode="auto">
              <a:xfrm>
                <a:off x="4216" y="2876"/>
                <a:ext cx="76" cy="84"/>
              </a:xfrm>
              <a:custGeom>
                <a:avLst/>
                <a:gdLst>
                  <a:gd name="T0" fmla="*/ 66 w 76"/>
                  <a:gd name="T1" fmla="*/ 0 h 84"/>
                  <a:gd name="T2" fmla="*/ 66 w 76"/>
                  <a:gd name="T3" fmla="*/ 0 h 84"/>
                  <a:gd name="T4" fmla="*/ 64 w 76"/>
                  <a:gd name="T5" fmla="*/ 8 h 84"/>
                  <a:gd name="T6" fmla="*/ 64 w 76"/>
                  <a:gd name="T7" fmla="*/ 12 h 84"/>
                  <a:gd name="T8" fmla="*/ 62 w 76"/>
                  <a:gd name="T9" fmla="*/ 14 h 84"/>
                  <a:gd name="T10" fmla="*/ 62 w 76"/>
                  <a:gd name="T11" fmla="*/ 14 h 84"/>
                  <a:gd name="T12" fmla="*/ 48 w 76"/>
                  <a:gd name="T13" fmla="*/ 30 h 84"/>
                  <a:gd name="T14" fmla="*/ 38 w 76"/>
                  <a:gd name="T15" fmla="*/ 40 h 84"/>
                  <a:gd name="T16" fmla="*/ 30 w 76"/>
                  <a:gd name="T17" fmla="*/ 46 h 84"/>
                  <a:gd name="T18" fmla="*/ 30 w 76"/>
                  <a:gd name="T19" fmla="*/ 46 h 84"/>
                  <a:gd name="T20" fmla="*/ 20 w 76"/>
                  <a:gd name="T21" fmla="*/ 50 h 84"/>
                  <a:gd name="T22" fmla="*/ 10 w 76"/>
                  <a:gd name="T23" fmla="*/ 56 h 84"/>
                  <a:gd name="T24" fmla="*/ 6 w 76"/>
                  <a:gd name="T25" fmla="*/ 58 h 84"/>
                  <a:gd name="T26" fmla="*/ 2 w 76"/>
                  <a:gd name="T27" fmla="*/ 62 h 84"/>
                  <a:gd name="T28" fmla="*/ 0 w 76"/>
                  <a:gd name="T29" fmla="*/ 68 h 84"/>
                  <a:gd name="T30" fmla="*/ 0 w 76"/>
                  <a:gd name="T31" fmla="*/ 76 h 84"/>
                  <a:gd name="T32" fmla="*/ 0 w 76"/>
                  <a:gd name="T33" fmla="*/ 76 h 84"/>
                  <a:gd name="T34" fmla="*/ 2 w 76"/>
                  <a:gd name="T35" fmla="*/ 84 h 84"/>
                  <a:gd name="T36" fmla="*/ 76 w 76"/>
                  <a:gd name="T37" fmla="*/ 10 h 84"/>
                  <a:gd name="T38" fmla="*/ 76 w 76"/>
                  <a:gd name="T39" fmla="*/ 10 h 84"/>
                  <a:gd name="T40" fmla="*/ 72 w 76"/>
                  <a:gd name="T41" fmla="*/ 4 h 84"/>
                  <a:gd name="T42" fmla="*/ 66 w 76"/>
                  <a:gd name="T43" fmla="*/ 0 h 84"/>
                  <a:gd name="T44" fmla="*/ 66 w 76"/>
                  <a:gd name="T45"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6" h="84">
                    <a:moveTo>
                      <a:pt x="66" y="0"/>
                    </a:moveTo>
                    <a:lnTo>
                      <a:pt x="66" y="0"/>
                    </a:lnTo>
                    <a:lnTo>
                      <a:pt x="64" y="8"/>
                    </a:lnTo>
                    <a:lnTo>
                      <a:pt x="64" y="12"/>
                    </a:lnTo>
                    <a:lnTo>
                      <a:pt x="62" y="14"/>
                    </a:lnTo>
                    <a:lnTo>
                      <a:pt x="62" y="14"/>
                    </a:lnTo>
                    <a:lnTo>
                      <a:pt x="48" y="30"/>
                    </a:lnTo>
                    <a:lnTo>
                      <a:pt x="38" y="40"/>
                    </a:lnTo>
                    <a:lnTo>
                      <a:pt x="30" y="46"/>
                    </a:lnTo>
                    <a:lnTo>
                      <a:pt x="30" y="46"/>
                    </a:lnTo>
                    <a:lnTo>
                      <a:pt x="20" y="50"/>
                    </a:lnTo>
                    <a:lnTo>
                      <a:pt x="10" y="56"/>
                    </a:lnTo>
                    <a:lnTo>
                      <a:pt x="6" y="58"/>
                    </a:lnTo>
                    <a:lnTo>
                      <a:pt x="2" y="62"/>
                    </a:lnTo>
                    <a:lnTo>
                      <a:pt x="0" y="68"/>
                    </a:lnTo>
                    <a:lnTo>
                      <a:pt x="0" y="76"/>
                    </a:lnTo>
                    <a:lnTo>
                      <a:pt x="0" y="76"/>
                    </a:lnTo>
                    <a:lnTo>
                      <a:pt x="2" y="84"/>
                    </a:lnTo>
                    <a:lnTo>
                      <a:pt x="76" y="10"/>
                    </a:lnTo>
                    <a:lnTo>
                      <a:pt x="76" y="10"/>
                    </a:lnTo>
                    <a:lnTo>
                      <a:pt x="72" y="4"/>
                    </a:lnTo>
                    <a:lnTo>
                      <a:pt x="66" y="0"/>
                    </a:lnTo>
                    <a:lnTo>
                      <a:pt x="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1" name="Freeform 874">
                <a:extLst>
                  <a:ext uri="{FF2B5EF4-FFF2-40B4-BE49-F238E27FC236}">
                    <a16:creationId xmlns:a16="http://schemas.microsoft.com/office/drawing/2014/main" id="{B7989DDB-622E-4603-A2B0-56B196DEC7E2}"/>
                  </a:ext>
                </a:extLst>
              </p:cNvPr>
              <p:cNvSpPr>
                <a:spLocks/>
              </p:cNvSpPr>
              <p:nvPr/>
            </p:nvSpPr>
            <p:spPr bwMode="auto">
              <a:xfrm>
                <a:off x="4204" y="2904"/>
                <a:ext cx="98" cy="116"/>
              </a:xfrm>
              <a:custGeom>
                <a:avLst/>
                <a:gdLst>
                  <a:gd name="T0" fmla="*/ 88 w 98"/>
                  <a:gd name="T1" fmla="*/ 22 h 116"/>
                  <a:gd name="T2" fmla="*/ 88 w 98"/>
                  <a:gd name="T3" fmla="*/ 22 h 116"/>
                  <a:gd name="T4" fmla="*/ 96 w 98"/>
                  <a:gd name="T5" fmla="*/ 24 h 116"/>
                  <a:gd name="T6" fmla="*/ 98 w 98"/>
                  <a:gd name="T7" fmla="*/ 22 h 116"/>
                  <a:gd name="T8" fmla="*/ 98 w 98"/>
                  <a:gd name="T9" fmla="*/ 18 h 116"/>
                  <a:gd name="T10" fmla="*/ 98 w 98"/>
                  <a:gd name="T11" fmla="*/ 18 h 116"/>
                  <a:gd name="T12" fmla="*/ 96 w 98"/>
                  <a:gd name="T13" fmla="*/ 14 h 116"/>
                  <a:gd name="T14" fmla="*/ 94 w 98"/>
                  <a:gd name="T15" fmla="*/ 10 h 116"/>
                  <a:gd name="T16" fmla="*/ 94 w 98"/>
                  <a:gd name="T17" fmla="*/ 0 h 116"/>
                  <a:gd name="T18" fmla="*/ 18 w 98"/>
                  <a:gd name="T19" fmla="*/ 76 h 116"/>
                  <a:gd name="T20" fmla="*/ 18 w 98"/>
                  <a:gd name="T21" fmla="*/ 76 h 116"/>
                  <a:gd name="T22" fmla="*/ 10 w 98"/>
                  <a:gd name="T23" fmla="*/ 92 h 116"/>
                  <a:gd name="T24" fmla="*/ 10 w 98"/>
                  <a:gd name="T25" fmla="*/ 92 h 116"/>
                  <a:gd name="T26" fmla="*/ 4 w 98"/>
                  <a:gd name="T27" fmla="*/ 96 h 116"/>
                  <a:gd name="T28" fmla="*/ 0 w 98"/>
                  <a:gd name="T29" fmla="*/ 102 h 116"/>
                  <a:gd name="T30" fmla="*/ 0 w 98"/>
                  <a:gd name="T31" fmla="*/ 102 h 116"/>
                  <a:gd name="T32" fmla="*/ 0 w 98"/>
                  <a:gd name="T33" fmla="*/ 110 h 116"/>
                  <a:gd name="T34" fmla="*/ 2 w 98"/>
                  <a:gd name="T35" fmla="*/ 116 h 116"/>
                  <a:gd name="T36" fmla="*/ 88 w 98"/>
                  <a:gd name="T37" fmla="*/ 30 h 116"/>
                  <a:gd name="T38" fmla="*/ 88 w 98"/>
                  <a:gd name="T39" fmla="*/ 30 h 116"/>
                  <a:gd name="T40" fmla="*/ 88 w 98"/>
                  <a:gd name="T41" fmla="*/ 22 h 116"/>
                  <a:gd name="T42" fmla="*/ 88 w 98"/>
                  <a:gd name="T43" fmla="*/ 2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 h="116">
                    <a:moveTo>
                      <a:pt x="88" y="22"/>
                    </a:moveTo>
                    <a:lnTo>
                      <a:pt x="88" y="22"/>
                    </a:lnTo>
                    <a:lnTo>
                      <a:pt x="96" y="24"/>
                    </a:lnTo>
                    <a:lnTo>
                      <a:pt x="98" y="22"/>
                    </a:lnTo>
                    <a:lnTo>
                      <a:pt x="98" y="18"/>
                    </a:lnTo>
                    <a:lnTo>
                      <a:pt x="98" y="18"/>
                    </a:lnTo>
                    <a:lnTo>
                      <a:pt x="96" y="14"/>
                    </a:lnTo>
                    <a:lnTo>
                      <a:pt x="94" y="10"/>
                    </a:lnTo>
                    <a:lnTo>
                      <a:pt x="94" y="0"/>
                    </a:lnTo>
                    <a:lnTo>
                      <a:pt x="18" y="76"/>
                    </a:lnTo>
                    <a:lnTo>
                      <a:pt x="18" y="76"/>
                    </a:lnTo>
                    <a:lnTo>
                      <a:pt x="10" y="92"/>
                    </a:lnTo>
                    <a:lnTo>
                      <a:pt x="10" y="92"/>
                    </a:lnTo>
                    <a:lnTo>
                      <a:pt x="4" y="96"/>
                    </a:lnTo>
                    <a:lnTo>
                      <a:pt x="0" y="102"/>
                    </a:lnTo>
                    <a:lnTo>
                      <a:pt x="0" y="102"/>
                    </a:lnTo>
                    <a:lnTo>
                      <a:pt x="0" y="110"/>
                    </a:lnTo>
                    <a:lnTo>
                      <a:pt x="2" y="116"/>
                    </a:lnTo>
                    <a:lnTo>
                      <a:pt x="88" y="30"/>
                    </a:lnTo>
                    <a:lnTo>
                      <a:pt x="88" y="30"/>
                    </a:lnTo>
                    <a:lnTo>
                      <a:pt x="88" y="22"/>
                    </a:lnTo>
                    <a:lnTo>
                      <a:pt x="88"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2" name="Freeform 875">
                <a:extLst>
                  <a:ext uri="{FF2B5EF4-FFF2-40B4-BE49-F238E27FC236}">
                    <a16:creationId xmlns:a16="http://schemas.microsoft.com/office/drawing/2014/main" id="{42F7031E-4A2C-4456-9042-83611D9668C5}"/>
                  </a:ext>
                </a:extLst>
              </p:cNvPr>
              <p:cNvSpPr>
                <a:spLocks/>
              </p:cNvSpPr>
              <p:nvPr/>
            </p:nvSpPr>
            <p:spPr bwMode="auto">
              <a:xfrm>
                <a:off x="4210" y="2962"/>
                <a:ext cx="78" cy="94"/>
              </a:xfrm>
              <a:custGeom>
                <a:avLst/>
                <a:gdLst>
                  <a:gd name="T0" fmla="*/ 78 w 78"/>
                  <a:gd name="T1" fmla="*/ 0 h 94"/>
                  <a:gd name="T2" fmla="*/ 0 w 78"/>
                  <a:gd name="T3" fmla="*/ 78 h 94"/>
                  <a:gd name="T4" fmla="*/ 0 w 78"/>
                  <a:gd name="T5" fmla="*/ 78 h 94"/>
                  <a:gd name="T6" fmla="*/ 2 w 78"/>
                  <a:gd name="T7" fmla="*/ 88 h 94"/>
                  <a:gd name="T8" fmla="*/ 8 w 78"/>
                  <a:gd name="T9" fmla="*/ 94 h 94"/>
                  <a:gd name="T10" fmla="*/ 66 w 78"/>
                  <a:gd name="T11" fmla="*/ 36 h 94"/>
                  <a:gd name="T12" fmla="*/ 66 w 78"/>
                  <a:gd name="T13" fmla="*/ 36 h 94"/>
                  <a:gd name="T14" fmla="*/ 72 w 78"/>
                  <a:gd name="T15" fmla="*/ 18 h 94"/>
                  <a:gd name="T16" fmla="*/ 78 w 78"/>
                  <a:gd name="T17" fmla="*/ 0 h 94"/>
                  <a:gd name="T18" fmla="*/ 78 w 78"/>
                  <a:gd name="T19"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8" h="94">
                    <a:moveTo>
                      <a:pt x="78" y="0"/>
                    </a:moveTo>
                    <a:lnTo>
                      <a:pt x="0" y="78"/>
                    </a:lnTo>
                    <a:lnTo>
                      <a:pt x="0" y="78"/>
                    </a:lnTo>
                    <a:lnTo>
                      <a:pt x="2" y="88"/>
                    </a:lnTo>
                    <a:lnTo>
                      <a:pt x="8" y="94"/>
                    </a:lnTo>
                    <a:lnTo>
                      <a:pt x="66" y="36"/>
                    </a:lnTo>
                    <a:lnTo>
                      <a:pt x="66" y="36"/>
                    </a:lnTo>
                    <a:lnTo>
                      <a:pt x="72" y="18"/>
                    </a:lnTo>
                    <a:lnTo>
                      <a:pt x="78" y="0"/>
                    </a:lnTo>
                    <a:lnTo>
                      <a:pt x="7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3" name="Freeform 876">
                <a:extLst>
                  <a:ext uri="{FF2B5EF4-FFF2-40B4-BE49-F238E27FC236}">
                    <a16:creationId xmlns:a16="http://schemas.microsoft.com/office/drawing/2014/main" id="{560F44E0-BCD4-4BAA-89FC-A06BEE42BAB3}"/>
                  </a:ext>
                </a:extLst>
              </p:cNvPr>
              <p:cNvSpPr>
                <a:spLocks/>
              </p:cNvSpPr>
              <p:nvPr/>
            </p:nvSpPr>
            <p:spPr bwMode="auto">
              <a:xfrm>
                <a:off x="4238" y="3036"/>
                <a:ext cx="24" cy="24"/>
              </a:xfrm>
              <a:custGeom>
                <a:avLst/>
                <a:gdLst>
                  <a:gd name="T0" fmla="*/ 24 w 24"/>
                  <a:gd name="T1" fmla="*/ 0 h 24"/>
                  <a:gd name="T2" fmla="*/ 0 w 24"/>
                  <a:gd name="T3" fmla="*/ 24 h 24"/>
                  <a:gd name="T4" fmla="*/ 0 w 24"/>
                  <a:gd name="T5" fmla="*/ 24 h 24"/>
                  <a:gd name="T6" fmla="*/ 8 w 24"/>
                  <a:gd name="T7" fmla="*/ 22 h 24"/>
                  <a:gd name="T8" fmla="*/ 14 w 24"/>
                  <a:gd name="T9" fmla="*/ 16 h 24"/>
                  <a:gd name="T10" fmla="*/ 20 w 24"/>
                  <a:gd name="T11" fmla="*/ 8 h 24"/>
                  <a:gd name="T12" fmla="*/ 24 w 24"/>
                  <a:gd name="T13" fmla="*/ 0 h 24"/>
                  <a:gd name="T14" fmla="*/ 24 w 24"/>
                  <a:gd name="T15" fmla="*/ 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24">
                    <a:moveTo>
                      <a:pt x="24" y="0"/>
                    </a:moveTo>
                    <a:lnTo>
                      <a:pt x="0" y="24"/>
                    </a:lnTo>
                    <a:lnTo>
                      <a:pt x="0" y="24"/>
                    </a:lnTo>
                    <a:lnTo>
                      <a:pt x="8" y="22"/>
                    </a:lnTo>
                    <a:lnTo>
                      <a:pt x="14" y="16"/>
                    </a:lnTo>
                    <a:lnTo>
                      <a:pt x="20" y="8"/>
                    </a:lnTo>
                    <a:lnTo>
                      <a:pt x="24" y="0"/>
                    </a:lnTo>
                    <a:lnTo>
                      <a:pt x="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4" name="Freeform 877">
                <a:extLst>
                  <a:ext uri="{FF2B5EF4-FFF2-40B4-BE49-F238E27FC236}">
                    <a16:creationId xmlns:a16="http://schemas.microsoft.com/office/drawing/2014/main" id="{C10FDD9C-523E-49F3-9153-D5B061466C94}"/>
                  </a:ext>
                </a:extLst>
              </p:cNvPr>
              <p:cNvSpPr>
                <a:spLocks/>
              </p:cNvSpPr>
              <p:nvPr/>
            </p:nvSpPr>
            <p:spPr bwMode="auto">
              <a:xfrm>
                <a:off x="3438" y="2324"/>
                <a:ext cx="58" cy="58"/>
              </a:xfrm>
              <a:custGeom>
                <a:avLst/>
                <a:gdLst>
                  <a:gd name="T0" fmla="*/ 52 w 58"/>
                  <a:gd name="T1" fmla="*/ 4 h 58"/>
                  <a:gd name="T2" fmla="*/ 52 w 58"/>
                  <a:gd name="T3" fmla="*/ 4 h 58"/>
                  <a:gd name="T4" fmla="*/ 46 w 58"/>
                  <a:gd name="T5" fmla="*/ 6 h 58"/>
                  <a:gd name="T6" fmla="*/ 38 w 58"/>
                  <a:gd name="T7" fmla="*/ 8 h 58"/>
                  <a:gd name="T8" fmla="*/ 30 w 58"/>
                  <a:gd name="T9" fmla="*/ 12 h 58"/>
                  <a:gd name="T10" fmla="*/ 24 w 58"/>
                  <a:gd name="T11" fmla="*/ 16 h 58"/>
                  <a:gd name="T12" fmla="*/ 24 w 58"/>
                  <a:gd name="T13" fmla="*/ 16 h 58"/>
                  <a:gd name="T14" fmla="*/ 12 w 58"/>
                  <a:gd name="T15" fmla="*/ 36 h 58"/>
                  <a:gd name="T16" fmla="*/ 0 w 58"/>
                  <a:gd name="T17" fmla="*/ 58 h 58"/>
                  <a:gd name="T18" fmla="*/ 58 w 58"/>
                  <a:gd name="T19" fmla="*/ 0 h 58"/>
                  <a:gd name="T20" fmla="*/ 58 w 58"/>
                  <a:gd name="T21" fmla="*/ 0 h 58"/>
                  <a:gd name="T22" fmla="*/ 52 w 58"/>
                  <a:gd name="T23" fmla="*/ 4 h 58"/>
                  <a:gd name="T24" fmla="*/ 52 w 58"/>
                  <a:gd name="T25" fmla="*/ 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 h="58">
                    <a:moveTo>
                      <a:pt x="52" y="4"/>
                    </a:moveTo>
                    <a:lnTo>
                      <a:pt x="52" y="4"/>
                    </a:lnTo>
                    <a:lnTo>
                      <a:pt x="46" y="6"/>
                    </a:lnTo>
                    <a:lnTo>
                      <a:pt x="38" y="8"/>
                    </a:lnTo>
                    <a:lnTo>
                      <a:pt x="30" y="12"/>
                    </a:lnTo>
                    <a:lnTo>
                      <a:pt x="24" y="16"/>
                    </a:lnTo>
                    <a:lnTo>
                      <a:pt x="24" y="16"/>
                    </a:lnTo>
                    <a:lnTo>
                      <a:pt x="12" y="36"/>
                    </a:lnTo>
                    <a:lnTo>
                      <a:pt x="0" y="58"/>
                    </a:lnTo>
                    <a:lnTo>
                      <a:pt x="58" y="0"/>
                    </a:lnTo>
                    <a:lnTo>
                      <a:pt x="58" y="0"/>
                    </a:lnTo>
                    <a:lnTo>
                      <a:pt x="52" y="4"/>
                    </a:lnTo>
                    <a:lnTo>
                      <a:pt x="5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 name="Freeform 878">
                <a:extLst>
                  <a:ext uri="{FF2B5EF4-FFF2-40B4-BE49-F238E27FC236}">
                    <a16:creationId xmlns:a16="http://schemas.microsoft.com/office/drawing/2014/main" id="{69BA6591-1D7F-4A44-8778-E9086CBD9162}"/>
                  </a:ext>
                </a:extLst>
              </p:cNvPr>
              <p:cNvSpPr>
                <a:spLocks/>
              </p:cNvSpPr>
              <p:nvPr/>
            </p:nvSpPr>
            <p:spPr bwMode="auto">
              <a:xfrm>
                <a:off x="3510" y="2220"/>
                <a:ext cx="86" cy="90"/>
              </a:xfrm>
              <a:custGeom>
                <a:avLst/>
                <a:gdLst>
                  <a:gd name="T0" fmla="*/ 64 w 86"/>
                  <a:gd name="T1" fmla="*/ 0 h 90"/>
                  <a:gd name="T2" fmla="*/ 4 w 86"/>
                  <a:gd name="T3" fmla="*/ 62 h 90"/>
                  <a:gd name="T4" fmla="*/ 4 w 86"/>
                  <a:gd name="T5" fmla="*/ 62 h 90"/>
                  <a:gd name="T6" fmla="*/ 4 w 86"/>
                  <a:gd name="T7" fmla="*/ 72 h 90"/>
                  <a:gd name="T8" fmla="*/ 2 w 86"/>
                  <a:gd name="T9" fmla="*/ 80 h 90"/>
                  <a:gd name="T10" fmla="*/ 0 w 86"/>
                  <a:gd name="T11" fmla="*/ 88 h 90"/>
                  <a:gd name="T12" fmla="*/ 0 w 86"/>
                  <a:gd name="T13" fmla="*/ 88 h 90"/>
                  <a:gd name="T14" fmla="*/ 0 w 86"/>
                  <a:gd name="T15" fmla="*/ 90 h 90"/>
                  <a:gd name="T16" fmla="*/ 86 w 86"/>
                  <a:gd name="T17" fmla="*/ 4 h 90"/>
                  <a:gd name="T18" fmla="*/ 86 w 86"/>
                  <a:gd name="T19" fmla="*/ 4 h 90"/>
                  <a:gd name="T20" fmla="*/ 74 w 86"/>
                  <a:gd name="T21" fmla="*/ 4 h 90"/>
                  <a:gd name="T22" fmla="*/ 64 w 86"/>
                  <a:gd name="T23" fmla="*/ 0 h 90"/>
                  <a:gd name="T24" fmla="*/ 64 w 86"/>
                  <a:gd name="T2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90">
                    <a:moveTo>
                      <a:pt x="64" y="0"/>
                    </a:moveTo>
                    <a:lnTo>
                      <a:pt x="4" y="62"/>
                    </a:lnTo>
                    <a:lnTo>
                      <a:pt x="4" y="62"/>
                    </a:lnTo>
                    <a:lnTo>
                      <a:pt x="4" y="72"/>
                    </a:lnTo>
                    <a:lnTo>
                      <a:pt x="2" y="80"/>
                    </a:lnTo>
                    <a:lnTo>
                      <a:pt x="0" y="88"/>
                    </a:lnTo>
                    <a:lnTo>
                      <a:pt x="0" y="88"/>
                    </a:lnTo>
                    <a:lnTo>
                      <a:pt x="0" y="90"/>
                    </a:lnTo>
                    <a:lnTo>
                      <a:pt x="86" y="4"/>
                    </a:lnTo>
                    <a:lnTo>
                      <a:pt x="86" y="4"/>
                    </a:lnTo>
                    <a:lnTo>
                      <a:pt x="74" y="4"/>
                    </a:lnTo>
                    <a:lnTo>
                      <a:pt x="64" y="0"/>
                    </a:lnTo>
                    <a:lnTo>
                      <a:pt x="6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6" name="Freeform 879">
                <a:extLst>
                  <a:ext uri="{FF2B5EF4-FFF2-40B4-BE49-F238E27FC236}">
                    <a16:creationId xmlns:a16="http://schemas.microsoft.com/office/drawing/2014/main" id="{D1D0D37B-03B5-4B2B-AD00-536CF8E55B83}"/>
                  </a:ext>
                </a:extLst>
              </p:cNvPr>
              <p:cNvSpPr>
                <a:spLocks/>
              </p:cNvSpPr>
              <p:nvPr/>
            </p:nvSpPr>
            <p:spPr bwMode="auto">
              <a:xfrm>
                <a:off x="3418" y="2200"/>
                <a:ext cx="250" cy="246"/>
              </a:xfrm>
              <a:custGeom>
                <a:avLst/>
                <a:gdLst>
                  <a:gd name="T0" fmla="*/ 212 w 250"/>
                  <a:gd name="T1" fmla="*/ 14 h 246"/>
                  <a:gd name="T2" fmla="*/ 0 w 250"/>
                  <a:gd name="T3" fmla="*/ 224 h 246"/>
                  <a:gd name="T4" fmla="*/ 0 w 250"/>
                  <a:gd name="T5" fmla="*/ 224 h 246"/>
                  <a:gd name="T6" fmla="*/ 2 w 250"/>
                  <a:gd name="T7" fmla="*/ 236 h 246"/>
                  <a:gd name="T8" fmla="*/ 6 w 250"/>
                  <a:gd name="T9" fmla="*/ 246 h 246"/>
                  <a:gd name="T10" fmla="*/ 250 w 250"/>
                  <a:gd name="T11" fmla="*/ 0 h 246"/>
                  <a:gd name="T12" fmla="*/ 250 w 250"/>
                  <a:gd name="T13" fmla="*/ 0 h 246"/>
                  <a:gd name="T14" fmla="*/ 230 w 250"/>
                  <a:gd name="T15" fmla="*/ 6 h 246"/>
                  <a:gd name="T16" fmla="*/ 212 w 250"/>
                  <a:gd name="T17" fmla="*/ 14 h 246"/>
                  <a:gd name="T18" fmla="*/ 212 w 250"/>
                  <a:gd name="T19" fmla="*/ 14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0" h="246">
                    <a:moveTo>
                      <a:pt x="212" y="14"/>
                    </a:moveTo>
                    <a:lnTo>
                      <a:pt x="0" y="224"/>
                    </a:lnTo>
                    <a:lnTo>
                      <a:pt x="0" y="224"/>
                    </a:lnTo>
                    <a:lnTo>
                      <a:pt x="2" y="236"/>
                    </a:lnTo>
                    <a:lnTo>
                      <a:pt x="6" y="246"/>
                    </a:lnTo>
                    <a:lnTo>
                      <a:pt x="250" y="0"/>
                    </a:lnTo>
                    <a:lnTo>
                      <a:pt x="250" y="0"/>
                    </a:lnTo>
                    <a:lnTo>
                      <a:pt x="230" y="6"/>
                    </a:lnTo>
                    <a:lnTo>
                      <a:pt x="212" y="14"/>
                    </a:lnTo>
                    <a:lnTo>
                      <a:pt x="212"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7" name="Freeform 880">
                <a:extLst>
                  <a:ext uri="{FF2B5EF4-FFF2-40B4-BE49-F238E27FC236}">
                    <a16:creationId xmlns:a16="http://schemas.microsoft.com/office/drawing/2014/main" id="{2B840A56-B52F-4730-8BF8-AFA9A075FA8D}"/>
                  </a:ext>
                </a:extLst>
              </p:cNvPr>
              <p:cNvSpPr>
                <a:spLocks/>
              </p:cNvSpPr>
              <p:nvPr/>
            </p:nvSpPr>
            <p:spPr bwMode="auto">
              <a:xfrm>
                <a:off x="3422" y="2196"/>
                <a:ext cx="298" cy="298"/>
              </a:xfrm>
              <a:custGeom>
                <a:avLst/>
                <a:gdLst>
                  <a:gd name="T0" fmla="*/ 292 w 298"/>
                  <a:gd name="T1" fmla="*/ 4 h 298"/>
                  <a:gd name="T2" fmla="*/ 292 w 298"/>
                  <a:gd name="T3" fmla="*/ 4 h 298"/>
                  <a:gd name="T4" fmla="*/ 284 w 298"/>
                  <a:gd name="T5" fmla="*/ 2 h 298"/>
                  <a:gd name="T6" fmla="*/ 276 w 298"/>
                  <a:gd name="T7" fmla="*/ 0 h 298"/>
                  <a:gd name="T8" fmla="*/ 6 w 298"/>
                  <a:gd name="T9" fmla="*/ 268 h 298"/>
                  <a:gd name="T10" fmla="*/ 6 w 298"/>
                  <a:gd name="T11" fmla="*/ 268 h 298"/>
                  <a:gd name="T12" fmla="*/ 6 w 298"/>
                  <a:gd name="T13" fmla="*/ 276 h 298"/>
                  <a:gd name="T14" fmla="*/ 6 w 298"/>
                  <a:gd name="T15" fmla="*/ 276 h 298"/>
                  <a:gd name="T16" fmla="*/ 4 w 298"/>
                  <a:gd name="T17" fmla="*/ 286 h 298"/>
                  <a:gd name="T18" fmla="*/ 0 w 298"/>
                  <a:gd name="T19" fmla="*/ 298 h 298"/>
                  <a:gd name="T20" fmla="*/ 298 w 298"/>
                  <a:gd name="T21" fmla="*/ 2 h 298"/>
                  <a:gd name="T22" fmla="*/ 298 w 298"/>
                  <a:gd name="T23" fmla="*/ 2 h 298"/>
                  <a:gd name="T24" fmla="*/ 292 w 298"/>
                  <a:gd name="T25" fmla="*/ 4 h 298"/>
                  <a:gd name="T26" fmla="*/ 292 w 298"/>
                  <a:gd name="T27" fmla="*/ 4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8" h="298">
                    <a:moveTo>
                      <a:pt x="292" y="4"/>
                    </a:moveTo>
                    <a:lnTo>
                      <a:pt x="292" y="4"/>
                    </a:lnTo>
                    <a:lnTo>
                      <a:pt x="284" y="2"/>
                    </a:lnTo>
                    <a:lnTo>
                      <a:pt x="276" y="0"/>
                    </a:lnTo>
                    <a:lnTo>
                      <a:pt x="6" y="268"/>
                    </a:lnTo>
                    <a:lnTo>
                      <a:pt x="6" y="268"/>
                    </a:lnTo>
                    <a:lnTo>
                      <a:pt x="6" y="276"/>
                    </a:lnTo>
                    <a:lnTo>
                      <a:pt x="6" y="276"/>
                    </a:lnTo>
                    <a:lnTo>
                      <a:pt x="4" y="286"/>
                    </a:lnTo>
                    <a:lnTo>
                      <a:pt x="0" y="298"/>
                    </a:lnTo>
                    <a:lnTo>
                      <a:pt x="298" y="2"/>
                    </a:lnTo>
                    <a:lnTo>
                      <a:pt x="298" y="2"/>
                    </a:lnTo>
                    <a:lnTo>
                      <a:pt x="292" y="4"/>
                    </a:lnTo>
                    <a:lnTo>
                      <a:pt x="29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8" name="Freeform 881">
                <a:extLst>
                  <a:ext uri="{FF2B5EF4-FFF2-40B4-BE49-F238E27FC236}">
                    <a16:creationId xmlns:a16="http://schemas.microsoft.com/office/drawing/2014/main" id="{06566AAC-C3E3-4543-926A-D14B4B70D8BF}"/>
                  </a:ext>
                </a:extLst>
              </p:cNvPr>
              <p:cNvSpPr>
                <a:spLocks/>
              </p:cNvSpPr>
              <p:nvPr/>
            </p:nvSpPr>
            <p:spPr bwMode="auto">
              <a:xfrm>
                <a:off x="3414" y="2190"/>
                <a:ext cx="358" cy="356"/>
              </a:xfrm>
              <a:custGeom>
                <a:avLst/>
                <a:gdLst>
                  <a:gd name="T0" fmla="*/ 352 w 358"/>
                  <a:gd name="T1" fmla="*/ 0 h 356"/>
                  <a:gd name="T2" fmla="*/ 352 w 358"/>
                  <a:gd name="T3" fmla="*/ 0 h 356"/>
                  <a:gd name="T4" fmla="*/ 346 w 358"/>
                  <a:gd name="T5" fmla="*/ 0 h 356"/>
                  <a:gd name="T6" fmla="*/ 342 w 358"/>
                  <a:gd name="T7" fmla="*/ 2 h 356"/>
                  <a:gd name="T8" fmla="*/ 338 w 358"/>
                  <a:gd name="T9" fmla="*/ 4 h 356"/>
                  <a:gd name="T10" fmla="*/ 332 w 358"/>
                  <a:gd name="T11" fmla="*/ 6 h 356"/>
                  <a:gd name="T12" fmla="*/ 332 w 358"/>
                  <a:gd name="T13" fmla="*/ 6 h 356"/>
                  <a:gd name="T14" fmla="*/ 330 w 358"/>
                  <a:gd name="T15" fmla="*/ 6 h 356"/>
                  <a:gd name="T16" fmla="*/ 0 w 358"/>
                  <a:gd name="T17" fmla="*/ 336 h 356"/>
                  <a:gd name="T18" fmla="*/ 0 w 358"/>
                  <a:gd name="T19" fmla="*/ 336 h 356"/>
                  <a:gd name="T20" fmla="*/ 2 w 358"/>
                  <a:gd name="T21" fmla="*/ 338 h 356"/>
                  <a:gd name="T22" fmla="*/ 2 w 358"/>
                  <a:gd name="T23" fmla="*/ 338 h 356"/>
                  <a:gd name="T24" fmla="*/ 4 w 358"/>
                  <a:gd name="T25" fmla="*/ 352 h 356"/>
                  <a:gd name="T26" fmla="*/ 2 w 358"/>
                  <a:gd name="T27" fmla="*/ 352 h 356"/>
                  <a:gd name="T28" fmla="*/ 2 w 358"/>
                  <a:gd name="T29" fmla="*/ 352 h 356"/>
                  <a:gd name="T30" fmla="*/ 4 w 358"/>
                  <a:gd name="T31" fmla="*/ 356 h 356"/>
                  <a:gd name="T32" fmla="*/ 358 w 358"/>
                  <a:gd name="T33" fmla="*/ 2 h 356"/>
                  <a:gd name="T34" fmla="*/ 358 w 358"/>
                  <a:gd name="T35" fmla="*/ 2 h 356"/>
                  <a:gd name="T36" fmla="*/ 356 w 358"/>
                  <a:gd name="T37" fmla="*/ 0 h 356"/>
                  <a:gd name="T38" fmla="*/ 352 w 358"/>
                  <a:gd name="T39" fmla="*/ 0 h 356"/>
                  <a:gd name="T40" fmla="*/ 352 w 358"/>
                  <a:gd name="T41"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8" h="356">
                    <a:moveTo>
                      <a:pt x="352" y="0"/>
                    </a:moveTo>
                    <a:lnTo>
                      <a:pt x="352" y="0"/>
                    </a:lnTo>
                    <a:lnTo>
                      <a:pt x="346" y="0"/>
                    </a:lnTo>
                    <a:lnTo>
                      <a:pt x="342" y="2"/>
                    </a:lnTo>
                    <a:lnTo>
                      <a:pt x="338" y="4"/>
                    </a:lnTo>
                    <a:lnTo>
                      <a:pt x="332" y="6"/>
                    </a:lnTo>
                    <a:lnTo>
                      <a:pt x="332" y="6"/>
                    </a:lnTo>
                    <a:lnTo>
                      <a:pt x="330" y="6"/>
                    </a:lnTo>
                    <a:lnTo>
                      <a:pt x="0" y="336"/>
                    </a:lnTo>
                    <a:lnTo>
                      <a:pt x="0" y="336"/>
                    </a:lnTo>
                    <a:lnTo>
                      <a:pt x="2" y="338"/>
                    </a:lnTo>
                    <a:lnTo>
                      <a:pt x="2" y="338"/>
                    </a:lnTo>
                    <a:lnTo>
                      <a:pt x="4" y="352"/>
                    </a:lnTo>
                    <a:lnTo>
                      <a:pt x="2" y="352"/>
                    </a:lnTo>
                    <a:lnTo>
                      <a:pt x="2" y="352"/>
                    </a:lnTo>
                    <a:lnTo>
                      <a:pt x="4" y="356"/>
                    </a:lnTo>
                    <a:lnTo>
                      <a:pt x="358" y="2"/>
                    </a:lnTo>
                    <a:lnTo>
                      <a:pt x="358" y="2"/>
                    </a:lnTo>
                    <a:lnTo>
                      <a:pt x="356" y="0"/>
                    </a:lnTo>
                    <a:lnTo>
                      <a:pt x="352" y="0"/>
                    </a:lnTo>
                    <a:lnTo>
                      <a:pt x="35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9" name="Freeform 882">
                <a:extLst>
                  <a:ext uri="{FF2B5EF4-FFF2-40B4-BE49-F238E27FC236}">
                    <a16:creationId xmlns:a16="http://schemas.microsoft.com/office/drawing/2014/main" id="{C88B7D0B-7FFC-443B-9A77-13DA00138945}"/>
                  </a:ext>
                </a:extLst>
              </p:cNvPr>
              <p:cNvSpPr>
                <a:spLocks/>
              </p:cNvSpPr>
              <p:nvPr/>
            </p:nvSpPr>
            <p:spPr bwMode="auto">
              <a:xfrm>
                <a:off x="3430" y="2210"/>
                <a:ext cx="356" cy="360"/>
              </a:xfrm>
              <a:custGeom>
                <a:avLst/>
                <a:gdLst>
                  <a:gd name="T0" fmla="*/ 350 w 356"/>
                  <a:gd name="T1" fmla="*/ 24 h 360"/>
                  <a:gd name="T2" fmla="*/ 350 w 356"/>
                  <a:gd name="T3" fmla="*/ 24 h 360"/>
                  <a:gd name="T4" fmla="*/ 350 w 356"/>
                  <a:gd name="T5" fmla="*/ 20 h 360"/>
                  <a:gd name="T6" fmla="*/ 352 w 356"/>
                  <a:gd name="T7" fmla="*/ 16 h 360"/>
                  <a:gd name="T8" fmla="*/ 354 w 356"/>
                  <a:gd name="T9" fmla="*/ 12 h 360"/>
                  <a:gd name="T10" fmla="*/ 356 w 356"/>
                  <a:gd name="T11" fmla="*/ 6 h 360"/>
                  <a:gd name="T12" fmla="*/ 356 w 356"/>
                  <a:gd name="T13" fmla="*/ 6 h 360"/>
                  <a:gd name="T14" fmla="*/ 354 w 356"/>
                  <a:gd name="T15" fmla="*/ 2 h 360"/>
                  <a:gd name="T16" fmla="*/ 350 w 356"/>
                  <a:gd name="T17" fmla="*/ 0 h 360"/>
                  <a:gd name="T18" fmla="*/ 0 w 356"/>
                  <a:gd name="T19" fmla="*/ 348 h 360"/>
                  <a:gd name="T20" fmla="*/ 0 w 356"/>
                  <a:gd name="T21" fmla="*/ 348 h 360"/>
                  <a:gd name="T22" fmla="*/ 14 w 356"/>
                  <a:gd name="T23" fmla="*/ 360 h 360"/>
                  <a:gd name="T24" fmla="*/ 350 w 356"/>
                  <a:gd name="T25" fmla="*/ 24 h 360"/>
                  <a:gd name="T26" fmla="*/ 350 w 356"/>
                  <a:gd name="T27" fmla="*/ 24 h 360"/>
                  <a:gd name="T28" fmla="*/ 350 w 356"/>
                  <a:gd name="T29" fmla="*/ 24 h 360"/>
                  <a:gd name="T30" fmla="*/ 350 w 356"/>
                  <a:gd name="T31" fmla="*/ 24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6" h="360">
                    <a:moveTo>
                      <a:pt x="350" y="24"/>
                    </a:moveTo>
                    <a:lnTo>
                      <a:pt x="350" y="24"/>
                    </a:lnTo>
                    <a:lnTo>
                      <a:pt x="350" y="20"/>
                    </a:lnTo>
                    <a:lnTo>
                      <a:pt x="352" y="16"/>
                    </a:lnTo>
                    <a:lnTo>
                      <a:pt x="354" y="12"/>
                    </a:lnTo>
                    <a:lnTo>
                      <a:pt x="356" y="6"/>
                    </a:lnTo>
                    <a:lnTo>
                      <a:pt x="356" y="6"/>
                    </a:lnTo>
                    <a:lnTo>
                      <a:pt x="354" y="2"/>
                    </a:lnTo>
                    <a:lnTo>
                      <a:pt x="350" y="0"/>
                    </a:lnTo>
                    <a:lnTo>
                      <a:pt x="0" y="348"/>
                    </a:lnTo>
                    <a:lnTo>
                      <a:pt x="0" y="348"/>
                    </a:lnTo>
                    <a:lnTo>
                      <a:pt x="14" y="360"/>
                    </a:lnTo>
                    <a:lnTo>
                      <a:pt x="350" y="24"/>
                    </a:lnTo>
                    <a:lnTo>
                      <a:pt x="350" y="24"/>
                    </a:lnTo>
                    <a:lnTo>
                      <a:pt x="350" y="24"/>
                    </a:lnTo>
                    <a:lnTo>
                      <a:pt x="350"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0" name="Freeform 883">
                <a:extLst>
                  <a:ext uri="{FF2B5EF4-FFF2-40B4-BE49-F238E27FC236}">
                    <a16:creationId xmlns:a16="http://schemas.microsoft.com/office/drawing/2014/main" id="{280DA07E-1376-4A1E-8853-8AE85E8C66D8}"/>
                  </a:ext>
                </a:extLst>
              </p:cNvPr>
              <p:cNvSpPr>
                <a:spLocks/>
              </p:cNvSpPr>
              <p:nvPr/>
            </p:nvSpPr>
            <p:spPr bwMode="auto">
              <a:xfrm>
                <a:off x="3456" y="2250"/>
                <a:ext cx="350" cy="348"/>
              </a:xfrm>
              <a:custGeom>
                <a:avLst/>
                <a:gdLst>
                  <a:gd name="T0" fmla="*/ 344 w 350"/>
                  <a:gd name="T1" fmla="*/ 6 h 348"/>
                  <a:gd name="T2" fmla="*/ 344 w 350"/>
                  <a:gd name="T3" fmla="*/ 6 h 348"/>
                  <a:gd name="T4" fmla="*/ 338 w 350"/>
                  <a:gd name="T5" fmla="*/ 4 h 348"/>
                  <a:gd name="T6" fmla="*/ 332 w 350"/>
                  <a:gd name="T7" fmla="*/ 0 h 348"/>
                  <a:gd name="T8" fmla="*/ 0 w 350"/>
                  <a:gd name="T9" fmla="*/ 332 h 348"/>
                  <a:gd name="T10" fmla="*/ 0 w 350"/>
                  <a:gd name="T11" fmla="*/ 332 h 348"/>
                  <a:gd name="T12" fmla="*/ 4 w 350"/>
                  <a:gd name="T13" fmla="*/ 340 h 348"/>
                  <a:gd name="T14" fmla="*/ 10 w 350"/>
                  <a:gd name="T15" fmla="*/ 348 h 348"/>
                  <a:gd name="T16" fmla="*/ 350 w 350"/>
                  <a:gd name="T17" fmla="*/ 6 h 348"/>
                  <a:gd name="T18" fmla="*/ 350 w 350"/>
                  <a:gd name="T19" fmla="*/ 6 h 348"/>
                  <a:gd name="T20" fmla="*/ 344 w 350"/>
                  <a:gd name="T21" fmla="*/ 6 h 348"/>
                  <a:gd name="T22" fmla="*/ 344 w 350"/>
                  <a:gd name="T23" fmla="*/ 6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0" h="348">
                    <a:moveTo>
                      <a:pt x="344" y="6"/>
                    </a:moveTo>
                    <a:lnTo>
                      <a:pt x="344" y="6"/>
                    </a:lnTo>
                    <a:lnTo>
                      <a:pt x="338" y="4"/>
                    </a:lnTo>
                    <a:lnTo>
                      <a:pt x="332" y="0"/>
                    </a:lnTo>
                    <a:lnTo>
                      <a:pt x="0" y="332"/>
                    </a:lnTo>
                    <a:lnTo>
                      <a:pt x="0" y="332"/>
                    </a:lnTo>
                    <a:lnTo>
                      <a:pt x="4" y="340"/>
                    </a:lnTo>
                    <a:lnTo>
                      <a:pt x="10" y="348"/>
                    </a:lnTo>
                    <a:lnTo>
                      <a:pt x="350" y="6"/>
                    </a:lnTo>
                    <a:lnTo>
                      <a:pt x="350" y="6"/>
                    </a:lnTo>
                    <a:lnTo>
                      <a:pt x="344" y="6"/>
                    </a:lnTo>
                    <a:lnTo>
                      <a:pt x="344"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1" name="Freeform 884">
                <a:extLst>
                  <a:ext uri="{FF2B5EF4-FFF2-40B4-BE49-F238E27FC236}">
                    <a16:creationId xmlns:a16="http://schemas.microsoft.com/office/drawing/2014/main" id="{94416A5A-6A05-44C7-AE21-328C2475C32F}"/>
                  </a:ext>
                </a:extLst>
              </p:cNvPr>
              <p:cNvSpPr>
                <a:spLocks/>
              </p:cNvSpPr>
              <p:nvPr/>
            </p:nvSpPr>
            <p:spPr bwMode="auto">
              <a:xfrm>
                <a:off x="3474" y="2258"/>
                <a:ext cx="368" cy="366"/>
              </a:xfrm>
              <a:custGeom>
                <a:avLst/>
                <a:gdLst>
                  <a:gd name="T0" fmla="*/ 354 w 368"/>
                  <a:gd name="T1" fmla="*/ 0 h 366"/>
                  <a:gd name="T2" fmla="*/ 0 w 368"/>
                  <a:gd name="T3" fmla="*/ 354 h 366"/>
                  <a:gd name="T4" fmla="*/ 0 w 368"/>
                  <a:gd name="T5" fmla="*/ 354 h 366"/>
                  <a:gd name="T6" fmla="*/ 6 w 368"/>
                  <a:gd name="T7" fmla="*/ 360 h 366"/>
                  <a:gd name="T8" fmla="*/ 12 w 368"/>
                  <a:gd name="T9" fmla="*/ 366 h 366"/>
                  <a:gd name="T10" fmla="*/ 368 w 368"/>
                  <a:gd name="T11" fmla="*/ 10 h 366"/>
                  <a:gd name="T12" fmla="*/ 368 w 368"/>
                  <a:gd name="T13" fmla="*/ 10 h 366"/>
                  <a:gd name="T14" fmla="*/ 362 w 368"/>
                  <a:gd name="T15" fmla="*/ 6 h 366"/>
                  <a:gd name="T16" fmla="*/ 354 w 368"/>
                  <a:gd name="T17" fmla="*/ 0 h 366"/>
                  <a:gd name="T18" fmla="*/ 354 w 368"/>
                  <a:gd name="T19" fmla="*/ 0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8" h="366">
                    <a:moveTo>
                      <a:pt x="354" y="0"/>
                    </a:moveTo>
                    <a:lnTo>
                      <a:pt x="0" y="354"/>
                    </a:lnTo>
                    <a:lnTo>
                      <a:pt x="0" y="354"/>
                    </a:lnTo>
                    <a:lnTo>
                      <a:pt x="6" y="360"/>
                    </a:lnTo>
                    <a:lnTo>
                      <a:pt x="12" y="366"/>
                    </a:lnTo>
                    <a:lnTo>
                      <a:pt x="368" y="10"/>
                    </a:lnTo>
                    <a:lnTo>
                      <a:pt x="368" y="10"/>
                    </a:lnTo>
                    <a:lnTo>
                      <a:pt x="362" y="6"/>
                    </a:lnTo>
                    <a:lnTo>
                      <a:pt x="354" y="0"/>
                    </a:lnTo>
                    <a:lnTo>
                      <a:pt x="3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2" name="Freeform 885">
                <a:extLst>
                  <a:ext uri="{FF2B5EF4-FFF2-40B4-BE49-F238E27FC236}">
                    <a16:creationId xmlns:a16="http://schemas.microsoft.com/office/drawing/2014/main" id="{581DA258-D106-4339-A6EE-2EC29B396B7F}"/>
                  </a:ext>
                </a:extLst>
              </p:cNvPr>
              <p:cNvSpPr>
                <a:spLocks/>
              </p:cNvSpPr>
              <p:nvPr/>
            </p:nvSpPr>
            <p:spPr bwMode="auto">
              <a:xfrm>
                <a:off x="3500" y="2278"/>
                <a:ext cx="370" cy="368"/>
              </a:xfrm>
              <a:custGeom>
                <a:avLst/>
                <a:gdLst>
                  <a:gd name="T0" fmla="*/ 356 w 370"/>
                  <a:gd name="T1" fmla="*/ 0 h 368"/>
                  <a:gd name="T2" fmla="*/ 0 w 370"/>
                  <a:gd name="T3" fmla="*/ 358 h 368"/>
                  <a:gd name="T4" fmla="*/ 0 w 370"/>
                  <a:gd name="T5" fmla="*/ 358 h 368"/>
                  <a:gd name="T6" fmla="*/ 14 w 370"/>
                  <a:gd name="T7" fmla="*/ 368 h 368"/>
                  <a:gd name="T8" fmla="*/ 370 w 370"/>
                  <a:gd name="T9" fmla="*/ 10 h 368"/>
                  <a:gd name="T10" fmla="*/ 370 w 370"/>
                  <a:gd name="T11" fmla="*/ 10 h 368"/>
                  <a:gd name="T12" fmla="*/ 356 w 370"/>
                  <a:gd name="T13" fmla="*/ 0 h 368"/>
                  <a:gd name="T14" fmla="*/ 356 w 370"/>
                  <a:gd name="T15" fmla="*/ 0 h 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0" h="368">
                    <a:moveTo>
                      <a:pt x="356" y="0"/>
                    </a:moveTo>
                    <a:lnTo>
                      <a:pt x="0" y="358"/>
                    </a:lnTo>
                    <a:lnTo>
                      <a:pt x="0" y="358"/>
                    </a:lnTo>
                    <a:lnTo>
                      <a:pt x="14" y="368"/>
                    </a:lnTo>
                    <a:lnTo>
                      <a:pt x="370" y="10"/>
                    </a:lnTo>
                    <a:lnTo>
                      <a:pt x="370" y="10"/>
                    </a:lnTo>
                    <a:lnTo>
                      <a:pt x="356" y="0"/>
                    </a:lnTo>
                    <a:lnTo>
                      <a:pt x="35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3" name="Freeform 886">
                <a:extLst>
                  <a:ext uri="{FF2B5EF4-FFF2-40B4-BE49-F238E27FC236}">
                    <a16:creationId xmlns:a16="http://schemas.microsoft.com/office/drawing/2014/main" id="{2787FFB8-3831-4344-B3A2-C133BF68ECA3}"/>
                  </a:ext>
                </a:extLst>
              </p:cNvPr>
              <p:cNvSpPr>
                <a:spLocks/>
              </p:cNvSpPr>
              <p:nvPr/>
            </p:nvSpPr>
            <p:spPr bwMode="auto">
              <a:xfrm>
                <a:off x="3530" y="2258"/>
                <a:ext cx="410" cy="398"/>
              </a:xfrm>
              <a:custGeom>
                <a:avLst/>
                <a:gdLst>
                  <a:gd name="T0" fmla="*/ 406 w 410"/>
                  <a:gd name="T1" fmla="*/ 2 h 398"/>
                  <a:gd name="T2" fmla="*/ 396 w 410"/>
                  <a:gd name="T3" fmla="*/ 2 h 398"/>
                  <a:gd name="T4" fmla="*/ 396 w 410"/>
                  <a:gd name="T5" fmla="*/ 0 h 398"/>
                  <a:gd name="T6" fmla="*/ 396 w 410"/>
                  <a:gd name="T7" fmla="*/ 0 h 398"/>
                  <a:gd name="T8" fmla="*/ 394 w 410"/>
                  <a:gd name="T9" fmla="*/ 2 h 398"/>
                  <a:gd name="T10" fmla="*/ 376 w 410"/>
                  <a:gd name="T11" fmla="*/ 22 h 398"/>
                  <a:gd name="T12" fmla="*/ 376 w 410"/>
                  <a:gd name="T13" fmla="*/ 22 h 398"/>
                  <a:gd name="T14" fmla="*/ 376 w 410"/>
                  <a:gd name="T15" fmla="*/ 28 h 398"/>
                  <a:gd name="T16" fmla="*/ 376 w 410"/>
                  <a:gd name="T17" fmla="*/ 28 h 398"/>
                  <a:gd name="T18" fmla="*/ 374 w 410"/>
                  <a:gd name="T19" fmla="*/ 30 h 398"/>
                  <a:gd name="T20" fmla="*/ 370 w 410"/>
                  <a:gd name="T21" fmla="*/ 32 h 398"/>
                  <a:gd name="T22" fmla="*/ 362 w 410"/>
                  <a:gd name="T23" fmla="*/ 36 h 398"/>
                  <a:gd name="T24" fmla="*/ 362 w 410"/>
                  <a:gd name="T25" fmla="*/ 36 h 398"/>
                  <a:gd name="T26" fmla="*/ 360 w 410"/>
                  <a:gd name="T27" fmla="*/ 36 h 398"/>
                  <a:gd name="T28" fmla="*/ 0 w 410"/>
                  <a:gd name="T29" fmla="*/ 396 h 398"/>
                  <a:gd name="T30" fmla="*/ 0 w 410"/>
                  <a:gd name="T31" fmla="*/ 396 h 398"/>
                  <a:gd name="T32" fmla="*/ 8 w 410"/>
                  <a:gd name="T33" fmla="*/ 398 h 398"/>
                  <a:gd name="T34" fmla="*/ 8 w 410"/>
                  <a:gd name="T35" fmla="*/ 398 h 398"/>
                  <a:gd name="T36" fmla="*/ 18 w 410"/>
                  <a:gd name="T37" fmla="*/ 396 h 398"/>
                  <a:gd name="T38" fmla="*/ 26 w 410"/>
                  <a:gd name="T39" fmla="*/ 394 h 398"/>
                  <a:gd name="T40" fmla="*/ 410 w 410"/>
                  <a:gd name="T41" fmla="*/ 10 h 398"/>
                  <a:gd name="T42" fmla="*/ 410 w 410"/>
                  <a:gd name="T43" fmla="*/ 10 h 398"/>
                  <a:gd name="T44" fmla="*/ 406 w 410"/>
                  <a:gd name="T45" fmla="*/ 6 h 398"/>
                  <a:gd name="T46" fmla="*/ 406 w 410"/>
                  <a:gd name="T47" fmla="*/ 2 h 398"/>
                  <a:gd name="T48" fmla="*/ 406 w 410"/>
                  <a:gd name="T49" fmla="*/ 2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10" h="398">
                    <a:moveTo>
                      <a:pt x="406" y="2"/>
                    </a:moveTo>
                    <a:lnTo>
                      <a:pt x="396" y="2"/>
                    </a:lnTo>
                    <a:lnTo>
                      <a:pt x="396" y="0"/>
                    </a:lnTo>
                    <a:lnTo>
                      <a:pt x="396" y="0"/>
                    </a:lnTo>
                    <a:lnTo>
                      <a:pt x="394" y="2"/>
                    </a:lnTo>
                    <a:lnTo>
                      <a:pt x="376" y="22"/>
                    </a:lnTo>
                    <a:lnTo>
                      <a:pt x="376" y="22"/>
                    </a:lnTo>
                    <a:lnTo>
                      <a:pt x="376" y="28"/>
                    </a:lnTo>
                    <a:lnTo>
                      <a:pt x="376" y="28"/>
                    </a:lnTo>
                    <a:lnTo>
                      <a:pt x="374" y="30"/>
                    </a:lnTo>
                    <a:lnTo>
                      <a:pt x="370" y="32"/>
                    </a:lnTo>
                    <a:lnTo>
                      <a:pt x="362" y="36"/>
                    </a:lnTo>
                    <a:lnTo>
                      <a:pt x="362" y="36"/>
                    </a:lnTo>
                    <a:lnTo>
                      <a:pt x="360" y="36"/>
                    </a:lnTo>
                    <a:lnTo>
                      <a:pt x="0" y="396"/>
                    </a:lnTo>
                    <a:lnTo>
                      <a:pt x="0" y="396"/>
                    </a:lnTo>
                    <a:lnTo>
                      <a:pt x="8" y="398"/>
                    </a:lnTo>
                    <a:lnTo>
                      <a:pt x="8" y="398"/>
                    </a:lnTo>
                    <a:lnTo>
                      <a:pt x="18" y="396"/>
                    </a:lnTo>
                    <a:lnTo>
                      <a:pt x="26" y="394"/>
                    </a:lnTo>
                    <a:lnTo>
                      <a:pt x="410" y="10"/>
                    </a:lnTo>
                    <a:lnTo>
                      <a:pt x="410" y="10"/>
                    </a:lnTo>
                    <a:lnTo>
                      <a:pt x="406" y="6"/>
                    </a:lnTo>
                    <a:lnTo>
                      <a:pt x="406" y="2"/>
                    </a:lnTo>
                    <a:lnTo>
                      <a:pt x="40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4" name="Freeform 887">
                <a:extLst>
                  <a:ext uri="{FF2B5EF4-FFF2-40B4-BE49-F238E27FC236}">
                    <a16:creationId xmlns:a16="http://schemas.microsoft.com/office/drawing/2014/main" id="{5C5F0C7D-AECC-4CA6-9402-8E41400A420C}"/>
                  </a:ext>
                </a:extLst>
              </p:cNvPr>
              <p:cNvSpPr>
                <a:spLocks/>
              </p:cNvSpPr>
              <p:nvPr/>
            </p:nvSpPr>
            <p:spPr bwMode="auto">
              <a:xfrm>
                <a:off x="3584" y="2274"/>
                <a:ext cx="394" cy="378"/>
              </a:xfrm>
              <a:custGeom>
                <a:avLst/>
                <a:gdLst>
                  <a:gd name="T0" fmla="*/ 374 w 394"/>
                  <a:gd name="T1" fmla="*/ 0 h 378"/>
                  <a:gd name="T2" fmla="*/ 0 w 394"/>
                  <a:gd name="T3" fmla="*/ 372 h 378"/>
                  <a:gd name="T4" fmla="*/ 0 w 394"/>
                  <a:gd name="T5" fmla="*/ 372 h 378"/>
                  <a:gd name="T6" fmla="*/ 10 w 394"/>
                  <a:gd name="T7" fmla="*/ 376 h 378"/>
                  <a:gd name="T8" fmla="*/ 20 w 394"/>
                  <a:gd name="T9" fmla="*/ 378 h 378"/>
                  <a:gd name="T10" fmla="*/ 394 w 394"/>
                  <a:gd name="T11" fmla="*/ 4 h 378"/>
                  <a:gd name="T12" fmla="*/ 394 w 394"/>
                  <a:gd name="T13" fmla="*/ 4 h 378"/>
                  <a:gd name="T14" fmla="*/ 380 w 394"/>
                  <a:gd name="T15" fmla="*/ 0 h 378"/>
                  <a:gd name="T16" fmla="*/ 380 w 394"/>
                  <a:gd name="T17" fmla="*/ 0 h 378"/>
                  <a:gd name="T18" fmla="*/ 374 w 394"/>
                  <a:gd name="T19" fmla="*/ 0 h 378"/>
                  <a:gd name="T20" fmla="*/ 374 w 394"/>
                  <a:gd name="T21" fmla="*/ 0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4" h="378">
                    <a:moveTo>
                      <a:pt x="374" y="0"/>
                    </a:moveTo>
                    <a:lnTo>
                      <a:pt x="0" y="372"/>
                    </a:lnTo>
                    <a:lnTo>
                      <a:pt x="0" y="372"/>
                    </a:lnTo>
                    <a:lnTo>
                      <a:pt x="10" y="376"/>
                    </a:lnTo>
                    <a:lnTo>
                      <a:pt x="20" y="378"/>
                    </a:lnTo>
                    <a:lnTo>
                      <a:pt x="394" y="4"/>
                    </a:lnTo>
                    <a:lnTo>
                      <a:pt x="394" y="4"/>
                    </a:lnTo>
                    <a:lnTo>
                      <a:pt x="380" y="0"/>
                    </a:lnTo>
                    <a:lnTo>
                      <a:pt x="380" y="0"/>
                    </a:lnTo>
                    <a:lnTo>
                      <a:pt x="374" y="0"/>
                    </a:lnTo>
                    <a:lnTo>
                      <a:pt x="3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 name="Freeform 888">
                <a:extLst>
                  <a:ext uri="{FF2B5EF4-FFF2-40B4-BE49-F238E27FC236}">
                    <a16:creationId xmlns:a16="http://schemas.microsoft.com/office/drawing/2014/main" id="{DA3F6CCE-0412-43B4-9283-2E791B354AA1}"/>
                  </a:ext>
                </a:extLst>
              </p:cNvPr>
              <p:cNvSpPr>
                <a:spLocks/>
              </p:cNvSpPr>
              <p:nvPr/>
            </p:nvSpPr>
            <p:spPr bwMode="auto">
              <a:xfrm>
                <a:off x="3640" y="2284"/>
                <a:ext cx="378" cy="356"/>
              </a:xfrm>
              <a:custGeom>
                <a:avLst/>
                <a:gdLst>
                  <a:gd name="T0" fmla="*/ 376 w 378"/>
                  <a:gd name="T1" fmla="*/ 2 h 356"/>
                  <a:gd name="T2" fmla="*/ 376 w 378"/>
                  <a:gd name="T3" fmla="*/ 2 h 356"/>
                  <a:gd name="T4" fmla="*/ 366 w 378"/>
                  <a:gd name="T5" fmla="*/ 2 h 356"/>
                  <a:gd name="T6" fmla="*/ 356 w 378"/>
                  <a:gd name="T7" fmla="*/ 0 h 356"/>
                  <a:gd name="T8" fmla="*/ 0 w 378"/>
                  <a:gd name="T9" fmla="*/ 356 h 356"/>
                  <a:gd name="T10" fmla="*/ 0 w 378"/>
                  <a:gd name="T11" fmla="*/ 356 h 356"/>
                  <a:gd name="T12" fmla="*/ 16 w 378"/>
                  <a:gd name="T13" fmla="*/ 350 h 356"/>
                  <a:gd name="T14" fmla="*/ 34 w 378"/>
                  <a:gd name="T15" fmla="*/ 346 h 356"/>
                  <a:gd name="T16" fmla="*/ 378 w 378"/>
                  <a:gd name="T17" fmla="*/ 2 h 356"/>
                  <a:gd name="T18" fmla="*/ 378 w 378"/>
                  <a:gd name="T19" fmla="*/ 2 h 356"/>
                  <a:gd name="T20" fmla="*/ 376 w 378"/>
                  <a:gd name="T21" fmla="*/ 2 h 356"/>
                  <a:gd name="T22" fmla="*/ 376 w 378"/>
                  <a:gd name="T23" fmla="*/ 2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8" h="356">
                    <a:moveTo>
                      <a:pt x="376" y="2"/>
                    </a:moveTo>
                    <a:lnTo>
                      <a:pt x="376" y="2"/>
                    </a:lnTo>
                    <a:lnTo>
                      <a:pt x="366" y="2"/>
                    </a:lnTo>
                    <a:lnTo>
                      <a:pt x="356" y="0"/>
                    </a:lnTo>
                    <a:lnTo>
                      <a:pt x="0" y="356"/>
                    </a:lnTo>
                    <a:lnTo>
                      <a:pt x="0" y="356"/>
                    </a:lnTo>
                    <a:lnTo>
                      <a:pt x="16" y="350"/>
                    </a:lnTo>
                    <a:lnTo>
                      <a:pt x="34" y="346"/>
                    </a:lnTo>
                    <a:lnTo>
                      <a:pt x="378" y="2"/>
                    </a:lnTo>
                    <a:lnTo>
                      <a:pt x="378" y="2"/>
                    </a:lnTo>
                    <a:lnTo>
                      <a:pt x="376" y="2"/>
                    </a:lnTo>
                    <a:lnTo>
                      <a:pt x="37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6" name="Freeform 889">
                <a:extLst>
                  <a:ext uri="{FF2B5EF4-FFF2-40B4-BE49-F238E27FC236}">
                    <a16:creationId xmlns:a16="http://schemas.microsoft.com/office/drawing/2014/main" id="{528645BF-28B2-4C05-8145-A4DB3FDCB2E6}"/>
                  </a:ext>
                </a:extLst>
              </p:cNvPr>
              <p:cNvSpPr>
                <a:spLocks/>
              </p:cNvSpPr>
              <p:nvPr/>
            </p:nvSpPr>
            <p:spPr bwMode="auto">
              <a:xfrm>
                <a:off x="3696" y="2280"/>
                <a:ext cx="372" cy="366"/>
              </a:xfrm>
              <a:custGeom>
                <a:avLst/>
                <a:gdLst>
                  <a:gd name="T0" fmla="*/ 354 w 372"/>
                  <a:gd name="T1" fmla="*/ 0 h 366"/>
                  <a:gd name="T2" fmla="*/ 354 w 372"/>
                  <a:gd name="T3" fmla="*/ 0 h 366"/>
                  <a:gd name="T4" fmla="*/ 352 w 372"/>
                  <a:gd name="T5" fmla="*/ 0 h 366"/>
                  <a:gd name="T6" fmla="*/ 0 w 372"/>
                  <a:gd name="T7" fmla="*/ 354 h 366"/>
                  <a:gd name="T8" fmla="*/ 0 w 372"/>
                  <a:gd name="T9" fmla="*/ 354 h 366"/>
                  <a:gd name="T10" fmla="*/ 6 w 372"/>
                  <a:gd name="T11" fmla="*/ 360 h 366"/>
                  <a:gd name="T12" fmla="*/ 10 w 372"/>
                  <a:gd name="T13" fmla="*/ 366 h 366"/>
                  <a:gd name="T14" fmla="*/ 372 w 372"/>
                  <a:gd name="T15" fmla="*/ 4 h 366"/>
                  <a:gd name="T16" fmla="*/ 372 w 372"/>
                  <a:gd name="T17" fmla="*/ 4 h 366"/>
                  <a:gd name="T18" fmla="*/ 364 w 372"/>
                  <a:gd name="T19" fmla="*/ 2 h 366"/>
                  <a:gd name="T20" fmla="*/ 354 w 372"/>
                  <a:gd name="T21" fmla="*/ 0 h 366"/>
                  <a:gd name="T22" fmla="*/ 354 w 372"/>
                  <a:gd name="T23" fmla="*/ 0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2" h="366">
                    <a:moveTo>
                      <a:pt x="354" y="0"/>
                    </a:moveTo>
                    <a:lnTo>
                      <a:pt x="354" y="0"/>
                    </a:lnTo>
                    <a:lnTo>
                      <a:pt x="352" y="0"/>
                    </a:lnTo>
                    <a:lnTo>
                      <a:pt x="0" y="354"/>
                    </a:lnTo>
                    <a:lnTo>
                      <a:pt x="0" y="354"/>
                    </a:lnTo>
                    <a:lnTo>
                      <a:pt x="6" y="360"/>
                    </a:lnTo>
                    <a:lnTo>
                      <a:pt x="10" y="366"/>
                    </a:lnTo>
                    <a:lnTo>
                      <a:pt x="372" y="4"/>
                    </a:lnTo>
                    <a:lnTo>
                      <a:pt x="372" y="4"/>
                    </a:lnTo>
                    <a:lnTo>
                      <a:pt x="364" y="2"/>
                    </a:lnTo>
                    <a:lnTo>
                      <a:pt x="354" y="0"/>
                    </a:lnTo>
                    <a:lnTo>
                      <a:pt x="3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7" name="Freeform 890">
                <a:extLst>
                  <a:ext uri="{FF2B5EF4-FFF2-40B4-BE49-F238E27FC236}">
                    <a16:creationId xmlns:a16="http://schemas.microsoft.com/office/drawing/2014/main" id="{2CDC26A0-AFED-4168-B11D-8EE4B805EB75}"/>
                  </a:ext>
                </a:extLst>
              </p:cNvPr>
              <p:cNvSpPr>
                <a:spLocks/>
              </p:cNvSpPr>
              <p:nvPr/>
            </p:nvSpPr>
            <p:spPr bwMode="auto">
              <a:xfrm>
                <a:off x="3720" y="2310"/>
                <a:ext cx="356" cy="348"/>
              </a:xfrm>
              <a:custGeom>
                <a:avLst/>
                <a:gdLst>
                  <a:gd name="T0" fmla="*/ 346 w 356"/>
                  <a:gd name="T1" fmla="*/ 0 h 348"/>
                  <a:gd name="T2" fmla="*/ 0 w 356"/>
                  <a:gd name="T3" fmla="*/ 348 h 348"/>
                  <a:gd name="T4" fmla="*/ 0 w 356"/>
                  <a:gd name="T5" fmla="*/ 348 h 348"/>
                  <a:gd name="T6" fmla="*/ 0 w 356"/>
                  <a:gd name="T7" fmla="*/ 348 h 348"/>
                  <a:gd name="T8" fmla="*/ 0 w 356"/>
                  <a:gd name="T9" fmla="*/ 348 h 348"/>
                  <a:gd name="T10" fmla="*/ 20 w 356"/>
                  <a:gd name="T11" fmla="*/ 348 h 348"/>
                  <a:gd name="T12" fmla="*/ 20 w 356"/>
                  <a:gd name="T13" fmla="*/ 348 h 348"/>
                  <a:gd name="T14" fmla="*/ 24 w 356"/>
                  <a:gd name="T15" fmla="*/ 348 h 348"/>
                  <a:gd name="T16" fmla="*/ 356 w 356"/>
                  <a:gd name="T17" fmla="*/ 16 h 348"/>
                  <a:gd name="T18" fmla="*/ 346 w 356"/>
                  <a:gd name="T19" fmla="*/ 0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6" h="348">
                    <a:moveTo>
                      <a:pt x="346" y="0"/>
                    </a:moveTo>
                    <a:lnTo>
                      <a:pt x="0" y="348"/>
                    </a:lnTo>
                    <a:lnTo>
                      <a:pt x="0" y="348"/>
                    </a:lnTo>
                    <a:lnTo>
                      <a:pt x="0" y="348"/>
                    </a:lnTo>
                    <a:lnTo>
                      <a:pt x="0" y="348"/>
                    </a:lnTo>
                    <a:lnTo>
                      <a:pt x="20" y="348"/>
                    </a:lnTo>
                    <a:lnTo>
                      <a:pt x="20" y="348"/>
                    </a:lnTo>
                    <a:lnTo>
                      <a:pt x="24" y="348"/>
                    </a:lnTo>
                    <a:lnTo>
                      <a:pt x="356" y="16"/>
                    </a:lnTo>
                    <a:lnTo>
                      <a:pt x="34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8" name="Freeform 891">
                <a:extLst>
                  <a:ext uri="{FF2B5EF4-FFF2-40B4-BE49-F238E27FC236}">
                    <a16:creationId xmlns:a16="http://schemas.microsoft.com/office/drawing/2014/main" id="{87EE0A3B-D7CC-4CA1-9450-F333097AFD71}"/>
                  </a:ext>
                </a:extLst>
              </p:cNvPr>
              <p:cNvSpPr>
                <a:spLocks/>
              </p:cNvSpPr>
              <p:nvPr/>
            </p:nvSpPr>
            <p:spPr bwMode="auto">
              <a:xfrm>
                <a:off x="3760" y="2342"/>
                <a:ext cx="332" cy="344"/>
              </a:xfrm>
              <a:custGeom>
                <a:avLst/>
                <a:gdLst>
                  <a:gd name="T0" fmla="*/ 324 w 332"/>
                  <a:gd name="T1" fmla="*/ 0 h 344"/>
                  <a:gd name="T2" fmla="*/ 0 w 332"/>
                  <a:gd name="T3" fmla="*/ 322 h 344"/>
                  <a:gd name="T4" fmla="*/ 0 w 332"/>
                  <a:gd name="T5" fmla="*/ 322 h 344"/>
                  <a:gd name="T6" fmla="*/ 6 w 332"/>
                  <a:gd name="T7" fmla="*/ 328 h 344"/>
                  <a:gd name="T8" fmla="*/ 10 w 332"/>
                  <a:gd name="T9" fmla="*/ 334 h 344"/>
                  <a:gd name="T10" fmla="*/ 10 w 332"/>
                  <a:gd name="T11" fmla="*/ 334 h 344"/>
                  <a:gd name="T12" fmla="*/ 6 w 332"/>
                  <a:gd name="T13" fmla="*/ 338 h 344"/>
                  <a:gd name="T14" fmla="*/ 6 w 332"/>
                  <a:gd name="T15" fmla="*/ 344 h 344"/>
                  <a:gd name="T16" fmla="*/ 332 w 332"/>
                  <a:gd name="T17" fmla="*/ 16 h 344"/>
                  <a:gd name="T18" fmla="*/ 324 w 332"/>
                  <a:gd name="T19"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2" h="344">
                    <a:moveTo>
                      <a:pt x="324" y="0"/>
                    </a:moveTo>
                    <a:lnTo>
                      <a:pt x="0" y="322"/>
                    </a:lnTo>
                    <a:lnTo>
                      <a:pt x="0" y="322"/>
                    </a:lnTo>
                    <a:lnTo>
                      <a:pt x="6" y="328"/>
                    </a:lnTo>
                    <a:lnTo>
                      <a:pt x="10" y="334"/>
                    </a:lnTo>
                    <a:lnTo>
                      <a:pt x="10" y="334"/>
                    </a:lnTo>
                    <a:lnTo>
                      <a:pt x="6" y="338"/>
                    </a:lnTo>
                    <a:lnTo>
                      <a:pt x="6" y="344"/>
                    </a:lnTo>
                    <a:lnTo>
                      <a:pt x="332" y="16"/>
                    </a:lnTo>
                    <a:lnTo>
                      <a:pt x="3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9" name="Freeform 892">
                <a:extLst>
                  <a:ext uri="{FF2B5EF4-FFF2-40B4-BE49-F238E27FC236}">
                    <a16:creationId xmlns:a16="http://schemas.microsoft.com/office/drawing/2014/main" id="{1AAF0016-4F1A-4073-87E3-85350A5D3425}"/>
                  </a:ext>
                </a:extLst>
              </p:cNvPr>
              <p:cNvSpPr>
                <a:spLocks/>
              </p:cNvSpPr>
              <p:nvPr/>
            </p:nvSpPr>
            <p:spPr bwMode="auto">
              <a:xfrm>
                <a:off x="3754" y="2374"/>
                <a:ext cx="354" cy="366"/>
              </a:xfrm>
              <a:custGeom>
                <a:avLst/>
                <a:gdLst>
                  <a:gd name="T0" fmla="*/ 354 w 354"/>
                  <a:gd name="T1" fmla="*/ 14 h 366"/>
                  <a:gd name="T2" fmla="*/ 346 w 354"/>
                  <a:gd name="T3" fmla="*/ 0 h 366"/>
                  <a:gd name="T4" fmla="*/ 2 w 354"/>
                  <a:gd name="T5" fmla="*/ 344 h 366"/>
                  <a:gd name="T6" fmla="*/ 2 w 354"/>
                  <a:gd name="T7" fmla="*/ 344 h 366"/>
                  <a:gd name="T8" fmla="*/ 0 w 354"/>
                  <a:gd name="T9" fmla="*/ 350 h 366"/>
                  <a:gd name="T10" fmla="*/ 0 w 354"/>
                  <a:gd name="T11" fmla="*/ 350 h 366"/>
                  <a:gd name="T12" fmla="*/ 2 w 354"/>
                  <a:gd name="T13" fmla="*/ 358 h 366"/>
                  <a:gd name="T14" fmla="*/ 4 w 354"/>
                  <a:gd name="T15" fmla="*/ 366 h 366"/>
                  <a:gd name="T16" fmla="*/ 354 w 354"/>
                  <a:gd name="T17" fmla="*/ 16 h 366"/>
                  <a:gd name="T18" fmla="*/ 354 w 354"/>
                  <a:gd name="T19" fmla="*/ 16 h 366"/>
                  <a:gd name="T20" fmla="*/ 354 w 354"/>
                  <a:gd name="T21" fmla="*/ 14 h 366"/>
                  <a:gd name="T22" fmla="*/ 354 w 354"/>
                  <a:gd name="T23" fmla="*/ 14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66">
                    <a:moveTo>
                      <a:pt x="354" y="14"/>
                    </a:moveTo>
                    <a:lnTo>
                      <a:pt x="346" y="0"/>
                    </a:lnTo>
                    <a:lnTo>
                      <a:pt x="2" y="344"/>
                    </a:lnTo>
                    <a:lnTo>
                      <a:pt x="2" y="344"/>
                    </a:lnTo>
                    <a:lnTo>
                      <a:pt x="0" y="350"/>
                    </a:lnTo>
                    <a:lnTo>
                      <a:pt x="0" y="350"/>
                    </a:lnTo>
                    <a:lnTo>
                      <a:pt x="2" y="358"/>
                    </a:lnTo>
                    <a:lnTo>
                      <a:pt x="4" y="366"/>
                    </a:lnTo>
                    <a:lnTo>
                      <a:pt x="354" y="16"/>
                    </a:lnTo>
                    <a:lnTo>
                      <a:pt x="354" y="16"/>
                    </a:lnTo>
                    <a:lnTo>
                      <a:pt x="354" y="14"/>
                    </a:lnTo>
                    <a:lnTo>
                      <a:pt x="354"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0" name="Freeform 893">
                <a:extLst>
                  <a:ext uri="{FF2B5EF4-FFF2-40B4-BE49-F238E27FC236}">
                    <a16:creationId xmlns:a16="http://schemas.microsoft.com/office/drawing/2014/main" id="{5C3701C1-727C-485F-8500-2DF016B8C85A}"/>
                  </a:ext>
                </a:extLst>
              </p:cNvPr>
              <p:cNvSpPr>
                <a:spLocks/>
              </p:cNvSpPr>
              <p:nvPr/>
            </p:nvSpPr>
            <p:spPr bwMode="auto">
              <a:xfrm>
                <a:off x="3768" y="2408"/>
                <a:ext cx="356" cy="358"/>
              </a:xfrm>
              <a:custGeom>
                <a:avLst/>
                <a:gdLst>
                  <a:gd name="T0" fmla="*/ 346 w 356"/>
                  <a:gd name="T1" fmla="*/ 0 h 358"/>
                  <a:gd name="T2" fmla="*/ 0 w 356"/>
                  <a:gd name="T3" fmla="*/ 346 h 358"/>
                  <a:gd name="T4" fmla="*/ 0 w 356"/>
                  <a:gd name="T5" fmla="*/ 346 h 358"/>
                  <a:gd name="T6" fmla="*/ 14 w 356"/>
                  <a:gd name="T7" fmla="*/ 358 h 358"/>
                  <a:gd name="T8" fmla="*/ 356 w 356"/>
                  <a:gd name="T9" fmla="*/ 16 h 358"/>
                  <a:gd name="T10" fmla="*/ 356 w 356"/>
                  <a:gd name="T11" fmla="*/ 16 h 358"/>
                  <a:gd name="T12" fmla="*/ 346 w 356"/>
                  <a:gd name="T13" fmla="*/ 0 h 358"/>
                  <a:gd name="T14" fmla="*/ 346 w 356"/>
                  <a:gd name="T15" fmla="*/ 0 h 3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6" h="358">
                    <a:moveTo>
                      <a:pt x="346" y="0"/>
                    </a:moveTo>
                    <a:lnTo>
                      <a:pt x="0" y="346"/>
                    </a:lnTo>
                    <a:lnTo>
                      <a:pt x="0" y="346"/>
                    </a:lnTo>
                    <a:lnTo>
                      <a:pt x="14" y="358"/>
                    </a:lnTo>
                    <a:lnTo>
                      <a:pt x="356" y="16"/>
                    </a:lnTo>
                    <a:lnTo>
                      <a:pt x="356" y="16"/>
                    </a:lnTo>
                    <a:lnTo>
                      <a:pt x="346" y="0"/>
                    </a:lnTo>
                    <a:lnTo>
                      <a:pt x="34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1" name="Freeform 894">
                <a:extLst>
                  <a:ext uri="{FF2B5EF4-FFF2-40B4-BE49-F238E27FC236}">
                    <a16:creationId xmlns:a16="http://schemas.microsoft.com/office/drawing/2014/main" id="{5D15011E-725B-47BB-8A46-72E3472FDE70}"/>
                  </a:ext>
                </a:extLst>
              </p:cNvPr>
              <p:cNvSpPr>
                <a:spLocks/>
              </p:cNvSpPr>
              <p:nvPr/>
            </p:nvSpPr>
            <p:spPr bwMode="auto">
              <a:xfrm>
                <a:off x="3794" y="2446"/>
                <a:ext cx="342" cy="352"/>
              </a:xfrm>
              <a:custGeom>
                <a:avLst/>
                <a:gdLst>
                  <a:gd name="T0" fmla="*/ 332 w 342"/>
                  <a:gd name="T1" fmla="*/ 2 h 352"/>
                  <a:gd name="T2" fmla="*/ 332 w 342"/>
                  <a:gd name="T3" fmla="*/ 0 h 352"/>
                  <a:gd name="T4" fmla="*/ 0 w 342"/>
                  <a:gd name="T5" fmla="*/ 332 h 352"/>
                  <a:gd name="T6" fmla="*/ 0 w 342"/>
                  <a:gd name="T7" fmla="*/ 332 h 352"/>
                  <a:gd name="T8" fmla="*/ 2 w 342"/>
                  <a:gd name="T9" fmla="*/ 336 h 352"/>
                  <a:gd name="T10" fmla="*/ 4 w 342"/>
                  <a:gd name="T11" fmla="*/ 342 h 352"/>
                  <a:gd name="T12" fmla="*/ 4 w 342"/>
                  <a:gd name="T13" fmla="*/ 352 h 352"/>
                  <a:gd name="T14" fmla="*/ 342 w 342"/>
                  <a:gd name="T15" fmla="*/ 16 h 352"/>
                  <a:gd name="T16" fmla="*/ 342 w 342"/>
                  <a:gd name="T17" fmla="*/ 16 h 352"/>
                  <a:gd name="T18" fmla="*/ 336 w 342"/>
                  <a:gd name="T19" fmla="*/ 10 h 352"/>
                  <a:gd name="T20" fmla="*/ 332 w 342"/>
                  <a:gd name="T21" fmla="*/ 8 h 352"/>
                  <a:gd name="T22" fmla="*/ 332 w 342"/>
                  <a:gd name="T23" fmla="*/ 2 h 352"/>
                  <a:gd name="T24" fmla="*/ 332 w 342"/>
                  <a:gd name="T25" fmla="*/ 2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2" h="352">
                    <a:moveTo>
                      <a:pt x="332" y="2"/>
                    </a:moveTo>
                    <a:lnTo>
                      <a:pt x="332" y="0"/>
                    </a:lnTo>
                    <a:lnTo>
                      <a:pt x="0" y="332"/>
                    </a:lnTo>
                    <a:lnTo>
                      <a:pt x="0" y="332"/>
                    </a:lnTo>
                    <a:lnTo>
                      <a:pt x="2" y="336"/>
                    </a:lnTo>
                    <a:lnTo>
                      <a:pt x="4" y="342"/>
                    </a:lnTo>
                    <a:lnTo>
                      <a:pt x="4" y="352"/>
                    </a:lnTo>
                    <a:lnTo>
                      <a:pt x="342" y="16"/>
                    </a:lnTo>
                    <a:lnTo>
                      <a:pt x="342" y="16"/>
                    </a:lnTo>
                    <a:lnTo>
                      <a:pt x="336" y="10"/>
                    </a:lnTo>
                    <a:lnTo>
                      <a:pt x="332" y="8"/>
                    </a:lnTo>
                    <a:lnTo>
                      <a:pt x="332" y="2"/>
                    </a:lnTo>
                    <a:lnTo>
                      <a:pt x="332"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2" name="Freeform 895">
                <a:extLst>
                  <a:ext uri="{FF2B5EF4-FFF2-40B4-BE49-F238E27FC236}">
                    <a16:creationId xmlns:a16="http://schemas.microsoft.com/office/drawing/2014/main" id="{1D9AE47A-5716-4E9D-B489-2C0C32CE76BB}"/>
                  </a:ext>
                </a:extLst>
              </p:cNvPr>
              <p:cNvSpPr>
                <a:spLocks/>
              </p:cNvSpPr>
              <p:nvPr/>
            </p:nvSpPr>
            <p:spPr bwMode="auto">
              <a:xfrm>
                <a:off x="3804" y="2472"/>
                <a:ext cx="348" cy="362"/>
              </a:xfrm>
              <a:custGeom>
                <a:avLst/>
                <a:gdLst>
                  <a:gd name="T0" fmla="*/ 342 w 348"/>
                  <a:gd name="T1" fmla="*/ 0 h 362"/>
                  <a:gd name="T2" fmla="*/ 0 w 348"/>
                  <a:gd name="T3" fmla="*/ 344 h 362"/>
                  <a:gd name="T4" fmla="*/ 0 w 348"/>
                  <a:gd name="T5" fmla="*/ 344 h 362"/>
                  <a:gd name="T6" fmla="*/ 6 w 348"/>
                  <a:gd name="T7" fmla="*/ 362 h 362"/>
                  <a:gd name="T8" fmla="*/ 348 w 348"/>
                  <a:gd name="T9" fmla="*/ 20 h 362"/>
                  <a:gd name="T10" fmla="*/ 348 w 348"/>
                  <a:gd name="T11" fmla="*/ 20 h 362"/>
                  <a:gd name="T12" fmla="*/ 346 w 348"/>
                  <a:gd name="T13" fmla="*/ 10 h 362"/>
                  <a:gd name="T14" fmla="*/ 342 w 348"/>
                  <a:gd name="T15" fmla="*/ 0 h 362"/>
                  <a:gd name="T16" fmla="*/ 342 w 348"/>
                  <a:gd name="T17" fmla="*/ 0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8" h="362">
                    <a:moveTo>
                      <a:pt x="342" y="0"/>
                    </a:moveTo>
                    <a:lnTo>
                      <a:pt x="0" y="344"/>
                    </a:lnTo>
                    <a:lnTo>
                      <a:pt x="0" y="344"/>
                    </a:lnTo>
                    <a:lnTo>
                      <a:pt x="6" y="362"/>
                    </a:lnTo>
                    <a:lnTo>
                      <a:pt x="348" y="20"/>
                    </a:lnTo>
                    <a:lnTo>
                      <a:pt x="348" y="20"/>
                    </a:lnTo>
                    <a:lnTo>
                      <a:pt x="346" y="10"/>
                    </a:lnTo>
                    <a:lnTo>
                      <a:pt x="342" y="0"/>
                    </a:lnTo>
                    <a:lnTo>
                      <a:pt x="3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3" name="Freeform 896">
                <a:extLst>
                  <a:ext uri="{FF2B5EF4-FFF2-40B4-BE49-F238E27FC236}">
                    <a16:creationId xmlns:a16="http://schemas.microsoft.com/office/drawing/2014/main" id="{1647F78C-9D72-43C9-BC11-AC889BDD5ABA}"/>
                  </a:ext>
                </a:extLst>
              </p:cNvPr>
              <p:cNvSpPr>
                <a:spLocks/>
              </p:cNvSpPr>
              <p:nvPr/>
            </p:nvSpPr>
            <p:spPr bwMode="auto">
              <a:xfrm>
                <a:off x="3814" y="2506"/>
                <a:ext cx="364" cy="370"/>
              </a:xfrm>
              <a:custGeom>
                <a:avLst/>
                <a:gdLst>
                  <a:gd name="T0" fmla="*/ 348 w 364"/>
                  <a:gd name="T1" fmla="*/ 0 h 370"/>
                  <a:gd name="T2" fmla="*/ 0 w 364"/>
                  <a:gd name="T3" fmla="*/ 348 h 370"/>
                  <a:gd name="T4" fmla="*/ 0 w 364"/>
                  <a:gd name="T5" fmla="*/ 348 h 370"/>
                  <a:gd name="T6" fmla="*/ 2 w 364"/>
                  <a:gd name="T7" fmla="*/ 356 h 370"/>
                  <a:gd name="T8" fmla="*/ 4 w 364"/>
                  <a:gd name="T9" fmla="*/ 364 h 370"/>
                  <a:gd name="T10" fmla="*/ 4 w 364"/>
                  <a:gd name="T11" fmla="*/ 364 h 370"/>
                  <a:gd name="T12" fmla="*/ 4 w 364"/>
                  <a:gd name="T13" fmla="*/ 370 h 370"/>
                  <a:gd name="T14" fmla="*/ 364 w 364"/>
                  <a:gd name="T15" fmla="*/ 10 h 370"/>
                  <a:gd name="T16" fmla="*/ 364 w 364"/>
                  <a:gd name="T17" fmla="*/ 10 h 370"/>
                  <a:gd name="T18" fmla="*/ 348 w 364"/>
                  <a:gd name="T19" fmla="*/ 0 h 370"/>
                  <a:gd name="T20" fmla="*/ 348 w 364"/>
                  <a:gd name="T21" fmla="*/ 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4" h="370">
                    <a:moveTo>
                      <a:pt x="348" y="0"/>
                    </a:moveTo>
                    <a:lnTo>
                      <a:pt x="0" y="348"/>
                    </a:lnTo>
                    <a:lnTo>
                      <a:pt x="0" y="348"/>
                    </a:lnTo>
                    <a:lnTo>
                      <a:pt x="2" y="356"/>
                    </a:lnTo>
                    <a:lnTo>
                      <a:pt x="4" y="364"/>
                    </a:lnTo>
                    <a:lnTo>
                      <a:pt x="4" y="364"/>
                    </a:lnTo>
                    <a:lnTo>
                      <a:pt x="4" y="370"/>
                    </a:lnTo>
                    <a:lnTo>
                      <a:pt x="364" y="10"/>
                    </a:lnTo>
                    <a:lnTo>
                      <a:pt x="364" y="10"/>
                    </a:lnTo>
                    <a:lnTo>
                      <a:pt x="348" y="0"/>
                    </a:lnTo>
                    <a:lnTo>
                      <a:pt x="34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4" name="Freeform 897">
                <a:extLst>
                  <a:ext uri="{FF2B5EF4-FFF2-40B4-BE49-F238E27FC236}">
                    <a16:creationId xmlns:a16="http://schemas.microsoft.com/office/drawing/2014/main" id="{5496CE59-ACA0-4CA1-A984-D3B3E4543E3D}"/>
                  </a:ext>
                </a:extLst>
              </p:cNvPr>
              <p:cNvSpPr>
                <a:spLocks/>
              </p:cNvSpPr>
              <p:nvPr/>
            </p:nvSpPr>
            <p:spPr bwMode="auto">
              <a:xfrm>
                <a:off x="3788" y="2528"/>
                <a:ext cx="412" cy="424"/>
              </a:xfrm>
              <a:custGeom>
                <a:avLst/>
                <a:gdLst>
                  <a:gd name="T0" fmla="*/ 400 w 412"/>
                  <a:gd name="T1" fmla="*/ 0 h 424"/>
                  <a:gd name="T2" fmla="*/ 2 w 412"/>
                  <a:gd name="T3" fmla="*/ 398 h 424"/>
                  <a:gd name="T4" fmla="*/ 2 w 412"/>
                  <a:gd name="T5" fmla="*/ 398 h 424"/>
                  <a:gd name="T6" fmla="*/ 0 w 412"/>
                  <a:gd name="T7" fmla="*/ 408 h 424"/>
                  <a:gd name="T8" fmla="*/ 0 w 412"/>
                  <a:gd name="T9" fmla="*/ 408 h 424"/>
                  <a:gd name="T10" fmla="*/ 2 w 412"/>
                  <a:gd name="T11" fmla="*/ 424 h 424"/>
                  <a:gd name="T12" fmla="*/ 412 w 412"/>
                  <a:gd name="T13" fmla="*/ 12 h 424"/>
                  <a:gd name="T14" fmla="*/ 412 w 412"/>
                  <a:gd name="T15" fmla="*/ 12 h 424"/>
                  <a:gd name="T16" fmla="*/ 408 w 412"/>
                  <a:gd name="T17" fmla="*/ 10 h 424"/>
                  <a:gd name="T18" fmla="*/ 406 w 412"/>
                  <a:gd name="T19" fmla="*/ 8 h 424"/>
                  <a:gd name="T20" fmla="*/ 400 w 412"/>
                  <a:gd name="T21" fmla="*/ 0 h 424"/>
                  <a:gd name="T22" fmla="*/ 400 w 412"/>
                  <a:gd name="T23"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24">
                    <a:moveTo>
                      <a:pt x="400" y="0"/>
                    </a:moveTo>
                    <a:lnTo>
                      <a:pt x="2" y="398"/>
                    </a:lnTo>
                    <a:lnTo>
                      <a:pt x="2" y="398"/>
                    </a:lnTo>
                    <a:lnTo>
                      <a:pt x="0" y="408"/>
                    </a:lnTo>
                    <a:lnTo>
                      <a:pt x="0" y="408"/>
                    </a:lnTo>
                    <a:lnTo>
                      <a:pt x="2" y="424"/>
                    </a:lnTo>
                    <a:lnTo>
                      <a:pt x="412" y="12"/>
                    </a:lnTo>
                    <a:lnTo>
                      <a:pt x="412" y="12"/>
                    </a:lnTo>
                    <a:lnTo>
                      <a:pt x="408" y="10"/>
                    </a:lnTo>
                    <a:lnTo>
                      <a:pt x="406" y="8"/>
                    </a:lnTo>
                    <a:lnTo>
                      <a:pt x="400" y="0"/>
                    </a:lnTo>
                    <a:lnTo>
                      <a:pt x="40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5" name="Freeform 898">
                <a:extLst>
                  <a:ext uri="{FF2B5EF4-FFF2-40B4-BE49-F238E27FC236}">
                    <a16:creationId xmlns:a16="http://schemas.microsoft.com/office/drawing/2014/main" id="{9E872444-8400-4812-BDC0-8F584A07CEBF}"/>
                  </a:ext>
                </a:extLst>
              </p:cNvPr>
              <p:cNvSpPr>
                <a:spLocks/>
              </p:cNvSpPr>
              <p:nvPr/>
            </p:nvSpPr>
            <p:spPr bwMode="auto">
              <a:xfrm>
                <a:off x="3796" y="2558"/>
                <a:ext cx="422" cy="428"/>
              </a:xfrm>
              <a:custGeom>
                <a:avLst/>
                <a:gdLst>
                  <a:gd name="T0" fmla="*/ 412 w 422"/>
                  <a:gd name="T1" fmla="*/ 0 h 428"/>
                  <a:gd name="T2" fmla="*/ 0 w 422"/>
                  <a:gd name="T3" fmla="*/ 412 h 428"/>
                  <a:gd name="T4" fmla="*/ 0 w 422"/>
                  <a:gd name="T5" fmla="*/ 412 h 428"/>
                  <a:gd name="T6" fmla="*/ 8 w 422"/>
                  <a:gd name="T7" fmla="*/ 428 h 428"/>
                  <a:gd name="T8" fmla="*/ 422 w 422"/>
                  <a:gd name="T9" fmla="*/ 14 h 428"/>
                  <a:gd name="T10" fmla="*/ 422 w 422"/>
                  <a:gd name="T11" fmla="*/ 14 h 428"/>
                  <a:gd name="T12" fmla="*/ 412 w 422"/>
                  <a:gd name="T13" fmla="*/ 0 h 428"/>
                  <a:gd name="T14" fmla="*/ 412 w 422"/>
                  <a:gd name="T15" fmla="*/ 0 h 4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2" h="428">
                    <a:moveTo>
                      <a:pt x="412" y="0"/>
                    </a:moveTo>
                    <a:lnTo>
                      <a:pt x="0" y="412"/>
                    </a:lnTo>
                    <a:lnTo>
                      <a:pt x="0" y="412"/>
                    </a:lnTo>
                    <a:lnTo>
                      <a:pt x="8" y="428"/>
                    </a:lnTo>
                    <a:lnTo>
                      <a:pt x="422" y="14"/>
                    </a:lnTo>
                    <a:lnTo>
                      <a:pt x="422" y="14"/>
                    </a:lnTo>
                    <a:lnTo>
                      <a:pt x="412" y="0"/>
                    </a:lnTo>
                    <a:lnTo>
                      <a:pt x="4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6" name="Freeform 899">
                <a:extLst>
                  <a:ext uri="{FF2B5EF4-FFF2-40B4-BE49-F238E27FC236}">
                    <a16:creationId xmlns:a16="http://schemas.microsoft.com/office/drawing/2014/main" id="{AC2CF18C-EB68-43C8-B022-A3470B364F98}"/>
                  </a:ext>
                </a:extLst>
              </p:cNvPr>
              <p:cNvSpPr>
                <a:spLocks/>
              </p:cNvSpPr>
              <p:nvPr/>
            </p:nvSpPr>
            <p:spPr bwMode="auto">
              <a:xfrm>
                <a:off x="3814" y="2564"/>
                <a:ext cx="460" cy="450"/>
              </a:xfrm>
              <a:custGeom>
                <a:avLst/>
                <a:gdLst>
                  <a:gd name="T0" fmla="*/ 444 w 460"/>
                  <a:gd name="T1" fmla="*/ 4 h 450"/>
                  <a:gd name="T2" fmla="*/ 444 w 460"/>
                  <a:gd name="T3" fmla="*/ 4 h 450"/>
                  <a:gd name="T4" fmla="*/ 438 w 460"/>
                  <a:gd name="T5" fmla="*/ 4 h 450"/>
                  <a:gd name="T6" fmla="*/ 432 w 460"/>
                  <a:gd name="T7" fmla="*/ 2 h 450"/>
                  <a:gd name="T8" fmla="*/ 0 w 460"/>
                  <a:gd name="T9" fmla="*/ 436 h 450"/>
                  <a:gd name="T10" fmla="*/ 0 w 460"/>
                  <a:gd name="T11" fmla="*/ 436 h 450"/>
                  <a:gd name="T12" fmla="*/ 4 w 460"/>
                  <a:gd name="T13" fmla="*/ 442 h 450"/>
                  <a:gd name="T14" fmla="*/ 4 w 460"/>
                  <a:gd name="T15" fmla="*/ 442 h 450"/>
                  <a:gd name="T16" fmla="*/ 6 w 460"/>
                  <a:gd name="T17" fmla="*/ 446 h 450"/>
                  <a:gd name="T18" fmla="*/ 10 w 460"/>
                  <a:gd name="T19" fmla="*/ 450 h 450"/>
                  <a:gd name="T20" fmla="*/ 460 w 460"/>
                  <a:gd name="T21" fmla="*/ 0 h 450"/>
                  <a:gd name="T22" fmla="*/ 460 w 460"/>
                  <a:gd name="T23" fmla="*/ 0 h 450"/>
                  <a:gd name="T24" fmla="*/ 444 w 460"/>
                  <a:gd name="T25" fmla="*/ 4 h 450"/>
                  <a:gd name="T26" fmla="*/ 444 w 460"/>
                  <a:gd name="T27" fmla="*/ 4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0" h="450">
                    <a:moveTo>
                      <a:pt x="444" y="4"/>
                    </a:moveTo>
                    <a:lnTo>
                      <a:pt x="444" y="4"/>
                    </a:lnTo>
                    <a:lnTo>
                      <a:pt x="438" y="4"/>
                    </a:lnTo>
                    <a:lnTo>
                      <a:pt x="432" y="2"/>
                    </a:lnTo>
                    <a:lnTo>
                      <a:pt x="0" y="436"/>
                    </a:lnTo>
                    <a:lnTo>
                      <a:pt x="0" y="436"/>
                    </a:lnTo>
                    <a:lnTo>
                      <a:pt x="4" y="442"/>
                    </a:lnTo>
                    <a:lnTo>
                      <a:pt x="4" y="442"/>
                    </a:lnTo>
                    <a:lnTo>
                      <a:pt x="6" y="446"/>
                    </a:lnTo>
                    <a:lnTo>
                      <a:pt x="10" y="450"/>
                    </a:lnTo>
                    <a:lnTo>
                      <a:pt x="460" y="0"/>
                    </a:lnTo>
                    <a:lnTo>
                      <a:pt x="460" y="0"/>
                    </a:lnTo>
                    <a:lnTo>
                      <a:pt x="444" y="4"/>
                    </a:lnTo>
                    <a:lnTo>
                      <a:pt x="44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7" name="Freeform 900">
                <a:extLst>
                  <a:ext uri="{FF2B5EF4-FFF2-40B4-BE49-F238E27FC236}">
                    <a16:creationId xmlns:a16="http://schemas.microsoft.com/office/drawing/2014/main" id="{9417736B-7F96-4082-9CE7-398BBEA7CA8A}"/>
                  </a:ext>
                </a:extLst>
              </p:cNvPr>
              <p:cNvSpPr>
                <a:spLocks/>
              </p:cNvSpPr>
              <p:nvPr/>
            </p:nvSpPr>
            <p:spPr bwMode="auto">
              <a:xfrm>
                <a:off x="3830" y="2554"/>
                <a:ext cx="482" cy="502"/>
              </a:xfrm>
              <a:custGeom>
                <a:avLst/>
                <a:gdLst>
                  <a:gd name="T0" fmla="*/ 482 w 482"/>
                  <a:gd name="T1" fmla="*/ 6 h 502"/>
                  <a:gd name="T2" fmla="*/ 482 w 482"/>
                  <a:gd name="T3" fmla="*/ 6 h 502"/>
                  <a:gd name="T4" fmla="*/ 482 w 482"/>
                  <a:gd name="T5" fmla="*/ 2 h 502"/>
                  <a:gd name="T6" fmla="*/ 478 w 482"/>
                  <a:gd name="T7" fmla="*/ 0 h 502"/>
                  <a:gd name="T8" fmla="*/ 478 w 482"/>
                  <a:gd name="T9" fmla="*/ 0 h 502"/>
                  <a:gd name="T10" fmla="*/ 480 w 482"/>
                  <a:gd name="T11" fmla="*/ 0 h 502"/>
                  <a:gd name="T12" fmla="*/ 0 w 482"/>
                  <a:gd name="T13" fmla="*/ 480 h 502"/>
                  <a:gd name="T14" fmla="*/ 0 w 482"/>
                  <a:gd name="T15" fmla="*/ 480 h 502"/>
                  <a:gd name="T16" fmla="*/ 0 w 482"/>
                  <a:gd name="T17" fmla="*/ 480 h 502"/>
                  <a:gd name="T18" fmla="*/ 0 w 482"/>
                  <a:gd name="T19" fmla="*/ 480 h 502"/>
                  <a:gd name="T20" fmla="*/ 0 w 482"/>
                  <a:gd name="T21" fmla="*/ 492 h 502"/>
                  <a:gd name="T22" fmla="*/ 2 w 482"/>
                  <a:gd name="T23" fmla="*/ 502 h 502"/>
                  <a:gd name="T24" fmla="*/ 480 w 482"/>
                  <a:gd name="T25" fmla="*/ 22 h 502"/>
                  <a:gd name="T26" fmla="*/ 480 w 482"/>
                  <a:gd name="T27" fmla="*/ 22 h 502"/>
                  <a:gd name="T28" fmla="*/ 482 w 482"/>
                  <a:gd name="T29" fmla="*/ 6 h 502"/>
                  <a:gd name="T30" fmla="*/ 482 w 482"/>
                  <a:gd name="T31" fmla="*/ 6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2" h="502">
                    <a:moveTo>
                      <a:pt x="482" y="6"/>
                    </a:moveTo>
                    <a:lnTo>
                      <a:pt x="482" y="6"/>
                    </a:lnTo>
                    <a:lnTo>
                      <a:pt x="482" y="2"/>
                    </a:lnTo>
                    <a:lnTo>
                      <a:pt x="478" y="0"/>
                    </a:lnTo>
                    <a:lnTo>
                      <a:pt x="478" y="0"/>
                    </a:lnTo>
                    <a:lnTo>
                      <a:pt x="480" y="0"/>
                    </a:lnTo>
                    <a:lnTo>
                      <a:pt x="0" y="480"/>
                    </a:lnTo>
                    <a:lnTo>
                      <a:pt x="0" y="480"/>
                    </a:lnTo>
                    <a:lnTo>
                      <a:pt x="0" y="480"/>
                    </a:lnTo>
                    <a:lnTo>
                      <a:pt x="0" y="480"/>
                    </a:lnTo>
                    <a:lnTo>
                      <a:pt x="0" y="492"/>
                    </a:lnTo>
                    <a:lnTo>
                      <a:pt x="2" y="502"/>
                    </a:lnTo>
                    <a:lnTo>
                      <a:pt x="480" y="22"/>
                    </a:lnTo>
                    <a:lnTo>
                      <a:pt x="480" y="22"/>
                    </a:lnTo>
                    <a:lnTo>
                      <a:pt x="482" y="6"/>
                    </a:lnTo>
                    <a:lnTo>
                      <a:pt x="482"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8" name="Freeform 901">
                <a:extLst>
                  <a:ext uri="{FF2B5EF4-FFF2-40B4-BE49-F238E27FC236}">
                    <a16:creationId xmlns:a16="http://schemas.microsoft.com/office/drawing/2014/main" id="{AC228129-414E-450E-93C1-13353CDD9991}"/>
                  </a:ext>
                </a:extLst>
              </p:cNvPr>
              <p:cNvSpPr>
                <a:spLocks/>
              </p:cNvSpPr>
              <p:nvPr/>
            </p:nvSpPr>
            <p:spPr bwMode="auto">
              <a:xfrm>
                <a:off x="3836" y="2618"/>
                <a:ext cx="456" cy="474"/>
              </a:xfrm>
              <a:custGeom>
                <a:avLst/>
                <a:gdLst>
                  <a:gd name="T0" fmla="*/ 332 w 456"/>
                  <a:gd name="T1" fmla="*/ 142 h 474"/>
                  <a:gd name="T2" fmla="*/ 332 w 456"/>
                  <a:gd name="T3" fmla="*/ 142 h 474"/>
                  <a:gd name="T4" fmla="*/ 336 w 456"/>
                  <a:gd name="T5" fmla="*/ 128 h 474"/>
                  <a:gd name="T6" fmla="*/ 344 w 456"/>
                  <a:gd name="T7" fmla="*/ 116 h 474"/>
                  <a:gd name="T8" fmla="*/ 352 w 456"/>
                  <a:gd name="T9" fmla="*/ 106 h 474"/>
                  <a:gd name="T10" fmla="*/ 362 w 456"/>
                  <a:gd name="T11" fmla="*/ 98 h 474"/>
                  <a:gd name="T12" fmla="*/ 384 w 456"/>
                  <a:gd name="T13" fmla="*/ 84 h 474"/>
                  <a:gd name="T14" fmla="*/ 406 w 456"/>
                  <a:gd name="T15" fmla="*/ 68 h 474"/>
                  <a:gd name="T16" fmla="*/ 406 w 456"/>
                  <a:gd name="T17" fmla="*/ 68 h 474"/>
                  <a:gd name="T18" fmla="*/ 418 w 456"/>
                  <a:gd name="T19" fmla="*/ 58 h 474"/>
                  <a:gd name="T20" fmla="*/ 426 w 456"/>
                  <a:gd name="T21" fmla="*/ 46 h 474"/>
                  <a:gd name="T22" fmla="*/ 444 w 456"/>
                  <a:gd name="T23" fmla="*/ 20 h 474"/>
                  <a:gd name="T24" fmla="*/ 444 w 456"/>
                  <a:gd name="T25" fmla="*/ 20 h 474"/>
                  <a:gd name="T26" fmla="*/ 456 w 456"/>
                  <a:gd name="T27" fmla="*/ 0 h 474"/>
                  <a:gd name="T28" fmla="*/ 0 w 456"/>
                  <a:gd name="T29" fmla="*/ 456 h 474"/>
                  <a:gd name="T30" fmla="*/ 0 w 456"/>
                  <a:gd name="T31" fmla="*/ 456 h 474"/>
                  <a:gd name="T32" fmla="*/ 8 w 456"/>
                  <a:gd name="T33" fmla="*/ 474 h 474"/>
                  <a:gd name="T34" fmla="*/ 316 w 456"/>
                  <a:gd name="T35" fmla="*/ 164 h 474"/>
                  <a:gd name="T36" fmla="*/ 316 w 456"/>
                  <a:gd name="T37" fmla="*/ 164 h 474"/>
                  <a:gd name="T38" fmla="*/ 320 w 456"/>
                  <a:gd name="T39" fmla="*/ 158 h 474"/>
                  <a:gd name="T40" fmla="*/ 324 w 456"/>
                  <a:gd name="T41" fmla="*/ 154 h 474"/>
                  <a:gd name="T42" fmla="*/ 328 w 456"/>
                  <a:gd name="T43" fmla="*/ 148 h 474"/>
                  <a:gd name="T44" fmla="*/ 332 w 456"/>
                  <a:gd name="T45" fmla="*/ 142 h 474"/>
                  <a:gd name="T46" fmla="*/ 332 w 456"/>
                  <a:gd name="T47" fmla="*/ 142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6" h="474">
                    <a:moveTo>
                      <a:pt x="332" y="142"/>
                    </a:moveTo>
                    <a:lnTo>
                      <a:pt x="332" y="142"/>
                    </a:lnTo>
                    <a:lnTo>
                      <a:pt x="336" y="128"/>
                    </a:lnTo>
                    <a:lnTo>
                      <a:pt x="344" y="116"/>
                    </a:lnTo>
                    <a:lnTo>
                      <a:pt x="352" y="106"/>
                    </a:lnTo>
                    <a:lnTo>
                      <a:pt x="362" y="98"/>
                    </a:lnTo>
                    <a:lnTo>
                      <a:pt x="384" y="84"/>
                    </a:lnTo>
                    <a:lnTo>
                      <a:pt x="406" y="68"/>
                    </a:lnTo>
                    <a:lnTo>
                      <a:pt x="406" y="68"/>
                    </a:lnTo>
                    <a:lnTo>
                      <a:pt x="418" y="58"/>
                    </a:lnTo>
                    <a:lnTo>
                      <a:pt x="426" y="46"/>
                    </a:lnTo>
                    <a:lnTo>
                      <a:pt x="444" y="20"/>
                    </a:lnTo>
                    <a:lnTo>
                      <a:pt x="444" y="20"/>
                    </a:lnTo>
                    <a:lnTo>
                      <a:pt x="456" y="0"/>
                    </a:lnTo>
                    <a:lnTo>
                      <a:pt x="0" y="456"/>
                    </a:lnTo>
                    <a:lnTo>
                      <a:pt x="0" y="456"/>
                    </a:lnTo>
                    <a:lnTo>
                      <a:pt x="8" y="474"/>
                    </a:lnTo>
                    <a:lnTo>
                      <a:pt x="316" y="164"/>
                    </a:lnTo>
                    <a:lnTo>
                      <a:pt x="316" y="164"/>
                    </a:lnTo>
                    <a:lnTo>
                      <a:pt x="320" y="158"/>
                    </a:lnTo>
                    <a:lnTo>
                      <a:pt x="324" y="154"/>
                    </a:lnTo>
                    <a:lnTo>
                      <a:pt x="328" y="148"/>
                    </a:lnTo>
                    <a:lnTo>
                      <a:pt x="332" y="142"/>
                    </a:lnTo>
                    <a:lnTo>
                      <a:pt x="332" y="1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9" name="Freeform 902">
                <a:extLst>
                  <a:ext uri="{FF2B5EF4-FFF2-40B4-BE49-F238E27FC236}">
                    <a16:creationId xmlns:a16="http://schemas.microsoft.com/office/drawing/2014/main" id="{09BE1791-614C-4FEC-8929-8E45277ACB11}"/>
                  </a:ext>
                </a:extLst>
              </p:cNvPr>
              <p:cNvSpPr>
                <a:spLocks/>
              </p:cNvSpPr>
              <p:nvPr/>
            </p:nvSpPr>
            <p:spPr bwMode="auto">
              <a:xfrm>
                <a:off x="3852" y="2804"/>
                <a:ext cx="304" cy="320"/>
              </a:xfrm>
              <a:custGeom>
                <a:avLst/>
                <a:gdLst>
                  <a:gd name="T0" fmla="*/ 304 w 304"/>
                  <a:gd name="T1" fmla="*/ 18 h 320"/>
                  <a:gd name="T2" fmla="*/ 304 w 304"/>
                  <a:gd name="T3" fmla="*/ 18 h 320"/>
                  <a:gd name="T4" fmla="*/ 304 w 304"/>
                  <a:gd name="T5" fmla="*/ 8 h 320"/>
                  <a:gd name="T6" fmla="*/ 302 w 304"/>
                  <a:gd name="T7" fmla="*/ 0 h 320"/>
                  <a:gd name="T8" fmla="*/ 0 w 304"/>
                  <a:gd name="T9" fmla="*/ 304 h 320"/>
                  <a:gd name="T10" fmla="*/ 0 w 304"/>
                  <a:gd name="T11" fmla="*/ 304 h 320"/>
                  <a:gd name="T12" fmla="*/ 8 w 304"/>
                  <a:gd name="T13" fmla="*/ 320 h 320"/>
                  <a:gd name="T14" fmla="*/ 304 w 304"/>
                  <a:gd name="T15" fmla="*/ 22 h 320"/>
                  <a:gd name="T16" fmla="*/ 304 w 304"/>
                  <a:gd name="T17" fmla="*/ 22 h 320"/>
                  <a:gd name="T18" fmla="*/ 304 w 304"/>
                  <a:gd name="T19" fmla="*/ 18 h 320"/>
                  <a:gd name="T20" fmla="*/ 304 w 304"/>
                  <a:gd name="T21" fmla="*/ 1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320">
                    <a:moveTo>
                      <a:pt x="304" y="18"/>
                    </a:moveTo>
                    <a:lnTo>
                      <a:pt x="304" y="18"/>
                    </a:lnTo>
                    <a:lnTo>
                      <a:pt x="304" y="8"/>
                    </a:lnTo>
                    <a:lnTo>
                      <a:pt x="302" y="0"/>
                    </a:lnTo>
                    <a:lnTo>
                      <a:pt x="0" y="304"/>
                    </a:lnTo>
                    <a:lnTo>
                      <a:pt x="0" y="304"/>
                    </a:lnTo>
                    <a:lnTo>
                      <a:pt x="8" y="320"/>
                    </a:lnTo>
                    <a:lnTo>
                      <a:pt x="304" y="22"/>
                    </a:lnTo>
                    <a:lnTo>
                      <a:pt x="304" y="22"/>
                    </a:lnTo>
                    <a:lnTo>
                      <a:pt x="304" y="18"/>
                    </a:lnTo>
                    <a:lnTo>
                      <a:pt x="304"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0" name="Freeform 903">
                <a:extLst>
                  <a:ext uri="{FF2B5EF4-FFF2-40B4-BE49-F238E27FC236}">
                    <a16:creationId xmlns:a16="http://schemas.microsoft.com/office/drawing/2014/main" id="{785935A1-DFFF-46CE-918E-D6B79ACEE57E}"/>
                  </a:ext>
                </a:extLst>
              </p:cNvPr>
              <p:cNvSpPr>
                <a:spLocks/>
              </p:cNvSpPr>
              <p:nvPr/>
            </p:nvSpPr>
            <p:spPr bwMode="auto">
              <a:xfrm>
                <a:off x="3870" y="2842"/>
                <a:ext cx="304" cy="312"/>
              </a:xfrm>
              <a:custGeom>
                <a:avLst/>
                <a:gdLst>
                  <a:gd name="T0" fmla="*/ 304 w 304"/>
                  <a:gd name="T1" fmla="*/ 12 h 312"/>
                  <a:gd name="T2" fmla="*/ 304 w 304"/>
                  <a:gd name="T3" fmla="*/ 12 h 312"/>
                  <a:gd name="T4" fmla="*/ 304 w 304"/>
                  <a:gd name="T5" fmla="*/ 10 h 312"/>
                  <a:gd name="T6" fmla="*/ 302 w 304"/>
                  <a:gd name="T7" fmla="*/ 6 h 312"/>
                  <a:gd name="T8" fmla="*/ 296 w 304"/>
                  <a:gd name="T9" fmla="*/ 0 h 312"/>
                  <a:gd name="T10" fmla="*/ 0 w 304"/>
                  <a:gd name="T11" fmla="*/ 296 h 312"/>
                  <a:gd name="T12" fmla="*/ 0 w 304"/>
                  <a:gd name="T13" fmla="*/ 296 h 312"/>
                  <a:gd name="T14" fmla="*/ 6 w 304"/>
                  <a:gd name="T15" fmla="*/ 304 h 312"/>
                  <a:gd name="T16" fmla="*/ 8 w 304"/>
                  <a:gd name="T17" fmla="*/ 312 h 312"/>
                  <a:gd name="T18" fmla="*/ 304 w 304"/>
                  <a:gd name="T19" fmla="*/ 18 h 312"/>
                  <a:gd name="T20" fmla="*/ 304 w 304"/>
                  <a:gd name="T21" fmla="*/ 18 h 312"/>
                  <a:gd name="T22" fmla="*/ 304 w 304"/>
                  <a:gd name="T23" fmla="*/ 12 h 312"/>
                  <a:gd name="T24" fmla="*/ 304 w 304"/>
                  <a:gd name="T25" fmla="*/ 12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4" h="312">
                    <a:moveTo>
                      <a:pt x="304" y="12"/>
                    </a:moveTo>
                    <a:lnTo>
                      <a:pt x="304" y="12"/>
                    </a:lnTo>
                    <a:lnTo>
                      <a:pt x="304" y="10"/>
                    </a:lnTo>
                    <a:lnTo>
                      <a:pt x="302" y="6"/>
                    </a:lnTo>
                    <a:lnTo>
                      <a:pt x="296" y="0"/>
                    </a:lnTo>
                    <a:lnTo>
                      <a:pt x="0" y="296"/>
                    </a:lnTo>
                    <a:lnTo>
                      <a:pt x="0" y="296"/>
                    </a:lnTo>
                    <a:lnTo>
                      <a:pt x="6" y="304"/>
                    </a:lnTo>
                    <a:lnTo>
                      <a:pt x="8" y="312"/>
                    </a:lnTo>
                    <a:lnTo>
                      <a:pt x="304" y="18"/>
                    </a:lnTo>
                    <a:lnTo>
                      <a:pt x="304" y="18"/>
                    </a:lnTo>
                    <a:lnTo>
                      <a:pt x="304" y="12"/>
                    </a:lnTo>
                    <a:lnTo>
                      <a:pt x="304"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1" name="Freeform 904">
                <a:extLst>
                  <a:ext uri="{FF2B5EF4-FFF2-40B4-BE49-F238E27FC236}">
                    <a16:creationId xmlns:a16="http://schemas.microsoft.com/office/drawing/2014/main" id="{9E0E9B14-2CB2-4494-81CB-58EA6BD80ACC}"/>
                  </a:ext>
                </a:extLst>
              </p:cNvPr>
              <p:cNvSpPr>
                <a:spLocks/>
              </p:cNvSpPr>
              <p:nvPr/>
            </p:nvSpPr>
            <p:spPr bwMode="auto">
              <a:xfrm>
                <a:off x="3878" y="2884"/>
                <a:ext cx="294" cy="308"/>
              </a:xfrm>
              <a:custGeom>
                <a:avLst/>
                <a:gdLst>
                  <a:gd name="T0" fmla="*/ 214 w 294"/>
                  <a:gd name="T1" fmla="*/ 104 h 308"/>
                  <a:gd name="T2" fmla="*/ 214 w 294"/>
                  <a:gd name="T3" fmla="*/ 104 h 308"/>
                  <a:gd name="T4" fmla="*/ 214 w 294"/>
                  <a:gd name="T5" fmla="*/ 100 h 308"/>
                  <a:gd name="T6" fmla="*/ 218 w 294"/>
                  <a:gd name="T7" fmla="*/ 96 h 308"/>
                  <a:gd name="T8" fmla="*/ 222 w 294"/>
                  <a:gd name="T9" fmla="*/ 92 h 308"/>
                  <a:gd name="T10" fmla="*/ 228 w 294"/>
                  <a:gd name="T11" fmla="*/ 90 h 308"/>
                  <a:gd name="T12" fmla="*/ 228 w 294"/>
                  <a:gd name="T13" fmla="*/ 90 h 308"/>
                  <a:gd name="T14" fmla="*/ 230 w 294"/>
                  <a:gd name="T15" fmla="*/ 82 h 308"/>
                  <a:gd name="T16" fmla="*/ 236 w 294"/>
                  <a:gd name="T17" fmla="*/ 76 h 308"/>
                  <a:gd name="T18" fmla="*/ 244 w 294"/>
                  <a:gd name="T19" fmla="*/ 70 h 308"/>
                  <a:gd name="T20" fmla="*/ 254 w 294"/>
                  <a:gd name="T21" fmla="*/ 66 h 308"/>
                  <a:gd name="T22" fmla="*/ 294 w 294"/>
                  <a:gd name="T23" fmla="*/ 24 h 308"/>
                  <a:gd name="T24" fmla="*/ 294 w 294"/>
                  <a:gd name="T25" fmla="*/ 24 h 308"/>
                  <a:gd name="T26" fmla="*/ 294 w 294"/>
                  <a:gd name="T27" fmla="*/ 22 h 308"/>
                  <a:gd name="T28" fmla="*/ 292 w 294"/>
                  <a:gd name="T29" fmla="*/ 18 h 308"/>
                  <a:gd name="T30" fmla="*/ 292 w 294"/>
                  <a:gd name="T31" fmla="*/ 18 h 308"/>
                  <a:gd name="T32" fmla="*/ 294 w 294"/>
                  <a:gd name="T33" fmla="*/ 0 h 308"/>
                  <a:gd name="T34" fmla="*/ 0 w 294"/>
                  <a:gd name="T35" fmla="*/ 294 h 308"/>
                  <a:gd name="T36" fmla="*/ 0 w 294"/>
                  <a:gd name="T37" fmla="*/ 294 h 308"/>
                  <a:gd name="T38" fmla="*/ 2 w 294"/>
                  <a:gd name="T39" fmla="*/ 300 h 308"/>
                  <a:gd name="T40" fmla="*/ 4 w 294"/>
                  <a:gd name="T41" fmla="*/ 308 h 308"/>
                  <a:gd name="T42" fmla="*/ 4 w 294"/>
                  <a:gd name="T43" fmla="*/ 308 h 308"/>
                  <a:gd name="T44" fmla="*/ 4 w 294"/>
                  <a:gd name="T45" fmla="*/ 306 h 308"/>
                  <a:gd name="T46" fmla="*/ 8 w 294"/>
                  <a:gd name="T47" fmla="*/ 306 h 308"/>
                  <a:gd name="T48" fmla="*/ 8 w 294"/>
                  <a:gd name="T49" fmla="*/ 306 h 308"/>
                  <a:gd name="T50" fmla="*/ 10 w 294"/>
                  <a:gd name="T51" fmla="*/ 308 h 308"/>
                  <a:gd name="T52" fmla="*/ 214 w 294"/>
                  <a:gd name="T53" fmla="*/ 106 h 308"/>
                  <a:gd name="T54" fmla="*/ 214 w 294"/>
                  <a:gd name="T55" fmla="*/ 106 h 308"/>
                  <a:gd name="T56" fmla="*/ 214 w 294"/>
                  <a:gd name="T57" fmla="*/ 104 h 308"/>
                  <a:gd name="T58" fmla="*/ 214 w 294"/>
                  <a:gd name="T59" fmla="*/ 104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94" h="308">
                    <a:moveTo>
                      <a:pt x="214" y="104"/>
                    </a:moveTo>
                    <a:lnTo>
                      <a:pt x="214" y="104"/>
                    </a:lnTo>
                    <a:lnTo>
                      <a:pt x="214" y="100"/>
                    </a:lnTo>
                    <a:lnTo>
                      <a:pt x="218" y="96"/>
                    </a:lnTo>
                    <a:lnTo>
                      <a:pt x="222" y="92"/>
                    </a:lnTo>
                    <a:lnTo>
                      <a:pt x="228" y="90"/>
                    </a:lnTo>
                    <a:lnTo>
                      <a:pt x="228" y="90"/>
                    </a:lnTo>
                    <a:lnTo>
                      <a:pt x="230" y="82"/>
                    </a:lnTo>
                    <a:lnTo>
                      <a:pt x="236" y="76"/>
                    </a:lnTo>
                    <a:lnTo>
                      <a:pt x="244" y="70"/>
                    </a:lnTo>
                    <a:lnTo>
                      <a:pt x="254" y="66"/>
                    </a:lnTo>
                    <a:lnTo>
                      <a:pt x="294" y="24"/>
                    </a:lnTo>
                    <a:lnTo>
                      <a:pt x="294" y="24"/>
                    </a:lnTo>
                    <a:lnTo>
                      <a:pt x="294" y="22"/>
                    </a:lnTo>
                    <a:lnTo>
                      <a:pt x="292" y="18"/>
                    </a:lnTo>
                    <a:lnTo>
                      <a:pt x="292" y="18"/>
                    </a:lnTo>
                    <a:lnTo>
                      <a:pt x="294" y="0"/>
                    </a:lnTo>
                    <a:lnTo>
                      <a:pt x="0" y="294"/>
                    </a:lnTo>
                    <a:lnTo>
                      <a:pt x="0" y="294"/>
                    </a:lnTo>
                    <a:lnTo>
                      <a:pt x="2" y="300"/>
                    </a:lnTo>
                    <a:lnTo>
                      <a:pt x="4" y="308"/>
                    </a:lnTo>
                    <a:lnTo>
                      <a:pt x="4" y="308"/>
                    </a:lnTo>
                    <a:lnTo>
                      <a:pt x="4" y="306"/>
                    </a:lnTo>
                    <a:lnTo>
                      <a:pt x="8" y="306"/>
                    </a:lnTo>
                    <a:lnTo>
                      <a:pt x="8" y="306"/>
                    </a:lnTo>
                    <a:lnTo>
                      <a:pt x="10" y="308"/>
                    </a:lnTo>
                    <a:lnTo>
                      <a:pt x="214" y="106"/>
                    </a:lnTo>
                    <a:lnTo>
                      <a:pt x="214" y="106"/>
                    </a:lnTo>
                    <a:lnTo>
                      <a:pt x="214" y="104"/>
                    </a:lnTo>
                    <a:lnTo>
                      <a:pt x="21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2" name="Freeform 905">
                <a:extLst>
                  <a:ext uri="{FF2B5EF4-FFF2-40B4-BE49-F238E27FC236}">
                    <a16:creationId xmlns:a16="http://schemas.microsoft.com/office/drawing/2014/main" id="{677FDB26-F72C-4ADB-AD73-22CDCB656B64}"/>
                  </a:ext>
                </a:extLst>
              </p:cNvPr>
              <p:cNvSpPr>
                <a:spLocks/>
              </p:cNvSpPr>
              <p:nvPr/>
            </p:nvSpPr>
            <p:spPr bwMode="auto">
              <a:xfrm>
                <a:off x="3906" y="3006"/>
                <a:ext cx="198" cy="192"/>
              </a:xfrm>
              <a:custGeom>
                <a:avLst/>
                <a:gdLst>
                  <a:gd name="T0" fmla="*/ 198 w 198"/>
                  <a:gd name="T1" fmla="*/ 14 h 192"/>
                  <a:gd name="T2" fmla="*/ 198 w 198"/>
                  <a:gd name="T3" fmla="*/ 14 h 192"/>
                  <a:gd name="T4" fmla="*/ 196 w 198"/>
                  <a:gd name="T5" fmla="*/ 6 h 192"/>
                  <a:gd name="T6" fmla="*/ 194 w 198"/>
                  <a:gd name="T7" fmla="*/ 0 h 192"/>
                  <a:gd name="T8" fmla="*/ 0 w 198"/>
                  <a:gd name="T9" fmla="*/ 192 h 192"/>
                  <a:gd name="T10" fmla="*/ 0 w 198"/>
                  <a:gd name="T11" fmla="*/ 192 h 192"/>
                  <a:gd name="T12" fmla="*/ 10 w 198"/>
                  <a:gd name="T13" fmla="*/ 190 h 192"/>
                  <a:gd name="T14" fmla="*/ 18 w 198"/>
                  <a:gd name="T15" fmla="*/ 186 h 192"/>
                  <a:gd name="T16" fmla="*/ 28 w 198"/>
                  <a:gd name="T17" fmla="*/ 182 h 192"/>
                  <a:gd name="T18" fmla="*/ 38 w 198"/>
                  <a:gd name="T19" fmla="*/ 180 h 192"/>
                  <a:gd name="T20" fmla="*/ 198 w 198"/>
                  <a:gd name="T21" fmla="*/ 20 h 192"/>
                  <a:gd name="T22" fmla="*/ 198 w 198"/>
                  <a:gd name="T23" fmla="*/ 20 h 192"/>
                  <a:gd name="T24" fmla="*/ 198 w 198"/>
                  <a:gd name="T25" fmla="*/ 14 h 192"/>
                  <a:gd name="T26" fmla="*/ 198 w 198"/>
                  <a:gd name="T27" fmla="*/ 14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8" h="192">
                    <a:moveTo>
                      <a:pt x="198" y="14"/>
                    </a:moveTo>
                    <a:lnTo>
                      <a:pt x="198" y="14"/>
                    </a:lnTo>
                    <a:lnTo>
                      <a:pt x="196" y="6"/>
                    </a:lnTo>
                    <a:lnTo>
                      <a:pt x="194" y="0"/>
                    </a:lnTo>
                    <a:lnTo>
                      <a:pt x="0" y="192"/>
                    </a:lnTo>
                    <a:lnTo>
                      <a:pt x="0" y="192"/>
                    </a:lnTo>
                    <a:lnTo>
                      <a:pt x="10" y="190"/>
                    </a:lnTo>
                    <a:lnTo>
                      <a:pt x="18" y="186"/>
                    </a:lnTo>
                    <a:lnTo>
                      <a:pt x="28" y="182"/>
                    </a:lnTo>
                    <a:lnTo>
                      <a:pt x="38" y="180"/>
                    </a:lnTo>
                    <a:lnTo>
                      <a:pt x="198" y="20"/>
                    </a:lnTo>
                    <a:lnTo>
                      <a:pt x="198" y="20"/>
                    </a:lnTo>
                    <a:lnTo>
                      <a:pt x="198" y="14"/>
                    </a:lnTo>
                    <a:lnTo>
                      <a:pt x="198"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3" name="Freeform 906">
                <a:extLst>
                  <a:ext uri="{FF2B5EF4-FFF2-40B4-BE49-F238E27FC236}">
                    <a16:creationId xmlns:a16="http://schemas.microsoft.com/office/drawing/2014/main" id="{BF68C474-5F8D-4DAA-8635-084532691C2D}"/>
                  </a:ext>
                </a:extLst>
              </p:cNvPr>
              <p:cNvSpPr>
                <a:spLocks/>
              </p:cNvSpPr>
              <p:nvPr/>
            </p:nvSpPr>
            <p:spPr bwMode="auto">
              <a:xfrm>
                <a:off x="3964" y="3082"/>
                <a:ext cx="106" cy="108"/>
              </a:xfrm>
              <a:custGeom>
                <a:avLst/>
                <a:gdLst>
                  <a:gd name="T0" fmla="*/ 88 w 106"/>
                  <a:gd name="T1" fmla="*/ 28 h 108"/>
                  <a:gd name="T2" fmla="*/ 88 w 106"/>
                  <a:gd name="T3" fmla="*/ 28 h 108"/>
                  <a:gd name="T4" fmla="*/ 98 w 106"/>
                  <a:gd name="T5" fmla="*/ 18 h 108"/>
                  <a:gd name="T6" fmla="*/ 104 w 106"/>
                  <a:gd name="T7" fmla="*/ 10 h 108"/>
                  <a:gd name="T8" fmla="*/ 106 w 106"/>
                  <a:gd name="T9" fmla="*/ 0 h 108"/>
                  <a:gd name="T10" fmla="*/ 0 w 106"/>
                  <a:gd name="T11" fmla="*/ 108 h 108"/>
                  <a:gd name="T12" fmla="*/ 0 w 106"/>
                  <a:gd name="T13" fmla="*/ 108 h 108"/>
                  <a:gd name="T14" fmla="*/ 6 w 106"/>
                  <a:gd name="T15" fmla="*/ 106 h 108"/>
                  <a:gd name="T16" fmla="*/ 12 w 106"/>
                  <a:gd name="T17" fmla="*/ 104 h 108"/>
                  <a:gd name="T18" fmla="*/ 12 w 106"/>
                  <a:gd name="T19" fmla="*/ 104 h 108"/>
                  <a:gd name="T20" fmla="*/ 14 w 106"/>
                  <a:gd name="T21" fmla="*/ 102 h 108"/>
                  <a:gd name="T22" fmla="*/ 14 w 106"/>
                  <a:gd name="T23" fmla="*/ 100 h 108"/>
                  <a:gd name="T24" fmla="*/ 20 w 106"/>
                  <a:gd name="T25" fmla="*/ 98 h 108"/>
                  <a:gd name="T26" fmla="*/ 26 w 106"/>
                  <a:gd name="T27" fmla="*/ 98 h 108"/>
                  <a:gd name="T28" fmla="*/ 34 w 106"/>
                  <a:gd name="T29" fmla="*/ 96 h 108"/>
                  <a:gd name="T30" fmla="*/ 34 w 106"/>
                  <a:gd name="T31" fmla="*/ 96 h 108"/>
                  <a:gd name="T32" fmla="*/ 38 w 106"/>
                  <a:gd name="T33" fmla="*/ 92 h 108"/>
                  <a:gd name="T34" fmla="*/ 58 w 106"/>
                  <a:gd name="T35" fmla="*/ 72 h 108"/>
                  <a:gd name="T36" fmla="*/ 58 w 106"/>
                  <a:gd name="T37" fmla="*/ 72 h 108"/>
                  <a:gd name="T38" fmla="*/ 68 w 106"/>
                  <a:gd name="T39" fmla="*/ 58 h 108"/>
                  <a:gd name="T40" fmla="*/ 68 w 106"/>
                  <a:gd name="T41" fmla="*/ 58 h 108"/>
                  <a:gd name="T42" fmla="*/ 74 w 106"/>
                  <a:gd name="T43" fmla="*/ 52 h 108"/>
                  <a:gd name="T44" fmla="*/ 78 w 106"/>
                  <a:gd name="T45" fmla="*/ 44 h 108"/>
                  <a:gd name="T46" fmla="*/ 82 w 106"/>
                  <a:gd name="T47" fmla="*/ 36 h 108"/>
                  <a:gd name="T48" fmla="*/ 88 w 106"/>
                  <a:gd name="T49" fmla="*/ 28 h 108"/>
                  <a:gd name="T50" fmla="*/ 88 w 106"/>
                  <a:gd name="T51" fmla="*/ 2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6" h="108">
                    <a:moveTo>
                      <a:pt x="88" y="28"/>
                    </a:moveTo>
                    <a:lnTo>
                      <a:pt x="88" y="28"/>
                    </a:lnTo>
                    <a:lnTo>
                      <a:pt x="98" y="18"/>
                    </a:lnTo>
                    <a:lnTo>
                      <a:pt x="104" y="10"/>
                    </a:lnTo>
                    <a:lnTo>
                      <a:pt x="106" y="0"/>
                    </a:lnTo>
                    <a:lnTo>
                      <a:pt x="0" y="108"/>
                    </a:lnTo>
                    <a:lnTo>
                      <a:pt x="0" y="108"/>
                    </a:lnTo>
                    <a:lnTo>
                      <a:pt x="6" y="106"/>
                    </a:lnTo>
                    <a:lnTo>
                      <a:pt x="12" y="104"/>
                    </a:lnTo>
                    <a:lnTo>
                      <a:pt x="12" y="104"/>
                    </a:lnTo>
                    <a:lnTo>
                      <a:pt x="14" y="102"/>
                    </a:lnTo>
                    <a:lnTo>
                      <a:pt x="14" y="100"/>
                    </a:lnTo>
                    <a:lnTo>
                      <a:pt x="20" y="98"/>
                    </a:lnTo>
                    <a:lnTo>
                      <a:pt x="26" y="98"/>
                    </a:lnTo>
                    <a:lnTo>
                      <a:pt x="34" y="96"/>
                    </a:lnTo>
                    <a:lnTo>
                      <a:pt x="34" y="96"/>
                    </a:lnTo>
                    <a:lnTo>
                      <a:pt x="38" y="92"/>
                    </a:lnTo>
                    <a:lnTo>
                      <a:pt x="58" y="72"/>
                    </a:lnTo>
                    <a:lnTo>
                      <a:pt x="58" y="72"/>
                    </a:lnTo>
                    <a:lnTo>
                      <a:pt x="68" y="58"/>
                    </a:lnTo>
                    <a:lnTo>
                      <a:pt x="68" y="58"/>
                    </a:lnTo>
                    <a:lnTo>
                      <a:pt x="74" y="52"/>
                    </a:lnTo>
                    <a:lnTo>
                      <a:pt x="78" y="44"/>
                    </a:lnTo>
                    <a:lnTo>
                      <a:pt x="82" y="36"/>
                    </a:lnTo>
                    <a:lnTo>
                      <a:pt x="88" y="28"/>
                    </a:lnTo>
                    <a:lnTo>
                      <a:pt x="88"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4" name="Freeform 907">
                <a:extLst>
                  <a:ext uri="{FF2B5EF4-FFF2-40B4-BE49-F238E27FC236}">
                    <a16:creationId xmlns:a16="http://schemas.microsoft.com/office/drawing/2014/main" id="{BC315D59-0740-4D83-AEBE-3D74F0AA91B2}"/>
                  </a:ext>
                </a:extLst>
              </p:cNvPr>
              <p:cNvSpPr>
                <a:spLocks/>
              </p:cNvSpPr>
              <p:nvPr/>
            </p:nvSpPr>
            <p:spPr bwMode="auto">
              <a:xfrm>
                <a:off x="5586" y="2800"/>
                <a:ext cx="4" cy="4"/>
              </a:xfrm>
              <a:custGeom>
                <a:avLst/>
                <a:gdLst>
                  <a:gd name="T0" fmla="*/ 0 w 4"/>
                  <a:gd name="T1" fmla="*/ 2 h 4"/>
                  <a:gd name="T2" fmla="*/ 0 w 4"/>
                  <a:gd name="T3" fmla="*/ 2 h 4"/>
                  <a:gd name="T4" fmla="*/ 0 w 4"/>
                  <a:gd name="T5" fmla="*/ 4 h 4"/>
                  <a:gd name="T6" fmla="*/ 4 w 4"/>
                  <a:gd name="T7" fmla="*/ 0 h 4"/>
                  <a:gd name="T8" fmla="*/ 4 w 4"/>
                  <a:gd name="T9" fmla="*/ 0 h 4"/>
                  <a:gd name="T10" fmla="*/ 2 w 4"/>
                  <a:gd name="T11" fmla="*/ 0 h 4"/>
                  <a:gd name="T12" fmla="*/ 0 w 4"/>
                  <a:gd name="T13" fmla="*/ 2 h 4"/>
                  <a:gd name="T14" fmla="*/ 0 w 4"/>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0" y="2"/>
                    </a:moveTo>
                    <a:lnTo>
                      <a:pt x="0" y="2"/>
                    </a:lnTo>
                    <a:lnTo>
                      <a:pt x="0" y="4"/>
                    </a:lnTo>
                    <a:lnTo>
                      <a:pt x="4" y="0"/>
                    </a:lnTo>
                    <a:lnTo>
                      <a:pt x="4" y="0"/>
                    </a:lnTo>
                    <a:lnTo>
                      <a:pt x="2"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5" name="Freeform 908">
                <a:extLst>
                  <a:ext uri="{FF2B5EF4-FFF2-40B4-BE49-F238E27FC236}">
                    <a16:creationId xmlns:a16="http://schemas.microsoft.com/office/drawing/2014/main" id="{E52EBAC9-3265-41CC-AD72-EE628DEB8F48}"/>
                  </a:ext>
                </a:extLst>
              </p:cNvPr>
              <p:cNvSpPr>
                <a:spLocks/>
              </p:cNvSpPr>
              <p:nvPr/>
            </p:nvSpPr>
            <p:spPr bwMode="auto">
              <a:xfrm>
                <a:off x="5140" y="2984"/>
                <a:ext cx="72" cy="70"/>
              </a:xfrm>
              <a:custGeom>
                <a:avLst/>
                <a:gdLst>
                  <a:gd name="T0" fmla="*/ 60 w 72"/>
                  <a:gd name="T1" fmla="*/ 2 h 70"/>
                  <a:gd name="T2" fmla="*/ 60 w 72"/>
                  <a:gd name="T3" fmla="*/ 2 h 70"/>
                  <a:gd name="T4" fmla="*/ 44 w 72"/>
                  <a:gd name="T5" fmla="*/ 4 h 70"/>
                  <a:gd name="T6" fmla="*/ 0 w 72"/>
                  <a:gd name="T7" fmla="*/ 50 h 70"/>
                  <a:gd name="T8" fmla="*/ 0 w 72"/>
                  <a:gd name="T9" fmla="*/ 50 h 70"/>
                  <a:gd name="T10" fmla="*/ 0 w 72"/>
                  <a:gd name="T11" fmla="*/ 56 h 70"/>
                  <a:gd name="T12" fmla="*/ 0 w 72"/>
                  <a:gd name="T13" fmla="*/ 56 h 70"/>
                  <a:gd name="T14" fmla="*/ 0 w 72"/>
                  <a:gd name="T15" fmla="*/ 64 h 70"/>
                  <a:gd name="T16" fmla="*/ 2 w 72"/>
                  <a:gd name="T17" fmla="*/ 70 h 70"/>
                  <a:gd name="T18" fmla="*/ 72 w 72"/>
                  <a:gd name="T19" fmla="*/ 0 h 70"/>
                  <a:gd name="T20" fmla="*/ 72 w 72"/>
                  <a:gd name="T21" fmla="*/ 0 h 70"/>
                  <a:gd name="T22" fmla="*/ 60 w 72"/>
                  <a:gd name="T23" fmla="*/ 2 h 70"/>
                  <a:gd name="T24" fmla="*/ 60 w 72"/>
                  <a:gd name="T25"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70">
                    <a:moveTo>
                      <a:pt x="60" y="2"/>
                    </a:moveTo>
                    <a:lnTo>
                      <a:pt x="60" y="2"/>
                    </a:lnTo>
                    <a:lnTo>
                      <a:pt x="44" y="4"/>
                    </a:lnTo>
                    <a:lnTo>
                      <a:pt x="0" y="50"/>
                    </a:lnTo>
                    <a:lnTo>
                      <a:pt x="0" y="50"/>
                    </a:lnTo>
                    <a:lnTo>
                      <a:pt x="0" y="56"/>
                    </a:lnTo>
                    <a:lnTo>
                      <a:pt x="0" y="56"/>
                    </a:lnTo>
                    <a:lnTo>
                      <a:pt x="0" y="64"/>
                    </a:lnTo>
                    <a:lnTo>
                      <a:pt x="2" y="70"/>
                    </a:lnTo>
                    <a:lnTo>
                      <a:pt x="72" y="0"/>
                    </a:lnTo>
                    <a:lnTo>
                      <a:pt x="72" y="0"/>
                    </a:lnTo>
                    <a:lnTo>
                      <a:pt x="60" y="2"/>
                    </a:lnTo>
                    <a:lnTo>
                      <a:pt x="6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6" name="Freeform 909">
                <a:extLst>
                  <a:ext uri="{FF2B5EF4-FFF2-40B4-BE49-F238E27FC236}">
                    <a16:creationId xmlns:a16="http://schemas.microsoft.com/office/drawing/2014/main" id="{E7D266D1-69C1-4A20-885D-8B747FAEDAA1}"/>
                  </a:ext>
                </a:extLst>
              </p:cNvPr>
              <p:cNvSpPr>
                <a:spLocks/>
              </p:cNvSpPr>
              <p:nvPr/>
            </p:nvSpPr>
            <p:spPr bwMode="auto">
              <a:xfrm>
                <a:off x="5258" y="2936"/>
                <a:ext cx="2" cy="2"/>
              </a:xfrm>
              <a:custGeom>
                <a:avLst/>
                <a:gdLst>
                  <a:gd name="T0" fmla="*/ 0 w 2"/>
                  <a:gd name="T1" fmla="*/ 2 h 2"/>
                  <a:gd name="T2" fmla="*/ 2 w 2"/>
                  <a:gd name="T3" fmla="*/ 0 h 2"/>
                  <a:gd name="T4" fmla="*/ 2 w 2"/>
                  <a:gd name="T5" fmla="*/ 0 h 2"/>
                  <a:gd name="T6" fmla="*/ 0 w 2"/>
                  <a:gd name="T7" fmla="*/ 2 h 2"/>
                  <a:gd name="T8" fmla="*/ 0 w 2"/>
                  <a:gd name="T9" fmla="*/ 2 h 2"/>
                </a:gdLst>
                <a:ahLst/>
                <a:cxnLst>
                  <a:cxn ang="0">
                    <a:pos x="T0" y="T1"/>
                  </a:cxn>
                  <a:cxn ang="0">
                    <a:pos x="T2" y="T3"/>
                  </a:cxn>
                  <a:cxn ang="0">
                    <a:pos x="T4" y="T5"/>
                  </a:cxn>
                  <a:cxn ang="0">
                    <a:pos x="T6" y="T7"/>
                  </a:cxn>
                  <a:cxn ang="0">
                    <a:pos x="T8" y="T9"/>
                  </a:cxn>
                </a:cxnLst>
                <a:rect l="0" t="0" r="r" b="b"/>
                <a:pathLst>
                  <a:path w="2" h="2">
                    <a:moveTo>
                      <a:pt x="0" y="2"/>
                    </a:moveTo>
                    <a:lnTo>
                      <a:pt x="2" y="0"/>
                    </a:lnTo>
                    <a:lnTo>
                      <a:pt x="2"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7" name="Freeform 910">
                <a:extLst>
                  <a:ext uri="{FF2B5EF4-FFF2-40B4-BE49-F238E27FC236}">
                    <a16:creationId xmlns:a16="http://schemas.microsoft.com/office/drawing/2014/main" id="{367A9C36-0F04-4A1D-8167-7F91A39338EA}"/>
                  </a:ext>
                </a:extLst>
              </p:cNvPr>
              <p:cNvSpPr>
                <a:spLocks/>
              </p:cNvSpPr>
              <p:nvPr/>
            </p:nvSpPr>
            <p:spPr bwMode="auto">
              <a:xfrm>
                <a:off x="5356" y="2878"/>
                <a:ext cx="10" cy="10"/>
              </a:xfrm>
              <a:custGeom>
                <a:avLst/>
                <a:gdLst>
                  <a:gd name="T0" fmla="*/ 0 w 10"/>
                  <a:gd name="T1" fmla="*/ 8 h 10"/>
                  <a:gd name="T2" fmla="*/ 0 w 10"/>
                  <a:gd name="T3" fmla="*/ 8 h 10"/>
                  <a:gd name="T4" fmla="*/ 0 w 10"/>
                  <a:gd name="T5" fmla="*/ 10 h 10"/>
                  <a:gd name="T6" fmla="*/ 10 w 10"/>
                  <a:gd name="T7" fmla="*/ 0 h 10"/>
                  <a:gd name="T8" fmla="*/ 10 w 10"/>
                  <a:gd name="T9" fmla="*/ 0 h 10"/>
                  <a:gd name="T10" fmla="*/ 2 w 10"/>
                  <a:gd name="T11" fmla="*/ 4 h 10"/>
                  <a:gd name="T12" fmla="*/ 0 w 10"/>
                  <a:gd name="T13" fmla="*/ 6 h 10"/>
                  <a:gd name="T14" fmla="*/ 0 w 10"/>
                  <a:gd name="T15" fmla="*/ 8 h 10"/>
                  <a:gd name="T16" fmla="*/ 0 w 10"/>
                  <a:gd name="T17"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0">
                    <a:moveTo>
                      <a:pt x="0" y="8"/>
                    </a:moveTo>
                    <a:lnTo>
                      <a:pt x="0" y="8"/>
                    </a:lnTo>
                    <a:lnTo>
                      <a:pt x="0" y="10"/>
                    </a:lnTo>
                    <a:lnTo>
                      <a:pt x="10" y="0"/>
                    </a:lnTo>
                    <a:lnTo>
                      <a:pt x="10" y="0"/>
                    </a:lnTo>
                    <a:lnTo>
                      <a:pt x="2" y="4"/>
                    </a:lnTo>
                    <a:lnTo>
                      <a:pt x="0" y="6"/>
                    </a:lnTo>
                    <a:lnTo>
                      <a:pt x="0" y="8"/>
                    </a:lnTo>
                    <a:lnTo>
                      <a:pt x="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8" name="Freeform 911">
                <a:extLst>
                  <a:ext uri="{FF2B5EF4-FFF2-40B4-BE49-F238E27FC236}">
                    <a16:creationId xmlns:a16="http://schemas.microsoft.com/office/drawing/2014/main" id="{94952B04-AED9-4C5C-BD26-776365CF5A14}"/>
                  </a:ext>
                </a:extLst>
              </p:cNvPr>
              <p:cNvSpPr>
                <a:spLocks/>
              </p:cNvSpPr>
              <p:nvPr/>
            </p:nvSpPr>
            <p:spPr bwMode="auto">
              <a:xfrm>
                <a:off x="5140" y="2898"/>
                <a:ext cx="190" cy="198"/>
              </a:xfrm>
              <a:custGeom>
                <a:avLst/>
                <a:gdLst>
                  <a:gd name="T0" fmla="*/ 180 w 190"/>
                  <a:gd name="T1" fmla="*/ 0 h 198"/>
                  <a:gd name="T2" fmla="*/ 0 w 190"/>
                  <a:gd name="T3" fmla="*/ 182 h 198"/>
                  <a:gd name="T4" fmla="*/ 0 w 190"/>
                  <a:gd name="T5" fmla="*/ 182 h 198"/>
                  <a:gd name="T6" fmla="*/ 4 w 190"/>
                  <a:gd name="T7" fmla="*/ 184 h 198"/>
                  <a:gd name="T8" fmla="*/ 6 w 190"/>
                  <a:gd name="T9" fmla="*/ 188 h 198"/>
                  <a:gd name="T10" fmla="*/ 6 w 190"/>
                  <a:gd name="T11" fmla="*/ 188 h 198"/>
                  <a:gd name="T12" fmla="*/ 8 w 190"/>
                  <a:gd name="T13" fmla="*/ 198 h 198"/>
                  <a:gd name="T14" fmla="*/ 190 w 190"/>
                  <a:gd name="T15" fmla="*/ 16 h 198"/>
                  <a:gd name="T16" fmla="*/ 190 w 190"/>
                  <a:gd name="T17" fmla="*/ 16 h 198"/>
                  <a:gd name="T18" fmla="*/ 188 w 190"/>
                  <a:gd name="T19" fmla="*/ 6 h 198"/>
                  <a:gd name="T20" fmla="*/ 184 w 190"/>
                  <a:gd name="T21" fmla="*/ 4 h 198"/>
                  <a:gd name="T22" fmla="*/ 180 w 190"/>
                  <a:gd name="T23" fmla="*/ 0 h 198"/>
                  <a:gd name="T24" fmla="*/ 180 w 190"/>
                  <a:gd name="T25" fmla="*/ 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0" h="198">
                    <a:moveTo>
                      <a:pt x="180" y="0"/>
                    </a:moveTo>
                    <a:lnTo>
                      <a:pt x="0" y="182"/>
                    </a:lnTo>
                    <a:lnTo>
                      <a:pt x="0" y="182"/>
                    </a:lnTo>
                    <a:lnTo>
                      <a:pt x="4" y="184"/>
                    </a:lnTo>
                    <a:lnTo>
                      <a:pt x="6" y="188"/>
                    </a:lnTo>
                    <a:lnTo>
                      <a:pt x="6" y="188"/>
                    </a:lnTo>
                    <a:lnTo>
                      <a:pt x="8" y="198"/>
                    </a:lnTo>
                    <a:lnTo>
                      <a:pt x="190" y="16"/>
                    </a:lnTo>
                    <a:lnTo>
                      <a:pt x="190" y="16"/>
                    </a:lnTo>
                    <a:lnTo>
                      <a:pt x="188" y="6"/>
                    </a:lnTo>
                    <a:lnTo>
                      <a:pt x="184" y="4"/>
                    </a:lnTo>
                    <a:lnTo>
                      <a:pt x="180" y="0"/>
                    </a:lnTo>
                    <a:lnTo>
                      <a:pt x="18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9" name="Freeform 912">
                <a:extLst>
                  <a:ext uri="{FF2B5EF4-FFF2-40B4-BE49-F238E27FC236}">
                    <a16:creationId xmlns:a16="http://schemas.microsoft.com/office/drawing/2014/main" id="{31FBB9D0-22EA-4053-B919-CFE96F580994}"/>
                  </a:ext>
                </a:extLst>
              </p:cNvPr>
              <p:cNvSpPr>
                <a:spLocks/>
              </p:cNvSpPr>
              <p:nvPr/>
            </p:nvSpPr>
            <p:spPr bwMode="auto">
              <a:xfrm>
                <a:off x="5382" y="2862"/>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0" name="Freeform 913">
                <a:extLst>
                  <a:ext uri="{FF2B5EF4-FFF2-40B4-BE49-F238E27FC236}">
                    <a16:creationId xmlns:a16="http://schemas.microsoft.com/office/drawing/2014/main" id="{9C18AFFF-C501-4730-9850-A268C39F5564}"/>
                  </a:ext>
                </a:extLst>
              </p:cNvPr>
              <p:cNvSpPr>
                <a:spLocks/>
              </p:cNvSpPr>
              <p:nvPr/>
            </p:nvSpPr>
            <p:spPr bwMode="auto">
              <a:xfrm>
                <a:off x="5154" y="2868"/>
                <a:ext cx="264" cy="266"/>
              </a:xfrm>
              <a:custGeom>
                <a:avLst/>
                <a:gdLst>
                  <a:gd name="T0" fmla="*/ 246 w 264"/>
                  <a:gd name="T1" fmla="*/ 0 h 266"/>
                  <a:gd name="T2" fmla="*/ 0 w 264"/>
                  <a:gd name="T3" fmla="*/ 246 h 266"/>
                  <a:gd name="T4" fmla="*/ 0 w 264"/>
                  <a:gd name="T5" fmla="*/ 246 h 266"/>
                  <a:gd name="T6" fmla="*/ 4 w 264"/>
                  <a:gd name="T7" fmla="*/ 264 h 266"/>
                  <a:gd name="T8" fmla="*/ 4 w 264"/>
                  <a:gd name="T9" fmla="*/ 264 h 266"/>
                  <a:gd name="T10" fmla="*/ 6 w 264"/>
                  <a:gd name="T11" fmla="*/ 266 h 266"/>
                  <a:gd name="T12" fmla="*/ 264 w 264"/>
                  <a:gd name="T13" fmla="*/ 6 h 266"/>
                  <a:gd name="T14" fmla="*/ 264 w 264"/>
                  <a:gd name="T15" fmla="*/ 6 h 266"/>
                  <a:gd name="T16" fmla="*/ 254 w 264"/>
                  <a:gd name="T17" fmla="*/ 4 h 266"/>
                  <a:gd name="T18" fmla="*/ 246 w 264"/>
                  <a:gd name="T19" fmla="*/ 0 h 266"/>
                  <a:gd name="T20" fmla="*/ 246 w 264"/>
                  <a:gd name="T21"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4" h="266">
                    <a:moveTo>
                      <a:pt x="246" y="0"/>
                    </a:moveTo>
                    <a:lnTo>
                      <a:pt x="0" y="246"/>
                    </a:lnTo>
                    <a:lnTo>
                      <a:pt x="0" y="246"/>
                    </a:lnTo>
                    <a:lnTo>
                      <a:pt x="4" y="264"/>
                    </a:lnTo>
                    <a:lnTo>
                      <a:pt x="4" y="264"/>
                    </a:lnTo>
                    <a:lnTo>
                      <a:pt x="6" y="266"/>
                    </a:lnTo>
                    <a:lnTo>
                      <a:pt x="264" y="6"/>
                    </a:lnTo>
                    <a:lnTo>
                      <a:pt x="264" y="6"/>
                    </a:lnTo>
                    <a:lnTo>
                      <a:pt x="254" y="4"/>
                    </a:lnTo>
                    <a:lnTo>
                      <a:pt x="246" y="0"/>
                    </a:lnTo>
                    <a:lnTo>
                      <a:pt x="24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1" name="Freeform 914">
                <a:extLst>
                  <a:ext uri="{FF2B5EF4-FFF2-40B4-BE49-F238E27FC236}">
                    <a16:creationId xmlns:a16="http://schemas.microsoft.com/office/drawing/2014/main" id="{82BD9BDE-A801-4FC8-A8DD-A5227BCD1153}"/>
                  </a:ext>
                </a:extLst>
              </p:cNvPr>
              <p:cNvSpPr>
                <a:spLocks/>
              </p:cNvSpPr>
              <p:nvPr/>
            </p:nvSpPr>
            <p:spPr bwMode="auto">
              <a:xfrm>
                <a:off x="5156" y="2874"/>
                <a:ext cx="290" cy="310"/>
              </a:xfrm>
              <a:custGeom>
                <a:avLst/>
                <a:gdLst>
                  <a:gd name="T0" fmla="*/ 280 w 290"/>
                  <a:gd name="T1" fmla="*/ 14 h 310"/>
                  <a:gd name="T2" fmla="*/ 280 w 290"/>
                  <a:gd name="T3" fmla="*/ 14 h 310"/>
                  <a:gd name="T4" fmla="*/ 286 w 290"/>
                  <a:gd name="T5" fmla="*/ 12 h 310"/>
                  <a:gd name="T6" fmla="*/ 290 w 290"/>
                  <a:gd name="T7" fmla="*/ 8 h 310"/>
                  <a:gd name="T8" fmla="*/ 290 w 290"/>
                  <a:gd name="T9" fmla="*/ 6 h 310"/>
                  <a:gd name="T10" fmla="*/ 290 w 290"/>
                  <a:gd name="T11" fmla="*/ 6 h 310"/>
                  <a:gd name="T12" fmla="*/ 290 w 290"/>
                  <a:gd name="T13" fmla="*/ 2 h 310"/>
                  <a:gd name="T14" fmla="*/ 286 w 290"/>
                  <a:gd name="T15" fmla="*/ 0 h 310"/>
                  <a:gd name="T16" fmla="*/ 10 w 290"/>
                  <a:gd name="T17" fmla="*/ 276 h 310"/>
                  <a:gd name="T18" fmla="*/ 10 w 290"/>
                  <a:gd name="T19" fmla="*/ 276 h 310"/>
                  <a:gd name="T20" fmla="*/ 12 w 290"/>
                  <a:gd name="T21" fmla="*/ 286 h 310"/>
                  <a:gd name="T22" fmla="*/ 12 w 290"/>
                  <a:gd name="T23" fmla="*/ 286 h 310"/>
                  <a:gd name="T24" fmla="*/ 10 w 290"/>
                  <a:gd name="T25" fmla="*/ 294 h 310"/>
                  <a:gd name="T26" fmla="*/ 6 w 290"/>
                  <a:gd name="T27" fmla="*/ 298 h 310"/>
                  <a:gd name="T28" fmla="*/ 2 w 290"/>
                  <a:gd name="T29" fmla="*/ 302 h 310"/>
                  <a:gd name="T30" fmla="*/ 0 w 290"/>
                  <a:gd name="T31" fmla="*/ 308 h 310"/>
                  <a:gd name="T32" fmla="*/ 0 w 290"/>
                  <a:gd name="T33" fmla="*/ 308 h 310"/>
                  <a:gd name="T34" fmla="*/ 2 w 290"/>
                  <a:gd name="T35" fmla="*/ 310 h 310"/>
                  <a:gd name="T36" fmla="*/ 274 w 290"/>
                  <a:gd name="T37" fmla="*/ 36 h 310"/>
                  <a:gd name="T38" fmla="*/ 280 w 290"/>
                  <a:gd name="T39" fmla="*/ 14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0" h="310">
                    <a:moveTo>
                      <a:pt x="280" y="14"/>
                    </a:moveTo>
                    <a:lnTo>
                      <a:pt x="280" y="14"/>
                    </a:lnTo>
                    <a:lnTo>
                      <a:pt x="286" y="12"/>
                    </a:lnTo>
                    <a:lnTo>
                      <a:pt x="290" y="8"/>
                    </a:lnTo>
                    <a:lnTo>
                      <a:pt x="290" y="6"/>
                    </a:lnTo>
                    <a:lnTo>
                      <a:pt x="290" y="6"/>
                    </a:lnTo>
                    <a:lnTo>
                      <a:pt x="290" y="2"/>
                    </a:lnTo>
                    <a:lnTo>
                      <a:pt x="286" y="0"/>
                    </a:lnTo>
                    <a:lnTo>
                      <a:pt x="10" y="276"/>
                    </a:lnTo>
                    <a:lnTo>
                      <a:pt x="10" y="276"/>
                    </a:lnTo>
                    <a:lnTo>
                      <a:pt x="12" y="286"/>
                    </a:lnTo>
                    <a:lnTo>
                      <a:pt x="12" y="286"/>
                    </a:lnTo>
                    <a:lnTo>
                      <a:pt x="10" y="294"/>
                    </a:lnTo>
                    <a:lnTo>
                      <a:pt x="6" y="298"/>
                    </a:lnTo>
                    <a:lnTo>
                      <a:pt x="2" y="302"/>
                    </a:lnTo>
                    <a:lnTo>
                      <a:pt x="0" y="308"/>
                    </a:lnTo>
                    <a:lnTo>
                      <a:pt x="0" y="308"/>
                    </a:lnTo>
                    <a:lnTo>
                      <a:pt x="2" y="310"/>
                    </a:lnTo>
                    <a:lnTo>
                      <a:pt x="274" y="36"/>
                    </a:lnTo>
                    <a:lnTo>
                      <a:pt x="28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2" name="Freeform 915">
                <a:extLst>
                  <a:ext uri="{FF2B5EF4-FFF2-40B4-BE49-F238E27FC236}">
                    <a16:creationId xmlns:a16="http://schemas.microsoft.com/office/drawing/2014/main" id="{052A3E23-A1E4-4C2B-B352-EF38F82C1E6F}"/>
                  </a:ext>
                </a:extLst>
              </p:cNvPr>
              <p:cNvSpPr>
                <a:spLocks/>
              </p:cNvSpPr>
              <p:nvPr/>
            </p:nvSpPr>
            <p:spPr bwMode="auto">
              <a:xfrm>
                <a:off x="5518" y="2854"/>
                <a:ext cx="12" cy="18"/>
              </a:xfrm>
              <a:custGeom>
                <a:avLst/>
                <a:gdLst>
                  <a:gd name="T0" fmla="*/ 10 w 12"/>
                  <a:gd name="T1" fmla="*/ 0 h 18"/>
                  <a:gd name="T2" fmla="*/ 10 w 12"/>
                  <a:gd name="T3" fmla="*/ 0 h 18"/>
                  <a:gd name="T4" fmla="*/ 8 w 12"/>
                  <a:gd name="T5" fmla="*/ 4 h 18"/>
                  <a:gd name="T6" fmla="*/ 6 w 12"/>
                  <a:gd name="T7" fmla="*/ 8 h 18"/>
                  <a:gd name="T8" fmla="*/ 4 w 12"/>
                  <a:gd name="T9" fmla="*/ 12 h 18"/>
                  <a:gd name="T10" fmla="*/ 0 w 12"/>
                  <a:gd name="T11" fmla="*/ 16 h 18"/>
                  <a:gd name="T12" fmla="*/ 0 w 12"/>
                  <a:gd name="T13" fmla="*/ 18 h 18"/>
                  <a:gd name="T14" fmla="*/ 12 w 12"/>
                  <a:gd name="T15" fmla="*/ 6 h 18"/>
                  <a:gd name="T16" fmla="*/ 12 w 12"/>
                  <a:gd name="T17" fmla="*/ 6 h 18"/>
                  <a:gd name="T18" fmla="*/ 10 w 12"/>
                  <a:gd name="T19" fmla="*/ 0 h 18"/>
                  <a:gd name="T20" fmla="*/ 10 w 12"/>
                  <a:gd name="T21"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18">
                    <a:moveTo>
                      <a:pt x="10" y="0"/>
                    </a:moveTo>
                    <a:lnTo>
                      <a:pt x="10" y="0"/>
                    </a:lnTo>
                    <a:lnTo>
                      <a:pt x="8" y="4"/>
                    </a:lnTo>
                    <a:lnTo>
                      <a:pt x="6" y="8"/>
                    </a:lnTo>
                    <a:lnTo>
                      <a:pt x="4" y="12"/>
                    </a:lnTo>
                    <a:lnTo>
                      <a:pt x="0" y="16"/>
                    </a:lnTo>
                    <a:lnTo>
                      <a:pt x="0" y="18"/>
                    </a:lnTo>
                    <a:lnTo>
                      <a:pt x="12" y="6"/>
                    </a:lnTo>
                    <a:lnTo>
                      <a:pt x="12" y="6"/>
                    </a:lnTo>
                    <a:lnTo>
                      <a:pt x="10" y="0"/>
                    </a:ln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3" name="Freeform 916">
                <a:extLst>
                  <a:ext uri="{FF2B5EF4-FFF2-40B4-BE49-F238E27FC236}">
                    <a16:creationId xmlns:a16="http://schemas.microsoft.com/office/drawing/2014/main" id="{A2E6C957-DBA3-499A-A08B-AF071744D253}"/>
                  </a:ext>
                </a:extLst>
              </p:cNvPr>
              <p:cNvSpPr>
                <a:spLocks/>
              </p:cNvSpPr>
              <p:nvPr/>
            </p:nvSpPr>
            <p:spPr bwMode="auto">
              <a:xfrm>
                <a:off x="5172" y="2922"/>
                <a:ext cx="288" cy="276"/>
              </a:xfrm>
              <a:custGeom>
                <a:avLst/>
                <a:gdLst>
                  <a:gd name="T0" fmla="*/ 272 w 288"/>
                  <a:gd name="T1" fmla="*/ 4 h 276"/>
                  <a:gd name="T2" fmla="*/ 272 w 288"/>
                  <a:gd name="T3" fmla="*/ 4 h 276"/>
                  <a:gd name="T4" fmla="*/ 270 w 288"/>
                  <a:gd name="T5" fmla="*/ 0 h 276"/>
                  <a:gd name="T6" fmla="*/ 0 w 288"/>
                  <a:gd name="T7" fmla="*/ 272 h 276"/>
                  <a:gd name="T8" fmla="*/ 0 w 288"/>
                  <a:gd name="T9" fmla="*/ 272 h 276"/>
                  <a:gd name="T10" fmla="*/ 8 w 288"/>
                  <a:gd name="T11" fmla="*/ 274 h 276"/>
                  <a:gd name="T12" fmla="*/ 16 w 288"/>
                  <a:gd name="T13" fmla="*/ 276 h 276"/>
                  <a:gd name="T14" fmla="*/ 16 w 288"/>
                  <a:gd name="T15" fmla="*/ 276 h 276"/>
                  <a:gd name="T16" fmla="*/ 20 w 288"/>
                  <a:gd name="T17" fmla="*/ 276 h 276"/>
                  <a:gd name="T18" fmla="*/ 288 w 288"/>
                  <a:gd name="T19" fmla="*/ 8 h 276"/>
                  <a:gd name="T20" fmla="*/ 288 w 288"/>
                  <a:gd name="T21" fmla="*/ 8 h 276"/>
                  <a:gd name="T22" fmla="*/ 272 w 288"/>
                  <a:gd name="T23" fmla="*/ 4 h 276"/>
                  <a:gd name="T24" fmla="*/ 272 w 288"/>
                  <a:gd name="T25" fmla="*/ 4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8" h="276">
                    <a:moveTo>
                      <a:pt x="272" y="4"/>
                    </a:moveTo>
                    <a:lnTo>
                      <a:pt x="272" y="4"/>
                    </a:lnTo>
                    <a:lnTo>
                      <a:pt x="270" y="0"/>
                    </a:lnTo>
                    <a:lnTo>
                      <a:pt x="0" y="272"/>
                    </a:lnTo>
                    <a:lnTo>
                      <a:pt x="0" y="272"/>
                    </a:lnTo>
                    <a:lnTo>
                      <a:pt x="8" y="274"/>
                    </a:lnTo>
                    <a:lnTo>
                      <a:pt x="16" y="276"/>
                    </a:lnTo>
                    <a:lnTo>
                      <a:pt x="16" y="276"/>
                    </a:lnTo>
                    <a:lnTo>
                      <a:pt x="20" y="276"/>
                    </a:lnTo>
                    <a:lnTo>
                      <a:pt x="288" y="8"/>
                    </a:lnTo>
                    <a:lnTo>
                      <a:pt x="288" y="8"/>
                    </a:lnTo>
                    <a:lnTo>
                      <a:pt x="272" y="4"/>
                    </a:lnTo>
                    <a:lnTo>
                      <a:pt x="27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4" name="Freeform 917">
                <a:extLst>
                  <a:ext uri="{FF2B5EF4-FFF2-40B4-BE49-F238E27FC236}">
                    <a16:creationId xmlns:a16="http://schemas.microsoft.com/office/drawing/2014/main" id="{40477696-E646-44F7-9BAB-DCF12732371A}"/>
                  </a:ext>
                </a:extLst>
              </p:cNvPr>
              <p:cNvSpPr>
                <a:spLocks/>
              </p:cNvSpPr>
              <p:nvPr/>
            </p:nvSpPr>
            <p:spPr bwMode="auto">
              <a:xfrm>
                <a:off x="5230" y="2938"/>
                <a:ext cx="260" cy="244"/>
              </a:xfrm>
              <a:custGeom>
                <a:avLst/>
                <a:gdLst>
                  <a:gd name="T0" fmla="*/ 246 w 260"/>
                  <a:gd name="T1" fmla="*/ 0 h 244"/>
                  <a:gd name="T2" fmla="*/ 246 w 260"/>
                  <a:gd name="T3" fmla="*/ 0 h 244"/>
                  <a:gd name="T4" fmla="*/ 246 w 260"/>
                  <a:gd name="T5" fmla="*/ 0 h 244"/>
                  <a:gd name="T6" fmla="*/ 0 w 260"/>
                  <a:gd name="T7" fmla="*/ 244 h 244"/>
                  <a:gd name="T8" fmla="*/ 0 w 260"/>
                  <a:gd name="T9" fmla="*/ 244 h 244"/>
                  <a:gd name="T10" fmla="*/ 2 w 260"/>
                  <a:gd name="T11" fmla="*/ 244 h 244"/>
                  <a:gd name="T12" fmla="*/ 2 w 260"/>
                  <a:gd name="T13" fmla="*/ 244 h 244"/>
                  <a:gd name="T14" fmla="*/ 8 w 260"/>
                  <a:gd name="T15" fmla="*/ 244 h 244"/>
                  <a:gd name="T16" fmla="*/ 10 w 260"/>
                  <a:gd name="T17" fmla="*/ 242 h 244"/>
                  <a:gd name="T18" fmla="*/ 14 w 260"/>
                  <a:gd name="T19" fmla="*/ 244 h 244"/>
                  <a:gd name="T20" fmla="*/ 14 w 260"/>
                  <a:gd name="T21" fmla="*/ 244 h 244"/>
                  <a:gd name="T22" fmla="*/ 26 w 260"/>
                  <a:gd name="T23" fmla="*/ 244 h 244"/>
                  <a:gd name="T24" fmla="*/ 260 w 260"/>
                  <a:gd name="T25" fmla="*/ 10 h 244"/>
                  <a:gd name="T26" fmla="*/ 260 w 260"/>
                  <a:gd name="T27" fmla="*/ 10 h 244"/>
                  <a:gd name="T28" fmla="*/ 254 w 260"/>
                  <a:gd name="T29" fmla="*/ 4 h 244"/>
                  <a:gd name="T30" fmla="*/ 250 w 260"/>
                  <a:gd name="T31" fmla="*/ 2 h 244"/>
                  <a:gd name="T32" fmla="*/ 246 w 260"/>
                  <a:gd name="T33" fmla="*/ 0 h 244"/>
                  <a:gd name="T34" fmla="*/ 246 w 260"/>
                  <a:gd name="T35"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0" h="244">
                    <a:moveTo>
                      <a:pt x="246" y="0"/>
                    </a:moveTo>
                    <a:lnTo>
                      <a:pt x="246" y="0"/>
                    </a:lnTo>
                    <a:lnTo>
                      <a:pt x="246" y="0"/>
                    </a:lnTo>
                    <a:lnTo>
                      <a:pt x="0" y="244"/>
                    </a:lnTo>
                    <a:lnTo>
                      <a:pt x="0" y="244"/>
                    </a:lnTo>
                    <a:lnTo>
                      <a:pt x="2" y="244"/>
                    </a:lnTo>
                    <a:lnTo>
                      <a:pt x="2" y="244"/>
                    </a:lnTo>
                    <a:lnTo>
                      <a:pt x="8" y="244"/>
                    </a:lnTo>
                    <a:lnTo>
                      <a:pt x="10" y="242"/>
                    </a:lnTo>
                    <a:lnTo>
                      <a:pt x="14" y="244"/>
                    </a:lnTo>
                    <a:lnTo>
                      <a:pt x="14" y="244"/>
                    </a:lnTo>
                    <a:lnTo>
                      <a:pt x="26" y="244"/>
                    </a:lnTo>
                    <a:lnTo>
                      <a:pt x="260" y="10"/>
                    </a:lnTo>
                    <a:lnTo>
                      <a:pt x="260" y="10"/>
                    </a:lnTo>
                    <a:lnTo>
                      <a:pt x="254" y="4"/>
                    </a:lnTo>
                    <a:lnTo>
                      <a:pt x="250" y="2"/>
                    </a:lnTo>
                    <a:lnTo>
                      <a:pt x="246" y="0"/>
                    </a:lnTo>
                    <a:lnTo>
                      <a:pt x="24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5" name="Freeform 918">
                <a:extLst>
                  <a:ext uri="{FF2B5EF4-FFF2-40B4-BE49-F238E27FC236}">
                    <a16:creationId xmlns:a16="http://schemas.microsoft.com/office/drawing/2014/main" id="{3C77594E-9A65-4DCC-9019-BC080424908D}"/>
                  </a:ext>
                </a:extLst>
              </p:cNvPr>
              <p:cNvSpPr>
                <a:spLocks/>
              </p:cNvSpPr>
              <p:nvPr/>
            </p:nvSpPr>
            <p:spPr bwMode="auto">
              <a:xfrm>
                <a:off x="5514" y="2878"/>
                <a:ext cx="26" cy="48"/>
              </a:xfrm>
              <a:custGeom>
                <a:avLst/>
                <a:gdLst>
                  <a:gd name="T0" fmla="*/ 22 w 26"/>
                  <a:gd name="T1" fmla="*/ 0 h 48"/>
                  <a:gd name="T2" fmla="*/ 4 w 26"/>
                  <a:gd name="T3" fmla="*/ 18 h 48"/>
                  <a:gd name="T4" fmla="*/ 4 w 26"/>
                  <a:gd name="T5" fmla="*/ 34 h 48"/>
                  <a:gd name="T6" fmla="*/ 4 w 26"/>
                  <a:gd name="T7" fmla="*/ 34 h 48"/>
                  <a:gd name="T8" fmla="*/ 2 w 26"/>
                  <a:gd name="T9" fmla="*/ 36 h 48"/>
                  <a:gd name="T10" fmla="*/ 2 w 26"/>
                  <a:gd name="T11" fmla="*/ 40 h 48"/>
                  <a:gd name="T12" fmla="*/ 0 w 26"/>
                  <a:gd name="T13" fmla="*/ 48 h 48"/>
                  <a:gd name="T14" fmla="*/ 26 w 26"/>
                  <a:gd name="T15" fmla="*/ 22 h 48"/>
                  <a:gd name="T16" fmla="*/ 26 w 26"/>
                  <a:gd name="T17" fmla="*/ 22 h 48"/>
                  <a:gd name="T18" fmla="*/ 24 w 26"/>
                  <a:gd name="T19" fmla="*/ 14 h 48"/>
                  <a:gd name="T20" fmla="*/ 22 w 26"/>
                  <a:gd name="T21" fmla="*/ 6 h 48"/>
                  <a:gd name="T22" fmla="*/ 22 w 26"/>
                  <a:gd name="T23" fmla="*/ 6 h 48"/>
                  <a:gd name="T24" fmla="*/ 22 w 26"/>
                  <a:gd name="T25" fmla="*/ 0 h 48"/>
                  <a:gd name="T26" fmla="*/ 22 w 26"/>
                  <a:gd name="T2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 h="48">
                    <a:moveTo>
                      <a:pt x="22" y="0"/>
                    </a:moveTo>
                    <a:lnTo>
                      <a:pt x="4" y="18"/>
                    </a:lnTo>
                    <a:lnTo>
                      <a:pt x="4" y="34"/>
                    </a:lnTo>
                    <a:lnTo>
                      <a:pt x="4" y="34"/>
                    </a:lnTo>
                    <a:lnTo>
                      <a:pt x="2" y="36"/>
                    </a:lnTo>
                    <a:lnTo>
                      <a:pt x="2" y="40"/>
                    </a:lnTo>
                    <a:lnTo>
                      <a:pt x="0" y="48"/>
                    </a:lnTo>
                    <a:lnTo>
                      <a:pt x="26" y="22"/>
                    </a:lnTo>
                    <a:lnTo>
                      <a:pt x="26" y="22"/>
                    </a:lnTo>
                    <a:lnTo>
                      <a:pt x="24" y="14"/>
                    </a:lnTo>
                    <a:lnTo>
                      <a:pt x="22" y="6"/>
                    </a:lnTo>
                    <a:lnTo>
                      <a:pt x="22" y="6"/>
                    </a:lnTo>
                    <a:lnTo>
                      <a:pt x="22" y="0"/>
                    </a:lnTo>
                    <a:lnTo>
                      <a:pt x="2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6" name="Freeform 919">
                <a:extLst>
                  <a:ext uri="{FF2B5EF4-FFF2-40B4-BE49-F238E27FC236}">
                    <a16:creationId xmlns:a16="http://schemas.microsoft.com/office/drawing/2014/main" id="{2E885616-78C9-433E-9F9A-8809E6FB4FB0}"/>
                  </a:ext>
                </a:extLst>
              </p:cNvPr>
              <p:cNvSpPr>
                <a:spLocks/>
              </p:cNvSpPr>
              <p:nvPr/>
            </p:nvSpPr>
            <p:spPr bwMode="auto">
              <a:xfrm>
                <a:off x="5302" y="2908"/>
                <a:ext cx="260" cy="252"/>
              </a:xfrm>
              <a:custGeom>
                <a:avLst/>
                <a:gdLst>
                  <a:gd name="T0" fmla="*/ 254 w 260"/>
                  <a:gd name="T1" fmla="*/ 0 h 252"/>
                  <a:gd name="T2" fmla="*/ 254 w 260"/>
                  <a:gd name="T3" fmla="*/ 0 h 252"/>
                  <a:gd name="T4" fmla="*/ 252 w 260"/>
                  <a:gd name="T5" fmla="*/ 0 h 252"/>
                  <a:gd name="T6" fmla="*/ 0 w 260"/>
                  <a:gd name="T7" fmla="*/ 252 h 252"/>
                  <a:gd name="T8" fmla="*/ 0 w 260"/>
                  <a:gd name="T9" fmla="*/ 252 h 252"/>
                  <a:gd name="T10" fmla="*/ 14 w 260"/>
                  <a:gd name="T11" fmla="*/ 252 h 252"/>
                  <a:gd name="T12" fmla="*/ 28 w 260"/>
                  <a:gd name="T13" fmla="*/ 248 h 252"/>
                  <a:gd name="T14" fmla="*/ 28 w 260"/>
                  <a:gd name="T15" fmla="*/ 248 h 252"/>
                  <a:gd name="T16" fmla="*/ 30 w 260"/>
                  <a:gd name="T17" fmla="*/ 248 h 252"/>
                  <a:gd name="T18" fmla="*/ 260 w 260"/>
                  <a:gd name="T19" fmla="*/ 16 h 252"/>
                  <a:gd name="T20" fmla="*/ 260 w 260"/>
                  <a:gd name="T21" fmla="*/ 16 h 252"/>
                  <a:gd name="T22" fmla="*/ 258 w 260"/>
                  <a:gd name="T23" fmla="*/ 6 h 252"/>
                  <a:gd name="T24" fmla="*/ 256 w 260"/>
                  <a:gd name="T25" fmla="*/ 2 h 252"/>
                  <a:gd name="T26" fmla="*/ 254 w 260"/>
                  <a:gd name="T27" fmla="*/ 0 h 252"/>
                  <a:gd name="T28" fmla="*/ 254 w 26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252">
                    <a:moveTo>
                      <a:pt x="254" y="0"/>
                    </a:moveTo>
                    <a:lnTo>
                      <a:pt x="254" y="0"/>
                    </a:lnTo>
                    <a:lnTo>
                      <a:pt x="252" y="0"/>
                    </a:lnTo>
                    <a:lnTo>
                      <a:pt x="0" y="252"/>
                    </a:lnTo>
                    <a:lnTo>
                      <a:pt x="0" y="252"/>
                    </a:lnTo>
                    <a:lnTo>
                      <a:pt x="14" y="252"/>
                    </a:lnTo>
                    <a:lnTo>
                      <a:pt x="28" y="248"/>
                    </a:lnTo>
                    <a:lnTo>
                      <a:pt x="28" y="248"/>
                    </a:lnTo>
                    <a:lnTo>
                      <a:pt x="30" y="248"/>
                    </a:lnTo>
                    <a:lnTo>
                      <a:pt x="260" y="16"/>
                    </a:lnTo>
                    <a:lnTo>
                      <a:pt x="260" y="16"/>
                    </a:lnTo>
                    <a:lnTo>
                      <a:pt x="258" y="6"/>
                    </a:lnTo>
                    <a:lnTo>
                      <a:pt x="256" y="2"/>
                    </a:lnTo>
                    <a:lnTo>
                      <a:pt x="254" y="0"/>
                    </a:lnTo>
                    <a:lnTo>
                      <a:pt x="2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7" name="Freeform 920">
                <a:extLst>
                  <a:ext uri="{FF2B5EF4-FFF2-40B4-BE49-F238E27FC236}">
                    <a16:creationId xmlns:a16="http://schemas.microsoft.com/office/drawing/2014/main" id="{EE126B03-49C9-4E21-A9E6-FF8EFA61D46C}"/>
                  </a:ext>
                </a:extLst>
              </p:cNvPr>
              <p:cNvSpPr>
                <a:spLocks/>
              </p:cNvSpPr>
              <p:nvPr/>
            </p:nvSpPr>
            <p:spPr bwMode="auto">
              <a:xfrm>
                <a:off x="5364" y="2942"/>
                <a:ext cx="210" cy="206"/>
              </a:xfrm>
              <a:custGeom>
                <a:avLst/>
                <a:gdLst>
                  <a:gd name="T0" fmla="*/ 22 w 210"/>
                  <a:gd name="T1" fmla="*/ 206 h 206"/>
                  <a:gd name="T2" fmla="*/ 210 w 210"/>
                  <a:gd name="T3" fmla="*/ 18 h 206"/>
                  <a:gd name="T4" fmla="*/ 210 w 210"/>
                  <a:gd name="T5" fmla="*/ 18 h 206"/>
                  <a:gd name="T6" fmla="*/ 204 w 210"/>
                  <a:gd name="T7" fmla="*/ 0 h 206"/>
                  <a:gd name="T8" fmla="*/ 0 w 210"/>
                  <a:gd name="T9" fmla="*/ 204 h 206"/>
                  <a:gd name="T10" fmla="*/ 0 w 210"/>
                  <a:gd name="T11" fmla="*/ 204 h 206"/>
                  <a:gd name="T12" fmla="*/ 22 w 210"/>
                  <a:gd name="T13" fmla="*/ 206 h 206"/>
                  <a:gd name="T14" fmla="*/ 22 w 210"/>
                  <a:gd name="T15" fmla="*/ 206 h 2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 h="206">
                    <a:moveTo>
                      <a:pt x="22" y="206"/>
                    </a:moveTo>
                    <a:lnTo>
                      <a:pt x="210" y="18"/>
                    </a:lnTo>
                    <a:lnTo>
                      <a:pt x="210" y="18"/>
                    </a:lnTo>
                    <a:lnTo>
                      <a:pt x="204" y="0"/>
                    </a:lnTo>
                    <a:lnTo>
                      <a:pt x="0" y="204"/>
                    </a:lnTo>
                    <a:lnTo>
                      <a:pt x="0" y="204"/>
                    </a:lnTo>
                    <a:lnTo>
                      <a:pt x="22" y="206"/>
                    </a:lnTo>
                    <a:lnTo>
                      <a:pt x="22" y="2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8" name="Freeform 921">
                <a:extLst>
                  <a:ext uri="{FF2B5EF4-FFF2-40B4-BE49-F238E27FC236}">
                    <a16:creationId xmlns:a16="http://schemas.microsoft.com/office/drawing/2014/main" id="{D56CC7F2-7343-4433-89FE-2C5DEB74CABE}"/>
                  </a:ext>
                </a:extLst>
              </p:cNvPr>
              <p:cNvSpPr>
                <a:spLocks/>
              </p:cNvSpPr>
              <p:nvPr/>
            </p:nvSpPr>
            <p:spPr bwMode="auto">
              <a:xfrm>
                <a:off x="5404" y="2974"/>
                <a:ext cx="198" cy="194"/>
              </a:xfrm>
              <a:custGeom>
                <a:avLst/>
                <a:gdLst>
                  <a:gd name="T0" fmla="*/ 6 w 198"/>
                  <a:gd name="T1" fmla="*/ 186 h 194"/>
                  <a:gd name="T2" fmla="*/ 6 w 198"/>
                  <a:gd name="T3" fmla="*/ 186 h 194"/>
                  <a:gd name="T4" fmla="*/ 10 w 198"/>
                  <a:gd name="T5" fmla="*/ 194 h 194"/>
                  <a:gd name="T6" fmla="*/ 198 w 198"/>
                  <a:gd name="T7" fmla="*/ 8 h 194"/>
                  <a:gd name="T8" fmla="*/ 198 w 198"/>
                  <a:gd name="T9" fmla="*/ 8 h 194"/>
                  <a:gd name="T10" fmla="*/ 180 w 198"/>
                  <a:gd name="T11" fmla="*/ 0 h 194"/>
                  <a:gd name="T12" fmla="*/ 0 w 198"/>
                  <a:gd name="T13" fmla="*/ 180 h 194"/>
                  <a:gd name="T14" fmla="*/ 0 w 198"/>
                  <a:gd name="T15" fmla="*/ 180 h 194"/>
                  <a:gd name="T16" fmla="*/ 6 w 198"/>
                  <a:gd name="T17" fmla="*/ 186 h 194"/>
                  <a:gd name="T18" fmla="*/ 6 w 198"/>
                  <a:gd name="T19" fmla="*/ 186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194">
                    <a:moveTo>
                      <a:pt x="6" y="186"/>
                    </a:moveTo>
                    <a:lnTo>
                      <a:pt x="6" y="186"/>
                    </a:lnTo>
                    <a:lnTo>
                      <a:pt x="10" y="194"/>
                    </a:lnTo>
                    <a:lnTo>
                      <a:pt x="198" y="8"/>
                    </a:lnTo>
                    <a:lnTo>
                      <a:pt x="198" y="8"/>
                    </a:lnTo>
                    <a:lnTo>
                      <a:pt x="180" y="0"/>
                    </a:lnTo>
                    <a:lnTo>
                      <a:pt x="0" y="180"/>
                    </a:lnTo>
                    <a:lnTo>
                      <a:pt x="0" y="180"/>
                    </a:lnTo>
                    <a:lnTo>
                      <a:pt x="6" y="186"/>
                    </a:lnTo>
                    <a:lnTo>
                      <a:pt x="6"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9" name="Freeform 922">
                <a:extLst>
                  <a:ext uri="{FF2B5EF4-FFF2-40B4-BE49-F238E27FC236}">
                    <a16:creationId xmlns:a16="http://schemas.microsoft.com/office/drawing/2014/main" id="{C11B5C3B-F26E-4092-8C13-14388E9504D1}"/>
                  </a:ext>
                </a:extLst>
              </p:cNvPr>
              <p:cNvSpPr>
                <a:spLocks/>
              </p:cNvSpPr>
              <p:nvPr/>
            </p:nvSpPr>
            <p:spPr bwMode="auto">
              <a:xfrm>
                <a:off x="5424" y="2996"/>
                <a:ext cx="196" cy="200"/>
              </a:xfrm>
              <a:custGeom>
                <a:avLst/>
                <a:gdLst>
                  <a:gd name="T0" fmla="*/ 2 w 196"/>
                  <a:gd name="T1" fmla="*/ 192 h 200"/>
                  <a:gd name="T2" fmla="*/ 2 w 196"/>
                  <a:gd name="T3" fmla="*/ 192 h 200"/>
                  <a:gd name="T4" fmla="*/ 2 w 196"/>
                  <a:gd name="T5" fmla="*/ 196 h 200"/>
                  <a:gd name="T6" fmla="*/ 4 w 196"/>
                  <a:gd name="T7" fmla="*/ 198 h 200"/>
                  <a:gd name="T8" fmla="*/ 6 w 196"/>
                  <a:gd name="T9" fmla="*/ 200 h 200"/>
                  <a:gd name="T10" fmla="*/ 6 w 196"/>
                  <a:gd name="T11" fmla="*/ 200 h 200"/>
                  <a:gd name="T12" fmla="*/ 10 w 196"/>
                  <a:gd name="T13" fmla="*/ 198 h 200"/>
                  <a:gd name="T14" fmla="*/ 14 w 196"/>
                  <a:gd name="T15" fmla="*/ 196 h 200"/>
                  <a:gd name="T16" fmla="*/ 22 w 196"/>
                  <a:gd name="T17" fmla="*/ 186 h 200"/>
                  <a:gd name="T18" fmla="*/ 30 w 196"/>
                  <a:gd name="T19" fmla="*/ 176 h 200"/>
                  <a:gd name="T20" fmla="*/ 36 w 196"/>
                  <a:gd name="T21" fmla="*/ 168 h 200"/>
                  <a:gd name="T22" fmla="*/ 36 w 196"/>
                  <a:gd name="T23" fmla="*/ 168 h 200"/>
                  <a:gd name="T24" fmla="*/ 36 w 196"/>
                  <a:gd name="T25" fmla="*/ 176 h 200"/>
                  <a:gd name="T26" fmla="*/ 196 w 196"/>
                  <a:gd name="T27" fmla="*/ 16 h 200"/>
                  <a:gd name="T28" fmla="*/ 196 w 196"/>
                  <a:gd name="T29" fmla="*/ 16 h 200"/>
                  <a:gd name="T30" fmla="*/ 194 w 196"/>
                  <a:gd name="T31" fmla="*/ 14 h 200"/>
                  <a:gd name="T32" fmla="*/ 192 w 196"/>
                  <a:gd name="T33" fmla="*/ 12 h 200"/>
                  <a:gd name="T34" fmla="*/ 192 w 196"/>
                  <a:gd name="T35" fmla="*/ 12 h 200"/>
                  <a:gd name="T36" fmla="*/ 188 w 196"/>
                  <a:gd name="T37" fmla="*/ 0 h 200"/>
                  <a:gd name="T38" fmla="*/ 0 w 196"/>
                  <a:gd name="T39" fmla="*/ 188 h 200"/>
                  <a:gd name="T40" fmla="*/ 0 w 196"/>
                  <a:gd name="T41" fmla="*/ 188 h 200"/>
                  <a:gd name="T42" fmla="*/ 2 w 196"/>
                  <a:gd name="T43" fmla="*/ 192 h 200"/>
                  <a:gd name="T44" fmla="*/ 2 w 196"/>
                  <a:gd name="T45" fmla="*/ 19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6" h="200">
                    <a:moveTo>
                      <a:pt x="2" y="192"/>
                    </a:moveTo>
                    <a:lnTo>
                      <a:pt x="2" y="192"/>
                    </a:lnTo>
                    <a:lnTo>
                      <a:pt x="2" y="196"/>
                    </a:lnTo>
                    <a:lnTo>
                      <a:pt x="4" y="198"/>
                    </a:lnTo>
                    <a:lnTo>
                      <a:pt x="6" y="200"/>
                    </a:lnTo>
                    <a:lnTo>
                      <a:pt x="6" y="200"/>
                    </a:lnTo>
                    <a:lnTo>
                      <a:pt x="10" y="198"/>
                    </a:lnTo>
                    <a:lnTo>
                      <a:pt x="14" y="196"/>
                    </a:lnTo>
                    <a:lnTo>
                      <a:pt x="22" y="186"/>
                    </a:lnTo>
                    <a:lnTo>
                      <a:pt x="30" y="176"/>
                    </a:lnTo>
                    <a:lnTo>
                      <a:pt x="36" y="168"/>
                    </a:lnTo>
                    <a:lnTo>
                      <a:pt x="36" y="168"/>
                    </a:lnTo>
                    <a:lnTo>
                      <a:pt x="36" y="176"/>
                    </a:lnTo>
                    <a:lnTo>
                      <a:pt x="196" y="16"/>
                    </a:lnTo>
                    <a:lnTo>
                      <a:pt x="196" y="16"/>
                    </a:lnTo>
                    <a:lnTo>
                      <a:pt x="194" y="14"/>
                    </a:lnTo>
                    <a:lnTo>
                      <a:pt x="192" y="12"/>
                    </a:lnTo>
                    <a:lnTo>
                      <a:pt x="192" y="12"/>
                    </a:lnTo>
                    <a:lnTo>
                      <a:pt x="188" y="0"/>
                    </a:lnTo>
                    <a:lnTo>
                      <a:pt x="0" y="188"/>
                    </a:lnTo>
                    <a:lnTo>
                      <a:pt x="0" y="188"/>
                    </a:lnTo>
                    <a:lnTo>
                      <a:pt x="2" y="192"/>
                    </a:lnTo>
                    <a:lnTo>
                      <a:pt x="2"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0" name="Freeform 923">
                <a:extLst>
                  <a:ext uri="{FF2B5EF4-FFF2-40B4-BE49-F238E27FC236}">
                    <a16:creationId xmlns:a16="http://schemas.microsoft.com/office/drawing/2014/main" id="{697A996B-78D3-46C9-B1BC-755829281548}"/>
                  </a:ext>
                </a:extLst>
              </p:cNvPr>
              <p:cNvSpPr>
                <a:spLocks/>
              </p:cNvSpPr>
              <p:nvPr/>
            </p:nvSpPr>
            <p:spPr bwMode="auto">
              <a:xfrm>
                <a:off x="5466" y="3024"/>
                <a:ext cx="178" cy="184"/>
              </a:xfrm>
              <a:custGeom>
                <a:avLst/>
                <a:gdLst>
                  <a:gd name="T0" fmla="*/ 2 w 178"/>
                  <a:gd name="T1" fmla="*/ 172 h 184"/>
                  <a:gd name="T2" fmla="*/ 2 w 178"/>
                  <a:gd name="T3" fmla="*/ 172 h 184"/>
                  <a:gd name="T4" fmla="*/ 2 w 178"/>
                  <a:gd name="T5" fmla="*/ 178 h 184"/>
                  <a:gd name="T6" fmla="*/ 0 w 178"/>
                  <a:gd name="T7" fmla="*/ 184 h 184"/>
                  <a:gd name="T8" fmla="*/ 4 w 178"/>
                  <a:gd name="T9" fmla="*/ 184 h 184"/>
                  <a:gd name="T10" fmla="*/ 4 w 178"/>
                  <a:gd name="T11" fmla="*/ 184 h 184"/>
                  <a:gd name="T12" fmla="*/ 6 w 178"/>
                  <a:gd name="T13" fmla="*/ 184 h 184"/>
                  <a:gd name="T14" fmla="*/ 178 w 178"/>
                  <a:gd name="T15" fmla="*/ 14 h 184"/>
                  <a:gd name="T16" fmla="*/ 178 w 178"/>
                  <a:gd name="T17" fmla="*/ 14 h 184"/>
                  <a:gd name="T18" fmla="*/ 172 w 178"/>
                  <a:gd name="T19" fmla="*/ 8 h 184"/>
                  <a:gd name="T20" fmla="*/ 166 w 178"/>
                  <a:gd name="T21" fmla="*/ 0 h 184"/>
                  <a:gd name="T22" fmla="*/ 0 w 178"/>
                  <a:gd name="T23" fmla="*/ 166 h 184"/>
                  <a:gd name="T24" fmla="*/ 0 w 178"/>
                  <a:gd name="T25" fmla="*/ 166 h 184"/>
                  <a:gd name="T26" fmla="*/ 2 w 178"/>
                  <a:gd name="T27" fmla="*/ 168 h 184"/>
                  <a:gd name="T28" fmla="*/ 2 w 178"/>
                  <a:gd name="T29" fmla="*/ 172 h 184"/>
                  <a:gd name="T30" fmla="*/ 2 w 178"/>
                  <a:gd name="T31" fmla="*/ 172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 h="184">
                    <a:moveTo>
                      <a:pt x="2" y="172"/>
                    </a:moveTo>
                    <a:lnTo>
                      <a:pt x="2" y="172"/>
                    </a:lnTo>
                    <a:lnTo>
                      <a:pt x="2" y="178"/>
                    </a:lnTo>
                    <a:lnTo>
                      <a:pt x="0" y="184"/>
                    </a:lnTo>
                    <a:lnTo>
                      <a:pt x="4" y="184"/>
                    </a:lnTo>
                    <a:lnTo>
                      <a:pt x="4" y="184"/>
                    </a:lnTo>
                    <a:lnTo>
                      <a:pt x="6" y="184"/>
                    </a:lnTo>
                    <a:lnTo>
                      <a:pt x="178" y="14"/>
                    </a:lnTo>
                    <a:lnTo>
                      <a:pt x="178" y="14"/>
                    </a:lnTo>
                    <a:lnTo>
                      <a:pt x="172" y="8"/>
                    </a:lnTo>
                    <a:lnTo>
                      <a:pt x="166" y="0"/>
                    </a:lnTo>
                    <a:lnTo>
                      <a:pt x="0" y="166"/>
                    </a:lnTo>
                    <a:lnTo>
                      <a:pt x="0" y="166"/>
                    </a:lnTo>
                    <a:lnTo>
                      <a:pt x="2" y="168"/>
                    </a:lnTo>
                    <a:lnTo>
                      <a:pt x="2" y="172"/>
                    </a:lnTo>
                    <a:lnTo>
                      <a:pt x="2" y="1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1" name="Freeform 924">
                <a:extLst>
                  <a:ext uri="{FF2B5EF4-FFF2-40B4-BE49-F238E27FC236}">
                    <a16:creationId xmlns:a16="http://schemas.microsoft.com/office/drawing/2014/main" id="{51F2292F-E820-45B5-8894-4B8A6023BE23}"/>
                  </a:ext>
                </a:extLst>
              </p:cNvPr>
              <p:cNvSpPr>
                <a:spLocks/>
              </p:cNvSpPr>
              <p:nvPr/>
            </p:nvSpPr>
            <p:spPr bwMode="auto">
              <a:xfrm>
                <a:off x="5486" y="3048"/>
                <a:ext cx="178" cy="188"/>
              </a:xfrm>
              <a:custGeom>
                <a:avLst/>
                <a:gdLst>
                  <a:gd name="T0" fmla="*/ 2 w 178"/>
                  <a:gd name="T1" fmla="*/ 176 h 188"/>
                  <a:gd name="T2" fmla="*/ 2 w 178"/>
                  <a:gd name="T3" fmla="*/ 176 h 188"/>
                  <a:gd name="T4" fmla="*/ 2 w 178"/>
                  <a:gd name="T5" fmla="*/ 182 h 188"/>
                  <a:gd name="T6" fmla="*/ 6 w 178"/>
                  <a:gd name="T7" fmla="*/ 188 h 188"/>
                  <a:gd name="T8" fmla="*/ 178 w 178"/>
                  <a:gd name="T9" fmla="*/ 18 h 188"/>
                  <a:gd name="T10" fmla="*/ 178 w 178"/>
                  <a:gd name="T11" fmla="*/ 18 h 188"/>
                  <a:gd name="T12" fmla="*/ 174 w 178"/>
                  <a:gd name="T13" fmla="*/ 10 h 188"/>
                  <a:gd name="T14" fmla="*/ 172 w 178"/>
                  <a:gd name="T15" fmla="*/ 2 h 188"/>
                  <a:gd name="T16" fmla="*/ 172 w 178"/>
                  <a:gd name="T17" fmla="*/ 2 h 188"/>
                  <a:gd name="T18" fmla="*/ 172 w 178"/>
                  <a:gd name="T19" fmla="*/ 2 h 188"/>
                  <a:gd name="T20" fmla="*/ 170 w 178"/>
                  <a:gd name="T21" fmla="*/ 0 h 188"/>
                  <a:gd name="T22" fmla="*/ 0 w 178"/>
                  <a:gd name="T23" fmla="*/ 170 h 188"/>
                  <a:gd name="T24" fmla="*/ 0 w 178"/>
                  <a:gd name="T25" fmla="*/ 170 h 188"/>
                  <a:gd name="T26" fmla="*/ 2 w 178"/>
                  <a:gd name="T27" fmla="*/ 176 h 188"/>
                  <a:gd name="T28" fmla="*/ 2 w 178"/>
                  <a:gd name="T29" fmla="*/ 176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8" h="188">
                    <a:moveTo>
                      <a:pt x="2" y="176"/>
                    </a:moveTo>
                    <a:lnTo>
                      <a:pt x="2" y="176"/>
                    </a:lnTo>
                    <a:lnTo>
                      <a:pt x="2" y="182"/>
                    </a:lnTo>
                    <a:lnTo>
                      <a:pt x="6" y="188"/>
                    </a:lnTo>
                    <a:lnTo>
                      <a:pt x="178" y="18"/>
                    </a:lnTo>
                    <a:lnTo>
                      <a:pt x="178" y="18"/>
                    </a:lnTo>
                    <a:lnTo>
                      <a:pt x="174" y="10"/>
                    </a:lnTo>
                    <a:lnTo>
                      <a:pt x="172" y="2"/>
                    </a:lnTo>
                    <a:lnTo>
                      <a:pt x="172" y="2"/>
                    </a:lnTo>
                    <a:lnTo>
                      <a:pt x="172" y="2"/>
                    </a:lnTo>
                    <a:lnTo>
                      <a:pt x="170" y="0"/>
                    </a:lnTo>
                    <a:lnTo>
                      <a:pt x="0" y="170"/>
                    </a:lnTo>
                    <a:lnTo>
                      <a:pt x="0" y="170"/>
                    </a:lnTo>
                    <a:lnTo>
                      <a:pt x="2" y="176"/>
                    </a:lnTo>
                    <a:lnTo>
                      <a:pt x="2" y="1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2" name="Freeform 925">
                <a:extLst>
                  <a:ext uri="{FF2B5EF4-FFF2-40B4-BE49-F238E27FC236}">
                    <a16:creationId xmlns:a16="http://schemas.microsoft.com/office/drawing/2014/main" id="{DAF13462-58A7-463D-B253-B8E27D9A01A4}"/>
                  </a:ext>
                </a:extLst>
              </p:cNvPr>
              <p:cNvSpPr>
                <a:spLocks/>
              </p:cNvSpPr>
              <p:nvPr/>
            </p:nvSpPr>
            <p:spPr bwMode="auto">
              <a:xfrm>
                <a:off x="5506" y="3084"/>
                <a:ext cx="164" cy="170"/>
              </a:xfrm>
              <a:custGeom>
                <a:avLst/>
                <a:gdLst>
                  <a:gd name="T0" fmla="*/ 18 w 164"/>
                  <a:gd name="T1" fmla="*/ 170 h 170"/>
                  <a:gd name="T2" fmla="*/ 162 w 164"/>
                  <a:gd name="T3" fmla="*/ 26 h 170"/>
                  <a:gd name="T4" fmla="*/ 162 w 164"/>
                  <a:gd name="T5" fmla="*/ 26 h 170"/>
                  <a:gd name="T6" fmla="*/ 164 w 164"/>
                  <a:gd name="T7" fmla="*/ 16 h 170"/>
                  <a:gd name="T8" fmla="*/ 164 w 164"/>
                  <a:gd name="T9" fmla="*/ 16 h 170"/>
                  <a:gd name="T10" fmla="*/ 162 w 164"/>
                  <a:gd name="T11" fmla="*/ 0 h 170"/>
                  <a:gd name="T12" fmla="*/ 0 w 164"/>
                  <a:gd name="T13" fmla="*/ 164 h 170"/>
                  <a:gd name="T14" fmla="*/ 0 w 164"/>
                  <a:gd name="T15" fmla="*/ 164 h 170"/>
                  <a:gd name="T16" fmla="*/ 8 w 164"/>
                  <a:gd name="T17" fmla="*/ 168 h 170"/>
                  <a:gd name="T18" fmla="*/ 18 w 164"/>
                  <a:gd name="T19" fmla="*/ 170 h 170"/>
                  <a:gd name="T20" fmla="*/ 18 w 164"/>
                  <a:gd name="T21"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4" h="170">
                    <a:moveTo>
                      <a:pt x="18" y="170"/>
                    </a:moveTo>
                    <a:lnTo>
                      <a:pt x="162" y="26"/>
                    </a:lnTo>
                    <a:lnTo>
                      <a:pt x="162" y="26"/>
                    </a:lnTo>
                    <a:lnTo>
                      <a:pt x="164" y="16"/>
                    </a:lnTo>
                    <a:lnTo>
                      <a:pt x="164" y="16"/>
                    </a:lnTo>
                    <a:lnTo>
                      <a:pt x="162" y="0"/>
                    </a:lnTo>
                    <a:lnTo>
                      <a:pt x="0" y="164"/>
                    </a:lnTo>
                    <a:lnTo>
                      <a:pt x="0" y="164"/>
                    </a:lnTo>
                    <a:lnTo>
                      <a:pt x="8" y="168"/>
                    </a:lnTo>
                    <a:lnTo>
                      <a:pt x="18" y="170"/>
                    </a:lnTo>
                    <a:lnTo>
                      <a:pt x="18"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3" name="Freeform 926">
                <a:extLst>
                  <a:ext uri="{FF2B5EF4-FFF2-40B4-BE49-F238E27FC236}">
                    <a16:creationId xmlns:a16="http://schemas.microsoft.com/office/drawing/2014/main" id="{17BF1AF6-6259-4BD0-8466-E6E94BA5960C}"/>
                  </a:ext>
                </a:extLst>
              </p:cNvPr>
              <p:cNvSpPr>
                <a:spLocks/>
              </p:cNvSpPr>
              <p:nvPr/>
            </p:nvSpPr>
            <p:spPr bwMode="auto">
              <a:xfrm>
                <a:off x="5556" y="3138"/>
                <a:ext cx="108" cy="118"/>
              </a:xfrm>
              <a:custGeom>
                <a:avLst/>
                <a:gdLst>
                  <a:gd name="T0" fmla="*/ 14 w 108"/>
                  <a:gd name="T1" fmla="*/ 118 h 118"/>
                  <a:gd name="T2" fmla="*/ 80 w 108"/>
                  <a:gd name="T3" fmla="*/ 52 h 118"/>
                  <a:gd name="T4" fmla="*/ 80 w 108"/>
                  <a:gd name="T5" fmla="*/ 52 h 118"/>
                  <a:gd name="T6" fmla="*/ 84 w 108"/>
                  <a:gd name="T7" fmla="*/ 46 h 118"/>
                  <a:gd name="T8" fmla="*/ 84 w 108"/>
                  <a:gd name="T9" fmla="*/ 46 h 118"/>
                  <a:gd name="T10" fmla="*/ 88 w 108"/>
                  <a:gd name="T11" fmla="*/ 36 h 118"/>
                  <a:gd name="T12" fmla="*/ 92 w 108"/>
                  <a:gd name="T13" fmla="*/ 28 h 118"/>
                  <a:gd name="T14" fmla="*/ 104 w 108"/>
                  <a:gd name="T15" fmla="*/ 12 h 118"/>
                  <a:gd name="T16" fmla="*/ 104 w 108"/>
                  <a:gd name="T17" fmla="*/ 12 h 118"/>
                  <a:gd name="T18" fmla="*/ 108 w 108"/>
                  <a:gd name="T19" fmla="*/ 8 h 118"/>
                  <a:gd name="T20" fmla="*/ 108 w 108"/>
                  <a:gd name="T21" fmla="*/ 4 h 118"/>
                  <a:gd name="T22" fmla="*/ 108 w 108"/>
                  <a:gd name="T23" fmla="*/ 0 h 118"/>
                  <a:gd name="T24" fmla="*/ 0 w 108"/>
                  <a:gd name="T25" fmla="*/ 108 h 118"/>
                  <a:gd name="T26" fmla="*/ 0 w 108"/>
                  <a:gd name="T27" fmla="*/ 108 h 118"/>
                  <a:gd name="T28" fmla="*/ 14 w 108"/>
                  <a:gd name="T29" fmla="*/ 118 h 118"/>
                  <a:gd name="T30" fmla="*/ 14 w 108"/>
                  <a:gd name="T31"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8" h="118">
                    <a:moveTo>
                      <a:pt x="14" y="118"/>
                    </a:moveTo>
                    <a:lnTo>
                      <a:pt x="80" y="52"/>
                    </a:lnTo>
                    <a:lnTo>
                      <a:pt x="80" y="52"/>
                    </a:lnTo>
                    <a:lnTo>
                      <a:pt x="84" y="46"/>
                    </a:lnTo>
                    <a:lnTo>
                      <a:pt x="84" y="46"/>
                    </a:lnTo>
                    <a:lnTo>
                      <a:pt x="88" y="36"/>
                    </a:lnTo>
                    <a:lnTo>
                      <a:pt x="92" y="28"/>
                    </a:lnTo>
                    <a:lnTo>
                      <a:pt x="104" y="12"/>
                    </a:lnTo>
                    <a:lnTo>
                      <a:pt x="104" y="12"/>
                    </a:lnTo>
                    <a:lnTo>
                      <a:pt x="108" y="8"/>
                    </a:lnTo>
                    <a:lnTo>
                      <a:pt x="108" y="4"/>
                    </a:lnTo>
                    <a:lnTo>
                      <a:pt x="108" y="0"/>
                    </a:lnTo>
                    <a:lnTo>
                      <a:pt x="0" y="108"/>
                    </a:lnTo>
                    <a:lnTo>
                      <a:pt x="0" y="108"/>
                    </a:lnTo>
                    <a:lnTo>
                      <a:pt x="14" y="118"/>
                    </a:lnTo>
                    <a:lnTo>
                      <a:pt x="14" y="1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4" name="Freeform 927">
                <a:extLst>
                  <a:ext uri="{FF2B5EF4-FFF2-40B4-BE49-F238E27FC236}">
                    <a16:creationId xmlns:a16="http://schemas.microsoft.com/office/drawing/2014/main" id="{A7AEA4A9-1C63-4116-9B71-3CAF91E8D91E}"/>
                  </a:ext>
                </a:extLst>
              </p:cNvPr>
              <p:cNvSpPr>
                <a:spLocks/>
              </p:cNvSpPr>
              <p:nvPr/>
            </p:nvSpPr>
            <p:spPr bwMode="auto">
              <a:xfrm>
                <a:off x="5612" y="3222"/>
                <a:ext cx="16" cy="16"/>
              </a:xfrm>
              <a:custGeom>
                <a:avLst/>
                <a:gdLst>
                  <a:gd name="T0" fmla="*/ 16 w 16"/>
                  <a:gd name="T1" fmla="*/ 2 h 16"/>
                  <a:gd name="T2" fmla="*/ 16 w 16"/>
                  <a:gd name="T3" fmla="*/ 4 h 16"/>
                  <a:gd name="T4" fmla="*/ 16 w 16"/>
                  <a:gd name="T5" fmla="*/ 4 h 16"/>
                  <a:gd name="T6" fmla="*/ 16 w 16"/>
                  <a:gd name="T7" fmla="*/ 0 h 16"/>
                  <a:gd name="T8" fmla="*/ 0 w 16"/>
                  <a:gd name="T9" fmla="*/ 16 h 16"/>
                  <a:gd name="T10" fmla="*/ 0 w 16"/>
                  <a:gd name="T11" fmla="*/ 16 h 16"/>
                  <a:gd name="T12" fmla="*/ 10 w 16"/>
                  <a:gd name="T13" fmla="*/ 12 h 16"/>
                  <a:gd name="T14" fmla="*/ 16 w 16"/>
                  <a:gd name="T15" fmla="*/ 2 h 16"/>
                  <a:gd name="T16" fmla="*/ 16 w 16"/>
                  <a:gd name="T17"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6">
                    <a:moveTo>
                      <a:pt x="16" y="2"/>
                    </a:moveTo>
                    <a:lnTo>
                      <a:pt x="16" y="4"/>
                    </a:lnTo>
                    <a:lnTo>
                      <a:pt x="16" y="4"/>
                    </a:lnTo>
                    <a:lnTo>
                      <a:pt x="16" y="0"/>
                    </a:lnTo>
                    <a:lnTo>
                      <a:pt x="0" y="16"/>
                    </a:lnTo>
                    <a:lnTo>
                      <a:pt x="0" y="16"/>
                    </a:lnTo>
                    <a:lnTo>
                      <a:pt x="10" y="12"/>
                    </a:lnTo>
                    <a:lnTo>
                      <a:pt x="16" y="2"/>
                    </a:lnTo>
                    <a:lnTo>
                      <a:pt x="1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5" name="Freeform 928">
                <a:extLst>
                  <a:ext uri="{FF2B5EF4-FFF2-40B4-BE49-F238E27FC236}">
                    <a16:creationId xmlns:a16="http://schemas.microsoft.com/office/drawing/2014/main" id="{35813C32-1A2F-40C3-8AFD-02CBC77CF04B}"/>
                  </a:ext>
                </a:extLst>
              </p:cNvPr>
              <p:cNvSpPr>
                <a:spLocks/>
              </p:cNvSpPr>
              <p:nvPr/>
            </p:nvSpPr>
            <p:spPr bwMode="auto">
              <a:xfrm>
                <a:off x="5604" y="2780"/>
                <a:ext cx="6" cy="4"/>
              </a:xfrm>
              <a:custGeom>
                <a:avLst/>
                <a:gdLst>
                  <a:gd name="T0" fmla="*/ 0 w 6"/>
                  <a:gd name="T1" fmla="*/ 0 h 4"/>
                  <a:gd name="T2" fmla="*/ 0 w 6"/>
                  <a:gd name="T3" fmla="*/ 0 h 4"/>
                  <a:gd name="T4" fmla="*/ 2 w 6"/>
                  <a:gd name="T5" fmla="*/ 4 h 4"/>
                  <a:gd name="T6" fmla="*/ 6 w 6"/>
                  <a:gd name="T7" fmla="*/ 0 h 4"/>
                  <a:gd name="T8" fmla="*/ 0 w 6"/>
                  <a:gd name="T9" fmla="*/ 0 h 4"/>
                </a:gdLst>
                <a:ahLst/>
                <a:cxnLst>
                  <a:cxn ang="0">
                    <a:pos x="T0" y="T1"/>
                  </a:cxn>
                  <a:cxn ang="0">
                    <a:pos x="T2" y="T3"/>
                  </a:cxn>
                  <a:cxn ang="0">
                    <a:pos x="T4" y="T5"/>
                  </a:cxn>
                  <a:cxn ang="0">
                    <a:pos x="T6" y="T7"/>
                  </a:cxn>
                  <a:cxn ang="0">
                    <a:pos x="T8" y="T9"/>
                  </a:cxn>
                </a:cxnLst>
                <a:rect l="0" t="0" r="r" b="b"/>
                <a:pathLst>
                  <a:path w="6" h="4">
                    <a:moveTo>
                      <a:pt x="0" y="0"/>
                    </a:moveTo>
                    <a:lnTo>
                      <a:pt x="0" y="0"/>
                    </a:lnTo>
                    <a:lnTo>
                      <a:pt x="2" y="4"/>
                    </a:lnTo>
                    <a:lnTo>
                      <a:pt x="6"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6" name="Freeform 929">
                <a:extLst>
                  <a:ext uri="{FF2B5EF4-FFF2-40B4-BE49-F238E27FC236}">
                    <a16:creationId xmlns:a16="http://schemas.microsoft.com/office/drawing/2014/main" id="{7675630F-6054-4499-8346-4C59A36F442A}"/>
                  </a:ext>
                </a:extLst>
              </p:cNvPr>
              <p:cNvSpPr>
                <a:spLocks/>
              </p:cNvSpPr>
              <p:nvPr/>
            </p:nvSpPr>
            <p:spPr bwMode="auto">
              <a:xfrm>
                <a:off x="5620" y="2766"/>
                <a:ext cx="34" cy="30"/>
              </a:xfrm>
              <a:custGeom>
                <a:avLst/>
                <a:gdLst>
                  <a:gd name="T0" fmla="*/ 2 w 34"/>
                  <a:gd name="T1" fmla="*/ 30 h 30"/>
                  <a:gd name="T2" fmla="*/ 2 w 34"/>
                  <a:gd name="T3" fmla="*/ 30 h 30"/>
                  <a:gd name="T4" fmla="*/ 10 w 34"/>
                  <a:gd name="T5" fmla="*/ 28 h 30"/>
                  <a:gd name="T6" fmla="*/ 14 w 34"/>
                  <a:gd name="T7" fmla="*/ 26 h 30"/>
                  <a:gd name="T8" fmla="*/ 26 w 34"/>
                  <a:gd name="T9" fmla="*/ 22 h 30"/>
                  <a:gd name="T10" fmla="*/ 26 w 34"/>
                  <a:gd name="T11" fmla="*/ 22 h 30"/>
                  <a:gd name="T12" fmla="*/ 26 w 34"/>
                  <a:gd name="T13" fmla="*/ 18 h 30"/>
                  <a:gd name="T14" fmla="*/ 30 w 34"/>
                  <a:gd name="T15" fmla="*/ 14 h 30"/>
                  <a:gd name="T16" fmla="*/ 34 w 34"/>
                  <a:gd name="T17" fmla="*/ 12 h 30"/>
                  <a:gd name="T18" fmla="*/ 34 w 34"/>
                  <a:gd name="T19" fmla="*/ 6 h 30"/>
                  <a:gd name="T20" fmla="*/ 34 w 34"/>
                  <a:gd name="T21" fmla="*/ 6 h 30"/>
                  <a:gd name="T22" fmla="*/ 34 w 34"/>
                  <a:gd name="T23" fmla="*/ 2 h 30"/>
                  <a:gd name="T24" fmla="*/ 32 w 34"/>
                  <a:gd name="T25" fmla="*/ 0 h 30"/>
                  <a:gd name="T26" fmla="*/ 30 w 34"/>
                  <a:gd name="T27" fmla="*/ 0 h 30"/>
                  <a:gd name="T28" fmla="*/ 30 w 34"/>
                  <a:gd name="T29" fmla="*/ 0 h 30"/>
                  <a:gd name="T30" fmla="*/ 28 w 34"/>
                  <a:gd name="T31" fmla="*/ 0 h 30"/>
                  <a:gd name="T32" fmla="*/ 26 w 34"/>
                  <a:gd name="T33" fmla="*/ 4 h 30"/>
                  <a:gd name="T34" fmla="*/ 24 w 34"/>
                  <a:gd name="T35" fmla="*/ 10 h 30"/>
                  <a:gd name="T36" fmla="*/ 20 w 34"/>
                  <a:gd name="T37" fmla="*/ 12 h 30"/>
                  <a:gd name="T38" fmla="*/ 20 w 34"/>
                  <a:gd name="T39" fmla="*/ 12 h 30"/>
                  <a:gd name="T40" fmla="*/ 14 w 34"/>
                  <a:gd name="T41" fmla="*/ 14 h 30"/>
                  <a:gd name="T42" fmla="*/ 0 w 34"/>
                  <a:gd name="T43" fmla="*/ 28 h 30"/>
                  <a:gd name="T44" fmla="*/ 0 w 34"/>
                  <a:gd name="T45" fmla="*/ 28 h 30"/>
                  <a:gd name="T46" fmla="*/ 2 w 34"/>
                  <a:gd name="T47" fmla="*/ 30 h 30"/>
                  <a:gd name="T48" fmla="*/ 2 w 34"/>
                  <a:gd name="T4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30">
                    <a:moveTo>
                      <a:pt x="2" y="30"/>
                    </a:moveTo>
                    <a:lnTo>
                      <a:pt x="2" y="30"/>
                    </a:lnTo>
                    <a:lnTo>
                      <a:pt x="10" y="28"/>
                    </a:lnTo>
                    <a:lnTo>
                      <a:pt x="14" y="26"/>
                    </a:lnTo>
                    <a:lnTo>
                      <a:pt x="26" y="22"/>
                    </a:lnTo>
                    <a:lnTo>
                      <a:pt x="26" y="22"/>
                    </a:lnTo>
                    <a:lnTo>
                      <a:pt x="26" y="18"/>
                    </a:lnTo>
                    <a:lnTo>
                      <a:pt x="30" y="14"/>
                    </a:lnTo>
                    <a:lnTo>
                      <a:pt x="34" y="12"/>
                    </a:lnTo>
                    <a:lnTo>
                      <a:pt x="34" y="6"/>
                    </a:lnTo>
                    <a:lnTo>
                      <a:pt x="34" y="6"/>
                    </a:lnTo>
                    <a:lnTo>
                      <a:pt x="34" y="2"/>
                    </a:lnTo>
                    <a:lnTo>
                      <a:pt x="32" y="0"/>
                    </a:lnTo>
                    <a:lnTo>
                      <a:pt x="30" y="0"/>
                    </a:lnTo>
                    <a:lnTo>
                      <a:pt x="30" y="0"/>
                    </a:lnTo>
                    <a:lnTo>
                      <a:pt x="28" y="0"/>
                    </a:lnTo>
                    <a:lnTo>
                      <a:pt x="26" y="4"/>
                    </a:lnTo>
                    <a:lnTo>
                      <a:pt x="24" y="10"/>
                    </a:lnTo>
                    <a:lnTo>
                      <a:pt x="20" y="12"/>
                    </a:lnTo>
                    <a:lnTo>
                      <a:pt x="20" y="12"/>
                    </a:lnTo>
                    <a:lnTo>
                      <a:pt x="14" y="14"/>
                    </a:lnTo>
                    <a:lnTo>
                      <a:pt x="0" y="28"/>
                    </a:lnTo>
                    <a:lnTo>
                      <a:pt x="0" y="28"/>
                    </a:lnTo>
                    <a:lnTo>
                      <a:pt x="2" y="30"/>
                    </a:lnTo>
                    <a:lnTo>
                      <a:pt x="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7" name="Freeform 930">
                <a:extLst>
                  <a:ext uri="{FF2B5EF4-FFF2-40B4-BE49-F238E27FC236}">
                    <a16:creationId xmlns:a16="http://schemas.microsoft.com/office/drawing/2014/main" id="{1F587B8D-C491-44D2-A3F0-6DFB4FE952E8}"/>
                  </a:ext>
                </a:extLst>
              </p:cNvPr>
              <p:cNvSpPr>
                <a:spLocks/>
              </p:cNvSpPr>
              <p:nvPr/>
            </p:nvSpPr>
            <p:spPr bwMode="auto">
              <a:xfrm>
                <a:off x="5366" y="2714"/>
                <a:ext cx="18" cy="16"/>
              </a:xfrm>
              <a:custGeom>
                <a:avLst/>
                <a:gdLst>
                  <a:gd name="T0" fmla="*/ 0 w 18"/>
                  <a:gd name="T1" fmla="*/ 12 h 16"/>
                  <a:gd name="T2" fmla="*/ 0 w 18"/>
                  <a:gd name="T3" fmla="*/ 12 h 16"/>
                  <a:gd name="T4" fmla="*/ 0 w 18"/>
                  <a:gd name="T5" fmla="*/ 14 h 16"/>
                  <a:gd name="T6" fmla="*/ 4 w 18"/>
                  <a:gd name="T7" fmla="*/ 16 h 16"/>
                  <a:gd name="T8" fmla="*/ 18 w 18"/>
                  <a:gd name="T9" fmla="*/ 0 h 16"/>
                  <a:gd name="T10" fmla="*/ 18 w 18"/>
                  <a:gd name="T11" fmla="*/ 0 h 16"/>
                  <a:gd name="T12" fmla="*/ 12 w 18"/>
                  <a:gd name="T13" fmla="*/ 4 h 16"/>
                  <a:gd name="T14" fmla="*/ 10 w 18"/>
                  <a:gd name="T15" fmla="*/ 6 h 16"/>
                  <a:gd name="T16" fmla="*/ 6 w 18"/>
                  <a:gd name="T17" fmla="*/ 8 h 16"/>
                  <a:gd name="T18" fmla="*/ 6 w 18"/>
                  <a:gd name="T19" fmla="*/ 8 h 16"/>
                  <a:gd name="T20" fmla="*/ 2 w 18"/>
                  <a:gd name="T21" fmla="*/ 8 h 16"/>
                  <a:gd name="T22" fmla="*/ 0 w 18"/>
                  <a:gd name="T23" fmla="*/ 12 h 16"/>
                  <a:gd name="T24" fmla="*/ 0 w 18"/>
                  <a:gd name="T25"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16">
                    <a:moveTo>
                      <a:pt x="0" y="12"/>
                    </a:moveTo>
                    <a:lnTo>
                      <a:pt x="0" y="12"/>
                    </a:lnTo>
                    <a:lnTo>
                      <a:pt x="0" y="14"/>
                    </a:lnTo>
                    <a:lnTo>
                      <a:pt x="4" y="16"/>
                    </a:lnTo>
                    <a:lnTo>
                      <a:pt x="18" y="0"/>
                    </a:lnTo>
                    <a:lnTo>
                      <a:pt x="18" y="0"/>
                    </a:lnTo>
                    <a:lnTo>
                      <a:pt x="12" y="4"/>
                    </a:lnTo>
                    <a:lnTo>
                      <a:pt x="10" y="6"/>
                    </a:lnTo>
                    <a:lnTo>
                      <a:pt x="6" y="8"/>
                    </a:lnTo>
                    <a:lnTo>
                      <a:pt x="6" y="8"/>
                    </a:lnTo>
                    <a:lnTo>
                      <a:pt x="2" y="8"/>
                    </a:lnTo>
                    <a:lnTo>
                      <a:pt x="0" y="1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8" name="Freeform 931">
                <a:extLst>
                  <a:ext uri="{FF2B5EF4-FFF2-40B4-BE49-F238E27FC236}">
                    <a16:creationId xmlns:a16="http://schemas.microsoft.com/office/drawing/2014/main" id="{720FAB48-0F30-426A-AD39-E0A8950B6BFE}"/>
                  </a:ext>
                </a:extLst>
              </p:cNvPr>
              <p:cNvSpPr>
                <a:spLocks/>
              </p:cNvSpPr>
              <p:nvPr/>
            </p:nvSpPr>
            <p:spPr bwMode="auto">
              <a:xfrm>
                <a:off x="5382" y="2720"/>
                <a:ext cx="30" cy="36"/>
              </a:xfrm>
              <a:custGeom>
                <a:avLst/>
                <a:gdLst>
                  <a:gd name="T0" fmla="*/ 2 w 30"/>
                  <a:gd name="T1" fmla="*/ 20 h 36"/>
                  <a:gd name="T2" fmla="*/ 2 w 30"/>
                  <a:gd name="T3" fmla="*/ 20 h 36"/>
                  <a:gd name="T4" fmla="*/ 8 w 30"/>
                  <a:gd name="T5" fmla="*/ 20 h 36"/>
                  <a:gd name="T6" fmla="*/ 8 w 30"/>
                  <a:gd name="T7" fmla="*/ 20 h 36"/>
                  <a:gd name="T8" fmla="*/ 14 w 30"/>
                  <a:gd name="T9" fmla="*/ 20 h 36"/>
                  <a:gd name="T10" fmla="*/ 18 w 30"/>
                  <a:gd name="T11" fmla="*/ 18 h 36"/>
                  <a:gd name="T12" fmla="*/ 22 w 30"/>
                  <a:gd name="T13" fmla="*/ 16 h 36"/>
                  <a:gd name="T14" fmla="*/ 24 w 30"/>
                  <a:gd name="T15" fmla="*/ 16 h 36"/>
                  <a:gd name="T16" fmla="*/ 24 w 30"/>
                  <a:gd name="T17" fmla="*/ 16 h 36"/>
                  <a:gd name="T18" fmla="*/ 22 w 30"/>
                  <a:gd name="T19" fmla="*/ 20 h 36"/>
                  <a:gd name="T20" fmla="*/ 20 w 30"/>
                  <a:gd name="T21" fmla="*/ 22 h 36"/>
                  <a:gd name="T22" fmla="*/ 14 w 30"/>
                  <a:gd name="T23" fmla="*/ 24 h 36"/>
                  <a:gd name="T24" fmla="*/ 6 w 30"/>
                  <a:gd name="T25" fmla="*/ 24 h 36"/>
                  <a:gd name="T26" fmla="*/ 0 w 30"/>
                  <a:gd name="T27" fmla="*/ 26 h 36"/>
                  <a:gd name="T28" fmla="*/ 0 w 30"/>
                  <a:gd name="T29" fmla="*/ 26 h 36"/>
                  <a:gd name="T30" fmla="*/ 2 w 30"/>
                  <a:gd name="T31" fmla="*/ 28 h 36"/>
                  <a:gd name="T32" fmla="*/ 4 w 30"/>
                  <a:gd name="T33" fmla="*/ 30 h 36"/>
                  <a:gd name="T34" fmla="*/ 6 w 30"/>
                  <a:gd name="T35" fmla="*/ 30 h 36"/>
                  <a:gd name="T36" fmla="*/ 8 w 30"/>
                  <a:gd name="T37" fmla="*/ 32 h 36"/>
                  <a:gd name="T38" fmla="*/ 8 w 30"/>
                  <a:gd name="T39" fmla="*/ 32 h 36"/>
                  <a:gd name="T40" fmla="*/ 10 w 30"/>
                  <a:gd name="T41" fmla="*/ 36 h 36"/>
                  <a:gd name="T42" fmla="*/ 30 w 30"/>
                  <a:gd name="T43" fmla="*/ 16 h 36"/>
                  <a:gd name="T44" fmla="*/ 30 w 30"/>
                  <a:gd name="T45" fmla="*/ 16 h 36"/>
                  <a:gd name="T46" fmla="*/ 30 w 30"/>
                  <a:gd name="T47" fmla="*/ 2 h 36"/>
                  <a:gd name="T48" fmla="*/ 30 w 30"/>
                  <a:gd name="T49" fmla="*/ 2 h 36"/>
                  <a:gd name="T50" fmla="*/ 26 w 30"/>
                  <a:gd name="T51" fmla="*/ 2 h 36"/>
                  <a:gd name="T52" fmla="*/ 22 w 30"/>
                  <a:gd name="T53" fmla="*/ 0 h 36"/>
                  <a:gd name="T54" fmla="*/ 2 w 30"/>
                  <a:gd name="T55" fmla="*/ 20 h 36"/>
                  <a:gd name="T56" fmla="*/ 2 w 30"/>
                  <a:gd name="T57" fmla="*/ 20 h 36"/>
                  <a:gd name="T58" fmla="*/ 2 w 30"/>
                  <a:gd name="T59" fmla="*/ 20 h 36"/>
                  <a:gd name="T60" fmla="*/ 2 w 30"/>
                  <a:gd name="T61"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 h="36">
                    <a:moveTo>
                      <a:pt x="2" y="20"/>
                    </a:moveTo>
                    <a:lnTo>
                      <a:pt x="2" y="20"/>
                    </a:lnTo>
                    <a:lnTo>
                      <a:pt x="8" y="20"/>
                    </a:lnTo>
                    <a:lnTo>
                      <a:pt x="8" y="20"/>
                    </a:lnTo>
                    <a:lnTo>
                      <a:pt x="14" y="20"/>
                    </a:lnTo>
                    <a:lnTo>
                      <a:pt x="18" y="18"/>
                    </a:lnTo>
                    <a:lnTo>
                      <a:pt x="22" y="16"/>
                    </a:lnTo>
                    <a:lnTo>
                      <a:pt x="24" y="16"/>
                    </a:lnTo>
                    <a:lnTo>
                      <a:pt x="24" y="16"/>
                    </a:lnTo>
                    <a:lnTo>
                      <a:pt x="22" y="20"/>
                    </a:lnTo>
                    <a:lnTo>
                      <a:pt x="20" y="22"/>
                    </a:lnTo>
                    <a:lnTo>
                      <a:pt x="14" y="24"/>
                    </a:lnTo>
                    <a:lnTo>
                      <a:pt x="6" y="24"/>
                    </a:lnTo>
                    <a:lnTo>
                      <a:pt x="0" y="26"/>
                    </a:lnTo>
                    <a:lnTo>
                      <a:pt x="0" y="26"/>
                    </a:lnTo>
                    <a:lnTo>
                      <a:pt x="2" y="28"/>
                    </a:lnTo>
                    <a:lnTo>
                      <a:pt x="4" y="30"/>
                    </a:lnTo>
                    <a:lnTo>
                      <a:pt x="6" y="30"/>
                    </a:lnTo>
                    <a:lnTo>
                      <a:pt x="8" y="32"/>
                    </a:lnTo>
                    <a:lnTo>
                      <a:pt x="8" y="32"/>
                    </a:lnTo>
                    <a:lnTo>
                      <a:pt x="10" y="36"/>
                    </a:lnTo>
                    <a:lnTo>
                      <a:pt x="30" y="16"/>
                    </a:lnTo>
                    <a:lnTo>
                      <a:pt x="30" y="16"/>
                    </a:lnTo>
                    <a:lnTo>
                      <a:pt x="30" y="2"/>
                    </a:lnTo>
                    <a:lnTo>
                      <a:pt x="30" y="2"/>
                    </a:lnTo>
                    <a:lnTo>
                      <a:pt x="26" y="2"/>
                    </a:lnTo>
                    <a:lnTo>
                      <a:pt x="22" y="0"/>
                    </a:lnTo>
                    <a:lnTo>
                      <a:pt x="2" y="20"/>
                    </a:lnTo>
                    <a:lnTo>
                      <a:pt x="2" y="20"/>
                    </a:lnTo>
                    <a:lnTo>
                      <a:pt x="2" y="20"/>
                    </a:lnTo>
                    <a:lnTo>
                      <a:pt x="2"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9" name="Freeform 932">
                <a:extLst>
                  <a:ext uri="{FF2B5EF4-FFF2-40B4-BE49-F238E27FC236}">
                    <a16:creationId xmlns:a16="http://schemas.microsoft.com/office/drawing/2014/main" id="{DFDF67D8-CC49-40BB-8A43-967643FD9472}"/>
                  </a:ext>
                </a:extLst>
              </p:cNvPr>
              <p:cNvSpPr>
                <a:spLocks/>
              </p:cNvSpPr>
              <p:nvPr/>
            </p:nvSpPr>
            <p:spPr bwMode="auto">
              <a:xfrm>
                <a:off x="5410" y="2728"/>
                <a:ext cx="56" cy="42"/>
              </a:xfrm>
              <a:custGeom>
                <a:avLst/>
                <a:gdLst>
                  <a:gd name="T0" fmla="*/ 12 w 56"/>
                  <a:gd name="T1" fmla="*/ 42 h 42"/>
                  <a:gd name="T2" fmla="*/ 12 w 56"/>
                  <a:gd name="T3" fmla="*/ 42 h 42"/>
                  <a:gd name="T4" fmla="*/ 16 w 56"/>
                  <a:gd name="T5" fmla="*/ 42 h 42"/>
                  <a:gd name="T6" fmla="*/ 56 w 56"/>
                  <a:gd name="T7" fmla="*/ 2 h 42"/>
                  <a:gd name="T8" fmla="*/ 56 w 56"/>
                  <a:gd name="T9" fmla="*/ 2 h 42"/>
                  <a:gd name="T10" fmla="*/ 54 w 56"/>
                  <a:gd name="T11" fmla="*/ 0 h 42"/>
                  <a:gd name="T12" fmla="*/ 54 w 56"/>
                  <a:gd name="T13" fmla="*/ 0 h 42"/>
                  <a:gd name="T14" fmla="*/ 54 w 56"/>
                  <a:gd name="T15" fmla="*/ 0 h 42"/>
                  <a:gd name="T16" fmla="*/ 48 w 56"/>
                  <a:gd name="T17" fmla="*/ 2 h 42"/>
                  <a:gd name="T18" fmla="*/ 44 w 56"/>
                  <a:gd name="T19" fmla="*/ 4 h 42"/>
                  <a:gd name="T20" fmla="*/ 38 w 56"/>
                  <a:gd name="T21" fmla="*/ 10 h 42"/>
                  <a:gd name="T22" fmla="*/ 38 w 56"/>
                  <a:gd name="T23" fmla="*/ 10 h 42"/>
                  <a:gd name="T24" fmla="*/ 32 w 56"/>
                  <a:gd name="T25" fmla="*/ 14 h 42"/>
                  <a:gd name="T26" fmla="*/ 26 w 56"/>
                  <a:gd name="T27" fmla="*/ 16 h 42"/>
                  <a:gd name="T28" fmla="*/ 26 w 56"/>
                  <a:gd name="T29" fmla="*/ 16 h 42"/>
                  <a:gd name="T30" fmla="*/ 24 w 56"/>
                  <a:gd name="T31" fmla="*/ 22 h 42"/>
                  <a:gd name="T32" fmla="*/ 20 w 56"/>
                  <a:gd name="T33" fmla="*/ 24 h 42"/>
                  <a:gd name="T34" fmla="*/ 18 w 56"/>
                  <a:gd name="T35" fmla="*/ 24 h 42"/>
                  <a:gd name="T36" fmla="*/ 18 w 56"/>
                  <a:gd name="T37" fmla="*/ 24 h 42"/>
                  <a:gd name="T38" fmla="*/ 16 w 56"/>
                  <a:gd name="T39" fmla="*/ 24 h 42"/>
                  <a:gd name="T40" fmla="*/ 12 w 56"/>
                  <a:gd name="T41" fmla="*/ 20 h 42"/>
                  <a:gd name="T42" fmla="*/ 0 w 56"/>
                  <a:gd name="T43" fmla="*/ 32 h 42"/>
                  <a:gd name="T44" fmla="*/ 0 w 56"/>
                  <a:gd name="T45" fmla="*/ 32 h 42"/>
                  <a:gd name="T46" fmla="*/ 6 w 56"/>
                  <a:gd name="T47" fmla="*/ 38 h 42"/>
                  <a:gd name="T48" fmla="*/ 10 w 56"/>
                  <a:gd name="T49" fmla="*/ 42 h 42"/>
                  <a:gd name="T50" fmla="*/ 12 w 56"/>
                  <a:gd name="T51" fmla="*/ 42 h 42"/>
                  <a:gd name="T52" fmla="*/ 12 w 56"/>
                  <a:gd name="T53"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42">
                    <a:moveTo>
                      <a:pt x="12" y="42"/>
                    </a:moveTo>
                    <a:lnTo>
                      <a:pt x="12" y="42"/>
                    </a:lnTo>
                    <a:lnTo>
                      <a:pt x="16" y="42"/>
                    </a:lnTo>
                    <a:lnTo>
                      <a:pt x="56" y="2"/>
                    </a:lnTo>
                    <a:lnTo>
                      <a:pt x="56" y="2"/>
                    </a:lnTo>
                    <a:lnTo>
                      <a:pt x="54" y="0"/>
                    </a:lnTo>
                    <a:lnTo>
                      <a:pt x="54" y="0"/>
                    </a:lnTo>
                    <a:lnTo>
                      <a:pt x="54" y="0"/>
                    </a:lnTo>
                    <a:lnTo>
                      <a:pt x="48" y="2"/>
                    </a:lnTo>
                    <a:lnTo>
                      <a:pt x="44" y="4"/>
                    </a:lnTo>
                    <a:lnTo>
                      <a:pt x="38" y="10"/>
                    </a:lnTo>
                    <a:lnTo>
                      <a:pt x="38" y="10"/>
                    </a:lnTo>
                    <a:lnTo>
                      <a:pt x="32" y="14"/>
                    </a:lnTo>
                    <a:lnTo>
                      <a:pt x="26" y="16"/>
                    </a:lnTo>
                    <a:lnTo>
                      <a:pt x="26" y="16"/>
                    </a:lnTo>
                    <a:lnTo>
                      <a:pt x="24" y="22"/>
                    </a:lnTo>
                    <a:lnTo>
                      <a:pt x="20" y="24"/>
                    </a:lnTo>
                    <a:lnTo>
                      <a:pt x="18" y="24"/>
                    </a:lnTo>
                    <a:lnTo>
                      <a:pt x="18" y="24"/>
                    </a:lnTo>
                    <a:lnTo>
                      <a:pt x="16" y="24"/>
                    </a:lnTo>
                    <a:lnTo>
                      <a:pt x="12" y="20"/>
                    </a:lnTo>
                    <a:lnTo>
                      <a:pt x="0" y="32"/>
                    </a:lnTo>
                    <a:lnTo>
                      <a:pt x="0" y="32"/>
                    </a:lnTo>
                    <a:lnTo>
                      <a:pt x="6" y="38"/>
                    </a:lnTo>
                    <a:lnTo>
                      <a:pt x="10" y="42"/>
                    </a:lnTo>
                    <a:lnTo>
                      <a:pt x="12" y="42"/>
                    </a:lnTo>
                    <a:lnTo>
                      <a:pt x="12"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0" name="Freeform 933">
                <a:extLst>
                  <a:ext uri="{FF2B5EF4-FFF2-40B4-BE49-F238E27FC236}">
                    <a16:creationId xmlns:a16="http://schemas.microsoft.com/office/drawing/2014/main" id="{30276E52-3022-4DAF-8FF2-81C6F1D8F986}"/>
                  </a:ext>
                </a:extLst>
              </p:cNvPr>
              <p:cNvSpPr>
                <a:spLocks/>
              </p:cNvSpPr>
              <p:nvPr/>
            </p:nvSpPr>
            <p:spPr bwMode="auto">
              <a:xfrm>
                <a:off x="5446" y="2736"/>
                <a:ext cx="56" cy="46"/>
              </a:xfrm>
              <a:custGeom>
                <a:avLst/>
                <a:gdLst>
                  <a:gd name="T0" fmla="*/ 2 w 56"/>
                  <a:gd name="T1" fmla="*/ 38 h 46"/>
                  <a:gd name="T2" fmla="*/ 2 w 56"/>
                  <a:gd name="T3" fmla="*/ 38 h 46"/>
                  <a:gd name="T4" fmla="*/ 16 w 56"/>
                  <a:gd name="T5" fmla="*/ 46 h 46"/>
                  <a:gd name="T6" fmla="*/ 56 w 56"/>
                  <a:gd name="T7" fmla="*/ 6 h 46"/>
                  <a:gd name="T8" fmla="*/ 56 w 56"/>
                  <a:gd name="T9" fmla="*/ 6 h 46"/>
                  <a:gd name="T10" fmla="*/ 54 w 56"/>
                  <a:gd name="T11" fmla="*/ 6 h 46"/>
                  <a:gd name="T12" fmla="*/ 56 w 56"/>
                  <a:gd name="T13" fmla="*/ 6 h 46"/>
                  <a:gd name="T14" fmla="*/ 56 w 56"/>
                  <a:gd name="T15" fmla="*/ 6 h 46"/>
                  <a:gd name="T16" fmla="*/ 52 w 56"/>
                  <a:gd name="T17" fmla="*/ 4 h 46"/>
                  <a:gd name="T18" fmla="*/ 50 w 56"/>
                  <a:gd name="T19" fmla="*/ 4 h 46"/>
                  <a:gd name="T20" fmla="*/ 48 w 56"/>
                  <a:gd name="T21" fmla="*/ 0 h 46"/>
                  <a:gd name="T22" fmla="*/ 36 w 56"/>
                  <a:gd name="T23" fmla="*/ 0 h 46"/>
                  <a:gd name="T24" fmla="*/ 0 w 56"/>
                  <a:gd name="T25" fmla="*/ 38 h 46"/>
                  <a:gd name="T26" fmla="*/ 0 w 56"/>
                  <a:gd name="T27" fmla="*/ 38 h 46"/>
                  <a:gd name="T28" fmla="*/ 2 w 56"/>
                  <a:gd name="T29" fmla="*/ 38 h 46"/>
                  <a:gd name="T30" fmla="*/ 2 w 56"/>
                  <a:gd name="T3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 h="46">
                    <a:moveTo>
                      <a:pt x="2" y="38"/>
                    </a:moveTo>
                    <a:lnTo>
                      <a:pt x="2" y="38"/>
                    </a:lnTo>
                    <a:lnTo>
                      <a:pt x="16" y="46"/>
                    </a:lnTo>
                    <a:lnTo>
                      <a:pt x="56" y="6"/>
                    </a:lnTo>
                    <a:lnTo>
                      <a:pt x="56" y="6"/>
                    </a:lnTo>
                    <a:lnTo>
                      <a:pt x="54" y="6"/>
                    </a:lnTo>
                    <a:lnTo>
                      <a:pt x="56" y="6"/>
                    </a:lnTo>
                    <a:lnTo>
                      <a:pt x="56" y="6"/>
                    </a:lnTo>
                    <a:lnTo>
                      <a:pt x="52" y="4"/>
                    </a:lnTo>
                    <a:lnTo>
                      <a:pt x="50" y="4"/>
                    </a:lnTo>
                    <a:lnTo>
                      <a:pt x="48" y="0"/>
                    </a:lnTo>
                    <a:lnTo>
                      <a:pt x="36" y="0"/>
                    </a:lnTo>
                    <a:lnTo>
                      <a:pt x="0" y="38"/>
                    </a:lnTo>
                    <a:lnTo>
                      <a:pt x="0" y="38"/>
                    </a:lnTo>
                    <a:lnTo>
                      <a:pt x="2" y="38"/>
                    </a:lnTo>
                    <a:lnTo>
                      <a:pt x="2"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1" name="Freeform 934">
                <a:extLst>
                  <a:ext uri="{FF2B5EF4-FFF2-40B4-BE49-F238E27FC236}">
                    <a16:creationId xmlns:a16="http://schemas.microsoft.com/office/drawing/2014/main" id="{C4D86F5C-2A00-425A-A325-DBBEA7682DB1}"/>
                  </a:ext>
                </a:extLst>
              </p:cNvPr>
              <p:cNvSpPr>
                <a:spLocks/>
              </p:cNvSpPr>
              <p:nvPr/>
            </p:nvSpPr>
            <p:spPr bwMode="auto">
              <a:xfrm>
                <a:off x="5462" y="2750"/>
                <a:ext cx="76" cy="70"/>
              </a:xfrm>
              <a:custGeom>
                <a:avLst/>
                <a:gdLst>
                  <a:gd name="T0" fmla="*/ 10 w 76"/>
                  <a:gd name="T1" fmla="*/ 58 h 70"/>
                  <a:gd name="T2" fmla="*/ 10 w 76"/>
                  <a:gd name="T3" fmla="*/ 58 h 70"/>
                  <a:gd name="T4" fmla="*/ 4 w 76"/>
                  <a:gd name="T5" fmla="*/ 60 h 70"/>
                  <a:gd name="T6" fmla="*/ 0 w 76"/>
                  <a:gd name="T7" fmla="*/ 64 h 70"/>
                  <a:gd name="T8" fmla="*/ 0 w 76"/>
                  <a:gd name="T9" fmla="*/ 66 h 70"/>
                  <a:gd name="T10" fmla="*/ 0 w 76"/>
                  <a:gd name="T11" fmla="*/ 66 h 70"/>
                  <a:gd name="T12" fmla="*/ 0 w 76"/>
                  <a:gd name="T13" fmla="*/ 68 h 70"/>
                  <a:gd name="T14" fmla="*/ 2 w 76"/>
                  <a:gd name="T15" fmla="*/ 70 h 70"/>
                  <a:gd name="T16" fmla="*/ 6 w 76"/>
                  <a:gd name="T17" fmla="*/ 70 h 70"/>
                  <a:gd name="T18" fmla="*/ 10 w 76"/>
                  <a:gd name="T19" fmla="*/ 70 h 70"/>
                  <a:gd name="T20" fmla="*/ 76 w 76"/>
                  <a:gd name="T21" fmla="*/ 4 h 70"/>
                  <a:gd name="T22" fmla="*/ 76 w 76"/>
                  <a:gd name="T23" fmla="*/ 4 h 70"/>
                  <a:gd name="T24" fmla="*/ 72 w 76"/>
                  <a:gd name="T25" fmla="*/ 4 h 70"/>
                  <a:gd name="T26" fmla="*/ 72 w 76"/>
                  <a:gd name="T27" fmla="*/ 4 h 70"/>
                  <a:gd name="T28" fmla="*/ 64 w 76"/>
                  <a:gd name="T29" fmla="*/ 4 h 70"/>
                  <a:gd name="T30" fmla="*/ 56 w 76"/>
                  <a:gd name="T31" fmla="*/ 0 h 70"/>
                  <a:gd name="T32" fmla="*/ 6 w 76"/>
                  <a:gd name="T33" fmla="*/ 50 h 70"/>
                  <a:gd name="T34" fmla="*/ 6 w 76"/>
                  <a:gd name="T35" fmla="*/ 50 h 70"/>
                  <a:gd name="T36" fmla="*/ 8 w 76"/>
                  <a:gd name="T37" fmla="*/ 54 h 70"/>
                  <a:gd name="T38" fmla="*/ 10 w 76"/>
                  <a:gd name="T39" fmla="*/ 58 h 70"/>
                  <a:gd name="T40" fmla="*/ 10 w 76"/>
                  <a:gd name="T41" fmla="*/ 58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70">
                    <a:moveTo>
                      <a:pt x="10" y="58"/>
                    </a:moveTo>
                    <a:lnTo>
                      <a:pt x="10" y="58"/>
                    </a:lnTo>
                    <a:lnTo>
                      <a:pt x="4" y="60"/>
                    </a:lnTo>
                    <a:lnTo>
                      <a:pt x="0" y="64"/>
                    </a:lnTo>
                    <a:lnTo>
                      <a:pt x="0" y="66"/>
                    </a:lnTo>
                    <a:lnTo>
                      <a:pt x="0" y="66"/>
                    </a:lnTo>
                    <a:lnTo>
                      <a:pt x="0" y="68"/>
                    </a:lnTo>
                    <a:lnTo>
                      <a:pt x="2" y="70"/>
                    </a:lnTo>
                    <a:lnTo>
                      <a:pt x="6" y="70"/>
                    </a:lnTo>
                    <a:lnTo>
                      <a:pt x="10" y="70"/>
                    </a:lnTo>
                    <a:lnTo>
                      <a:pt x="76" y="4"/>
                    </a:lnTo>
                    <a:lnTo>
                      <a:pt x="76" y="4"/>
                    </a:lnTo>
                    <a:lnTo>
                      <a:pt x="72" y="4"/>
                    </a:lnTo>
                    <a:lnTo>
                      <a:pt x="72" y="4"/>
                    </a:lnTo>
                    <a:lnTo>
                      <a:pt x="64" y="4"/>
                    </a:lnTo>
                    <a:lnTo>
                      <a:pt x="56" y="0"/>
                    </a:lnTo>
                    <a:lnTo>
                      <a:pt x="6" y="50"/>
                    </a:lnTo>
                    <a:lnTo>
                      <a:pt x="6" y="50"/>
                    </a:lnTo>
                    <a:lnTo>
                      <a:pt x="8" y="54"/>
                    </a:lnTo>
                    <a:lnTo>
                      <a:pt x="10" y="58"/>
                    </a:lnTo>
                    <a:lnTo>
                      <a:pt x="10" y="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2" name="Freeform 935">
                <a:extLst>
                  <a:ext uri="{FF2B5EF4-FFF2-40B4-BE49-F238E27FC236}">
                    <a16:creationId xmlns:a16="http://schemas.microsoft.com/office/drawing/2014/main" id="{5AF998C3-E74E-487F-A318-71894435AC31}"/>
                  </a:ext>
                </a:extLst>
              </p:cNvPr>
              <p:cNvSpPr>
                <a:spLocks/>
              </p:cNvSpPr>
              <p:nvPr/>
            </p:nvSpPr>
            <p:spPr bwMode="auto">
              <a:xfrm>
                <a:off x="5494" y="2764"/>
                <a:ext cx="74" cy="68"/>
              </a:xfrm>
              <a:custGeom>
                <a:avLst/>
                <a:gdLst>
                  <a:gd name="T0" fmla="*/ 14 w 74"/>
                  <a:gd name="T1" fmla="*/ 68 h 68"/>
                  <a:gd name="T2" fmla="*/ 74 w 74"/>
                  <a:gd name="T3" fmla="*/ 10 h 68"/>
                  <a:gd name="T4" fmla="*/ 74 w 74"/>
                  <a:gd name="T5" fmla="*/ 10 h 68"/>
                  <a:gd name="T6" fmla="*/ 68 w 74"/>
                  <a:gd name="T7" fmla="*/ 6 h 68"/>
                  <a:gd name="T8" fmla="*/ 60 w 74"/>
                  <a:gd name="T9" fmla="*/ 2 h 68"/>
                  <a:gd name="T10" fmla="*/ 60 w 74"/>
                  <a:gd name="T11" fmla="*/ 2 h 68"/>
                  <a:gd name="T12" fmla="*/ 58 w 74"/>
                  <a:gd name="T13" fmla="*/ 0 h 68"/>
                  <a:gd name="T14" fmla="*/ 0 w 74"/>
                  <a:gd name="T15" fmla="*/ 58 h 68"/>
                  <a:gd name="T16" fmla="*/ 0 w 74"/>
                  <a:gd name="T17" fmla="*/ 58 h 68"/>
                  <a:gd name="T18" fmla="*/ 8 w 74"/>
                  <a:gd name="T19" fmla="*/ 64 h 68"/>
                  <a:gd name="T20" fmla="*/ 14 w 74"/>
                  <a:gd name="T21" fmla="*/ 68 h 68"/>
                  <a:gd name="T22" fmla="*/ 14 w 74"/>
                  <a:gd name="T23"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 h="68">
                    <a:moveTo>
                      <a:pt x="14" y="68"/>
                    </a:moveTo>
                    <a:lnTo>
                      <a:pt x="74" y="10"/>
                    </a:lnTo>
                    <a:lnTo>
                      <a:pt x="74" y="10"/>
                    </a:lnTo>
                    <a:lnTo>
                      <a:pt x="68" y="6"/>
                    </a:lnTo>
                    <a:lnTo>
                      <a:pt x="60" y="2"/>
                    </a:lnTo>
                    <a:lnTo>
                      <a:pt x="60" y="2"/>
                    </a:lnTo>
                    <a:lnTo>
                      <a:pt x="58" y="0"/>
                    </a:lnTo>
                    <a:lnTo>
                      <a:pt x="0" y="58"/>
                    </a:lnTo>
                    <a:lnTo>
                      <a:pt x="0" y="58"/>
                    </a:lnTo>
                    <a:lnTo>
                      <a:pt x="8" y="64"/>
                    </a:lnTo>
                    <a:lnTo>
                      <a:pt x="14" y="68"/>
                    </a:lnTo>
                    <a:lnTo>
                      <a:pt x="14" y="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3" name="Freeform 936">
                <a:extLst>
                  <a:ext uri="{FF2B5EF4-FFF2-40B4-BE49-F238E27FC236}">
                    <a16:creationId xmlns:a16="http://schemas.microsoft.com/office/drawing/2014/main" id="{BF3B0F72-A320-4F32-B835-C52FA731C308}"/>
                  </a:ext>
                </a:extLst>
              </p:cNvPr>
              <p:cNvSpPr>
                <a:spLocks/>
              </p:cNvSpPr>
              <p:nvPr/>
            </p:nvSpPr>
            <p:spPr bwMode="auto">
              <a:xfrm>
                <a:off x="5554" y="2786"/>
                <a:ext cx="40" cy="34"/>
              </a:xfrm>
              <a:custGeom>
                <a:avLst/>
                <a:gdLst>
                  <a:gd name="T0" fmla="*/ 16 w 40"/>
                  <a:gd name="T1" fmla="*/ 34 h 34"/>
                  <a:gd name="T2" fmla="*/ 32 w 40"/>
                  <a:gd name="T3" fmla="*/ 18 h 34"/>
                  <a:gd name="T4" fmla="*/ 32 w 40"/>
                  <a:gd name="T5" fmla="*/ 18 h 34"/>
                  <a:gd name="T6" fmla="*/ 32 w 40"/>
                  <a:gd name="T7" fmla="*/ 16 h 34"/>
                  <a:gd name="T8" fmla="*/ 32 w 40"/>
                  <a:gd name="T9" fmla="*/ 16 h 34"/>
                  <a:gd name="T10" fmla="*/ 34 w 40"/>
                  <a:gd name="T11" fmla="*/ 14 h 34"/>
                  <a:gd name="T12" fmla="*/ 36 w 40"/>
                  <a:gd name="T13" fmla="*/ 14 h 34"/>
                  <a:gd name="T14" fmla="*/ 40 w 40"/>
                  <a:gd name="T15" fmla="*/ 10 h 34"/>
                  <a:gd name="T16" fmla="*/ 40 w 40"/>
                  <a:gd name="T17" fmla="*/ 10 h 34"/>
                  <a:gd name="T18" fmla="*/ 40 w 40"/>
                  <a:gd name="T19" fmla="*/ 10 h 34"/>
                  <a:gd name="T20" fmla="*/ 40 w 40"/>
                  <a:gd name="T21" fmla="*/ 10 h 34"/>
                  <a:gd name="T22" fmla="*/ 38 w 40"/>
                  <a:gd name="T23" fmla="*/ 4 h 34"/>
                  <a:gd name="T24" fmla="*/ 34 w 40"/>
                  <a:gd name="T25" fmla="*/ 2 h 34"/>
                  <a:gd name="T26" fmla="*/ 30 w 40"/>
                  <a:gd name="T27" fmla="*/ 2 h 34"/>
                  <a:gd name="T28" fmla="*/ 26 w 40"/>
                  <a:gd name="T29" fmla="*/ 2 h 34"/>
                  <a:gd name="T30" fmla="*/ 26 w 40"/>
                  <a:gd name="T31" fmla="*/ 2 h 34"/>
                  <a:gd name="T32" fmla="*/ 24 w 40"/>
                  <a:gd name="T33" fmla="*/ 0 h 34"/>
                  <a:gd name="T34" fmla="*/ 0 w 40"/>
                  <a:gd name="T35" fmla="*/ 24 h 34"/>
                  <a:gd name="T36" fmla="*/ 0 w 40"/>
                  <a:gd name="T37" fmla="*/ 24 h 34"/>
                  <a:gd name="T38" fmla="*/ 10 w 40"/>
                  <a:gd name="T39" fmla="*/ 28 h 34"/>
                  <a:gd name="T40" fmla="*/ 16 w 40"/>
                  <a:gd name="T41" fmla="*/ 34 h 34"/>
                  <a:gd name="T42" fmla="*/ 16 w 40"/>
                  <a:gd name="T4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0" h="34">
                    <a:moveTo>
                      <a:pt x="16" y="34"/>
                    </a:moveTo>
                    <a:lnTo>
                      <a:pt x="32" y="18"/>
                    </a:lnTo>
                    <a:lnTo>
                      <a:pt x="32" y="18"/>
                    </a:lnTo>
                    <a:lnTo>
                      <a:pt x="32" y="16"/>
                    </a:lnTo>
                    <a:lnTo>
                      <a:pt x="32" y="16"/>
                    </a:lnTo>
                    <a:lnTo>
                      <a:pt x="34" y="14"/>
                    </a:lnTo>
                    <a:lnTo>
                      <a:pt x="36" y="14"/>
                    </a:lnTo>
                    <a:lnTo>
                      <a:pt x="40" y="10"/>
                    </a:lnTo>
                    <a:lnTo>
                      <a:pt x="40" y="10"/>
                    </a:lnTo>
                    <a:lnTo>
                      <a:pt x="40" y="10"/>
                    </a:lnTo>
                    <a:lnTo>
                      <a:pt x="40" y="10"/>
                    </a:lnTo>
                    <a:lnTo>
                      <a:pt x="38" y="4"/>
                    </a:lnTo>
                    <a:lnTo>
                      <a:pt x="34" y="2"/>
                    </a:lnTo>
                    <a:lnTo>
                      <a:pt x="30" y="2"/>
                    </a:lnTo>
                    <a:lnTo>
                      <a:pt x="26" y="2"/>
                    </a:lnTo>
                    <a:lnTo>
                      <a:pt x="26" y="2"/>
                    </a:lnTo>
                    <a:lnTo>
                      <a:pt x="24" y="0"/>
                    </a:lnTo>
                    <a:lnTo>
                      <a:pt x="0" y="24"/>
                    </a:lnTo>
                    <a:lnTo>
                      <a:pt x="0" y="24"/>
                    </a:lnTo>
                    <a:lnTo>
                      <a:pt x="10" y="28"/>
                    </a:lnTo>
                    <a:lnTo>
                      <a:pt x="16" y="34"/>
                    </a:lnTo>
                    <a:lnTo>
                      <a:pt x="16"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4" name="Freeform 937">
                <a:extLst>
                  <a:ext uri="{FF2B5EF4-FFF2-40B4-BE49-F238E27FC236}">
                    <a16:creationId xmlns:a16="http://schemas.microsoft.com/office/drawing/2014/main" id="{738A2005-AC66-4627-A6C3-E3E3CDB2C983}"/>
                  </a:ext>
                </a:extLst>
              </p:cNvPr>
              <p:cNvSpPr>
                <a:spLocks/>
              </p:cNvSpPr>
              <p:nvPr/>
            </p:nvSpPr>
            <p:spPr bwMode="auto">
              <a:xfrm>
                <a:off x="5582" y="2816"/>
                <a:ext cx="26" cy="28"/>
              </a:xfrm>
              <a:custGeom>
                <a:avLst/>
                <a:gdLst>
                  <a:gd name="T0" fmla="*/ 20 w 26"/>
                  <a:gd name="T1" fmla="*/ 12 h 28"/>
                  <a:gd name="T2" fmla="*/ 20 w 26"/>
                  <a:gd name="T3" fmla="*/ 12 h 28"/>
                  <a:gd name="T4" fmla="*/ 14 w 26"/>
                  <a:gd name="T5" fmla="*/ 0 h 28"/>
                  <a:gd name="T6" fmla="*/ 0 w 26"/>
                  <a:gd name="T7" fmla="*/ 16 h 28"/>
                  <a:gd name="T8" fmla="*/ 0 w 26"/>
                  <a:gd name="T9" fmla="*/ 16 h 28"/>
                  <a:gd name="T10" fmla="*/ 2 w 26"/>
                  <a:gd name="T11" fmla="*/ 16 h 28"/>
                  <a:gd name="T12" fmla="*/ 2 w 26"/>
                  <a:gd name="T13" fmla="*/ 16 h 28"/>
                  <a:gd name="T14" fmla="*/ 4 w 26"/>
                  <a:gd name="T15" fmla="*/ 18 h 28"/>
                  <a:gd name="T16" fmla="*/ 6 w 26"/>
                  <a:gd name="T17" fmla="*/ 22 h 28"/>
                  <a:gd name="T18" fmla="*/ 6 w 26"/>
                  <a:gd name="T19" fmla="*/ 22 h 28"/>
                  <a:gd name="T20" fmla="*/ 8 w 26"/>
                  <a:gd name="T21" fmla="*/ 26 h 28"/>
                  <a:gd name="T22" fmla="*/ 12 w 26"/>
                  <a:gd name="T23" fmla="*/ 28 h 28"/>
                  <a:gd name="T24" fmla="*/ 26 w 26"/>
                  <a:gd name="T25" fmla="*/ 16 h 28"/>
                  <a:gd name="T26" fmla="*/ 26 w 26"/>
                  <a:gd name="T27" fmla="*/ 16 h 28"/>
                  <a:gd name="T28" fmla="*/ 20 w 26"/>
                  <a:gd name="T29" fmla="*/ 12 h 28"/>
                  <a:gd name="T30" fmla="*/ 20 w 26"/>
                  <a:gd name="T31" fmla="*/ 1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 h="28">
                    <a:moveTo>
                      <a:pt x="20" y="12"/>
                    </a:moveTo>
                    <a:lnTo>
                      <a:pt x="20" y="12"/>
                    </a:lnTo>
                    <a:lnTo>
                      <a:pt x="14" y="0"/>
                    </a:lnTo>
                    <a:lnTo>
                      <a:pt x="0" y="16"/>
                    </a:lnTo>
                    <a:lnTo>
                      <a:pt x="0" y="16"/>
                    </a:lnTo>
                    <a:lnTo>
                      <a:pt x="2" y="16"/>
                    </a:lnTo>
                    <a:lnTo>
                      <a:pt x="2" y="16"/>
                    </a:lnTo>
                    <a:lnTo>
                      <a:pt x="4" y="18"/>
                    </a:lnTo>
                    <a:lnTo>
                      <a:pt x="6" y="22"/>
                    </a:lnTo>
                    <a:lnTo>
                      <a:pt x="6" y="22"/>
                    </a:lnTo>
                    <a:lnTo>
                      <a:pt x="8" y="26"/>
                    </a:lnTo>
                    <a:lnTo>
                      <a:pt x="12" y="28"/>
                    </a:lnTo>
                    <a:lnTo>
                      <a:pt x="26" y="16"/>
                    </a:lnTo>
                    <a:lnTo>
                      <a:pt x="26" y="16"/>
                    </a:lnTo>
                    <a:lnTo>
                      <a:pt x="20" y="12"/>
                    </a:lnTo>
                    <a:lnTo>
                      <a:pt x="2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5" name="Freeform 938">
                <a:extLst>
                  <a:ext uri="{FF2B5EF4-FFF2-40B4-BE49-F238E27FC236}">
                    <a16:creationId xmlns:a16="http://schemas.microsoft.com/office/drawing/2014/main" id="{F8C1D3EA-0AB1-4E69-B50D-57E0EF63FB5B}"/>
                  </a:ext>
                </a:extLst>
              </p:cNvPr>
              <p:cNvSpPr>
                <a:spLocks/>
              </p:cNvSpPr>
              <p:nvPr/>
            </p:nvSpPr>
            <p:spPr bwMode="auto">
              <a:xfrm>
                <a:off x="5610" y="2840"/>
                <a:ext cx="26" cy="16"/>
              </a:xfrm>
              <a:custGeom>
                <a:avLst/>
                <a:gdLst>
                  <a:gd name="T0" fmla="*/ 8 w 26"/>
                  <a:gd name="T1" fmla="*/ 12 h 16"/>
                  <a:gd name="T2" fmla="*/ 8 w 26"/>
                  <a:gd name="T3" fmla="*/ 12 h 16"/>
                  <a:gd name="T4" fmla="*/ 16 w 26"/>
                  <a:gd name="T5" fmla="*/ 16 h 16"/>
                  <a:gd name="T6" fmla="*/ 16 w 26"/>
                  <a:gd name="T7" fmla="*/ 16 h 16"/>
                  <a:gd name="T8" fmla="*/ 20 w 26"/>
                  <a:gd name="T9" fmla="*/ 16 h 16"/>
                  <a:gd name="T10" fmla="*/ 20 w 26"/>
                  <a:gd name="T11" fmla="*/ 16 h 16"/>
                  <a:gd name="T12" fmla="*/ 22 w 26"/>
                  <a:gd name="T13" fmla="*/ 10 h 16"/>
                  <a:gd name="T14" fmla="*/ 26 w 26"/>
                  <a:gd name="T15" fmla="*/ 6 h 16"/>
                  <a:gd name="T16" fmla="*/ 26 w 26"/>
                  <a:gd name="T17" fmla="*/ 6 h 16"/>
                  <a:gd name="T18" fmla="*/ 20 w 26"/>
                  <a:gd name="T19" fmla="*/ 6 h 16"/>
                  <a:gd name="T20" fmla="*/ 18 w 26"/>
                  <a:gd name="T21" fmla="*/ 6 h 16"/>
                  <a:gd name="T22" fmla="*/ 16 w 26"/>
                  <a:gd name="T23" fmla="*/ 4 h 16"/>
                  <a:gd name="T24" fmla="*/ 16 w 26"/>
                  <a:gd name="T25" fmla="*/ 4 h 16"/>
                  <a:gd name="T26" fmla="*/ 12 w 26"/>
                  <a:gd name="T27" fmla="*/ 0 h 16"/>
                  <a:gd name="T28" fmla="*/ 0 w 26"/>
                  <a:gd name="T29" fmla="*/ 12 h 16"/>
                  <a:gd name="T30" fmla="*/ 8 w 26"/>
                  <a:gd name="T31"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 h="16">
                    <a:moveTo>
                      <a:pt x="8" y="12"/>
                    </a:moveTo>
                    <a:lnTo>
                      <a:pt x="8" y="12"/>
                    </a:lnTo>
                    <a:lnTo>
                      <a:pt x="16" y="16"/>
                    </a:lnTo>
                    <a:lnTo>
                      <a:pt x="16" y="16"/>
                    </a:lnTo>
                    <a:lnTo>
                      <a:pt x="20" y="16"/>
                    </a:lnTo>
                    <a:lnTo>
                      <a:pt x="20" y="16"/>
                    </a:lnTo>
                    <a:lnTo>
                      <a:pt x="22" y="10"/>
                    </a:lnTo>
                    <a:lnTo>
                      <a:pt x="26" y="6"/>
                    </a:lnTo>
                    <a:lnTo>
                      <a:pt x="26" y="6"/>
                    </a:lnTo>
                    <a:lnTo>
                      <a:pt x="20" y="6"/>
                    </a:lnTo>
                    <a:lnTo>
                      <a:pt x="18" y="6"/>
                    </a:lnTo>
                    <a:lnTo>
                      <a:pt x="16" y="4"/>
                    </a:lnTo>
                    <a:lnTo>
                      <a:pt x="16" y="4"/>
                    </a:lnTo>
                    <a:lnTo>
                      <a:pt x="12" y="0"/>
                    </a:lnTo>
                    <a:lnTo>
                      <a:pt x="0" y="12"/>
                    </a:lnTo>
                    <a:lnTo>
                      <a:pt x="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6" name="Freeform 939">
                <a:extLst>
                  <a:ext uri="{FF2B5EF4-FFF2-40B4-BE49-F238E27FC236}">
                    <a16:creationId xmlns:a16="http://schemas.microsoft.com/office/drawing/2014/main" id="{409FD55F-0257-4A95-B16D-DC405D96E708}"/>
                  </a:ext>
                </a:extLst>
              </p:cNvPr>
              <p:cNvSpPr>
                <a:spLocks/>
              </p:cNvSpPr>
              <p:nvPr/>
            </p:nvSpPr>
            <p:spPr bwMode="auto">
              <a:xfrm>
                <a:off x="5640" y="2744"/>
                <a:ext cx="4" cy="4"/>
              </a:xfrm>
              <a:custGeom>
                <a:avLst/>
                <a:gdLst>
                  <a:gd name="T0" fmla="*/ 2 w 4"/>
                  <a:gd name="T1" fmla="*/ 4 h 4"/>
                  <a:gd name="T2" fmla="*/ 4 w 4"/>
                  <a:gd name="T3" fmla="*/ 2 h 4"/>
                  <a:gd name="T4" fmla="*/ 4 w 4"/>
                  <a:gd name="T5" fmla="*/ 2 h 4"/>
                  <a:gd name="T6" fmla="*/ 0 w 4"/>
                  <a:gd name="T7" fmla="*/ 0 h 4"/>
                  <a:gd name="T8" fmla="*/ 0 w 4"/>
                  <a:gd name="T9" fmla="*/ 0 h 4"/>
                  <a:gd name="T10" fmla="*/ 2 w 4"/>
                  <a:gd name="T11" fmla="*/ 4 h 4"/>
                  <a:gd name="T12" fmla="*/ 2 w 4"/>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2" y="4"/>
                    </a:moveTo>
                    <a:lnTo>
                      <a:pt x="4" y="2"/>
                    </a:lnTo>
                    <a:lnTo>
                      <a:pt x="4" y="2"/>
                    </a:lnTo>
                    <a:lnTo>
                      <a:pt x="0" y="0"/>
                    </a:lnTo>
                    <a:lnTo>
                      <a:pt x="0" y="0"/>
                    </a:lnTo>
                    <a:lnTo>
                      <a:pt x="2" y="4"/>
                    </a:lnTo>
                    <a:lnTo>
                      <a:pt x="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7" name="Freeform 940">
                <a:extLst>
                  <a:ext uri="{FF2B5EF4-FFF2-40B4-BE49-F238E27FC236}">
                    <a16:creationId xmlns:a16="http://schemas.microsoft.com/office/drawing/2014/main" id="{50DCFBD8-DBF2-497E-81AC-C4D9E75E59B8}"/>
                  </a:ext>
                </a:extLst>
              </p:cNvPr>
              <p:cNvSpPr>
                <a:spLocks/>
              </p:cNvSpPr>
              <p:nvPr/>
            </p:nvSpPr>
            <p:spPr bwMode="auto">
              <a:xfrm>
                <a:off x="5656" y="2756"/>
                <a:ext cx="10" cy="14"/>
              </a:xfrm>
              <a:custGeom>
                <a:avLst/>
                <a:gdLst>
                  <a:gd name="T0" fmla="*/ 2 w 10"/>
                  <a:gd name="T1" fmla="*/ 6 h 14"/>
                  <a:gd name="T2" fmla="*/ 2 w 10"/>
                  <a:gd name="T3" fmla="*/ 6 h 14"/>
                  <a:gd name="T4" fmla="*/ 2 w 10"/>
                  <a:gd name="T5" fmla="*/ 12 h 14"/>
                  <a:gd name="T6" fmla="*/ 4 w 10"/>
                  <a:gd name="T7" fmla="*/ 14 h 14"/>
                  <a:gd name="T8" fmla="*/ 8 w 10"/>
                  <a:gd name="T9" fmla="*/ 14 h 14"/>
                  <a:gd name="T10" fmla="*/ 8 w 10"/>
                  <a:gd name="T11" fmla="*/ 14 h 14"/>
                  <a:gd name="T12" fmla="*/ 10 w 10"/>
                  <a:gd name="T13" fmla="*/ 14 h 14"/>
                  <a:gd name="T14" fmla="*/ 10 w 10"/>
                  <a:gd name="T15" fmla="*/ 14 h 14"/>
                  <a:gd name="T16" fmla="*/ 10 w 10"/>
                  <a:gd name="T17" fmla="*/ 14 h 14"/>
                  <a:gd name="T18" fmla="*/ 10 w 10"/>
                  <a:gd name="T19" fmla="*/ 10 h 14"/>
                  <a:gd name="T20" fmla="*/ 10 w 10"/>
                  <a:gd name="T21" fmla="*/ 10 h 14"/>
                  <a:gd name="T22" fmla="*/ 10 w 10"/>
                  <a:gd name="T23" fmla="*/ 8 h 14"/>
                  <a:gd name="T24" fmla="*/ 8 w 10"/>
                  <a:gd name="T25" fmla="*/ 6 h 14"/>
                  <a:gd name="T26" fmla="*/ 2 w 10"/>
                  <a:gd name="T27" fmla="*/ 2 h 14"/>
                  <a:gd name="T28" fmla="*/ 2 w 10"/>
                  <a:gd name="T29" fmla="*/ 2 h 14"/>
                  <a:gd name="T30" fmla="*/ 0 w 10"/>
                  <a:gd name="T31" fmla="*/ 0 h 14"/>
                  <a:gd name="T32" fmla="*/ 0 w 10"/>
                  <a:gd name="T33" fmla="*/ 2 h 14"/>
                  <a:gd name="T34" fmla="*/ 0 w 10"/>
                  <a:gd name="T35" fmla="*/ 2 h 14"/>
                  <a:gd name="T36" fmla="*/ 2 w 10"/>
                  <a:gd name="T37" fmla="*/ 6 h 14"/>
                  <a:gd name="T38" fmla="*/ 2 w 10"/>
                  <a:gd name="T39"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 h="14">
                    <a:moveTo>
                      <a:pt x="2" y="6"/>
                    </a:moveTo>
                    <a:lnTo>
                      <a:pt x="2" y="6"/>
                    </a:lnTo>
                    <a:lnTo>
                      <a:pt x="2" y="12"/>
                    </a:lnTo>
                    <a:lnTo>
                      <a:pt x="4" y="14"/>
                    </a:lnTo>
                    <a:lnTo>
                      <a:pt x="8" y="14"/>
                    </a:lnTo>
                    <a:lnTo>
                      <a:pt x="8" y="14"/>
                    </a:lnTo>
                    <a:lnTo>
                      <a:pt x="10" y="14"/>
                    </a:lnTo>
                    <a:lnTo>
                      <a:pt x="10" y="14"/>
                    </a:lnTo>
                    <a:lnTo>
                      <a:pt x="10" y="14"/>
                    </a:lnTo>
                    <a:lnTo>
                      <a:pt x="10" y="10"/>
                    </a:lnTo>
                    <a:lnTo>
                      <a:pt x="10" y="10"/>
                    </a:lnTo>
                    <a:lnTo>
                      <a:pt x="10" y="8"/>
                    </a:lnTo>
                    <a:lnTo>
                      <a:pt x="8" y="6"/>
                    </a:lnTo>
                    <a:lnTo>
                      <a:pt x="2" y="2"/>
                    </a:lnTo>
                    <a:lnTo>
                      <a:pt x="2" y="2"/>
                    </a:lnTo>
                    <a:lnTo>
                      <a:pt x="0" y="0"/>
                    </a:lnTo>
                    <a:lnTo>
                      <a:pt x="0" y="2"/>
                    </a:lnTo>
                    <a:lnTo>
                      <a:pt x="0" y="2"/>
                    </a:lnTo>
                    <a:lnTo>
                      <a:pt x="2" y="6"/>
                    </a:lnTo>
                    <a:lnTo>
                      <a:pt x="2"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8" name="Freeform 941">
                <a:extLst>
                  <a:ext uri="{FF2B5EF4-FFF2-40B4-BE49-F238E27FC236}">
                    <a16:creationId xmlns:a16="http://schemas.microsoft.com/office/drawing/2014/main" id="{CABFC99C-93EB-4EA4-81A9-6375FA8C8F3C}"/>
                  </a:ext>
                </a:extLst>
              </p:cNvPr>
              <p:cNvSpPr>
                <a:spLocks/>
              </p:cNvSpPr>
              <p:nvPr/>
            </p:nvSpPr>
            <p:spPr bwMode="auto">
              <a:xfrm>
                <a:off x="5690" y="2782"/>
                <a:ext cx="8" cy="10"/>
              </a:xfrm>
              <a:custGeom>
                <a:avLst/>
                <a:gdLst>
                  <a:gd name="T0" fmla="*/ 0 w 8"/>
                  <a:gd name="T1" fmla="*/ 0 h 10"/>
                  <a:gd name="T2" fmla="*/ 0 w 8"/>
                  <a:gd name="T3" fmla="*/ 0 h 10"/>
                  <a:gd name="T4" fmla="*/ 0 w 8"/>
                  <a:gd name="T5" fmla="*/ 6 h 10"/>
                  <a:gd name="T6" fmla="*/ 6 w 8"/>
                  <a:gd name="T7" fmla="*/ 10 h 10"/>
                  <a:gd name="T8" fmla="*/ 8 w 8"/>
                  <a:gd name="T9" fmla="*/ 8 h 10"/>
                  <a:gd name="T10" fmla="*/ 8 w 8"/>
                  <a:gd name="T11" fmla="*/ 8 h 10"/>
                  <a:gd name="T12" fmla="*/ 0 w 8"/>
                  <a:gd name="T13" fmla="*/ 0 h 10"/>
                  <a:gd name="T14" fmla="*/ 0 w 8"/>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0">
                    <a:moveTo>
                      <a:pt x="0" y="0"/>
                    </a:moveTo>
                    <a:lnTo>
                      <a:pt x="0" y="0"/>
                    </a:lnTo>
                    <a:lnTo>
                      <a:pt x="0" y="6"/>
                    </a:lnTo>
                    <a:lnTo>
                      <a:pt x="6" y="10"/>
                    </a:lnTo>
                    <a:lnTo>
                      <a:pt x="8" y="8"/>
                    </a:lnTo>
                    <a:lnTo>
                      <a:pt x="8" y="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9" name="Freeform 942">
                <a:extLst>
                  <a:ext uri="{FF2B5EF4-FFF2-40B4-BE49-F238E27FC236}">
                    <a16:creationId xmlns:a16="http://schemas.microsoft.com/office/drawing/2014/main" id="{8886EC8E-175A-4267-9D05-ECCB83FBAC68}"/>
                  </a:ext>
                </a:extLst>
              </p:cNvPr>
              <p:cNvSpPr>
                <a:spLocks/>
              </p:cNvSpPr>
              <p:nvPr/>
            </p:nvSpPr>
            <p:spPr bwMode="auto">
              <a:xfrm>
                <a:off x="5778" y="2844"/>
                <a:ext cx="6" cy="8"/>
              </a:xfrm>
              <a:custGeom>
                <a:avLst/>
                <a:gdLst>
                  <a:gd name="T0" fmla="*/ 0 w 6"/>
                  <a:gd name="T1" fmla="*/ 0 h 8"/>
                  <a:gd name="T2" fmla="*/ 0 w 6"/>
                  <a:gd name="T3" fmla="*/ 0 h 8"/>
                  <a:gd name="T4" fmla="*/ 0 w 6"/>
                  <a:gd name="T5" fmla="*/ 4 h 8"/>
                  <a:gd name="T6" fmla="*/ 2 w 6"/>
                  <a:gd name="T7" fmla="*/ 8 h 8"/>
                  <a:gd name="T8" fmla="*/ 6 w 6"/>
                  <a:gd name="T9" fmla="*/ 4 h 8"/>
                  <a:gd name="T10" fmla="*/ 6 w 6"/>
                  <a:gd name="T11" fmla="*/ 4 h 8"/>
                  <a:gd name="T12" fmla="*/ 0 w 6"/>
                  <a:gd name="T13" fmla="*/ 0 h 8"/>
                  <a:gd name="T14" fmla="*/ 0 w 6"/>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8">
                    <a:moveTo>
                      <a:pt x="0" y="0"/>
                    </a:moveTo>
                    <a:lnTo>
                      <a:pt x="0" y="0"/>
                    </a:lnTo>
                    <a:lnTo>
                      <a:pt x="0" y="4"/>
                    </a:lnTo>
                    <a:lnTo>
                      <a:pt x="2" y="8"/>
                    </a:lnTo>
                    <a:lnTo>
                      <a:pt x="6" y="4"/>
                    </a:lnTo>
                    <a:lnTo>
                      <a:pt x="6" y="4"/>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0" name="Freeform 943">
                <a:extLst>
                  <a:ext uri="{FF2B5EF4-FFF2-40B4-BE49-F238E27FC236}">
                    <a16:creationId xmlns:a16="http://schemas.microsoft.com/office/drawing/2014/main" id="{1CF94E57-3CC4-4764-B27E-6EA692EECF1D}"/>
                  </a:ext>
                </a:extLst>
              </p:cNvPr>
              <p:cNvSpPr>
                <a:spLocks/>
              </p:cNvSpPr>
              <p:nvPr/>
            </p:nvSpPr>
            <p:spPr bwMode="auto">
              <a:xfrm>
                <a:off x="5764" y="2840"/>
                <a:ext cx="8" cy="4"/>
              </a:xfrm>
              <a:custGeom>
                <a:avLst/>
                <a:gdLst>
                  <a:gd name="T0" fmla="*/ 8 w 8"/>
                  <a:gd name="T1" fmla="*/ 4 h 4"/>
                  <a:gd name="T2" fmla="*/ 8 w 8"/>
                  <a:gd name="T3" fmla="*/ 4 h 4"/>
                  <a:gd name="T4" fmla="*/ 4 w 8"/>
                  <a:gd name="T5" fmla="*/ 0 h 4"/>
                  <a:gd name="T6" fmla="*/ 0 w 8"/>
                  <a:gd name="T7" fmla="*/ 4 h 4"/>
                  <a:gd name="T8" fmla="*/ 0 w 8"/>
                  <a:gd name="T9" fmla="*/ 4 h 4"/>
                  <a:gd name="T10" fmla="*/ 6 w 8"/>
                  <a:gd name="T11" fmla="*/ 4 h 4"/>
                  <a:gd name="T12" fmla="*/ 6 w 8"/>
                  <a:gd name="T13" fmla="*/ 4 h 4"/>
                  <a:gd name="T14" fmla="*/ 8 w 8"/>
                  <a:gd name="T15" fmla="*/ 4 h 4"/>
                  <a:gd name="T16" fmla="*/ 8 w 8"/>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8" y="4"/>
                    </a:moveTo>
                    <a:lnTo>
                      <a:pt x="8" y="4"/>
                    </a:lnTo>
                    <a:lnTo>
                      <a:pt x="4" y="0"/>
                    </a:lnTo>
                    <a:lnTo>
                      <a:pt x="0" y="4"/>
                    </a:lnTo>
                    <a:lnTo>
                      <a:pt x="0" y="4"/>
                    </a:lnTo>
                    <a:lnTo>
                      <a:pt x="6" y="4"/>
                    </a:lnTo>
                    <a:lnTo>
                      <a:pt x="6" y="4"/>
                    </a:lnTo>
                    <a:lnTo>
                      <a:pt x="8" y="4"/>
                    </a:lnTo>
                    <a:lnTo>
                      <a:pt x="8"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1" name="Freeform 944">
                <a:extLst>
                  <a:ext uri="{FF2B5EF4-FFF2-40B4-BE49-F238E27FC236}">
                    <a16:creationId xmlns:a16="http://schemas.microsoft.com/office/drawing/2014/main" id="{73F13239-3266-42AA-8504-52328C900AA1}"/>
                  </a:ext>
                </a:extLst>
              </p:cNvPr>
              <p:cNvSpPr>
                <a:spLocks/>
              </p:cNvSpPr>
              <p:nvPr/>
            </p:nvSpPr>
            <p:spPr bwMode="auto">
              <a:xfrm>
                <a:off x="5760" y="2820"/>
                <a:ext cx="2" cy="2"/>
              </a:xfrm>
              <a:custGeom>
                <a:avLst/>
                <a:gdLst>
                  <a:gd name="T0" fmla="*/ 0 w 2"/>
                  <a:gd name="T1" fmla="*/ 2 h 2"/>
                  <a:gd name="T2" fmla="*/ 2 w 2"/>
                  <a:gd name="T3" fmla="*/ 2 h 2"/>
                  <a:gd name="T4" fmla="*/ 2 w 2"/>
                  <a:gd name="T5" fmla="*/ 2 h 2"/>
                  <a:gd name="T6" fmla="*/ 0 w 2"/>
                  <a:gd name="T7" fmla="*/ 0 h 2"/>
                  <a:gd name="T8" fmla="*/ 0 w 2"/>
                  <a:gd name="T9" fmla="*/ 0 h 2"/>
                  <a:gd name="T10" fmla="*/ 0 w 2"/>
                  <a:gd name="T11" fmla="*/ 2 h 2"/>
                  <a:gd name="T12" fmla="*/ 0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0" y="2"/>
                    </a:moveTo>
                    <a:lnTo>
                      <a:pt x="2" y="2"/>
                    </a:lnTo>
                    <a:lnTo>
                      <a:pt x="2" y="2"/>
                    </a:lnTo>
                    <a:lnTo>
                      <a:pt x="0" y="0"/>
                    </a:lnTo>
                    <a:lnTo>
                      <a:pt x="0"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2" name="Freeform 945">
                <a:extLst>
                  <a:ext uri="{FF2B5EF4-FFF2-40B4-BE49-F238E27FC236}">
                    <a16:creationId xmlns:a16="http://schemas.microsoft.com/office/drawing/2014/main" id="{1831CC0C-4948-4291-9BEB-281E7FC5ECCF}"/>
                  </a:ext>
                </a:extLst>
              </p:cNvPr>
              <p:cNvSpPr>
                <a:spLocks/>
              </p:cNvSpPr>
              <p:nvPr/>
            </p:nvSpPr>
            <p:spPr bwMode="auto">
              <a:xfrm>
                <a:off x="5742" y="2812"/>
                <a:ext cx="8" cy="6"/>
              </a:xfrm>
              <a:custGeom>
                <a:avLst/>
                <a:gdLst>
                  <a:gd name="T0" fmla="*/ 8 w 8"/>
                  <a:gd name="T1" fmla="*/ 4 h 6"/>
                  <a:gd name="T2" fmla="*/ 8 w 8"/>
                  <a:gd name="T3" fmla="*/ 4 h 6"/>
                  <a:gd name="T4" fmla="*/ 4 w 8"/>
                  <a:gd name="T5" fmla="*/ 0 h 6"/>
                  <a:gd name="T6" fmla="*/ 0 w 8"/>
                  <a:gd name="T7" fmla="*/ 4 h 6"/>
                  <a:gd name="T8" fmla="*/ 0 w 8"/>
                  <a:gd name="T9" fmla="*/ 4 h 6"/>
                  <a:gd name="T10" fmla="*/ 4 w 8"/>
                  <a:gd name="T11" fmla="*/ 6 h 6"/>
                  <a:gd name="T12" fmla="*/ 4 w 8"/>
                  <a:gd name="T13" fmla="*/ 6 h 6"/>
                  <a:gd name="T14" fmla="*/ 8 w 8"/>
                  <a:gd name="T15" fmla="*/ 4 h 6"/>
                  <a:gd name="T16" fmla="*/ 8 w 8"/>
                  <a:gd name="T17"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6">
                    <a:moveTo>
                      <a:pt x="8" y="4"/>
                    </a:moveTo>
                    <a:lnTo>
                      <a:pt x="8" y="4"/>
                    </a:lnTo>
                    <a:lnTo>
                      <a:pt x="4" y="0"/>
                    </a:lnTo>
                    <a:lnTo>
                      <a:pt x="0" y="4"/>
                    </a:lnTo>
                    <a:lnTo>
                      <a:pt x="0" y="4"/>
                    </a:lnTo>
                    <a:lnTo>
                      <a:pt x="4" y="6"/>
                    </a:lnTo>
                    <a:lnTo>
                      <a:pt x="4" y="6"/>
                    </a:lnTo>
                    <a:lnTo>
                      <a:pt x="8" y="4"/>
                    </a:lnTo>
                    <a:lnTo>
                      <a:pt x="8"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3" name="Freeform 946">
                <a:extLst>
                  <a:ext uri="{FF2B5EF4-FFF2-40B4-BE49-F238E27FC236}">
                    <a16:creationId xmlns:a16="http://schemas.microsoft.com/office/drawing/2014/main" id="{C758F29C-15F6-41AF-9B7C-50FC46A8CDDD}"/>
                  </a:ext>
                </a:extLst>
              </p:cNvPr>
              <p:cNvSpPr>
                <a:spLocks/>
              </p:cNvSpPr>
              <p:nvPr/>
            </p:nvSpPr>
            <p:spPr bwMode="auto">
              <a:xfrm>
                <a:off x="5712" y="2798"/>
                <a:ext cx="10" cy="4"/>
              </a:xfrm>
              <a:custGeom>
                <a:avLst/>
                <a:gdLst>
                  <a:gd name="T0" fmla="*/ 10 w 10"/>
                  <a:gd name="T1" fmla="*/ 4 h 4"/>
                  <a:gd name="T2" fmla="*/ 10 w 10"/>
                  <a:gd name="T3" fmla="*/ 4 h 4"/>
                  <a:gd name="T4" fmla="*/ 8 w 10"/>
                  <a:gd name="T5" fmla="*/ 2 h 4"/>
                  <a:gd name="T6" fmla="*/ 6 w 10"/>
                  <a:gd name="T7" fmla="*/ 2 h 4"/>
                  <a:gd name="T8" fmla="*/ 0 w 10"/>
                  <a:gd name="T9" fmla="*/ 0 h 4"/>
                  <a:gd name="T10" fmla="*/ 0 w 10"/>
                  <a:gd name="T11" fmla="*/ 0 h 4"/>
                  <a:gd name="T12" fmla="*/ 6 w 10"/>
                  <a:gd name="T13" fmla="*/ 4 h 4"/>
                  <a:gd name="T14" fmla="*/ 10 w 10"/>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4">
                    <a:moveTo>
                      <a:pt x="10" y="4"/>
                    </a:moveTo>
                    <a:lnTo>
                      <a:pt x="10" y="4"/>
                    </a:lnTo>
                    <a:lnTo>
                      <a:pt x="8" y="2"/>
                    </a:lnTo>
                    <a:lnTo>
                      <a:pt x="6" y="2"/>
                    </a:lnTo>
                    <a:lnTo>
                      <a:pt x="0" y="0"/>
                    </a:lnTo>
                    <a:lnTo>
                      <a:pt x="0" y="0"/>
                    </a:lnTo>
                    <a:lnTo>
                      <a:pt x="6" y="4"/>
                    </a:lnTo>
                    <a:lnTo>
                      <a:pt x="1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4" name="Freeform 947">
                <a:extLst>
                  <a:ext uri="{FF2B5EF4-FFF2-40B4-BE49-F238E27FC236}">
                    <a16:creationId xmlns:a16="http://schemas.microsoft.com/office/drawing/2014/main" id="{D909981E-6B33-4B98-BA21-EA28A9813ED6}"/>
                  </a:ext>
                </a:extLst>
              </p:cNvPr>
              <p:cNvSpPr>
                <a:spLocks/>
              </p:cNvSpPr>
              <p:nvPr/>
            </p:nvSpPr>
            <p:spPr bwMode="auto">
              <a:xfrm>
                <a:off x="5552" y="3284"/>
                <a:ext cx="38" cy="30"/>
              </a:xfrm>
              <a:custGeom>
                <a:avLst/>
                <a:gdLst>
                  <a:gd name="T0" fmla="*/ 12 w 38"/>
                  <a:gd name="T1" fmla="*/ 2 h 30"/>
                  <a:gd name="T2" fmla="*/ 0 w 38"/>
                  <a:gd name="T3" fmla="*/ 14 h 30"/>
                  <a:gd name="T4" fmla="*/ 0 w 38"/>
                  <a:gd name="T5" fmla="*/ 14 h 30"/>
                  <a:gd name="T6" fmla="*/ 8 w 38"/>
                  <a:gd name="T7" fmla="*/ 30 h 30"/>
                  <a:gd name="T8" fmla="*/ 38 w 38"/>
                  <a:gd name="T9" fmla="*/ 0 h 30"/>
                  <a:gd name="T10" fmla="*/ 38 w 38"/>
                  <a:gd name="T11" fmla="*/ 0 h 30"/>
                  <a:gd name="T12" fmla="*/ 30 w 38"/>
                  <a:gd name="T13" fmla="*/ 2 h 30"/>
                  <a:gd name="T14" fmla="*/ 24 w 38"/>
                  <a:gd name="T15" fmla="*/ 4 h 30"/>
                  <a:gd name="T16" fmla="*/ 24 w 38"/>
                  <a:gd name="T17" fmla="*/ 4 h 30"/>
                  <a:gd name="T18" fmla="*/ 12 w 38"/>
                  <a:gd name="T19" fmla="*/ 2 h 30"/>
                  <a:gd name="T20" fmla="*/ 12 w 38"/>
                  <a:gd name="T21"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30">
                    <a:moveTo>
                      <a:pt x="12" y="2"/>
                    </a:moveTo>
                    <a:lnTo>
                      <a:pt x="0" y="14"/>
                    </a:lnTo>
                    <a:lnTo>
                      <a:pt x="0" y="14"/>
                    </a:lnTo>
                    <a:lnTo>
                      <a:pt x="8" y="30"/>
                    </a:lnTo>
                    <a:lnTo>
                      <a:pt x="38" y="0"/>
                    </a:lnTo>
                    <a:lnTo>
                      <a:pt x="38" y="0"/>
                    </a:lnTo>
                    <a:lnTo>
                      <a:pt x="30" y="2"/>
                    </a:lnTo>
                    <a:lnTo>
                      <a:pt x="24" y="4"/>
                    </a:lnTo>
                    <a:lnTo>
                      <a:pt x="24" y="4"/>
                    </a:lnTo>
                    <a:lnTo>
                      <a:pt x="12" y="2"/>
                    </a:lnTo>
                    <a:lnTo>
                      <a:pt x="12"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5" name="Freeform 948">
                <a:extLst>
                  <a:ext uri="{FF2B5EF4-FFF2-40B4-BE49-F238E27FC236}">
                    <a16:creationId xmlns:a16="http://schemas.microsoft.com/office/drawing/2014/main" id="{F58EC153-716D-41A6-9835-795B2731D802}"/>
                  </a:ext>
                </a:extLst>
              </p:cNvPr>
              <p:cNvSpPr>
                <a:spLocks/>
              </p:cNvSpPr>
              <p:nvPr/>
            </p:nvSpPr>
            <p:spPr bwMode="auto">
              <a:xfrm>
                <a:off x="5570" y="3296"/>
                <a:ext cx="32" cy="36"/>
              </a:xfrm>
              <a:custGeom>
                <a:avLst/>
                <a:gdLst>
                  <a:gd name="T0" fmla="*/ 10 w 32"/>
                  <a:gd name="T1" fmla="*/ 36 h 36"/>
                  <a:gd name="T2" fmla="*/ 10 w 32"/>
                  <a:gd name="T3" fmla="*/ 36 h 36"/>
                  <a:gd name="T4" fmla="*/ 12 w 32"/>
                  <a:gd name="T5" fmla="*/ 34 h 36"/>
                  <a:gd name="T6" fmla="*/ 16 w 32"/>
                  <a:gd name="T7" fmla="*/ 32 h 36"/>
                  <a:gd name="T8" fmla="*/ 24 w 32"/>
                  <a:gd name="T9" fmla="*/ 22 h 36"/>
                  <a:gd name="T10" fmla="*/ 30 w 32"/>
                  <a:gd name="T11" fmla="*/ 10 h 36"/>
                  <a:gd name="T12" fmla="*/ 32 w 32"/>
                  <a:gd name="T13" fmla="*/ 0 h 36"/>
                  <a:gd name="T14" fmla="*/ 0 w 32"/>
                  <a:gd name="T15" fmla="*/ 32 h 36"/>
                  <a:gd name="T16" fmla="*/ 0 w 32"/>
                  <a:gd name="T17" fmla="*/ 32 h 36"/>
                  <a:gd name="T18" fmla="*/ 6 w 32"/>
                  <a:gd name="T19" fmla="*/ 34 h 36"/>
                  <a:gd name="T20" fmla="*/ 10 w 32"/>
                  <a:gd name="T21" fmla="*/ 36 h 36"/>
                  <a:gd name="T22" fmla="*/ 10 w 32"/>
                  <a:gd name="T23"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36">
                    <a:moveTo>
                      <a:pt x="10" y="36"/>
                    </a:moveTo>
                    <a:lnTo>
                      <a:pt x="10" y="36"/>
                    </a:lnTo>
                    <a:lnTo>
                      <a:pt x="12" y="34"/>
                    </a:lnTo>
                    <a:lnTo>
                      <a:pt x="16" y="32"/>
                    </a:lnTo>
                    <a:lnTo>
                      <a:pt x="24" y="22"/>
                    </a:lnTo>
                    <a:lnTo>
                      <a:pt x="30" y="10"/>
                    </a:lnTo>
                    <a:lnTo>
                      <a:pt x="32" y="0"/>
                    </a:lnTo>
                    <a:lnTo>
                      <a:pt x="0" y="32"/>
                    </a:lnTo>
                    <a:lnTo>
                      <a:pt x="0" y="32"/>
                    </a:lnTo>
                    <a:lnTo>
                      <a:pt x="6" y="34"/>
                    </a:lnTo>
                    <a:lnTo>
                      <a:pt x="10" y="36"/>
                    </a:lnTo>
                    <a:lnTo>
                      <a:pt x="10" y="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6" name="Freeform 949">
                <a:extLst>
                  <a:ext uri="{FF2B5EF4-FFF2-40B4-BE49-F238E27FC236}">
                    <a16:creationId xmlns:a16="http://schemas.microsoft.com/office/drawing/2014/main" id="{8BCFBE28-1CBA-4773-9E7D-A926F3FDB9C4}"/>
                  </a:ext>
                </a:extLst>
              </p:cNvPr>
              <p:cNvSpPr>
                <a:spLocks/>
              </p:cNvSpPr>
              <p:nvPr/>
            </p:nvSpPr>
            <p:spPr bwMode="auto">
              <a:xfrm>
                <a:off x="5594" y="3270"/>
                <a:ext cx="6" cy="8"/>
              </a:xfrm>
              <a:custGeom>
                <a:avLst/>
                <a:gdLst>
                  <a:gd name="T0" fmla="*/ 0 w 6"/>
                  <a:gd name="T1" fmla="*/ 0 h 8"/>
                  <a:gd name="T2" fmla="*/ 0 w 6"/>
                  <a:gd name="T3" fmla="*/ 0 h 8"/>
                  <a:gd name="T4" fmla="*/ 0 w 6"/>
                  <a:gd name="T5" fmla="*/ 4 h 8"/>
                  <a:gd name="T6" fmla="*/ 4 w 6"/>
                  <a:gd name="T7" fmla="*/ 8 h 8"/>
                  <a:gd name="T8" fmla="*/ 6 w 6"/>
                  <a:gd name="T9" fmla="*/ 4 h 8"/>
                  <a:gd name="T10" fmla="*/ 6 w 6"/>
                  <a:gd name="T11" fmla="*/ 4 h 8"/>
                  <a:gd name="T12" fmla="*/ 6 w 6"/>
                  <a:gd name="T13" fmla="*/ 0 h 8"/>
                  <a:gd name="T14" fmla="*/ 6 w 6"/>
                  <a:gd name="T15" fmla="*/ 0 h 8"/>
                  <a:gd name="T16" fmla="*/ 0 w 6"/>
                  <a:gd name="T17" fmla="*/ 0 h 8"/>
                  <a:gd name="T18" fmla="*/ 0 w 6"/>
                  <a:gd name="T1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0" y="0"/>
                    </a:moveTo>
                    <a:lnTo>
                      <a:pt x="0" y="0"/>
                    </a:lnTo>
                    <a:lnTo>
                      <a:pt x="0" y="4"/>
                    </a:lnTo>
                    <a:lnTo>
                      <a:pt x="4" y="8"/>
                    </a:lnTo>
                    <a:lnTo>
                      <a:pt x="6" y="4"/>
                    </a:lnTo>
                    <a:lnTo>
                      <a:pt x="6" y="4"/>
                    </a:lnTo>
                    <a:lnTo>
                      <a:pt x="6" y="0"/>
                    </a:lnTo>
                    <a:lnTo>
                      <a:pt x="6"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7" name="Freeform 950">
                <a:extLst>
                  <a:ext uri="{FF2B5EF4-FFF2-40B4-BE49-F238E27FC236}">
                    <a16:creationId xmlns:a16="http://schemas.microsoft.com/office/drawing/2014/main" id="{5369F179-F2E7-4FCC-819B-179FF80C3771}"/>
                  </a:ext>
                </a:extLst>
              </p:cNvPr>
              <p:cNvSpPr>
                <a:spLocks/>
              </p:cNvSpPr>
              <p:nvPr/>
            </p:nvSpPr>
            <p:spPr bwMode="auto">
              <a:xfrm>
                <a:off x="5444" y="3208"/>
                <a:ext cx="16" cy="4"/>
              </a:xfrm>
              <a:custGeom>
                <a:avLst/>
                <a:gdLst>
                  <a:gd name="T0" fmla="*/ 16 w 16"/>
                  <a:gd name="T1" fmla="*/ 2 h 4"/>
                  <a:gd name="T2" fmla="*/ 16 w 16"/>
                  <a:gd name="T3" fmla="*/ 2 h 4"/>
                  <a:gd name="T4" fmla="*/ 10 w 16"/>
                  <a:gd name="T5" fmla="*/ 0 h 4"/>
                  <a:gd name="T6" fmla="*/ 4 w 16"/>
                  <a:gd name="T7" fmla="*/ 0 h 4"/>
                  <a:gd name="T8" fmla="*/ 0 w 16"/>
                  <a:gd name="T9" fmla="*/ 2 h 4"/>
                  <a:gd name="T10" fmla="*/ 0 w 16"/>
                  <a:gd name="T11" fmla="*/ 2 h 4"/>
                  <a:gd name="T12" fmla="*/ 4 w 16"/>
                  <a:gd name="T13" fmla="*/ 4 h 4"/>
                  <a:gd name="T14" fmla="*/ 8 w 16"/>
                  <a:gd name="T15" fmla="*/ 4 h 4"/>
                  <a:gd name="T16" fmla="*/ 16 w 16"/>
                  <a:gd name="T17" fmla="*/ 2 h 4"/>
                  <a:gd name="T18" fmla="*/ 16 w 16"/>
                  <a:gd name="T19"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4">
                    <a:moveTo>
                      <a:pt x="16" y="2"/>
                    </a:moveTo>
                    <a:lnTo>
                      <a:pt x="16" y="2"/>
                    </a:lnTo>
                    <a:lnTo>
                      <a:pt x="10" y="0"/>
                    </a:lnTo>
                    <a:lnTo>
                      <a:pt x="4" y="0"/>
                    </a:lnTo>
                    <a:lnTo>
                      <a:pt x="0" y="2"/>
                    </a:lnTo>
                    <a:lnTo>
                      <a:pt x="0" y="2"/>
                    </a:lnTo>
                    <a:lnTo>
                      <a:pt x="4" y="4"/>
                    </a:lnTo>
                    <a:lnTo>
                      <a:pt x="8" y="4"/>
                    </a:lnTo>
                    <a:lnTo>
                      <a:pt x="16" y="2"/>
                    </a:lnTo>
                    <a:lnTo>
                      <a:pt x="1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8" name="Freeform 951">
                <a:extLst>
                  <a:ext uri="{FF2B5EF4-FFF2-40B4-BE49-F238E27FC236}">
                    <a16:creationId xmlns:a16="http://schemas.microsoft.com/office/drawing/2014/main" id="{AC2B46C0-43E7-4A7C-8F62-445AB240D0AB}"/>
                  </a:ext>
                </a:extLst>
              </p:cNvPr>
              <p:cNvSpPr>
                <a:spLocks/>
              </p:cNvSpPr>
              <p:nvPr/>
            </p:nvSpPr>
            <p:spPr bwMode="auto">
              <a:xfrm>
                <a:off x="5894" y="3282"/>
                <a:ext cx="30" cy="38"/>
              </a:xfrm>
              <a:custGeom>
                <a:avLst/>
                <a:gdLst>
                  <a:gd name="T0" fmla="*/ 28 w 30"/>
                  <a:gd name="T1" fmla="*/ 0 h 38"/>
                  <a:gd name="T2" fmla="*/ 28 w 30"/>
                  <a:gd name="T3" fmla="*/ 0 h 38"/>
                  <a:gd name="T4" fmla="*/ 20 w 30"/>
                  <a:gd name="T5" fmla="*/ 6 h 38"/>
                  <a:gd name="T6" fmla="*/ 18 w 30"/>
                  <a:gd name="T7" fmla="*/ 10 h 38"/>
                  <a:gd name="T8" fmla="*/ 16 w 30"/>
                  <a:gd name="T9" fmla="*/ 16 h 38"/>
                  <a:gd name="T10" fmla="*/ 16 w 30"/>
                  <a:gd name="T11" fmla="*/ 16 h 38"/>
                  <a:gd name="T12" fmla="*/ 16 w 30"/>
                  <a:gd name="T13" fmla="*/ 18 h 38"/>
                  <a:gd name="T14" fmla="*/ 16 w 30"/>
                  <a:gd name="T15" fmla="*/ 18 h 38"/>
                  <a:gd name="T16" fmla="*/ 10 w 30"/>
                  <a:gd name="T17" fmla="*/ 20 h 38"/>
                  <a:gd name="T18" fmla="*/ 8 w 30"/>
                  <a:gd name="T19" fmla="*/ 24 h 38"/>
                  <a:gd name="T20" fmla="*/ 8 w 30"/>
                  <a:gd name="T21" fmla="*/ 24 h 38"/>
                  <a:gd name="T22" fmla="*/ 6 w 30"/>
                  <a:gd name="T23" fmla="*/ 28 h 38"/>
                  <a:gd name="T24" fmla="*/ 6 w 30"/>
                  <a:gd name="T25" fmla="*/ 28 h 38"/>
                  <a:gd name="T26" fmla="*/ 0 w 30"/>
                  <a:gd name="T27" fmla="*/ 38 h 38"/>
                  <a:gd name="T28" fmla="*/ 30 w 30"/>
                  <a:gd name="T29" fmla="*/ 8 h 38"/>
                  <a:gd name="T30" fmla="*/ 30 w 30"/>
                  <a:gd name="T31" fmla="*/ 8 h 38"/>
                  <a:gd name="T32" fmla="*/ 30 w 30"/>
                  <a:gd name="T33" fmla="*/ 6 h 38"/>
                  <a:gd name="T34" fmla="*/ 30 w 30"/>
                  <a:gd name="T35" fmla="*/ 6 h 38"/>
                  <a:gd name="T36" fmla="*/ 28 w 30"/>
                  <a:gd name="T37" fmla="*/ 4 h 38"/>
                  <a:gd name="T38" fmla="*/ 28 w 30"/>
                  <a:gd name="T39" fmla="*/ 0 h 38"/>
                  <a:gd name="T40" fmla="*/ 28 w 30"/>
                  <a:gd name="T4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 h="38">
                    <a:moveTo>
                      <a:pt x="28" y="0"/>
                    </a:moveTo>
                    <a:lnTo>
                      <a:pt x="28" y="0"/>
                    </a:lnTo>
                    <a:lnTo>
                      <a:pt x="20" y="6"/>
                    </a:lnTo>
                    <a:lnTo>
                      <a:pt x="18" y="10"/>
                    </a:lnTo>
                    <a:lnTo>
                      <a:pt x="16" y="16"/>
                    </a:lnTo>
                    <a:lnTo>
                      <a:pt x="16" y="16"/>
                    </a:lnTo>
                    <a:lnTo>
                      <a:pt x="16" y="18"/>
                    </a:lnTo>
                    <a:lnTo>
                      <a:pt x="16" y="18"/>
                    </a:lnTo>
                    <a:lnTo>
                      <a:pt x="10" y="20"/>
                    </a:lnTo>
                    <a:lnTo>
                      <a:pt x="8" y="24"/>
                    </a:lnTo>
                    <a:lnTo>
                      <a:pt x="8" y="24"/>
                    </a:lnTo>
                    <a:lnTo>
                      <a:pt x="6" y="28"/>
                    </a:lnTo>
                    <a:lnTo>
                      <a:pt x="6" y="28"/>
                    </a:lnTo>
                    <a:lnTo>
                      <a:pt x="0" y="38"/>
                    </a:lnTo>
                    <a:lnTo>
                      <a:pt x="30" y="8"/>
                    </a:lnTo>
                    <a:lnTo>
                      <a:pt x="30" y="8"/>
                    </a:lnTo>
                    <a:lnTo>
                      <a:pt x="30" y="6"/>
                    </a:lnTo>
                    <a:lnTo>
                      <a:pt x="30" y="6"/>
                    </a:lnTo>
                    <a:lnTo>
                      <a:pt x="28" y="4"/>
                    </a:lnTo>
                    <a:lnTo>
                      <a:pt x="28" y="0"/>
                    </a:lnTo>
                    <a:lnTo>
                      <a:pt x="2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9" name="Freeform 952">
                <a:extLst>
                  <a:ext uri="{FF2B5EF4-FFF2-40B4-BE49-F238E27FC236}">
                    <a16:creationId xmlns:a16="http://schemas.microsoft.com/office/drawing/2014/main" id="{0A35706E-660E-4F3D-ABA5-3982618D4DC7}"/>
                  </a:ext>
                </a:extLst>
              </p:cNvPr>
              <p:cNvSpPr>
                <a:spLocks/>
              </p:cNvSpPr>
              <p:nvPr/>
            </p:nvSpPr>
            <p:spPr bwMode="auto">
              <a:xfrm>
                <a:off x="5840" y="3322"/>
                <a:ext cx="52" cy="50"/>
              </a:xfrm>
              <a:custGeom>
                <a:avLst/>
                <a:gdLst>
                  <a:gd name="T0" fmla="*/ 52 w 52"/>
                  <a:gd name="T1" fmla="*/ 0 h 50"/>
                  <a:gd name="T2" fmla="*/ 52 w 52"/>
                  <a:gd name="T3" fmla="*/ 0 h 50"/>
                  <a:gd name="T4" fmla="*/ 46 w 52"/>
                  <a:gd name="T5" fmla="*/ 4 h 50"/>
                  <a:gd name="T6" fmla="*/ 40 w 52"/>
                  <a:gd name="T7" fmla="*/ 8 h 50"/>
                  <a:gd name="T8" fmla="*/ 34 w 52"/>
                  <a:gd name="T9" fmla="*/ 14 h 50"/>
                  <a:gd name="T10" fmla="*/ 26 w 52"/>
                  <a:gd name="T11" fmla="*/ 16 h 50"/>
                  <a:gd name="T12" fmla="*/ 26 w 52"/>
                  <a:gd name="T13" fmla="*/ 16 h 50"/>
                  <a:gd name="T14" fmla="*/ 22 w 52"/>
                  <a:gd name="T15" fmla="*/ 16 h 50"/>
                  <a:gd name="T16" fmla="*/ 18 w 52"/>
                  <a:gd name="T17" fmla="*/ 22 h 50"/>
                  <a:gd name="T18" fmla="*/ 18 w 52"/>
                  <a:gd name="T19" fmla="*/ 22 h 50"/>
                  <a:gd name="T20" fmla="*/ 14 w 52"/>
                  <a:gd name="T21" fmla="*/ 26 h 50"/>
                  <a:gd name="T22" fmla="*/ 8 w 52"/>
                  <a:gd name="T23" fmla="*/ 32 h 50"/>
                  <a:gd name="T24" fmla="*/ 2 w 52"/>
                  <a:gd name="T25" fmla="*/ 38 h 50"/>
                  <a:gd name="T26" fmla="*/ 0 w 52"/>
                  <a:gd name="T27" fmla="*/ 42 h 50"/>
                  <a:gd name="T28" fmla="*/ 0 w 52"/>
                  <a:gd name="T29" fmla="*/ 46 h 50"/>
                  <a:gd name="T30" fmla="*/ 0 w 52"/>
                  <a:gd name="T31" fmla="*/ 46 h 50"/>
                  <a:gd name="T32" fmla="*/ 2 w 52"/>
                  <a:gd name="T33" fmla="*/ 48 h 50"/>
                  <a:gd name="T34" fmla="*/ 2 w 52"/>
                  <a:gd name="T35" fmla="*/ 48 h 50"/>
                  <a:gd name="T36" fmla="*/ 2 w 52"/>
                  <a:gd name="T37" fmla="*/ 50 h 50"/>
                  <a:gd name="T38" fmla="*/ 52 w 52"/>
                  <a:gd name="T39" fmla="*/ 0 h 50"/>
                  <a:gd name="T40" fmla="*/ 52 w 52"/>
                  <a:gd name="T41" fmla="*/ 0 h 50"/>
                  <a:gd name="T42" fmla="*/ 52 w 52"/>
                  <a:gd name="T43" fmla="*/ 0 h 50"/>
                  <a:gd name="T44" fmla="*/ 52 w 52"/>
                  <a:gd name="T45"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50">
                    <a:moveTo>
                      <a:pt x="52" y="0"/>
                    </a:moveTo>
                    <a:lnTo>
                      <a:pt x="52" y="0"/>
                    </a:lnTo>
                    <a:lnTo>
                      <a:pt x="46" y="4"/>
                    </a:lnTo>
                    <a:lnTo>
                      <a:pt x="40" y="8"/>
                    </a:lnTo>
                    <a:lnTo>
                      <a:pt x="34" y="14"/>
                    </a:lnTo>
                    <a:lnTo>
                      <a:pt x="26" y="16"/>
                    </a:lnTo>
                    <a:lnTo>
                      <a:pt x="26" y="16"/>
                    </a:lnTo>
                    <a:lnTo>
                      <a:pt x="22" y="16"/>
                    </a:lnTo>
                    <a:lnTo>
                      <a:pt x="18" y="22"/>
                    </a:lnTo>
                    <a:lnTo>
                      <a:pt x="18" y="22"/>
                    </a:lnTo>
                    <a:lnTo>
                      <a:pt x="14" y="26"/>
                    </a:lnTo>
                    <a:lnTo>
                      <a:pt x="8" y="32"/>
                    </a:lnTo>
                    <a:lnTo>
                      <a:pt x="2" y="38"/>
                    </a:lnTo>
                    <a:lnTo>
                      <a:pt x="0" y="42"/>
                    </a:lnTo>
                    <a:lnTo>
                      <a:pt x="0" y="46"/>
                    </a:lnTo>
                    <a:lnTo>
                      <a:pt x="0" y="46"/>
                    </a:lnTo>
                    <a:lnTo>
                      <a:pt x="2" y="48"/>
                    </a:lnTo>
                    <a:lnTo>
                      <a:pt x="2" y="48"/>
                    </a:lnTo>
                    <a:lnTo>
                      <a:pt x="2" y="50"/>
                    </a:lnTo>
                    <a:lnTo>
                      <a:pt x="52" y="0"/>
                    </a:lnTo>
                    <a:lnTo>
                      <a:pt x="52" y="0"/>
                    </a:lnTo>
                    <a:lnTo>
                      <a:pt x="52" y="0"/>
                    </a:lnTo>
                    <a:lnTo>
                      <a:pt x="5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0" name="Freeform 953">
                <a:extLst>
                  <a:ext uri="{FF2B5EF4-FFF2-40B4-BE49-F238E27FC236}">
                    <a16:creationId xmlns:a16="http://schemas.microsoft.com/office/drawing/2014/main" id="{C0C24BFF-65DF-4859-99AB-0A924614D7C9}"/>
                  </a:ext>
                </a:extLst>
              </p:cNvPr>
              <p:cNvSpPr>
                <a:spLocks/>
              </p:cNvSpPr>
              <p:nvPr/>
            </p:nvSpPr>
            <p:spPr bwMode="auto">
              <a:xfrm>
                <a:off x="5858" y="3298"/>
                <a:ext cx="82" cy="84"/>
              </a:xfrm>
              <a:custGeom>
                <a:avLst/>
                <a:gdLst>
                  <a:gd name="T0" fmla="*/ 16 w 82"/>
                  <a:gd name="T1" fmla="*/ 84 h 84"/>
                  <a:gd name="T2" fmla="*/ 16 w 82"/>
                  <a:gd name="T3" fmla="*/ 84 h 84"/>
                  <a:gd name="T4" fmla="*/ 20 w 82"/>
                  <a:gd name="T5" fmla="*/ 84 h 84"/>
                  <a:gd name="T6" fmla="*/ 24 w 82"/>
                  <a:gd name="T7" fmla="*/ 80 h 84"/>
                  <a:gd name="T8" fmla="*/ 34 w 82"/>
                  <a:gd name="T9" fmla="*/ 74 h 84"/>
                  <a:gd name="T10" fmla="*/ 34 w 82"/>
                  <a:gd name="T11" fmla="*/ 74 h 84"/>
                  <a:gd name="T12" fmla="*/ 40 w 82"/>
                  <a:gd name="T13" fmla="*/ 58 h 84"/>
                  <a:gd name="T14" fmla="*/ 48 w 82"/>
                  <a:gd name="T15" fmla="*/ 40 h 84"/>
                  <a:gd name="T16" fmla="*/ 48 w 82"/>
                  <a:gd name="T17" fmla="*/ 40 h 84"/>
                  <a:gd name="T18" fmla="*/ 64 w 82"/>
                  <a:gd name="T19" fmla="*/ 38 h 84"/>
                  <a:gd name="T20" fmla="*/ 64 w 82"/>
                  <a:gd name="T21" fmla="*/ 38 h 84"/>
                  <a:gd name="T22" fmla="*/ 64 w 82"/>
                  <a:gd name="T23" fmla="*/ 32 h 84"/>
                  <a:gd name="T24" fmla="*/ 64 w 82"/>
                  <a:gd name="T25" fmla="*/ 24 h 84"/>
                  <a:gd name="T26" fmla="*/ 64 w 82"/>
                  <a:gd name="T27" fmla="*/ 24 h 84"/>
                  <a:gd name="T28" fmla="*/ 68 w 82"/>
                  <a:gd name="T29" fmla="*/ 22 h 84"/>
                  <a:gd name="T30" fmla="*/ 70 w 82"/>
                  <a:gd name="T31" fmla="*/ 20 h 84"/>
                  <a:gd name="T32" fmla="*/ 76 w 82"/>
                  <a:gd name="T33" fmla="*/ 14 h 84"/>
                  <a:gd name="T34" fmla="*/ 80 w 82"/>
                  <a:gd name="T35" fmla="*/ 6 h 84"/>
                  <a:gd name="T36" fmla="*/ 82 w 82"/>
                  <a:gd name="T37" fmla="*/ 0 h 84"/>
                  <a:gd name="T38" fmla="*/ 82 w 82"/>
                  <a:gd name="T39" fmla="*/ 0 h 84"/>
                  <a:gd name="T40" fmla="*/ 82 w 82"/>
                  <a:gd name="T41" fmla="*/ 0 h 84"/>
                  <a:gd name="T42" fmla="*/ 0 w 82"/>
                  <a:gd name="T43" fmla="*/ 80 h 84"/>
                  <a:gd name="T44" fmla="*/ 0 w 82"/>
                  <a:gd name="T45" fmla="*/ 80 h 84"/>
                  <a:gd name="T46" fmla="*/ 6 w 82"/>
                  <a:gd name="T47" fmla="*/ 82 h 84"/>
                  <a:gd name="T48" fmla="*/ 6 w 82"/>
                  <a:gd name="T49" fmla="*/ 82 h 84"/>
                  <a:gd name="T50" fmla="*/ 16 w 82"/>
                  <a:gd name="T51" fmla="*/ 84 h 84"/>
                  <a:gd name="T52" fmla="*/ 16 w 82"/>
                  <a:gd name="T53"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2" h="84">
                    <a:moveTo>
                      <a:pt x="16" y="84"/>
                    </a:moveTo>
                    <a:lnTo>
                      <a:pt x="16" y="84"/>
                    </a:lnTo>
                    <a:lnTo>
                      <a:pt x="20" y="84"/>
                    </a:lnTo>
                    <a:lnTo>
                      <a:pt x="24" y="80"/>
                    </a:lnTo>
                    <a:lnTo>
                      <a:pt x="34" y="74"/>
                    </a:lnTo>
                    <a:lnTo>
                      <a:pt x="34" y="74"/>
                    </a:lnTo>
                    <a:lnTo>
                      <a:pt x="40" y="58"/>
                    </a:lnTo>
                    <a:lnTo>
                      <a:pt x="48" y="40"/>
                    </a:lnTo>
                    <a:lnTo>
                      <a:pt x="48" y="40"/>
                    </a:lnTo>
                    <a:lnTo>
                      <a:pt x="64" y="38"/>
                    </a:lnTo>
                    <a:lnTo>
                      <a:pt x="64" y="38"/>
                    </a:lnTo>
                    <a:lnTo>
                      <a:pt x="64" y="32"/>
                    </a:lnTo>
                    <a:lnTo>
                      <a:pt x="64" y="24"/>
                    </a:lnTo>
                    <a:lnTo>
                      <a:pt x="64" y="24"/>
                    </a:lnTo>
                    <a:lnTo>
                      <a:pt x="68" y="22"/>
                    </a:lnTo>
                    <a:lnTo>
                      <a:pt x="70" y="20"/>
                    </a:lnTo>
                    <a:lnTo>
                      <a:pt x="76" y="14"/>
                    </a:lnTo>
                    <a:lnTo>
                      <a:pt x="80" y="6"/>
                    </a:lnTo>
                    <a:lnTo>
                      <a:pt x="82" y="0"/>
                    </a:lnTo>
                    <a:lnTo>
                      <a:pt x="82" y="0"/>
                    </a:lnTo>
                    <a:lnTo>
                      <a:pt x="82" y="0"/>
                    </a:lnTo>
                    <a:lnTo>
                      <a:pt x="0" y="80"/>
                    </a:lnTo>
                    <a:lnTo>
                      <a:pt x="0" y="80"/>
                    </a:lnTo>
                    <a:lnTo>
                      <a:pt x="6" y="82"/>
                    </a:lnTo>
                    <a:lnTo>
                      <a:pt x="6" y="82"/>
                    </a:lnTo>
                    <a:lnTo>
                      <a:pt x="16" y="84"/>
                    </a:lnTo>
                    <a:lnTo>
                      <a:pt x="16"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1" name="Freeform 954">
                <a:extLst>
                  <a:ext uri="{FF2B5EF4-FFF2-40B4-BE49-F238E27FC236}">
                    <a16:creationId xmlns:a16="http://schemas.microsoft.com/office/drawing/2014/main" id="{792E1200-D0FF-4613-A68A-D73DA8DAD071}"/>
                  </a:ext>
                </a:extLst>
              </p:cNvPr>
              <p:cNvSpPr>
                <a:spLocks/>
              </p:cNvSpPr>
              <p:nvPr/>
            </p:nvSpPr>
            <p:spPr bwMode="auto">
              <a:xfrm>
                <a:off x="5922" y="3186"/>
                <a:ext cx="4" cy="6"/>
              </a:xfrm>
              <a:custGeom>
                <a:avLst/>
                <a:gdLst>
                  <a:gd name="T0" fmla="*/ 0 w 4"/>
                  <a:gd name="T1" fmla="*/ 0 h 6"/>
                  <a:gd name="T2" fmla="*/ 0 w 4"/>
                  <a:gd name="T3" fmla="*/ 0 h 6"/>
                  <a:gd name="T4" fmla="*/ 2 w 4"/>
                  <a:gd name="T5" fmla="*/ 6 h 6"/>
                  <a:gd name="T6" fmla="*/ 4 w 4"/>
                  <a:gd name="T7" fmla="*/ 4 h 6"/>
                  <a:gd name="T8" fmla="*/ 4 w 4"/>
                  <a:gd name="T9" fmla="*/ 4 h 6"/>
                  <a:gd name="T10" fmla="*/ 0 w 4"/>
                  <a:gd name="T11" fmla="*/ 0 h 6"/>
                  <a:gd name="T12" fmla="*/ 0 w 4"/>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4" h="6">
                    <a:moveTo>
                      <a:pt x="0" y="0"/>
                    </a:moveTo>
                    <a:lnTo>
                      <a:pt x="0" y="0"/>
                    </a:lnTo>
                    <a:lnTo>
                      <a:pt x="2" y="6"/>
                    </a:lnTo>
                    <a:lnTo>
                      <a:pt x="4" y="4"/>
                    </a:lnTo>
                    <a:lnTo>
                      <a:pt x="4" y="4"/>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2" name="Freeform 955">
                <a:extLst>
                  <a:ext uri="{FF2B5EF4-FFF2-40B4-BE49-F238E27FC236}">
                    <a16:creationId xmlns:a16="http://schemas.microsoft.com/office/drawing/2014/main" id="{F66FA5E6-2D52-4115-89AD-275C03A3973A}"/>
                  </a:ext>
                </a:extLst>
              </p:cNvPr>
              <p:cNvSpPr>
                <a:spLocks/>
              </p:cNvSpPr>
              <p:nvPr/>
            </p:nvSpPr>
            <p:spPr bwMode="auto">
              <a:xfrm>
                <a:off x="5932" y="3200"/>
                <a:ext cx="14" cy="24"/>
              </a:xfrm>
              <a:custGeom>
                <a:avLst/>
                <a:gdLst>
                  <a:gd name="T0" fmla="*/ 10 w 14"/>
                  <a:gd name="T1" fmla="*/ 16 h 24"/>
                  <a:gd name="T2" fmla="*/ 10 w 14"/>
                  <a:gd name="T3" fmla="*/ 16 h 24"/>
                  <a:gd name="T4" fmla="*/ 8 w 14"/>
                  <a:gd name="T5" fmla="*/ 20 h 24"/>
                  <a:gd name="T6" fmla="*/ 8 w 14"/>
                  <a:gd name="T7" fmla="*/ 20 h 24"/>
                  <a:gd name="T8" fmla="*/ 10 w 14"/>
                  <a:gd name="T9" fmla="*/ 24 h 24"/>
                  <a:gd name="T10" fmla="*/ 14 w 14"/>
                  <a:gd name="T11" fmla="*/ 18 h 24"/>
                  <a:gd name="T12" fmla="*/ 14 w 14"/>
                  <a:gd name="T13" fmla="*/ 18 h 24"/>
                  <a:gd name="T14" fmla="*/ 12 w 14"/>
                  <a:gd name="T15" fmla="*/ 10 h 24"/>
                  <a:gd name="T16" fmla="*/ 12 w 14"/>
                  <a:gd name="T17" fmla="*/ 10 h 24"/>
                  <a:gd name="T18" fmla="*/ 14 w 14"/>
                  <a:gd name="T19" fmla="*/ 8 h 24"/>
                  <a:gd name="T20" fmla="*/ 14 w 14"/>
                  <a:gd name="T21" fmla="*/ 8 h 24"/>
                  <a:gd name="T22" fmla="*/ 10 w 14"/>
                  <a:gd name="T23" fmla="*/ 4 h 24"/>
                  <a:gd name="T24" fmla="*/ 8 w 14"/>
                  <a:gd name="T25" fmla="*/ 0 h 24"/>
                  <a:gd name="T26" fmla="*/ 0 w 14"/>
                  <a:gd name="T27" fmla="*/ 8 h 24"/>
                  <a:gd name="T28" fmla="*/ 0 w 14"/>
                  <a:gd name="T29" fmla="*/ 8 h 24"/>
                  <a:gd name="T30" fmla="*/ 4 w 14"/>
                  <a:gd name="T31" fmla="*/ 12 h 24"/>
                  <a:gd name="T32" fmla="*/ 10 w 14"/>
                  <a:gd name="T33" fmla="*/ 16 h 24"/>
                  <a:gd name="T34" fmla="*/ 10 w 14"/>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 h="24">
                    <a:moveTo>
                      <a:pt x="10" y="16"/>
                    </a:moveTo>
                    <a:lnTo>
                      <a:pt x="10" y="16"/>
                    </a:lnTo>
                    <a:lnTo>
                      <a:pt x="8" y="20"/>
                    </a:lnTo>
                    <a:lnTo>
                      <a:pt x="8" y="20"/>
                    </a:lnTo>
                    <a:lnTo>
                      <a:pt x="10" y="24"/>
                    </a:lnTo>
                    <a:lnTo>
                      <a:pt x="14" y="18"/>
                    </a:lnTo>
                    <a:lnTo>
                      <a:pt x="14" y="18"/>
                    </a:lnTo>
                    <a:lnTo>
                      <a:pt x="12" y="10"/>
                    </a:lnTo>
                    <a:lnTo>
                      <a:pt x="12" y="10"/>
                    </a:lnTo>
                    <a:lnTo>
                      <a:pt x="14" y="8"/>
                    </a:lnTo>
                    <a:lnTo>
                      <a:pt x="14" y="8"/>
                    </a:lnTo>
                    <a:lnTo>
                      <a:pt x="10" y="4"/>
                    </a:lnTo>
                    <a:lnTo>
                      <a:pt x="8" y="0"/>
                    </a:lnTo>
                    <a:lnTo>
                      <a:pt x="0" y="8"/>
                    </a:lnTo>
                    <a:lnTo>
                      <a:pt x="0" y="8"/>
                    </a:lnTo>
                    <a:lnTo>
                      <a:pt x="4" y="12"/>
                    </a:lnTo>
                    <a:lnTo>
                      <a:pt x="10" y="16"/>
                    </a:lnTo>
                    <a:lnTo>
                      <a:pt x="1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3" name="Freeform 956">
                <a:extLst>
                  <a:ext uri="{FF2B5EF4-FFF2-40B4-BE49-F238E27FC236}">
                    <a16:creationId xmlns:a16="http://schemas.microsoft.com/office/drawing/2014/main" id="{8F91023A-DB79-40CF-A7C4-1AA714D33D04}"/>
                  </a:ext>
                </a:extLst>
              </p:cNvPr>
              <p:cNvSpPr>
                <a:spLocks/>
              </p:cNvSpPr>
              <p:nvPr/>
            </p:nvSpPr>
            <p:spPr bwMode="auto">
              <a:xfrm>
                <a:off x="5936" y="3228"/>
                <a:ext cx="38" cy="42"/>
              </a:xfrm>
              <a:custGeom>
                <a:avLst/>
                <a:gdLst>
                  <a:gd name="T0" fmla="*/ 6 w 38"/>
                  <a:gd name="T1" fmla="*/ 28 h 42"/>
                  <a:gd name="T2" fmla="*/ 6 w 38"/>
                  <a:gd name="T3" fmla="*/ 28 h 42"/>
                  <a:gd name="T4" fmla="*/ 2 w 38"/>
                  <a:gd name="T5" fmla="*/ 30 h 42"/>
                  <a:gd name="T6" fmla="*/ 0 w 38"/>
                  <a:gd name="T7" fmla="*/ 32 h 42"/>
                  <a:gd name="T8" fmla="*/ 0 w 38"/>
                  <a:gd name="T9" fmla="*/ 36 h 42"/>
                  <a:gd name="T10" fmla="*/ 0 w 38"/>
                  <a:gd name="T11" fmla="*/ 36 h 42"/>
                  <a:gd name="T12" fmla="*/ 0 w 38"/>
                  <a:gd name="T13" fmla="*/ 38 h 42"/>
                  <a:gd name="T14" fmla="*/ 2 w 38"/>
                  <a:gd name="T15" fmla="*/ 40 h 42"/>
                  <a:gd name="T16" fmla="*/ 8 w 38"/>
                  <a:gd name="T17" fmla="*/ 42 h 42"/>
                  <a:gd name="T18" fmla="*/ 38 w 38"/>
                  <a:gd name="T19" fmla="*/ 12 h 42"/>
                  <a:gd name="T20" fmla="*/ 38 w 38"/>
                  <a:gd name="T21" fmla="*/ 12 h 42"/>
                  <a:gd name="T22" fmla="*/ 34 w 38"/>
                  <a:gd name="T23" fmla="*/ 10 h 42"/>
                  <a:gd name="T24" fmla="*/ 30 w 38"/>
                  <a:gd name="T25" fmla="*/ 8 h 42"/>
                  <a:gd name="T26" fmla="*/ 28 w 38"/>
                  <a:gd name="T27" fmla="*/ 4 h 42"/>
                  <a:gd name="T28" fmla="*/ 26 w 38"/>
                  <a:gd name="T29" fmla="*/ 0 h 42"/>
                  <a:gd name="T30" fmla="*/ 10 w 38"/>
                  <a:gd name="T31" fmla="*/ 14 h 42"/>
                  <a:gd name="T32" fmla="*/ 10 w 38"/>
                  <a:gd name="T33" fmla="*/ 14 h 42"/>
                  <a:gd name="T34" fmla="*/ 10 w 38"/>
                  <a:gd name="T35" fmla="*/ 22 h 42"/>
                  <a:gd name="T36" fmla="*/ 6 w 38"/>
                  <a:gd name="T37" fmla="*/ 28 h 42"/>
                  <a:gd name="T38" fmla="*/ 6 w 38"/>
                  <a:gd name="T39" fmla="*/ 2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 h="42">
                    <a:moveTo>
                      <a:pt x="6" y="28"/>
                    </a:moveTo>
                    <a:lnTo>
                      <a:pt x="6" y="28"/>
                    </a:lnTo>
                    <a:lnTo>
                      <a:pt x="2" y="30"/>
                    </a:lnTo>
                    <a:lnTo>
                      <a:pt x="0" y="32"/>
                    </a:lnTo>
                    <a:lnTo>
                      <a:pt x="0" y="36"/>
                    </a:lnTo>
                    <a:lnTo>
                      <a:pt x="0" y="36"/>
                    </a:lnTo>
                    <a:lnTo>
                      <a:pt x="0" y="38"/>
                    </a:lnTo>
                    <a:lnTo>
                      <a:pt x="2" y="40"/>
                    </a:lnTo>
                    <a:lnTo>
                      <a:pt x="8" y="42"/>
                    </a:lnTo>
                    <a:lnTo>
                      <a:pt x="38" y="12"/>
                    </a:lnTo>
                    <a:lnTo>
                      <a:pt x="38" y="12"/>
                    </a:lnTo>
                    <a:lnTo>
                      <a:pt x="34" y="10"/>
                    </a:lnTo>
                    <a:lnTo>
                      <a:pt x="30" y="8"/>
                    </a:lnTo>
                    <a:lnTo>
                      <a:pt x="28" y="4"/>
                    </a:lnTo>
                    <a:lnTo>
                      <a:pt x="26" y="0"/>
                    </a:lnTo>
                    <a:lnTo>
                      <a:pt x="10" y="14"/>
                    </a:lnTo>
                    <a:lnTo>
                      <a:pt x="10" y="14"/>
                    </a:lnTo>
                    <a:lnTo>
                      <a:pt x="10" y="22"/>
                    </a:lnTo>
                    <a:lnTo>
                      <a:pt x="6" y="28"/>
                    </a:lnTo>
                    <a:lnTo>
                      <a:pt x="6"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4" name="Freeform 957">
                <a:extLst>
                  <a:ext uri="{FF2B5EF4-FFF2-40B4-BE49-F238E27FC236}">
                    <a16:creationId xmlns:a16="http://schemas.microsoft.com/office/drawing/2014/main" id="{C061E0E1-AD39-4E9E-9F1B-1CFD5CFAB52C}"/>
                  </a:ext>
                </a:extLst>
              </p:cNvPr>
              <p:cNvSpPr>
                <a:spLocks/>
              </p:cNvSpPr>
              <p:nvPr/>
            </p:nvSpPr>
            <p:spPr bwMode="auto">
              <a:xfrm>
                <a:off x="5948" y="3242"/>
                <a:ext cx="48" cy="54"/>
              </a:xfrm>
              <a:custGeom>
                <a:avLst/>
                <a:gdLst>
                  <a:gd name="T0" fmla="*/ 0 w 48"/>
                  <a:gd name="T1" fmla="*/ 48 h 54"/>
                  <a:gd name="T2" fmla="*/ 0 w 48"/>
                  <a:gd name="T3" fmla="*/ 48 h 54"/>
                  <a:gd name="T4" fmla="*/ 2 w 48"/>
                  <a:gd name="T5" fmla="*/ 52 h 54"/>
                  <a:gd name="T6" fmla="*/ 6 w 48"/>
                  <a:gd name="T7" fmla="*/ 54 h 54"/>
                  <a:gd name="T8" fmla="*/ 6 w 48"/>
                  <a:gd name="T9" fmla="*/ 54 h 54"/>
                  <a:gd name="T10" fmla="*/ 12 w 48"/>
                  <a:gd name="T11" fmla="*/ 54 h 54"/>
                  <a:gd name="T12" fmla="*/ 18 w 48"/>
                  <a:gd name="T13" fmla="*/ 50 h 54"/>
                  <a:gd name="T14" fmla="*/ 24 w 48"/>
                  <a:gd name="T15" fmla="*/ 38 h 54"/>
                  <a:gd name="T16" fmla="*/ 24 w 48"/>
                  <a:gd name="T17" fmla="*/ 38 h 54"/>
                  <a:gd name="T18" fmla="*/ 28 w 48"/>
                  <a:gd name="T19" fmla="*/ 34 h 54"/>
                  <a:gd name="T20" fmla="*/ 30 w 48"/>
                  <a:gd name="T21" fmla="*/ 28 h 54"/>
                  <a:gd name="T22" fmla="*/ 30 w 48"/>
                  <a:gd name="T23" fmla="*/ 28 h 54"/>
                  <a:gd name="T24" fmla="*/ 28 w 48"/>
                  <a:gd name="T25" fmla="*/ 24 h 54"/>
                  <a:gd name="T26" fmla="*/ 28 w 48"/>
                  <a:gd name="T27" fmla="*/ 24 h 54"/>
                  <a:gd name="T28" fmla="*/ 30 w 48"/>
                  <a:gd name="T29" fmla="*/ 22 h 54"/>
                  <a:gd name="T30" fmla="*/ 32 w 48"/>
                  <a:gd name="T31" fmla="*/ 20 h 54"/>
                  <a:gd name="T32" fmla="*/ 38 w 48"/>
                  <a:gd name="T33" fmla="*/ 18 h 54"/>
                  <a:gd name="T34" fmla="*/ 38 w 48"/>
                  <a:gd name="T35" fmla="*/ 18 h 54"/>
                  <a:gd name="T36" fmla="*/ 40 w 48"/>
                  <a:gd name="T37" fmla="*/ 16 h 54"/>
                  <a:gd name="T38" fmla="*/ 40 w 48"/>
                  <a:gd name="T39" fmla="*/ 20 h 54"/>
                  <a:gd name="T40" fmla="*/ 40 w 48"/>
                  <a:gd name="T41" fmla="*/ 20 h 54"/>
                  <a:gd name="T42" fmla="*/ 44 w 48"/>
                  <a:gd name="T43" fmla="*/ 10 h 54"/>
                  <a:gd name="T44" fmla="*/ 48 w 48"/>
                  <a:gd name="T45" fmla="*/ 0 h 54"/>
                  <a:gd name="T46" fmla="*/ 0 w 48"/>
                  <a:gd name="T47" fmla="*/ 48 h 54"/>
                  <a:gd name="T48" fmla="*/ 0 w 48"/>
                  <a:gd name="T49" fmla="*/ 48 h 54"/>
                  <a:gd name="T50" fmla="*/ 0 w 48"/>
                  <a:gd name="T51" fmla="*/ 48 h 54"/>
                  <a:gd name="T52" fmla="*/ 0 w 48"/>
                  <a:gd name="T53" fmla="*/ 4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 h="54">
                    <a:moveTo>
                      <a:pt x="0" y="48"/>
                    </a:moveTo>
                    <a:lnTo>
                      <a:pt x="0" y="48"/>
                    </a:lnTo>
                    <a:lnTo>
                      <a:pt x="2" y="52"/>
                    </a:lnTo>
                    <a:lnTo>
                      <a:pt x="6" y="54"/>
                    </a:lnTo>
                    <a:lnTo>
                      <a:pt x="6" y="54"/>
                    </a:lnTo>
                    <a:lnTo>
                      <a:pt x="12" y="54"/>
                    </a:lnTo>
                    <a:lnTo>
                      <a:pt x="18" y="50"/>
                    </a:lnTo>
                    <a:lnTo>
                      <a:pt x="24" y="38"/>
                    </a:lnTo>
                    <a:lnTo>
                      <a:pt x="24" y="38"/>
                    </a:lnTo>
                    <a:lnTo>
                      <a:pt x="28" y="34"/>
                    </a:lnTo>
                    <a:lnTo>
                      <a:pt x="30" y="28"/>
                    </a:lnTo>
                    <a:lnTo>
                      <a:pt x="30" y="28"/>
                    </a:lnTo>
                    <a:lnTo>
                      <a:pt x="28" y="24"/>
                    </a:lnTo>
                    <a:lnTo>
                      <a:pt x="28" y="24"/>
                    </a:lnTo>
                    <a:lnTo>
                      <a:pt x="30" y="22"/>
                    </a:lnTo>
                    <a:lnTo>
                      <a:pt x="32" y="20"/>
                    </a:lnTo>
                    <a:lnTo>
                      <a:pt x="38" y="18"/>
                    </a:lnTo>
                    <a:lnTo>
                      <a:pt x="38" y="18"/>
                    </a:lnTo>
                    <a:lnTo>
                      <a:pt x="40" y="16"/>
                    </a:lnTo>
                    <a:lnTo>
                      <a:pt x="40" y="20"/>
                    </a:lnTo>
                    <a:lnTo>
                      <a:pt x="40" y="20"/>
                    </a:lnTo>
                    <a:lnTo>
                      <a:pt x="44" y="10"/>
                    </a:lnTo>
                    <a:lnTo>
                      <a:pt x="48" y="0"/>
                    </a:lnTo>
                    <a:lnTo>
                      <a:pt x="0" y="48"/>
                    </a:lnTo>
                    <a:lnTo>
                      <a:pt x="0" y="48"/>
                    </a:lnTo>
                    <a:lnTo>
                      <a:pt x="0" y="48"/>
                    </a:lnTo>
                    <a:lnTo>
                      <a:pt x="0"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5" name="Freeform 958">
                <a:extLst>
                  <a:ext uri="{FF2B5EF4-FFF2-40B4-BE49-F238E27FC236}">
                    <a16:creationId xmlns:a16="http://schemas.microsoft.com/office/drawing/2014/main" id="{2A3D009E-7F94-4B18-8EA9-CB5B1B95AEAD}"/>
                  </a:ext>
                </a:extLst>
              </p:cNvPr>
              <p:cNvSpPr>
                <a:spLocks/>
              </p:cNvSpPr>
              <p:nvPr/>
            </p:nvSpPr>
            <p:spPr bwMode="auto">
              <a:xfrm>
                <a:off x="5992" y="2950"/>
                <a:ext cx="6" cy="4"/>
              </a:xfrm>
              <a:custGeom>
                <a:avLst/>
                <a:gdLst>
                  <a:gd name="T0" fmla="*/ 6 w 6"/>
                  <a:gd name="T1" fmla="*/ 2 h 4"/>
                  <a:gd name="T2" fmla="*/ 6 w 6"/>
                  <a:gd name="T3" fmla="*/ 0 h 4"/>
                  <a:gd name="T4" fmla="*/ 0 w 6"/>
                  <a:gd name="T5" fmla="*/ 4 h 4"/>
                  <a:gd name="T6" fmla="*/ 0 w 6"/>
                  <a:gd name="T7" fmla="*/ 4 h 4"/>
                  <a:gd name="T8" fmla="*/ 6 w 6"/>
                  <a:gd name="T9" fmla="*/ 2 h 4"/>
                  <a:gd name="T10" fmla="*/ 6 w 6"/>
                  <a:gd name="T11" fmla="*/ 2 h 4"/>
                </a:gdLst>
                <a:ahLst/>
                <a:cxnLst>
                  <a:cxn ang="0">
                    <a:pos x="T0" y="T1"/>
                  </a:cxn>
                  <a:cxn ang="0">
                    <a:pos x="T2" y="T3"/>
                  </a:cxn>
                  <a:cxn ang="0">
                    <a:pos x="T4" y="T5"/>
                  </a:cxn>
                  <a:cxn ang="0">
                    <a:pos x="T6" y="T7"/>
                  </a:cxn>
                  <a:cxn ang="0">
                    <a:pos x="T8" y="T9"/>
                  </a:cxn>
                  <a:cxn ang="0">
                    <a:pos x="T10" y="T11"/>
                  </a:cxn>
                </a:cxnLst>
                <a:rect l="0" t="0" r="r" b="b"/>
                <a:pathLst>
                  <a:path w="6" h="4">
                    <a:moveTo>
                      <a:pt x="6" y="2"/>
                    </a:moveTo>
                    <a:lnTo>
                      <a:pt x="6" y="0"/>
                    </a:lnTo>
                    <a:lnTo>
                      <a:pt x="0" y="4"/>
                    </a:lnTo>
                    <a:lnTo>
                      <a:pt x="0" y="4"/>
                    </a:lnTo>
                    <a:lnTo>
                      <a:pt x="6" y="2"/>
                    </a:lnTo>
                    <a:lnTo>
                      <a:pt x="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6" name="Freeform 959">
                <a:extLst>
                  <a:ext uri="{FF2B5EF4-FFF2-40B4-BE49-F238E27FC236}">
                    <a16:creationId xmlns:a16="http://schemas.microsoft.com/office/drawing/2014/main" id="{95847CAB-0CF1-494A-AA36-223CA9F19C1F}"/>
                  </a:ext>
                </a:extLst>
              </p:cNvPr>
              <p:cNvSpPr>
                <a:spLocks/>
              </p:cNvSpPr>
              <p:nvPr/>
            </p:nvSpPr>
            <p:spPr bwMode="auto">
              <a:xfrm>
                <a:off x="6012" y="2932"/>
                <a:ext cx="2" cy="2"/>
              </a:xfrm>
              <a:custGeom>
                <a:avLst/>
                <a:gdLst>
                  <a:gd name="T0" fmla="*/ 2 w 2"/>
                  <a:gd name="T1" fmla="*/ 0 h 2"/>
                  <a:gd name="T2" fmla="*/ 0 w 2"/>
                  <a:gd name="T3" fmla="*/ 2 h 2"/>
                  <a:gd name="T4" fmla="*/ 0 w 2"/>
                  <a:gd name="T5" fmla="*/ 2 h 2"/>
                  <a:gd name="T6" fmla="*/ 2 w 2"/>
                  <a:gd name="T7" fmla="*/ 2 h 2"/>
                  <a:gd name="T8" fmla="*/ 2 w 2"/>
                  <a:gd name="T9" fmla="*/ 2 h 2"/>
                  <a:gd name="T10" fmla="*/ 2 w 2"/>
                  <a:gd name="T11" fmla="*/ 0 h 2"/>
                  <a:gd name="T12" fmla="*/ 2 w 2"/>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0"/>
                    </a:moveTo>
                    <a:lnTo>
                      <a:pt x="0" y="2"/>
                    </a:lnTo>
                    <a:lnTo>
                      <a:pt x="0" y="2"/>
                    </a:lnTo>
                    <a:lnTo>
                      <a:pt x="2" y="2"/>
                    </a:lnTo>
                    <a:lnTo>
                      <a:pt x="2" y="2"/>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7" name="Freeform 960">
                <a:extLst>
                  <a:ext uri="{FF2B5EF4-FFF2-40B4-BE49-F238E27FC236}">
                    <a16:creationId xmlns:a16="http://schemas.microsoft.com/office/drawing/2014/main" id="{2D3FB0CB-0462-4155-8393-83A3B0769A27}"/>
                  </a:ext>
                </a:extLst>
              </p:cNvPr>
              <p:cNvSpPr>
                <a:spLocks/>
              </p:cNvSpPr>
              <p:nvPr/>
            </p:nvSpPr>
            <p:spPr bwMode="auto">
              <a:xfrm>
                <a:off x="5364" y="2756"/>
                <a:ext cx="2" cy="4"/>
              </a:xfrm>
              <a:custGeom>
                <a:avLst/>
                <a:gdLst>
                  <a:gd name="T0" fmla="*/ 2 w 2"/>
                  <a:gd name="T1" fmla="*/ 4 h 4"/>
                  <a:gd name="T2" fmla="*/ 2 w 2"/>
                  <a:gd name="T3" fmla="*/ 4 h 4"/>
                  <a:gd name="T4" fmla="*/ 2 w 2"/>
                  <a:gd name="T5" fmla="*/ 0 h 4"/>
                  <a:gd name="T6" fmla="*/ 0 w 2"/>
                  <a:gd name="T7" fmla="*/ 4 h 4"/>
                  <a:gd name="T8" fmla="*/ 0 w 2"/>
                  <a:gd name="T9" fmla="*/ 4 h 4"/>
                  <a:gd name="T10" fmla="*/ 0 w 2"/>
                  <a:gd name="T11" fmla="*/ 4 h 4"/>
                  <a:gd name="T12" fmla="*/ 0 w 2"/>
                  <a:gd name="T13" fmla="*/ 4 h 4"/>
                  <a:gd name="T14" fmla="*/ 2 w 2"/>
                  <a:gd name="T15" fmla="*/ 4 h 4"/>
                  <a:gd name="T16" fmla="*/ 2 w 2"/>
                  <a:gd name="T17" fmla="*/ 4 h 4"/>
                  <a:gd name="T18" fmla="*/ 2 w 2"/>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4">
                    <a:moveTo>
                      <a:pt x="2" y="4"/>
                    </a:moveTo>
                    <a:lnTo>
                      <a:pt x="2" y="4"/>
                    </a:lnTo>
                    <a:lnTo>
                      <a:pt x="2" y="0"/>
                    </a:lnTo>
                    <a:lnTo>
                      <a:pt x="0" y="4"/>
                    </a:lnTo>
                    <a:lnTo>
                      <a:pt x="0" y="4"/>
                    </a:lnTo>
                    <a:lnTo>
                      <a:pt x="0" y="4"/>
                    </a:lnTo>
                    <a:lnTo>
                      <a:pt x="0" y="4"/>
                    </a:lnTo>
                    <a:lnTo>
                      <a:pt x="2" y="4"/>
                    </a:lnTo>
                    <a:lnTo>
                      <a:pt x="2" y="4"/>
                    </a:lnTo>
                    <a:lnTo>
                      <a:pt x="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8" name="Freeform 961">
                <a:extLst>
                  <a:ext uri="{FF2B5EF4-FFF2-40B4-BE49-F238E27FC236}">
                    <a16:creationId xmlns:a16="http://schemas.microsoft.com/office/drawing/2014/main" id="{2B910C73-7592-4CD0-8F4F-A64A95B1E324}"/>
                  </a:ext>
                </a:extLst>
              </p:cNvPr>
              <p:cNvSpPr>
                <a:spLocks/>
              </p:cNvSpPr>
              <p:nvPr/>
            </p:nvSpPr>
            <p:spPr bwMode="auto">
              <a:xfrm>
                <a:off x="5358" y="2862"/>
                <a:ext cx="20" cy="12"/>
              </a:xfrm>
              <a:custGeom>
                <a:avLst/>
                <a:gdLst>
                  <a:gd name="T0" fmla="*/ 20 w 20"/>
                  <a:gd name="T1" fmla="*/ 0 h 12"/>
                  <a:gd name="T2" fmla="*/ 20 w 20"/>
                  <a:gd name="T3" fmla="*/ 0 h 12"/>
                  <a:gd name="T4" fmla="*/ 12 w 20"/>
                  <a:gd name="T5" fmla="*/ 0 h 12"/>
                  <a:gd name="T6" fmla="*/ 0 w 20"/>
                  <a:gd name="T7" fmla="*/ 4 h 12"/>
                  <a:gd name="T8" fmla="*/ 0 w 20"/>
                  <a:gd name="T9" fmla="*/ 4 h 12"/>
                  <a:gd name="T10" fmla="*/ 4 w 20"/>
                  <a:gd name="T11" fmla="*/ 8 h 12"/>
                  <a:gd name="T12" fmla="*/ 8 w 20"/>
                  <a:gd name="T13" fmla="*/ 10 h 12"/>
                  <a:gd name="T14" fmla="*/ 12 w 20"/>
                  <a:gd name="T15" fmla="*/ 12 h 12"/>
                  <a:gd name="T16" fmla="*/ 12 w 20"/>
                  <a:gd name="T17" fmla="*/ 12 h 12"/>
                  <a:gd name="T18" fmla="*/ 14 w 20"/>
                  <a:gd name="T19" fmla="*/ 12 h 12"/>
                  <a:gd name="T20" fmla="*/ 20 w 20"/>
                  <a:gd name="T21" fmla="*/ 6 h 12"/>
                  <a:gd name="T22" fmla="*/ 20 w 20"/>
                  <a:gd name="T2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 h="12">
                    <a:moveTo>
                      <a:pt x="20" y="0"/>
                    </a:moveTo>
                    <a:lnTo>
                      <a:pt x="20" y="0"/>
                    </a:lnTo>
                    <a:lnTo>
                      <a:pt x="12" y="0"/>
                    </a:lnTo>
                    <a:lnTo>
                      <a:pt x="0" y="4"/>
                    </a:lnTo>
                    <a:lnTo>
                      <a:pt x="0" y="4"/>
                    </a:lnTo>
                    <a:lnTo>
                      <a:pt x="4" y="8"/>
                    </a:lnTo>
                    <a:lnTo>
                      <a:pt x="8" y="10"/>
                    </a:lnTo>
                    <a:lnTo>
                      <a:pt x="12" y="12"/>
                    </a:lnTo>
                    <a:lnTo>
                      <a:pt x="12" y="12"/>
                    </a:lnTo>
                    <a:lnTo>
                      <a:pt x="14" y="12"/>
                    </a:lnTo>
                    <a:lnTo>
                      <a:pt x="20" y="6"/>
                    </a:lnTo>
                    <a:lnTo>
                      <a:pt x="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9" name="Freeform 962">
                <a:extLst>
                  <a:ext uri="{FF2B5EF4-FFF2-40B4-BE49-F238E27FC236}">
                    <a16:creationId xmlns:a16="http://schemas.microsoft.com/office/drawing/2014/main" id="{0F5C1514-215A-4F7C-BD5A-62827487A509}"/>
                  </a:ext>
                </a:extLst>
              </p:cNvPr>
              <p:cNvSpPr>
                <a:spLocks/>
              </p:cNvSpPr>
              <p:nvPr/>
            </p:nvSpPr>
            <p:spPr bwMode="auto">
              <a:xfrm>
                <a:off x="5188" y="2698"/>
                <a:ext cx="18" cy="20"/>
              </a:xfrm>
              <a:custGeom>
                <a:avLst/>
                <a:gdLst>
                  <a:gd name="T0" fmla="*/ 12 w 18"/>
                  <a:gd name="T1" fmla="*/ 0 h 20"/>
                  <a:gd name="T2" fmla="*/ 12 w 18"/>
                  <a:gd name="T3" fmla="*/ 0 h 20"/>
                  <a:gd name="T4" fmla="*/ 6 w 18"/>
                  <a:gd name="T5" fmla="*/ 2 h 20"/>
                  <a:gd name="T6" fmla="*/ 4 w 18"/>
                  <a:gd name="T7" fmla="*/ 6 h 20"/>
                  <a:gd name="T8" fmla="*/ 4 w 18"/>
                  <a:gd name="T9" fmla="*/ 6 h 20"/>
                  <a:gd name="T10" fmla="*/ 0 w 18"/>
                  <a:gd name="T11" fmla="*/ 20 h 20"/>
                  <a:gd name="T12" fmla="*/ 18 w 18"/>
                  <a:gd name="T13" fmla="*/ 0 h 20"/>
                  <a:gd name="T14" fmla="*/ 18 w 18"/>
                  <a:gd name="T15" fmla="*/ 0 h 20"/>
                  <a:gd name="T16" fmla="*/ 12 w 18"/>
                  <a:gd name="T17" fmla="*/ 0 h 20"/>
                  <a:gd name="T18" fmla="*/ 12 w 18"/>
                  <a:gd name="T19"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20">
                    <a:moveTo>
                      <a:pt x="12" y="0"/>
                    </a:moveTo>
                    <a:lnTo>
                      <a:pt x="12" y="0"/>
                    </a:lnTo>
                    <a:lnTo>
                      <a:pt x="6" y="2"/>
                    </a:lnTo>
                    <a:lnTo>
                      <a:pt x="4" y="6"/>
                    </a:lnTo>
                    <a:lnTo>
                      <a:pt x="4" y="6"/>
                    </a:lnTo>
                    <a:lnTo>
                      <a:pt x="0" y="20"/>
                    </a:lnTo>
                    <a:lnTo>
                      <a:pt x="18" y="0"/>
                    </a:lnTo>
                    <a:lnTo>
                      <a:pt x="18" y="0"/>
                    </a:lnTo>
                    <a:lnTo>
                      <a:pt x="12" y="0"/>
                    </a:lnTo>
                    <a:lnTo>
                      <a:pt x="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0" name="Freeform 963">
                <a:extLst>
                  <a:ext uri="{FF2B5EF4-FFF2-40B4-BE49-F238E27FC236}">
                    <a16:creationId xmlns:a16="http://schemas.microsoft.com/office/drawing/2014/main" id="{050840DB-27D0-460F-9053-0F56D9A5B5E1}"/>
                  </a:ext>
                </a:extLst>
              </p:cNvPr>
              <p:cNvSpPr>
                <a:spLocks/>
              </p:cNvSpPr>
              <p:nvPr/>
            </p:nvSpPr>
            <p:spPr bwMode="auto">
              <a:xfrm>
                <a:off x="4922" y="2652"/>
                <a:ext cx="30" cy="30"/>
              </a:xfrm>
              <a:custGeom>
                <a:avLst/>
                <a:gdLst>
                  <a:gd name="T0" fmla="*/ 24 w 30"/>
                  <a:gd name="T1" fmla="*/ 8 h 30"/>
                  <a:gd name="T2" fmla="*/ 24 w 30"/>
                  <a:gd name="T3" fmla="*/ 8 h 30"/>
                  <a:gd name="T4" fmla="*/ 20 w 30"/>
                  <a:gd name="T5" fmla="*/ 8 h 30"/>
                  <a:gd name="T6" fmla="*/ 18 w 30"/>
                  <a:gd name="T7" fmla="*/ 6 h 30"/>
                  <a:gd name="T8" fmla="*/ 18 w 30"/>
                  <a:gd name="T9" fmla="*/ 6 h 30"/>
                  <a:gd name="T10" fmla="*/ 16 w 30"/>
                  <a:gd name="T11" fmla="*/ 0 h 30"/>
                  <a:gd name="T12" fmla="*/ 0 w 30"/>
                  <a:gd name="T13" fmla="*/ 14 h 30"/>
                  <a:gd name="T14" fmla="*/ 0 w 30"/>
                  <a:gd name="T15" fmla="*/ 14 h 30"/>
                  <a:gd name="T16" fmla="*/ 4 w 30"/>
                  <a:gd name="T17" fmla="*/ 24 h 30"/>
                  <a:gd name="T18" fmla="*/ 4 w 30"/>
                  <a:gd name="T19" fmla="*/ 24 h 30"/>
                  <a:gd name="T20" fmla="*/ 8 w 30"/>
                  <a:gd name="T21" fmla="*/ 28 h 30"/>
                  <a:gd name="T22" fmla="*/ 10 w 30"/>
                  <a:gd name="T23" fmla="*/ 30 h 30"/>
                  <a:gd name="T24" fmla="*/ 30 w 30"/>
                  <a:gd name="T25" fmla="*/ 10 h 30"/>
                  <a:gd name="T26" fmla="*/ 30 w 30"/>
                  <a:gd name="T27" fmla="*/ 10 h 30"/>
                  <a:gd name="T28" fmla="*/ 24 w 30"/>
                  <a:gd name="T29" fmla="*/ 8 h 30"/>
                  <a:gd name="T30" fmla="*/ 24 w 30"/>
                  <a:gd name="T31" fmla="*/ 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30">
                    <a:moveTo>
                      <a:pt x="24" y="8"/>
                    </a:moveTo>
                    <a:lnTo>
                      <a:pt x="24" y="8"/>
                    </a:lnTo>
                    <a:lnTo>
                      <a:pt x="20" y="8"/>
                    </a:lnTo>
                    <a:lnTo>
                      <a:pt x="18" y="6"/>
                    </a:lnTo>
                    <a:lnTo>
                      <a:pt x="18" y="6"/>
                    </a:lnTo>
                    <a:lnTo>
                      <a:pt x="16" y="0"/>
                    </a:lnTo>
                    <a:lnTo>
                      <a:pt x="0" y="14"/>
                    </a:lnTo>
                    <a:lnTo>
                      <a:pt x="0" y="14"/>
                    </a:lnTo>
                    <a:lnTo>
                      <a:pt x="4" y="24"/>
                    </a:lnTo>
                    <a:lnTo>
                      <a:pt x="4" y="24"/>
                    </a:lnTo>
                    <a:lnTo>
                      <a:pt x="8" y="28"/>
                    </a:lnTo>
                    <a:lnTo>
                      <a:pt x="10" y="30"/>
                    </a:lnTo>
                    <a:lnTo>
                      <a:pt x="30" y="10"/>
                    </a:lnTo>
                    <a:lnTo>
                      <a:pt x="30" y="10"/>
                    </a:lnTo>
                    <a:lnTo>
                      <a:pt x="24" y="8"/>
                    </a:lnTo>
                    <a:lnTo>
                      <a:pt x="24"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1" name="Freeform 964">
                <a:extLst>
                  <a:ext uri="{FF2B5EF4-FFF2-40B4-BE49-F238E27FC236}">
                    <a16:creationId xmlns:a16="http://schemas.microsoft.com/office/drawing/2014/main" id="{FCAE6D3C-D3F2-48FA-8307-37BA3D1E2E20}"/>
                  </a:ext>
                </a:extLst>
              </p:cNvPr>
              <p:cNvSpPr>
                <a:spLocks/>
              </p:cNvSpPr>
              <p:nvPr/>
            </p:nvSpPr>
            <p:spPr bwMode="auto">
              <a:xfrm>
                <a:off x="4944" y="2674"/>
                <a:ext cx="32" cy="34"/>
              </a:xfrm>
              <a:custGeom>
                <a:avLst/>
                <a:gdLst>
                  <a:gd name="T0" fmla="*/ 20 w 32"/>
                  <a:gd name="T1" fmla="*/ 0 h 34"/>
                  <a:gd name="T2" fmla="*/ 0 w 32"/>
                  <a:gd name="T3" fmla="*/ 20 h 34"/>
                  <a:gd name="T4" fmla="*/ 0 w 32"/>
                  <a:gd name="T5" fmla="*/ 20 h 34"/>
                  <a:gd name="T6" fmla="*/ 2 w 32"/>
                  <a:gd name="T7" fmla="*/ 28 h 34"/>
                  <a:gd name="T8" fmla="*/ 6 w 32"/>
                  <a:gd name="T9" fmla="*/ 34 h 34"/>
                  <a:gd name="T10" fmla="*/ 6 w 32"/>
                  <a:gd name="T11" fmla="*/ 34 h 34"/>
                  <a:gd name="T12" fmla="*/ 10 w 32"/>
                  <a:gd name="T13" fmla="*/ 34 h 34"/>
                  <a:gd name="T14" fmla="*/ 32 w 32"/>
                  <a:gd name="T15" fmla="*/ 12 h 34"/>
                  <a:gd name="T16" fmla="*/ 32 w 32"/>
                  <a:gd name="T17" fmla="*/ 12 h 34"/>
                  <a:gd name="T18" fmla="*/ 26 w 32"/>
                  <a:gd name="T19" fmla="*/ 6 h 34"/>
                  <a:gd name="T20" fmla="*/ 20 w 32"/>
                  <a:gd name="T21" fmla="*/ 0 h 34"/>
                  <a:gd name="T22" fmla="*/ 20 w 32"/>
                  <a:gd name="T23"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34">
                    <a:moveTo>
                      <a:pt x="20" y="0"/>
                    </a:moveTo>
                    <a:lnTo>
                      <a:pt x="0" y="20"/>
                    </a:lnTo>
                    <a:lnTo>
                      <a:pt x="0" y="20"/>
                    </a:lnTo>
                    <a:lnTo>
                      <a:pt x="2" y="28"/>
                    </a:lnTo>
                    <a:lnTo>
                      <a:pt x="6" y="34"/>
                    </a:lnTo>
                    <a:lnTo>
                      <a:pt x="6" y="34"/>
                    </a:lnTo>
                    <a:lnTo>
                      <a:pt x="10" y="34"/>
                    </a:lnTo>
                    <a:lnTo>
                      <a:pt x="32" y="12"/>
                    </a:lnTo>
                    <a:lnTo>
                      <a:pt x="32" y="12"/>
                    </a:lnTo>
                    <a:lnTo>
                      <a:pt x="26" y="6"/>
                    </a:lnTo>
                    <a:lnTo>
                      <a:pt x="20" y="0"/>
                    </a:lnTo>
                    <a:lnTo>
                      <a:pt x="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2" name="Freeform 965">
                <a:extLst>
                  <a:ext uri="{FF2B5EF4-FFF2-40B4-BE49-F238E27FC236}">
                    <a16:creationId xmlns:a16="http://schemas.microsoft.com/office/drawing/2014/main" id="{F66B9824-ED60-43AA-BEAB-067CE4729FA5}"/>
                  </a:ext>
                </a:extLst>
              </p:cNvPr>
              <p:cNvSpPr>
                <a:spLocks/>
              </p:cNvSpPr>
              <p:nvPr/>
            </p:nvSpPr>
            <p:spPr bwMode="auto">
              <a:xfrm>
                <a:off x="4964" y="2692"/>
                <a:ext cx="44" cy="46"/>
              </a:xfrm>
              <a:custGeom>
                <a:avLst/>
                <a:gdLst>
                  <a:gd name="T0" fmla="*/ 42 w 44"/>
                  <a:gd name="T1" fmla="*/ 10 h 46"/>
                  <a:gd name="T2" fmla="*/ 42 w 44"/>
                  <a:gd name="T3" fmla="*/ 10 h 46"/>
                  <a:gd name="T4" fmla="*/ 38 w 44"/>
                  <a:gd name="T5" fmla="*/ 10 h 46"/>
                  <a:gd name="T6" fmla="*/ 38 w 44"/>
                  <a:gd name="T7" fmla="*/ 10 h 46"/>
                  <a:gd name="T8" fmla="*/ 38 w 44"/>
                  <a:gd name="T9" fmla="*/ 10 h 46"/>
                  <a:gd name="T10" fmla="*/ 38 w 44"/>
                  <a:gd name="T11" fmla="*/ 10 h 46"/>
                  <a:gd name="T12" fmla="*/ 38 w 44"/>
                  <a:gd name="T13" fmla="*/ 10 h 46"/>
                  <a:gd name="T14" fmla="*/ 38 w 44"/>
                  <a:gd name="T15" fmla="*/ 10 h 46"/>
                  <a:gd name="T16" fmla="*/ 38 w 44"/>
                  <a:gd name="T17" fmla="*/ 10 h 46"/>
                  <a:gd name="T18" fmla="*/ 38 w 44"/>
                  <a:gd name="T19" fmla="*/ 10 h 46"/>
                  <a:gd name="T20" fmla="*/ 38 w 44"/>
                  <a:gd name="T21" fmla="*/ 6 h 46"/>
                  <a:gd name="T22" fmla="*/ 36 w 44"/>
                  <a:gd name="T23" fmla="*/ 4 h 46"/>
                  <a:gd name="T24" fmla="*/ 30 w 44"/>
                  <a:gd name="T25" fmla="*/ 0 h 46"/>
                  <a:gd name="T26" fmla="*/ 0 w 44"/>
                  <a:gd name="T27" fmla="*/ 30 h 46"/>
                  <a:gd name="T28" fmla="*/ 0 w 44"/>
                  <a:gd name="T29" fmla="*/ 30 h 46"/>
                  <a:gd name="T30" fmla="*/ 2 w 44"/>
                  <a:gd name="T31" fmla="*/ 34 h 46"/>
                  <a:gd name="T32" fmla="*/ 2 w 44"/>
                  <a:gd name="T33" fmla="*/ 34 h 46"/>
                  <a:gd name="T34" fmla="*/ 8 w 44"/>
                  <a:gd name="T35" fmla="*/ 46 h 46"/>
                  <a:gd name="T36" fmla="*/ 44 w 44"/>
                  <a:gd name="T37" fmla="*/ 12 h 46"/>
                  <a:gd name="T38" fmla="*/ 44 w 44"/>
                  <a:gd name="T39" fmla="*/ 12 h 46"/>
                  <a:gd name="T40" fmla="*/ 42 w 44"/>
                  <a:gd name="T41" fmla="*/ 10 h 46"/>
                  <a:gd name="T42" fmla="*/ 42 w 44"/>
                  <a:gd name="T43" fmla="*/ 1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 h="46">
                    <a:moveTo>
                      <a:pt x="42" y="10"/>
                    </a:moveTo>
                    <a:lnTo>
                      <a:pt x="42" y="10"/>
                    </a:lnTo>
                    <a:lnTo>
                      <a:pt x="38" y="10"/>
                    </a:lnTo>
                    <a:lnTo>
                      <a:pt x="38" y="10"/>
                    </a:lnTo>
                    <a:lnTo>
                      <a:pt x="38" y="10"/>
                    </a:lnTo>
                    <a:lnTo>
                      <a:pt x="38" y="10"/>
                    </a:lnTo>
                    <a:lnTo>
                      <a:pt x="38" y="10"/>
                    </a:lnTo>
                    <a:lnTo>
                      <a:pt x="38" y="10"/>
                    </a:lnTo>
                    <a:lnTo>
                      <a:pt x="38" y="10"/>
                    </a:lnTo>
                    <a:lnTo>
                      <a:pt x="38" y="10"/>
                    </a:lnTo>
                    <a:lnTo>
                      <a:pt x="38" y="6"/>
                    </a:lnTo>
                    <a:lnTo>
                      <a:pt x="36" y="4"/>
                    </a:lnTo>
                    <a:lnTo>
                      <a:pt x="30" y="0"/>
                    </a:lnTo>
                    <a:lnTo>
                      <a:pt x="0" y="30"/>
                    </a:lnTo>
                    <a:lnTo>
                      <a:pt x="0" y="30"/>
                    </a:lnTo>
                    <a:lnTo>
                      <a:pt x="2" y="34"/>
                    </a:lnTo>
                    <a:lnTo>
                      <a:pt x="2" y="34"/>
                    </a:lnTo>
                    <a:lnTo>
                      <a:pt x="8" y="46"/>
                    </a:lnTo>
                    <a:lnTo>
                      <a:pt x="44" y="12"/>
                    </a:lnTo>
                    <a:lnTo>
                      <a:pt x="44" y="12"/>
                    </a:lnTo>
                    <a:lnTo>
                      <a:pt x="42" y="10"/>
                    </a:lnTo>
                    <a:lnTo>
                      <a:pt x="4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3" name="Freeform 966">
                <a:extLst>
                  <a:ext uri="{FF2B5EF4-FFF2-40B4-BE49-F238E27FC236}">
                    <a16:creationId xmlns:a16="http://schemas.microsoft.com/office/drawing/2014/main" id="{A963F421-2FDF-4C22-802F-BCADF96B3AA9}"/>
                  </a:ext>
                </a:extLst>
              </p:cNvPr>
              <p:cNvSpPr>
                <a:spLocks/>
              </p:cNvSpPr>
              <p:nvPr/>
            </p:nvSpPr>
            <p:spPr bwMode="auto">
              <a:xfrm>
                <a:off x="5002" y="2702"/>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4" name="Freeform 967">
                <a:extLst>
                  <a:ext uri="{FF2B5EF4-FFF2-40B4-BE49-F238E27FC236}">
                    <a16:creationId xmlns:a16="http://schemas.microsoft.com/office/drawing/2014/main" id="{ED727D71-373A-4BB1-BEEA-F1278C322990}"/>
                  </a:ext>
                </a:extLst>
              </p:cNvPr>
              <p:cNvSpPr>
                <a:spLocks/>
              </p:cNvSpPr>
              <p:nvPr/>
            </p:nvSpPr>
            <p:spPr bwMode="auto">
              <a:xfrm>
                <a:off x="4982" y="2722"/>
                <a:ext cx="42" cy="42"/>
              </a:xfrm>
              <a:custGeom>
                <a:avLst/>
                <a:gdLst>
                  <a:gd name="T0" fmla="*/ 34 w 42"/>
                  <a:gd name="T1" fmla="*/ 0 h 42"/>
                  <a:gd name="T2" fmla="*/ 34 w 42"/>
                  <a:gd name="T3" fmla="*/ 0 h 42"/>
                  <a:gd name="T4" fmla="*/ 30 w 42"/>
                  <a:gd name="T5" fmla="*/ 0 h 42"/>
                  <a:gd name="T6" fmla="*/ 0 w 42"/>
                  <a:gd name="T7" fmla="*/ 30 h 42"/>
                  <a:gd name="T8" fmla="*/ 0 w 42"/>
                  <a:gd name="T9" fmla="*/ 30 h 42"/>
                  <a:gd name="T10" fmla="*/ 2 w 42"/>
                  <a:gd name="T11" fmla="*/ 32 h 42"/>
                  <a:gd name="T12" fmla="*/ 2 w 42"/>
                  <a:gd name="T13" fmla="*/ 32 h 42"/>
                  <a:gd name="T14" fmla="*/ 14 w 42"/>
                  <a:gd name="T15" fmla="*/ 42 h 42"/>
                  <a:gd name="T16" fmla="*/ 42 w 42"/>
                  <a:gd name="T17" fmla="*/ 14 h 42"/>
                  <a:gd name="T18" fmla="*/ 42 w 42"/>
                  <a:gd name="T19" fmla="*/ 14 h 42"/>
                  <a:gd name="T20" fmla="*/ 36 w 42"/>
                  <a:gd name="T21" fmla="*/ 8 h 42"/>
                  <a:gd name="T22" fmla="*/ 34 w 42"/>
                  <a:gd name="T23" fmla="*/ 4 h 42"/>
                  <a:gd name="T24" fmla="*/ 34 w 42"/>
                  <a:gd name="T25" fmla="*/ 0 h 42"/>
                  <a:gd name="T26" fmla="*/ 34 w 42"/>
                  <a:gd name="T2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42">
                    <a:moveTo>
                      <a:pt x="34" y="0"/>
                    </a:moveTo>
                    <a:lnTo>
                      <a:pt x="34" y="0"/>
                    </a:lnTo>
                    <a:lnTo>
                      <a:pt x="30" y="0"/>
                    </a:lnTo>
                    <a:lnTo>
                      <a:pt x="0" y="30"/>
                    </a:lnTo>
                    <a:lnTo>
                      <a:pt x="0" y="30"/>
                    </a:lnTo>
                    <a:lnTo>
                      <a:pt x="2" y="32"/>
                    </a:lnTo>
                    <a:lnTo>
                      <a:pt x="2" y="32"/>
                    </a:lnTo>
                    <a:lnTo>
                      <a:pt x="14" y="42"/>
                    </a:lnTo>
                    <a:lnTo>
                      <a:pt x="42" y="14"/>
                    </a:lnTo>
                    <a:lnTo>
                      <a:pt x="42" y="14"/>
                    </a:lnTo>
                    <a:lnTo>
                      <a:pt x="36" y="8"/>
                    </a:lnTo>
                    <a:lnTo>
                      <a:pt x="34" y="4"/>
                    </a:lnTo>
                    <a:lnTo>
                      <a:pt x="34" y="0"/>
                    </a:lnTo>
                    <a:lnTo>
                      <a:pt x="3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5" name="Freeform 968">
                <a:extLst>
                  <a:ext uri="{FF2B5EF4-FFF2-40B4-BE49-F238E27FC236}">
                    <a16:creationId xmlns:a16="http://schemas.microsoft.com/office/drawing/2014/main" id="{88CBA12E-425A-434A-9220-44F17C3F9BA4}"/>
                  </a:ext>
                </a:extLst>
              </p:cNvPr>
              <p:cNvSpPr>
                <a:spLocks/>
              </p:cNvSpPr>
              <p:nvPr/>
            </p:nvSpPr>
            <p:spPr bwMode="auto">
              <a:xfrm>
                <a:off x="5010" y="2746"/>
                <a:ext cx="28" cy="42"/>
              </a:xfrm>
              <a:custGeom>
                <a:avLst/>
                <a:gdLst>
                  <a:gd name="T0" fmla="*/ 28 w 28"/>
                  <a:gd name="T1" fmla="*/ 22 h 42"/>
                  <a:gd name="T2" fmla="*/ 28 w 28"/>
                  <a:gd name="T3" fmla="*/ 22 h 42"/>
                  <a:gd name="T4" fmla="*/ 28 w 28"/>
                  <a:gd name="T5" fmla="*/ 2 h 42"/>
                  <a:gd name="T6" fmla="*/ 28 w 28"/>
                  <a:gd name="T7" fmla="*/ 2 h 42"/>
                  <a:gd name="T8" fmla="*/ 28 w 28"/>
                  <a:gd name="T9" fmla="*/ 0 h 42"/>
                  <a:gd name="T10" fmla="*/ 0 w 28"/>
                  <a:gd name="T11" fmla="*/ 28 h 42"/>
                  <a:gd name="T12" fmla="*/ 0 w 28"/>
                  <a:gd name="T13" fmla="*/ 28 h 42"/>
                  <a:gd name="T14" fmla="*/ 0 w 28"/>
                  <a:gd name="T15" fmla="*/ 30 h 42"/>
                  <a:gd name="T16" fmla="*/ 0 w 28"/>
                  <a:gd name="T17" fmla="*/ 30 h 42"/>
                  <a:gd name="T18" fmla="*/ 4 w 28"/>
                  <a:gd name="T19" fmla="*/ 34 h 42"/>
                  <a:gd name="T20" fmla="*/ 10 w 28"/>
                  <a:gd name="T21" fmla="*/ 42 h 42"/>
                  <a:gd name="T22" fmla="*/ 24 w 28"/>
                  <a:gd name="T23" fmla="*/ 28 h 42"/>
                  <a:gd name="T24" fmla="*/ 24 w 28"/>
                  <a:gd name="T25" fmla="*/ 28 h 42"/>
                  <a:gd name="T26" fmla="*/ 24 w 28"/>
                  <a:gd name="T27" fmla="*/ 24 h 42"/>
                  <a:gd name="T28" fmla="*/ 26 w 28"/>
                  <a:gd name="T29" fmla="*/ 24 h 42"/>
                  <a:gd name="T30" fmla="*/ 28 w 28"/>
                  <a:gd name="T31" fmla="*/ 22 h 42"/>
                  <a:gd name="T32" fmla="*/ 28 w 28"/>
                  <a:gd name="T33" fmla="*/ 2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42">
                    <a:moveTo>
                      <a:pt x="28" y="22"/>
                    </a:moveTo>
                    <a:lnTo>
                      <a:pt x="28" y="22"/>
                    </a:lnTo>
                    <a:lnTo>
                      <a:pt x="28" y="2"/>
                    </a:lnTo>
                    <a:lnTo>
                      <a:pt x="28" y="2"/>
                    </a:lnTo>
                    <a:lnTo>
                      <a:pt x="28" y="0"/>
                    </a:lnTo>
                    <a:lnTo>
                      <a:pt x="0" y="28"/>
                    </a:lnTo>
                    <a:lnTo>
                      <a:pt x="0" y="28"/>
                    </a:lnTo>
                    <a:lnTo>
                      <a:pt x="0" y="30"/>
                    </a:lnTo>
                    <a:lnTo>
                      <a:pt x="0" y="30"/>
                    </a:lnTo>
                    <a:lnTo>
                      <a:pt x="4" y="34"/>
                    </a:lnTo>
                    <a:lnTo>
                      <a:pt x="10" y="42"/>
                    </a:lnTo>
                    <a:lnTo>
                      <a:pt x="24" y="28"/>
                    </a:lnTo>
                    <a:lnTo>
                      <a:pt x="24" y="28"/>
                    </a:lnTo>
                    <a:lnTo>
                      <a:pt x="24" y="24"/>
                    </a:lnTo>
                    <a:lnTo>
                      <a:pt x="26" y="24"/>
                    </a:lnTo>
                    <a:lnTo>
                      <a:pt x="28" y="22"/>
                    </a:lnTo>
                    <a:lnTo>
                      <a:pt x="28"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6" name="Freeform 969">
                <a:extLst>
                  <a:ext uri="{FF2B5EF4-FFF2-40B4-BE49-F238E27FC236}">
                    <a16:creationId xmlns:a16="http://schemas.microsoft.com/office/drawing/2014/main" id="{BE1FF663-E54B-45CD-BC66-B901F6C61049}"/>
                  </a:ext>
                </a:extLst>
              </p:cNvPr>
              <p:cNvSpPr>
                <a:spLocks/>
              </p:cNvSpPr>
              <p:nvPr/>
            </p:nvSpPr>
            <p:spPr bwMode="auto">
              <a:xfrm>
                <a:off x="5124" y="2684"/>
                <a:ext cx="86" cy="74"/>
              </a:xfrm>
              <a:custGeom>
                <a:avLst/>
                <a:gdLst>
                  <a:gd name="T0" fmla="*/ 8 w 86"/>
                  <a:gd name="T1" fmla="*/ 68 h 74"/>
                  <a:gd name="T2" fmla="*/ 8 w 86"/>
                  <a:gd name="T3" fmla="*/ 68 h 74"/>
                  <a:gd name="T4" fmla="*/ 16 w 86"/>
                  <a:gd name="T5" fmla="*/ 70 h 74"/>
                  <a:gd name="T6" fmla="*/ 24 w 86"/>
                  <a:gd name="T7" fmla="*/ 74 h 74"/>
                  <a:gd name="T8" fmla="*/ 64 w 86"/>
                  <a:gd name="T9" fmla="*/ 34 h 74"/>
                  <a:gd name="T10" fmla="*/ 64 w 86"/>
                  <a:gd name="T11" fmla="*/ 34 h 74"/>
                  <a:gd name="T12" fmla="*/ 68 w 86"/>
                  <a:gd name="T13" fmla="*/ 20 h 74"/>
                  <a:gd name="T14" fmla="*/ 70 w 86"/>
                  <a:gd name="T15" fmla="*/ 16 h 74"/>
                  <a:gd name="T16" fmla="*/ 70 w 86"/>
                  <a:gd name="T17" fmla="*/ 16 h 74"/>
                  <a:gd name="T18" fmla="*/ 76 w 86"/>
                  <a:gd name="T19" fmla="*/ 14 h 74"/>
                  <a:gd name="T20" fmla="*/ 76 w 86"/>
                  <a:gd name="T21" fmla="*/ 14 h 74"/>
                  <a:gd name="T22" fmla="*/ 82 w 86"/>
                  <a:gd name="T23" fmla="*/ 14 h 74"/>
                  <a:gd name="T24" fmla="*/ 84 w 86"/>
                  <a:gd name="T25" fmla="*/ 12 h 74"/>
                  <a:gd name="T26" fmla="*/ 84 w 86"/>
                  <a:gd name="T27" fmla="*/ 12 h 74"/>
                  <a:gd name="T28" fmla="*/ 86 w 86"/>
                  <a:gd name="T29" fmla="*/ 10 h 74"/>
                  <a:gd name="T30" fmla="*/ 86 w 86"/>
                  <a:gd name="T31" fmla="*/ 10 h 74"/>
                  <a:gd name="T32" fmla="*/ 82 w 86"/>
                  <a:gd name="T33" fmla="*/ 10 h 74"/>
                  <a:gd name="T34" fmla="*/ 80 w 86"/>
                  <a:gd name="T35" fmla="*/ 6 h 74"/>
                  <a:gd name="T36" fmla="*/ 72 w 86"/>
                  <a:gd name="T37" fmla="*/ 0 h 74"/>
                  <a:gd name="T38" fmla="*/ 0 w 86"/>
                  <a:gd name="T39" fmla="*/ 72 h 74"/>
                  <a:gd name="T40" fmla="*/ 0 w 86"/>
                  <a:gd name="T41" fmla="*/ 72 h 74"/>
                  <a:gd name="T42" fmla="*/ 4 w 86"/>
                  <a:gd name="T43" fmla="*/ 70 h 74"/>
                  <a:gd name="T44" fmla="*/ 8 w 86"/>
                  <a:gd name="T45" fmla="*/ 68 h 74"/>
                  <a:gd name="T46" fmla="*/ 8 w 86"/>
                  <a:gd name="T47" fmla="*/ 6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6" h="74">
                    <a:moveTo>
                      <a:pt x="8" y="68"/>
                    </a:moveTo>
                    <a:lnTo>
                      <a:pt x="8" y="68"/>
                    </a:lnTo>
                    <a:lnTo>
                      <a:pt x="16" y="70"/>
                    </a:lnTo>
                    <a:lnTo>
                      <a:pt x="24" y="74"/>
                    </a:lnTo>
                    <a:lnTo>
                      <a:pt x="64" y="34"/>
                    </a:lnTo>
                    <a:lnTo>
                      <a:pt x="64" y="34"/>
                    </a:lnTo>
                    <a:lnTo>
                      <a:pt x="68" y="20"/>
                    </a:lnTo>
                    <a:lnTo>
                      <a:pt x="70" y="16"/>
                    </a:lnTo>
                    <a:lnTo>
                      <a:pt x="70" y="16"/>
                    </a:lnTo>
                    <a:lnTo>
                      <a:pt x="76" y="14"/>
                    </a:lnTo>
                    <a:lnTo>
                      <a:pt x="76" y="14"/>
                    </a:lnTo>
                    <a:lnTo>
                      <a:pt x="82" y="14"/>
                    </a:lnTo>
                    <a:lnTo>
                      <a:pt x="84" y="12"/>
                    </a:lnTo>
                    <a:lnTo>
                      <a:pt x="84" y="12"/>
                    </a:lnTo>
                    <a:lnTo>
                      <a:pt x="86" y="10"/>
                    </a:lnTo>
                    <a:lnTo>
                      <a:pt x="86" y="10"/>
                    </a:lnTo>
                    <a:lnTo>
                      <a:pt x="82" y="10"/>
                    </a:lnTo>
                    <a:lnTo>
                      <a:pt x="80" y="6"/>
                    </a:lnTo>
                    <a:lnTo>
                      <a:pt x="72" y="0"/>
                    </a:lnTo>
                    <a:lnTo>
                      <a:pt x="0" y="72"/>
                    </a:lnTo>
                    <a:lnTo>
                      <a:pt x="0" y="72"/>
                    </a:lnTo>
                    <a:lnTo>
                      <a:pt x="4" y="70"/>
                    </a:lnTo>
                    <a:lnTo>
                      <a:pt x="8" y="68"/>
                    </a:lnTo>
                    <a:lnTo>
                      <a:pt x="8" y="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7" name="Freeform 970">
                <a:extLst>
                  <a:ext uri="{FF2B5EF4-FFF2-40B4-BE49-F238E27FC236}">
                    <a16:creationId xmlns:a16="http://schemas.microsoft.com/office/drawing/2014/main" id="{9256ABA5-F6D0-426B-B099-E7E1919EDE90}"/>
                  </a:ext>
                </a:extLst>
              </p:cNvPr>
              <p:cNvSpPr>
                <a:spLocks/>
              </p:cNvSpPr>
              <p:nvPr/>
            </p:nvSpPr>
            <p:spPr bwMode="auto">
              <a:xfrm>
                <a:off x="5168" y="2756"/>
                <a:ext cx="6" cy="4"/>
              </a:xfrm>
              <a:custGeom>
                <a:avLst/>
                <a:gdLst>
                  <a:gd name="T0" fmla="*/ 6 w 6"/>
                  <a:gd name="T1" fmla="*/ 0 h 4"/>
                  <a:gd name="T2" fmla="*/ 0 w 6"/>
                  <a:gd name="T3" fmla="*/ 4 h 4"/>
                  <a:gd name="T4" fmla="*/ 0 w 6"/>
                  <a:gd name="T5" fmla="*/ 4 h 4"/>
                  <a:gd name="T6" fmla="*/ 4 w 6"/>
                  <a:gd name="T7" fmla="*/ 2 h 4"/>
                  <a:gd name="T8" fmla="*/ 4 w 6"/>
                  <a:gd name="T9" fmla="*/ 2 h 4"/>
                  <a:gd name="T10" fmla="*/ 6 w 6"/>
                  <a:gd name="T11" fmla="*/ 0 h 4"/>
                  <a:gd name="T12" fmla="*/ 6 w 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6" h="4">
                    <a:moveTo>
                      <a:pt x="6" y="0"/>
                    </a:moveTo>
                    <a:lnTo>
                      <a:pt x="0" y="4"/>
                    </a:lnTo>
                    <a:lnTo>
                      <a:pt x="0" y="4"/>
                    </a:lnTo>
                    <a:lnTo>
                      <a:pt x="4" y="2"/>
                    </a:lnTo>
                    <a:lnTo>
                      <a:pt x="4" y="2"/>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8" name="Freeform 971">
                <a:extLst>
                  <a:ext uri="{FF2B5EF4-FFF2-40B4-BE49-F238E27FC236}">
                    <a16:creationId xmlns:a16="http://schemas.microsoft.com/office/drawing/2014/main" id="{8BC6FD27-7043-4D31-B8EC-B172D2EBE01E}"/>
                  </a:ext>
                </a:extLst>
              </p:cNvPr>
              <p:cNvSpPr>
                <a:spLocks/>
              </p:cNvSpPr>
              <p:nvPr/>
            </p:nvSpPr>
            <p:spPr bwMode="auto">
              <a:xfrm>
                <a:off x="5208" y="2692"/>
                <a:ext cx="50" cy="54"/>
              </a:xfrm>
              <a:custGeom>
                <a:avLst/>
                <a:gdLst>
                  <a:gd name="T0" fmla="*/ 28 w 50"/>
                  <a:gd name="T1" fmla="*/ 0 h 54"/>
                  <a:gd name="T2" fmla="*/ 14 w 50"/>
                  <a:gd name="T3" fmla="*/ 14 h 54"/>
                  <a:gd name="T4" fmla="*/ 14 w 50"/>
                  <a:gd name="T5" fmla="*/ 14 h 54"/>
                  <a:gd name="T6" fmla="*/ 12 w 50"/>
                  <a:gd name="T7" fmla="*/ 28 h 54"/>
                  <a:gd name="T8" fmla="*/ 12 w 50"/>
                  <a:gd name="T9" fmla="*/ 28 h 54"/>
                  <a:gd name="T10" fmla="*/ 10 w 50"/>
                  <a:gd name="T11" fmla="*/ 32 h 54"/>
                  <a:gd name="T12" fmla="*/ 8 w 50"/>
                  <a:gd name="T13" fmla="*/ 34 h 54"/>
                  <a:gd name="T14" fmla="*/ 8 w 50"/>
                  <a:gd name="T15" fmla="*/ 34 h 54"/>
                  <a:gd name="T16" fmla="*/ 4 w 50"/>
                  <a:gd name="T17" fmla="*/ 44 h 54"/>
                  <a:gd name="T18" fmla="*/ 0 w 50"/>
                  <a:gd name="T19" fmla="*/ 54 h 54"/>
                  <a:gd name="T20" fmla="*/ 22 w 50"/>
                  <a:gd name="T21" fmla="*/ 32 h 54"/>
                  <a:gd name="T22" fmla="*/ 22 w 50"/>
                  <a:gd name="T23" fmla="*/ 32 h 54"/>
                  <a:gd name="T24" fmla="*/ 18 w 50"/>
                  <a:gd name="T25" fmla="*/ 26 h 54"/>
                  <a:gd name="T26" fmla="*/ 18 w 50"/>
                  <a:gd name="T27" fmla="*/ 20 h 54"/>
                  <a:gd name="T28" fmla="*/ 18 w 50"/>
                  <a:gd name="T29" fmla="*/ 20 h 54"/>
                  <a:gd name="T30" fmla="*/ 20 w 50"/>
                  <a:gd name="T31" fmla="*/ 16 h 54"/>
                  <a:gd name="T32" fmla="*/ 22 w 50"/>
                  <a:gd name="T33" fmla="*/ 14 h 54"/>
                  <a:gd name="T34" fmla="*/ 34 w 50"/>
                  <a:gd name="T35" fmla="*/ 14 h 54"/>
                  <a:gd name="T36" fmla="*/ 34 w 50"/>
                  <a:gd name="T37" fmla="*/ 14 h 54"/>
                  <a:gd name="T38" fmla="*/ 40 w 50"/>
                  <a:gd name="T39" fmla="*/ 12 h 54"/>
                  <a:gd name="T40" fmla="*/ 50 w 50"/>
                  <a:gd name="T41" fmla="*/ 4 h 54"/>
                  <a:gd name="T42" fmla="*/ 30 w 50"/>
                  <a:gd name="T43" fmla="*/ 0 h 54"/>
                  <a:gd name="T44" fmla="*/ 30 w 50"/>
                  <a:gd name="T45" fmla="*/ 0 h 54"/>
                  <a:gd name="T46" fmla="*/ 28 w 50"/>
                  <a:gd name="T47" fmla="*/ 0 h 54"/>
                  <a:gd name="T48" fmla="*/ 28 w 50"/>
                  <a:gd name="T49"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54">
                    <a:moveTo>
                      <a:pt x="28" y="0"/>
                    </a:moveTo>
                    <a:lnTo>
                      <a:pt x="14" y="14"/>
                    </a:lnTo>
                    <a:lnTo>
                      <a:pt x="14" y="14"/>
                    </a:lnTo>
                    <a:lnTo>
                      <a:pt x="12" y="28"/>
                    </a:lnTo>
                    <a:lnTo>
                      <a:pt x="12" y="28"/>
                    </a:lnTo>
                    <a:lnTo>
                      <a:pt x="10" y="32"/>
                    </a:lnTo>
                    <a:lnTo>
                      <a:pt x="8" y="34"/>
                    </a:lnTo>
                    <a:lnTo>
                      <a:pt x="8" y="34"/>
                    </a:lnTo>
                    <a:lnTo>
                      <a:pt x="4" y="44"/>
                    </a:lnTo>
                    <a:lnTo>
                      <a:pt x="0" y="54"/>
                    </a:lnTo>
                    <a:lnTo>
                      <a:pt x="22" y="32"/>
                    </a:lnTo>
                    <a:lnTo>
                      <a:pt x="22" y="32"/>
                    </a:lnTo>
                    <a:lnTo>
                      <a:pt x="18" y="26"/>
                    </a:lnTo>
                    <a:lnTo>
                      <a:pt x="18" y="20"/>
                    </a:lnTo>
                    <a:lnTo>
                      <a:pt x="18" y="20"/>
                    </a:lnTo>
                    <a:lnTo>
                      <a:pt x="20" y="16"/>
                    </a:lnTo>
                    <a:lnTo>
                      <a:pt x="22" y="14"/>
                    </a:lnTo>
                    <a:lnTo>
                      <a:pt x="34" y="14"/>
                    </a:lnTo>
                    <a:lnTo>
                      <a:pt x="34" y="14"/>
                    </a:lnTo>
                    <a:lnTo>
                      <a:pt x="40" y="12"/>
                    </a:lnTo>
                    <a:lnTo>
                      <a:pt x="50" y="4"/>
                    </a:lnTo>
                    <a:lnTo>
                      <a:pt x="30" y="0"/>
                    </a:lnTo>
                    <a:lnTo>
                      <a:pt x="30" y="0"/>
                    </a:lnTo>
                    <a:lnTo>
                      <a:pt x="28" y="0"/>
                    </a:lnTo>
                    <a:lnTo>
                      <a:pt x="2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9" name="Freeform 972">
                <a:extLst>
                  <a:ext uri="{FF2B5EF4-FFF2-40B4-BE49-F238E27FC236}">
                    <a16:creationId xmlns:a16="http://schemas.microsoft.com/office/drawing/2014/main" id="{63706FCE-A44E-423C-8E2D-B19A41F3451B}"/>
                  </a:ext>
                </a:extLst>
              </p:cNvPr>
              <p:cNvSpPr>
                <a:spLocks/>
              </p:cNvSpPr>
              <p:nvPr/>
            </p:nvSpPr>
            <p:spPr bwMode="auto">
              <a:xfrm>
                <a:off x="5270" y="2688"/>
                <a:ext cx="22" cy="18"/>
              </a:xfrm>
              <a:custGeom>
                <a:avLst/>
                <a:gdLst>
                  <a:gd name="T0" fmla="*/ 6 w 22"/>
                  <a:gd name="T1" fmla="*/ 18 h 18"/>
                  <a:gd name="T2" fmla="*/ 6 w 22"/>
                  <a:gd name="T3" fmla="*/ 18 h 18"/>
                  <a:gd name="T4" fmla="*/ 10 w 22"/>
                  <a:gd name="T5" fmla="*/ 18 h 18"/>
                  <a:gd name="T6" fmla="*/ 14 w 22"/>
                  <a:gd name="T7" fmla="*/ 14 h 18"/>
                  <a:gd name="T8" fmla="*/ 18 w 22"/>
                  <a:gd name="T9" fmla="*/ 8 h 18"/>
                  <a:gd name="T10" fmla="*/ 20 w 22"/>
                  <a:gd name="T11" fmla="*/ 4 h 18"/>
                  <a:gd name="T12" fmla="*/ 20 w 22"/>
                  <a:gd name="T13" fmla="*/ 4 h 18"/>
                  <a:gd name="T14" fmla="*/ 20 w 22"/>
                  <a:gd name="T15" fmla="*/ 2 h 18"/>
                  <a:gd name="T16" fmla="*/ 22 w 22"/>
                  <a:gd name="T17" fmla="*/ 0 h 18"/>
                  <a:gd name="T18" fmla="*/ 18 w 22"/>
                  <a:gd name="T19" fmla="*/ 0 h 18"/>
                  <a:gd name="T20" fmla="*/ 0 w 22"/>
                  <a:gd name="T21" fmla="*/ 18 h 18"/>
                  <a:gd name="T22" fmla="*/ 0 w 22"/>
                  <a:gd name="T23" fmla="*/ 18 h 18"/>
                  <a:gd name="T24" fmla="*/ 6 w 22"/>
                  <a:gd name="T25" fmla="*/ 18 h 18"/>
                  <a:gd name="T26" fmla="*/ 6 w 22"/>
                  <a:gd name="T27"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18">
                    <a:moveTo>
                      <a:pt x="6" y="18"/>
                    </a:moveTo>
                    <a:lnTo>
                      <a:pt x="6" y="18"/>
                    </a:lnTo>
                    <a:lnTo>
                      <a:pt x="10" y="18"/>
                    </a:lnTo>
                    <a:lnTo>
                      <a:pt x="14" y="14"/>
                    </a:lnTo>
                    <a:lnTo>
                      <a:pt x="18" y="8"/>
                    </a:lnTo>
                    <a:lnTo>
                      <a:pt x="20" y="4"/>
                    </a:lnTo>
                    <a:lnTo>
                      <a:pt x="20" y="4"/>
                    </a:lnTo>
                    <a:lnTo>
                      <a:pt x="20" y="2"/>
                    </a:lnTo>
                    <a:lnTo>
                      <a:pt x="22" y="0"/>
                    </a:lnTo>
                    <a:lnTo>
                      <a:pt x="18" y="0"/>
                    </a:lnTo>
                    <a:lnTo>
                      <a:pt x="0" y="18"/>
                    </a:lnTo>
                    <a:lnTo>
                      <a:pt x="0" y="18"/>
                    </a:lnTo>
                    <a:lnTo>
                      <a:pt x="6" y="18"/>
                    </a:lnTo>
                    <a:lnTo>
                      <a:pt x="6"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0" name="Freeform 973">
                <a:extLst>
                  <a:ext uri="{FF2B5EF4-FFF2-40B4-BE49-F238E27FC236}">
                    <a16:creationId xmlns:a16="http://schemas.microsoft.com/office/drawing/2014/main" id="{58714251-DC40-4BCE-8319-A248FFBF442D}"/>
                  </a:ext>
                </a:extLst>
              </p:cNvPr>
              <p:cNvSpPr>
                <a:spLocks/>
              </p:cNvSpPr>
              <p:nvPr/>
            </p:nvSpPr>
            <p:spPr bwMode="auto">
              <a:xfrm>
                <a:off x="5218" y="2718"/>
                <a:ext cx="54" cy="66"/>
              </a:xfrm>
              <a:custGeom>
                <a:avLst/>
                <a:gdLst>
                  <a:gd name="T0" fmla="*/ 54 w 54"/>
                  <a:gd name="T1" fmla="*/ 2 h 66"/>
                  <a:gd name="T2" fmla="*/ 54 w 54"/>
                  <a:gd name="T3" fmla="*/ 0 h 66"/>
                  <a:gd name="T4" fmla="*/ 54 w 54"/>
                  <a:gd name="T5" fmla="*/ 0 h 66"/>
                  <a:gd name="T6" fmla="*/ 40 w 54"/>
                  <a:gd name="T7" fmla="*/ 2 h 66"/>
                  <a:gd name="T8" fmla="*/ 0 w 54"/>
                  <a:gd name="T9" fmla="*/ 42 h 66"/>
                  <a:gd name="T10" fmla="*/ 0 w 54"/>
                  <a:gd name="T11" fmla="*/ 42 h 66"/>
                  <a:gd name="T12" fmla="*/ 0 w 54"/>
                  <a:gd name="T13" fmla="*/ 62 h 66"/>
                  <a:gd name="T14" fmla="*/ 0 w 54"/>
                  <a:gd name="T15" fmla="*/ 62 h 66"/>
                  <a:gd name="T16" fmla="*/ 2 w 54"/>
                  <a:gd name="T17" fmla="*/ 66 h 66"/>
                  <a:gd name="T18" fmla="*/ 14 w 54"/>
                  <a:gd name="T19" fmla="*/ 54 h 66"/>
                  <a:gd name="T20" fmla="*/ 14 w 54"/>
                  <a:gd name="T21" fmla="*/ 54 h 66"/>
                  <a:gd name="T22" fmla="*/ 14 w 54"/>
                  <a:gd name="T23" fmla="*/ 50 h 66"/>
                  <a:gd name="T24" fmla="*/ 14 w 54"/>
                  <a:gd name="T25" fmla="*/ 50 h 66"/>
                  <a:gd name="T26" fmla="*/ 12 w 54"/>
                  <a:gd name="T27" fmla="*/ 46 h 66"/>
                  <a:gd name="T28" fmla="*/ 12 w 54"/>
                  <a:gd name="T29" fmla="*/ 42 h 66"/>
                  <a:gd name="T30" fmla="*/ 10 w 54"/>
                  <a:gd name="T31" fmla="*/ 38 h 66"/>
                  <a:gd name="T32" fmla="*/ 8 w 54"/>
                  <a:gd name="T33" fmla="*/ 34 h 66"/>
                  <a:gd name="T34" fmla="*/ 8 w 54"/>
                  <a:gd name="T35" fmla="*/ 34 h 66"/>
                  <a:gd name="T36" fmla="*/ 12 w 54"/>
                  <a:gd name="T37" fmla="*/ 30 h 66"/>
                  <a:gd name="T38" fmla="*/ 16 w 54"/>
                  <a:gd name="T39" fmla="*/ 28 h 66"/>
                  <a:gd name="T40" fmla="*/ 16 w 54"/>
                  <a:gd name="T41" fmla="*/ 28 h 66"/>
                  <a:gd name="T42" fmla="*/ 20 w 54"/>
                  <a:gd name="T43" fmla="*/ 28 h 66"/>
                  <a:gd name="T44" fmla="*/ 18 w 54"/>
                  <a:gd name="T45" fmla="*/ 38 h 66"/>
                  <a:gd name="T46" fmla="*/ 18 w 54"/>
                  <a:gd name="T47" fmla="*/ 38 h 66"/>
                  <a:gd name="T48" fmla="*/ 18 w 54"/>
                  <a:gd name="T49" fmla="*/ 42 h 66"/>
                  <a:gd name="T50" fmla="*/ 22 w 54"/>
                  <a:gd name="T51" fmla="*/ 44 h 66"/>
                  <a:gd name="T52" fmla="*/ 34 w 54"/>
                  <a:gd name="T53" fmla="*/ 32 h 66"/>
                  <a:gd name="T54" fmla="*/ 34 w 54"/>
                  <a:gd name="T55" fmla="*/ 32 h 66"/>
                  <a:gd name="T56" fmla="*/ 30 w 54"/>
                  <a:gd name="T57" fmla="*/ 22 h 66"/>
                  <a:gd name="T58" fmla="*/ 28 w 54"/>
                  <a:gd name="T59" fmla="*/ 16 h 66"/>
                  <a:gd name="T60" fmla="*/ 28 w 54"/>
                  <a:gd name="T61" fmla="*/ 16 h 66"/>
                  <a:gd name="T62" fmla="*/ 36 w 54"/>
                  <a:gd name="T63" fmla="*/ 14 h 66"/>
                  <a:gd name="T64" fmla="*/ 42 w 54"/>
                  <a:gd name="T65" fmla="*/ 10 h 66"/>
                  <a:gd name="T66" fmla="*/ 48 w 54"/>
                  <a:gd name="T67" fmla="*/ 6 h 66"/>
                  <a:gd name="T68" fmla="*/ 54 w 54"/>
                  <a:gd name="T69" fmla="*/ 2 h 66"/>
                  <a:gd name="T70" fmla="*/ 54 w 54"/>
                  <a:gd name="T71" fmla="*/ 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 h="66">
                    <a:moveTo>
                      <a:pt x="54" y="2"/>
                    </a:moveTo>
                    <a:lnTo>
                      <a:pt x="54" y="0"/>
                    </a:lnTo>
                    <a:lnTo>
                      <a:pt x="54" y="0"/>
                    </a:lnTo>
                    <a:lnTo>
                      <a:pt x="40" y="2"/>
                    </a:lnTo>
                    <a:lnTo>
                      <a:pt x="0" y="42"/>
                    </a:lnTo>
                    <a:lnTo>
                      <a:pt x="0" y="42"/>
                    </a:lnTo>
                    <a:lnTo>
                      <a:pt x="0" y="62"/>
                    </a:lnTo>
                    <a:lnTo>
                      <a:pt x="0" y="62"/>
                    </a:lnTo>
                    <a:lnTo>
                      <a:pt x="2" y="66"/>
                    </a:lnTo>
                    <a:lnTo>
                      <a:pt x="14" y="54"/>
                    </a:lnTo>
                    <a:lnTo>
                      <a:pt x="14" y="54"/>
                    </a:lnTo>
                    <a:lnTo>
                      <a:pt x="14" y="50"/>
                    </a:lnTo>
                    <a:lnTo>
                      <a:pt x="14" y="50"/>
                    </a:lnTo>
                    <a:lnTo>
                      <a:pt x="12" y="46"/>
                    </a:lnTo>
                    <a:lnTo>
                      <a:pt x="12" y="42"/>
                    </a:lnTo>
                    <a:lnTo>
                      <a:pt x="10" y="38"/>
                    </a:lnTo>
                    <a:lnTo>
                      <a:pt x="8" y="34"/>
                    </a:lnTo>
                    <a:lnTo>
                      <a:pt x="8" y="34"/>
                    </a:lnTo>
                    <a:lnTo>
                      <a:pt x="12" y="30"/>
                    </a:lnTo>
                    <a:lnTo>
                      <a:pt x="16" y="28"/>
                    </a:lnTo>
                    <a:lnTo>
                      <a:pt x="16" y="28"/>
                    </a:lnTo>
                    <a:lnTo>
                      <a:pt x="20" y="28"/>
                    </a:lnTo>
                    <a:lnTo>
                      <a:pt x="18" y="38"/>
                    </a:lnTo>
                    <a:lnTo>
                      <a:pt x="18" y="38"/>
                    </a:lnTo>
                    <a:lnTo>
                      <a:pt x="18" y="42"/>
                    </a:lnTo>
                    <a:lnTo>
                      <a:pt x="22" y="44"/>
                    </a:lnTo>
                    <a:lnTo>
                      <a:pt x="34" y="32"/>
                    </a:lnTo>
                    <a:lnTo>
                      <a:pt x="34" y="32"/>
                    </a:lnTo>
                    <a:lnTo>
                      <a:pt x="30" y="22"/>
                    </a:lnTo>
                    <a:lnTo>
                      <a:pt x="28" y="16"/>
                    </a:lnTo>
                    <a:lnTo>
                      <a:pt x="28" y="16"/>
                    </a:lnTo>
                    <a:lnTo>
                      <a:pt x="36" y="14"/>
                    </a:lnTo>
                    <a:lnTo>
                      <a:pt x="42" y="10"/>
                    </a:lnTo>
                    <a:lnTo>
                      <a:pt x="48" y="6"/>
                    </a:lnTo>
                    <a:lnTo>
                      <a:pt x="54" y="2"/>
                    </a:lnTo>
                    <a:lnTo>
                      <a:pt x="54"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1" name="Freeform 974">
                <a:extLst>
                  <a:ext uri="{FF2B5EF4-FFF2-40B4-BE49-F238E27FC236}">
                    <a16:creationId xmlns:a16="http://schemas.microsoft.com/office/drawing/2014/main" id="{6C7D67C0-35D9-4101-B060-39931F0117AD}"/>
                  </a:ext>
                </a:extLst>
              </p:cNvPr>
              <p:cNvSpPr>
                <a:spLocks/>
              </p:cNvSpPr>
              <p:nvPr/>
            </p:nvSpPr>
            <p:spPr bwMode="auto">
              <a:xfrm>
                <a:off x="5254" y="2766"/>
                <a:ext cx="6" cy="6"/>
              </a:xfrm>
              <a:custGeom>
                <a:avLst/>
                <a:gdLst>
                  <a:gd name="T0" fmla="*/ 6 w 6"/>
                  <a:gd name="T1" fmla="*/ 0 h 6"/>
                  <a:gd name="T2" fmla="*/ 0 w 6"/>
                  <a:gd name="T3" fmla="*/ 6 h 6"/>
                  <a:gd name="T4" fmla="*/ 0 w 6"/>
                  <a:gd name="T5" fmla="*/ 6 h 6"/>
                  <a:gd name="T6" fmla="*/ 4 w 6"/>
                  <a:gd name="T7" fmla="*/ 4 h 6"/>
                  <a:gd name="T8" fmla="*/ 6 w 6"/>
                  <a:gd name="T9" fmla="*/ 0 h 6"/>
                  <a:gd name="T10" fmla="*/ 6 w 6"/>
                  <a:gd name="T11" fmla="*/ 0 h 6"/>
                </a:gdLst>
                <a:ahLst/>
                <a:cxnLst>
                  <a:cxn ang="0">
                    <a:pos x="T0" y="T1"/>
                  </a:cxn>
                  <a:cxn ang="0">
                    <a:pos x="T2" y="T3"/>
                  </a:cxn>
                  <a:cxn ang="0">
                    <a:pos x="T4" y="T5"/>
                  </a:cxn>
                  <a:cxn ang="0">
                    <a:pos x="T6" y="T7"/>
                  </a:cxn>
                  <a:cxn ang="0">
                    <a:pos x="T8" y="T9"/>
                  </a:cxn>
                  <a:cxn ang="0">
                    <a:pos x="T10" y="T11"/>
                  </a:cxn>
                </a:cxnLst>
                <a:rect l="0" t="0" r="r" b="b"/>
                <a:pathLst>
                  <a:path w="6" h="6">
                    <a:moveTo>
                      <a:pt x="6" y="0"/>
                    </a:moveTo>
                    <a:lnTo>
                      <a:pt x="0" y="6"/>
                    </a:lnTo>
                    <a:lnTo>
                      <a:pt x="0" y="6"/>
                    </a:lnTo>
                    <a:lnTo>
                      <a:pt x="4" y="4"/>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2" name="Freeform 975">
                <a:extLst>
                  <a:ext uri="{FF2B5EF4-FFF2-40B4-BE49-F238E27FC236}">
                    <a16:creationId xmlns:a16="http://schemas.microsoft.com/office/drawing/2014/main" id="{B58B24AE-01DC-466B-8FB3-447FD20F1CB2}"/>
                  </a:ext>
                </a:extLst>
              </p:cNvPr>
              <p:cNvSpPr>
                <a:spLocks/>
              </p:cNvSpPr>
              <p:nvPr/>
            </p:nvSpPr>
            <p:spPr bwMode="auto">
              <a:xfrm>
                <a:off x="5032" y="2788"/>
                <a:ext cx="34" cy="22"/>
              </a:xfrm>
              <a:custGeom>
                <a:avLst/>
                <a:gdLst>
                  <a:gd name="T0" fmla="*/ 22 w 34"/>
                  <a:gd name="T1" fmla="*/ 0 h 22"/>
                  <a:gd name="T2" fmla="*/ 22 w 34"/>
                  <a:gd name="T3" fmla="*/ 0 h 22"/>
                  <a:gd name="T4" fmla="*/ 18 w 34"/>
                  <a:gd name="T5" fmla="*/ 2 h 22"/>
                  <a:gd name="T6" fmla="*/ 14 w 34"/>
                  <a:gd name="T7" fmla="*/ 2 h 22"/>
                  <a:gd name="T8" fmla="*/ 14 w 34"/>
                  <a:gd name="T9" fmla="*/ 2 h 22"/>
                  <a:gd name="T10" fmla="*/ 10 w 34"/>
                  <a:gd name="T11" fmla="*/ 0 h 22"/>
                  <a:gd name="T12" fmla="*/ 10 w 34"/>
                  <a:gd name="T13" fmla="*/ 0 h 22"/>
                  <a:gd name="T14" fmla="*/ 10 w 34"/>
                  <a:gd name="T15" fmla="*/ 0 h 22"/>
                  <a:gd name="T16" fmla="*/ 0 w 34"/>
                  <a:gd name="T17" fmla="*/ 10 h 22"/>
                  <a:gd name="T18" fmla="*/ 0 w 34"/>
                  <a:gd name="T19" fmla="*/ 10 h 22"/>
                  <a:gd name="T20" fmla="*/ 4 w 34"/>
                  <a:gd name="T21" fmla="*/ 12 h 22"/>
                  <a:gd name="T22" fmla="*/ 8 w 34"/>
                  <a:gd name="T23" fmla="*/ 14 h 22"/>
                  <a:gd name="T24" fmla="*/ 14 w 34"/>
                  <a:gd name="T25" fmla="*/ 20 h 22"/>
                  <a:gd name="T26" fmla="*/ 14 w 34"/>
                  <a:gd name="T27" fmla="*/ 20 h 22"/>
                  <a:gd name="T28" fmla="*/ 16 w 34"/>
                  <a:gd name="T29" fmla="*/ 22 h 22"/>
                  <a:gd name="T30" fmla="*/ 34 w 34"/>
                  <a:gd name="T31" fmla="*/ 4 h 22"/>
                  <a:gd name="T32" fmla="*/ 34 w 34"/>
                  <a:gd name="T33" fmla="*/ 4 h 22"/>
                  <a:gd name="T34" fmla="*/ 28 w 34"/>
                  <a:gd name="T35" fmla="*/ 0 h 22"/>
                  <a:gd name="T36" fmla="*/ 22 w 34"/>
                  <a:gd name="T37" fmla="*/ 0 h 22"/>
                  <a:gd name="T38" fmla="*/ 22 w 34"/>
                  <a:gd name="T39"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 h="22">
                    <a:moveTo>
                      <a:pt x="22" y="0"/>
                    </a:moveTo>
                    <a:lnTo>
                      <a:pt x="22" y="0"/>
                    </a:lnTo>
                    <a:lnTo>
                      <a:pt x="18" y="2"/>
                    </a:lnTo>
                    <a:lnTo>
                      <a:pt x="14" y="2"/>
                    </a:lnTo>
                    <a:lnTo>
                      <a:pt x="14" y="2"/>
                    </a:lnTo>
                    <a:lnTo>
                      <a:pt x="10" y="0"/>
                    </a:lnTo>
                    <a:lnTo>
                      <a:pt x="10" y="0"/>
                    </a:lnTo>
                    <a:lnTo>
                      <a:pt x="10" y="0"/>
                    </a:lnTo>
                    <a:lnTo>
                      <a:pt x="0" y="10"/>
                    </a:lnTo>
                    <a:lnTo>
                      <a:pt x="0" y="10"/>
                    </a:lnTo>
                    <a:lnTo>
                      <a:pt x="4" y="12"/>
                    </a:lnTo>
                    <a:lnTo>
                      <a:pt x="8" y="14"/>
                    </a:lnTo>
                    <a:lnTo>
                      <a:pt x="14" y="20"/>
                    </a:lnTo>
                    <a:lnTo>
                      <a:pt x="14" y="20"/>
                    </a:lnTo>
                    <a:lnTo>
                      <a:pt x="16" y="22"/>
                    </a:lnTo>
                    <a:lnTo>
                      <a:pt x="34" y="4"/>
                    </a:lnTo>
                    <a:lnTo>
                      <a:pt x="34" y="4"/>
                    </a:lnTo>
                    <a:lnTo>
                      <a:pt x="28" y="0"/>
                    </a:lnTo>
                    <a:lnTo>
                      <a:pt x="22" y="0"/>
                    </a:lnTo>
                    <a:lnTo>
                      <a:pt x="2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3" name="Freeform 976">
                <a:extLst>
                  <a:ext uri="{FF2B5EF4-FFF2-40B4-BE49-F238E27FC236}">
                    <a16:creationId xmlns:a16="http://schemas.microsoft.com/office/drawing/2014/main" id="{DAE8F8AF-8508-44B1-9E63-FF3CEC08DAAC}"/>
                  </a:ext>
                </a:extLst>
              </p:cNvPr>
              <p:cNvSpPr>
                <a:spLocks/>
              </p:cNvSpPr>
              <p:nvPr/>
            </p:nvSpPr>
            <p:spPr bwMode="auto">
              <a:xfrm>
                <a:off x="5068" y="2796"/>
                <a:ext cx="40" cy="18"/>
              </a:xfrm>
              <a:custGeom>
                <a:avLst/>
                <a:gdLst>
                  <a:gd name="T0" fmla="*/ 36 w 40"/>
                  <a:gd name="T1" fmla="*/ 0 h 18"/>
                  <a:gd name="T2" fmla="*/ 36 w 40"/>
                  <a:gd name="T3" fmla="*/ 0 h 18"/>
                  <a:gd name="T4" fmla="*/ 32 w 40"/>
                  <a:gd name="T5" fmla="*/ 0 h 18"/>
                  <a:gd name="T6" fmla="*/ 28 w 40"/>
                  <a:gd name="T7" fmla="*/ 4 h 18"/>
                  <a:gd name="T8" fmla="*/ 26 w 40"/>
                  <a:gd name="T9" fmla="*/ 6 h 18"/>
                  <a:gd name="T10" fmla="*/ 22 w 40"/>
                  <a:gd name="T11" fmla="*/ 6 h 18"/>
                  <a:gd name="T12" fmla="*/ 22 w 40"/>
                  <a:gd name="T13" fmla="*/ 6 h 18"/>
                  <a:gd name="T14" fmla="*/ 16 w 40"/>
                  <a:gd name="T15" fmla="*/ 6 h 18"/>
                  <a:gd name="T16" fmla="*/ 12 w 40"/>
                  <a:gd name="T17" fmla="*/ 4 h 18"/>
                  <a:gd name="T18" fmla="*/ 0 w 40"/>
                  <a:gd name="T19" fmla="*/ 16 h 18"/>
                  <a:gd name="T20" fmla="*/ 0 w 40"/>
                  <a:gd name="T21" fmla="*/ 16 h 18"/>
                  <a:gd name="T22" fmla="*/ 12 w 40"/>
                  <a:gd name="T23" fmla="*/ 18 h 18"/>
                  <a:gd name="T24" fmla="*/ 22 w 40"/>
                  <a:gd name="T25" fmla="*/ 18 h 18"/>
                  <a:gd name="T26" fmla="*/ 40 w 40"/>
                  <a:gd name="T27" fmla="*/ 0 h 18"/>
                  <a:gd name="T28" fmla="*/ 40 w 40"/>
                  <a:gd name="T29" fmla="*/ 0 h 18"/>
                  <a:gd name="T30" fmla="*/ 36 w 40"/>
                  <a:gd name="T31" fmla="*/ 0 h 18"/>
                  <a:gd name="T32" fmla="*/ 36 w 40"/>
                  <a:gd name="T3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 h="18">
                    <a:moveTo>
                      <a:pt x="36" y="0"/>
                    </a:moveTo>
                    <a:lnTo>
                      <a:pt x="36" y="0"/>
                    </a:lnTo>
                    <a:lnTo>
                      <a:pt x="32" y="0"/>
                    </a:lnTo>
                    <a:lnTo>
                      <a:pt x="28" y="4"/>
                    </a:lnTo>
                    <a:lnTo>
                      <a:pt x="26" y="6"/>
                    </a:lnTo>
                    <a:lnTo>
                      <a:pt x="22" y="6"/>
                    </a:lnTo>
                    <a:lnTo>
                      <a:pt x="22" y="6"/>
                    </a:lnTo>
                    <a:lnTo>
                      <a:pt x="16" y="6"/>
                    </a:lnTo>
                    <a:lnTo>
                      <a:pt x="12" y="4"/>
                    </a:lnTo>
                    <a:lnTo>
                      <a:pt x="0" y="16"/>
                    </a:lnTo>
                    <a:lnTo>
                      <a:pt x="0" y="16"/>
                    </a:lnTo>
                    <a:lnTo>
                      <a:pt x="12" y="18"/>
                    </a:lnTo>
                    <a:lnTo>
                      <a:pt x="22" y="18"/>
                    </a:lnTo>
                    <a:lnTo>
                      <a:pt x="40" y="0"/>
                    </a:lnTo>
                    <a:lnTo>
                      <a:pt x="40" y="0"/>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4" name="Freeform 977">
                <a:extLst>
                  <a:ext uri="{FF2B5EF4-FFF2-40B4-BE49-F238E27FC236}">
                    <a16:creationId xmlns:a16="http://schemas.microsoft.com/office/drawing/2014/main" id="{E165CA24-E437-4F9A-8B3D-1EDCFA967759}"/>
                  </a:ext>
                </a:extLst>
              </p:cNvPr>
              <p:cNvSpPr>
                <a:spLocks/>
              </p:cNvSpPr>
              <p:nvPr/>
            </p:nvSpPr>
            <p:spPr bwMode="auto">
              <a:xfrm>
                <a:off x="5108" y="2802"/>
                <a:ext cx="34" cy="20"/>
              </a:xfrm>
              <a:custGeom>
                <a:avLst/>
                <a:gdLst>
                  <a:gd name="T0" fmla="*/ 16 w 34"/>
                  <a:gd name="T1" fmla="*/ 4 h 20"/>
                  <a:gd name="T2" fmla="*/ 16 w 34"/>
                  <a:gd name="T3" fmla="*/ 4 h 20"/>
                  <a:gd name="T4" fmla="*/ 34 w 34"/>
                  <a:gd name="T5" fmla="*/ 0 h 20"/>
                  <a:gd name="T6" fmla="*/ 30 w 34"/>
                  <a:gd name="T7" fmla="*/ 0 h 20"/>
                  <a:gd name="T8" fmla="*/ 16 w 34"/>
                  <a:gd name="T9" fmla="*/ 2 h 20"/>
                  <a:gd name="T10" fmla="*/ 16 w 34"/>
                  <a:gd name="T11" fmla="*/ 2 h 20"/>
                  <a:gd name="T12" fmla="*/ 16 w 34"/>
                  <a:gd name="T13" fmla="*/ 2 h 20"/>
                  <a:gd name="T14" fmla="*/ 0 w 34"/>
                  <a:gd name="T15" fmla="*/ 18 h 20"/>
                  <a:gd name="T16" fmla="*/ 0 w 34"/>
                  <a:gd name="T17" fmla="*/ 18 h 20"/>
                  <a:gd name="T18" fmla="*/ 24 w 34"/>
                  <a:gd name="T19" fmla="*/ 20 h 20"/>
                  <a:gd name="T20" fmla="*/ 34 w 34"/>
                  <a:gd name="T21" fmla="*/ 10 h 20"/>
                  <a:gd name="T22" fmla="*/ 34 w 34"/>
                  <a:gd name="T23" fmla="*/ 10 h 20"/>
                  <a:gd name="T24" fmla="*/ 24 w 34"/>
                  <a:gd name="T25" fmla="*/ 8 h 20"/>
                  <a:gd name="T26" fmla="*/ 16 w 34"/>
                  <a:gd name="T27" fmla="*/ 4 h 20"/>
                  <a:gd name="T28" fmla="*/ 16 w 34"/>
                  <a:gd name="T2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 h="20">
                    <a:moveTo>
                      <a:pt x="16" y="4"/>
                    </a:moveTo>
                    <a:lnTo>
                      <a:pt x="16" y="4"/>
                    </a:lnTo>
                    <a:lnTo>
                      <a:pt x="34" y="0"/>
                    </a:lnTo>
                    <a:lnTo>
                      <a:pt x="30" y="0"/>
                    </a:lnTo>
                    <a:lnTo>
                      <a:pt x="16" y="2"/>
                    </a:lnTo>
                    <a:lnTo>
                      <a:pt x="16" y="2"/>
                    </a:lnTo>
                    <a:lnTo>
                      <a:pt x="16" y="2"/>
                    </a:lnTo>
                    <a:lnTo>
                      <a:pt x="0" y="18"/>
                    </a:lnTo>
                    <a:lnTo>
                      <a:pt x="0" y="18"/>
                    </a:lnTo>
                    <a:lnTo>
                      <a:pt x="24" y="20"/>
                    </a:lnTo>
                    <a:lnTo>
                      <a:pt x="34" y="10"/>
                    </a:lnTo>
                    <a:lnTo>
                      <a:pt x="34" y="10"/>
                    </a:lnTo>
                    <a:lnTo>
                      <a:pt x="24" y="8"/>
                    </a:lnTo>
                    <a:lnTo>
                      <a:pt x="16" y="4"/>
                    </a:lnTo>
                    <a:lnTo>
                      <a:pt x="16"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5" name="Freeform 978">
                <a:extLst>
                  <a:ext uri="{FF2B5EF4-FFF2-40B4-BE49-F238E27FC236}">
                    <a16:creationId xmlns:a16="http://schemas.microsoft.com/office/drawing/2014/main" id="{36353E5B-D233-4D06-A93B-3A2121A1CF2D}"/>
                  </a:ext>
                </a:extLst>
              </p:cNvPr>
              <p:cNvSpPr>
                <a:spLocks/>
              </p:cNvSpPr>
              <p:nvPr/>
            </p:nvSpPr>
            <p:spPr bwMode="auto">
              <a:xfrm>
                <a:off x="5154" y="2818"/>
                <a:ext cx="12" cy="8"/>
              </a:xfrm>
              <a:custGeom>
                <a:avLst/>
                <a:gdLst>
                  <a:gd name="T0" fmla="*/ 8 w 12"/>
                  <a:gd name="T1" fmla="*/ 8 h 8"/>
                  <a:gd name="T2" fmla="*/ 8 w 12"/>
                  <a:gd name="T3" fmla="*/ 8 h 8"/>
                  <a:gd name="T4" fmla="*/ 12 w 12"/>
                  <a:gd name="T5" fmla="*/ 2 h 8"/>
                  <a:gd name="T6" fmla="*/ 12 w 12"/>
                  <a:gd name="T7" fmla="*/ 2 h 8"/>
                  <a:gd name="T8" fmla="*/ 6 w 12"/>
                  <a:gd name="T9" fmla="*/ 0 h 8"/>
                  <a:gd name="T10" fmla="*/ 0 w 12"/>
                  <a:gd name="T11" fmla="*/ 6 h 8"/>
                  <a:gd name="T12" fmla="*/ 0 w 12"/>
                  <a:gd name="T13" fmla="*/ 6 h 8"/>
                  <a:gd name="T14" fmla="*/ 4 w 12"/>
                  <a:gd name="T15" fmla="*/ 6 h 8"/>
                  <a:gd name="T16" fmla="*/ 8 w 12"/>
                  <a:gd name="T17" fmla="*/ 8 h 8"/>
                  <a:gd name="T18" fmla="*/ 8 w 12"/>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8">
                    <a:moveTo>
                      <a:pt x="8" y="8"/>
                    </a:moveTo>
                    <a:lnTo>
                      <a:pt x="8" y="8"/>
                    </a:lnTo>
                    <a:lnTo>
                      <a:pt x="12" y="2"/>
                    </a:lnTo>
                    <a:lnTo>
                      <a:pt x="12" y="2"/>
                    </a:lnTo>
                    <a:lnTo>
                      <a:pt x="6" y="0"/>
                    </a:lnTo>
                    <a:lnTo>
                      <a:pt x="0" y="6"/>
                    </a:lnTo>
                    <a:lnTo>
                      <a:pt x="0" y="6"/>
                    </a:lnTo>
                    <a:lnTo>
                      <a:pt x="4" y="6"/>
                    </a:lnTo>
                    <a:lnTo>
                      <a:pt x="8" y="8"/>
                    </a:lnTo>
                    <a:lnTo>
                      <a:pt x="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6" name="Freeform 979">
                <a:extLst>
                  <a:ext uri="{FF2B5EF4-FFF2-40B4-BE49-F238E27FC236}">
                    <a16:creationId xmlns:a16="http://schemas.microsoft.com/office/drawing/2014/main" id="{73FF7B99-986B-4986-897B-C3A860F2627F}"/>
                  </a:ext>
                </a:extLst>
              </p:cNvPr>
              <p:cNvSpPr>
                <a:spLocks/>
              </p:cNvSpPr>
              <p:nvPr/>
            </p:nvSpPr>
            <p:spPr bwMode="auto">
              <a:xfrm>
                <a:off x="5150" y="2826"/>
                <a:ext cx="2" cy="2"/>
              </a:xfrm>
              <a:custGeom>
                <a:avLst/>
                <a:gdLst>
                  <a:gd name="T0" fmla="*/ 2 w 2"/>
                  <a:gd name="T1" fmla="*/ 0 h 2"/>
                  <a:gd name="T2" fmla="*/ 0 w 2"/>
                  <a:gd name="T3" fmla="*/ 0 h 2"/>
                  <a:gd name="T4" fmla="*/ 0 w 2"/>
                  <a:gd name="T5" fmla="*/ 0 h 2"/>
                  <a:gd name="T6" fmla="*/ 2 w 2"/>
                  <a:gd name="T7" fmla="*/ 2 h 2"/>
                  <a:gd name="T8" fmla="*/ 2 w 2"/>
                  <a:gd name="T9" fmla="*/ 2 h 2"/>
                  <a:gd name="T10" fmla="*/ 2 w 2"/>
                  <a:gd name="T11" fmla="*/ 0 h 2"/>
                  <a:gd name="T12" fmla="*/ 2 w 2"/>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0"/>
                    </a:moveTo>
                    <a:lnTo>
                      <a:pt x="0" y="0"/>
                    </a:lnTo>
                    <a:lnTo>
                      <a:pt x="0" y="0"/>
                    </a:lnTo>
                    <a:lnTo>
                      <a:pt x="2" y="2"/>
                    </a:lnTo>
                    <a:lnTo>
                      <a:pt x="2" y="2"/>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7" name="Freeform 980">
                <a:extLst>
                  <a:ext uri="{FF2B5EF4-FFF2-40B4-BE49-F238E27FC236}">
                    <a16:creationId xmlns:a16="http://schemas.microsoft.com/office/drawing/2014/main" id="{D91DD6DD-D63C-417D-A8EF-7DA17444C6DB}"/>
                  </a:ext>
                </a:extLst>
              </p:cNvPr>
              <p:cNvSpPr>
                <a:spLocks/>
              </p:cNvSpPr>
              <p:nvPr/>
            </p:nvSpPr>
            <p:spPr bwMode="auto">
              <a:xfrm>
                <a:off x="5222" y="2820"/>
                <a:ext cx="8" cy="6"/>
              </a:xfrm>
              <a:custGeom>
                <a:avLst/>
                <a:gdLst>
                  <a:gd name="T0" fmla="*/ 0 w 8"/>
                  <a:gd name="T1" fmla="*/ 4 h 6"/>
                  <a:gd name="T2" fmla="*/ 0 w 8"/>
                  <a:gd name="T3" fmla="*/ 4 h 6"/>
                  <a:gd name="T4" fmla="*/ 2 w 8"/>
                  <a:gd name="T5" fmla="*/ 6 h 6"/>
                  <a:gd name="T6" fmla="*/ 8 w 8"/>
                  <a:gd name="T7" fmla="*/ 0 h 6"/>
                  <a:gd name="T8" fmla="*/ 8 w 8"/>
                  <a:gd name="T9" fmla="*/ 0 h 6"/>
                  <a:gd name="T10" fmla="*/ 2 w 8"/>
                  <a:gd name="T11" fmla="*/ 2 h 6"/>
                  <a:gd name="T12" fmla="*/ 2 w 8"/>
                  <a:gd name="T13" fmla="*/ 2 h 6"/>
                  <a:gd name="T14" fmla="*/ 0 w 8"/>
                  <a:gd name="T15" fmla="*/ 4 h 6"/>
                  <a:gd name="T16" fmla="*/ 0 w 8"/>
                  <a:gd name="T17"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6">
                    <a:moveTo>
                      <a:pt x="0" y="4"/>
                    </a:moveTo>
                    <a:lnTo>
                      <a:pt x="0" y="4"/>
                    </a:lnTo>
                    <a:lnTo>
                      <a:pt x="2" y="6"/>
                    </a:lnTo>
                    <a:lnTo>
                      <a:pt x="8" y="0"/>
                    </a:lnTo>
                    <a:lnTo>
                      <a:pt x="8" y="0"/>
                    </a:lnTo>
                    <a:lnTo>
                      <a:pt x="2" y="2"/>
                    </a:lnTo>
                    <a:lnTo>
                      <a:pt x="2" y="2"/>
                    </a:lnTo>
                    <a:lnTo>
                      <a:pt x="0" y="4"/>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8" name="Freeform 981">
                <a:extLst>
                  <a:ext uri="{FF2B5EF4-FFF2-40B4-BE49-F238E27FC236}">
                    <a16:creationId xmlns:a16="http://schemas.microsoft.com/office/drawing/2014/main" id="{205FB05E-C66B-4D43-897E-E8836DB60F58}"/>
                  </a:ext>
                </a:extLst>
              </p:cNvPr>
              <p:cNvSpPr>
                <a:spLocks/>
              </p:cNvSpPr>
              <p:nvPr/>
            </p:nvSpPr>
            <p:spPr bwMode="auto">
              <a:xfrm>
                <a:off x="5244" y="2820"/>
                <a:ext cx="18" cy="10"/>
              </a:xfrm>
              <a:custGeom>
                <a:avLst/>
                <a:gdLst>
                  <a:gd name="T0" fmla="*/ 6 w 18"/>
                  <a:gd name="T1" fmla="*/ 10 h 10"/>
                  <a:gd name="T2" fmla="*/ 6 w 18"/>
                  <a:gd name="T3" fmla="*/ 10 h 10"/>
                  <a:gd name="T4" fmla="*/ 10 w 18"/>
                  <a:gd name="T5" fmla="*/ 8 h 10"/>
                  <a:gd name="T6" fmla="*/ 14 w 18"/>
                  <a:gd name="T7" fmla="*/ 6 h 10"/>
                  <a:gd name="T8" fmla="*/ 18 w 18"/>
                  <a:gd name="T9" fmla="*/ 0 h 10"/>
                  <a:gd name="T10" fmla="*/ 18 w 18"/>
                  <a:gd name="T11" fmla="*/ 0 h 10"/>
                  <a:gd name="T12" fmla="*/ 14 w 18"/>
                  <a:gd name="T13" fmla="*/ 2 h 10"/>
                  <a:gd name="T14" fmla="*/ 6 w 18"/>
                  <a:gd name="T15" fmla="*/ 4 h 10"/>
                  <a:gd name="T16" fmla="*/ 0 w 18"/>
                  <a:gd name="T17" fmla="*/ 10 h 10"/>
                  <a:gd name="T18" fmla="*/ 0 w 18"/>
                  <a:gd name="T19" fmla="*/ 10 h 10"/>
                  <a:gd name="T20" fmla="*/ 6 w 18"/>
                  <a:gd name="T21" fmla="*/ 10 h 10"/>
                  <a:gd name="T22" fmla="*/ 6 w 18"/>
                  <a:gd name="T23"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 h="10">
                    <a:moveTo>
                      <a:pt x="6" y="10"/>
                    </a:moveTo>
                    <a:lnTo>
                      <a:pt x="6" y="10"/>
                    </a:lnTo>
                    <a:lnTo>
                      <a:pt x="10" y="8"/>
                    </a:lnTo>
                    <a:lnTo>
                      <a:pt x="14" y="6"/>
                    </a:lnTo>
                    <a:lnTo>
                      <a:pt x="18" y="0"/>
                    </a:lnTo>
                    <a:lnTo>
                      <a:pt x="18" y="0"/>
                    </a:lnTo>
                    <a:lnTo>
                      <a:pt x="14" y="2"/>
                    </a:lnTo>
                    <a:lnTo>
                      <a:pt x="6" y="4"/>
                    </a:lnTo>
                    <a:lnTo>
                      <a:pt x="0" y="10"/>
                    </a:lnTo>
                    <a:lnTo>
                      <a:pt x="0" y="10"/>
                    </a:lnTo>
                    <a:lnTo>
                      <a:pt x="6" y="10"/>
                    </a:lnTo>
                    <a:lnTo>
                      <a:pt x="6"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9" name="Freeform 982">
                <a:extLst>
                  <a:ext uri="{FF2B5EF4-FFF2-40B4-BE49-F238E27FC236}">
                    <a16:creationId xmlns:a16="http://schemas.microsoft.com/office/drawing/2014/main" id="{9B4BDD12-5731-407C-8BE5-1C50D23BA1B9}"/>
                  </a:ext>
                </a:extLst>
              </p:cNvPr>
              <p:cNvSpPr>
                <a:spLocks/>
              </p:cNvSpPr>
              <p:nvPr/>
            </p:nvSpPr>
            <p:spPr bwMode="auto">
              <a:xfrm>
                <a:off x="5194" y="2820"/>
                <a:ext cx="16" cy="10"/>
              </a:xfrm>
              <a:custGeom>
                <a:avLst/>
                <a:gdLst>
                  <a:gd name="T0" fmla="*/ 12 w 16"/>
                  <a:gd name="T1" fmla="*/ 10 h 10"/>
                  <a:gd name="T2" fmla="*/ 16 w 16"/>
                  <a:gd name="T3" fmla="*/ 10 h 10"/>
                  <a:gd name="T4" fmla="*/ 16 w 16"/>
                  <a:gd name="T5" fmla="*/ 10 h 10"/>
                  <a:gd name="T6" fmla="*/ 16 w 16"/>
                  <a:gd name="T7" fmla="*/ 0 h 10"/>
                  <a:gd name="T8" fmla="*/ 12 w 16"/>
                  <a:gd name="T9" fmla="*/ 0 h 10"/>
                  <a:gd name="T10" fmla="*/ 0 w 16"/>
                  <a:gd name="T11" fmla="*/ 10 h 10"/>
                  <a:gd name="T12" fmla="*/ 0 w 16"/>
                  <a:gd name="T13" fmla="*/ 10 h 10"/>
                  <a:gd name="T14" fmla="*/ 8 w 16"/>
                  <a:gd name="T15" fmla="*/ 6 h 10"/>
                  <a:gd name="T16" fmla="*/ 12 w 16"/>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0">
                    <a:moveTo>
                      <a:pt x="12" y="10"/>
                    </a:moveTo>
                    <a:lnTo>
                      <a:pt x="16" y="10"/>
                    </a:lnTo>
                    <a:lnTo>
                      <a:pt x="16" y="10"/>
                    </a:lnTo>
                    <a:lnTo>
                      <a:pt x="16" y="0"/>
                    </a:lnTo>
                    <a:lnTo>
                      <a:pt x="12" y="0"/>
                    </a:lnTo>
                    <a:lnTo>
                      <a:pt x="0" y="10"/>
                    </a:lnTo>
                    <a:lnTo>
                      <a:pt x="0" y="10"/>
                    </a:lnTo>
                    <a:lnTo>
                      <a:pt x="8" y="6"/>
                    </a:lnTo>
                    <a:lnTo>
                      <a:pt x="1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0" name="Rectangle 983">
                <a:extLst>
                  <a:ext uri="{FF2B5EF4-FFF2-40B4-BE49-F238E27FC236}">
                    <a16:creationId xmlns:a16="http://schemas.microsoft.com/office/drawing/2014/main" id="{258E409E-9759-4644-8A83-FF78AB231B7F}"/>
                  </a:ext>
                </a:extLst>
              </p:cNvPr>
              <p:cNvSpPr>
                <a:spLocks noChangeArrowheads="1"/>
              </p:cNvSpPr>
              <p:nvPr/>
            </p:nvSpPr>
            <p:spPr bwMode="auto">
              <a:xfrm>
                <a:off x="5212" y="2838"/>
                <a:ext cx="1"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1" name="Freeform 984">
                <a:extLst>
                  <a:ext uri="{FF2B5EF4-FFF2-40B4-BE49-F238E27FC236}">
                    <a16:creationId xmlns:a16="http://schemas.microsoft.com/office/drawing/2014/main" id="{C467BD82-0C6F-41FF-A61C-FC53951EBCDF}"/>
                  </a:ext>
                </a:extLst>
              </p:cNvPr>
              <p:cNvSpPr>
                <a:spLocks/>
              </p:cNvSpPr>
              <p:nvPr/>
            </p:nvSpPr>
            <p:spPr bwMode="auto">
              <a:xfrm>
                <a:off x="5226" y="2844"/>
                <a:ext cx="6" cy="8"/>
              </a:xfrm>
              <a:custGeom>
                <a:avLst/>
                <a:gdLst>
                  <a:gd name="T0" fmla="*/ 2 w 6"/>
                  <a:gd name="T1" fmla="*/ 8 h 8"/>
                  <a:gd name="T2" fmla="*/ 2 w 6"/>
                  <a:gd name="T3" fmla="*/ 8 h 8"/>
                  <a:gd name="T4" fmla="*/ 2 w 6"/>
                  <a:gd name="T5" fmla="*/ 8 h 8"/>
                  <a:gd name="T6" fmla="*/ 2 w 6"/>
                  <a:gd name="T7" fmla="*/ 8 h 8"/>
                  <a:gd name="T8" fmla="*/ 6 w 6"/>
                  <a:gd name="T9" fmla="*/ 6 h 8"/>
                  <a:gd name="T10" fmla="*/ 6 w 6"/>
                  <a:gd name="T11" fmla="*/ 4 h 8"/>
                  <a:gd name="T12" fmla="*/ 6 w 6"/>
                  <a:gd name="T13" fmla="*/ 4 h 8"/>
                  <a:gd name="T14" fmla="*/ 6 w 6"/>
                  <a:gd name="T15" fmla="*/ 2 h 8"/>
                  <a:gd name="T16" fmla="*/ 4 w 6"/>
                  <a:gd name="T17" fmla="*/ 0 h 8"/>
                  <a:gd name="T18" fmla="*/ 0 w 6"/>
                  <a:gd name="T19" fmla="*/ 4 h 8"/>
                  <a:gd name="T20" fmla="*/ 0 w 6"/>
                  <a:gd name="T21" fmla="*/ 4 h 8"/>
                  <a:gd name="T22" fmla="*/ 2 w 6"/>
                  <a:gd name="T23" fmla="*/ 8 h 8"/>
                  <a:gd name="T24" fmla="*/ 2 w 6"/>
                  <a:gd name="T25"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 h="8">
                    <a:moveTo>
                      <a:pt x="2" y="8"/>
                    </a:moveTo>
                    <a:lnTo>
                      <a:pt x="2" y="8"/>
                    </a:lnTo>
                    <a:lnTo>
                      <a:pt x="2" y="8"/>
                    </a:lnTo>
                    <a:lnTo>
                      <a:pt x="2" y="8"/>
                    </a:lnTo>
                    <a:lnTo>
                      <a:pt x="6" y="6"/>
                    </a:lnTo>
                    <a:lnTo>
                      <a:pt x="6" y="4"/>
                    </a:lnTo>
                    <a:lnTo>
                      <a:pt x="6" y="4"/>
                    </a:lnTo>
                    <a:lnTo>
                      <a:pt x="6" y="2"/>
                    </a:lnTo>
                    <a:lnTo>
                      <a:pt x="4" y="0"/>
                    </a:lnTo>
                    <a:lnTo>
                      <a:pt x="0" y="4"/>
                    </a:lnTo>
                    <a:lnTo>
                      <a:pt x="0" y="4"/>
                    </a:lnTo>
                    <a:lnTo>
                      <a:pt x="2" y="8"/>
                    </a:lnTo>
                    <a:lnTo>
                      <a:pt x="2"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2" name="Freeform 985">
                <a:extLst>
                  <a:ext uri="{FF2B5EF4-FFF2-40B4-BE49-F238E27FC236}">
                    <a16:creationId xmlns:a16="http://schemas.microsoft.com/office/drawing/2014/main" id="{EC04D9A8-3C53-4E75-8916-286242199622}"/>
                  </a:ext>
                </a:extLst>
              </p:cNvPr>
              <p:cNvSpPr>
                <a:spLocks/>
              </p:cNvSpPr>
              <p:nvPr/>
            </p:nvSpPr>
            <p:spPr bwMode="auto">
              <a:xfrm>
                <a:off x="5172" y="2820"/>
                <a:ext cx="6" cy="8"/>
              </a:xfrm>
              <a:custGeom>
                <a:avLst/>
                <a:gdLst>
                  <a:gd name="T0" fmla="*/ 4 w 6"/>
                  <a:gd name="T1" fmla="*/ 0 h 8"/>
                  <a:gd name="T2" fmla="*/ 4 w 6"/>
                  <a:gd name="T3" fmla="*/ 0 h 8"/>
                  <a:gd name="T4" fmla="*/ 0 w 6"/>
                  <a:gd name="T5" fmla="*/ 0 h 8"/>
                  <a:gd name="T6" fmla="*/ 0 w 6"/>
                  <a:gd name="T7" fmla="*/ 0 h 8"/>
                  <a:gd name="T8" fmla="*/ 0 w 6"/>
                  <a:gd name="T9" fmla="*/ 6 h 8"/>
                  <a:gd name="T10" fmla="*/ 0 w 6"/>
                  <a:gd name="T11" fmla="*/ 6 h 8"/>
                  <a:gd name="T12" fmla="*/ 2 w 6"/>
                  <a:gd name="T13" fmla="*/ 8 h 8"/>
                  <a:gd name="T14" fmla="*/ 6 w 6"/>
                  <a:gd name="T15" fmla="*/ 4 h 8"/>
                  <a:gd name="T16" fmla="*/ 6 w 6"/>
                  <a:gd name="T17" fmla="*/ 4 h 8"/>
                  <a:gd name="T18" fmla="*/ 6 w 6"/>
                  <a:gd name="T19" fmla="*/ 2 h 8"/>
                  <a:gd name="T20" fmla="*/ 4 w 6"/>
                  <a:gd name="T21" fmla="*/ 0 h 8"/>
                  <a:gd name="T22" fmla="*/ 4 w 6"/>
                  <a:gd name="T23"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8">
                    <a:moveTo>
                      <a:pt x="4" y="0"/>
                    </a:moveTo>
                    <a:lnTo>
                      <a:pt x="4" y="0"/>
                    </a:lnTo>
                    <a:lnTo>
                      <a:pt x="0" y="0"/>
                    </a:lnTo>
                    <a:lnTo>
                      <a:pt x="0" y="0"/>
                    </a:lnTo>
                    <a:lnTo>
                      <a:pt x="0" y="6"/>
                    </a:lnTo>
                    <a:lnTo>
                      <a:pt x="0" y="6"/>
                    </a:lnTo>
                    <a:lnTo>
                      <a:pt x="2" y="8"/>
                    </a:lnTo>
                    <a:lnTo>
                      <a:pt x="6" y="4"/>
                    </a:lnTo>
                    <a:lnTo>
                      <a:pt x="6" y="4"/>
                    </a:lnTo>
                    <a:lnTo>
                      <a:pt x="6" y="2"/>
                    </a:lnTo>
                    <a:lnTo>
                      <a:pt x="4"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3" name="Freeform 986">
                <a:extLst>
                  <a:ext uri="{FF2B5EF4-FFF2-40B4-BE49-F238E27FC236}">
                    <a16:creationId xmlns:a16="http://schemas.microsoft.com/office/drawing/2014/main" id="{1DDA977C-4B2D-4901-89EC-CF2B00549918}"/>
                  </a:ext>
                </a:extLst>
              </p:cNvPr>
              <p:cNvSpPr>
                <a:spLocks/>
              </p:cNvSpPr>
              <p:nvPr/>
            </p:nvSpPr>
            <p:spPr bwMode="auto">
              <a:xfrm>
                <a:off x="5274" y="2824"/>
                <a:ext cx="44" cy="26"/>
              </a:xfrm>
              <a:custGeom>
                <a:avLst/>
                <a:gdLst>
                  <a:gd name="T0" fmla="*/ 16 w 44"/>
                  <a:gd name="T1" fmla="*/ 18 h 26"/>
                  <a:gd name="T2" fmla="*/ 16 w 44"/>
                  <a:gd name="T3" fmla="*/ 18 h 26"/>
                  <a:gd name="T4" fmla="*/ 16 w 44"/>
                  <a:gd name="T5" fmla="*/ 14 h 26"/>
                  <a:gd name="T6" fmla="*/ 16 w 44"/>
                  <a:gd name="T7" fmla="*/ 12 h 26"/>
                  <a:gd name="T8" fmla="*/ 16 w 44"/>
                  <a:gd name="T9" fmla="*/ 12 h 26"/>
                  <a:gd name="T10" fmla="*/ 16 w 44"/>
                  <a:gd name="T11" fmla="*/ 12 h 26"/>
                  <a:gd name="T12" fmla="*/ 24 w 44"/>
                  <a:gd name="T13" fmla="*/ 10 h 26"/>
                  <a:gd name="T14" fmla="*/ 32 w 44"/>
                  <a:gd name="T15" fmla="*/ 8 h 26"/>
                  <a:gd name="T16" fmla="*/ 38 w 44"/>
                  <a:gd name="T17" fmla="*/ 6 h 26"/>
                  <a:gd name="T18" fmla="*/ 44 w 44"/>
                  <a:gd name="T19" fmla="*/ 0 h 26"/>
                  <a:gd name="T20" fmla="*/ 44 w 44"/>
                  <a:gd name="T21" fmla="*/ 0 h 26"/>
                  <a:gd name="T22" fmla="*/ 36 w 44"/>
                  <a:gd name="T23" fmla="*/ 0 h 26"/>
                  <a:gd name="T24" fmla="*/ 24 w 44"/>
                  <a:gd name="T25" fmla="*/ 0 h 26"/>
                  <a:gd name="T26" fmla="*/ 0 w 44"/>
                  <a:gd name="T27" fmla="*/ 26 h 26"/>
                  <a:gd name="T28" fmla="*/ 0 w 44"/>
                  <a:gd name="T29" fmla="*/ 26 h 26"/>
                  <a:gd name="T30" fmla="*/ 0 w 44"/>
                  <a:gd name="T31" fmla="*/ 26 h 26"/>
                  <a:gd name="T32" fmla="*/ 0 w 44"/>
                  <a:gd name="T33" fmla="*/ 26 h 26"/>
                  <a:gd name="T34" fmla="*/ 4 w 44"/>
                  <a:gd name="T35" fmla="*/ 24 h 26"/>
                  <a:gd name="T36" fmla="*/ 8 w 44"/>
                  <a:gd name="T37" fmla="*/ 22 h 26"/>
                  <a:gd name="T38" fmla="*/ 16 w 44"/>
                  <a:gd name="T39" fmla="*/ 18 h 26"/>
                  <a:gd name="T40" fmla="*/ 16 w 44"/>
                  <a:gd name="T41" fmla="*/ 1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26">
                    <a:moveTo>
                      <a:pt x="16" y="18"/>
                    </a:moveTo>
                    <a:lnTo>
                      <a:pt x="16" y="18"/>
                    </a:lnTo>
                    <a:lnTo>
                      <a:pt x="16" y="14"/>
                    </a:lnTo>
                    <a:lnTo>
                      <a:pt x="16" y="12"/>
                    </a:lnTo>
                    <a:lnTo>
                      <a:pt x="16" y="12"/>
                    </a:lnTo>
                    <a:lnTo>
                      <a:pt x="16" y="12"/>
                    </a:lnTo>
                    <a:lnTo>
                      <a:pt x="24" y="10"/>
                    </a:lnTo>
                    <a:lnTo>
                      <a:pt x="32" y="8"/>
                    </a:lnTo>
                    <a:lnTo>
                      <a:pt x="38" y="6"/>
                    </a:lnTo>
                    <a:lnTo>
                      <a:pt x="44" y="0"/>
                    </a:lnTo>
                    <a:lnTo>
                      <a:pt x="44" y="0"/>
                    </a:lnTo>
                    <a:lnTo>
                      <a:pt x="36" y="0"/>
                    </a:lnTo>
                    <a:lnTo>
                      <a:pt x="24" y="0"/>
                    </a:lnTo>
                    <a:lnTo>
                      <a:pt x="0" y="26"/>
                    </a:lnTo>
                    <a:lnTo>
                      <a:pt x="0" y="26"/>
                    </a:lnTo>
                    <a:lnTo>
                      <a:pt x="0" y="26"/>
                    </a:lnTo>
                    <a:lnTo>
                      <a:pt x="0" y="26"/>
                    </a:lnTo>
                    <a:lnTo>
                      <a:pt x="4" y="24"/>
                    </a:lnTo>
                    <a:lnTo>
                      <a:pt x="8" y="22"/>
                    </a:lnTo>
                    <a:lnTo>
                      <a:pt x="16" y="18"/>
                    </a:lnTo>
                    <a:lnTo>
                      <a:pt x="16"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4" name="Freeform 987">
                <a:extLst>
                  <a:ext uri="{FF2B5EF4-FFF2-40B4-BE49-F238E27FC236}">
                    <a16:creationId xmlns:a16="http://schemas.microsoft.com/office/drawing/2014/main" id="{EDC656FC-E166-4025-8C41-89954CEE5457}"/>
                  </a:ext>
                </a:extLst>
              </p:cNvPr>
              <p:cNvSpPr>
                <a:spLocks/>
              </p:cNvSpPr>
              <p:nvPr/>
            </p:nvSpPr>
            <p:spPr bwMode="auto">
              <a:xfrm>
                <a:off x="5312" y="2758"/>
                <a:ext cx="4" cy="4"/>
              </a:xfrm>
              <a:custGeom>
                <a:avLst/>
                <a:gdLst>
                  <a:gd name="T0" fmla="*/ 4 w 4"/>
                  <a:gd name="T1" fmla="*/ 0 h 4"/>
                  <a:gd name="T2" fmla="*/ 0 w 4"/>
                  <a:gd name="T3" fmla="*/ 4 h 4"/>
                  <a:gd name="T4" fmla="*/ 0 w 4"/>
                  <a:gd name="T5" fmla="*/ 4 h 4"/>
                  <a:gd name="T6" fmla="*/ 0 w 4"/>
                  <a:gd name="T7" fmla="*/ 4 h 4"/>
                  <a:gd name="T8" fmla="*/ 0 w 4"/>
                  <a:gd name="T9" fmla="*/ 4 h 4"/>
                  <a:gd name="T10" fmla="*/ 2 w 4"/>
                  <a:gd name="T11" fmla="*/ 2 h 4"/>
                  <a:gd name="T12" fmla="*/ 4 w 4"/>
                  <a:gd name="T13" fmla="*/ 0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lnTo>
                      <a:pt x="0" y="4"/>
                    </a:lnTo>
                    <a:lnTo>
                      <a:pt x="0" y="4"/>
                    </a:lnTo>
                    <a:lnTo>
                      <a:pt x="0" y="4"/>
                    </a:lnTo>
                    <a:lnTo>
                      <a:pt x="0" y="4"/>
                    </a:lnTo>
                    <a:lnTo>
                      <a:pt x="2" y="2"/>
                    </a:lnTo>
                    <a:lnTo>
                      <a:pt x="4"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5" name="Freeform 988">
                <a:extLst>
                  <a:ext uri="{FF2B5EF4-FFF2-40B4-BE49-F238E27FC236}">
                    <a16:creationId xmlns:a16="http://schemas.microsoft.com/office/drawing/2014/main" id="{22DE0DB9-773B-411C-A3FF-F017DD8E98C2}"/>
                  </a:ext>
                </a:extLst>
              </p:cNvPr>
              <p:cNvSpPr>
                <a:spLocks/>
              </p:cNvSpPr>
              <p:nvPr/>
            </p:nvSpPr>
            <p:spPr bwMode="auto">
              <a:xfrm>
                <a:off x="5328" y="2750"/>
                <a:ext cx="22" cy="4"/>
              </a:xfrm>
              <a:custGeom>
                <a:avLst/>
                <a:gdLst>
                  <a:gd name="T0" fmla="*/ 4 w 22"/>
                  <a:gd name="T1" fmla="*/ 0 h 4"/>
                  <a:gd name="T2" fmla="*/ 4 w 22"/>
                  <a:gd name="T3" fmla="*/ 0 h 4"/>
                  <a:gd name="T4" fmla="*/ 2 w 22"/>
                  <a:gd name="T5" fmla="*/ 0 h 4"/>
                  <a:gd name="T6" fmla="*/ 0 w 22"/>
                  <a:gd name="T7" fmla="*/ 4 h 4"/>
                  <a:gd name="T8" fmla="*/ 0 w 22"/>
                  <a:gd name="T9" fmla="*/ 4 h 4"/>
                  <a:gd name="T10" fmla="*/ 8 w 22"/>
                  <a:gd name="T11" fmla="*/ 4 h 4"/>
                  <a:gd name="T12" fmla="*/ 8 w 22"/>
                  <a:gd name="T13" fmla="*/ 4 h 4"/>
                  <a:gd name="T14" fmla="*/ 16 w 22"/>
                  <a:gd name="T15" fmla="*/ 4 h 4"/>
                  <a:gd name="T16" fmla="*/ 22 w 22"/>
                  <a:gd name="T17" fmla="*/ 0 h 4"/>
                  <a:gd name="T18" fmla="*/ 4 w 22"/>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4">
                    <a:moveTo>
                      <a:pt x="4" y="0"/>
                    </a:moveTo>
                    <a:lnTo>
                      <a:pt x="4" y="0"/>
                    </a:lnTo>
                    <a:lnTo>
                      <a:pt x="2" y="0"/>
                    </a:lnTo>
                    <a:lnTo>
                      <a:pt x="0" y="4"/>
                    </a:lnTo>
                    <a:lnTo>
                      <a:pt x="0" y="4"/>
                    </a:lnTo>
                    <a:lnTo>
                      <a:pt x="8" y="4"/>
                    </a:lnTo>
                    <a:lnTo>
                      <a:pt x="8" y="4"/>
                    </a:lnTo>
                    <a:lnTo>
                      <a:pt x="16" y="4"/>
                    </a:lnTo>
                    <a:lnTo>
                      <a:pt x="22"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6" name="Freeform 989">
                <a:extLst>
                  <a:ext uri="{FF2B5EF4-FFF2-40B4-BE49-F238E27FC236}">
                    <a16:creationId xmlns:a16="http://schemas.microsoft.com/office/drawing/2014/main" id="{1828DA7E-D16B-48CA-AEEF-17C345D37B59}"/>
                  </a:ext>
                </a:extLst>
              </p:cNvPr>
              <p:cNvSpPr>
                <a:spLocks/>
              </p:cNvSpPr>
              <p:nvPr/>
            </p:nvSpPr>
            <p:spPr bwMode="auto">
              <a:xfrm>
                <a:off x="5328" y="2710"/>
                <a:ext cx="4" cy="6"/>
              </a:xfrm>
              <a:custGeom>
                <a:avLst/>
                <a:gdLst>
                  <a:gd name="T0" fmla="*/ 4 w 4"/>
                  <a:gd name="T1" fmla="*/ 6 h 6"/>
                  <a:gd name="T2" fmla="*/ 4 w 4"/>
                  <a:gd name="T3" fmla="*/ 6 h 6"/>
                  <a:gd name="T4" fmla="*/ 2 w 4"/>
                  <a:gd name="T5" fmla="*/ 4 h 6"/>
                  <a:gd name="T6" fmla="*/ 0 w 4"/>
                  <a:gd name="T7" fmla="*/ 0 h 6"/>
                  <a:gd name="T8" fmla="*/ 0 w 4"/>
                  <a:gd name="T9" fmla="*/ 0 h 6"/>
                  <a:gd name="T10" fmla="*/ 0 w 4"/>
                  <a:gd name="T11" fmla="*/ 4 h 6"/>
                  <a:gd name="T12" fmla="*/ 2 w 4"/>
                  <a:gd name="T13" fmla="*/ 6 h 6"/>
                  <a:gd name="T14" fmla="*/ 4 w 4"/>
                  <a:gd name="T15" fmla="*/ 6 h 6"/>
                  <a:gd name="T16" fmla="*/ 4 w 4"/>
                  <a:gd name="T17"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6">
                    <a:moveTo>
                      <a:pt x="4" y="6"/>
                    </a:moveTo>
                    <a:lnTo>
                      <a:pt x="4" y="6"/>
                    </a:lnTo>
                    <a:lnTo>
                      <a:pt x="2" y="4"/>
                    </a:lnTo>
                    <a:lnTo>
                      <a:pt x="0" y="0"/>
                    </a:lnTo>
                    <a:lnTo>
                      <a:pt x="0" y="0"/>
                    </a:lnTo>
                    <a:lnTo>
                      <a:pt x="0" y="4"/>
                    </a:lnTo>
                    <a:lnTo>
                      <a:pt x="2" y="6"/>
                    </a:lnTo>
                    <a:lnTo>
                      <a:pt x="4" y="6"/>
                    </a:lnTo>
                    <a:lnTo>
                      <a:pt x="4"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7" name="Freeform 990">
                <a:extLst>
                  <a:ext uri="{FF2B5EF4-FFF2-40B4-BE49-F238E27FC236}">
                    <a16:creationId xmlns:a16="http://schemas.microsoft.com/office/drawing/2014/main" id="{8832AB05-43BC-4636-BAB0-8167EF876E24}"/>
                  </a:ext>
                </a:extLst>
              </p:cNvPr>
              <p:cNvSpPr>
                <a:spLocks/>
              </p:cNvSpPr>
              <p:nvPr/>
            </p:nvSpPr>
            <p:spPr bwMode="auto">
              <a:xfrm>
                <a:off x="5328" y="2708"/>
                <a:ext cx="0" cy="2"/>
              </a:xfrm>
              <a:custGeom>
                <a:avLst/>
                <a:gdLst>
                  <a:gd name="T0" fmla="*/ 2 h 2"/>
                  <a:gd name="T1" fmla="*/ 2 h 2"/>
                  <a:gd name="T2" fmla="*/ 0 h 2"/>
                  <a:gd name="T3" fmla="*/ 0 h 2"/>
                  <a:gd name="T4" fmla="*/ 0 h 2"/>
                  <a:gd name="T5" fmla="*/ 2 h 2"/>
                  <a:gd name="T6" fmla="*/ 2 h 2"/>
                </a:gdLst>
                <a:ahLst/>
                <a:cxnLst>
                  <a:cxn ang="0">
                    <a:pos x="0" y="T0"/>
                  </a:cxn>
                  <a:cxn ang="0">
                    <a:pos x="0" y="T1"/>
                  </a:cxn>
                  <a:cxn ang="0">
                    <a:pos x="0" y="T2"/>
                  </a:cxn>
                  <a:cxn ang="0">
                    <a:pos x="0" y="T3"/>
                  </a:cxn>
                  <a:cxn ang="0">
                    <a:pos x="0" y="T4"/>
                  </a:cxn>
                  <a:cxn ang="0">
                    <a:pos x="0" y="T5"/>
                  </a:cxn>
                  <a:cxn ang="0">
                    <a:pos x="0" y="T6"/>
                  </a:cxn>
                </a:cxnLst>
                <a:rect l="0" t="0" r="r" b="b"/>
                <a:pathLst>
                  <a:path h="2">
                    <a:moveTo>
                      <a:pt x="0" y="2"/>
                    </a:moveTo>
                    <a:lnTo>
                      <a:pt x="0" y="2"/>
                    </a:lnTo>
                    <a:lnTo>
                      <a:pt x="0" y="0"/>
                    </a:lnTo>
                    <a:lnTo>
                      <a:pt x="0" y="0"/>
                    </a:lnTo>
                    <a:lnTo>
                      <a:pt x="0"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8" name="Freeform 991">
                <a:extLst>
                  <a:ext uri="{FF2B5EF4-FFF2-40B4-BE49-F238E27FC236}">
                    <a16:creationId xmlns:a16="http://schemas.microsoft.com/office/drawing/2014/main" id="{84ABDF00-307A-49AD-BBD5-2EDA5E7EE90E}"/>
                  </a:ext>
                </a:extLst>
              </p:cNvPr>
              <p:cNvSpPr>
                <a:spLocks/>
              </p:cNvSpPr>
              <p:nvPr/>
            </p:nvSpPr>
            <p:spPr bwMode="auto">
              <a:xfrm>
                <a:off x="5328" y="2690"/>
                <a:ext cx="10" cy="16"/>
              </a:xfrm>
              <a:custGeom>
                <a:avLst/>
                <a:gdLst>
                  <a:gd name="T0" fmla="*/ 2 w 10"/>
                  <a:gd name="T1" fmla="*/ 16 h 16"/>
                  <a:gd name="T2" fmla="*/ 2 w 10"/>
                  <a:gd name="T3" fmla="*/ 16 h 16"/>
                  <a:gd name="T4" fmla="*/ 10 w 10"/>
                  <a:gd name="T5" fmla="*/ 14 h 16"/>
                  <a:gd name="T6" fmla="*/ 10 w 10"/>
                  <a:gd name="T7" fmla="*/ 14 h 16"/>
                  <a:gd name="T8" fmla="*/ 8 w 10"/>
                  <a:gd name="T9" fmla="*/ 10 h 16"/>
                  <a:gd name="T10" fmla="*/ 6 w 10"/>
                  <a:gd name="T11" fmla="*/ 8 h 16"/>
                  <a:gd name="T12" fmla="*/ 6 w 10"/>
                  <a:gd name="T13" fmla="*/ 8 h 16"/>
                  <a:gd name="T14" fmla="*/ 6 w 10"/>
                  <a:gd name="T15" fmla="*/ 6 h 16"/>
                  <a:gd name="T16" fmla="*/ 8 w 10"/>
                  <a:gd name="T17" fmla="*/ 4 h 16"/>
                  <a:gd name="T18" fmla="*/ 10 w 10"/>
                  <a:gd name="T19" fmla="*/ 4 h 16"/>
                  <a:gd name="T20" fmla="*/ 10 w 10"/>
                  <a:gd name="T21" fmla="*/ 2 h 16"/>
                  <a:gd name="T22" fmla="*/ 10 w 10"/>
                  <a:gd name="T23" fmla="*/ 2 h 16"/>
                  <a:gd name="T24" fmla="*/ 8 w 10"/>
                  <a:gd name="T25" fmla="*/ 0 h 16"/>
                  <a:gd name="T26" fmla="*/ 0 w 10"/>
                  <a:gd name="T27" fmla="*/ 8 h 16"/>
                  <a:gd name="T28" fmla="*/ 0 w 10"/>
                  <a:gd name="T29" fmla="*/ 8 h 16"/>
                  <a:gd name="T30" fmla="*/ 2 w 10"/>
                  <a:gd name="T31" fmla="*/ 12 h 16"/>
                  <a:gd name="T32" fmla="*/ 2 w 10"/>
                  <a:gd name="T33" fmla="*/ 12 h 16"/>
                  <a:gd name="T34" fmla="*/ 2 w 10"/>
                  <a:gd name="T35" fmla="*/ 16 h 16"/>
                  <a:gd name="T36" fmla="*/ 2 w 10"/>
                  <a:gd name="T37"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 h="16">
                    <a:moveTo>
                      <a:pt x="2" y="16"/>
                    </a:moveTo>
                    <a:lnTo>
                      <a:pt x="2" y="16"/>
                    </a:lnTo>
                    <a:lnTo>
                      <a:pt x="10" y="14"/>
                    </a:lnTo>
                    <a:lnTo>
                      <a:pt x="10" y="14"/>
                    </a:lnTo>
                    <a:lnTo>
                      <a:pt x="8" y="10"/>
                    </a:lnTo>
                    <a:lnTo>
                      <a:pt x="6" y="8"/>
                    </a:lnTo>
                    <a:lnTo>
                      <a:pt x="6" y="8"/>
                    </a:lnTo>
                    <a:lnTo>
                      <a:pt x="6" y="6"/>
                    </a:lnTo>
                    <a:lnTo>
                      <a:pt x="8" y="4"/>
                    </a:lnTo>
                    <a:lnTo>
                      <a:pt x="10" y="4"/>
                    </a:lnTo>
                    <a:lnTo>
                      <a:pt x="10" y="2"/>
                    </a:lnTo>
                    <a:lnTo>
                      <a:pt x="10" y="2"/>
                    </a:lnTo>
                    <a:lnTo>
                      <a:pt x="8" y="0"/>
                    </a:lnTo>
                    <a:lnTo>
                      <a:pt x="0" y="8"/>
                    </a:lnTo>
                    <a:lnTo>
                      <a:pt x="0" y="8"/>
                    </a:lnTo>
                    <a:lnTo>
                      <a:pt x="2" y="12"/>
                    </a:lnTo>
                    <a:lnTo>
                      <a:pt x="2" y="12"/>
                    </a:lnTo>
                    <a:lnTo>
                      <a:pt x="2" y="16"/>
                    </a:lnTo>
                    <a:lnTo>
                      <a:pt x="2"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9" name="Freeform 992">
                <a:extLst>
                  <a:ext uri="{FF2B5EF4-FFF2-40B4-BE49-F238E27FC236}">
                    <a16:creationId xmlns:a16="http://schemas.microsoft.com/office/drawing/2014/main" id="{CF57C44A-A3AF-4972-BC67-0E1E9F427362}"/>
                  </a:ext>
                </a:extLst>
              </p:cNvPr>
              <p:cNvSpPr>
                <a:spLocks/>
              </p:cNvSpPr>
              <p:nvPr/>
            </p:nvSpPr>
            <p:spPr bwMode="auto">
              <a:xfrm>
                <a:off x="5038" y="2740"/>
                <a:ext cx="12" cy="10"/>
              </a:xfrm>
              <a:custGeom>
                <a:avLst/>
                <a:gdLst>
                  <a:gd name="T0" fmla="*/ 2 w 12"/>
                  <a:gd name="T1" fmla="*/ 6 h 10"/>
                  <a:gd name="T2" fmla="*/ 2 w 12"/>
                  <a:gd name="T3" fmla="*/ 6 h 10"/>
                  <a:gd name="T4" fmla="*/ 6 w 12"/>
                  <a:gd name="T5" fmla="*/ 8 h 10"/>
                  <a:gd name="T6" fmla="*/ 8 w 12"/>
                  <a:gd name="T7" fmla="*/ 10 h 10"/>
                  <a:gd name="T8" fmla="*/ 8 w 12"/>
                  <a:gd name="T9" fmla="*/ 10 h 10"/>
                  <a:gd name="T10" fmla="*/ 12 w 12"/>
                  <a:gd name="T11" fmla="*/ 10 h 10"/>
                  <a:gd name="T12" fmla="*/ 12 w 12"/>
                  <a:gd name="T13" fmla="*/ 10 h 10"/>
                  <a:gd name="T14" fmla="*/ 12 w 12"/>
                  <a:gd name="T15" fmla="*/ 4 h 10"/>
                  <a:gd name="T16" fmla="*/ 12 w 12"/>
                  <a:gd name="T17" fmla="*/ 4 h 10"/>
                  <a:gd name="T18" fmla="*/ 8 w 12"/>
                  <a:gd name="T19" fmla="*/ 4 h 10"/>
                  <a:gd name="T20" fmla="*/ 4 w 12"/>
                  <a:gd name="T21" fmla="*/ 0 h 10"/>
                  <a:gd name="T22" fmla="*/ 0 w 12"/>
                  <a:gd name="T23" fmla="*/ 4 h 10"/>
                  <a:gd name="T24" fmla="*/ 0 w 12"/>
                  <a:gd name="T25" fmla="*/ 4 h 10"/>
                  <a:gd name="T26" fmla="*/ 2 w 12"/>
                  <a:gd name="T27" fmla="*/ 6 h 10"/>
                  <a:gd name="T28" fmla="*/ 2 w 12"/>
                  <a:gd name="T29"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 h="10">
                    <a:moveTo>
                      <a:pt x="2" y="6"/>
                    </a:moveTo>
                    <a:lnTo>
                      <a:pt x="2" y="6"/>
                    </a:lnTo>
                    <a:lnTo>
                      <a:pt x="6" y="8"/>
                    </a:lnTo>
                    <a:lnTo>
                      <a:pt x="8" y="10"/>
                    </a:lnTo>
                    <a:lnTo>
                      <a:pt x="8" y="10"/>
                    </a:lnTo>
                    <a:lnTo>
                      <a:pt x="12" y="10"/>
                    </a:lnTo>
                    <a:lnTo>
                      <a:pt x="12" y="10"/>
                    </a:lnTo>
                    <a:lnTo>
                      <a:pt x="12" y="4"/>
                    </a:lnTo>
                    <a:lnTo>
                      <a:pt x="12" y="4"/>
                    </a:lnTo>
                    <a:lnTo>
                      <a:pt x="8" y="4"/>
                    </a:lnTo>
                    <a:lnTo>
                      <a:pt x="4" y="0"/>
                    </a:lnTo>
                    <a:lnTo>
                      <a:pt x="0" y="4"/>
                    </a:lnTo>
                    <a:lnTo>
                      <a:pt x="0" y="4"/>
                    </a:lnTo>
                    <a:lnTo>
                      <a:pt x="2" y="6"/>
                    </a:lnTo>
                    <a:lnTo>
                      <a:pt x="2"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0" name="Freeform 993">
                <a:extLst>
                  <a:ext uri="{FF2B5EF4-FFF2-40B4-BE49-F238E27FC236}">
                    <a16:creationId xmlns:a16="http://schemas.microsoft.com/office/drawing/2014/main" id="{EA4C6242-961C-4142-9DB5-6A059535D592}"/>
                  </a:ext>
                </a:extLst>
              </p:cNvPr>
              <p:cNvSpPr>
                <a:spLocks/>
              </p:cNvSpPr>
              <p:nvPr/>
            </p:nvSpPr>
            <p:spPr bwMode="auto">
              <a:xfrm>
                <a:off x="4934" y="2702"/>
                <a:ext cx="2" cy="2"/>
              </a:xfrm>
              <a:custGeom>
                <a:avLst/>
                <a:gdLst>
                  <a:gd name="T0" fmla="*/ 2 w 2"/>
                  <a:gd name="T1" fmla="*/ 0 h 2"/>
                  <a:gd name="T2" fmla="*/ 0 w 2"/>
                  <a:gd name="T3" fmla="*/ 2 h 2"/>
                  <a:gd name="T4" fmla="*/ 0 w 2"/>
                  <a:gd name="T5" fmla="*/ 2 h 2"/>
                  <a:gd name="T6" fmla="*/ 2 w 2"/>
                  <a:gd name="T7" fmla="*/ 2 h 2"/>
                  <a:gd name="T8" fmla="*/ 2 w 2"/>
                  <a:gd name="T9" fmla="*/ 2 h 2"/>
                  <a:gd name="T10" fmla="*/ 2 w 2"/>
                  <a:gd name="T11" fmla="*/ 2 h 2"/>
                  <a:gd name="T12" fmla="*/ 2 w 2"/>
                  <a:gd name="T13" fmla="*/ 0 h 2"/>
                  <a:gd name="T14" fmla="*/ 2 w 2"/>
                  <a:gd name="T15" fmla="*/ 0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2" y="0"/>
                    </a:moveTo>
                    <a:lnTo>
                      <a:pt x="0" y="2"/>
                    </a:lnTo>
                    <a:lnTo>
                      <a:pt x="0" y="2"/>
                    </a:lnTo>
                    <a:lnTo>
                      <a:pt x="2" y="2"/>
                    </a:lnTo>
                    <a:lnTo>
                      <a:pt x="2" y="2"/>
                    </a:lnTo>
                    <a:lnTo>
                      <a:pt x="2" y="2"/>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1" name="Freeform 994">
                <a:extLst>
                  <a:ext uri="{FF2B5EF4-FFF2-40B4-BE49-F238E27FC236}">
                    <a16:creationId xmlns:a16="http://schemas.microsoft.com/office/drawing/2014/main" id="{8BBA91FB-8B1A-4E07-B1CD-C028D4066982}"/>
                  </a:ext>
                </a:extLst>
              </p:cNvPr>
              <p:cNvSpPr>
                <a:spLocks/>
              </p:cNvSpPr>
              <p:nvPr/>
            </p:nvSpPr>
            <p:spPr bwMode="auto">
              <a:xfrm>
                <a:off x="5000" y="2674"/>
                <a:ext cx="16" cy="18"/>
              </a:xfrm>
              <a:custGeom>
                <a:avLst/>
                <a:gdLst>
                  <a:gd name="T0" fmla="*/ 6 w 16"/>
                  <a:gd name="T1" fmla="*/ 18 h 18"/>
                  <a:gd name="T2" fmla="*/ 6 w 16"/>
                  <a:gd name="T3" fmla="*/ 18 h 18"/>
                  <a:gd name="T4" fmla="*/ 10 w 16"/>
                  <a:gd name="T5" fmla="*/ 16 h 18"/>
                  <a:gd name="T6" fmla="*/ 10 w 16"/>
                  <a:gd name="T7" fmla="*/ 16 h 18"/>
                  <a:gd name="T8" fmla="*/ 16 w 16"/>
                  <a:gd name="T9" fmla="*/ 14 h 18"/>
                  <a:gd name="T10" fmla="*/ 16 w 16"/>
                  <a:gd name="T11" fmla="*/ 14 h 18"/>
                  <a:gd name="T12" fmla="*/ 12 w 16"/>
                  <a:gd name="T13" fmla="*/ 2 h 18"/>
                  <a:gd name="T14" fmla="*/ 12 w 16"/>
                  <a:gd name="T15" fmla="*/ 2 h 18"/>
                  <a:gd name="T16" fmla="*/ 12 w 16"/>
                  <a:gd name="T17" fmla="*/ 0 h 18"/>
                  <a:gd name="T18" fmla="*/ 0 w 16"/>
                  <a:gd name="T19" fmla="*/ 12 h 18"/>
                  <a:gd name="T20" fmla="*/ 0 w 16"/>
                  <a:gd name="T21" fmla="*/ 12 h 18"/>
                  <a:gd name="T22" fmla="*/ 2 w 16"/>
                  <a:gd name="T23" fmla="*/ 16 h 18"/>
                  <a:gd name="T24" fmla="*/ 6 w 16"/>
                  <a:gd name="T25" fmla="*/ 18 h 18"/>
                  <a:gd name="T26" fmla="*/ 6 w 16"/>
                  <a:gd name="T27"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18">
                    <a:moveTo>
                      <a:pt x="6" y="18"/>
                    </a:moveTo>
                    <a:lnTo>
                      <a:pt x="6" y="18"/>
                    </a:lnTo>
                    <a:lnTo>
                      <a:pt x="10" y="16"/>
                    </a:lnTo>
                    <a:lnTo>
                      <a:pt x="10" y="16"/>
                    </a:lnTo>
                    <a:lnTo>
                      <a:pt x="16" y="14"/>
                    </a:lnTo>
                    <a:lnTo>
                      <a:pt x="16" y="14"/>
                    </a:lnTo>
                    <a:lnTo>
                      <a:pt x="12" y="2"/>
                    </a:lnTo>
                    <a:lnTo>
                      <a:pt x="12" y="2"/>
                    </a:lnTo>
                    <a:lnTo>
                      <a:pt x="12" y="0"/>
                    </a:lnTo>
                    <a:lnTo>
                      <a:pt x="0" y="12"/>
                    </a:lnTo>
                    <a:lnTo>
                      <a:pt x="0" y="12"/>
                    </a:lnTo>
                    <a:lnTo>
                      <a:pt x="2" y="16"/>
                    </a:lnTo>
                    <a:lnTo>
                      <a:pt x="6" y="18"/>
                    </a:lnTo>
                    <a:lnTo>
                      <a:pt x="6"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2" name="Freeform 995">
                <a:extLst>
                  <a:ext uri="{FF2B5EF4-FFF2-40B4-BE49-F238E27FC236}">
                    <a16:creationId xmlns:a16="http://schemas.microsoft.com/office/drawing/2014/main" id="{2313BA14-0C57-44A1-B2D2-B8183BC9A18C}"/>
                  </a:ext>
                </a:extLst>
              </p:cNvPr>
              <p:cNvSpPr>
                <a:spLocks/>
              </p:cNvSpPr>
              <p:nvPr/>
            </p:nvSpPr>
            <p:spPr bwMode="auto">
              <a:xfrm>
                <a:off x="4260" y="1292"/>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3" name="Freeform 996">
                <a:extLst>
                  <a:ext uri="{FF2B5EF4-FFF2-40B4-BE49-F238E27FC236}">
                    <a16:creationId xmlns:a16="http://schemas.microsoft.com/office/drawing/2014/main" id="{945061AA-AE63-495D-9A58-1E05D167256A}"/>
                  </a:ext>
                </a:extLst>
              </p:cNvPr>
              <p:cNvSpPr>
                <a:spLocks/>
              </p:cNvSpPr>
              <p:nvPr/>
            </p:nvSpPr>
            <p:spPr bwMode="auto">
              <a:xfrm>
                <a:off x="4022" y="1624"/>
                <a:ext cx="8" cy="28"/>
              </a:xfrm>
              <a:custGeom>
                <a:avLst/>
                <a:gdLst>
                  <a:gd name="T0" fmla="*/ 8 w 8"/>
                  <a:gd name="T1" fmla="*/ 6 h 28"/>
                  <a:gd name="T2" fmla="*/ 8 w 8"/>
                  <a:gd name="T3" fmla="*/ 6 h 28"/>
                  <a:gd name="T4" fmla="*/ 6 w 8"/>
                  <a:gd name="T5" fmla="*/ 10 h 28"/>
                  <a:gd name="T6" fmla="*/ 4 w 8"/>
                  <a:gd name="T7" fmla="*/ 16 h 28"/>
                  <a:gd name="T8" fmla="*/ 0 w 8"/>
                  <a:gd name="T9" fmla="*/ 20 h 28"/>
                  <a:gd name="T10" fmla="*/ 0 w 8"/>
                  <a:gd name="T11" fmla="*/ 26 h 28"/>
                  <a:gd name="T12" fmla="*/ 0 w 8"/>
                  <a:gd name="T13" fmla="*/ 26 h 28"/>
                  <a:gd name="T14" fmla="*/ 0 w 8"/>
                  <a:gd name="T15" fmla="*/ 28 h 28"/>
                  <a:gd name="T16" fmla="*/ 0 w 8"/>
                  <a:gd name="T17" fmla="*/ 28 h 28"/>
                  <a:gd name="T18" fmla="*/ 0 w 8"/>
                  <a:gd name="T19" fmla="*/ 28 h 28"/>
                  <a:gd name="T20" fmla="*/ 0 w 8"/>
                  <a:gd name="T21" fmla="*/ 26 h 28"/>
                  <a:gd name="T22" fmla="*/ 0 w 8"/>
                  <a:gd name="T23" fmla="*/ 26 h 28"/>
                  <a:gd name="T24" fmla="*/ 0 w 8"/>
                  <a:gd name="T25" fmla="*/ 20 h 28"/>
                  <a:gd name="T26" fmla="*/ 4 w 8"/>
                  <a:gd name="T27" fmla="*/ 16 h 28"/>
                  <a:gd name="T28" fmla="*/ 6 w 8"/>
                  <a:gd name="T29" fmla="*/ 10 h 28"/>
                  <a:gd name="T30" fmla="*/ 8 w 8"/>
                  <a:gd name="T31" fmla="*/ 6 h 28"/>
                  <a:gd name="T32" fmla="*/ 8 w 8"/>
                  <a:gd name="T33" fmla="*/ 6 h 28"/>
                  <a:gd name="T34" fmla="*/ 6 w 8"/>
                  <a:gd name="T35" fmla="*/ 2 h 28"/>
                  <a:gd name="T36" fmla="*/ 4 w 8"/>
                  <a:gd name="T37" fmla="*/ 0 h 28"/>
                  <a:gd name="T38" fmla="*/ 4 w 8"/>
                  <a:gd name="T39" fmla="*/ 0 h 28"/>
                  <a:gd name="T40" fmla="*/ 4 w 8"/>
                  <a:gd name="T41" fmla="*/ 0 h 28"/>
                  <a:gd name="T42" fmla="*/ 6 w 8"/>
                  <a:gd name="T43" fmla="*/ 2 h 28"/>
                  <a:gd name="T44" fmla="*/ 8 w 8"/>
                  <a:gd name="T45" fmla="*/ 6 h 28"/>
                  <a:gd name="T46" fmla="*/ 8 w 8"/>
                  <a:gd name="T4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 h="28">
                    <a:moveTo>
                      <a:pt x="8" y="6"/>
                    </a:moveTo>
                    <a:lnTo>
                      <a:pt x="8" y="6"/>
                    </a:lnTo>
                    <a:lnTo>
                      <a:pt x="6" y="10"/>
                    </a:lnTo>
                    <a:lnTo>
                      <a:pt x="4" y="16"/>
                    </a:lnTo>
                    <a:lnTo>
                      <a:pt x="0" y="20"/>
                    </a:lnTo>
                    <a:lnTo>
                      <a:pt x="0" y="26"/>
                    </a:lnTo>
                    <a:lnTo>
                      <a:pt x="0" y="26"/>
                    </a:lnTo>
                    <a:lnTo>
                      <a:pt x="0" y="28"/>
                    </a:lnTo>
                    <a:lnTo>
                      <a:pt x="0" y="28"/>
                    </a:lnTo>
                    <a:lnTo>
                      <a:pt x="0" y="28"/>
                    </a:lnTo>
                    <a:lnTo>
                      <a:pt x="0" y="26"/>
                    </a:lnTo>
                    <a:lnTo>
                      <a:pt x="0" y="26"/>
                    </a:lnTo>
                    <a:lnTo>
                      <a:pt x="0" y="20"/>
                    </a:lnTo>
                    <a:lnTo>
                      <a:pt x="4" y="16"/>
                    </a:lnTo>
                    <a:lnTo>
                      <a:pt x="6" y="10"/>
                    </a:lnTo>
                    <a:lnTo>
                      <a:pt x="8" y="6"/>
                    </a:lnTo>
                    <a:lnTo>
                      <a:pt x="8" y="6"/>
                    </a:lnTo>
                    <a:lnTo>
                      <a:pt x="6" y="2"/>
                    </a:lnTo>
                    <a:lnTo>
                      <a:pt x="4" y="0"/>
                    </a:lnTo>
                    <a:lnTo>
                      <a:pt x="4" y="0"/>
                    </a:lnTo>
                    <a:lnTo>
                      <a:pt x="4" y="0"/>
                    </a:lnTo>
                    <a:lnTo>
                      <a:pt x="6" y="2"/>
                    </a:lnTo>
                    <a:lnTo>
                      <a:pt x="8" y="6"/>
                    </a:lnTo>
                    <a:lnTo>
                      <a:pt x="8"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4" name="Freeform 997">
                <a:extLst>
                  <a:ext uri="{FF2B5EF4-FFF2-40B4-BE49-F238E27FC236}">
                    <a16:creationId xmlns:a16="http://schemas.microsoft.com/office/drawing/2014/main" id="{81398FCC-AF7D-4679-B0ED-EEE3880D5103}"/>
                  </a:ext>
                </a:extLst>
              </p:cNvPr>
              <p:cNvSpPr>
                <a:spLocks/>
              </p:cNvSpPr>
              <p:nvPr/>
            </p:nvSpPr>
            <p:spPr bwMode="auto">
              <a:xfrm>
                <a:off x="4368" y="1278"/>
                <a:ext cx="10" cy="4"/>
              </a:xfrm>
              <a:custGeom>
                <a:avLst/>
                <a:gdLst>
                  <a:gd name="T0" fmla="*/ 4 w 10"/>
                  <a:gd name="T1" fmla="*/ 0 h 4"/>
                  <a:gd name="T2" fmla="*/ 0 w 10"/>
                  <a:gd name="T3" fmla="*/ 4 h 4"/>
                  <a:gd name="T4" fmla="*/ 10 w 10"/>
                  <a:gd name="T5" fmla="*/ 4 h 4"/>
                  <a:gd name="T6" fmla="*/ 10 w 10"/>
                  <a:gd name="T7" fmla="*/ 4 h 4"/>
                  <a:gd name="T8" fmla="*/ 6 w 10"/>
                  <a:gd name="T9" fmla="*/ 0 h 4"/>
                  <a:gd name="T10" fmla="*/ 6 w 10"/>
                  <a:gd name="T11" fmla="*/ 0 h 4"/>
                  <a:gd name="T12" fmla="*/ 4 w 10"/>
                  <a:gd name="T13" fmla="*/ 0 h 4"/>
                  <a:gd name="T14" fmla="*/ 4 w 10"/>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4">
                    <a:moveTo>
                      <a:pt x="4" y="0"/>
                    </a:moveTo>
                    <a:lnTo>
                      <a:pt x="0" y="4"/>
                    </a:lnTo>
                    <a:lnTo>
                      <a:pt x="10" y="4"/>
                    </a:lnTo>
                    <a:lnTo>
                      <a:pt x="10" y="4"/>
                    </a:lnTo>
                    <a:lnTo>
                      <a:pt x="6" y="0"/>
                    </a:lnTo>
                    <a:lnTo>
                      <a:pt x="6" y="0"/>
                    </a:lnTo>
                    <a:lnTo>
                      <a:pt x="4"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5" name="Freeform 998">
                <a:extLst>
                  <a:ext uri="{FF2B5EF4-FFF2-40B4-BE49-F238E27FC236}">
                    <a16:creationId xmlns:a16="http://schemas.microsoft.com/office/drawing/2014/main" id="{6693EB8C-AF4C-4FA4-9048-6FCC62D452C1}"/>
                  </a:ext>
                </a:extLst>
              </p:cNvPr>
              <p:cNvSpPr>
                <a:spLocks/>
              </p:cNvSpPr>
              <p:nvPr/>
            </p:nvSpPr>
            <p:spPr bwMode="auto">
              <a:xfrm>
                <a:off x="4026" y="1668"/>
                <a:ext cx="4" cy="26"/>
              </a:xfrm>
              <a:custGeom>
                <a:avLst/>
                <a:gdLst>
                  <a:gd name="T0" fmla="*/ 4 w 4"/>
                  <a:gd name="T1" fmla="*/ 4 h 26"/>
                  <a:gd name="T2" fmla="*/ 4 w 4"/>
                  <a:gd name="T3" fmla="*/ 4 h 26"/>
                  <a:gd name="T4" fmla="*/ 4 w 4"/>
                  <a:gd name="T5" fmla="*/ 8 h 26"/>
                  <a:gd name="T6" fmla="*/ 2 w 4"/>
                  <a:gd name="T7" fmla="*/ 12 h 26"/>
                  <a:gd name="T8" fmla="*/ 0 w 4"/>
                  <a:gd name="T9" fmla="*/ 14 h 26"/>
                  <a:gd name="T10" fmla="*/ 0 w 4"/>
                  <a:gd name="T11" fmla="*/ 18 h 26"/>
                  <a:gd name="T12" fmla="*/ 0 w 4"/>
                  <a:gd name="T13" fmla="*/ 18 h 26"/>
                  <a:gd name="T14" fmla="*/ 0 w 4"/>
                  <a:gd name="T15" fmla="*/ 22 h 26"/>
                  <a:gd name="T16" fmla="*/ 4 w 4"/>
                  <a:gd name="T17" fmla="*/ 26 h 26"/>
                  <a:gd name="T18" fmla="*/ 4 w 4"/>
                  <a:gd name="T19" fmla="*/ 26 h 26"/>
                  <a:gd name="T20" fmla="*/ 4 w 4"/>
                  <a:gd name="T21" fmla="*/ 26 h 26"/>
                  <a:gd name="T22" fmla="*/ 0 w 4"/>
                  <a:gd name="T23" fmla="*/ 22 h 26"/>
                  <a:gd name="T24" fmla="*/ 0 w 4"/>
                  <a:gd name="T25" fmla="*/ 18 h 26"/>
                  <a:gd name="T26" fmla="*/ 0 w 4"/>
                  <a:gd name="T27" fmla="*/ 18 h 26"/>
                  <a:gd name="T28" fmla="*/ 0 w 4"/>
                  <a:gd name="T29" fmla="*/ 14 h 26"/>
                  <a:gd name="T30" fmla="*/ 2 w 4"/>
                  <a:gd name="T31" fmla="*/ 12 h 26"/>
                  <a:gd name="T32" fmla="*/ 4 w 4"/>
                  <a:gd name="T33" fmla="*/ 8 h 26"/>
                  <a:gd name="T34" fmla="*/ 4 w 4"/>
                  <a:gd name="T35" fmla="*/ 4 h 26"/>
                  <a:gd name="T36" fmla="*/ 4 w 4"/>
                  <a:gd name="T37" fmla="*/ 4 h 26"/>
                  <a:gd name="T38" fmla="*/ 4 w 4"/>
                  <a:gd name="T39" fmla="*/ 0 h 26"/>
                  <a:gd name="T40" fmla="*/ 4 w 4"/>
                  <a:gd name="T41" fmla="*/ 0 h 26"/>
                  <a:gd name="T42" fmla="*/ 4 w 4"/>
                  <a:gd name="T43" fmla="*/ 0 h 26"/>
                  <a:gd name="T44" fmla="*/ 4 w 4"/>
                  <a:gd name="T45" fmla="*/ 4 h 26"/>
                  <a:gd name="T46" fmla="*/ 4 w 4"/>
                  <a:gd name="T47" fmla="*/ 4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 h="26">
                    <a:moveTo>
                      <a:pt x="4" y="4"/>
                    </a:moveTo>
                    <a:lnTo>
                      <a:pt x="4" y="4"/>
                    </a:lnTo>
                    <a:lnTo>
                      <a:pt x="4" y="8"/>
                    </a:lnTo>
                    <a:lnTo>
                      <a:pt x="2" y="12"/>
                    </a:lnTo>
                    <a:lnTo>
                      <a:pt x="0" y="14"/>
                    </a:lnTo>
                    <a:lnTo>
                      <a:pt x="0" y="18"/>
                    </a:lnTo>
                    <a:lnTo>
                      <a:pt x="0" y="18"/>
                    </a:lnTo>
                    <a:lnTo>
                      <a:pt x="0" y="22"/>
                    </a:lnTo>
                    <a:lnTo>
                      <a:pt x="4" y="26"/>
                    </a:lnTo>
                    <a:lnTo>
                      <a:pt x="4" y="26"/>
                    </a:lnTo>
                    <a:lnTo>
                      <a:pt x="4" y="26"/>
                    </a:lnTo>
                    <a:lnTo>
                      <a:pt x="0" y="22"/>
                    </a:lnTo>
                    <a:lnTo>
                      <a:pt x="0" y="18"/>
                    </a:lnTo>
                    <a:lnTo>
                      <a:pt x="0" y="18"/>
                    </a:lnTo>
                    <a:lnTo>
                      <a:pt x="0" y="14"/>
                    </a:lnTo>
                    <a:lnTo>
                      <a:pt x="2" y="12"/>
                    </a:lnTo>
                    <a:lnTo>
                      <a:pt x="4" y="8"/>
                    </a:lnTo>
                    <a:lnTo>
                      <a:pt x="4" y="4"/>
                    </a:lnTo>
                    <a:lnTo>
                      <a:pt x="4" y="4"/>
                    </a:lnTo>
                    <a:lnTo>
                      <a:pt x="4" y="0"/>
                    </a:lnTo>
                    <a:lnTo>
                      <a:pt x="4" y="0"/>
                    </a:lnTo>
                    <a:lnTo>
                      <a:pt x="4" y="0"/>
                    </a:lnTo>
                    <a:lnTo>
                      <a:pt x="4" y="4"/>
                    </a:lnTo>
                    <a:lnTo>
                      <a:pt x="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6" name="Freeform 999">
                <a:extLst>
                  <a:ext uri="{FF2B5EF4-FFF2-40B4-BE49-F238E27FC236}">
                    <a16:creationId xmlns:a16="http://schemas.microsoft.com/office/drawing/2014/main" id="{856D6D41-CA21-42E8-ABDC-5E23AB53A9C5}"/>
                  </a:ext>
                </a:extLst>
              </p:cNvPr>
              <p:cNvSpPr>
                <a:spLocks/>
              </p:cNvSpPr>
              <p:nvPr/>
            </p:nvSpPr>
            <p:spPr bwMode="auto">
              <a:xfrm>
                <a:off x="4090" y="1666"/>
                <a:ext cx="14" cy="10"/>
              </a:xfrm>
              <a:custGeom>
                <a:avLst/>
                <a:gdLst>
                  <a:gd name="T0" fmla="*/ 0 w 14"/>
                  <a:gd name="T1" fmla="*/ 0 h 10"/>
                  <a:gd name="T2" fmla="*/ 0 w 14"/>
                  <a:gd name="T3" fmla="*/ 0 h 10"/>
                  <a:gd name="T4" fmla="*/ 4 w 14"/>
                  <a:gd name="T5" fmla="*/ 10 h 10"/>
                  <a:gd name="T6" fmla="*/ 14 w 14"/>
                  <a:gd name="T7" fmla="*/ 0 h 10"/>
                  <a:gd name="T8" fmla="*/ 14 w 14"/>
                  <a:gd name="T9" fmla="*/ 0 h 10"/>
                  <a:gd name="T10" fmla="*/ 0 w 14"/>
                  <a:gd name="T11" fmla="*/ 0 h 10"/>
                  <a:gd name="T12" fmla="*/ 0 w 14"/>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4" h="10">
                    <a:moveTo>
                      <a:pt x="0" y="0"/>
                    </a:moveTo>
                    <a:lnTo>
                      <a:pt x="0" y="0"/>
                    </a:lnTo>
                    <a:lnTo>
                      <a:pt x="4" y="10"/>
                    </a:lnTo>
                    <a:lnTo>
                      <a:pt x="14" y="0"/>
                    </a:lnTo>
                    <a:lnTo>
                      <a:pt x="1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7" name="Freeform 1000">
                <a:extLst>
                  <a:ext uri="{FF2B5EF4-FFF2-40B4-BE49-F238E27FC236}">
                    <a16:creationId xmlns:a16="http://schemas.microsoft.com/office/drawing/2014/main" id="{32F6D435-A377-4337-9E32-1356E86A2CCF}"/>
                  </a:ext>
                </a:extLst>
              </p:cNvPr>
              <p:cNvSpPr>
                <a:spLocks/>
              </p:cNvSpPr>
              <p:nvPr/>
            </p:nvSpPr>
            <p:spPr bwMode="auto">
              <a:xfrm>
                <a:off x="4040" y="1708"/>
                <a:ext cx="0" cy="2"/>
              </a:xfrm>
              <a:custGeom>
                <a:avLst/>
                <a:gdLst>
                  <a:gd name="T0" fmla="*/ 2 h 2"/>
                  <a:gd name="T1" fmla="*/ 2 h 2"/>
                  <a:gd name="T2" fmla="*/ 0 h 2"/>
                  <a:gd name="T3" fmla="*/ 0 h 2"/>
                  <a:gd name="T4" fmla="*/ 0 h 2"/>
                  <a:gd name="T5" fmla="*/ 2 h 2"/>
                  <a:gd name="T6" fmla="*/ 2 h 2"/>
                </a:gdLst>
                <a:ahLst/>
                <a:cxnLst>
                  <a:cxn ang="0">
                    <a:pos x="0" y="T0"/>
                  </a:cxn>
                  <a:cxn ang="0">
                    <a:pos x="0" y="T1"/>
                  </a:cxn>
                  <a:cxn ang="0">
                    <a:pos x="0" y="T2"/>
                  </a:cxn>
                  <a:cxn ang="0">
                    <a:pos x="0" y="T3"/>
                  </a:cxn>
                  <a:cxn ang="0">
                    <a:pos x="0" y="T4"/>
                  </a:cxn>
                  <a:cxn ang="0">
                    <a:pos x="0" y="T5"/>
                  </a:cxn>
                  <a:cxn ang="0">
                    <a:pos x="0" y="T6"/>
                  </a:cxn>
                </a:cxnLst>
                <a:rect l="0" t="0" r="r" b="b"/>
                <a:pathLst>
                  <a:path h="2">
                    <a:moveTo>
                      <a:pt x="0" y="2"/>
                    </a:moveTo>
                    <a:lnTo>
                      <a:pt x="0" y="2"/>
                    </a:lnTo>
                    <a:lnTo>
                      <a:pt x="0" y="0"/>
                    </a:lnTo>
                    <a:lnTo>
                      <a:pt x="0" y="0"/>
                    </a:lnTo>
                    <a:lnTo>
                      <a:pt x="0"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8" name="Freeform 1001">
                <a:extLst>
                  <a:ext uri="{FF2B5EF4-FFF2-40B4-BE49-F238E27FC236}">
                    <a16:creationId xmlns:a16="http://schemas.microsoft.com/office/drawing/2014/main" id="{EF540F8D-7D84-4D7C-9158-04EDC6CE6C5E}"/>
                  </a:ext>
                </a:extLst>
              </p:cNvPr>
              <p:cNvSpPr>
                <a:spLocks/>
              </p:cNvSpPr>
              <p:nvPr/>
            </p:nvSpPr>
            <p:spPr bwMode="auto">
              <a:xfrm>
                <a:off x="4342" y="1496"/>
                <a:ext cx="8" cy="6"/>
              </a:xfrm>
              <a:custGeom>
                <a:avLst/>
                <a:gdLst>
                  <a:gd name="T0" fmla="*/ 8 w 8"/>
                  <a:gd name="T1" fmla="*/ 4 h 6"/>
                  <a:gd name="T2" fmla="*/ 8 w 8"/>
                  <a:gd name="T3" fmla="*/ 4 h 6"/>
                  <a:gd name="T4" fmla="*/ 6 w 8"/>
                  <a:gd name="T5" fmla="*/ 0 h 6"/>
                  <a:gd name="T6" fmla="*/ 0 w 8"/>
                  <a:gd name="T7" fmla="*/ 6 h 6"/>
                  <a:gd name="T8" fmla="*/ 0 w 8"/>
                  <a:gd name="T9" fmla="*/ 6 h 6"/>
                  <a:gd name="T10" fmla="*/ 8 w 8"/>
                  <a:gd name="T11" fmla="*/ 4 h 6"/>
                  <a:gd name="T12" fmla="*/ 8 w 8"/>
                  <a:gd name="T13" fmla="*/ 4 h 6"/>
                </a:gdLst>
                <a:ahLst/>
                <a:cxnLst>
                  <a:cxn ang="0">
                    <a:pos x="T0" y="T1"/>
                  </a:cxn>
                  <a:cxn ang="0">
                    <a:pos x="T2" y="T3"/>
                  </a:cxn>
                  <a:cxn ang="0">
                    <a:pos x="T4" y="T5"/>
                  </a:cxn>
                  <a:cxn ang="0">
                    <a:pos x="T6" y="T7"/>
                  </a:cxn>
                  <a:cxn ang="0">
                    <a:pos x="T8" y="T9"/>
                  </a:cxn>
                  <a:cxn ang="0">
                    <a:pos x="T10" y="T11"/>
                  </a:cxn>
                  <a:cxn ang="0">
                    <a:pos x="T12" y="T13"/>
                  </a:cxn>
                </a:cxnLst>
                <a:rect l="0" t="0" r="r" b="b"/>
                <a:pathLst>
                  <a:path w="8" h="6">
                    <a:moveTo>
                      <a:pt x="8" y="4"/>
                    </a:moveTo>
                    <a:lnTo>
                      <a:pt x="8" y="4"/>
                    </a:lnTo>
                    <a:lnTo>
                      <a:pt x="6" y="0"/>
                    </a:lnTo>
                    <a:lnTo>
                      <a:pt x="0" y="6"/>
                    </a:lnTo>
                    <a:lnTo>
                      <a:pt x="0" y="6"/>
                    </a:lnTo>
                    <a:lnTo>
                      <a:pt x="8" y="4"/>
                    </a:lnTo>
                    <a:lnTo>
                      <a:pt x="8"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9" name="Freeform 1002">
                <a:extLst>
                  <a:ext uri="{FF2B5EF4-FFF2-40B4-BE49-F238E27FC236}">
                    <a16:creationId xmlns:a16="http://schemas.microsoft.com/office/drawing/2014/main" id="{4EB64071-9E54-4E95-BA05-BD000B6C0523}"/>
                  </a:ext>
                </a:extLst>
              </p:cNvPr>
              <p:cNvSpPr>
                <a:spLocks/>
              </p:cNvSpPr>
              <p:nvPr/>
            </p:nvSpPr>
            <p:spPr bwMode="auto">
              <a:xfrm>
                <a:off x="4144" y="1624"/>
                <a:ext cx="76" cy="74"/>
              </a:xfrm>
              <a:custGeom>
                <a:avLst/>
                <a:gdLst>
                  <a:gd name="T0" fmla="*/ 40 w 76"/>
                  <a:gd name="T1" fmla="*/ 42 h 74"/>
                  <a:gd name="T2" fmla="*/ 40 w 76"/>
                  <a:gd name="T3" fmla="*/ 42 h 74"/>
                  <a:gd name="T4" fmla="*/ 48 w 76"/>
                  <a:gd name="T5" fmla="*/ 42 h 74"/>
                  <a:gd name="T6" fmla="*/ 58 w 76"/>
                  <a:gd name="T7" fmla="*/ 42 h 74"/>
                  <a:gd name="T8" fmla="*/ 74 w 76"/>
                  <a:gd name="T9" fmla="*/ 28 h 74"/>
                  <a:gd name="T10" fmla="*/ 74 w 76"/>
                  <a:gd name="T11" fmla="*/ 28 h 74"/>
                  <a:gd name="T12" fmla="*/ 70 w 76"/>
                  <a:gd name="T13" fmla="*/ 24 h 74"/>
                  <a:gd name="T14" fmla="*/ 68 w 76"/>
                  <a:gd name="T15" fmla="*/ 22 h 74"/>
                  <a:gd name="T16" fmla="*/ 68 w 76"/>
                  <a:gd name="T17" fmla="*/ 20 h 74"/>
                  <a:gd name="T18" fmla="*/ 68 w 76"/>
                  <a:gd name="T19" fmla="*/ 20 h 74"/>
                  <a:gd name="T20" fmla="*/ 76 w 76"/>
                  <a:gd name="T21" fmla="*/ 0 h 74"/>
                  <a:gd name="T22" fmla="*/ 0 w 76"/>
                  <a:gd name="T23" fmla="*/ 74 h 74"/>
                  <a:gd name="T24" fmla="*/ 0 w 76"/>
                  <a:gd name="T25" fmla="*/ 74 h 74"/>
                  <a:gd name="T26" fmla="*/ 10 w 76"/>
                  <a:gd name="T27" fmla="*/ 74 h 74"/>
                  <a:gd name="T28" fmla="*/ 18 w 76"/>
                  <a:gd name="T29" fmla="*/ 72 h 74"/>
                  <a:gd name="T30" fmla="*/ 24 w 76"/>
                  <a:gd name="T31" fmla="*/ 68 h 74"/>
                  <a:gd name="T32" fmla="*/ 28 w 76"/>
                  <a:gd name="T33" fmla="*/ 62 h 74"/>
                  <a:gd name="T34" fmla="*/ 32 w 76"/>
                  <a:gd name="T35" fmla="*/ 50 h 74"/>
                  <a:gd name="T36" fmla="*/ 36 w 76"/>
                  <a:gd name="T37" fmla="*/ 46 h 74"/>
                  <a:gd name="T38" fmla="*/ 40 w 76"/>
                  <a:gd name="T39" fmla="*/ 42 h 74"/>
                  <a:gd name="T40" fmla="*/ 40 w 76"/>
                  <a:gd name="T41" fmla="*/ 4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74">
                    <a:moveTo>
                      <a:pt x="40" y="42"/>
                    </a:moveTo>
                    <a:lnTo>
                      <a:pt x="40" y="42"/>
                    </a:lnTo>
                    <a:lnTo>
                      <a:pt x="48" y="42"/>
                    </a:lnTo>
                    <a:lnTo>
                      <a:pt x="58" y="42"/>
                    </a:lnTo>
                    <a:lnTo>
                      <a:pt x="74" y="28"/>
                    </a:lnTo>
                    <a:lnTo>
                      <a:pt x="74" y="28"/>
                    </a:lnTo>
                    <a:lnTo>
                      <a:pt x="70" y="24"/>
                    </a:lnTo>
                    <a:lnTo>
                      <a:pt x="68" y="22"/>
                    </a:lnTo>
                    <a:lnTo>
                      <a:pt x="68" y="20"/>
                    </a:lnTo>
                    <a:lnTo>
                      <a:pt x="68" y="20"/>
                    </a:lnTo>
                    <a:lnTo>
                      <a:pt x="76" y="0"/>
                    </a:lnTo>
                    <a:lnTo>
                      <a:pt x="0" y="74"/>
                    </a:lnTo>
                    <a:lnTo>
                      <a:pt x="0" y="74"/>
                    </a:lnTo>
                    <a:lnTo>
                      <a:pt x="10" y="74"/>
                    </a:lnTo>
                    <a:lnTo>
                      <a:pt x="18" y="72"/>
                    </a:lnTo>
                    <a:lnTo>
                      <a:pt x="24" y="68"/>
                    </a:lnTo>
                    <a:lnTo>
                      <a:pt x="28" y="62"/>
                    </a:lnTo>
                    <a:lnTo>
                      <a:pt x="32" y="50"/>
                    </a:lnTo>
                    <a:lnTo>
                      <a:pt x="36" y="46"/>
                    </a:lnTo>
                    <a:lnTo>
                      <a:pt x="40" y="42"/>
                    </a:lnTo>
                    <a:lnTo>
                      <a:pt x="40"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0" name="Freeform 1003">
                <a:extLst>
                  <a:ext uri="{FF2B5EF4-FFF2-40B4-BE49-F238E27FC236}">
                    <a16:creationId xmlns:a16="http://schemas.microsoft.com/office/drawing/2014/main" id="{B3EC6B77-ED12-4B62-89FD-48A7C2756E01}"/>
                  </a:ext>
                </a:extLst>
              </p:cNvPr>
              <p:cNvSpPr>
                <a:spLocks/>
              </p:cNvSpPr>
              <p:nvPr/>
            </p:nvSpPr>
            <p:spPr bwMode="auto">
              <a:xfrm>
                <a:off x="4372" y="1580"/>
                <a:ext cx="54" cy="36"/>
              </a:xfrm>
              <a:custGeom>
                <a:avLst/>
                <a:gdLst>
                  <a:gd name="T0" fmla="*/ 54 w 54"/>
                  <a:gd name="T1" fmla="*/ 8 h 36"/>
                  <a:gd name="T2" fmla="*/ 54 w 54"/>
                  <a:gd name="T3" fmla="*/ 8 h 36"/>
                  <a:gd name="T4" fmla="*/ 52 w 54"/>
                  <a:gd name="T5" fmla="*/ 8 h 36"/>
                  <a:gd name="T6" fmla="*/ 52 w 54"/>
                  <a:gd name="T7" fmla="*/ 8 h 36"/>
                  <a:gd name="T8" fmla="*/ 44 w 54"/>
                  <a:gd name="T9" fmla="*/ 6 h 36"/>
                  <a:gd name="T10" fmla="*/ 38 w 54"/>
                  <a:gd name="T11" fmla="*/ 0 h 36"/>
                  <a:gd name="T12" fmla="*/ 0 w 54"/>
                  <a:gd name="T13" fmla="*/ 36 h 36"/>
                  <a:gd name="T14" fmla="*/ 0 w 54"/>
                  <a:gd name="T15" fmla="*/ 36 h 36"/>
                  <a:gd name="T16" fmla="*/ 20 w 54"/>
                  <a:gd name="T17" fmla="*/ 30 h 36"/>
                  <a:gd name="T18" fmla="*/ 36 w 54"/>
                  <a:gd name="T19" fmla="*/ 26 h 36"/>
                  <a:gd name="T20" fmla="*/ 54 w 54"/>
                  <a:gd name="T21" fmla="*/ 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36">
                    <a:moveTo>
                      <a:pt x="54" y="8"/>
                    </a:moveTo>
                    <a:lnTo>
                      <a:pt x="54" y="8"/>
                    </a:lnTo>
                    <a:lnTo>
                      <a:pt x="52" y="8"/>
                    </a:lnTo>
                    <a:lnTo>
                      <a:pt x="52" y="8"/>
                    </a:lnTo>
                    <a:lnTo>
                      <a:pt x="44" y="6"/>
                    </a:lnTo>
                    <a:lnTo>
                      <a:pt x="38" y="0"/>
                    </a:lnTo>
                    <a:lnTo>
                      <a:pt x="0" y="36"/>
                    </a:lnTo>
                    <a:lnTo>
                      <a:pt x="0" y="36"/>
                    </a:lnTo>
                    <a:lnTo>
                      <a:pt x="20" y="30"/>
                    </a:lnTo>
                    <a:lnTo>
                      <a:pt x="36" y="26"/>
                    </a:lnTo>
                    <a:lnTo>
                      <a:pt x="54"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1" name="Freeform 1004">
                <a:extLst>
                  <a:ext uri="{FF2B5EF4-FFF2-40B4-BE49-F238E27FC236}">
                    <a16:creationId xmlns:a16="http://schemas.microsoft.com/office/drawing/2014/main" id="{A43CAF67-46F4-4474-B795-EFCD1FDBF57A}"/>
                  </a:ext>
                </a:extLst>
              </p:cNvPr>
              <p:cNvSpPr>
                <a:spLocks/>
              </p:cNvSpPr>
              <p:nvPr/>
            </p:nvSpPr>
            <p:spPr bwMode="auto">
              <a:xfrm>
                <a:off x="4422" y="1602"/>
                <a:ext cx="14" cy="16"/>
              </a:xfrm>
              <a:custGeom>
                <a:avLst/>
                <a:gdLst>
                  <a:gd name="T0" fmla="*/ 14 w 14"/>
                  <a:gd name="T1" fmla="*/ 0 h 16"/>
                  <a:gd name="T2" fmla="*/ 0 w 14"/>
                  <a:gd name="T3" fmla="*/ 12 h 16"/>
                  <a:gd name="T4" fmla="*/ 0 w 14"/>
                  <a:gd name="T5" fmla="*/ 12 h 16"/>
                  <a:gd name="T6" fmla="*/ 4 w 14"/>
                  <a:gd name="T7" fmla="*/ 16 h 16"/>
                  <a:gd name="T8" fmla="*/ 8 w 14"/>
                  <a:gd name="T9" fmla="*/ 14 h 16"/>
                  <a:gd name="T10" fmla="*/ 12 w 14"/>
                  <a:gd name="T11" fmla="*/ 10 h 16"/>
                  <a:gd name="T12" fmla="*/ 14 w 14"/>
                  <a:gd name="T13" fmla="*/ 0 h 16"/>
                  <a:gd name="T14" fmla="*/ 14 w 14"/>
                  <a:gd name="T15" fmla="*/ 0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6">
                    <a:moveTo>
                      <a:pt x="14" y="0"/>
                    </a:moveTo>
                    <a:lnTo>
                      <a:pt x="0" y="12"/>
                    </a:lnTo>
                    <a:lnTo>
                      <a:pt x="0" y="12"/>
                    </a:lnTo>
                    <a:lnTo>
                      <a:pt x="4" y="16"/>
                    </a:lnTo>
                    <a:lnTo>
                      <a:pt x="8" y="14"/>
                    </a:lnTo>
                    <a:lnTo>
                      <a:pt x="12" y="10"/>
                    </a:lnTo>
                    <a:lnTo>
                      <a:pt x="14" y="0"/>
                    </a:ln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2" name="Freeform 1005">
                <a:extLst>
                  <a:ext uri="{FF2B5EF4-FFF2-40B4-BE49-F238E27FC236}">
                    <a16:creationId xmlns:a16="http://schemas.microsoft.com/office/drawing/2014/main" id="{C4F12265-5AAB-46B3-A341-C91F6E9F60F4}"/>
                  </a:ext>
                </a:extLst>
              </p:cNvPr>
              <p:cNvSpPr>
                <a:spLocks/>
              </p:cNvSpPr>
              <p:nvPr/>
            </p:nvSpPr>
            <p:spPr bwMode="auto">
              <a:xfrm>
                <a:off x="4490" y="1568"/>
                <a:ext cx="36" cy="36"/>
              </a:xfrm>
              <a:custGeom>
                <a:avLst/>
                <a:gdLst>
                  <a:gd name="T0" fmla="*/ 18 w 36"/>
                  <a:gd name="T1" fmla="*/ 36 h 36"/>
                  <a:gd name="T2" fmla="*/ 36 w 36"/>
                  <a:gd name="T3" fmla="*/ 18 h 36"/>
                  <a:gd name="T4" fmla="*/ 36 w 36"/>
                  <a:gd name="T5" fmla="*/ 18 h 36"/>
                  <a:gd name="T6" fmla="*/ 32 w 36"/>
                  <a:gd name="T7" fmla="*/ 10 h 36"/>
                  <a:gd name="T8" fmla="*/ 28 w 36"/>
                  <a:gd name="T9" fmla="*/ 0 h 36"/>
                  <a:gd name="T10" fmla="*/ 0 w 36"/>
                  <a:gd name="T11" fmla="*/ 28 h 36"/>
                  <a:gd name="T12" fmla="*/ 0 w 36"/>
                  <a:gd name="T13" fmla="*/ 28 h 36"/>
                  <a:gd name="T14" fmla="*/ 18 w 36"/>
                  <a:gd name="T15" fmla="*/ 36 h 36"/>
                  <a:gd name="T16" fmla="*/ 18 w 36"/>
                  <a:gd name="T1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18" y="36"/>
                    </a:moveTo>
                    <a:lnTo>
                      <a:pt x="36" y="18"/>
                    </a:lnTo>
                    <a:lnTo>
                      <a:pt x="36" y="18"/>
                    </a:lnTo>
                    <a:lnTo>
                      <a:pt x="32" y="10"/>
                    </a:lnTo>
                    <a:lnTo>
                      <a:pt x="28" y="0"/>
                    </a:lnTo>
                    <a:lnTo>
                      <a:pt x="0" y="28"/>
                    </a:lnTo>
                    <a:lnTo>
                      <a:pt x="0" y="28"/>
                    </a:lnTo>
                    <a:lnTo>
                      <a:pt x="18" y="36"/>
                    </a:lnTo>
                    <a:lnTo>
                      <a:pt x="18" y="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3" name="Freeform 1006">
                <a:extLst>
                  <a:ext uri="{FF2B5EF4-FFF2-40B4-BE49-F238E27FC236}">
                    <a16:creationId xmlns:a16="http://schemas.microsoft.com/office/drawing/2014/main" id="{87DF6C24-29B9-4A2F-B303-0D5373D63995}"/>
                  </a:ext>
                </a:extLst>
              </p:cNvPr>
              <p:cNvSpPr>
                <a:spLocks/>
              </p:cNvSpPr>
              <p:nvPr/>
            </p:nvSpPr>
            <p:spPr bwMode="auto">
              <a:xfrm>
                <a:off x="4590" y="1510"/>
                <a:ext cx="34" cy="58"/>
              </a:xfrm>
              <a:custGeom>
                <a:avLst/>
                <a:gdLst>
                  <a:gd name="T0" fmla="*/ 18 w 34"/>
                  <a:gd name="T1" fmla="*/ 40 h 58"/>
                  <a:gd name="T2" fmla="*/ 18 w 34"/>
                  <a:gd name="T3" fmla="*/ 40 h 58"/>
                  <a:gd name="T4" fmla="*/ 14 w 34"/>
                  <a:gd name="T5" fmla="*/ 34 h 58"/>
                  <a:gd name="T6" fmla="*/ 10 w 34"/>
                  <a:gd name="T7" fmla="*/ 26 h 58"/>
                  <a:gd name="T8" fmla="*/ 10 w 34"/>
                  <a:gd name="T9" fmla="*/ 26 h 58"/>
                  <a:gd name="T10" fmla="*/ 20 w 34"/>
                  <a:gd name="T11" fmla="*/ 22 h 58"/>
                  <a:gd name="T12" fmla="*/ 26 w 34"/>
                  <a:gd name="T13" fmla="*/ 16 h 58"/>
                  <a:gd name="T14" fmla="*/ 32 w 34"/>
                  <a:gd name="T15" fmla="*/ 10 h 58"/>
                  <a:gd name="T16" fmla="*/ 34 w 34"/>
                  <a:gd name="T17" fmla="*/ 0 h 58"/>
                  <a:gd name="T18" fmla="*/ 0 w 34"/>
                  <a:gd name="T19" fmla="*/ 36 h 58"/>
                  <a:gd name="T20" fmla="*/ 0 w 34"/>
                  <a:gd name="T21" fmla="*/ 36 h 58"/>
                  <a:gd name="T22" fmla="*/ 2 w 34"/>
                  <a:gd name="T23" fmla="*/ 58 h 58"/>
                  <a:gd name="T24" fmla="*/ 18 w 34"/>
                  <a:gd name="T25" fmla="*/ 4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58">
                    <a:moveTo>
                      <a:pt x="18" y="40"/>
                    </a:moveTo>
                    <a:lnTo>
                      <a:pt x="18" y="40"/>
                    </a:lnTo>
                    <a:lnTo>
                      <a:pt x="14" y="34"/>
                    </a:lnTo>
                    <a:lnTo>
                      <a:pt x="10" y="26"/>
                    </a:lnTo>
                    <a:lnTo>
                      <a:pt x="10" y="26"/>
                    </a:lnTo>
                    <a:lnTo>
                      <a:pt x="20" y="22"/>
                    </a:lnTo>
                    <a:lnTo>
                      <a:pt x="26" y="16"/>
                    </a:lnTo>
                    <a:lnTo>
                      <a:pt x="32" y="10"/>
                    </a:lnTo>
                    <a:lnTo>
                      <a:pt x="34" y="0"/>
                    </a:lnTo>
                    <a:lnTo>
                      <a:pt x="0" y="36"/>
                    </a:lnTo>
                    <a:lnTo>
                      <a:pt x="0" y="36"/>
                    </a:lnTo>
                    <a:lnTo>
                      <a:pt x="2" y="58"/>
                    </a:lnTo>
                    <a:lnTo>
                      <a:pt x="18"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4" name="Freeform 1007">
                <a:extLst>
                  <a:ext uri="{FF2B5EF4-FFF2-40B4-BE49-F238E27FC236}">
                    <a16:creationId xmlns:a16="http://schemas.microsoft.com/office/drawing/2014/main" id="{E256789A-2393-4110-8408-BD48CAAA2001}"/>
                  </a:ext>
                </a:extLst>
              </p:cNvPr>
              <p:cNvSpPr>
                <a:spLocks/>
              </p:cNvSpPr>
              <p:nvPr/>
            </p:nvSpPr>
            <p:spPr bwMode="auto">
              <a:xfrm>
                <a:off x="4094" y="2042"/>
                <a:ext cx="24" cy="18"/>
              </a:xfrm>
              <a:custGeom>
                <a:avLst/>
                <a:gdLst>
                  <a:gd name="T0" fmla="*/ 0 w 24"/>
                  <a:gd name="T1" fmla="*/ 12 h 18"/>
                  <a:gd name="T2" fmla="*/ 0 w 24"/>
                  <a:gd name="T3" fmla="*/ 12 h 18"/>
                  <a:gd name="T4" fmla="*/ 2 w 24"/>
                  <a:gd name="T5" fmla="*/ 16 h 18"/>
                  <a:gd name="T6" fmla="*/ 6 w 24"/>
                  <a:gd name="T7" fmla="*/ 18 h 18"/>
                  <a:gd name="T8" fmla="*/ 24 w 24"/>
                  <a:gd name="T9" fmla="*/ 0 h 18"/>
                  <a:gd name="T10" fmla="*/ 24 w 24"/>
                  <a:gd name="T11" fmla="*/ 0 h 18"/>
                  <a:gd name="T12" fmla="*/ 8 w 24"/>
                  <a:gd name="T13" fmla="*/ 8 h 18"/>
                  <a:gd name="T14" fmla="*/ 2 w 24"/>
                  <a:gd name="T15" fmla="*/ 10 h 18"/>
                  <a:gd name="T16" fmla="*/ 0 w 24"/>
                  <a:gd name="T17" fmla="*/ 12 h 18"/>
                  <a:gd name="T18" fmla="*/ 0 w 24"/>
                  <a:gd name="T19"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18">
                    <a:moveTo>
                      <a:pt x="0" y="12"/>
                    </a:moveTo>
                    <a:lnTo>
                      <a:pt x="0" y="12"/>
                    </a:lnTo>
                    <a:lnTo>
                      <a:pt x="2" y="16"/>
                    </a:lnTo>
                    <a:lnTo>
                      <a:pt x="6" y="18"/>
                    </a:lnTo>
                    <a:lnTo>
                      <a:pt x="24" y="0"/>
                    </a:lnTo>
                    <a:lnTo>
                      <a:pt x="24" y="0"/>
                    </a:lnTo>
                    <a:lnTo>
                      <a:pt x="8" y="8"/>
                    </a:lnTo>
                    <a:lnTo>
                      <a:pt x="2" y="10"/>
                    </a:lnTo>
                    <a:lnTo>
                      <a:pt x="0" y="1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5" name="Freeform 1008">
                <a:extLst>
                  <a:ext uri="{FF2B5EF4-FFF2-40B4-BE49-F238E27FC236}">
                    <a16:creationId xmlns:a16="http://schemas.microsoft.com/office/drawing/2014/main" id="{02502501-CB36-434A-92A8-E25DE9A9A605}"/>
                  </a:ext>
                </a:extLst>
              </p:cNvPr>
              <p:cNvSpPr>
                <a:spLocks/>
              </p:cNvSpPr>
              <p:nvPr/>
            </p:nvSpPr>
            <p:spPr bwMode="auto">
              <a:xfrm>
                <a:off x="4522" y="1600"/>
                <a:ext cx="22" cy="18"/>
              </a:xfrm>
              <a:custGeom>
                <a:avLst/>
                <a:gdLst>
                  <a:gd name="T0" fmla="*/ 20 w 22"/>
                  <a:gd name="T1" fmla="*/ 18 h 18"/>
                  <a:gd name="T2" fmla="*/ 22 w 22"/>
                  <a:gd name="T3" fmla="*/ 16 h 18"/>
                  <a:gd name="T4" fmla="*/ 22 w 22"/>
                  <a:gd name="T5" fmla="*/ 16 h 18"/>
                  <a:gd name="T6" fmla="*/ 20 w 22"/>
                  <a:gd name="T7" fmla="*/ 10 h 18"/>
                  <a:gd name="T8" fmla="*/ 16 w 22"/>
                  <a:gd name="T9" fmla="*/ 2 h 18"/>
                  <a:gd name="T10" fmla="*/ 16 w 22"/>
                  <a:gd name="T11" fmla="*/ 2 h 18"/>
                  <a:gd name="T12" fmla="*/ 14 w 22"/>
                  <a:gd name="T13" fmla="*/ 0 h 18"/>
                  <a:gd name="T14" fmla="*/ 0 w 22"/>
                  <a:gd name="T15" fmla="*/ 12 h 18"/>
                  <a:gd name="T16" fmla="*/ 0 w 22"/>
                  <a:gd name="T17" fmla="*/ 12 h 18"/>
                  <a:gd name="T18" fmla="*/ 12 w 22"/>
                  <a:gd name="T19" fmla="*/ 16 h 18"/>
                  <a:gd name="T20" fmla="*/ 20 w 22"/>
                  <a:gd name="T21" fmla="*/ 18 h 18"/>
                  <a:gd name="T22" fmla="*/ 20 w 22"/>
                  <a:gd name="T23"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18">
                    <a:moveTo>
                      <a:pt x="20" y="18"/>
                    </a:moveTo>
                    <a:lnTo>
                      <a:pt x="22" y="16"/>
                    </a:lnTo>
                    <a:lnTo>
                      <a:pt x="22" y="16"/>
                    </a:lnTo>
                    <a:lnTo>
                      <a:pt x="20" y="10"/>
                    </a:lnTo>
                    <a:lnTo>
                      <a:pt x="16" y="2"/>
                    </a:lnTo>
                    <a:lnTo>
                      <a:pt x="16" y="2"/>
                    </a:lnTo>
                    <a:lnTo>
                      <a:pt x="14" y="0"/>
                    </a:lnTo>
                    <a:lnTo>
                      <a:pt x="0" y="12"/>
                    </a:lnTo>
                    <a:lnTo>
                      <a:pt x="0" y="12"/>
                    </a:lnTo>
                    <a:lnTo>
                      <a:pt x="12" y="16"/>
                    </a:lnTo>
                    <a:lnTo>
                      <a:pt x="20" y="18"/>
                    </a:lnTo>
                    <a:lnTo>
                      <a:pt x="2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6" name="Freeform 1009">
                <a:extLst>
                  <a:ext uri="{FF2B5EF4-FFF2-40B4-BE49-F238E27FC236}">
                    <a16:creationId xmlns:a16="http://schemas.microsoft.com/office/drawing/2014/main" id="{FDEB764B-E67B-481C-8FAC-EF677EFABB73}"/>
                  </a:ext>
                </a:extLst>
              </p:cNvPr>
              <p:cNvSpPr>
                <a:spLocks/>
              </p:cNvSpPr>
              <p:nvPr/>
            </p:nvSpPr>
            <p:spPr bwMode="auto">
              <a:xfrm>
                <a:off x="4594" y="1568"/>
                <a:ext cx="22" cy="40"/>
              </a:xfrm>
              <a:custGeom>
                <a:avLst/>
                <a:gdLst>
                  <a:gd name="T0" fmla="*/ 16 w 22"/>
                  <a:gd name="T1" fmla="*/ 30 h 40"/>
                  <a:gd name="T2" fmla="*/ 16 w 22"/>
                  <a:gd name="T3" fmla="*/ 30 h 40"/>
                  <a:gd name="T4" fmla="*/ 14 w 22"/>
                  <a:gd name="T5" fmla="*/ 18 h 40"/>
                  <a:gd name="T6" fmla="*/ 14 w 22"/>
                  <a:gd name="T7" fmla="*/ 14 h 40"/>
                  <a:gd name="T8" fmla="*/ 16 w 22"/>
                  <a:gd name="T9" fmla="*/ 10 h 40"/>
                  <a:gd name="T10" fmla="*/ 16 w 22"/>
                  <a:gd name="T11" fmla="*/ 10 h 40"/>
                  <a:gd name="T12" fmla="*/ 20 w 22"/>
                  <a:gd name="T13" fmla="*/ 6 h 40"/>
                  <a:gd name="T14" fmla="*/ 22 w 22"/>
                  <a:gd name="T15" fmla="*/ 0 h 40"/>
                  <a:gd name="T16" fmla="*/ 0 w 22"/>
                  <a:gd name="T17" fmla="*/ 20 h 40"/>
                  <a:gd name="T18" fmla="*/ 0 w 22"/>
                  <a:gd name="T19" fmla="*/ 20 h 40"/>
                  <a:gd name="T20" fmla="*/ 6 w 22"/>
                  <a:gd name="T21" fmla="*/ 40 h 40"/>
                  <a:gd name="T22" fmla="*/ 16 w 22"/>
                  <a:gd name="T23" fmla="*/ 3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40">
                    <a:moveTo>
                      <a:pt x="16" y="30"/>
                    </a:moveTo>
                    <a:lnTo>
                      <a:pt x="16" y="30"/>
                    </a:lnTo>
                    <a:lnTo>
                      <a:pt x="14" y="18"/>
                    </a:lnTo>
                    <a:lnTo>
                      <a:pt x="14" y="14"/>
                    </a:lnTo>
                    <a:lnTo>
                      <a:pt x="16" y="10"/>
                    </a:lnTo>
                    <a:lnTo>
                      <a:pt x="16" y="10"/>
                    </a:lnTo>
                    <a:lnTo>
                      <a:pt x="20" y="6"/>
                    </a:lnTo>
                    <a:lnTo>
                      <a:pt x="22" y="0"/>
                    </a:lnTo>
                    <a:lnTo>
                      <a:pt x="0" y="20"/>
                    </a:lnTo>
                    <a:lnTo>
                      <a:pt x="0" y="20"/>
                    </a:lnTo>
                    <a:lnTo>
                      <a:pt x="6" y="40"/>
                    </a:lnTo>
                    <a:lnTo>
                      <a:pt x="16"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7" name="Freeform 1010">
                <a:extLst>
                  <a:ext uri="{FF2B5EF4-FFF2-40B4-BE49-F238E27FC236}">
                    <a16:creationId xmlns:a16="http://schemas.microsoft.com/office/drawing/2014/main" id="{FE34D345-5FC2-48CE-8DEA-E9A6B5BCD576}"/>
                  </a:ext>
                </a:extLst>
              </p:cNvPr>
              <p:cNvSpPr>
                <a:spLocks/>
              </p:cNvSpPr>
              <p:nvPr/>
            </p:nvSpPr>
            <p:spPr bwMode="auto">
              <a:xfrm>
                <a:off x="4918" y="1288"/>
                <a:ext cx="2" cy="2"/>
              </a:xfrm>
              <a:custGeom>
                <a:avLst/>
                <a:gdLst>
                  <a:gd name="T0" fmla="*/ 0 w 2"/>
                  <a:gd name="T1" fmla="*/ 2 h 2"/>
                  <a:gd name="T2" fmla="*/ 2 w 2"/>
                  <a:gd name="T3" fmla="*/ 0 h 2"/>
                  <a:gd name="T4" fmla="*/ 2 w 2"/>
                  <a:gd name="T5" fmla="*/ 0 h 2"/>
                  <a:gd name="T6" fmla="*/ 0 w 2"/>
                  <a:gd name="T7" fmla="*/ 0 h 2"/>
                  <a:gd name="T8" fmla="*/ 0 w 2"/>
                  <a:gd name="T9" fmla="*/ 0 h 2"/>
                  <a:gd name="T10" fmla="*/ 0 w 2"/>
                  <a:gd name="T11" fmla="*/ 2 h 2"/>
                  <a:gd name="T12" fmla="*/ 0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0" y="2"/>
                    </a:moveTo>
                    <a:lnTo>
                      <a:pt x="2" y="0"/>
                    </a:lnTo>
                    <a:lnTo>
                      <a:pt x="2" y="0"/>
                    </a:lnTo>
                    <a:lnTo>
                      <a:pt x="0" y="0"/>
                    </a:lnTo>
                    <a:lnTo>
                      <a:pt x="0"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8" name="Freeform 1011">
                <a:extLst>
                  <a:ext uri="{FF2B5EF4-FFF2-40B4-BE49-F238E27FC236}">
                    <a16:creationId xmlns:a16="http://schemas.microsoft.com/office/drawing/2014/main" id="{F0059362-F70B-4079-8BCE-0C1AD103BAE6}"/>
                  </a:ext>
                </a:extLst>
              </p:cNvPr>
              <p:cNvSpPr>
                <a:spLocks/>
              </p:cNvSpPr>
              <p:nvPr/>
            </p:nvSpPr>
            <p:spPr bwMode="auto">
              <a:xfrm>
                <a:off x="4120" y="2048"/>
                <a:ext cx="16" cy="16"/>
              </a:xfrm>
              <a:custGeom>
                <a:avLst/>
                <a:gdLst>
                  <a:gd name="T0" fmla="*/ 16 w 16"/>
                  <a:gd name="T1" fmla="*/ 0 h 16"/>
                  <a:gd name="T2" fmla="*/ 0 w 16"/>
                  <a:gd name="T3" fmla="*/ 16 h 16"/>
                  <a:gd name="T4" fmla="*/ 0 w 16"/>
                  <a:gd name="T5" fmla="*/ 16 h 16"/>
                  <a:gd name="T6" fmla="*/ 10 w 16"/>
                  <a:gd name="T7" fmla="*/ 12 h 16"/>
                  <a:gd name="T8" fmla="*/ 14 w 16"/>
                  <a:gd name="T9" fmla="*/ 8 h 16"/>
                  <a:gd name="T10" fmla="*/ 16 w 16"/>
                  <a:gd name="T11" fmla="*/ 4 h 16"/>
                  <a:gd name="T12" fmla="*/ 16 w 16"/>
                  <a:gd name="T13" fmla="*/ 0 h 16"/>
                  <a:gd name="T14" fmla="*/ 16 w 16"/>
                  <a:gd name="T15" fmla="*/ 0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6">
                    <a:moveTo>
                      <a:pt x="16" y="0"/>
                    </a:moveTo>
                    <a:lnTo>
                      <a:pt x="0" y="16"/>
                    </a:lnTo>
                    <a:lnTo>
                      <a:pt x="0" y="16"/>
                    </a:lnTo>
                    <a:lnTo>
                      <a:pt x="10" y="12"/>
                    </a:lnTo>
                    <a:lnTo>
                      <a:pt x="14" y="8"/>
                    </a:lnTo>
                    <a:lnTo>
                      <a:pt x="16" y="4"/>
                    </a:lnTo>
                    <a:lnTo>
                      <a:pt x="16" y="0"/>
                    </a:lnTo>
                    <a:lnTo>
                      <a:pt x="1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9" name="Freeform 1012">
                <a:extLst>
                  <a:ext uri="{FF2B5EF4-FFF2-40B4-BE49-F238E27FC236}">
                    <a16:creationId xmlns:a16="http://schemas.microsoft.com/office/drawing/2014/main" id="{234FEF04-D3C9-4748-81F7-DC8E5DE0FC65}"/>
                  </a:ext>
                </a:extLst>
              </p:cNvPr>
              <p:cNvSpPr>
                <a:spLocks/>
              </p:cNvSpPr>
              <p:nvPr/>
            </p:nvSpPr>
            <p:spPr bwMode="auto">
              <a:xfrm>
                <a:off x="4610" y="1614"/>
                <a:ext cx="8" cy="10"/>
              </a:xfrm>
              <a:custGeom>
                <a:avLst/>
                <a:gdLst>
                  <a:gd name="T0" fmla="*/ 4 w 8"/>
                  <a:gd name="T1" fmla="*/ 10 h 10"/>
                  <a:gd name="T2" fmla="*/ 4 w 8"/>
                  <a:gd name="T3" fmla="*/ 10 h 10"/>
                  <a:gd name="T4" fmla="*/ 6 w 8"/>
                  <a:gd name="T5" fmla="*/ 8 h 10"/>
                  <a:gd name="T6" fmla="*/ 8 w 8"/>
                  <a:gd name="T7" fmla="*/ 6 h 10"/>
                  <a:gd name="T8" fmla="*/ 8 w 8"/>
                  <a:gd name="T9" fmla="*/ 0 h 10"/>
                  <a:gd name="T10" fmla="*/ 0 w 8"/>
                  <a:gd name="T11" fmla="*/ 8 h 10"/>
                  <a:gd name="T12" fmla="*/ 0 w 8"/>
                  <a:gd name="T13" fmla="*/ 8 h 10"/>
                  <a:gd name="T14" fmla="*/ 4 w 8"/>
                  <a:gd name="T15" fmla="*/ 10 h 10"/>
                  <a:gd name="T16" fmla="*/ 4 w 8"/>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0">
                    <a:moveTo>
                      <a:pt x="4" y="10"/>
                    </a:moveTo>
                    <a:lnTo>
                      <a:pt x="4" y="10"/>
                    </a:lnTo>
                    <a:lnTo>
                      <a:pt x="6" y="8"/>
                    </a:lnTo>
                    <a:lnTo>
                      <a:pt x="8" y="6"/>
                    </a:lnTo>
                    <a:lnTo>
                      <a:pt x="8" y="0"/>
                    </a:lnTo>
                    <a:lnTo>
                      <a:pt x="0" y="8"/>
                    </a:lnTo>
                    <a:lnTo>
                      <a:pt x="0" y="8"/>
                    </a:lnTo>
                    <a:lnTo>
                      <a:pt x="4" y="10"/>
                    </a:lnTo>
                    <a:lnTo>
                      <a:pt x="4"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0" name="Freeform 1013">
                <a:extLst>
                  <a:ext uri="{FF2B5EF4-FFF2-40B4-BE49-F238E27FC236}">
                    <a16:creationId xmlns:a16="http://schemas.microsoft.com/office/drawing/2014/main" id="{03F84221-2F49-44E7-ADB9-14F6254A46A7}"/>
                  </a:ext>
                </a:extLst>
              </p:cNvPr>
              <p:cNvSpPr>
                <a:spLocks/>
              </p:cNvSpPr>
              <p:nvPr/>
            </p:nvSpPr>
            <p:spPr bwMode="auto">
              <a:xfrm>
                <a:off x="4254" y="2034"/>
                <a:ext cx="64" cy="56"/>
              </a:xfrm>
              <a:custGeom>
                <a:avLst/>
                <a:gdLst>
                  <a:gd name="T0" fmla="*/ 64 w 64"/>
                  <a:gd name="T1" fmla="*/ 0 h 56"/>
                  <a:gd name="T2" fmla="*/ 64 w 64"/>
                  <a:gd name="T3" fmla="*/ 0 h 56"/>
                  <a:gd name="T4" fmla="*/ 62 w 64"/>
                  <a:gd name="T5" fmla="*/ 0 h 56"/>
                  <a:gd name="T6" fmla="*/ 62 w 64"/>
                  <a:gd name="T7" fmla="*/ 0 h 56"/>
                  <a:gd name="T8" fmla="*/ 48 w 64"/>
                  <a:gd name="T9" fmla="*/ 2 h 56"/>
                  <a:gd name="T10" fmla="*/ 34 w 64"/>
                  <a:gd name="T11" fmla="*/ 6 h 56"/>
                  <a:gd name="T12" fmla="*/ 0 w 64"/>
                  <a:gd name="T13" fmla="*/ 40 h 56"/>
                  <a:gd name="T14" fmla="*/ 0 w 64"/>
                  <a:gd name="T15" fmla="*/ 40 h 56"/>
                  <a:gd name="T16" fmla="*/ 6 w 64"/>
                  <a:gd name="T17" fmla="*/ 50 h 56"/>
                  <a:gd name="T18" fmla="*/ 8 w 64"/>
                  <a:gd name="T19" fmla="*/ 52 h 56"/>
                  <a:gd name="T20" fmla="*/ 10 w 64"/>
                  <a:gd name="T21" fmla="*/ 56 h 56"/>
                  <a:gd name="T22" fmla="*/ 64 w 64"/>
                  <a:gd name="T23"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56">
                    <a:moveTo>
                      <a:pt x="64" y="0"/>
                    </a:moveTo>
                    <a:lnTo>
                      <a:pt x="64" y="0"/>
                    </a:lnTo>
                    <a:lnTo>
                      <a:pt x="62" y="0"/>
                    </a:lnTo>
                    <a:lnTo>
                      <a:pt x="62" y="0"/>
                    </a:lnTo>
                    <a:lnTo>
                      <a:pt x="48" y="2"/>
                    </a:lnTo>
                    <a:lnTo>
                      <a:pt x="34" y="6"/>
                    </a:lnTo>
                    <a:lnTo>
                      <a:pt x="0" y="40"/>
                    </a:lnTo>
                    <a:lnTo>
                      <a:pt x="0" y="40"/>
                    </a:lnTo>
                    <a:lnTo>
                      <a:pt x="6" y="50"/>
                    </a:lnTo>
                    <a:lnTo>
                      <a:pt x="8" y="52"/>
                    </a:lnTo>
                    <a:lnTo>
                      <a:pt x="10" y="56"/>
                    </a:lnTo>
                    <a:lnTo>
                      <a:pt x="6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1" name="Freeform 1014">
                <a:extLst>
                  <a:ext uri="{FF2B5EF4-FFF2-40B4-BE49-F238E27FC236}">
                    <a16:creationId xmlns:a16="http://schemas.microsoft.com/office/drawing/2014/main" id="{97538567-2597-4470-8889-D728CCCE93CE}"/>
                  </a:ext>
                </a:extLst>
              </p:cNvPr>
              <p:cNvSpPr>
                <a:spLocks/>
              </p:cNvSpPr>
              <p:nvPr/>
            </p:nvSpPr>
            <p:spPr bwMode="auto">
              <a:xfrm>
                <a:off x="4310" y="2040"/>
                <a:ext cx="40" cy="28"/>
              </a:xfrm>
              <a:custGeom>
                <a:avLst/>
                <a:gdLst>
                  <a:gd name="T0" fmla="*/ 20 w 40"/>
                  <a:gd name="T1" fmla="*/ 22 h 28"/>
                  <a:gd name="T2" fmla="*/ 20 w 40"/>
                  <a:gd name="T3" fmla="*/ 22 h 28"/>
                  <a:gd name="T4" fmla="*/ 30 w 40"/>
                  <a:gd name="T5" fmla="*/ 22 h 28"/>
                  <a:gd name="T6" fmla="*/ 40 w 40"/>
                  <a:gd name="T7" fmla="*/ 12 h 28"/>
                  <a:gd name="T8" fmla="*/ 40 w 40"/>
                  <a:gd name="T9" fmla="*/ 12 h 28"/>
                  <a:gd name="T10" fmla="*/ 34 w 40"/>
                  <a:gd name="T11" fmla="*/ 4 h 28"/>
                  <a:gd name="T12" fmla="*/ 28 w 40"/>
                  <a:gd name="T13" fmla="*/ 0 h 28"/>
                  <a:gd name="T14" fmla="*/ 0 w 40"/>
                  <a:gd name="T15" fmla="*/ 28 h 28"/>
                  <a:gd name="T16" fmla="*/ 0 w 40"/>
                  <a:gd name="T17" fmla="*/ 28 h 28"/>
                  <a:gd name="T18" fmla="*/ 10 w 40"/>
                  <a:gd name="T19" fmla="*/ 24 h 28"/>
                  <a:gd name="T20" fmla="*/ 20 w 40"/>
                  <a:gd name="T21" fmla="*/ 22 h 28"/>
                  <a:gd name="T22" fmla="*/ 20 w 40"/>
                  <a:gd name="T23" fmla="*/ 2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 h="28">
                    <a:moveTo>
                      <a:pt x="20" y="22"/>
                    </a:moveTo>
                    <a:lnTo>
                      <a:pt x="20" y="22"/>
                    </a:lnTo>
                    <a:lnTo>
                      <a:pt x="30" y="22"/>
                    </a:lnTo>
                    <a:lnTo>
                      <a:pt x="40" y="12"/>
                    </a:lnTo>
                    <a:lnTo>
                      <a:pt x="40" y="12"/>
                    </a:lnTo>
                    <a:lnTo>
                      <a:pt x="34" y="4"/>
                    </a:lnTo>
                    <a:lnTo>
                      <a:pt x="28" y="0"/>
                    </a:lnTo>
                    <a:lnTo>
                      <a:pt x="0" y="28"/>
                    </a:lnTo>
                    <a:lnTo>
                      <a:pt x="0" y="28"/>
                    </a:lnTo>
                    <a:lnTo>
                      <a:pt x="10" y="24"/>
                    </a:lnTo>
                    <a:lnTo>
                      <a:pt x="20" y="22"/>
                    </a:lnTo>
                    <a:lnTo>
                      <a:pt x="20"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2" name="Freeform 1015">
                <a:extLst>
                  <a:ext uri="{FF2B5EF4-FFF2-40B4-BE49-F238E27FC236}">
                    <a16:creationId xmlns:a16="http://schemas.microsoft.com/office/drawing/2014/main" id="{A18CC362-A973-4CAB-B63A-075B84CB2714}"/>
                  </a:ext>
                </a:extLst>
              </p:cNvPr>
              <p:cNvSpPr>
                <a:spLocks/>
              </p:cNvSpPr>
              <p:nvPr/>
            </p:nvSpPr>
            <p:spPr bwMode="auto">
              <a:xfrm>
                <a:off x="4268" y="2078"/>
                <a:ext cx="44" cy="46"/>
              </a:xfrm>
              <a:custGeom>
                <a:avLst/>
                <a:gdLst>
                  <a:gd name="T0" fmla="*/ 32 w 44"/>
                  <a:gd name="T1" fmla="*/ 0 h 46"/>
                  <a:gd name="T2" fmla="*/ 0 w 44"/>
                  <a:gd name="T3" fmla="*/ 30 h 46"/>
                  <a:gd name="T4" fmla="*/ 0 w 44"/>
                  <a:gd name="T5" fmla="*/ 30 h 46"/>
                  <a:gd name="T6" fmla="*/ 10 w 44"/>
                  <a:gd name="T7" fmla="*/ 46 h 46"/>
                  <a:gd name="T8" fmla="*/ 44 w 44"/>
                  <a:gd name="T9" fmla="*/ 12 h 46"/>
                  <a:gd name="T10" fmla="*/ 44 w 44"/>
                  <a:gd name="T11" fmla="*/ 12 h 46"/>
                  <a:gd name="T12" fmla="*/ 40 w 44"/>
                  <a:gd name="T13" fmla="*/ 8 h 46"/>
                  <a:gd name="T14" fmla="*/ 40 w 44"/>
                  <a:gd name="T15" fmla="*/ 8 h 46"/>
                  <a:gd name="T16" fmla="*/ 36 w 44"/>
                  <a:gd name="T17" fmla="*/ 4 h 46"/>
                  <a:gd name="T18" fmla="*/ 32 w 44"/>
                  <a:gd name="T19" fmla="*/ 0 h 46"/>
                  <a:gd name="T20" fmla="*/ 32 w 44"/>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 h="46">
                    <a:moveTo>
                      <a:pt x="32" y="0"/>
                    </a:moveTo>
                    <a:lnTo>
                      <a:pt x="0" y="30"/>
                    </a:lnTo>
                    <a:lnTo>
                      <a:pt x="0" y="30"/>
                    </a:lnTo>
                    <a:lnTo>
                      <a:pt x="10" y="46"/>
                    </a:lnTo>
                    <a:lnTo>
                      <a:pt x="44" y="12"/>
                    </a:lnTo>
                    <a:lnTo>
                      <a:pt x="44" y="12"/>
                    </a:lnTo>
                    <a:lnTo>
                      <a:pt x="40" y="8"/>
                    </a:lnTo>
                    <a:lnTo>
                      <a:pt x="40" y="8"/>
                    </a:lnTo>
                    <a:lnTo>
                      <a:pt x="36" y="4"/>
                    </a:lnTo>
                    <a:lnTo>
                      <a:pt x="32" y="0"/>
                    </a:lnTo>
                    <a:lnTo>
                      <a:pt x="3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3" name="Freeform 1016">
                <a:extLst>
                  <a:ext uri="{FF2B5EF4-FFF2-40B4-BE49-F238E27FC236}">
                    <a16:creationId xmlns:a16="http://schemas.microsoft.com/office/drawing/2014/main" id="{4AD57E7A-6B63-4A17-98BB-BEBAF5B039E9}"/>
                  </a:ext>
                </a:extLst>
              </p:cNvPr>
              <p:cNvSpPr>
                <a:spLocks/>
              </p:cNvSpPr>
              <p:nvPr/>
            </p:nvSpPr>
            <p:spPr bwMode="auto">
              <a:xfrm>
                <a:off x="4276" y="2104"/>
                <a:ext cx="54" cy="66"/>
              </a:xfrm>
              <a:custGeom>
                <a:avLst/>
                <a:gdLst>
                  <a:gd name="T0" fmla="*/ 18 w 54"/>
                  <a:gd name="T1" fmla="*/ 38 h 66"/>
                  <a:gd name="T2" fmla="*/ 18 w 54"/>
                  <a:gd name="T3" fmla="*/ 38 h 66"/>
                  <a:gd name="T4" fmla="*/ 14 w 54"/>
                  <a:gd name="T5" fmla="*/ 42 h 66"/>
                  <a:gd name="T6" fmla="*/ 12 w 54"/>
                  <a:gd name="T7" fmla="*/ 46 h 66"/>
                  <a:gd name="T8" fmla="*/ 10 w 54"/>
                  <a:gd name="T9" fmla="*/ 54 h 66"/>
                  <a:gd name="T10" fmla="*/ 6 w 54"/>
                  <a:gd name="T11" fmla="*/ 60 h 66"/>
                  <a:gd name="T12" fmla="*/ 0 w 54"/>
                  <a:gd name="T13" fmla="*/ 58 h 66"/>
                  <a:gd name="T14" fmla="*/ 0 w 54"/>
                  <a:gd name="T15" fmla="*/ 58 h 66"/>
                  <a:gd name="T16" fmla="*/ 0 w 54"/>
                  <a:gd name="T17" fmla="*/ 62 h 66"/>
                  <a:gd name="T18" fmla="*/ 2 w 54"/>
                  <a:gd name="T19" fmla="*/ 62 h 66"/>
                  <a:gd name="T20" fmla="*/ 4 w 54"/>
                  <a:gd name="T21" fmla="*/ 66 h 66"/>
                  <a:gd name="T22" fmla="*/ 54 w 54"/>
                  <a:gd name="T23" fmla="*/ 16 h 66"/>
                  <a:gd name="T24" fmla="*/ 54 w 54"/>
                  <a:gd name="T25" fmla="*/ 16 h 66"/>
                  <a:gd name="T26" fmla="*/ 50 w 54"/>
                  <a:gd name="T27" fmla="*/ 8 h 66"/>
                  <a:gd name="T28" fmla="*/ 46 w 54"/>
                  <a:gd name="T29" fmla="*/ 0 h 66"/>
                  <a:gd name="T30" fmla="*/ 12 w 54"/>
                  <a:gd name="T31" fmla="*/ 32 h 66"/>
                  <a:gd name="T32" fmla="*/ 12 w 54"/>
                  <a:gd name="T33" fmla="*/ 32 h 66"/>
                  <a:gd name="T34" fmla="*/ 18 w 54"/>
                  <a:gd name="T35" fmla="*/ 38 h 66"/>
                  <a:gd name="T36" fmla="*/ 18 w 54"/>
                  <a:gd name="T37" fmla="*/ 3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4" h="66">
                    <a:moveTo>
                      <a:pt x="18" y="38"/>
                    </a:moveTo>
                    <a:lnTo>
                      <a:pt x="18" y="38"/>
                    </a:lnTo>
                    <a:lnTo>
                      <a:pt x="14" y="42"/>
                    </a:lnTo>
                    <a:lnTo>
                      <a:pt x="12" y="46"/>
                    </a:lnTo>
                    <a:lnTo>
                      <a:pt x="10" y="54"/>
                    </a:lnTo>
                    <a:lnTo>
                      <a:pt x="6" y="60"/>
                    </a:lnTo>
                    <a:lnTo>
                      <a:pt x="0" y="58"/>
                    </a:lnTo>
                    <a:lnTo>
                      <a:pt x="0" y="58"/>
                    </a:lnTo>
                    <a:lnTo>
                      <a:pt x="0" y="62"/>
                    </a:lnTo>
                    <a:lnTo>
                      <a:pt x="2" y="62"/>
                    </a:lnTo>
                    <a:lnTo>
                      <a:pt x="4" y="66"/>
                    </a:lnTo>
                    <a:lnTo>
                      <a:pt x="54" y="16"/>
                    </a:lnTo>
                    <a:lnTo>
                      <a:pt x="54" y="16"/>
                    </a:lnTo>
                    <a:lnTo>
                      <a:pt x="50" y="8"/>
                    </a:lnTo>
                    <a:lnTo>
                      <a:pt x="46" y="0"/>
                    </a:lnTo>
                    <a:lnTo>
                      <a:pt x="12" y="32"/>
                    </a:lnTo>
                    <a:lnTo>
                      <a:pt x="12" y="32"/>
                    </a:lnTo>
                    <a:lnTo>
                      <a:pt x="18" y="38"/>
                    </a:lnTo>
                    <a:lnTo>
                      <a:pt x="18"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4" name="Freeform 1017">
                <a:extLst>
                  <a:ext uri="{FF2B5EF4-FFF2-40B4-BE49-F238E27FC236}">
                    <a16:creationId xmlns:a16="http://schemas.microsoft.com/office/drawing/2014/main" id="{15B33DE5-7198-4A3D-B804-E5EFBE0F6D8D}"/>
                  </a:ext>
                </a:extLst>
              </p:cNvPr>
              <p:cNvSpPr>
                <a:spLocks/>
              </p:cNvSpPr>
              <p:nvPr/>
            </p:nvSpPr>
            <p:spPr bwMode="auto">
              <a:xfrm>
                <a:off x="4286" y="2126"/>
                <a:ext cx="68" cy="70"/>
              </a:xfrm>
              <a:custGeom>
                <a:avLst/>
                <a:gdLst>
                  <a:gd name="T0" fmla="*/ 12 w 68"/>
                  <a:gd name="T1" fmla="*/ 62 h 70"/>
                  <a:gd name="T2" fmla="*/ 12 w 68"/>
                  <a:gd name="T3" fmla="*/ 62 h 70"/>
                  <a:gd name="T4" fmla="*/ 16 w 68"/>
                  <a:gd name="T5" fmla="*/ 66 h 70"/>
                  <a:gd name="T6" fmla="*/ 18 w 68"/>
                  <a:gd name="T7" fmla="*/ 70 h 70"/>
                  <a:gd name="T8" fmla="*/ 56 w 68"/>
                  <a:gd name="T9" fmla="*/ 30 h 70"/>
                  <a:gd name="T10" fmla="*/ 56 w 68"/>
                  <a:gd name="T11" fmla="*/ 30 h 70"/>
                  <a:gd name="T12" fmla="*/ 52 w 68"/>
                  <a:gd name="T13" fmla="*/ 26 h 70"/>
                  <a:gd name="T14" fmla="*/ 44 w 68"/>
                  <a:gd name="T15" fmla="*/ 22 h 70"/>
                  <a:gd name="T16" fmla="*/ 44 w 68"/>
                  <a:gd name="T17" fmla="*/ 22 h 70"/>
                  <a:gd name="T18" fmla="*/ 46 w 68"/>
                  <a:gd name="T19" fmla="*/ 18 h 70"/>
                  <a:gd name="T20" fmla="*/ 48 w 68"/>
                  <a:gd name="T21" fmla="*/ 14 h 70"/>
                  <a:gd name="T22" fmla="*/ 52 w 68"/>
                  <a:gd name="T23" fmla="*/ 12 h 70"/>
                  <a:gd name="T24" fmla="*/ 54 w 68"/>
                  <a:gd name="T25" fmla="*/ 12 h 70"/>
                  <a:gd name="T26" fmla="*/ 68 w 68"/>
                  <a:gd name="T27" fmla="*/ 12 h 70"/>
                  <a:gd name="T28" fmla="*/ 68 w 68"/>
                  <a:gd name="T29" fmla="*/ 12 h 70"/>
                  <a:gd name="T30" fmla="*/ 66 w 68"/>
                  <a:gd name="T31" fmla="*/ 4 h 70"/>
                  <a:gd name="T32" fmla="*/ 62 w 68"/>
                  <a:gd name="T33" fmla="*/ 0 h 70"/>
                  <a:gd name="T34" fmla="*/ 0 w 68"/>
                  <a:gd name="T35" fmla="*/ 62 h 70"/>
                  <a:gd name="T36" fmla="*/ 0 w 68"/>
                  <a:gd name="T37" fmla="*/ 62 h 70"/>
                  <a:gd name="T38" fmla="*/ 6 w 68"/>
                  <a:gd name="T39" fmla="*/ 62 h 70"/>
                  <a:gd name="T40" fmla="*/ 12 w 68"/>
                  <a:gd name="T41" fmla="*/ 62 h 70"/>
                  <a:gd name="T42" fmla="*/ 12 w 68"/>
                  <a:gd name="T43" fmla="*/ 6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8" h="70">
                    <a:moveTo>
                      <a:pt x="12" y="62"/>
                    </a:moveTo>
                    <a:lnTo>
                      <a:pt x="12" y="62"/>
                    </a:lnTo>
                    <a:lnTo>
                      <a:pt x="16" y="66"/>
                    </a:lnTo>
                    <a:lnTo>
                      <a:pt x="18" y="70"/>
                    </a:lnTo>
                    <a:lnTo>
                      <a:pt x="56" y="30"/>
                    </a:lnTo>
                    <a:lnTo>
                      <a:pt x="56" y="30"/>
                    </a:lnTo>
                    <a:lnTo>
                      <a:pt x="52" y="26"/>
                    </a:lnTo>
                    <a:lnTo>
                      <a:pt x="44" y="22"/>
                    </a:lnTo>
                    <a:lnTo>
                      <a:pt x="44" y="22"/>
                    </a:lnTo>
                    <a:lnTo>
                      <a:pt x="46" y="18"/>
                    </a:lnTo>
                    <a:lnTo>
                      <a:pt x="48" y="14"/>
                    </a:lnTo>
                    <a:lnTo>
                      <a:pt x="52" y="12"/>
                    </a:lnTo>
                    <a:lnTo>
                      <a:pt x="54" y="12"/>
                    </a:lnTo>
                    <a:lnTo>
                      <a:pt x="68" y="12"/>
                    </a:lnTo>
                    <a:lnTo>
                      <a:pt x="68" y="12"/>
                    </a:lnTo>
                    <a:lnTo>
                      <a:pt x="66" y="4"/>
                    </a:lnTo>
                    <a:lnTo>
                      <a:pt x="62" y="0"/>
                    </a:lnTo>
                    <a:lnTo>
                      <a:pt x="0" y="62"/>
                    </a:lnTo>
                    <a:lnTo>
                      <a:pt x="0" y="62"/>
                    </a:lnTo>
                    <a:lnTo>
                      <a:pt x="6" y="62"/>
                    </a:lnTo>
                    <a:lnTo>
                      <a:pt x="12" y="62"/>
                    </a:lnTo>
                    <a:lnTo>
                      <a:pt x="12" y="6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5" name="Freeform 1018">
                <a:extLst>
                  <a:ext uri="{FF2B5EF4-FFF2-40B4-BE49-F238E27FC236}">
                    <a16:creationId xmlns:a16="http://schemas.microsoft.com/office/drawing/2014/main" id="{272F5965-3B69-4FF5-BB4B-74DBB63752FE}"/>
                  </a:ext>
                </a:extLst>
              </p:cNvPr>
              <p:cNvSpPr>
                <a:spLocks/>
              </p:cNvSpPr>
              <p:nvPr/>
            </p:nvSpPr>
            <p:spPr bwMode="auto">
              <a:xfrm>
                <a:off x="4324" y="2178"/>
                <a:ext cx="26" cy="22"/>
              </a:xfrm>
              <a:custGeom>
                <a:avLst/>
                <a:gdLst>
                  <a:gd name="T0" fmla="*/ 4 w 26"/>
                  <a:gd name="T1" fmla="*/ 22 h 22"/>
                  <a:gd name="T2" fmla="*/ 4 w 26"/>
                  <a:gd name="T3" fmla="*/ 22 h 22"/>
                  <a:gd name="T4" fmla="*/ 16 w 26"/>
                  <a:gd name="T5" fmla="*/ 20 h 22"/>
                  <a:gd name="T6" fmla="*/ 26 w 26"/>
                  <a:gd name="T7" fmla="*/ 18 h 22"/>
                  <a:gd name="T8" fmla="*/ 26 w 26"/>
                  <a:gd name="T9" fmla="*/ 18 h 22"/>
                  <a:gd name="T10" fmla="*/ 26 w 26"/>
                  <a:gd name="T11" fmla="*/ 10 h 22"/>
                  <a:gd name="T12" fmla="*/ 26 w 26"/>
                  <a:gd name="T13" fmla="*/ 10 h 22"/>
                  <a:gd name="T14" fmla="*/ 24 w 26"/>
                  <a:gd name="T15" fmla="*/ 8 h 22"/>
                  <a:gd name="T16" fmla="*/ 22 w 26"/>
                  <a:gd name="T17" fmla="*/ 4 h 22"/>
                  <a:gd name="T18" fmla="*/ 20 w 26"/>
                  <a:gd name="T19" fmla="*/ 0 h 22"/>
                  <a:gd name="T20" fmla="*/ 20 w 26"/>
                  <a:gd name="T21" fmla="*/ 0 h 22"/>
                  <a:gd name="T22" fmla="*/ 20 w 26"/>
                  <a:gd name="T23" fmla="*/ 0 h 22"/>
                  <a:gd name="T24" fmla="*/ 0 w 26"/>
                  <a:gd name="T25" fmla="*/ 22 h 22"/>
                  <a:gd name="T26" fmla="*/ 0 w 26"/>
                  <a:gd name="T27" fmla="*/ 22 h 22"/>
                  <a:gd name="T28" fmla="*/ 4 w 26"/>
                  <a:gd name="T29" fmla="*/ 22 h 22"/>
                  <a:gd name="T30" fmla="*/ 4 w 26"/>
                  <a:gd name="T31"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 h="22">
                    <a:moveTo>
                      <a:pt x="4" y="22"/>
                    </a:moveTo>
                    <a:lnTo>
                      <a:pt x="4" y="22"/>
                    </a:lnTo>
                    <a:lnTo>
                      <a:pt x="16" y="20"/>
                    </a:lnTo>
                    <a:lnTo>
                      <a:pt x="26" y="18"/>
                    </a:lnTo>
                    <a:lnTo>
                      <a:pt x="26" y="18"/>
                    </a:lnTo>
                    <a:lnTo>
                      <a:pt x="26" y="10"/>
                    </a:lnTo>
                    <a:lnTo>
                      <a:pt x="26" y="10"/>
                    </a:lnTo>
                    <a:lnTo>
                      <a:pt x="24" y="8"/>
                    </a:lnTo>
                    <a:lnTo>
                      <a:pt x="22" y="4"/>
                    </a:lnTo>
                    <a:lnTo>
                      <a:pt x="20" y="0"/>
                    </a:lnTo>
                    <a:lnTo>
                      <a:pt x="20" y="0"/>
                    </a:lnTo>
                    <a:lnTo>
                      <a:pt x="20" y="0"/>
                    </a:lnTo>
                    <a:lnTo>
                      <a:pt x="0" y="22"/>
                    </a:lnTo>
                    <a:lnTo>
                      <a:pt x="0" y="22"/>
                    </a:lnTo>
                    <a:lnTo>
                      <a:pt x="4" y="22"/>
                    </a:lnTo>
                    <a:lnTo>
                      <a:pt x="4"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6" name="Freeform 1019">
                <a:extLst>
                  <a:ext uri="{FF2B5EF4-FFF2-40B4-BE49-F238E27FC236}">
                    <a16:creationId xmlns:a16="http://schemas.microsoft.com/office/drawing/2014/main" id="{D8DB13C5-95D1-43BE-8836-9849642C8A17}"/>
                  </a:ext>
                </a:extLst>
              </p:cNvPr>
              <p:cNvSpPr>
                <a:spLocks/>
              </p:cNvSpPr>
              <p:nvPr/>
            </p:nvSpPr>
            <p:spPr bwMode="auto">
              <a:xfrm>
                <a:off x="4452" y="2214"/>
                <a:ext cx="10" cy="6"/>
              </a:xfrm>
              <a:custGeom>
                <a:avLst/>
                <a:gdLst>
                  <a:gd name="T0" fmla="*/ 0 w 10"/>
                  <a:gd name="T1" fmla="*/ 0 h 6"/>
                  <a:gd name="T2" fmla="*/ 0 w 10"/>
                  <a:gd name="T3" fmla="*/ 2 h 6"/>
                  <a:gd name="T4" fmla="*/ 0 w 10"/>
                  <a:gd name="T5" fmla="*/ 2 h 6"/>
                  <a:gd name="T6" fmla="*/ 6 w 10"/>
                  <a:gd name="T7" fmla="*/ 4 h 6"/>
                  <a:gd name="T8" fmla="*/ 10 w 10"/>
                  <a:gd name="T9" fmla="*/ 6 h 6"/>
                  <a:gd name="T10" fmla="*/ 10 w 10"/>
                  <a:gd name="T11" fmla="*/ 6 h 6"/>
                  <a:gd name="T12" fmla="*/ 6 w 10"/>
                  <a:gd name="T13" fmla="*/ 4 h 6"/>
                  <a:gd name="T14" fmla="*/ 0 w 10"/>
                  <a:gd name="T15" fmla="*/ 0 h 6"/>
                  <a:gd name="T16" fmla="*/ 0 w 10"/>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6">
                    <a:moveTo>
                      <a:pt x="0" y="0"/>
                    </a:moveTo>
                    <a:lnTo>
                      <a:pt x="0" y="2"/>
                    </a:lnTo>
                    <a:lnTo>
                      <a:pt x="0" y="2"/>
                    </a:lnTo>
                    <a:lnTo>
                      <a:pt x="6" y="4"/>
                    </a:lnTo>
                    <a:lnTo>
                      <a:pt x="10" y="6"/>
                    </a:lnTo>
                    <a:lnTo>
                      <a:pt x="10" y="6"/>
                    </a:lnTo>
                    <a:lnTo>
                      <a:pt x="6" y="4"/>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7" name="Freeform 1020">
                <a:extLst>
                  <a:ext uri="{FF2B5EF4-FFF2-40B4-BE49-F238E27FC236}">
                    <a16:creationId xmlns:a16="http://schemas.microsoft.com/office/drawing/2014/main" id="{9B55AAE8-2059-43EC-B1BF-3303F64EA62D}"/>
                  </a:ext>
                </a:extLst>
              </p:cNvPr>
              <p:cNvSpPr>
                <a:spLocks/>
              </p:cNvSpPr>
              <p:nvPr/>
            </p:nvSpPr>
            <p:spPr bwMode="auto">
              <a:xfrm>
                <a:off x="4304" y="2360"/>
                <a:ext cx="4" cy="4"/>
              </a:xfrm>
              <a:custGeom>
                <a:avLst/>
                <a:gdLst>
                  <a:gd name="T0" fmla="*/ 4 w 4"/>
                  <a:gd name="T1" fmla="*/ 0 h 4"/>
                  <a:gd name="T2" fmla="*/ 0 w 4"/>
                  <a:gd name="T3" fmla="*/ 4 h 4"/>
                  <a:gd name="T4" fmla="*/ 0 w 4"/>
                  <a:gd name="T5" fmla="*/ 4 h 4"/>
                  <a:gd name="T6" fmla="*/ 2 w 4"/>
                  <a:gd name="T7" fmla="*/ 2 h 4"/>
                  <a:gd name="T8" fmla="*/ 4 w 4"/>
                  <a:gd name="T9" fmla="*/ 0 h 4"/>
                  <a:gd name="T10" fmla="*/ 4 w 4"/>
                  <a:gd name="T11" fmla="*/ 0 h 4"/>
                </a:gdLst>
                <a:ahLst/>
                <a:cxnLst>
                  <a:cxn ang="0">
                    <a:pos x="T0" y="T1"/>
                  </a:cxn>
                  <a:cxn ang="0">
                    <a:pos x="T2" y="T3"/>
                  </a:cxn>
                  <a:cxn ang="0">
                    <a:pos x="T4" y="T5"/>
                  </a:cxn>
                  <a:cxn ang="0">
                    <a:pos x="T6" y="T7"/>
                  </a:cxn>
                  <a:cxn ang="0">
                    <a:pos x="T8" y="T9"/>
                  </a:cxn>
                  <a:cxn ang="0">
                    <a:pos x="T10" y="T11"/>
                  </a:cxn>
                </a:cxnLst>
                <a:rect l="0" t="0" r="r" b="b"/>
                <a:pathLst>
                  <a:path w="4" h="4">
                    <a:moveTo>
                      <a:pt x="4" y="0"/>
                    </a:moveTo>
                    <a:lnTo>
                      <a:pt x="0" y="4"/>
                    </a:lnTo>
                    <a:lnTo>
                      <a:pt x="0" y="4"/>
                    </a:lnTo>
                    <a:lnTo>
                      <a:pt x="2" y="2"/>
                    </a:lnTo>
                    <a:lnTo>
                      <a:pt x="4"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8" name="Freeform 1021">
                <a:extLst>
                  <a:ext uri="{FF2B5EF4-FFF2-40B4-BE49-F238E27FC236}">
                    <a16:creationId xmlns:a16="http://schemas.microsoft.com/office/drawing/2014/main" id="{B36ABBCD-D455-4A3E-B8E1-B583A10A1796}"/>
                  </a:ext>
                </a:extLst>
              </p:cNvPr>
              <p:cNvSpPr>
                <a:spLocks/>
              </p:cNvSpPr>
              <p:nvPr/>
            </p:nvSpPr>
            <p:spPr bwMode="auto">
              <a:xfrm>
                <a:off x="5262" y="1500"/>
                <a:ext cx="2" cy="2"/>
              </a:xfrm>
              <a:custGeom>
                <a:avLst/>
                <a:gdLst>
                  <a:gd name="T0" fmla="*/ 2 w 2"/>
                  <a:gd name="T1" fmla="*/ 0 h 2"/>
                  <a:gd name="T2" fmla="*/ 0 w 2"/>
                  <a:gd name="T3" fmla="*/ 2 h 2"/>
                  <a:gd name="T4" fmla="*/ 2 w 2"/>
                  <a:gd name="T5" fmla="*/ 2 h 2"/>
                  <a:gd name="T6" fmla="*/ 2 w 2"/>
                  <a:gd name="T7" fmla="*/ 2 h 2"/>
                  <a:gd name="T8" fmla="*/ 2 w 2"/>
                  <a:gd name="T9" fmla="*/ 0 h 2"/>
                  <a:gd name="T10" fmla="*/ 2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2" y="0"/>
                    </a:moveTo>
                    <a:lnTo>
                      <a:pt x="0" y="2"/>
                    </a:lnTo>
                    <a:lnTo>
                      <a:pt x="2" y="2"/>
                    </a:lnTo>
                    <a:lnTo>
                      <a:pt x="2" y="2"/>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9" name="Freeform 1022">
                <a:extLst>
                  <a:ext uri="{FF2B5EF4-FFF2-40B4-BE49-F238E27FC236}">
                    <a16:creationId xmlns:a16="http://schemas.microsoft.com/office/drawing/2014/main" id="{8207F3C7-D4BE-4695-9DBF-B5FC4F8AC03E}"/>
                  </a:ext>
                </a:extLst>
              </p:cNvPr>
              <p:cNvSpPr>
                <a:spLocks/>
              </p:cNvSpPr>
              <p:nvPr/>
            </p:nvSpPr>
            <p:spPr bwMode="auto">
              <a:xfrm>
                <a:off x="4550" y="2400"/>
                <a:ext cx="12" cy="10"/>
              </a:xfrm>
              <a:custGeom>
                <a:avLst/>
                <a:gdLst>
                  <a:gd name="T0" fmla="*/ 6 w 12"/>
                  <a:gd name="T1" fmla="*/ 8 h 10"/>
                  <a:gd name="T2" fmla="*/ 6 w 12"/>
                  <a:gd name="T3" fmla="*/ 8 h 10"/>
                  <a:gd name="T4" fmla="*/ 8 w 12"/>
                  <a:gd name="T5" fmla="*/ 8 h 10"/>
                  <a:gd name="T6" fmla="*/ 10 w 12"/>
                  <a:gd name="T7" fmla="*/ 6 h 10"/>
                  <a:gd name="T8" fmla="*/ 12 w 12"/>
                  <a:gd name="T9" fmla="*/ 2 h 10"/>
                  <a:gd name="T10" fmla="*/ 12 w 12"/>
                  <a:gd name="T11" fmla="*/ 2 h 10"/>
                  <a:gd name="T12" fmla="*/ 8 w 12"/>
                  <a:gd name="T13" fmla="*/ 0 h 10"/>
                  <a:gd name="T14" fmla="*/ 0 w 12"/>
                  <a:gd name="T15" fmla="*/ 10 h 10"/>
                  <a:gd name="T16" fmla="*/ 0 w 12"/>
                  <a:gd name="T17" fmla="*/ 10 h 10"/>
                  <a:gd name="T18" fmla="*/ 6 w 12"/>
                  <a:gd name="T19" fmla="*/ 8 h 10"/>
                  <a:gd name="T20" fmla="*/ 6 w 12"/>
                  <a:gd name="T21"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10">
                    <a:moveTo>
                      <a:pt x="6" y="8"/>
                    </a:moveTo>
                    <a:lnTo>
                      <a:pt x="6" y="8"/>
                    </a:lnTo>
                    <a:lnTo>
                      <a:pt x="8" y="8"/>
                    </a:lnTo>
                    <a:lnTo>
                      <a:pt x="10" y="6"/>
                    </a:lnTo>
                    <a:lnTo>
                      <a:pt x="12" y="2"/>
                    </a:lnTo>
                    <a:lnTo>
                      <a:pt x="12" y="2"/>
                    </a:lnTo>
                    <a:lnTo>
                      <a:pt x="8" y="0"/>
                    </a:lnTo>
                    <a:lnTo>
                      <a:pt x="0" y="10"/>
                    </a:lnTo>
                    <a:lnTo>
                      <a:pt x="0" y="10"/>
                    </a:lnTo>
                    <a:lnTo>
                      <a:pt x="6" y="8"/>
                    </a:lnTo>
                    <a:lnTo>
                      <a:pt x="6"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0" name="Freeform 1023">
                <a:extLst>
                  <a:ext uri="{FF2B5EF4-FFF2-40B4-BE49-F238E27FC236}">
                    <a16:creationId xmlns:a16="http://schemas.microsoft.com/office/drawing/2014/main" id="{53C08F30-3960-4FB8-994C-5F880B3A8AC0}"/>
                  </a:ext>
                </a:extLst>
              </p:cNvPr>
              <p:cNvSpPr>
                <a:spLocks/>
              </p:cNvSpPr>
              <p:nvPr/>
            </p:nvSpPr>
            <p:spPr bwMode="auto">
              <a:xfrm>
                <a:off x="5440" y="1870"/>
                <a:ext cx="14" cy="14"/>
              </a:xfrm>
              <a:custGeom>
                <a:avLst/>
                <a:gdLst>
                  <a:gd name="T0" fmla="*/ 0 w 14"/>
                  <a:gd name="T1" fmla="*/ 14 h 14"/>
                  <a:gd name="T2" fmla="*/ 14 w 14"/>
                  <a:gd name="T3" fmla="*/ 0 h 14"/>
                  <a:gd name="T4" fmla="*/ 14 w 14"/>
                  <a:gd name="T5" fmla="*/ 0 h 14"/>
                  <a:gd name="T6" fmla="*/ 6 w 14"/>
                  <a:gd name="T7" fmla="*/ 6 h 14"/>
                  <a:gd name="T8" fmla="*/ 0 w 14"/>
                  <a:gd name="T9" fmla="*/ 14 h 14"/>
                  <a:gd name="T10" fmla="*/ 0 w 14"/>
                  <a:gd name="T11" fmla="*/ 14 h 14"/>
                </a:gdLst>
                <a:ahLst/>
                <a:cxnLst>
                  <a:cxn ang="0">
                    <a:pos x="T0" y="T1"/>
                  </a:cxn>
                  <a:cxn ang="0">
                    <a:pos x="T2" y="T3"/>
                  </a:cxn>
                  <a:cxn ang="0">
                    <a:pos x="T4" y="T5"/>
                  </a:cxn>
                  <a:cxn ang="0">
                    <a:pos x="T6" y="T7"/>
                  </a:cxn>
                  <a:cxn ang="0">
                    <a:pos x="T8" y="T9"/>
                  </a:cxn>
                  <a:cxn ang="0">
                    <a:pos x="T10" y="T11"/>
                  </a:cxn>
                </a:cxnLst>
                <a:rect l="0" t="0" r="r" b="b"/>
                <a:pathLst>
                  <a:path w="14" h="14">
                    <a:moveTo>
                      <a:pt x="0" y="14"/>
                    </a:moveTo>
                    <a:lnTo>
                      <a:pt x="14" y="0"/>
                    </a:lnTo>
                    <a:lnTo>
                      <a:pt x="14" y="0"/>
                    </a:lnTo>
                    <a:lnTo>
                      <a:pt x="6" y="6"/>
                    </a:lnTo>
                    <a:lnTo>
                      <a:pt x="0" y="14"/>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1" name="Freeform 1024">
                <a:extLst>
                  <a:ext uri="{FF2B5EF4-FFF2-40B4-BE49-F238E27FC236}">
                    <a16:creationId xmlns:a16="http://schemas.microsoft.com/office/drawing/2014/main" id="{AEE582C0-3004-4E0D-9778-E3F1392AA794}"/>
                  </a:ext>
                </a:extLst>
              </p:cNvPr>
              <p:cNvSpPr>
                <a:spLocks/>
              </p:cNvSpPr>
              <p:nvPr/>
            </p:nvSpPr>
            <p:spPr bwMode="auto">
              <a:xfrm>
                <a:off x="5194" y="2158"/>
                <a:ext cx="20" cy="16"/>
              </a:xfrm>
              <a:custGeom>
                <a:avLst/>
                <a:gdLst>
                  <a:gd name="T0" fmla="*/ 20 w 20"/>
                  <a:gd name="T1" fmla="*/ 0 h 16"/>
                  <a:gd name="T2" fmla="*/ 20 w 20"/>
                  <a:gd name="T3" fmla="*/ 0 h 16"/>
                  <a:gd name="T4" fmla="*/ 14 w 20"/>
                  <a:gd name="T5" fmla="*/ 2 h 16"/>
                  <a:gd name="T6" fmla="*/ 6 w 20"/>
                  <a:gd name="T7" fmla="*/ 4 h 16"/>
                  <a:gd name="T8" fmla="*/ 2 w 20"/>
                  <a:gd name="T9" fmla="*/ 6 h 16"/>
                  <a:gd name="T10" fmla="*/ 0 w 20"/>
                  <a:gd name="T11" fmla="*/ 8 h 16"/>
                  <a:gd name="T12" fmla="*/ 0 w 20"/>
                  <a:gd name="T13" fmla="*/ 12 h 16"/>
                  <a:gd name="T14" fmla="*/ 0 w 20"/>
                  <a:gd name="T15" fmla="*/ 12 h 16"/>
                  <a:gd name="T16" fmla="*/ 0 w 20"/>
                  <a:gd name="T17" fmla="*/ 14 h 16"/>
                  <a:gd name="T18" fmla="*/ 4 w 20"/>
                  <a:gd name="T19" fmla="*/ 16 h 16"/>
                  <a:gd name="T20" fmla="*/ 20 w 20"/>
                  <a:gd name="T21" fmla="*/ 0 h 16"/>
                  <a:gd name="T22" fmla="*/ 20 w 20"/>
                  <a:gd name="T23" fmla="*/ 0 h 16"/>
                  <a:gd name="T24" fmla="*/ 20 w 20"/>
                  <a:gd name="T25" fmla="*/ 0 h 16"/>
                  <a:gd name="T26" fmla="*/ 20 w 20"/>
                  <a:gd name="T2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6">
                    <a:moveTo>
                      <a:pt x="20" y="0"/>
                    </a:moveTo>
                    <a:lnTo>
                      <a:pt x="20" y="0"/>
                    </a:lnTo>
                    <a:lnTo>
                      <a:pt x="14" y="2"/>
                    </a:lnTo>
                    <a:lnTo>
                      <a:pt x="6" y="4"/>
                    </a:lnTo>
                    <a:lnTo>
                      <a:pt x="2" y="6"/>
                    </a:lnTo>
                    <a:lnTo>
                      <a:pt x="0" y="8"/>
                    </a:lnTo>
                    <a:lnTo>
                      <a:pt x="0" y="12"/>
                    </a:lnTo>
                    <a:lnTo>
                      <a:pt x="0" y="12"/>
                    </a:lnTo>
                    <a:lnTo>
                      <a:pt x="0" y="14"/>
                    </a:lnTo>
                    <a:lnTo>
                      <a:pt x="4" y="16"/>
                    </a:lnTo>
                    <a:lnTo>
                      <a:pt x="20" y="0"/>
                    </a:lnTo>
                    <a:lnTo>
                      <a:pt x="20" y="0"/>
                    </a:lnTo>
                    <a:lnTo>
                      <a:pt x="20" y="0"/>
                    </a:lnTo>
                    <a:lnTo>
                      <a:pt x="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2" name="Freeform 1025">
                <a:extLst>
                  <a:ext uri="{FF2B5EF4-FFF2-40B4-BE49-F238E27FC236}">
                    <a16:creationId xmlns:a16="http://schemas.microsoft.com/office/drawing/2014/main" id="{87424EE3-3663-40B2-886E-7AAC3374B2D3}"/>
                  </a:ext>
                </a:extLst>
              </p:cNvPr>
              <p:cNvSpPr>
                <a:spLocks/>
              </p:cNvSpPr>
              <p:nvPr/>
            </p:nvSpPr>
            <p:spPr bwMode="auto">
              <a:xfrm>
                <a:off x="5888" y="1598"/>
                <a:ext cx="8" cy="8"/>
              </a:xfrm>
              <a:custGeom>
                <a:avLst/>
                <a:gdLst>
                  <a:gd name="T0" fmla="*/ 8 w 8"/>
                  <a:gd name="T1" fmla="*/ 0 h 8"/>
                  <a:gd name="T2" fmla="*/ 0 w 8"/>
                  <a:gd name="T3" fmla="*/ 6 h 8"/>
                  <a:gd name="T4" fmla="*/ 0 w 8"/>
                  <a:gd name="T5" fmla="*/ 6 h 8"/>
                  <a:gd name="T6" fmla="*/ 4 w 8"/>
                  <a:gd name="T7" fmla="*/ 8 h 8"/>
                  <a:gd name="T8" fmla="*/ 6 w 8"/>
                  <a:gd name="T9" fmla="*/ 6 h 8"/>
                  <a:gd name="T10" fmla="*/ 8 w 8"/>
                  <a:gd name="T11" fmla="*/ 4 h 8"/>
                  <a:gd name="T12" fmla="*/ 8 w 8"/>
                  <a:gd name="T13" fmla="*/ 0 h 8"/>
                  <a:gd name="T14" fmla="*/ 8 w 8"/>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8">
                    <a:moveTo>
                      <a:pt x="8" y="0"/>
                    </a:moveTo>
                    <a:lnTo>
                      <a:pt x="0" y="6"/>
                    </a:lnTo>
                    <a:lnTo>
                      <a:pt x="0" y="6"/>
                    </a:lnTo>
                    <a:lnTo>
                      <a:pt x="4" y="8"/>
                    </a:lnTo>
                    <a:lnTo>
                      <a:pt x="6" y="6"/>
                    </a:lnTo>
                    <a:lnTo>
                      <a:pt x="8" y="4"/>
                    </a:lnTo>
                    <a:lnTo>
                      <a:pt x="8" y="0"/>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3" name="Freeform 1026">
                <a:extLst>
                  <a:ext uri="{FF2B5EF4-FFF2-40B4-BE49-F238E27FC236}">
                    <a16:creationId xmlns:a16="http://schemas.microsoft.com/office/drawing/2014/main" id="{304EA399-613B-4361-BF86-45B0BB89F0AB}"/>
                  </a:ext>
                </a:extLst>
              </p:cNvPr>
              <p:cNvSpPr>
                <a:spLocks/>
              </p:cNvSpPr>
              <p:nvPr/>
            </p:nvSpPr>
            <p:spPr bwMode="auto">
              <a:xfrm>
                <a:off x="5362" y="2252"/>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4" name="Freeform 1027">
                <a:extLst>
                  <a:ext uri="{FF2B5EF4-FFF2-40B4-BE49-F238E27FC236}">
                    <a16:creationId xmlns:a16="http://schemas.microsoft.com/office/drawing/2014/main" id="{B10AB423-130E-49BF-BCA9-82B2C9A09AB2}"/>
                  </a:ext>
                </a:extLst>
              </p:cNvPr>
              <p:cNvSpPr>
                <a:spLocks/>
              </p:cNvSpPr>
              <p:nvPr/>
            </p:nvSpPr>
            <p:spPr bwMode="auto">
              <a:xfrm>
                <a:off x="5800" y="1792"/>
                <a:ext cx="22" cy="22"/>
              </a:xfrm>
              <a:custGeom>
                <a:avLst/>
                <a:gdLst>
                  <a:gd name="T0" fmla="*/ 0 w 22"/>
                  <a:gd name="T1" fmla="*/ 22 h 22"/>
                  <a:gd name="T2" fmla="*/ 22 w 22"/>
                  <a:gd name="T3" fmla="*/ 0 h 22"/>
                  <a:gd name="T4" fmla="*/ 22 w 22"/>
                  <a:gd name="T5" fmla="*/ 0 h 22"/>
                  <a:gd name="T6" fmla="*/ 12 w 22"/>
                  <a:gd name="T7" fmla="*/ 8 h 22"/>
                  <a:gd name="T8" fmla="*/ 0 w 22"/>
                  <a:gd name="T9" fmla="*/ 22 h 22"/>
                  <a:gd name="T10" fmla="*/ 0 w 22"/>
                  <a:gd name="T11" fmla="*/ 22 h 22"/>
                </a:gdLst>
                <a:ahLst/>
                <a:cxnLst>
                  <a:cxn ang="0">
                    <a:pos x="T0" y="T1"/>
                  </a:cxn>
                  <a:cxn ang="0">
                    <a:pos x="T2" y="T3"/>
                  </a:cxn>
                  <a:cxn ang="0">
                    <a:pos x="T4" y="T5"/>
                  </a:cxn>
                  <a:cxn ang="0">
                    <a:pos x="T6" y="T7"/>
                  </a:cxn>
                  <a:cxn ang="0">
                    <a:pos x="T8" y="T9"/>
                  </a:cxn>
                  <a:cxn ang="0">
                    <a:pos x="T10" y="T11"/>
                  </a:cxn>
                </a:cxnLst>
                <a:rect l="0" t="0" r="r" b="b"/>
                <a:pathLst>
                  <a:path w="22" h="22">
                    <a:moveTo>
                      <a:pt x="0" y="22"/>
                    </a:moveTo>
                    <a:lnTo>
                      <a:pt x="22" y="0"/>
                    </a:lnTo>
                    <a:lnTo>
                      <a:pt x="22" y="0"/>
                    </a:lnTo>
                    <a:lnTo>
                      <a:pt x="12" y="8"/>
                    </a:lnTo>
                    <a:lnTo>
                      <a:pt x="0" y="22"/>
                    </a:lnTo>
                    <a:lnTo>
                      <a:pt x="0"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5" name="Freeform 1028">
                <a:extLst>
                  <a:ext uri="{FF2B5EF4-FFF2-40B4-BE49-F238E27FC236}">
                    <a16:creationId xmlns:a16="http://schemas.microsoft.com/office/drawing/2014/main" id="{D1BCD7F4-C1BB-4514-AB80-42930D350950}"/>
                  </a:ext>
                </a:extLst>
              </p:cNvPr>
              <p:cNvSpPr>
                <a:spLocks/>
              </p:cNvSpPr>
              <p:nvPr/>
            </p:nvSpPr>
            <p:spPr bwMode="auto">
              <a:xfrm>
                <a:off x="5730" y="1912"/>
                <a:ext cx="20" cy="20"/>
              </a:xfrm>
              <a:custGeom>
                <a:avLst/>
                <a:gdLst>
                  <a:gd name="T0" fmla="*/ 0 w 20"/>
                  <a:gd name="T1" fmla="*/ 20 h 20"/>
                  <a:gd name="T2" fmla="*/ 20 w 20"/>
                  <a:gd name="T3" fmla="*/ 0 h 20"/>
                  <a:gd name="T4" fmla="*/ 20 w 20"/>
                  <a:gd name="T5" fmla="*/ 0 h 20"/>
                  <a:gd name="T6" fmla="*/ 14 w 20"/>
                  <a:gd name="T7" fmla="*/ 4 h 20"/>
                  <a:gd name="T8" fmla="*/ 8 w 20"/>
                  <a:gd name="T9" fmla="*/ 8 h 20"/>
                  <a:gd name="T10" fmla="*/ 0 w 20"/>
                  <a:gd name="T11" fmla="*/ 20 h 20"/>
                  <a:gd name="T12" fmla="*/ 0 w 20"/>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20" h="20">
                    <a:moveTo>
                      <a:pt x="0" y="20"/>
                    </a:moveTo>
                    <a:lnTo>
                      <a:pt x="20" y="0"/>
                    </a:lnTo>
                    <a:lnTo>
                      <a:pt x="20" y="0"/>
                    </a:lnTo>
                    <a:lnTo>
                      <a:pt x="14" y="4"/>
                    </a:lnTo>
                    <a:lnTo>
                      <a:pt x="8" y="8"/>
                    </a:lnTo>
                    <a:lnTo>
                      <a:pt x="0" y="20"/>
                    </a:lnTo>
                    <a:lnTo>
                      <a:pt x="0"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6" name="Freeform 1029">
                <a:extLst>
                  <a:ext uri="{FF2B5EF4-FFF2-40B4-BE49-F238E27FC236}">
                    <a16:creationId xmlns:a16="http://schemas.microsoft.com/office/drawing/2014/main" id="{31B6ABC8-C2B0-462B-8F4D-7FE8C2D1061B}"/>
                  </a:ext>
                </a:extLst>
              </p:cNvPr>
              <p:cNvSpPr>
                <a:spLocks/>
              </p:cNvSpPr>
              <p:nvPr/>
            </p:nvSpPr>
            <p:spPr bwMode="auto">
              <a:xfrm>
                <a:off x="6126" y="1680"/>
                <a:ext cx="2" cy="2"/>
              </a:xfrm>
              <a:custGeom>
                <a:avLst/>
                <a:gdLst>
                  <a:gd name="T0" fmla="*/ 0 w 2"/>
                  <a:gd name="T1" fmla="*/ 2 h 2"/>
                  <a:gd name="T2" fmla="*/ 2 w 2"/>
                  <a:gd name="T3" fmla="*/ 0 h 2"/>
                  <a:gd name="T4" fmla="*/ 2 w 2"/>
                  <a:gd name="T5" fmla="*/ 0 h 2"/>
                  <a:gd name="T6" fmla="*/ 0 w 2"/>
                  <a:gd name="T7" fmla="*/ 2 h 2"/>
                  <a:gd name="T8" fmla="*/ 0 w 2"/>
                  <a:gd name="T9" fmla="*/ 2 h 2"/>
                </a:gdLst>
                <a:ahLst/>
                <a:cxnLst>
                  <a:cxn ang="0">
                    <a:pos x="T0" y="T1"/>
                  </a:cxn>
                  <a:cxn ang="0">
                    <a:pos x="T2" y="T3"/>
                  </a:cxn>
                  <a:cxn ang="0">
                    <a:pos x="T4" y="T5"/>
                  </a:cxn>
                  <a:cxn ang="0">
                    <a:pos x="T6" y="T7"/>
                  </a:cxn>
                  <a:cxn ang="0">
                    <a:pos x="T8" y="T9"/>
                  </a:cxn>
                </a:cxnLst>
                <a:rect l="0" t="0" r="r" b="b"/>
                <a:pathLst>
                  <a:path w="2" h="2">
                    <a:moveTo>
                      <a:pt x="0" y="2"/>
                    </a:moveTo>
                    <a:lnTo>
                      <a:pt x="2" y="0"/>
                    </a:lnTo>
                    <a:lnTo>
                      <a:pt x="2"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7" name="Freeform 1030">
                <a:extLst>
                  <a:ext uri="{FF2B5EF4-FFF2-40B4-BE49-F238E27FC236}">
                    <a16:creationId xmlns:a16="http://schemas.microsoft.com/office/drawing/2014/main" id="{BF351593-4425-4D42-80A4-61F81C763532}"/>
                  </a:ext>
                </a:extLst>
              </p:cNvPr>
              <p:cNvSpPr>
                <a:spLocks/>
              </p:cNvSpPr>
              <p:nvPr/>
            </p:nvSpPr>
            <p:spPr bwMode="auto">
              <a:xfrm>
                <a:off x="5290" y="2566"/>
                <a:ext cx="0" cy="2"/>
              </a:xfrm>
              <a:custGeom>
                <a:avLst/>
                <a:gdLst>
                  <a:gd name="T0" fmla="*/ 2 h 2"/>
                  <a:gd name="T1" fmla="*/ 0 h 2"/>
                  <a:gd name="T2" fmla="*/ 0 h 2"/>
                  <a:gd name="T3" fmla="*/ 0 h 2"/>
                  <a:gd name="T4" fmla="*/ 2 h 2"/>
                  <a:gd name="T5" fmla="*/ 2 h 2"/>
                </a:gdLst>
                <a:ahLst/>
                <a:cxnLst>
                  <a:cxn ang="0">
                    <a:pos x="0" y="T0"/>
                  </a:cxn>
                  <a:cxn ang="0">
                    <a:pos x="0" y="T1"/>
                  </a:cxn>
                  <a:cxn ang="0">
                    <a:pos x="0" y="T2"/>
                  </a:cxn>
                  <a:cxn ang="0">
                    <a:pos x="0" y="T3"/>
                  </a:cxn>
                  <a:cxn ang="0">
                    <a:pos x="0" y="T4"/>
                  </a:cxn>
                  <a:cxn ang="0">
                    <a:pos x="0" y="T5"/>
                  </a:cxn>
                </a:cxnLst>
                <a:rect l="0" t="0" r="r" b="b"/>
                <a:pathLst>
                  <a:path h="2">
                    <a:moveTo>
                      <a:pt x="0" y="2"/>
                    </a:moveTo>
                    <a:lnTo>
                      <a:pt x="0" y="0"/>
                    </a:lnTo>
                    <a:lnTo>
                      <a:pt x="0" y="0"/>
                    </a:lnTo>
                    <a:lnTo>
                      <a:pt x="0"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8" name="Freeform 1031">
                <a:extLst>
                  <a:ext uri="{FF2B5EF4-FFF2-40B4-BE49-F238E27FC236}">
                    <a16:creationId xmlns:a16="http://schemas.microsoft.com/office/drawing/2014/main" id="{7A5C181B-1956-4405-AA73-03B7252A6F97}"/>
                  </a:ext>
                </a:extLst>
              </p:cNvPr>
              <p:cNvSpPr>
                <a:spLocks/>
              </p:cNvSpPr>
              <p:nvPr/>
            </p:nvSpPr>
            <p:spPr bwMode="auto">
              <a:xfrm>
                <a:off x="5284" y="2594"/>
                <a:ext cx="2" cy="2"/>
              </a:xfrm>
              <a:custGeom>
                <a:avLst/>
                <a:gdLst>
                  <a:gd name="T0" fmla="*/ 2 w 2"/>
                  <a:gd name="T1" fmla="*/ 0 h 2"/>
                  <a:gd name="T2" fmla="*/ 0 w 2"/>
                  <a:gd name="T3" fmla="*/ 2 h 2"/>
                  <a:gd name="T4" fmla="*/ 0 w 2"/>
                  <a:gd name="T5" fmla="*/ 2 h 2"/>
                  <a:gd name="T6" fmla="*/ 2 w 2"/>
                  <a:gd name="T7" fmla="*/ 2 h 2"/>
                  <a:gd name="T8" fmla="*/ 2 w 2"/>
                  <a:gd name="T9" fmla="*/ 2 h 2"/>
                  <a:gd name="T10" fmla="*/ 2 w 2"/>
                  <a:gd name="T11" fmla="*/ 0 h 2"/>
                  <a:gd name="T12" fmla="*/ 2 w 2"/>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0"/>
                    </a:moveTo>
                    <a:lnTo>
                      <a:pt x="0" y="2"/>
                    </a:lnTo>
                    <a:lnTo>
                      <a:pt x="0" y="2"/>
                    </a:lnTo>
                    <a:lnTo>
                      <a:pt x="2" y="2"/>
                    </a:lnTo>
                    <a:lnTo>
                      <a:pt x="2" y="2"/>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9" name="Freeform 1032">
                <a:extLst>
                  <a:ext uri="{FF2B5EF4-FFF2-40B4-BE49-F238E27FC236}">
                    <a16:creationId xmlns:a16="http://schemas.microsoft.com/office/drawing/2014/main" id="{A83CC212-271B-4B12-BAEC-997DD1C92FDD}"/>
                  </a:ext>
                </a:extLst>
              </p:cNvPr>
              <p:cNvSpPr>
                <a:spLocks/>
              </p:cNvSpPr>
              <p:nvPr/>
            </p:nvSpPr>
            <p:spPr bwMode="auto">
              <a:xfrm>
                <a:off x="5280" y="2598"/>
                <a:ext cx="2" cy="2"/>
              </a:xfrm>
              <a:custGeom>
                <a:avLst/>
                <a:gdLst>
                  <a:gd name="T0" fmla="*/ 2 w 2"/>
                  <a:gd name="T1" fmla="*/ 0 h 2"/>
                  <a:gd name="T2" fmla="*/ 0 w 2"/>
                  <a:gd name="T3" fmla="*/ 2 h 2"/>
                  <a:gd name="T4" fmla="*/ 0 w 2"/>
                  <a:gd name="T5" fmla="*/ 2 h 2"/>
                  <a:gd name="T6" fmla="*/ 2 w 2"/>
                  <a:gd name="T7" fmla="*/ 2 h 2"/>
                  <a:gd name="T8" fmla="*/ 2 w 2"/>
                  <a:gd name="T9" fmla="*/ 2 h 2"/>
                  <a:gd name="T10" fmla="*/ 2 w 2"/>
                  <a:gd name="T11" fmla="*/ 0 h 2"/>
                  <a:gd name="T12" fmla="*/ 2 w 2"/>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0"/>
                    </a:moveTo>
                    <a:lnTo>
                      <a:pt x="0" y="2"/>
                    </a:lnTo>
                    <a:lnTo>
                      <a:pt x="0" y="2"/>
                    </a:lnTo>
                    <a:lnTo>
                      <a:pt x="2" y="2"/>
                    </a:lnTo>
                    <a:lnTo>
                      <a:pt x="2" y="2"/>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0" name="Freeform 1033">
                <a:extLst>
                  <a:ext uri="{FF2B5EF4-FFF2-40B4-BE49-F238E27FC236}">
                    <a16:creationId xmlns:a16="http://schemas.microsoft.com/office/drawing/2014/main" id="{4E6A8022-94B4-433A-9348-D93C93754152}"/>
                  </a:ext>
                </a:extLst>
              </p:cNvPr>
              <p:cNvSpPr>
                <a:spLocks/>
              </p:cNvSpPr>
              <p:nvPr/>
            </p:nvSpPr>
            <p:spPr bwMode="auto">
              <a:xfrm>
                <a:off x="5288" y="2584"/>
                <a:ext cx="8" cy="8"/>
              </a:xfrm>
              <a:custGeom>
                <a:avLst/>
                <a:gdLst>
                  <a:gd name="T0" fmla="*/ 8 w 8"/>
                  <a:gd name="T1" fmla="*/ 0 h 8"/>
                  <a:gd name="T2" fmla="*/ 0 w 8"/>
                  <a:gd name="T3" fmla="*/ 8 h 8"/>
                  <a:gd name="T4" fmla="*/ 0 w 8"/>
                  <a:gd name="T5" fmla="*/ 8 h 8"/>
                  <a:gd name="T6" fmla="*/ 4 w 8"/>
                  <a:gd name="T7" fmla="*/ 6 h 8"/>
                  <a:gd name="T8" fmla="*/ 6 w 8"/>
                  <a:gd name="T9" fmla="*/ 4 h 8"/>
                  <a:gd name="T10" fmla="*/ 6 w 8"/>
                  <a:gd name="T11" fmla="*/ 4 h 8"/>
                  <a:gd name="T12" fmla="*/ 8 w 8"/>
                  <a:gd name="T13" fmla="*/ 0 h 8"/>
                  <a:gd name="T14" fmla="*/ 8 w 8"/>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8">
                    <a:moveTo>
                      <a:pt x="8" y="0"/>
                    </a:moveTo>
                    <a:lnTo>
                      <a:pt x="0" y="8"/>
                    </a:lnTo>
                    <a:lnTo>
                      <a:pt x="0" y="8"/>
                    </a:lnTo>
                    <a:lnTo>
                      <a:pt x="4" y="6"/>
                    </a:lnTo>
                    <a:lnTo>
                      <a:pt x="6" y="4"/>
                    </a:lnTo>
                    <a:lnTo>
                      <a:pt x="6" y="4"/>
                    </a:lnTo>
                    <a:lnTo>
                      <a:pt x="8" y="0"/>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1" name="Freeform 1034">
                <a:extLst>
                  <a:ext uri="{FF2B5EF4-FFF2-40B4-BE49-F238E27FC236}">
                    <a16:creationId xmlns:a16="http://schemas.microsoft.com/office/drawing/2014/main" id="{35FC9B12-0A3E-4AE6-BA77-50CA83AB2026}"/>
                  </a:ext>
                </a:extLst>
              </p:cNvPr>
              <p:cNvSpPr>
                <a:spLocks/>
              </p:cNvSpPr>
              <p:nvPr/>
            </p:nvSpPr>
            <p:spPr bwMode="auto">
              <a:xfrm>
                <a:off x="4070" y="2286"/>
                <a:ext cx="28" cy="38"/>
              </a:xfrm>
              <a:custGeom>
                <a:avLst/>
                <a:gdLst>
                  <a:gd name="T0" fmla="*/ 26 w 28"/>
                  <a:gd name="T1" fmla="*/ 18 h 38"/>
                  <a:gd name="T2" fmla="*/ 26 w 28"/>
                  <a:gd name="T3" fmla="*/ 18 h 38"/>
                  <a:gd name="T4" fmla="*/ 28 w 28"/>
                  <a:gd name="T5" fmla="*/ 18 h 38"/>
                  <a:gd name="T6" fmla="*/ 20 w 28"/>
                  <a:gd name="T7" fmla="*/ 0 h 38"/>
                  <a:gd name="T8" fmla="*/ 0 w 28"/>
                  <a:gd name="T9" fmla="*/ 22 h 38"/>
                  <a:gd name="T10" fmla="*/ 0 w 28"/>
                  <a:gd name="T11" fmla="*/ 22 h 38"/>
                  <a:gd name="T12" fmla="*/ 8 w 28"/>
                  <a:gd name="T13" fmla="*/ 38 h 38"/>
                  <a:gd name="T14" fmla="*/ 26 w 28"/>
                  <a:gd name="T15" fmla="*/ 18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38">
                    <a:moveTo>
                      <a:pt x="26" y="18"/>
                    </a:moveTo>
                    <a:lnTo>
                      <a:pt x="26" y="18"/>
                    </a:lnTo>
                    <a:lnTo>
                      <a:pt x="28" y="18"/>
                    </a:lnTo>
                    <a:lnTo>
                      <a:pt x="20" y="0"/>
                    </a:lnTo>
                    <a:lnTo>
                      <a:pt x="0" y="22"/>
                    </a:lnTo>
                    <a:lnTo>
                      <a:pt x="0" y="22"/>
                    </a:lnTo>
                    <a:lnTo>
                      <a:pt x="8" y="38"/>
                    </a:lnTo>
                    <a:lnTo>
                      <a:pt x="26"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2" name="Freeform 1035">
                <a:extLst>
                  <a:ext uri="{FF2B5EF4-FFF2-40B4-BE49-F238E27FC236}">
                    <a16:creationId xmlns:a16="http://schemas.microsoft.com/office/drawing/2014/main" id="{25DE0922-F4E9-40D6-BC23-88DB96E14B7F}"/>
                  </a:ext>
                </a:extLst>
              </p:cNvPr>
              <p:cNvSpPr>
                <a:spLocks/>
              </p:cNvSpPr>
              <p:nvPr/>
            </p:nvSpPr>
            <p:spPr bwMode="auto">
              <a:xfrm>
                <a:off x="4000" y="2126"/>
                <a:ext cx="16" cy="8"/>
              </a:xfrm>
              <a:custGeom>
                <a:avLst/>
                <a:gdLst>
                  <a:gd name="T0" fmla="*/ 10 w 16"/>
                  <a:gd name="T1" fmla="*/ 8 h 8"/>
                  <a:gd name="T2" fmla="*/ 10 w 16"/>
                  <a:gd name="T3" fmla="*/ 8 h 8"/>
                  <a:gd name="T4" fmla="*/ 12 w 16"/>
                  <a:gd name="T5" fmla="*/ 6 h 8"/>
                  <a:gd name="T6" fmla="*/ 16 w 16"/>
                  <a:gd name="T7" fmla="*/ 6 h 8"/>
                  <a:gd name="T8" fmla="*/ 16 w 16"/>
                  <a:gd name="T9" fmla="*/ 6 h 8"/>
                  <a:gd name="T10" fmla="*/ 10 w 16"/>
                  <a:gd name="T11" fmla="*/ 0 h 8"/>
                  <a:gd name="T12" fmla="*/ 0 w 16"/>
                  <a:gd name="T13" fmla="*/ 8 h 8"/>
                  <a:gd name="T14" fmla="*/ 0 w 16"/>
                  <a:gd name="T15" fmla="*/ 8 h 8"/>
                  <a:gd name="T16" fmla="*/ 6 w 16"/>
                  <a:gd name="T17" fmla="*/ 8 h 8"/>
                  <a:gd name="T18" fmla="*/ 10 w 16"/>
                  <a:gd name="T19" fmla="*/ 8 h 8"/>
                  <a:gd name="T20" fmla="*/ 10 w 16"/>
                  <a:gd name="T21"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8">
                    <a:moveTo>
                      <a:pt x="10" y="8"/>
                    </a:moveTo>
                    <a:lnTo>
                      <a:pt x="10" y="8"/>
                    </a:lnTo>
                    <a:lnTo>
                      <a:pt x="12" y="6"/>
                    </a:lnTo>
                    <a:lnTo>
                      <a:pt x="16" y="6"/>
                    </a:lnTo>
                    <a:lnTo>
                      <a:pt x="16" y="6"/>
                    </a:lnTo>
                    <a:lnTo>
                      <a:pt x="10" y="0"/>
                    </a:lnTo>
                    <a:lnTo>
                      <a:pt x="0" y="8"/>
                    </a:lnTo>
                    <a:lnTo>
                      <a:pt x="0" y="8"/>
                    </a:lnTo>
                    <a:lnTo>
                      <a:pt x="6" y="8"/>
                    </a:lnTo>
                    <a:lnTo>
                      <a:pt x="10" y="8"/>
                    </a:lnTo>
                    <a:lnTo>
                      <a:pt x="1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3" name="Freeform 1036">
                <a:extLst>
                  <a:ext uri="{FF2B5EF4-FFF2-40B4-BE49-F238E27FC236}">
                    <a16:creationId xmlns:a16="http://schemas.microsoft.com/office/drawing/2014/main" id="{BC5A7D4A-66D8-435E-9F5B-335A88C33957}"/>
                  </a:ext>
                </a:extLst>
              </p:cNvPr>
              <p:cNvSpPr>
                <a:spLocks/>
              </p:cNvSpPr>
              <p:nvPr/>
            </p:nvSpPr>
            <p:spPr bwMode="auto">
              <a:xfrm>
                <a:off x="4026" y="1570"/>
                <a:ext cx="4" cy="6"/>
              </a:xfrm>
              <a:custGeom>
                <a:avLst/>
                <a:gdLst>
                  <a:gd name="T0" fmla="*/ 4 w 4"/>
                  <a:gd name="T1" fmla="*/ 0 h 6"/>
                  <a:gd name="T2" fmla="*/ 0 w 4"/>
                  <a:gd name="T3" fmla="*/ 6 h 6"/>
                  <a:gd name="T4" fmla="*/ 0 w 4"/>
                  <a:gd name="T5" fmla="*/ 6 h 6"/>
                  <a:gd name="T6" fmla="*/ 2 w 4"/>
                  <a:gd name="T7" fmla="*/ 4 h 6"/>
                  <a:gd name="T8" fmla="*/ 4 w 4"/>
                  <a:gd name="T9" fmla="*/ 0 h 6"/>
                  <a:gd name="T10" fmla="*/ 4 w 4"/>
                  <a:gd name="T11" fmla="*/ 0 h 6"/>
                </a:gdLst>
                <a:ahLst/>
                <a:cxnLst>
                  <a:cxn ang="0">
                    <a:pos x="T0" y="T1"/>
                  </a:cxn>
                  <a:cxn ang="0">
                    <a:pos x="T2" y="T3"/>
                  </a:cxn>
                  <a:cxn ang="0">
                    <a:pos x="T4" y="T5"/>
                  </a:cxn>
                  <a:cxn ang="0">
                    <a:pos x="T6" y="T7"/>
                  </a:cxn>
                  <a:cxn ang="0">
                    <a:pos x="T8" y="T9"/>
                  </a:cxn>
                  <a:cxn ang="0">
                    <a:pos x="T10" y="T11"/>
                  </a:cxn>
                </a:cxnLst>
                <a:rect l="0" t="0" r="r" b="b"/>
                <a:pathLst>
                  <a:path w="4" h="6">
                    <a:moveTo>
                      <a:pt x="4" y="0"/>
                    </a:moveTo>
                    <a:lnTo>
                      <a:pt x="0" y="6"/>
                    </a:lnTo>
                    <a:lnTo>
                      <a:pt x="0" y="6"/>
                    </a:lnTo>
                    <a:lnTo>
                      <a:pt x="2" y="4"/>
                    </a:lnTo>
                    <a:lnTo>
                      <a:pt x="4"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4" name="Freeform 1037">
                <a:extLst>
                  <a:ext uri="{FF2B5EF4-FFF2-40B4-BE49-F238E27FC236}">
                    <a16:creationId xmlns:a16="http://schemas.microsoft.com/office/drawing/2014/main" id="{38625FE4-6D27-43A6-8A47-060A100A09F1}"/>
                  </a:ext>
                </a:extLst>
              </p:cNvPr>
              <p:cNvSpPr>
                <a:spLocks/>
              </p:cNvSpPr>
              <p:nvPr/>
            </p:nvSpPr>
            <p:spPr bwMode="auto">
              <a:xfrm>
                <a:off x="4688" y="2594"/>
                <a:ext cx="26" cy="36"/>
              </a:xfrm>
              <a:custGeom>
                <a:avLst/>
                <a:gdLst>
                  <a:gd name="T0" fmla="*/ 2 w 26"/>
                  <a:gd name="T1" fmla="*/ 14 h 36"/>
                  <a:gd name="T2" fmla="*/ 2 w 26"/>
                  <a:gd name="T3" fmla="*/ 14 h 36"/>
                  <a:gd name="T4" fmla="*/ 0 w 26"/>
                  <a:gd name="T5" fmla="*/ 26 h 36"/>
                  <a:gd name="T6" fmla="*/ 0 w 26"/>
                  <a:gd name="T7" fmla="*/ 26 h 36"/>
                  <a:gd name="T8" fmla="*/ 2 w 26"/>
                  <a:gd name="T9" fmla="*/ 32 h 36"/>
                  <a:gd name="T10" fmla="*/ 6 w 26"/>
                  <a:gd name="T11" fmla="*/ 36 h 36"/>
                  <a:gd name="T12" fmla="*/ 26 w 26"/>
                  <a:gd name="T13" fmla="*/ 14 h 36"/>
                  <a:gd name="T14" fmla="*/ 26 w 26"/>
                  <a:gd name="T15" fmla="*/ 14 h 36"/>
                  <a:gd name="T16" fmla="*/ 22 w 26"/>
                  <a:gd name="T17" fmla="*/ 6 h 36"/>
                  <a:gd name="T18" fmla="*/ 16 w 26"/>
                  <a:gd name="T19" fmla="*/ 0 h 36"/>
                  <a:gd name="T20" fmla="*/ 2 w 26"/>
                  <a:gd name="T21" fmla="*/ 1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36">
                    <a:moveTo>
                      <a:pt x="2" y="14"/>
                    </a:moveTo>
                    <a:lnTo>
                      <a:pt x="2" y="14"/>
                    </a:lnTo>
                    <a:lnTo>
                      <a:pt x="0" y="26"/>
                    </a:lnTo>
                    <a:lnTo>
                      <a:pt x="0" y="26"/>
                    </a:lnTo>
                    <a:lnTo>
                      <a:pt x="2" y="32"/>
                    </a:lnTo>
                    <a:lnTo>
                      <a:pt x="6" y="36"/>
                    </a:lnTo>
                    <a:lnTo>
                      <a:pt x="26" y="14"/>
                    </a:lnTo>
                    <a:lnTo>
                      <a:pt x="26" y="14"/>
                    </a:lnTo>
                    <a:lnTo>
                      <a:pt x="22" y="6"/>
                    </a:lnTo>
                    <a:lnTo>
                      <a:pt x="16" y="0"/>
                    </a:lnTo>
                    <a:lnTo>
                      <a:pt x="2"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5" name="Freeform 1038">
                <a:extLst>
                  <a:ext uri="{FF2B5EF4-FFF2-40B4-BE49-F238E27FC236}">
                    <a16:creationId xmlns:a16="http://schemas.microsoft.com/office/drawing/2014/main" id="{F27BEF73-3EA7-4263-B8EA-0EFA22E6EDF0}"/>
                  </a:ext>
                </a:extLst>
              </p:cNvPr>
              <p:cNvSpPr>
                <a:spLocks/>
              </p:cNvSpPr>
              <p:nvPr/>
            </p:nvSpPr>
            <p:spPr bwMode="auto">
              <a:xfrm>
                <a:off x="4900" y="2638"/>
                <a:ext cx="26" cy="18"/>
              </a:xfrm>
              <a:custGeom>
                <a:avLst/>
                <a:gdLst>
                  <a:gd name="T0" fmla="*/ 24 w 26"/>
                  <a:gd name="T1" fmla="*/ 2 h 18"/>
                  <a:gd name="T2" fmla="*/ 8 w 26"/>
                  <a:gd name="T3" fmla="*/ 2 h 18"/>
                  <a:gd name="T4" fmla="*/ 8 w 26"/>
                  <a:gd name="T5" fmla="*/ 2 h 18"/>
                  <a:gd name="T6" fmla="*/ 6 w 26"/>
                  <a:gd name="T7" fmla="*/ 0 h 18"/>
                  <a:gd name="T8" fmla="*/ 4 w 26"/>
                  <a:gd name="T9" fmla="*/ 0 h 18"/>
                  <a:gd name="T10" fmla="*/ 0 w 26"/>
                  <a:gd name="T11" fmla="*/ 2 h 18"/>
                  <a:gd name="T12" fmla="*/ 0 w 26"/>
                  <a:gd name="T13" fmla="*/ 2 h 18"/>
                  <a:gd name="T14" fmla="*/ 4 w 26"/>
                  <a:gd name="T15" fmla="*/ 12 h 18"/>
                  <a:gd name="T16" fmla="*/ 8 w 26"/>
                  <a:gd name="T17" fmla="*/ 18 h 18"/>
                  <a:gd name="T18" fmla="*/ 26 w 26"/>
                  <a:gd name="T19" fmla="*/ 2 h 18"/>
                  <a:gd name="T20" fmla="*/ 26 w 26"/>
                  <a:gd name="T21" fmla="*/ 2 h 18"/>
                  <a:gd name="T22" fmla="*/ 24 w 26"/>
                  <a:gd name="T23" fmla="*/ 2 h 18"/>
                  <a:gd name="T24" fmla="*/ 24 w 26"/>
                  <a:gd name="T25" fmla="*/ 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 h="18">
                    <a:moveTo>
                      <a:pt x="24" y="2"/>
                    </a:moveTo>
                    <a:lnTo>
                      <a:pt x="8" y="2"/>
                    </a:lnTo>
                    <a:lnTo>
                      <a:pt x="8" y="2"/>
                    </a:lnTo>
                    <a:lnTo>
                      <a:pt x="6" y="0"/>
                    </a:lnTo>
                    <a:lnTo>
                      <a:pt x="4" y="0"/>
                    </a:lnTo>
                    <a:lnTo>
                      <a:pt x="0" y="2"/>
                    </a:lnTo>
                    <a:lnTo>
                      <a:pt x="0" y="2"/>
                    </a:lnTo>
                    <a:lnTo>
                      <a:pt x="4" y="12"/>
                    </a:lnTo>
                    <a:lnTo>
                      <a:pt x="8" y="18"/>
                    </a:lnTo>
                    <a:lnTo>
                      <a:pt x="26" y="2"/>
                    </a:lnTo>
                    <a:lnTo>
                      <a:pt x="26" y="2"/>
                    </a:lnTo>
                    <a:lnTo>
                      <a:pt x="24" y="2"/>
                    </a:lnTo>
                    <a:lnTo>
                      <a:pt x="24"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6" name="Freeform 1039">
                <a:extLst>
                  <a:ext uri="{FF2B5EF4-FFF2-40B4-BE49-F238E27FC236}">
                    <a16:creationId xmlns:a16="http://schemas.microsoft.com/office/drawing/2014/main" id="{7CC018CA-7489-489D-AFFE-F011621A1E4D}"/>
                  </a:ext>
                </a:extLst>
              </p:cNvPr>
              <p:cNvSpPr>
                <a:spLocks/>
              </p:cNvSpPr>
              <p:nvPr/>
            </p:nvSpPr>
            <p:spPr bwMode="auto">
              <a:xfrm>
                <a:off x="5078" y="2616"/>
                <a:ext cx="112" cy="104"/>
              </a:xfrm>
              <a:custGeom>
                <a:avLst/>
                <a:gdLst>
                  <a:gd name="T0" fmla="*/ 86 w 112"/>
                  <a:gd name="T1" fmla="*/ 26 h 104"/>
                  <a:gd name="T2" fmla="*/ 86 w 112"/>
                  <a:gd name="T3" fmla="*/ 26 h 104"/>
                  <a:gd name="T4" fmla="*/ 84 w 112"/>
                  <a:gd name="T5" fmla="*/ 28 h 104"/>
                  <a:gd name="T6" fmla="*/ 78 w 112"/>
                  <a:gd name="T7" fmla="*/ 28 h 104"/>
                  <a:gd name="T8" fmla="*/ 74 w 112"/>
                  <a:gd name="T9" fmla="*/ 30 h 104"/>
                  <a:gd name="T10" fmla="*/ 70 w 112"/>
                  <a:gd name="T11" fmla="*/ 32 h 104"/>
                  <a:gd name="T12" fmla="*/ 70 w 112"/>
                  <a:gd name="T13" fmla="*/ 32 h 104"/>
                  <a:gd name="T14" fmla="*/ 68 w 112"/>
                  <a:gd name="T15" fmla="*/ 34 h 104"/>
                  <a:gd name="T16" fmla="*/ 66 w 112"/>
                  <a:gd name="T17" fmla="*/ 36 h 104"/>
                  <a:gd name="T18" fmla="*/ 66 w 112"/>
                  <a:gd name="T19" fmla="*/ 36 h 104"/>
                  <a:gd name="T20" fmla="*/ 62 w 112"/>
                  <a:gd name="T21" fmla="*/ 38 h 104"/>
                  <a:gd name="T22" fmla="*/ 62 w 112"/>
                  <a:gd name="T23" fmla="*/ 38 h 104"/>
                  <a:gd name="T24" fmla="*/ 60 w 112"/>
                  <a:gd name="T25" fmla="*/ 40 h 104"/>
                  <a:gd name="T26" fmla="*/ 58 w 112"/>
                  <a:gd name="T27" fmla="*/ 42 h 104"/>
                  <a:gd name="T28" fmla="*/ 58 w 112"/>
                  <a:gd name="T29" fmla="*/ 44 h 104"/>
                  <a:gd name="T30" fmla="*/ 58 w 112"/>
                  <a:gd name="T31" fmla="*/ 44 h 104"/>
                  <a:gd name="T32" fmla="*/ 54 w 112"/>
                  <a:gd name="T33" fmla="*/ 50 h 104"/>
                  <a:gd name="T34" fmla="*/ 52 w 112"/>
                  <a:gd name="T35" fmla="*/ 52 h 104"/>
                  <a:gd name="T36" fmla="*/ 48 w 112"/>
                  <a:gd name="T37" fmla="*/ 54 h 104"/>
                  <a:gd name="T38" fmla="*/ 48 w 112"/>
                  <a:gd name="T39" fmla="*/ 54 h 104"/>
                  <a:gd name="T40" fmla="*/ 40 w 112"/>
                  <a:gd name="T41" fmla="*/ 54 h 104"/>
                  <a:gd name="T42" fmla="*/ 34 w 112"/>
                  <a:gd name="T43" fmla="*/ 58 h 104"/>
                  <a:gd name="T44" fmla="*/ 34 w 112"/>
                  <a:gd name="T45" fmla="*/ 58 h 104"/>
                  <a:gd name="T46" fmla="*/ 30 w 112"/>
                  <a:gd name="T47" fmla="*/ 64 h 104"/>
                  <a:gd name="T48" fmla="*/ 28 w 112"/>
                  <a:gd name="T49" fmla="*/ 70 h 104"/>
                  <a:gd name="T50" fmla="*/ 24 w 112"/>
                  <a:gd name="T51" fmla="*/ 76 h 104"/>
                  <a:gd name="T52" fmla="*/ 20 w 112"/>
                  <a:gd name="T53" fmla="*/ 78 h 104"/>
                  <a:gd name="T54" fmla="*/ 16 w 112"/>
                  <a:gd name="T55" fmla="*/ 78 h 104"/>
                  <a:gd name="T56" fmla="*/ 16 w 112"/>
                  <a:gd name="T57" fmla="*/ 78 h 104"/>
                  <a:gd name="T58" fmla="*/ 10 w 112"/>
                  <a:gd name="T59" fmla="*/ 78 h 104"/>
                  <a:gd name="T60" fmla="*/ 0 w 112"/>
                  <a:gd name="T61" fmla="*/ 88 h 104"/>
                  <a:gd name="T62" fmla="*/ 0 w 112"/>
                  <a:gd name="T63" fmla="*/ 88 h 104"/>
                  <a:gd name="T64" fmla="*/ 4 w 112"/>
                  <a:gd name="T65" fmla="*/ 98 h 104"/>
                  <a:gd name="T66" fmla="*/ 6 w 112"/>
                  <a:gd name="T67" fmla="*/ 104 h 104"/>
                  <a:gd name="T68" fmla="*/ 6 w 112"/>
                  <a:gd name="T69" fmla="*/ 104 h 104"/>
                  <a:gd name="T70" fmla="*/ 10 w 112"/>
                  <a:gd name="T71" fmla="*/ 104 h 104"/>
                  <a:gd name="T72" fmla="*/ 112 w 112"/>
                  <a:gd name="T73" fmla="*/ 2 h 104"/>
                  <a:gd name="T74" fmla="*/ 112 w 112"/>
                  <a:gd name="T75" fmla="*/ 2 h 104"/>
                  <a:gd name="T76" fmla="*/ 108 w 112"/>
                  <a:gd name="T77" fmla="*/ 0 h 104"/>
                  <a:gd name="T78" fmla="*/ 108 w 112"/>
                  <a:gd name="T79" fmla="*/ 0 h 104"/>
                  <a:gd name="T80" fmla="*/ 104 w 112"/>
                  <a:gd name="T81" fmla="*/ 2 h 104"/>
                  <a:gd name="T82" fmla="*/ 102 w 112"/>
                  <a:gd name="T83" fmla="*/ 4 h 104"/>
                  <a:gd name="T84" fmla="*/ 96 w 112"/>
                  <a:gd name="T85" fmla="*/ 10 h 104"/>
                  <a:gd name="T86" fmla="*/ 86 w 112"/>
                  <a:gd name="T87" fmla="*/ 26 h 104"/>
                  <a:gd name="T88" fmla="*/ 86 w 112"/>
                  <a:gd name="T89" fmla="*/ 2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2" h="104">
                    <a:moveTo>
                      <a:pt x="86" y="26"/>
                    </a:moveTo>
                    <a:lnTo>
                      <a:pt x="86" y="26"/>
                    </a:lnTo>
                    <a:lnTo>
                      <a:pt x="84" y="28"/>
                    </a:lnTo>
                    <a:lnTo>
                      <a:pt x="78" y="28"/>
                    </a:lnTo>
                    <a:lnTo>
                      <a:pt x="74" y="30"/>
                    </a:lnTo>
                    <a:lnTo>
                      <a:pt x="70" y="32"/>
                    </a:lnTo>
                    <a:lnTo>
                      <a:pt x="70" y="32"/>
                    </a:lnTo>
                    <a:lnTo>
                      <a:pt x="68" y="34"/>
                    </a:lnTo>
                    <a:lnTo>
                      <a:pt x="66" y="36"/>
                    </a:lnTo>
                    <a:lnTo>
                      <a:pt x="66" y="36"/>
                    </a:lnTo>
                    <a:lnTo>
                      <a:pt x="62" y="38"/>
                    </a:lnTo>
                    <a:lnTo>
                      <a:pt x="62" y="38"/>
                    </a:lnTo>
                    <a:lnTo>
                      <a:pt x="60" y="40"/>
                    </a:lnTo>
                    <a:lnTo>
                      <a:pt x="58" y="42"/>
                    </a:lnTo>
                    <a:lnTo>
                      <a:pt x="58" y="44"/>
                    </a:lnTo>
                    <a:lnTo>
                      <a:pt x="58" y="44"/>
                    </a:lnTo>
                    <a:lnTo>
                      <a:pt x="54" y="50"/>
                    </a:lnTo>
                    <a:lnTo>
                      <a:pt x="52" y="52"/>
                    </a:lnTo>
                    <a:lnTo>
                      <a:pt x="48" y="54"/>
                    </a:lnTo>
                    <a:lnTo>
                      <a:pt x="48" y="54"/>
                    </a:lnTo>
                    <a:lnTo>
                      <a:pt x="40" y="54"/>
                    </a:lnTo>
                    <a:lnTo>
                      <a:pt x="34" y="58"/>
                    </a:lnTo>
                    <a:lnTo>
                      <a:pt x="34" y="58"/>
                    </a:lnTo>
                    <a:lnTo>
                      <a:pt x="30" y="64"/>
                    </a:lnTo>
                    <a:lnTo>
                      <a:pt x="28" y="70"/>
                    </a:lnTo>
                    <a:lnTo>
                      <a:pt x="24" y="76"/>
                    </a:lnTo>
                    <a:lnTo>
                      <a:pt x="20" y="78"/>
                    </a:lnTo>
                    <a:lnTo>
                      <a:pt x="16" y="78"/>
                    </a:lnTo>
                    <a:lnTo>
                      <a:pt x="16" y="78"/>
                    </a:lnTo>
                    <a:lnTo>
                      <a:pt x="10" y="78"/>
                    </a:lnTo>
                    <a:lnTo>
                      <a:pt x="0" y="88"/>
                    </a:lnTo>
                    <a:lnTo>
                      <a:pt x="0" y="88"/>
                    </a:lnTo>
                    <a:lnTo>
                      <a:pt x="4" y="98"/>
                    </a:lnTo>
                    <a:lnTo>
                      <a:pt x="6" y="104"/>
                    </a:lnTo>
                    <a:lnTo>
                      <a:pt x="6" y="104"/>
                    </a:lnTo>
                    <a:lnTo>
                      <a:pt x="10" y="104"/>
                    </a:lnTo>
                    <a:lnTo>
                      <a:pt x="112" y="2"/>
                    </a:lnTo>
                    <a:lnTo>
                      <a:pt x="112" y="2"/>
                    </a:lnTo>
                    <a:lnTo>
                      <a:pt x="108" y="0"/>
                    </a:lnTo>
                    <a:lnTo>
                      <a:pt x="108" y="0"/>
                    </a:lnTo>
                    <a:lnTo>
                      <a:pt x="104" y="2"/>
                    </a:lnTo>
                    <a:lnTo>
                      <a:pt x="102" y="4"/>
                    </a:lnTo>
                    <a:lnTo>
                      <a:pt x="96" y="10"/>
                    </a:lnTo>
                    <a:lnTo>
                      <a:pt x="86" y="26"/>
                    </a:lnTo>
                    <a:lnTo>
                      <a:pt x="86"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7" name="Freeform 1040">
                <a:extLst>
                  <a:ext uri="{FF2B5EF4-FFF2-40B4-BE49-F238E27FC236}">
                    <a16:creationId xmlns:a16="http://schemas.microsoft.com/office/drawing/2014/main" id="{E7CF042D-6873-4F4A-A204-94927D8B863A}"/>
                  </a:ext>
                </a:extLst>
              </p:cNvPr>
              <p:cNvSpPr>
                <a:spLocks/>
              </p:cNvSpPr>
              <p:nvPr/>
            </p:nvSpPr>
            <p:spPr bwMode="auto">
              <a:xfrm>
                <a:off x="5094" y="2634"/>
                <a:ext cx="118" cy="116"/>
              </a:xfrm>
              <a:custGeom>
                <a:avLst/>
                <a:gdLst>
                  <a:gd name="T0" fmla="*/ 12 w 118"/>
                  <a:gd name="T1" fmla="*/ 116 h 116"/>
                  <a:gd name="T2" fmla="*/ 12 w 118"/>
                  <a:gd name="T3" fmla="*/ 116 h 116"/>
                  <a:gd name="T4" fmla="*/ 12 w 118"/>
                  <a:gd name="T5" fmla="*/ 116 h 116"/>
                  <a:gd name="T6" fmla="*/ 96 w 118"/>
                  <a:gd name="T7" fmla="*/ 34 h 116"/>
                  <a:gd name="T8" fmla="*/ 96 w 118"/>
                  <a:gd name="T9" fmla="*/ 34 h 116"/>
                  <a:gd name="T10" fmla="*/ 94 w 118"/>
                  <a:gd name="T11" fmla="*/ 30 h 116"/>
                  <a:gd name="T12" fmla="*/ 94 w 118"/>
                  <a:gd name="T13" fmla="*/ 30 h 116"/>
                  <a:gd name="T14" fmla="*/ 96 w 118"/>
                  <a:gd name="T15" fmla="*/ 28 h 116"/>
                  <a:gd name="T16" fmla="*/ 98 w 118"/>
                  <a:gd name="T17" fmla="*/ 26 h 116"/>
                  <a:gd name="T18" fmla="*/ 98 w 118"/>
                  <a:gd name="T19" fmla="*/ 26 h 116"/>
                  <a:gd name="T20" fmla="*/ 96 w 118"/>
                  <a:gd name="T21" fmla="*/ 22 h 116"/>
                  <a:gd name="T22" fmla="*/ 96 w 118"/>
                  <a:gd name="T23" fmla="*/ 22 h 116"/>
                  <a:gd name="T24" fmla="*/ 102 w 118"/>
                  <a:gd name="T25" fmla="*/ 20 h 116"/>
                  <a:gd name="T26" fmla="*/ 110 w 118"/>
                  <a:gd name="T27" fmla="*/ 16 h 116"/>
                  <a:gd name="T28" fmla="*/ 110 w 118"/>
                  <a:gd name="T29" fmla="*/ 16 h 116"/>
                  <a:gd name="T30" fmla="*/ 108 w 118"/>
                  <a:gd name="T31" fmla="*/ 14 h 116"/>
                  <a:gd name="T32" fmla="*/ 108 w 118"/>
                  <a:gd name="T33" fmla="*/ 14 h 116"/>
                  <a:gd name="T34" fmla="*/ 110 w 118"/>
                  <a:gd name="T35" fmla="*/ 12 h 116"/>
                  <a:gd name="T36" fmla="*/ 112 w 118"/>
                  <a:gd name="T37" fmla="*/ 10 h 116"/>
                  <a:gd name="T38" fmla="*/ 116 w 118"/>
                  <a:gd name="T39" fmla="*/ 10 h 116"/>
                  <a:gd name="T40" fmla="*/ 118 w 118"/>
                  <a:gd name="T41" fmla="*/ 8 h 116"/>
                  <a:gd name="T42" fmla="*/ 118 w 118"/>
                  <a:gd name="T43" fmla="*/ 8 h 116"/>
                  <a:gd name="T44" fmla="*/ 116 w 118"/>
                  <a:gd name="T45" fmla="*/ 4 h 116"/>
                  <a:gd name="T46" fmla="*/ 112 w 118"/>
                  <a:gd name="T47" fmla="*/ 2 h 116"/>
                  <a:gd name="T48" fmla="*/ 104 w 118"/>
                  <a:gd name="T49" fmla="*/ 0 h 116"/>
                  <a:gd name="T50" fmla="*/ 0 w 118"/>
                  <a:gd name="T51" fmla="*/ 104 h 116"/>
                  <a:gd name="T52" fmla="*/ 0 w 118"/>
                  <a:gd name="T53" fmla="*/ 104 h 116"/>
                  <a:gd name="T54" fmla="*/ 0 w 118"/>
                  <a:gd name="T55" fmla="*/ 108 h 116"/>
                  <a:gd name="T56" fmla="*/ 2 w 118"/>
                  <a:gd name="T57" fmla="*/ 112 h 116"/>
                  <a:gd name="T58" fmla="*/ 6 w 118"/>
                  <a:gd name="T59" fmla="*/ 114 h 116"/>
                  <a:gd name="T60" fmla="*/ 12 w 118"/>
                  <a:gd name="T61" fmla="*/ 116 h 116"/>
                  <a:gd name="T62" fmla="*/ 12 w 118"/>
                  <a:gd name="T63"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8" h="116">
                    <a:moveTo>
                      <a:pt x="12" y="116"/>
                    </a:moveTo>
                    <a:lnTo>
                      <a:pt x="12" y="116"/>
                    </a:lnTo>
                    <a:lnTo>
                      <a:pt x="12" y="116"/>
                    </a:lnTo>
                    <a:lnTo>
                      <a:pt x="96" y="34"/>
                    </a:lnTo>
                    <a:lnTo>
                      <a:pt x="96" y="34"/>
                    </a:lnTo>
                    <a:lnTo>
                      <a:pt x="94" y="30"/>
                    </a:lnTo>
                    <a:lnTo>
                      <a:pt x="94" y="30"/>
                    </a:lnTo>
                    <a:lnTo>
                      <a:pt x="96" y="28"/>
                    </a:lnTo>
                    <a:lnTo>
                      <a:pt x="98" y="26"/>
                    </a:lnTo>
                    <a:lnTo>
                      <a:pt x="98" y="26"/>
                    </a:lnTo>
                    <a:lnTo>
                      <a:pt x="96" y="22"/>
                    </a:lnTo>
                    <a:lnTo>
                      <a:pt x="96" y="22"/>
                    </a:lnTo>
                    <a:lnTo>
                      <a:pt x="102" y="20"/>
                    </a:lnTo>
                    <a:lnTo>
                      <a:pt x="110" y="16"/>
                    </a:lnTo>
                    <a:lnTo>
                      <a:pt x="110" y="16"/>
                    </a:lnTo>
                    <a:lnTo>
                      <a:pt x="108" y="14"/>
                    </a:lnTo>
                    <a:lnTo>
                      <a:pt x="108" y="14"/>
                    </a:lnTo>
                    <a:lnTo>
                      <a:pt x="110" y="12"/>
                    </a:lnTo>
                    <a:lnTo>
                      <a:pt x="112" y="10"/>
                    </a:lnTo>
                    <a:lnTo>
                      <a:pt x="116" y="10"/>
                    </a:lnTo>
                    <a:lnTo>
                      <a:pt x="118" y="8"/>
                    </a:lnTo>
                    <a:lnTo>
                      <a:pt x="118" y="8"/>
                    </a:lnTo>
                    <a:lnTo>
                      <a:pt x="116" y="4"/>
                    </a:lnTo>
                    <a:lnTo>
                      <a:pt x="112" y="2"/>
                    </a:lnTo>
                    <a:lnTo>
                      <a:pt x="104" y="0"/>
                    </a:lnTo>
                    <a:lnTo>
                      <a:pt x="0" y="104"/>
                    </a:lnTo>
                    <a:lnTo>
                      <a:pt x="0" y="104"/>
                    </a:lnTo>
                    <a:lnTo>
                      <a:pt x="0" y="108"/>
                    </a:lnTo>
                    <a:lnTo>
                      <a:pt x="2" y="112"/>
                    </a:lnTo>
                    <a:lnTo>
                      <a:pt x="6" y="114"/>
                    </a:lnTo>
                    <a:lnTo>
                      <a:pt x="12" y="116"/>
                    </a:lnTo>
                    <a:lnTo>
                      <a:pt x="12" y="1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8" name="Freeform 1041">
                <a:extLst>
                  <a:ext uri="{FF2B5EF4-FFF2-40B4-BE49-F238E27FC236}">
                    <a16:creationId xmlns:a16="http://schemas.microsoft.com/office/drawing/2014/main" id="{4DC3EBD7-2A43-4EEB-B09C-A7C7B691D0D7}"/>
                  </a:ext>
                </a:extLst>
              </p:cNvPr>
              <p:cNvSpPr>
                <a:spLocks/>
              </p:cNvSpPr>
              <p:nvPr/>
            </p:nvSpPr>
            <p:spPr bwMode="auto">
              <a:xfrm>
                <a:off x="5268" y="2580"/>
                <a:ext cx="40" cy="44"/>
              </a:xfrm>
              <a:custGeom>
                <a:avLst/>
                <a:gdLst>
                  <a:gd name="T0" fmla="*/ 0 w 40"/>
                  <a:gd name="T1" fmla="*/ 32 h 44"/>
                  <a:gd name="T2" fmla="*/ 0 w 40"/>
                  <a:gd name="T3" fmla="*/ 32 h 44"/>
                  <a:gd name="T4" fmla="*/ 2 w 40"/>
                  <a:gd name="T5" fmla="*/ 30 h 44"/>
                  <a:gd name="T6" fmla="*/ 2 w 40"/>
                  <a:gd name="T7" fmla="*/ 30 h 44"/>
                  <a:gd name="T8" fmla="*/ 4 w 40"/>
                  <a:gd name="T9" fmla="*/ 32 h 44"/>
                  <a:gd name="T10" fmla="*/ 6 w 40"/>
                  <a:gd name="T11" fmla="*/ 32 h 44"/>
                  <a:gd name="T12" fmla="*/ 6 w 40"/>
                  <a:gd name="T13" fmla="*/ 32 h 44"/>
                  <a:gd name="T14" fmla="*/ 6 w 40"/>
                  <a:gd name="T15" fmla="*/ 30 h 44"/>
                  <a:gd name="T16" fmla="*/ 12 w 40"/>
                  <a:gd name="T17" fmla="*/ 30 h 44"/>
                  <a:gd name="T18" fmla="*/ 12 w 40"/>
                  <a:gd name="T19" fmla="*/ 30 h 44"/>
                  <a:gd name="T20" fmla="*/ 14 w 40"/>
                  <a:gd name="T21" fmla="*/ 34 h 44"/>
                  <a:gd name="T22" fmla="*/ 14 w 40"/>
                  <a:gd name="T23" fmla="*/ 34 h 44"/>
                  <a:gd name="T24" fmla="*/ 12 w 40"/>
                  <a:gd name="T25" fmla="*/ 34 h 44"/>
                  <a:gd name="T26" fmla="*/ 12 w 40"/>
                  <a:gd name="T27" fmla="*/ 38 h 44"/>
                  <a:gd name="T28" fmla="*/ 12 w 40"/>
                  <a:gd name="T29" fmla="*/ 38 h 44"/>
                  <a:gd name="T30" fmla="*/ 12 w 40"/>
                  <a:gd name="T31" fmla="*/ 44 h 44"/>
                  <a:gd name="T32" fmla="*/ 40 w 40"/>
                  <a:gd name="T33" fmla="*/ 16 h 44"/>
                  <a:gd name="T34" fmla="*/ 40 w 40"/>
                  <a:gd name="T35" fmla="*/ 16 h 44"/>
                  <a:gd name="T36" fmla="*/ 38 w 40"/>
                  <a:gd name="T37" fmla="*/ 8 h 44"/>
                  <a:gd name="T38" fmla="*/ 34 w 40"/>
                  <a:gd name="T39" fmla="*/ 2 h 44"/>
                  <a:gd name="T40" fmla="*/ 34 w 40"/>
                  <a:gd name="T41" fmla="*/ 2 h 44"/>
                  <a:gd name="T42" fmla="*/ 32 w 40"/>
                  <a:gd name="T43" fmla="*/ 0 h 44"/>
                  <a:gd name="T44" fmla="*/ 28 w 40"/>
                  <a:gd name="T45" fmla="*/ 4 h 44"/>
                  <a:gd name="T46" fmla="*/ 28 w 40"/>
                  <a:gd name="T47" fmla="*/ 4 h 44"/>
                  <a:gd name="T48" fmla="*/ 26 w 40"/>
                  <a:gd name="T49" fmla="*/ 8 h 44"/>
                  <a:gd name="T50" fmla="*/ 26 w 40"/>
                  <a:gd name="T51" fmla="*/ 8 h 44"/>
                  <a:gd name="T52" fmla="*/ 24 w 40"/>
                  <a:gd name="T53" fmla="*/ 10 h 44"/>
                  <a:gd name="T54" fmla="*/ 20 w 40"/>
                  <a:gd name="T55" fmla="*/ 12 h 44"/>
                  <a:gd name="T56" fmla="*/ 18 w 40"/>
                  <a:gd name="T57" fmla="*/ 14 h 44"/>
                  <a:gd name="T58" fmla="*/ 18 w 40"/>
                  <a:gd name="T59" fmla="*/ 14 h 44"/>
                  <a:gd name="T60" fmla="*/ 18 w 40"/>
                  <a:gd name="T61" fmla="*/ 16 h 44"/>
                  <a:gd name="T62" fmla="*/ 18 w 40"/>
                  <a:gd name="T63" fmla="*/ 16 h 44"/>
                  <a:gd name="T64" fmla="*/ 16 w 40"/>
                  <a:gd name="T65" fmla="*/ 16 h 44"/>
                  <a:gd name="T66" fmla="*/ 14 w 40"/>
                  <a:gd name="T67" fmla="*/ 18 h 44"/>
                  <a:gd name="T68" fmla="*/ 14 w 40"/>
                  <a:gd name="T69" fmla="*/ 18 h 44"/>
                  <a:gd name="T70" fmla="*/ 14 w 40"/>
                  <a:gd name="T71" fmla="*/ 20 h 44"/>
                  <a:gd name="T72" fmla="*/ 14 w 40"/>
                  <a:gd name="T73" fmla="*/ 20 h 44"/>
                  <a:gd name="T74" fmla="*/ 12 w 40"/>
                  <a:gd name="T75" fmla="*/ 20 h 44"/>
                  <a:gd name="T76" fmla="*/ 0 w 40"/>
                  <a:gd name="T77" fmla="*/ 32 h 44"/>
                  <a:gd name="T78" fmla="*/ 0 w 40"/>
                  <a:gd name="T79" fmla="*/ 32 h 44"/>
                  <a:gd name="T80" fmla="*/ 0 w 40"/>
                  <a:gd name="T81" fmla="*/ 32 h 44"/>
                  <a:gd name="T82" fmla="*/ 0 w 40"/>
                  <a:gd name="T83" fmla="*/ 3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 h="44">
                    <a:moveTo>
                      <a:pt x="0" y="32"/>
                    </a:moveTo>
                    <a:lnTo>
                      <a:pt x="0" y="32"/>
                    </a:lnTo>
                    <a:lnTo>
                      <a:pt x="2" y="30"/>
                    </a:lnTo>
                    <a:lnTo>
                      <a:pt x="2" y="30"/>
                    </a:lnTo>
                    <a:lnTo>
                      <a:pt x="4" y="32"/>
                    </a:lnTo>
                    <a:lnTo>
                      <a:pt x="6" y="32"/>
                    </a:lnTo>
                    <a:lnTo>
                      <a:pt x="6" y="32"/>
                    </a:lnTo>
                    <a:lnTo>
                      <a:pt x="6" y="30"/>
                    </a:lnTo>
                    <a:lnTo>
                      <a:pt x="12" y="30"/>
                    </a:lnTo>
                    <a:lnTo>
                      <a:pt x="12" y="30"/>
                    </a:lnTo>
                    <a:lnTo>
                      <a:pt x="14" y="34"/>
                    </a:lnTo>
                    <a:lnTo>
                      <a:pt x="14" y="34"/>
                    </a:lnTo>
                    <a:lnTo>
                      <a:pt x="12" y="34"/>
                    </a:lnTo>
                    <a:lnTo>
                      <a:pt x="12" y="38"/>
                    </a:lnTo>
                    <a:lnTo>
                      <a:pt x="12" y="38"/>
                    </a:lnTo>
                    <a:lnTo>
                      <a:pt x="12" y="44"/>
                    </a:lnTo>
                    <a:lnTo>
                      <a:pt x="40" y="16"/>
                    </a:lnTo>
                    <a:lnTo>
                      <a:pt x="40" y="16"/>
                    </a:lnTo>
                    <a:lnTo>
                      <a:pt x="38" y="8"/>
                    </a:lnTo>
                    <a:lnTo>
                      <a:pt x="34" y="2"/>
                    </a:lnTo>
                    <a:lnTo>
                      <a:pt x="34" y="2"/>
                    </a:lnTo>
                    <a:lnTo>
                      <a:pt x="32" y="0"/>
                    </a:lnTo>
                    <a:lnTo>
                      <a:pt x="28" y="4"/>
                    </a:lnTo>
                    <a:lnTo>
                      <a:pt x="28" y="4"/>
                    </a:lnTo>
                    <a:lnTo>
                      <a:pt x="26" y="8"/>
                    </a:lnTo>
                    <a:lnTo>
                      <a:pt x="26" y="8"/>
                    </a:lnTo>
                    <a:lnTo>
                      <a:pt x="24" y="10"/>
                    </a:lnTo>
                    <a:lnTo>
                      <a:pt x="20" y="12"/>
                    </a:lnTo>
                    <a:lnTo>
                      <a:pt x="18" y="14"/>
                    </a:lnTo>
                    <a:lnTo>
                      <a:pt x="18" y="14"/>
                    </a:lnTo>
                    <a:lnTo>
                      <a:pt x="18" y="16"/>
                    </a:lnTo>
                    <a:lnTo>
                      <a:pt x="18" y="16"/>
                    </a:lnTo>
                    <a:lnTo>
                      <a:pt x="16" y="16"/>
                    </a:lnTo>
                    <a:lnTo>
                      <a:pt x="14" y="18"/>
                    </a:lnTo>
                    <a:lnTo>
                      <a:pt x="14" y="18"/>
                    </a:lnTo>
                    <a:lnTo>
                      <a:pt x="14" y="20"/>
                    </a:lnTo>
                    <a:lnTo>
                      <a:pt x="14" y="20"/>
                    </a:lnTo>
                    <a:lnTo>
                      <a:pt x="12" y="20"/>
                    </a:lnTo>
                    <a:lnTo>
                      <a:pt x="0" y="32"/>
                    </a:lnTo>
                    <a:lnTo>
                      <a:pt x="0" y="32"/>
                    </a:lnTo>
                    <a:lnTo>
                      <a:pt x="0" y="32"/>
                    </a:lnTo>
                    <a:lnTo>
                      <a:pt x="0"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9" name="Freeform 1042">
                <a:extLst>
                  <a:ext uri="{FF2B5EF4-FFF2-40B4-BE49-F238E27FC236}">
                    <a16:creationId xmlns:a16="http://schemas.microsoft.com/office/drawing/2014/main" id="{7C4B9374-C7AD-4FF7-A82C-E81DA0B3F154}"/>
                  </a:ext>
                </a:extLst>
              </p:cNvPr>
              <p:cNvSpPr>
                <a:spLocks/>
              </p:cNvSpPr>
              <p:nvPr/>
            </p:nvSpPr>
            <p:spPr bwMode="auto">
              <a:xfrm>
                <a:off x="5254" y="2620"/>
                <a:ext cx="6" cy="6"/>
              </a:xfrm>
              <a:custGeom>
                <a:avLst/>
                <a:gdLst>
                  <a:gd name="T0" fmla="*/ 2 w 6"/>
                  <a:gd name="T1" fmla="*/ 6 h 6"/>
                  <a:gd name="T2" fmla="*/ 2 w 6"/>
                  <a:gd name="T3" fmla="*/ 6 h 6"/>
                  <a:gd name="T4" fmla="*/ 4 w 6"/>
                  <a:gd name="T5" fmla="*/ 4 h 6"/>
                  <a:gd name="T6" fmla="*/ 6 w 6"/>
                  <a:gd name="T7" fmla="*/ 0 h 6"/>
                  <a:gd name="T8" fmla="*/ 0 w 6"/>
                  <a:gd name="T9" fmla="*/ 6 h 6"/>
                  <a:gd name="T10" fmla="*/ 0 w 6"/>
                  <a:gd name="T11" fmla="*/ 6 h 6"/>
                  <a:gd name="T12" fmla="*/ 2 w 6"/>
                  <a:gd name="T13" fmla="*/ 6 h 6"/>
                  <a:gd name="T14" fmla="*/ 2 w 6"/>
                  <a:gd name="T15" fmla="*/ 6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2" y="6"/>
                    </a:moveTo>
                    <a:lnTo>
                      <a:pt x="2" y="6"/>
                    </a:lnTo>
                    <a:lnTo>
                      <a:pt x="4" y="4"/>
                    </a:lnTo>
                    <a:lnTo>
                      <a:pt x="6" y="0"/>
                    </a:lnTo>
                    <a:lnTo>
                      <a:pt x="0" y="6"/>
                    </a:lnTo>
                    <a:lnTo>
                      <a:pt x="0" y="6"/>
                    </a:lnTo>
                    <a:lnTo>
                      <a:pt x="2" y="6"/>
                    </a:lnTo>
                    <a:lnTo>
                      <a:pt x="2"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0" name="Freeform 1043">
                <a:extLst>
                  <a:ext uri="{FF2B5EF4-FFF2-40B4-BE49-F238E27FC236}">
                    <a16:creationId xmlns:a16="http://schemas.microsoft.com/office/drawing/2014/main" id="{A2368A47-1EC2-493A-AB49-A3F4909E86AF}"/>
                  </a:ext>
                </a:extLst>
              </p:cNvPr>
              <p:cNvSpPr>
                <a:spLocks/>
              </p:cNvSpPr>
              <p:nvPr/>
            </p:nvSpPr>
            <p:spPr bwMode="auto">
              <a:xfrm>
                <a:off x="5304" y="2616"/>
                <a:ext cx="8" cy="12"/>
              </a:xfrm>
              <a:custGeom>
                <a:avLst/>
                <a:gdLst>
                  <a:gd name="T0" fmla="*/ 4 w 8"/>
                  <a:gd name="T1" fmla="*/ 12 h 12"/>
                  <a:gd name="T2" fmla="*/ 4 w 8"/>
                  <a:gd name="T3" fmla="*/ 12 h 12"/>
                  <a:gd name="T4" fmla="*/ 6 w 8"/>
                  <a:gd name="T5" fmla="*/ 4 h 12"/>
                  <a:gd name="T6" fmla="*/ 8 w 8"/>
                  <a:gd name="T7" fmla="*/ 0 h 12"/>
                  <a:gd name="T8" fmla="*/ 0 w 8"/>
                  <a:gd name="T9" fmla="*/ 8 h 12"/>
                  <a:gd name="T10" fmla="*/ 0 w 8"/>
                  <a:gd name="T11" fmla="*/ 8 h 12"/>
                  <a:gd name="T12" fmla="*/ 4 w 8"/>
                  <a:gd name="T13" fmla="*/ 12 h 12"/>
                  <a:gd name="T14" fmla="*/ 4 w 8"/>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2">
                    <a:moveTo>
                      <a:pt x="4" y="12"/>
                    </a:moveTo>
                    <a:lnTo>
                      <a:pt x="4" y="12"/>
                    </a:lnTo>
                    <a:lnTo>
                      <a:pt x="6" y="4"/>
                    </a:lnTo>
                    <a:lnTo>
                      <a:pt x="8" y="0"/>
                    </a:lnTo>
                    <a:lnTo>
                      <a:pt x="0" y="8"/>
                    </a:lnTo>
                    <a:lnTo>
                      <a:pt x="0" y="8"/>
                    </a:lnTo>
                    <a:lnTo>
                      <a:pt x="4" y="12"/>
                    </a:lnTo>
                    <a:lnTo>
                      <a:pt x="4"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1" name="Freeform 1044">
                <a:extLst>
                  <a:ext uri="{FF2B5EF4-FFF2-40B4-BE49-F238E27FC236}">
                    <a16:creationId xmlns:a16="http://schemas.microsoft.com/office/drawing/2014/main" id="{F62DD26C-A3C0-440C-8CE9-3CEBE2B8B4C5}"/>
                  </a:ext>
                </a:extLst>
              </p:cNvPr>
              <p:cNvSpPr>
                <a:spLocks/>
              </p:cNvSpPr>
              <p:nvPr/>
            </p:nvSpPr>
            <p:spPr bwMode="auto">
              <a:xfrm>
                <a:off x="5294" y="2628"/>
                <a:ext cx="8" cy="8"/>
              </a:xfrm>
              <a:custGeom>
                <a:avLst/>
                <a:gdLst>
                  <a:gd name="T0" fmla="*/ 2 w 8"/>
                  <a:gd name="T1" fmla="*/ 8 h 8"/>
                  <a:gd name="T2" fmla="*/ 2 w 8"/>
                  <a:gd name="T3" fmla="*/ 8 h 8"/>
                  <a:gd name="T4" fmla="*/ 6 w 8"/>
                  <a:gd name="T5" fmla="*/ 6 h 8"/>
                  <a:gd name="T6" fmla="*/ 8 w 8"/>
                  <a:gd name="T7" fmla="*/ 2 h 8"/>
                  <a:gd name="T8" fmla="*/ 8 w 8"/>
                  <a:gd name="T9" fmla="*/ 2 h 8"/>
                  <a:gd name="T10" fmla="*/ 6 w 8"/>
                  <a:gd name="T11" fmla="*/ 0 h 8"/>
                  <a:gd name="T12" fmla="*/ 0 w 8"/>
                  <a:gd name="T13" fmla="*/ 6 h 8"/>
                  <a:gd name="T14" fmla="*/ 0 w 8"/>
                  <a:gd name="T15" fmla="*/ 6 h 8"/>
                  <a:gd name="T16" fmla="*/ 2 w 8"/>
                  <a:gd name="T17" fmla="*/ 8 h 8"/>
                  <a:gd name="T18" fmla="*/ 2 w 8"/>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8">
                    <a:moveTo>
                      <a:pt x="2" y="8"/>
                    </a:moveTo>
                    <a:lnTo>
                      <a:pt x="2" y="8"/>
                    </a:lnTo>
                    <a:lnTo>
                      <a:pt x="6" y="6"/>
                    </a:lnTo>
                    <a:lnTo>
                      <a:pt x="8" y="2"/>
                    </a:lnTo>
                    <a:lnTo>
                      <a:pt x="8" y="2"/>
                    </a:lnTo>
                    <a:lnTo>
                      <a:pt x="6" y="0"/>
                    </a:lnTo>
                    <a:lnTo>
                      <a:pt x="0" y="6"/>
                    </a:lnTo>
                    <a:lnTo>
                      <a:pt x="0" y="6"/>
                    </a:lnTo>
                    <a:lnTo>
                      <a:pt x="2" y="8"/>
                    </a:lnTo>
                    <a:lnTo>
                      <a:pt x="2"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2" name="Freeform 1045">
                <a:extLst>
                  <a:ext uri="{FF2B5EF4-FFF2-40B4-BE49-F238E27FC236}">
                    <a16:creationId xmlns:a16="http://schemas.microsoft.com/office/drawing/2014/main" id="{70B9251C-27CB-43FD-B0D6-F843358D49D5}"/>
                  </a:ext>
                </a:extLst>
              </p:cNvPr>
              <p:cNvSpPr>
                <a:spLocks/>
              </p:cNvSpPr>
              <p:nvPr/>
            </p:nvSpPr>
            <p:spPr bwMode="auto">
              <a:xfrm>
                <a:off x="5196" y="2564"/>
                <a:ext cx="30" cy="32"/>
              </a:xfrm>
              <a:custGeom>
                <a:avLst/>
                <a:gdLst>
                  <a:gd name="T0" fmla="*/ 26 w 30"/>
                  <a:gd name="T1" fmla="*/ 0 h 32"/>
                  <a:gd name="T2" fmla="*/ 26 w 30"/>
                  <a:gd name="T3" fmla="*/ 0 h 32"/>
                  <a:gd name="T4" fmla="*/ 24 w 30"/>
                  <a:gd name="T5" fmla="*/ 6 h 32"/>
                  <a:gd name="T6" fmla="*/ 24 w 30"/>
                  <a:gd name="T7" fmla="*/ 6 h 32"/>
                  <a:gd name="T8" fmla="*/ 20 w 30"/>
                  <a:gd name="T9" fmla="*/ 12 h 32"/>
                  <a:gd name="T10" fmla="*/ 12 w 30"/>
                  <a:gd name="T11" fmla="*/ 18 h 32"/>
                  <a:gd name="T12" fmla="*/ 6 w 30"/>
                  <a:gd name="T13" fmla="*/ 24 h 32"/>
                  <a:gd name="T14" fmla="*/ 0 w 30"/>
                  <a:gd name="T15" fmla="*/ 32 h 32"/>
                  <a:gd name="T16" fmla="*/ 4 w 30"/>
                  <a:gd name="T17" fmla="*/ 32 h 32"/>
                  <a:gd name="T18" fmla="*/ 4 w 30"/>
                  <a:gd name="T19" fmla="*/ 32 h 32"/>
                  <a:gd name="T20" fmla="*/ 12 w 30"/>
                  <a:gd name="T21" fmla="*/ 24 h 32"/>
                  <a:gd name="T22" fmla="*/ 16 w 30"/>
                  <a:gd name="T23" fmla="*/ 20 h 32"/>
                  <a:gd name="T24" fmla="*/ 18 w 30"/>
                  <a:gd name="T25" fmla="*/ 14 h 32"/>
                  <a:gd name="T26" fmla="*/ 18 w 30"/>
                  <a:gd name="T27" fmla="*/ 14 h 32"/>
                  <a:gd name="T28" fmla="*/ 24 w 30"/>
                  <a:gd name="T29" fmla="*/ 12 h 32"/>
                  <a:gd name="T30" fmla="*/ 26 w 30"/>
                  <a:gd name="T31" fmla="*/ 10 h 32"/>
                  <a:gd name="T32" fmla="*/ 26 w 30"/>
                  <a:gd name="T33" fmla="*/ 10 h 32"/>
                  <a:gd name="T34" fmla="*/ 28 w 30"/>
                  <a:gd name="T35" fmla="*/ 8 h 32"/>
                  <a:gd name="T36" fmla="*/ 30 w 30"/>
                  <a:gd name="T37" fmla="*/ 8 h 32"/>
                  <a:gd name="T38" fmla="*/ 30 w 30"/>
                  <a:gd name="T39" fmla="*/ 8 h 32"/>
                  <a:gd name="T40" fmla="*/ 28 w 30"/>
                  <a:gd name="T41" fmla="*/ 4 h 32"/>
                  <a:gd name="T42" fmla="*/ 26 w 30"/>
                  <a:gd name="T43" fmla="*/ 0 h 32"/>
                  <a:gd name="T44" fmla="*/ 26 w 30"/>
                  <a:gd name="T4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2">
                    <a:moveTo>
                      <a:pt x="26" y="0"/>
                    </a:moveTo>
                    <a:lnTo>
                      <a:pt x="26" y="0"/>
                    </a:lnTo>
                    <a:lnTo>
                      <a:pt x="24" y="6"/>
                    </a:lnTo>
                    <a:lnTo>
                      <a:pt x="24" y="6"/>
                    </a:lnTo>
                    <a:lnTo>
                      <a:pt x="20" y="12"/>
                    </a:lnTo>
                    <a:lnTo>
                      <a:pt x="12" y="18"/>
                    </a:lnTo>
                    <a:lnTo>
                      <a:pt x="6" y="24"/>
                    </a:lnTo>
                    <a:lnTo>
                      <a:pt x="0" y="32"/>
                    </a:lnTo>
                    <a:lnTo>
                      <a:pt x="4" y="32"/>
                    </a:lnTo>
                    <a:lnTo>
                      <a:pt x="4" y="32"/>
                    </a:lnTo>
                    <a:lnTo>
                      <a:pt x="12" y="24"/>
                    </a:lnTo>
                    <a:lnTo>
                      <a:pt x="16" y="20"/>
                    </a:lnTo>
                    <a:lnTo>
                      <a:pt x="18" y="14"/>
                    </a:lnTo>
                    <a:lnTo>
                      <a:pt x="18" y="14"/>
                    </a:lnTo>
                    <a:lnTo>
                      <a:pt x="24" y="12"/>
                    </a:lnTo>
                    <a:lnTo>
                      <a:pt x="26" y="10"/>
                    </a:lnTo>
                    <a:lnTo>
                      <a:pt x="26" y="10"/>
                    </a:lnTo>
                    <a:lnTo>
                      <a:pt x="28" y="8"/>
                    </a:lnTo>
                    <a:lnTo>
                      <a:pt x="30" y="8"/>
                    </a:lnTo>
                    <a:lnTo>
                      <a:pt x="30" y="8"/>
                    </a:lnTo>
                    <a:lnTo>
                      <a:pt x="28" y="4"/>
                    </a:lnTo>
                    <a:lnTo>
                      <a:pt x="26" y="0"/>
                    </a:lnTo>
                    <a:lnTo>
                      <a:pt x="2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3" name="Freeform 1046">
                <a:extLst>
                  <a:ext uri="{FF2B5EF4-FFF2-40B4-BE49-F238E27FC236}">
                    <a16:creationId xmlns:a16="http://schemas.microsoft.com/office/drawing/2014/main" id="{DB30E6B6-FBE2-429A-A28E-8DABFA4DB912}"/>
                  </a:ext>
                </a:extLst>
              </p:cNvPr>
              <p:cNvSpPr>
                <a:spLocks/>
              </p:cNvSpPr>
              <p:nvPr/>
            </p:nvSpPr>
            <p:spPr bwMode="auto">
              <a:xfrm>
                <a:off x="5224" y="2462"/>
                <a:ext cx="18" cy="24"/>
              </a:xfrm>
              <a:custGeom>
                <a:avLst/>
                <a:gdLst>
                  <a:gd name="T0" fmla="*/ 18 w 18"/>
                  <a:gd name="T1" fmla="*/ 4 h 24"/>
                  <a:gd name="T2" fmla="*/ 18 w 18"/>
                  <a:gd name="T3" fmla="*/ 4 h 24"/>
                  <a:gd name="T4" fmla="*/ 16 w 18"/>
                  <a:gd name="T5" fmla="*/ 6 h 24"/>
                  <a:gd name="T6" fmla="*/ 12 w 18"/>
                  <a:gd name="T7" fmla="*/ 8 h 24"/>
                  <a:gd name="T8" fmla="*/ 12 w 18"/>
                  <a:gd name="T9" fmla="*/ 8 h 24"/>
                  <a:gd name="T10" fmla="*/ 10 w 18"/>
                  <a:gd name="T11" fmla="*/ 6 h 24"/>
                  <a:gd name="T12" fmla="*/ 8 w 18"/>
                  <a:gd name="T13" fmla="*/ 4 h 24"/>
                  <a:gd name="T14" fmla="*/ 8 w 18"/>
                  <a:gd name="T15" fmla="*/ 2 h 24"/>
                  <a:gd name="T16" fmla="*/ 4 w 18"/>
                  <a:gd name="T17" fmla="*/ 0 h 24"/>
                  <a:gd name="T18" fmla="*/ 4 w 18"/>
                  <a:gd name="T19" fmla="*/ 0 h 24"/>
                  <a:gd name="T20" fmla="*/ 2 w 18"/>
                  <a:gd name="T21" fmla="*/ 2 h 24"/>
                  <a:gd name="T22" fmla="*/ 0 w 18"/>
                  <a:gd name="T23" fmla="*/ 4 h 24"/>
                  <a:gd name="T24" fmla="*/ 0 w 18"/>
                  <a:gd name="T25" fmla="*/ 8 h 24"/>
                  <a:gd name="T26" fmla="*/ 0 w 18"/>
                  <a:gd name="T27" fmla="*/ 8 h 24"/>
                  <a:gd name="T28" fmla="*/ 0 w 18"/>
                  <a:gd name="T29" fmla="*/ 16 h 24"/>
                  <a:gd name="T30" fmla="*/ 2 w 18"/>
                  <a:gd name="T31" fmla="*/ 22 h 24"/>
                  <a:gd name="T32" fmla="*/ 2 w 18"/>
                  <a:gd name="T33" fmla="*/ 22 h 24"/>
                  <a:gd name="T34" fmla="*/ 2 w 18"/>
                  <a:gd name="T35" fmla="*/ 24 h 24"/>
                  <a:gd name="T36" fmla="*/ 18 w 18"/>
                  <a:gd name="T37" fmla="*/ 6 h 24"/>
                  <a:gd name="T38" fmla="*/ 18 w 18"/>
                  <a:gd name="T39" fmla="*/ 6 h 24"/>
                  <a:gd name="T40" fmla="*/ 18 w 18"/>
                  <a:gd name="T41" fmla="*/ 6 h 24"/>
                  <a:gd name="T42" fmla="*/ 18 w 18"/>
                  <a:gd name="T43" fmla="*/ 6 h 24"/>
                  <a:gd name="T44" fmla="*/ 18 w 18"/>
                  <a:gd name="T45" fmla="*/ 4 h 24"/>
                  <a:gd name="T46" fmla="*/ 18 w 18"/>
                  <a:gd name="T47"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 h="24">
                    <a:moveTo>
                      <a:pt x="18" y="4"/>
                    </a:moveTo>
                    <a:lnTo>
                      <a:pt x="18" y="4"/>
                    </a:lnTo>
                    <a:lnTo>
                      <a:pt x="16" y="6"/>
                    </a:lnTo>
                    <a:lnTo>
                      <a:pt x="12" y="8"/>
                    </a:lnTo>
                    <a:lnTo>
                      <a:pt x="12" y="8"/>
                    </a:lnTo>
                    <a:lnTo>
                      <a:pt x="10" y="6"/>
                    </a:lnTo>
                    <a:lnTo>
                      <a:pt x="8" y="4"/>
                    </a:lnTo>
                    <a:lnTo>
                      <a:pt x="8" y="2"/>
                    </a:lnTo>
                    <a:lnTo>
                      <a:pt x="4" y="0"/>
                    </a:lnTo>
                    <a:lnTo>
                      <a:pt x="4" y="0"/>
                    </a:lnTo>
                    <a:lnTo>
                      <a:pt x="2" y="2"/>
                    </a:lnTo>
                    <a:lnTo>
                      <a:pt x="0" y="4"/>
                    </a:lnTo>
                    <a:lnTo>
                      <a:pt x="0" y="8"/>
                    </a:lnTo>
                    <a:lnTo>
                      <a:pt x="0" y="8"/>
                    </a:lnTo>
                    <a:lnTo>
                      <a:pt x="0" y="16"/>
                    </a:lnTo>
                    <a:lnTo>
                      <a:pt x="2" y="22"/>
                    </a:lnTo>
                    <a:lnTo>
                      <a:pt x="2" y="22"/>
                    </a:lnTo>
                    <a:lnTo>
                      <a:pt x="2" y="24"/>
                    </a:lnTo>
                    <a:lnTo>
                      <a:pt x="18" y="6"/>
                    </a:lnTo>
                    <a:lnTo>
                      <a:pt x="18" y="6"/>
                    </a:lnTo>
                    <a:lnTo>
                      <a:pt x="18" y="6"/>
                    </a:lnTo>
                    <a:lnTo>
                      <a:pt x="18" y="6"/>
                    </a:lnTo>
                    <a:lnTo>
                      <a:pt x="18" y="4"/>
                    </a:lnTo>
                    <a:lnTo>
                      <a:pt x="18"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4" name="Freeform 1047">
                <a:extLst>
                  <a:ext uri="{FF2B5EF4-FFF2-40B4-BE49-F238E27FC236}">
                    <a16:creationId xmlns:a16="http://schemas.microsoft.com/office/drawing/2014/main" id="{B1F3A4F4-CAFD-447C-8153-90B0089C5F0D}"/>
                  </a:ext>
                </a:extLst>
              </p:cNvPr>
              <p:cNvSpPr>
                <a:spLocks/>
              </p:cNvSpPr>
              <p:nvPr/>
            </p:nvSpPr>
            <p:spPr bwMode="auto">
              <a:xfrm>
                <a:off x="5222" y="2486"/>
                <a:ext cx="26" cy="40"/>
              </a:xfrm>
              <a:custGeom>
                <a:avLst/>
                <a:gdLst>
                  <a:gd name="T0" fmla="*/ 8 w 26"/>
                  <a:gd name="T1" fmla="*/ 32 h 40"/>
                  <a:gd name="T2" fmla="*/ 8 w 26"/>
                  <a:gd name="T3" fmla="*/ 32 h 40"/>
                  <a:gd name="T4" fmla="*/ 10 w 26"/>
                  <a:gd name="T5" fmla="*/ 30 h 40"/>
                  <a:gd name="T6" fmla="*/ 10 w 26"/>
                  <a:gd name="T7" fmla="*/ 28 h 40"/>
                  <a:gd name="T8" fmla="*/ 14 w 26"/>
                  <a:gd name="T9" fmla="*/ 28 h 40"/>
                  <a:gd name="T10" fmla="*/ 14 w 26"/>
                  <a:gd name="T11" fmla="*/ 32 h 40"/>
                  <a:gd name="T12" fmla="*/ 14 w 26"/>
                  <a:gd name="T13" fmla="*/ 32 h 40"/>
                  <a:gd name="T14" fmla="*/ 12 w 26"/>
                  <a:gd name="T15" fmla="*/ 34 h 40"/>
                  <a:gd name="T16" fmla="*/ 10 w 26"/>
                  <a:gd name="T17" fmla="*/ 38 h 40"/>
                  <a:gd name="T18" fmla="*/ 10 w 26"/>
                  <a:gd name="T19" fmla="*/ 38 h 40"/>
                  <a:gd name="T20" fmla="*/ 12 w 26"/>
                  <a:gd name="T21" fmla="*/ 40 h 40"/>
                  <a:gd name="T22" fmla="*/ 20 w 26"/>
                  <a:gd name="T23" fmla="*/ 30 h 40"/>
                  <a:gd name="T24" fmla="*/ 20 w 26"/>
                  <a:gd name="T25" fmla="*/ 30 h 40"/>
                  <a:gd name="T26" fmla="*/ 18 w 26"/>
                  <a:gd name="T27" fmla="*/ 22 h 40"/>
                  <a:gd name="T28" fmla="*/ 18 w 26"/>
                  <a:gd name="T29" fmla="*/ 22 h 40"/>
                  <a:gd name="T30" fmla="*/ 20 w 26"/>
                  <a:gd name="T31" fmla="*/ 16 h 40"/>
                  <a:gd name="T32" fmla="*/ 22 w 26"/>
                  <a:gd name="T33" fmla="*/ 12 h 40"/>
                  <a:gd name="T34" fmla="*/ 26 w 26"/>
                  <a:gd name="T35" fmla="*/ 8 h 40"/>
                  <a:gd name="T36" fmla="*/ 26 w 26"/>
                  <a:gd name="T37" fmla="*/ 4 h 40"/>
                  <a:gd name="T38" fmla="*/ 26 w 26"/>
                  <a:gd name="T39" fmla="*/ 4 h 40"/>
                  <a:gd name="T40" fmla="*/ 26 w 26"/>
                  <a:gd name="T41" fmla="*/ 0 h 40"/>
                  <a:gd name="T42" fmla="*/ 0 w 26"/>
                  <a:gd name="T43" fmla="*/ 26 h 40"/>
                  <a:gd name="T44" fmla="*/ 0 w 26"/>
                  <a:gd name="T45" fmla="*/ 26 h 40"/>
                  <a:gd name="T46" fmla="*/ 8 w 26"/>
                  <a:gd name="T47" fmla="*/ 32 h 40"/>
                  <a:gd name="T48" fmla="*/ 8 w 26"/>
                  <a:gd name="T49" fmla="*/ 3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 h="40">
                    <a:moveTo>
                      <a:pt x="8" y="32"/>
                    </a:moveTo>
                    <a:lnTo>
                      <a:pt x="8" y="32"/>
                    </a:lnTo>
                    <a:lnTo>
                      <a:pt x="10" y="30"/>
                    </a:lnTo>
                    <a:lnTo>
                      <a:pt x="10" y="28"/>
                    </a:lnTo>
                    <a:lnTo>
                      <a:pt x="14" y="28"/>
                    </a:lnTo>
                    <a:lnTo>
                      <a:pt x="14" y="32"/>
                    </a:lnTo>
                    <a:lnTo>
                      <a:pt x="14" y="32"/>
                    </a:lnTo>
                    <a:lnTo>
                      <a:pt x="12" y="34"/>
                    </a:lnTo>
                    <a:lnTo>
                      <a:pt x="10" y="38"/>
                    </a:lnTo>
                    <a:lnTo>
                      <a:pt x="10" y="38"/>
                    </a:lnTo>
                    <a:lnTo>
                      <a:pt x="12" y="40"/>
                    </a:lnTo>
                    <a:lnTo>
                      <a:pt x="20" y="30"/>
                    </a:lnTo>
                    <a:lnTo>
                      <a:pt x="20" y="30"/>
                    </a:lnTo>
                    <a:lnTo>
                      <a:pt x="18" y="22"/>
                    </a:lnTo>
                    <a:lnTo>
                      <a:pt x="18" y="22"/>
                    </a:lnTo>
                    <a:lnTo>
                      <a:pt x="20" y="16"/>
                    </a:lnTo>
                    <a:lnTo>
                      <a:pt x="22" y="12"/>
                    </a:lnTo>
                    <a:lnTo>
                      <a:pt x="26" y="8"/>
                    </a:lnTo>
                    <a:lnTo>
                      <a:pt x="26" y="4"/>
                    </a:lnTo>
                    <a:lnTo>
                      <a:pt x="26" y="4"/>
                    </a:lnTo>
                    <a:lnTo>
                      <a:pt x="26" y="0"/>
                    </a:lnTo>
                    <a:lnTo>
                      <a:pt x="0" y="26"/>
                    </a:lnTo>
                    <a:lnTo>
                      <a:pt x="0" y="26"/>
                    </a:lnTo>
                    <a:lnTo>
                      <a:pt x="8" y="32"/>
                    </a:lnTo>
                    <a:lnTo>
                      <a:pt x="8"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5" name="Freeform 1048">
                <a:extLst>
                  <a:ext uri="{FF2B5EF4-FFF2-40B4-BE49-F238E27FC236}">
                    <a16:creationId xmlns:a16="http://schemas.microsoft.com/office/drawing/2014/main" id="{73D7389C-C676-40DC-9813-B72661810191}"/>
                  </a:ext>
                </a:extLst>
              </p:cNvPr>
              <p:cNvSpPr>
                <a:spLocks/>
              </p:cNvSpPr>
              <p:nvPr/>
            </p:nvSpPr>
            <p:spPr bwMode="auto">
              <a:xfrm>
                <a:off x="5252" y="2524"/>
                <a:ext cx="20" cy="14"/>
              </a:xfrm>
              <a:custGeom>
                <a:avLst/>
                <a:gdLst>
                  <a:gd name="T0" fmla="*/ 16 w 20"/>
                  <a:gd name="T1" fmla="*/ 8 h 14"/>
                  <a:gd name="T2" fmla="*/ 16 w 20"/>
                  <a:gd name="T3" fmla="*/ 8 h 14"/>
                  <a:gd name="T4" fmla="*/ 18 w 20"/>
                  <a:gd name="T5" fmla="*/ 6 h 14"/>
                  <a:gd name="T6" fmla="*/ 18 w 20"/>
                  <a:gd name="T7" fmla="*/ 4 h 14"/>
                  <a:gd name="T8" fmla="*/ 18 w 20"/>
                  <a:gd name="T9" fmla="*/ 4 h 14"/>
                  <a:gd name="T10" fmla="*/ 16 w 20"/>
                  <a:gd name="T11" fmla="*/ 4 h 14"/>
                  <a:gd name="T12" fmla="*/ 16 w 20"/>
                  <a:gd name="T13" fmla="*/ 4 h 14"/>
                  <a:gd name="T14" fmla="*/ 14 w 20"/>
                  <a:gd name="T15" fmla="*/ 4 h 14"/>
                  <a:gd name="T16" fmla="*/ 12 w 20"/>
                  <a:gd name="T17" fmla="*/ 6 h 14"/>
                  <a:gd name="T18" fmla="*/ 12 w 20"/>
                  <a:gd name="T19" fmla="*/ 6 h 14"/>
                  <a:gd name="T20" fmla="*/ 10 w 20"/>
                  <a:gd name="T21" fmla="*/ 4 h 14"/>
                  <a:gd name="T22" fmla="*/ 8 w 20"/>
                  <a:gd name="T23" fmla="*/ 0 h 14"/>
                  <a:gd name="T24" fmla="*/ 0 w 20"/>
                  <a:gd name="T25" fmla="*/ 8 h 14"/>
                  <a:gd name="T26" fmla="*/ 0 w 20"/>
                  <a:gd name="T27" fmla="*/ 8 h 14"/>
                  <a:gd name="T28" fmla="*/ 2 w 20"/>
                  <a:gd name="T29" fmla="*/ 10 h 14"/>
                  <a:gd name="T30" fmla="*/ 6 w 20"/>
                  <a:gd name="T31" fmla="*/ 12 h 14"/>
                  <a:gd name="T32" fmla="*/ 6 w 20"/>
                  <a:gd name="T33" fmla="*/ 12 h 14"/>
                  <a:gd name="T34" fmla="*/ 4 w 20"/>
                  <a:gd name="T35" fmla="*/ 8 h 14"/>
                  <a:gd name="T36" fmla="*/ 6 w 20"/>
                  <a:gd name="T37" fmla="*/ 4 h 14"/>
                  <a:gd name="T38" fmla="*/ 6 w 20"/>
                  <a:gd name="T39" fmla="*/ 4 h 14"/>
                  <a:gd name="T40" fmla="*/ 12 w 20"/>
                  <a:gd name="T41" fmla="*/ 8 h 14"/>
                  <a:gd name="T42" fmla="*/ 18 w 20"/>
                  <a:gd name="T43" fmla="*/ 14 h 14"/>
                  <a:gd name="T44" fmla="*/ 20 w 20"/>
                  <a:gd name="T45" fmla="*/ 12 h 14"/>
                  <a:gd name="T46" fmla="*/ 20 w 20"/>
                  <a:gd name="T47" fmla="*/ 12 h 14"/>
                  <a:gd name="T48" fmla="*/ 18 w 20"/>
                  <a:gd name="T49" fmla="*/ 8 h 14"/>
                  <a:gd name="T50" fmla="*/ 18 w 20"/>
                  <a:gd name="T51" fmla="*/ 8 h 14"/>
                  <a:gd name="T52" fmla="*/ 16 w 20"/>
                  <a:gd name="T53" fmla="*/ 8 h 14"/>
                  <a:gd name="T54" fmla="*/ 16 w 20"/>
                  <a:gd name="T55"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14">
                    <a:moveTo>
                      <a:pt x="16" y="8"/>
                    </a:moveTo>
                    <a:lnTo>
                      <a:pt x="16" y="8"/>
                    </a:lnTo>
                    <a:lnTo>
                      <a:pt x="18" y="6"/>
                    </a:lnTo>
                    <a:lnTo>
                      <a:pt x="18" y="4"/>
                    </a:lnTo>
                    <a:lnTo>
                      <a:pt x="18" y="4"/>
                    </a:lnTo>
                    <a:lnTo>
                      <a:pt x="16" y="4"/>
                    </a:lnTo>
                    <a:lnTo>
                      <a:pt x="16" y="4"/>
                    </a:lnTo>
                    <a:lnTo>
                      <a:pt x="14" y="4"/>
                    </a:lnTo>
                    <a:lnTo>
                      <a:pt x="12" y="6"/>
                    </a:lnTo>
                    <a:lnTo>
                      <a:pt x="12" y="6"/>
                    </a:lnTo>
                    <a:lnTo>
                      <a:pt x="10" y="4"/>
                    </a:lnTo>
                    <a:lnTo>
                      <a:pt x="8" y="0"/>
                    </a:lnTo>
                    <a:lnTo>
                      <a:pt x="0" y="8"/>
                    </a:lnTo>
                    <a:lnTo>
                      <a:pt x="0" y="8"/>
                    </a:lnTo>
                    <a:lnTo>
                      <a:pt x="2" y="10"/>
                    </a:lnTo>
                    <a:lnTo>
                      <a:pt x="6" y="12"/>
                    </a:lnTo>
                    <a:lnTo>
                      <a:pt x="6" y="12"/>
                    </a:lnTo>
                    <a:lnTo>
                      <a:pt x="4" y="8"/>
                    </a:lnTo>
                    <a:lnTo>
                      <a:pt x="6" y="4"/>
                    </a:lnTo>
                    <a:lnTo>
                      <a:pt x="6" y="4"/>
                    </a:lnTo>
                    <a:lnTo>
                      <a:pt x="12" y="8"/>
                    </a:lnTo>
                    <a:lnTo>
                      <a:pt x="18" y="14"/>
                    </a:lnTo>
                    <a:lnTo>
                      <a:pt x="20" y="12"/>
                    </a:lnTo>
                    <a:lnTo>
                      <a:pt x="20" y="12"/>
                    </a:lnTo>
                    <a:lnTo>
                      <a:pt x="18" y="8"/>
                    </a:lnTo>
                    <a:lnTo>
                      <a:pt x="18" y="8"/>
                    </a:lnTo>
                    <a:lnTo>
                      <a:pt x="16" y="8"/>
                    </a:lnTo>
                    <a:lnTo>
                      <a:pt x="16"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6" name="Freeform 1049">
                <a:extLst>
                  <a:ext uri="{FF2B5EF4-FFF2-40B4-BE49-F238E27FC236}">
                    <a16:creationId xmlns:a16="http://schemas.microsoft.com/office/drawing/2014/main" id="{B996F7F4-EE87-4840-8D07-A995BE6786BF}"/>
                  </a:ext>
                </a:extLst>
              </p:cNvPr>
              <p:cNvSpPr>
                <a:spLocks/>
              </p:cNvSpPr>
              <p:nvPr/>
            </p:nvSpPr>
            <p:spPr bwMode="auto">
              <a:xfrm>
                <a:off x="5280" y="2546"/>
                <a:ext cx="16" cy="24"/>
              </a:xfrm>
              <a:custGeom>
                <a:avLst/>
                <a:gdLst>
                  <a:gd name="T0" fmla="*/ 8 w 16"/>
                  <a:gd name="T1" fmla="*/ 12 h 24"/>
                  <a:gd name="T2" fmla="*/ 8 w 16"/>
                  <a:gd name="T3" fmla="*/ 12 h 24"/>
                  <a:gd name="T4" fmla="*/ 6 w 16"/>
                  <a:gd name="T5" fmla="*/ 14 h 24"/>
                  <a:gd name="T6" fmla="*/ 6 w 16"/>
                  <a:gd name="T7" fmla="*/ 14 h 24"/>
                  <a:gd name="T8" fmla="*/ 0 w 16"/>
                  <a:gd name="T9" fmla="*/ 14 h 24"/>
                  <a:gd name="T10" fmla="*/ 0 w 16"/>
                  <a:gd name="T11" fmla="*/ 16 h 24"/>
                  <a:gd name="T12" fmla="*/ 0 w 16"/>
                  <a:gd name="T13" fmla="*/ 16 h 24"/>
                  <a:gd name="T14" fmla="*/ 2 w 16"/>
                  <a:gd name="T15" fmla="*/ 20 h 24"/>
                  <a:gd name="T16" fmla="*/ 6 w 16"/>
                  <a:gd name="T17" fmla="*/ 22 h 24"/>
                  <a:gd name="T18" fmla="*/ 6 w 16"/>
                  <a:gd name="T19" fmla="*/ 24 h 24"/>
                  <a:gd name="T20" fmla="*/ 10 w 16"/>
                  <a:gd name="T21" fmla="*/ 22 h 24"/>
                  <a:gd name="T22" fmla="*/ 10 w 16"/>
                  <a:gd name="T23" fmla="*/ 22 h 24"/>
                  <a:gd name="T24" fmla="*/ 10 w 16"/>
                  <a:gd name="T25" fmla="*/ 20 h 24"/>
                  <a:gd name="T26" fmla="*/ 10 w 16"/>
                  <a:gd name="T27" fmla="*/ 20 h 24"/>
                  <a:gd name="T28" fmla="*/ 16 w 16"/>
                  <a:gd name="T29" fmla="*/ 14 h 24"/>
                  <a:gd name="T30" fmla="*/ 16 w 16"/>
                  <a:gd name="T31" fmla="*/ 14 h 24"/>
                  <a:gd name="T32" fmla="*/ 14 w 16"/>
                  <a:gd name="T33" fmla="*/ 10 h 24"/>
                  <a:gd name="T34" fmla="*/ 14 w 16"/>
                  <a:gd name="T35" fmla="*/ 10 h 24"/>
                  <a:gd name="T36" fmla="*/ 14 w 16"/>
                  <a:gd name="T37" fmla="*/ 4 h 24"/>
                  <a:gd name="T38" fmla="*/ 14 w 16"/>
                  <a:gd name="T39" fmla="*/ 4 h 24"/>
                  <a:gd name="T40" fmla="*/ 12 w 16"/>
                  <a:gd name="T41" fmla="*/ 4 h 24"/>
                  <a:gd name="T42" fmla="*/ 12 w 16"/>
                  <a:gd name="T43" fmla="*/ 4 h 24"/>
                  <a:gd name="T44" fmla="*/ 12 w 16"/>
                  <a:gd name="T45" fmla="*/ 0 h 24"/>
                  <a:gd name="T46" fmla="*/ 12 w 16"/>
                  <a:gd name="T47" fmla="*/ 0 h 24"/>
                  <a:gd name="T48" fmla="*/ 6 w 16"/>
                  <a:gd name="T49" fmla="*/ 0 h 24"/>
                  <a:gd name="T50" fmla="*/ 2 w 16"/>
                  <a:gd name="T51" fmla="*/ 4 h 24"/>
                  <a:gd name="T52" fmla="*/ 2 w 16"/>
                  <a:gd name="T53" fmla="*/ 4 h 24"/>
                  <a:gd name="T54" fmla="*/ 6 w 16"/>
                  <a:gd name="T55" fmla="*/ 8 h 24"/>
                  <a:gd name="T56" fmla="*/ 8 w 16"/>
                  <a:gd name="T57" fmla="*/ 12 h 24"/>
                  <a:gd name="T58" fmla="*/ 8 w 16"/>
                  <a:gd name="T59"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 h="24">
                    <a:moveTo>
                      <a:pt x="8" y="12"/>
                    </a:moveTo>
                    <a:lnTo>
                      <a:pt x="8" y="12"/>
                    </a:lnTo>
                    <a:lnTo>
                      <a:pt x="6" y="14"/>
                    </a:lnTo>
                    <a:lnTo>
                      <a:pt x="6" y="14"/>
                    </a:lnTo>
                    <a:lnTo>
                      <a:pt x="0" y="14"/>
                    </a:lnTo>
                    <a:lnTo>
                      <a:pt x="0" y="16"/>
                    </a:lnTo>
                    <a:lnTo>
                      <a:pt x="0" y="16"/>
                    </a:lnTo>
                    <a:lnTo>
                      <a:pt x="2" y="20"/>
                    </a:lnTo>
                    <a:lnTo>
                      <a:pt x="6" y="22"/>
                    </a:lnTo>
                    <a:lnTo>
                      <a:pt x="6" y="24"/>
                    </a:lnTo>
                    <a:lnTo>
                      <a:pt x="10" y="22"/>
                    </a:lnTo>
                    <a:lnTo>
                      <a:pt x="10" y="22"/>
                    </a:lnTo>
                    <a:lnTo>
                      <a:pt x="10" y="20"/>
                    </a:lnTo>
                    <a:lnTo>
                      <a:pt x="10" y="20"/>
                    </a:lnTo>
                    <a:lnTo>
                      <a:pt x="16" y="14"/>
                    </a:lnTo>
                    <a:lnTo>
                      <a:pt x="16" y="14"/>
                    </a:lnTo>
                    <a:lnTo>
                      <a:pt x="14" y="10"/>
                    </a:lnTo>
                    <a:lnTo>
                      <a:pt x="14" y="10"/>
                    </a:lnTo>
                    <a:lnTo>
                      <a:pt x="14" y="4"/>
                    </a:lnTo>
                    <a:lnTo>
                      <a:pt x="14" y="4"/>
                    </a:lnTo>
                    <a:lnTo>
                      <a:pt x="12" y="4"/>
                    </a:lnTo>
                    <a:lnTo>
                      <a:pt x="12" y="4"/>
                    </a:lnTo>
                    <a:lnTo>
                      <a:pt x="12" y="0"/>
                    </a:lnTo>
                    <a:lnTo>
                      <a:pt x="12" y="0"/>
                    </a:lnTo>
                    <a:lnTo>
                      <a:pt x="6" y="0"/>
                    </a:lnTo>
                    <a:lnTo>
                      <a:pt x="2" y="4"/>
                    </a:lnTo>
                    <a:lnTo>
                      <a:pt x="2" y="4"/>
                    </a:lnTo>
                    <a:lnTo>
                      <a:pt x="6" y="8"/>
                    </a:lnTo>
                    <a:lnTo>
                      <a:pt x="8" y="12"/>
                    </a:lnTo>
                    <a:lnTo>
                      <a:pt x="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7" name="Freeform 1050">
                <a:extLst>
                  <a:ext uri="{FF2B5EF4-FFF2-40B4-BE49-F238E27FC236}">
                    <a16:creationId xmlns:a16="http://schemas.microsoft.com/office/drawing/2014/main" id="{22305339-CF82-40DF-91F5-FAE7474ACE69}"/>
                  </a:ext>
                </a:extLst>
              </p:cNvPr>
              <p:cNvSpPr>
                <a:spLocks/>
              </p:cNvSpPr>
              <p:nvPr/>
            </p:nvSpPr>
            <p:spPr bwMode="auto">
              <a:xfrm>
                <a:off x="5250" y="2552"/>
                <a:ext cx="4" cy="6"/>
              </a:xfrm>
              <a:custGeom>
                <a:avLst/>
                <a:gdLst>
                  <a:gd name="T0" fmla="*/ 0 w 4"/>
                  <a:gd name="T1" fmla="*/ 2 h 6"/>
                  <a:gd name="T2" fmla="*/ 0 w 4"/>
                  <a:gd name="T3" fmla="*/ 2 h 6"/>
                  <a:gd name="T4" fmla="*/ 0 w 4"/>
                  <a:gd name="T5" fmla="*/ 6 h 6"/>
                  <a:gd name="T6" fmla="*/ 4 w 4"/>
                  <a:gd name="T7" fmla="*/ 2 h 6"/>
                  <a:gd name="T8" fmla="*/ 4 w 4"/>
                  <a:gd name="T9" fmla="*/ 2 h 6"/>
                  <a:gd name="T10" fmla="*/ 4 w 4"/>
                  <a:gd name="T11" fmla="*/ 2 h 6"/>
                  <a:gd name="T12" fmla="*/ 4 w 4"/>
                  <a:gd name="T13" fmla="*/ 2 h 6"/>
                  <a:gd name="T14" fmla="*/ 4 w 4"/>
                  <a:gd name="T15" fmla="*/ 2 h 6"/>
                  <a:gd name="T16" fmla="*/ 4 w 4"/>
                  <a:gd name="T17" fmla="*/ 2 h 6"/>
                  <a:gd name="T18" fmla="*/ 4 w 4"/>
                  <a:gd name="T19" fmla="*/ 2 h 6"/>
                  <a:gd name="T20" fmla="*/ 4 w 4"/>
                  <a:gd name="T21" fmla="*/ 0 h 6"/>
                  <a:gd name="T22" fmla="*/ 4 w 4"/>
                  <a:gd name="T23" fmla="*/ 0 h 6"/>
                  <a:gd name="T24" fmla="*/ 0 w 4"/>
                  <a:gd name="T25" fmla="*/ 2 h 6"/>
                  <a:gd name="T26" fmla="*/ 0 w 4"/>
                  <a:gd name="T27"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6">
                    <a:moveTo>
                      <a:pt x="0" y="2"/>
                    </a:moveTo>
                    <a:lnTo>
                      <a:pt x="0" y="2"/>
                    </a:lnTo>
                    <a:lnTo>
                      <a:pt x="0" y="6"/>
                    </a:lnTo>
                    <a:lnTo>
                      <a:pt x="4" y="2"/>
                    </a:lnTo>
                    <a:lnTo>
                      <a:pt x="4" y="2"/>
                    </a:lnTo>
                    <a:lnTo>
                      <a:pt x="4" y="2"/>
                    </a:lnTo>
                    <a:lnTo>
                      <a:pt x="4" y="2"/>
                    </a:lnTo>
                    <a:lnTo>
                      <a:pt x="4" y="2"/>
                    </a:lnTo>
                    <a:lnTo>
                      <a:pt x="4" y="2"/>
                    </a:lnTo>
                    <a:lnTo>
                      <a:pt x="4" y="2"/>
                    </a:lnTo>
                    <a:lnTo>
                      <a:pt x="4" y="0"/>
                    </a:lnTo>
                    <a:lnTo>
                      <a:pt x="4"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8" name="Freeform 1051">
                <a:extLst>
                  <a:ext uri="{FF2B5EF4-FFF2-40B4-BE49-F238E27FC236}">
                    <a16:creationId xmlns:a16="http://schemas.microsoft.com/office/drawing/2014/main" id="{53BB346E-794F-4CD3-BB05-63195298E34F}"/>
                  </a:ext>
                </a:extLst>
              </p:cNvPr>
              <p:cNvSpPr>
                <a:spLocks/>
              </p:cNvSpPr>
              <p:nvPr/>
            </p:nvSpPr>
            <p:spPr bwMode="auto">
              <a:xfrm>
                <a:off x="5260" y="2566"/>
                <a:ext cx="14" cy="24"/>
              </a:xfrm>
              <a:custGeom>
                <a:avLst/>
                <a:gdLst>
                  <a:gd name="T0" fmla="*/ 14 w 14"/>
                  <a:gd name="T1" fmla="*/ 4 h 24"/>
                  <a:gd name="T2" fmla="*/ 14 w 14"/>
                  <a:gd name="T3" fmla="*/ 4 h 24"/>
                  <a:gd name="T4" fmla="*/ 12 w 14"/>
                  <a:gd name="T5" fmla="*/ 2 h 24"/>
                  <a:gd name="T6" fmla="*/ 10 w 14"/>
                  <a:gd name="T7" fmla="*/ 0 h 24"/>
                  <a:gd name="T8" fmla="*/ 8 w 14"/>
                  <a:gd name="T9" fmla="*/ 0 h 24"/>
                  <a:gd name="T10" fmla="*/ 8 w 14"/>
                  <a:gd name="T11" fmla="*/ 0 h 24"/>
                  <a:gd name="T12" fmla="*/ 6 w 14"/>
                  <a:gd name="T13" fmla="*/ 2 h 24"/>
                  <a:gd name="T14" fmla="*/ 4 w 14"/>
                  <a:gd name="T15" fmla="*/ 6 h 24"/>
                  <a:gd name="T16" fmla="*/ 4 w 14"/>
                  <a:gd name="T17" fmla="*/ 12 h 24"/>
                  <a:gd name="T18" fmla="*/ 4 w 14"/>
                  <a:gd name="T19" fmla="*/ 12 h 24"/>
                  <a:gd name="T20" fmla="*/ 0 w 14"/>
                  <a:gd name="T21" fmla="*/ 12 h 24"/>
                  <a:gd name="T22" fmla="*/ 0 w 14"/>
                  <a:gd name="T23" fmla="*/ 14 h 24"/>
                  <a:gd name="T24" fmla="*/ 0 w 14"/>
                  <a:gd name="T25" fmla="*/ 14 h 24"/>
                  <a:gd name="T26" fmla="*/ 2 w 14"/>
                  <a:gd name="T27" fmla="*/ 18 h 24"/>
                  <a:gd name="T28" fmla="*/ 6 w 14"/>
                  <a:gd name="T29" fmla="*/ 24 h 24"/>
                  <a:gd name="T30" fmla="*/ 10 w 14"/>
                  <a:gd name="T31" fmla="*/ 20 h 24"/>
                  <a:gd name="T32" fmla="*/ 10 w 14"/>
                  <a:gd name="T33" fmla="*/ 20 h 24"/>
                  <a:gd name="T34" fmla="*/ 10 w 14"/>
                  <a:gd name="T35" fmla="*/ 18 h 24"/>
                  <a:gd name="T36" fmla="*/ 10 w 14"/>
                  <a:gd name="T37" fmla="*/ 18 h 24"/>
                  <a:gd name="T38" fmla="*/ 10 w 14"/>
                  <a:gd name="T39" fmla="*/ 14 h 24"/>
                  <a:gd name="T40" fmla="*/ 12 w 14"/>
                  <a:gd name="T41" fmla="*/ 12 h 24"/>
                  <a:gd name="T42" fmla="*/ 14 w 14"/>
                  <a:gd name="T43" fmla="*/ 8 h 24"/>
                  <a:gd name="T44" fmla="*/ 14 w 14"/>
                  <a:gd name="T45" fmla="*/ 4 h 24"/>
                  <a:gd name="T46" fmla="*/ 14 w 14"/>
                  <a:gd name="T47"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 h="24">
                    <a:moveTo>
                      <a:pt x="14" y="4"/>
                    </a:moveTo>
                    <a:lnTo>
                      <a:pt x="14" y="4"/>
                    </a:lnTo>
                    <a:lnTo>
                      <a:pt x="12" y="2"/>
                    </a:lnTo>
                    <a:lnTo>
                      <a:pt x="10" y="0"/>
                    </a:lnTo>
                    <a:lnTo>
                      <a:pt x="8" y="0"/>
                    </a:lnTo>
                    <a:lnTo>
                      <a:pt x="8" y="0"/>
                    </a:lnTo>
                    <a:lnTo>
                      <a:pt x="6" y="2"/>
                    </a:lnTo>
                    <a:lnTo>
                      <a:pt x="4" y="6"/>
                    </a:lnTo>
                    <a:lnTo>
                      <a:pt x="4" y="12"/>
                    </a:lnTo>
                    <a:lnTo>
                      <a:pt x="4" y="12"/>
                    </a:lnTo>
                    <a:lnTo>
                      <a:pt x="0" y="12"/>
                    </a:lnTo>
                    <a:lnTo>
                      <a:pt x="0" y="14"/>
                    </a:lnTo>
                    <a:lnTo>
                      <a:pt x="0" y="14"/>
                    </a:lnTo>
                    <a:lnTo>
                      <a:pt x="2" y="18"/>
                    </a:lnTo>
                    <a:lnTo>
                      <a:pt x="6" y="24"/>
                    </a:lnTo>
                    <a:lnTo>
                      <a:pt x="10" y="20"/>
                    </a:lnTo>
                    <a:lnTo>
                      <a:pt x="10" y="20"/>
                    </a:lnTo>
                    <a:lnTo>
                      <a:pt x="10" y="18"/>
                    </a:lnTo>
                    <a:lnTo>
                      <a:pt x="10" y="18"/>
                    </a:lnTo>
                    <a:lnTo>
                      <a:pt x="10" y="14"/>
                    </a:lnTo>
                    <a:lnTo>
                      <a:pt x="12" y="12"/>
                    </a:lnTo>
                    <a:lnTo>
                      <a:pt x="14" y="8"/>
                    </a:lnTo>
                    <a:lnTo>
                      <a:pt x="14" y="4"/>
                    </a:lnTo>
                    <a:lnTo>
                      <a:pt x="1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9" name="Freeform 1052">
                <a:extLst>
                  <a:ext uri="{FF2B5EF4-FFF2-40B4-BE49-F238E27FC236}">
                    <a16:creationId xmlns:a16="http://schemas.microsoft.com/office/drawing/2014/main" id="{7AAAB7F8-1095-4F38-94C4-9AEBE84B87FA}"/>
                  </a:ext>
                </a:extLst>
              </p:cNvPr>
              <p:cNvSpPr>
                <a:spLocks/>
              </p:cNvSpPr>
              <p:nvPr/>
            </p:nvSpPr>
            <p:spPr bwMode="auto">
              <a:xfrm>
                <a:off x="5272" y="2566"/>
                <a:ext cx="8" cy="16"/>
              </a:xfrm>
              <a:custGeom>
                <a:avLst/>
                <a:gdLst>
                  <a:gd name="T0" fmla="*/ 2 w 8"/>
                  <a:gd name="T1" fmla="*/ 16 h 16"/>
                  <a:gd name="T2" fmla="*/ 2 w 8"/>
                  <a:gd name="T3" fmla="*/ 16 h 16"/>
                  <a:gd name="T4" fmla="*/ 2 w 8"/>
                  <a:gd name="T5" fmla="*/ 12 h 16"/>
                  <a:gd name="T6" fmla="*/ 4 w 8"/>
                  <a:gd name="T7" fmla="*/ 8 h 16"/>
                  <a:gd name="T8" fmla="*/ 6 w 8"/>
                  <a:gd name="T9" fmla="*/ 6 h 16"/>
                  <a:gd name="T10" fmla="*/ 8 w 8"/>
                  <a:gd name="T11" fmla="*/ 0 h 16"/>
                  <a:gd name="T12" fmla="*/ 8 w 8"/>
                  <a:gd name="T13" fmla="*/ 0 h 16"/>
                  <a:gd name="T14" fmla="*/ 4 w 8"/>
                  <a:gd name="T15" fmla="*/ 0 h 16"/>
                  <a:gd name="T16" fmla="*/ 4 w 8"/>
                  <a:gd name="T17" fmla="*/ 0 h 16"/>
                  <a:gd name="T18" fmla="*/ 2 w 8"/>
                  <a:gd name="T19" fmla="*/ 10 h 16"/>
                  <a:gd name="T20" fmla="*/ 0 w 8"/>
                  <a:gd name="T21" fmla="*/ 16 h 16"/>
                  <a:gd name="T22" fmla="*/ 0 w 8"/>
                  <a:gd name="T23" fmla="*/ 16 h 16"/>
                  <a:gd name="T24" fmla="*/ 2 w 8"/>
                  <a:gd name="T25" fmla="*/ 16 h 16"/>
                  <a:gd name="T26" fmla="*/ 2 w 8"/>
                  <a:gd name="T27"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 h="16">
                    <a:moveTo>
                      <a:pt x="2" y="16"/>
                    </a:moveTo>
                    <a:lnTo>
                      <a:pt x="2" y="16"/>
                    </a:lnTo>
                    <a:lnTo>
                      <a:pt x="2" y="12"/>
                    </a:lnTo>
                    <a:lnTo>
                      <a:pt x="4" y="8"/>
                    </a:lnTo>
                    <a:lnTo>
                      <a:pt x="6" y="6"/>
                    </a:lnTo>
                    <a:lnTo>
                      <a:pt x="8" y="0"/>
                    </a:lnTo>
                    <a:lnTo>
                      <a:pt x="8" y="0"/>
                    </a:lnTo>
                    <a:lnTo>
                      <a:pt x="4" y="0"/>
                    </a:lnTo>
                    <a:lnTo>
                      <a:pt x="4" y="0"/>
                    </a:lnTo>
                    <a:lnTo>
                      <a:pt x="2" y="10"/>
                    </a:lnTo>
                    <a:lnTo>
                      <a:pt x="0" y="16"/>
                    </a:lnTo>
                    <a:lnTo>
                      <a:pt x="0" y="16"/>
                    </a:lnTo>
                    <a:lnTo>
                      <a:pt x="2" y="16"/>
                    </a:lnTo>
                    <a:lnTo>
                      <a:pt x="2"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0" name="Freeform 1053">
                <a:extLst>
                  <a:ext uri="{FF2B5EF4-FFF2-40B4-BE49-F238E27FC236}">
                    <a16:creationId xmlns:a16="http://schemas.microsoft.com/office/drawing/2014/main" id="{E1A85D4F-956A-4E87-97D4-22D0C8D88466}"/>
                  </a:ext>
                </a:extLst>
              </p:cNvPr>
              <p:cNvSpPr>
                <a:spLocks/>
              </p:cNvSpPr>
              <p:nvPr/>
            </p:nvSpPr>
            <p:spPr bwMode="auto">
              <a:xfrm>
                <a:off x="5280" y="2576"/>
                <a:ext cx="0" cy="2"/>
              </a:xfrm>
              <a:custGeom>
                <a:avLst/>
                <a:gdLst>
                  <a:gd name="T0" fmla="*/ 2 h 2"/>
                  <a:gd name="T1" fmla="*/ 0 h 2"/>
                  <a:gd name="T2" fmla="*/ 0 h 2"/>
                  <a:gd name="T3" fmla="*/ 0 h 2"/>
                  <a:gd name="T4" fmla="*/ 0 h 2"/>
                  <a:gd name="T5" fmla="*/ 2 h 2"/>
                  <a:gd name="T6" fmla="*/ 2 h 2"/>
                </a:gdLst>
                <a:ahLst/>
                <a:cxnLst>
                  <a:cxn ang="0">
                    <a:pos x="0" y="T0"/>
                  </a:cxn>
                  <a:cxn ang="0">
                    <a:pos x="0" y="T1"/>
                  </a:cxn>
                  <a:cxn ang="0">
                    <a:pos x="0" y="T2"/>
                  </a:cxn>
                  <a:cxn ang="0">
                    <a:pos x="0" y="T3"/>
                  </a:cxn>
                  <a:cxn ang="0">
                    <a:pos x="0" y="T4"/>
                  </a:cxn>
                  <a:cxn ang="0">
                    <a:pos x="0" y="T5"/>
                  </a:cxn>
                  <a:cxn ang="0">
                    <a:pos x="0" y="T6"/>
                  </a:cxn>
                </a:cxnLst>
                <a:rect l="0" t="0" r="r" b="b"/>
                <a:pathLst>
                  <a:path h="2">
                    <a:moveTo>
                      <a:pt x="0" y="2"/>
                    </a:moveTo>
                    <a:lnTo>
                      <a:pt x="0" y="0"/>
                    </a:lnTo>
                    <a:lnTo>
                      <a:pt x="0" y="0"/>
                    </a:lnTo>
                    <a:lnTo>
                      <a:pt x="0" y="0"/>
                    </a:lnTo>
                    <a:lnTo>
                      <a:pt x="0"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1" name="Freeform 1054">
                <a:extLst>
                  <a:ext uri="{FF2B5EF4-FFF2-40B4-BE49-F238E27FC236}">
                    <a16:creationId xmlns:a16="http://schemas.microsoft.com/office/drawing/2014/main" id="{8E411188-E2E2-4355-A98E-1D4D4455659C}"/>
                  </a:ext>
                </a:extLst>
              </p:cNvPr>
              <p:cNvSpPr>
                <a:spLocks/>
              </p:cNvSpPr>
              <p:nvPr/>
            </p:nvSpPr>
            <p:spPr bwMode="auto">
              <a:xfrm>
                <a:off x="5238" y="2538"/>
                <a:ext cx="8" cy="10"/>
              </a:xfrm>
              <a:custGeom>
                <a:avLst/>
                <a:gdLst>
                  <a:gd name="T0" fmla="*/ 4 w 8"/>
                  <a:gd name="T1" fmla="*/ 10 h 10"/>
                  <a:gd name="T2" fmla="*/ 4 w 8"/>
                  <a:gd name="T3" fmla="*/ 10 h 10"/>
                  <a:gd name="T4" fmla="*/ 6 w 8"/>
                  <a:gd name="T5" fmla="*/ 6 h 10"/>
                  <a:gd name="T6" fmla="*/ 8 w 8"/>
                  <a:gd name="T7" fmla="*/ 2 h 10"/>
                  <a:gd name="T8" fmla="*/ 8 w 8"/>
                  <a:gd name="T9" fmla="*/ 2 h 10"/>
                  <a:gd name="T10" fmla="*/ 6 w 8"/>
                  <a:gd name="T11" fmla="*/ 0 h 10"/>
                  <a:gd name="T12" fmla="*/ 0 w 8"/>
                  <a:gd name="T13" fmla="*/ 6 h 10"/>
                  <a:gd name="T14" fmla="*/ 0 w 8"/>
                  <a:gd name="T15" fmla="*/ 6 h 10"/>
                  <a:gd name="T16" fmla="*/ 4 w 8"/>
                  <a:gd name="T17" fmla="*/ 10 h 10"/>
                  <a:gd name="T18" fmla="*/ 4 w 8"/>
                  <a:gd name="T1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10">
                    <a:moveTo>
                      <a:pt x="4" y="10"/>
                    </a:moveTo>
                    <a:lnTo>
                      <a:pt x="4" y="10"/>
                    </a:lnTo>
                    <a:lnTo>
                      <a:pt x="6" y="6"/>
                    </a:lnTo>
                    <a:lnTo>
                      <a:pt x="8" y="2"/>
                    </a:lnTo>
                    <a:lnTo>
                      <a:pt x="8" y="2"/>
                    </a:lnTo>
                    <a:lnTo>
                      <a:pt x="6" y="0"/>
                    </a:lnTo>
                    <a:lnTo>
                      <a:pt x="0" y="6"/>
                    </a:lnTo>
                    <a:lnTo>
                      <a:pt x="0" y="6"/>
                    </a:lnTo>
                    <a:lnTo>
                      <a:pt x="4" y="10"/>
                    </a:lnTo>
                    <a:lnTo>
                      <a:pt x="4"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2" name="Freeform 1055">
                <a:extLst>
                  <a:ext uri="{FF2B5EF4-FFF2-40B4-BE49-F238E27FC236}">
                    <a16:creationId xmlns:a16="http://schemas.microsoft.com/office/drawing/2014/main" id="{72599904-1525-4F86-8933-B8F19361919E}"/>
                  </a:ext>
                </a:extLst>
              </p:cNvPr>
              <p:cNvSpPr>
                <a:spLocks/>
              </p:cNvSpPr>
              <p:nvPr/>
            </p:nvSpPr>
            <p:spPr bwMode="auto">
              <a:xfrm>
                <a:off x="5248" y="2534"/>
                <a:ext cx="2" cy="0"/>
              </a:xfrm>
              <a:custGeom>
                <a:avLst/>
                <a:gdLst>
                  <a:gd name="T0" fmla="*/ 2 w 2"/>
                  <a:gd name="T1" fmla="*/ 2 w 2"/>
                  <a:gd name="T2" fmla="*/ 2 w 2"/>
                  <a:gd name="T3" fmla="*/ 0 w 2"/>
                  <a:gd name="T4" fmla="*/ 0 w 2"/>
                  <a:gd name="T5" fmla="*/ 2 w 2"/>
                  <a:gd name="T6" fmla="*/ 2 w 2"/>
                </a:gdLst>
                <a:ahLst/>
                <a:cxnLst>
                  <a:cxn ang="0">
                    <a:pos x="T0" y="0"/>
                  </a:cxn>
                  <a:cxn ang="0">
                    <a:pos x="T1" y="0"/>
                  </a:cxn>
                  <a:cxn ang="0">
                    <a:pos x="T2" y="0"/>
                  </a:cxn>
                  <a:cxn ang="0">
                    <a:pos x="T3" y="0"/>
                  </a:cxn>
                  <a:cxn ang="0">
                    <a:pos x="T4" y="0"/>
                  </a:cxn>
                  <a:cxn ang="0">
                    <a:pos x="T5" y="0"/>
                  </a:cxn>
                  <a:cxn ang="0">
                    <a:pos x="T6" y="0"/>
                  </a:cxn>
                </a:cxnLst>
                <a:rect l="0" t="0" r="r" b="b"/>
                <a:pathLst>
                  <a:path w="2">
                    <a:moveTo>
                      <a:pt x="2" y="0"/>
                    </a:moveTo>
                    <a:lnTo>
                      <a:pt x="2" y="0"/>
                    </a:lnTo>
                    <a:lnTo>
                      <a:pt x="2" y="0"/>
                    </a:lnTo>
                    <a:lnTo>
                      <a:pt x="0" y="0"/>
                    </a:lnTo>
                    <a:lnTo>
                      <a:pt x="0" y="0"/>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3" name="Freeform 1056">
                <a:extLst>
                  <a:ext uri="{FF2B5EF4-FFF2-40B4-BE49-F238E27FC236}">
                    <a16:creationId xmlns:a16="http://schemas.microsoft.com/office/drawing/2014/main" id="{F09D5E5B-FA92-467D-8FDD-C851235D4627}"/>
                  </a:ext>
                </a:extLst>
              </p:cNvPr>
              <p:cNvSpPr>
                <a:spLocks/>
              </p:cNvSpPr>
              <p:nvPr/>
            </p:nvSpPr>
            <p:spPr bwMode="auto">
              <a:xfrm>
                <a:off x="5224" y="2366"/>
                <a:ext cx="20" cy="24"/>
              </a:xfrm>
              <a:custGeom>
                <a:avLst/>
                <a:gdLst>
                  <a:gd name="T0" fmla="*/ 16 w 20"/>
                  <a:gd name="T1" fmla="*/ 0 h 24"/>
                  <a:gd name="T2" fmla="*/ 16 w 20"/>
                  <a:gd name="T3" fmla="*/ 0 h 24"/>
                  <a:gd name="T4" fmla="*/ 12 w 20"/>
                  <a:gd name="T5" fmla="*/ 2 h 24"/>
                  <a:gd name="T6" fmla="*/ 8 w 20"/>
                  <a:gd name="T7" fmla="*/ 8 h 24"/>
                  <a:gd name="T8" fmla="*/ 4 w 20"/>
                  <a:gd name="T9" fmla="*/ 16 h 24"/>
                  <a:gd name="T10" fmla="*/ 0 w 20"/>
                  <a:gd name="T11" fmla="*/ 24 h 24"/>
                  <a:gd name="T12" fmla="*/ 20 w 20"/>
                  <a:gd name="T13" fmla="*/ 4 h 24"/>
                  <a:gd name="T14" fmla="*/ 20 w 20"/>
                  <a:gd name="T15" fmla="*/ 4 h 24"/>
                  <a:gd name="T16" fmla="*/ 20 w 20"/>
                  <a:gd name="T17" fmla="*/ 0 h 24"/>
                  <a:gd name="T18" fmla="*/ 16 w 20"/>
                  <a:gd name="T19" fmla="*/ 0 h 24"/>
                  <a:gd name="T20" fmla="*/ 16 w 20"/>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24">
                    <a:moveTo>
                      <a:pt x="16" y="0"/>
                    </a:moveTo>
                    <a:lnTo>
                      <a:pt x="16" y="0"/>
                    </a:lnTo>
                    <a:lnTo>
                      <a:pt x="12" y="2"/>
                    </a:lnTo>
                    <a:lnTo>
                      <a:pt x="8" y="8"/>
                    </a:lnTo>
                    <a:lnTo>
                      <a:pt x="4" y="16"/>
                    </a:lnTo>
                    <a:lnTo>
                      <a:pt x="0" y="24"/>
                    </a:lnTo>
                    <a:lnTo>
                      <a:pt x="20" y="4"/>
                    </a:lnTo>
                    <a:lnTo>
                      <a:pt x="20" y="4"/>
                    </a:lnTo>
                    <a:lnTo>
                      <a:pt x="20" y="0"/>
                    </a:lnTo>
                    <a:lnTo>
                      <a:pt x="16" y="0"/>
                    </a:lnTo>
                    <a:lnTo>
                      <a:pt x="1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4" name="Freeform 1057">
                <a:extLst>
                  <a:ext uri="{FF2B5EF4-FFF2-40B4-BE49-F238E27FC236}">
                    <a16:creationId xmlns:a16="http://schemas.microsoft.com/office/drawing/2014/main" id="{710F9ECD-AC08-4BB7-898D-9990A29413B7}"/>
                  </a:ext>
                </a:extLst>
              </p:cNvPr>
              <p:cNvSpPr>
                <a:spLocks/>
              </p:cNvSpPr>
              <p:nvPr/>
            </p:nvSpPr>
            <p:spPr bwMode="auto">
              <a:xfrm>
                <a:off x="5230" y="2396"/>
                <a:ext cx="10" cy="10"/>
              </a:xfrm>
              <a:custGeom>
                <a:avLst/>
                <a:gdLst>
                  <a:gd name="T0" fmla="*/ 10 w 10"/>
                  <a:gd name="T1" fmla="*/ 0 h 10"/>
                  <a:gd name="T2" fmla="*/ 0 w 10"/>
                  <a:gd name="T3" fmla="*/ 10 h 10"/>
                  <a:gd name="T4" fmla="*/ 0 w 10"/>
                  <a:gd name="T5" fmla="*/ 10 h 10"/>
                  <a:gd name="T6" fmla="*/ 2 w 10"/>
                  <a:gd name="T7" fmla="*/ 10 h 10"/>
                  <a:gd name="T8" fmla="*/ 2 w 10"/>
                  <a:gd name="T9" fmla="*/ 10 h 10"/>
                  <a:gd name="T10" fmla="*/ 4 w 10"/>
                  <a:gd name="T11" fmla="*/ 10 h 10"/>
                  <a:gd name="T12" fmla="*/ 6 w 10"/>
                  <a:gd name="T13" fmla="*/ 8 h 10"/>
                  <a:gd name="T14" fmla="*/ 10 w 10"/>
                  <a:gd name="T15" fmla="*/ 0 h 10"/>
                  <a:gd name="T16" fmla="*/ 10 w 10"/>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0">
                    <a:moveTo>
                      <a:pt x="10" y="0"/>
                    </a:moveTo>
                    <a:lnTo>
                      <a:pt x="0" y="10"/>
                    </a:lnTo>
                    <a:lnTo>
                      <a:pt x="0" y="10"/>
                    </a:lnTo>
                    <a:lnTo>
                      <a:pt x="2" y="10"/>
                    </a:lnTo>
                    <a:lnTo>
                      <a:pt x="2" y="10"/>
                    </a:lnTo>
                    <a:lnTo>
                      <a:pt x="4" y="10"/>
                    </a:lnTo>
                    <a:lnTo>
                      <a:pt x="6" y="8"/>
                    </a:lnTo>
                    <a:lnTo>
                      <a:pt x="10" y="0"/>
                    </a:ln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5" name="Freeform 1058">
                <a:extLst>
                  <a:ext uri="{FF2B5EF4-FFF2-40B4-BE49-F238E27FC236}">
                    <a16:creationId xmlns:a16="http://schemas.microsoft.com/office/drawing/2014/main" id="{0DB0C903-9156-40E7-B636-81AAB5D9C108}"/>
                  </a:ext>
                </a:extLst>
              </p:cNvPr>
              <p:cNvSpPr>
                <a:spLocks/>
              </p:cNvSpPr>
              <p:nvPr/>
            </p:nvSpPr>
            <p:spPr bwMode="auto">
              <a:xfrm>
                <a:off x="5078" y="2440"/>
                <a:ext cx="26" cy="26"/>
              </a:xfrm>
              <a:custGeom>
                <a:avLst/>
                <a:gdLst>
                  <a:gd name="T0" fmla="*/ 6 w 26"/>
                  <a:gd name="T1" fmla="*/ 26 h 26"/>
                  <a:gd name="T2" fmla="*/ 6 w 26"/>
                  <a:gd name="T3" fmla="*/ 26 h 26"/>
                  <a:gd name="T4" fmla="*/ 12 w 26"/>
                  <a:gd name="T5" fmla="*/ 24 h 26"/>
                  <a:gd name="T6" fmla="*/ 18 w 26"/>
                  <a:gd name="T7" fmla="*/ 18 h 26"/>
                  <a:gd name="T8" fmla="*/ 24 w 26"/>
                  <a:gd name="T9" fmla="*/ 10 h 26"/>
                  <a:gd name="T10" fmla="*/ 26 w 26"/>
                  <a:gd name="T11" fmla="*/ 4 h 26"/>
                  <a:gd name="T12" fmla="*/ 26 w 26"/>
                  <a:gd name="T13" fmla="*/ 4 h 26"/>
                  <a:gd name="T14" fmla="*/ 24 w 26"/>
                  <a:gd name="T15" fmla="*/ 0 h 26"/>
                  <a:gd name="T16" fmla="*/ 0 w 26"/>
                  <a:gd name="T17" fmla="*/ 24 h 26"/>
                  <a:gd name="T18" fmla="*/ 0 w 26"/>
                  <a:gd name="T19" fmla="*/ 24 h 26"/>
                  <a:gd name="T20" fmla="*/ 2 w 26"/>
                  <a:gd name="T21" fmla="*/ 26 h 26"/>
                  <a:gd name="T22" fmla="*/ 6 w 26"/>
                  <a:gd name="T23" fmla="*/ 26 h 26"/>
                  <a:gd name="T24" fmla="*/ 6 w 26"/>
                  <a:gd name="T25"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 h="26">
                    <a:moveTo>
                      <a:pt x="6" y="26"/>
                    </a:moveTo>
                    <a:lnTo>
                      <a:pt x="6" y="26"/>
                    </a:lnTo>
                    <a:lnTo>
                      <a:pt x="12" y="24"/>
                    </a:lnTo>
                    <a:lnTo>
                      <a:pt x="18" y="18"/>
                    </a:lnTo>
                    <a:lnTo>
                      <a:pt x="24" y="10"/>
                    </a:lnTo>
                    <a:lnTo>
                      <a:pt x="26" y="4"/>
                    </a:lnTo>
                    <a:lnTo>
                      <a:pt x="26" y="4"/>
                    </a:lnTo>
                    <a:lnTo>
                      <a:pt x="24" y="0"/>
                    </a:lnTo>
                    <a:lnTo>
                      <a:pt x="0" y="24"/>
                    </a:lnTo>
                    <a:lnTo>
                      <a:pt x="0" y="24"/>
                    </a:lnTo>
                    <a:lnTo>
                      <a:pt x="2" y="26"/>
                    </a:lnTo>
                    <a:lnTo>
                      <a:pt x="6" y="26"/>
                    </a:lnTo>
                    <a:lnTo>
                      <a:pt x="6"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6" name="Freeform 1059">
                <a:extLst>
                  <a:ext uri="{FF2B5EF4-FFF2-40B4-BE49-F238E27FC236}">
                    <a16:creationId xmlns:a16="http://schemas.microsoft.com/office/drawing/2014/main" id="{A7D27CB9-0E32-4EC6-873E-40B955DB99F6}"/>
                  </a:ext>
                </a:extLst>
              </p:cNvPr>
              <p:cNvSpPr>
                <a:spLocks/>
              </p:cNvSpPr>
              <p:nvPr/>
            </p:nvSpPr>
            <p:spPr bwMode="auto">
              <a:xfrm>
                <a:off x="5352" y="2242"/>
                <a:ext cx="20" cy="16"/>
              </a:xfrm>
              <a:custGeom>
                <a:avLst/>
                <a:gdLst>
                  <a:gd name="T0" fmla="*/ 10 w 20"/>
                  <a:gd name="T1" fmla="*/ 10 h 16"/>
                  <a:gd name="T2" fmla="*/ 10 w 20"/>
                  <a:gd name="T3" fmla="*/ 10 h 16"/>
                  <a:gd name="T4" fmla="*/ 10 w 20"/>
                  <a:gd name="T5" fmla="*/ 10 h 16"/>
                  <a:gd name="T6" fmla="*/ 20 w 20"/>
                  <a:gd name="T7" fmla="*/ 0 h 16"/>
                  <a:gd name="T8" fmla="*/ 20 w 20"/>
                  <a:gd name="T9" fmla="*/ 0 h 16"/>
                  <a:gd name="T10" fmla="*/ 14 w 20"/>
                  <a:gd name="T11" fmla="*/ 0 h 16"/>
                  <a:gd name="T12" fmla="*/ 14 w 20"/>
                  <a:gd name="T13" fmla="*/ 0 h 16"/>
                  <a:gd name="T14" fmla="*/ 6 w 20"/>
                  <a:gd name="T15" fmla="*/ 4 h 16"/>
                  <a:gd name="T16" fmla="*/ 2 w 20"/>
                  <a:gd name="T17" fmla="*/ 8 h 16"/>
                  <a:gd name="T18" fmla="*/ 0 w 20"/>
                  <a:gd name="T19" fmla="*/ 10 h 16"/>
                  <a:gd name="T20" fmla="*/ 0 w 20"/>
                  <a:gd name="T21" fmla="*/ 10 h 16"/>
                  <a:gd name="T22" fmla="*/ 0 w 20"/>
                  <a:gd name="T23" fmla="*/ 14 h 16"/>
                  <a:gd name="T24" fmla="*/ 4 w 20"/>
                  <a:gd name="T25" fmla="*/ 16 h 16"/>
                  <a:gd name="T26" fmla="*/ 4 w 20"/>
                  <a:gd name="T27" fmla="*/ 16 h 16"/>
                  <a:gd name="T28" fmla="*/ 4 w 20"/>
                  <a:gd name="T29" fmla="*/ 16 h 16"/>
                  <a:gd name="T30" fmla="*/ 10 w 20"/>
                  <a:gd name="T31" fmla="*/ 10 h 16"/>
                  <a:gd name="T32" fmla="*/ 10 w 20"/>
                  <a:gd name="T33" fmla="*/ 10 h 16"/>
                  <a:gd name="T34" fmla="*/ 10 w 20"/>
                  <a:gd name="T35" fmla="*/ 10 h 16"/>
                  <a:gd name="T36" fmla="*/ 10 w 20"/>
                  <a:gd name="T37"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 h="16">
                    <a:moveTo>
                      <a:pt x="10" y="10"/>
                    </a:moveTo>
                    <a:lnTo>
                      <a:pt x="10" y="10"/>
                    </a:lnTo>
                    <a:lnTo>
                      <a:pt x="10" y="10"/>
                    </a:lnTo>
                    <a:lnTo>
                      <a:pt x="20" y="0"/>
                    </a:lnTo>
                    <a:lnTo>
                      <a:pt x="20" y="0"/>
                    </a:lnTo>
                    <a:lnTo>
                      <a:pt x="14" y="0"/>
                    </a:lnTo>
                    <a:lnTo>
                      <a:pt x="14" y="0"/>
                    </a:lnTo>
                    <a:lnTo>
                      <a:pt x="6" y="4"/>
                    </a:lnTo>
                    <a:lnTo>
                      <a:pt x="2" y="8"/>
                    </a:lnTo>
                    <a:lnTo>
                      <a:pt x="0" y="10"/>
                    </a:lnTo>
                    <a:lnTo>
                      <a:pt x="0" y="10"/>
                    </a:lnTo>
                    <a:lnTo>
                      <a:pt x="0" y="14"/>
                    </a:lnTo>
                    <a:lnTo>
                      <a:pt x="4" y="16"/>
                    </a:lnTo>
                    <a:lnTo>
                      <a:pt x="4" y="16"/>
                    </a:lnTo>
                    <a:lnTo>
                      <a:pt x="4" y="16"/>
                    </a:lnTo>
                    <a:lnTo>
                      <a:pt x="10" y="10"/>
                    </a:lnTo>
                    <a:lnTo>
                      <a:pt x="10" y="10"/>
                    </a:lnTo>
                    <a:lnTo>
                      <a:pt x="10" y="10"/>
                    </a:lnTo>
                    <a:lnTo>
                      <a:pt x="1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7" name="Freeform 1060">
                <a:extLst>
                  <a:ext uri="{FF2B5EF4-FFF2-40B4-BE49-F238E27FC236}">
                    <a16:creationId xmlns:a16="http://schemas.microsoft.com/office/drawing/2014/main" id="{7CB516E7-691D-49EC-8F39-CA72D4C92225}"/>
                  </a:ext>
                </a:extLst>
              </p:cNvPr>
              <p:cNvSpPr>
                <a:spLocks/>
              </p:cNvSpPr>
              <p:nvPr/>
            </p:nvSpPr>
            <p:spPr bwMode="auto">
              <a:xfrm>
                <a:off x="5380" y="2256"/>
                <a:ext cx="2" cy="2"/>
              </a:xfrm>
              <a:custGeom>
                <a:avLst/>
                <a:gdLst>
                  <a:gd name="T0" fmla="*/ 2 w 2"/>
                  <a:gd name="T1" fmla="*/ 2 h 2"/>
                  <a:gd name="T2" fmla="*/ 2 w 2"/>
                  <a:gd name="T3" fmla="*/ 2 h 2"/>
                  <a:gd name="T4" fmla="*/ 2 w 2"/>
                  <a:gd name="T5" fmla="*/ 0 h 2"/>
                  <a:gd name="T6" fmla="*/ 0 w 2"/>
                  <a:gd name="T7" fmla="*/ 2 h 2"/>
                  <a:gd name="T8" fmla="*/ 0 w 2"/>
                  <a:gd name="T9" fmla="*/ 2 h 2"/>
                  <a:gd name="T10" fmla="*/ 2 w 2"/>
                  <a:gd name="T11" fmla="*/ 2 h 2"/>
                  <a:gd name="T12" fmla="*/ 2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2"/>
                    </a:moveTo>
                    <a:lnTo>
                      <a:pt x="2" y="2"/>
                    </a:lnTo>
                    <a:lnTo>
                      <a:pt x="2" y="0"/>
                    </a:lnTo>
                    <a:lnTo>
                      <a:pt x="0" y="2"/>
                    </a:lnTo>
                    <a:lnTo>
                      <a:pt x="0" y="2"/>
                    </a:lnTo>
                    <a:lnTo>
                      <a:pt x="2" y="2"/>
                    </a:lnTo>
                    <a:lnTo>
                      <a:pt x="2"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8" name="Freeform 1061">
                <a:extLst>
                  <a:ext uri="{FF2B5EF4-FFF2-40B4-BE49-F238E27FC236}">
                    <a16:creationId xmlns:a16="http://schemas.microsoft.com/office/drawing/2014/main" id="{588264B0-3EB6-4A1D-BAE2-5A682297A362}"/>
                  </a:ext>
                </a:extLst>
              </p:cNvPr>
              <p:cNvSpPr>
                <a:spLocks/>
              </p:cNvSpPr>
              <p:nvPr/>
            </p:nvSpPr>
            <p:spPr bwMode="auto">
              <a:xfrm>
                <a:off x="5362" y="2258"/>
                <a:ext cx="16" cy="22"/>
              </a:xfrm>
              <a:custGeom>
                <a:avLst/>
                <a:gdLst>
                  <a:gd name="T0" fmla="*/ 6 w 16"/>
                  <a:gd name="T1" fmla="*/ 22 h 22"/>
                  <a:gd name="T2" fmla="*/ 6 w 16"/>
                  <a:gd name="T3" fmla="*/ 22 h 22"/>
                  <a:gd name="T4" fmla="*/ 6 w 16"/>
                  <a:gd name="T5" fmla="*/ 18 h 22"/>
                  <a:gd name="T6" fmla="*/ 6 w 16"/>
                  <a:gd name="T7" fmla="*/ 22 h 22"/>
                  <a:gd name="T8" fmla="*/ 6 w 16"/>
                  <a:gd name="T9" fmla="*/ 22 h 22"/>
                  <a:gd name="T10" fmla="*/ 6 w 16"/>
                  <a:gd name="T11" fmla="*/ 22 h 22"/>
                  <a:gd name="T12" fmla="*/ 6 w 16"/>
                  <a:gd name="T13" fmla="*/ 22 h 22"/>
                  <a:gd name="T14" fmla="*/ 6 w 16"/>
                  <a:gd name="T15" fmla="*/ 22 h 22"/>
                  <a:gd name="T16" fmla="*/ 6 w 16"/>
                  <a:gd name="T17" fmla="*/ 22 h 22"/>
                  <a:gd name="T18" fmla="*/ 10 w 16"/>
                  <a:gd name="T19" fmla="*/ 20 h 22"/>
                  <a:gd name="T20" fmla="*/ 14 w 16"/>
                  <a:gd name="T21" fmla="*/ 16 h 22"/>
                  <a:gd name="T22" fmla="*/ 16 w 16"/>
                  <a:gd name="T23" fmla="*/ 0 h 22"/>
                  <a:gd name="T24" fmla="*/ 0 w 16"/>
                  <a:gd name="T25" fmla="*/ 18 h 22"/>
                  <a:gd name="T26" fmla="*/ 0 w 16"/>
                  <a:gd name="T27" fmla="*/ 18 h 22"/>
                  <a:gd name="T28" fmla="*/ 2 w 16"/>
                  <a:gd name="T29" fmla="*/ 20 h 22"/>
                  <a:gd name="T30" fmla="*/ 6 w 16"/>
                  <a:gd name="T31" fmla="*/ 22 h 22"/>
                  <a:gd name="T32" fmla="*/ 6 w 16"/>
                  <a:gd name="T33"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22">
                    <a:moveTo>
                      <a:pt x="6" y="22"/>
                    </a:moveTo>
                    <a:lnTo>
                      <a:pt x="6" y="22"/>
                    </a:lnTo>
                    <a:lnTo>
                      <a:pt x="6" y="18"/>
                    </a:lnTo>
                    <a:lnTo>
                      <a:pt x="6" y="22"/>
                    </a:lnTo>
                    <a:lnTo>
                      <a:pt x="6" y="22"/>
                    </a:lnTo>
                    <a:lnTo>
                      <a:pt x="6" y="22"/>
                    </a:lnTo>
                    <a:lnTo>
                      <a:pt x="6" y="22"/>
                    </a:lnTo>
                    <a:lnTo>
                      <a:pt x="6" y="22"/>
                    </a:lnTo>
                    <a:lnTo>
                      <a:pt x="6" y="22"/>
                    </a:lnTo>
                    <a:lnTo>
                      <a:pt x="10" y="20"/>
                    </a:lnTo>
                    <a:lnTo>
                      <a:pt x="14" y="16"/>
                    </a:lnTo>
                    <a:lnTo>
                      <a:pt x="16" y="0"/>
                    </a:lnTo>
                    <a:lnTo>
                      <a:pt x="0" y="18"/>
                    </a:lnTo>
                    <a:lnTo>
                      <a:pt x="0" y="18"/>
                    </a:lnTo>
                    <a:lnTo>
                      <a:pt x="2" y="20"/>
                    </a:lnTo>
                    <a:lnTo>
                      <a:pt x="6" y="22"/>
                    </a:lnTo>
                    <a:lnTo>
                      <a:pt x="6"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9" name="Freeform 1062">
                <a:extLst>
                  <a:ext uri="{FF2B5EF4-FFF2-40B4-BE49-F238E27FC236}">
                    <a16:creationId xmlns:a16="http://schemas.microsoft.com/office/drawing/2014/main" id="{0B9764E8-042D-4201-9111-4BB1395A30FB}"/>
                  </a:ext>
                </a:extLst>
              </p:cNvPr>
              <p:cNvSpPr>
                <a:spLocks/>
              </p:cNvSpPr>
              <p:nvPr/>
            </p:nvSpPr>
            <p:spPr bwMode="auto">
              <a:xfrm>
                <a:off x="5366" y="2276"/>
                <a:ext cx="0" cy="4"/>
              </a:xfrm>
              <a:custGeom>
                <a:avLst/>
                <a:gdLst>
                  <a:gd name="T0" fmla="*/ 0 h 4"/>
                  <a:gd name="T1" fmla="*/ 0 h 4"/>
                  <a:gd name="T2" fmla="*/ 4 h 4"/>
                  <a:gd name="T3" fmla="*/ 4 h 4"/>
                  <a:gd name="T4" fmla="*/ 4 h 4"/>
                  <a:gd name="T5" fmla="*/ 0 h 4"/>
                </a:gdLst>
                <a:ahLst/>
                <a:cxnLst>
                  <a:cxn ang="0">
                    <a:pos x="0" y="T0"/>
                  </a:cxn>
                  <a:cxn ang="0">
                    <a:pos x="0" y="T1"/>
                  </a:cxn>
                  <a:cxn ang="0">
                    <a:pos x="0" y="T2"/>
                  </a:cxn>
                  <a:cxn ang="0">
                    <a:pos x="0" y="T3"/>
                  </a:cxn>
                  <a:cxn ang="0">
                    <a:pos x="0" y="T4"/>
                  </a:cxn>
                  <a:cxn ang="0">
                    <a:pos x="0" y="T5"/>
                  </a:cxn>
                </a:cxnLst>
                <a:rect l="0" t="0" r="r" b="b"/>
                <a:pathLst>
                  <a:path h="4">
                    <a:moveTo>
                      <a:pt x="0" y="0"/>
                    </a:moveTo>
                    <a:lnTo>
                      <a:pt x="0" y="0"/>
                    </a:lnTo>
                    <a:lnTo>
                      <a:pt x="0" y="4"/>
                    </a:lnTo>
                    <a:lnTo>
                      <a:pt x="0" y="4"/>
                    </a:lnTo>
                    <a:lnTo>
                      <a:pt x="0" y="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0" name="Freeform 1063">
                <a:extLst>
                  <a:ext uri="{FF2B5EF4-FFF2-40B4-BE49-F238E27FC236}">
                    <a16:creationId xmlns:a16="http://schemas.microsoft.com/office/drawing/2014/main" id="{58AC9D95-42C2-4DF8-A1A1-5D2B300D01F6}"/>
                  </a:ext>
                </a:extLst>
              </p:cNvPr>
              <p:cNvSpPr>
                <a:spLocks/>
              </p:cNvSpPr>
              <p:nvPr/>
            </p:nvSpPr>
            <p:spPr bwMode="auto">
              <a:xfrm>
                <a:off x="5390" y="2232"/>
                <a:ext cx="32" cy="24"/>
              </a:xfrm>
              <a:custGeom>
                <a:avLst/>
                <a:gdLst>
                  <a:gd name="T0" fmla="*/ 4 w 32"/>
                  <a:gd name="T1" fmla="*/ 24 h 24"/>
                  <a:gd name="T2" fmla="*/ 4 w 32"/>
                  <a:gd name="T3" fmla="*/ 24 h 24"/>
                  <a:gd name="T4" fmla="*/ 8 w 32"/>
                  <a:gd name="T5" fmla="*/ 24 h 24"/>
                  <a:gd name="T6" fmla="*/ 10 w 32"/>
                  <a:gd name="T7" fmla="*/ 20 h 24"/>
                  <a:gd name="T8" fmla="*/ 16 w 32"/>
                  <a:gd name="T9" fmla="*/ 12 h 24"/>
                  <a:gd name="T10" fmla="*/ 16 w 32"/>
                  <a:gd name="T11" fmla="*/ 12 h 24"/>
                  <a:gd name="T12" fmla="*/ 22 w 32"/>
                  <a:gd name="T13" fmla="*/ 16 h 24"/>
                  <a:gd name="T14" fmla="*/ 22 w 32"/>
                  <a:gd name="T15" fmla="*/ 16 h 24"/>
                  <a:gd name="T16" fmla="*/ 26 w 32"/>
                  <a:gd name="T17" fmla="*/ 16 h 24"/>
                  <a:gd name="T18" fmla="*/ 28 w 32"/>
                  <a:gd name="T19" fmla="*/ 14 h 24"/>
                  <a:gd name="T20" fmla="*/ 32 w 32"/>
                  <a:gd name="T21" fmla="*/ 8 h 24"/>
                  <a:gd name="T22" fmla="*/ 32 w 32"/>
                  <a:gd name="T23" fmla="*/ 4 h 24"/>
                  <a:gd name="T24" fmla="*/ 30 w 32"/>
                  <a:gd name="T25" fmla="*/ 2 h 24"/>
                  <a:gd name="T26" fmla="*/ 28 w 32"/>
                  <a:gd name="T27" fmla="*/ 0 h 24"/>
                  <a:gd name="T28" fmla="*/ 22 w 32"/>
                  <a:gd name="T29" fmla="*/ 0 h 24"/>
                  <a:gd name="T30" fmla="*/ 22 w 32"/>
                  <a:gd name="T31" fmla="*/ 0 h 24"/>
                  <a:gd name="T32" fmla="*/ 20 w 32"/>
                  <a:gd name="T33" fmla="*/ 0 h 24"/>
                  <a:gd name="T34" fmla="*/ 18 w 32"/>
                  <a:gd name="T35" fmla="*/ 2 h 24"/>
                  <a:gd name="T36" fmla="*/ 10 w 32"/>
                  <a:gd name="T37" fmla="*/ 6 h 24"/>
                  <a:gd name="T38" fmla="*/ 0 w 32"/>
                  <a:gd name="T39" fmla="*/ 16 h 24"/>
                  <a:gd name="T40" fmla="*/ 0 w 32"/>
                  <a:gd name="T41" fmla="*/ 16 h 24"/>
                  <a:gd name="T42" fmla="*/ 2 w 32"/>
                  <a:gd name="T43" fmla="*/ 18 h 24"/>
                  <a:gd name="T44" fmla="*/ 2 w 32"/>
                  <a:gd name="T45" fmla="*/ 18 h 24"/>
                  <a:gd name="T46" fmla="*/ 2 w 32"/>
                  <a:gd name="T47" fmla="*/ 22 h 24"/>
                  <a:gd name="T48" fmla="*/ 2 w 32"/>
                  <a:gd name="T49" fmla="*/ 24 h 24"/>
                  <a:gd name="T50" fmla="*/ 4 w 32"/>
                  <a:gd name="T51" fmla="*/ 24 h 24"/>
                  <a:gd name="T52" fmla="*/ 4 w 32"/>
                  <a:gd name="T53"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24">
                    <a:moveTo>
                      <a:pt x="4" y="24"/>
                    </a:moveTo>
                    <a:lnTo>
                      <a:pt x="4" y="24"/>
                    </a:lnTo>
                    <a:lnTo>
                      <a:pt x="8" y="24"/>
                    </a:lnTo>
                    <a:lnTo>
                      <a:pt x="10" y="20"/>
                    </a:lnTo>
                    <a:lnTo>
                      <a:pt x="16" y="12"/>
                    </a:lnTo>
                    <a:lnTo>
                      <a:pt x="16" y="12"/>
                    </a:lnTo>
                    <a:lnTo>
                      <a:pt x="22" y="16"/>
                    </a:lnTo>
                    <a:lnTo>
                      <a:pt x="22" y="16"/>
                    </a:lnTo>
                    <a:lnTo>
                      <a:pt x="26" y="16"/>
                    </a:lnTo>
                    <a:lnTo>
                      <a:pt x="28" y="14"/>
                    </a:lnTo>
                    <a:lnTo>
                      <a:pt x="32" y="8"/>
                    </a:lnTo>
                    <a:lnTo>
                      <a:pt x="32" y="4"/>
                    </a:lnTo>
                    <a:lnTo>
                      <a:pt x="30" y="2"/>
                    </a:lnTo>
                    <a:lnTo>
                      <a:pt x="28" y="0"/>
                    </a:lnTo>
                    <a:lnTo>
                      <a:pt x="22" y="0"/>
                    </a:lnTo>
                    <a:lnTo>
                      <a:pt x="22" y="0"/>
                    </a:lnTo>
                    <a:lnTo>
                      <a:pt x="20" y="0"/>
                    </a:lnTo>
                    <a:lnTo>
                      <a:pt x="18" y="2"/>
                    </a:lnTo>
                    <a:lnTo>
                      <a:pt x="10" y="6"/>
                    </a:lnTo>
                    <a:lnTo>
                      <a:pt x="0" y="16"/>
                    </a:lnTo>
                    <a:lnTo>
                      <a:pt x="0" y="16"/>
                    </a:lnTo>
                    <a:lnTo>
                      <a:pt x="2" y="18"/>
                    </a:lnTo>
                    <a:lnTo>
                      <a:pt x="2" y="18"/>
                    </a:lnTo>
                    <a:lnTo>
                      <a:pt x="2" y="22"/>
                    </a:lnTo>
                    <a:lnTo>
                      <a:pt x="2" y="24"/>
                    </a:lnTo>
                    <a:lnTo>
                      <a:pt x="4" y="24"/>
                    </a:lnTo>
                    <a:lnTo>
                      <a:pt x="4"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1" name="Freeform 1064">
                <a:extLst>
                  <a:ext uri="{FF2B5EF4-FFF2-40B4-BE49-F238E27FC236}">
                    <a16:creationId xmlns:a16="http://schemas.microsoft.com/office/drawing/2014/main" id="{25CAB2D2-3BD8-45B1-86D6-27AEADDF7480}"/>
                  </a:ext>
                </a:extLst>
              </p:cNvPr>
              <p:cNvSpPr>
                <a:spLocks/>
              </p:cNvSpPr>
              <p:nvPr/>
            </p:nvSpPr>
            <p:spPr bwMode="auto">
              <a:xfrm>
                <a:off x="5368" y="2216"/>
                <a:ext cx="30" cy="22"/>
              </a:xfrm>
              <a:custGeom>
                <a:avLst/>
                <a:gdLst>
                  <a:gd name="T0" fmla="*/ 6 w 30"/>
                  <a:gd name="T1" fmla="*/ 18 h 22"/>
                  <a:gd name="T2" fmla="*/ 6 w 30"/>
                  <a:gd name="T3" fmla="*/ 18 h 22"/>
                  <a:gd name="T4" fmla="*/ 2 w 30"/>
                  <a:gd name="T5" fmla="*/ 18 h 22"/>
                  <a:gd name="T6" fmla="*/ 0 w 30"/>
                  <a:gd name="T7" fmla="*/ 20 h 22"/>
                  <a:gd name="T8" fmla="*/ 0 w 30"/>
                  <a:gd name="T9" fmla="*/ 20 h 22"/>
                  <a:gd name="T10" fmla="*/ 2 w 30"/>
                  <a:gd name="T11" fmla="*/ 22 h 22"/>
                  <a:gd name="T12" fmla="*/ 8 w 30"/>
                  <a:gd name="T13" fmla="*/ 22 h 22"/>
                  <a:gd name="T14" fmla="*/ 8 w 30"/>
                  <a:gd name="T15" fmla="*/ 22 h 22"/>
                  <a:gd name="T16" fmla="*/ 8 w 30"/>
                  <a:gd name="T17" fmla="*/ 22 h 22"/>
                  <a:gd name="T18" fmla="*/ 30 w 30"/>
                  <a:gd name="T19" fmla="*/ 0 h 22"/>
                  <a:gd name="T20" fmla="*/ 30 w 30"/>
                  <a:gd name="T21" fmla="*/ 0 h 22"/>
                  <a:gd name="T22" fmla="*/ 22 w 30"/>
                  <a:gd name="T23" fmla="*/ 4 h 22"/>
                  <a:gd name="T24" fmla="*/ 18 w 30"/>
                  <a:gd name="T25" fmla="*/ 8 h 22"/>
                  <a:gd name="T26" fmla="*/ 6 w 30"/>
                  <a:gd name="T27" fmla="*/ 18 h 22"/>
                  <a:gd name="T28" fmla="*/ 6 w 30"/>
                  <a:gd name="T29" fmla="*/ 18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22">
                    <a:moveTo>
                      <a:pt x="6" y="18"/>
                    </a:moveTo>
                    <a:lnTo>
                      <a:pt x="6" y="18"/>
                    </a:lnTo>
                    <a:lnTo>
                      <a:pt x="2" y="18"/>
                    </a:lnTo>
                    <a:lnTo>
                      <a:pt x="0" y="20"/>
                    </a:lnTo>
                    <a:lnTo>
                      <a:pt x="0" y="20"/>
                    </a:lnTo>
                    <a:lnTo>
                      <a:pt x="2" y="22"/>
                    </a:lnTo>
                    <a:lnTo>
                      <a:pt x="8" y="22"/>
                    </a:lnTo>
                    <a:lnTo>
                      <a:pt x="8" y="22"/>
                    </a:lnTo>
                    <a:lnTo>
                      <a:pt x="8" y="22"/>
                    </a:lnTo>
                    <a:lnTo>
                      <a:pt x="30" y="0"/>
                    </a:lnTo>
                    <a:lnTo>
                      <a:pt x="30" y="0"/>
                    </a:lnTo>
                    <a:lnTo>
                      <a:pt x="22" y="4"/>
                    </a:lnTo>
                    <a:lnTo>
                      <a:pt x="18" y="8"/>
                    </a:lnTo>
                    <a:lnTo>
                      <a:pt x="6" y="18"/>
                    </a:lnTo>
                    <a:lnTo>
                      <a:pt x="6"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2" name="Freeform 1065">
                <a:extLst>
                  <a:ext uri="{FF2B5EF4-FFF2-40B4-BE49-F238E27FC236}">
                    <a16:creationId xmlns:a16="http://schemas.microsoft.com/office/drawing/2014/main" id="{199EC0F0-634A-4A1C-A129-DCB650745F2C}"/>
                  </a:ext>
                </a:extLst>
              </p:cNvPr>
              <p:cNvSpPr>
                <a:spLocks/>
              </p:cNvSpPr>
              <p:nvPr/>
            </p:nvSpPr>
            <p:spPr bwMode="auto">
              <a:xfrm>
                <a:off x="5408" y="2128"/>
                <a:ext cx="108" cy="106"/>
              </a:xfrm>
              <a:custGeom>
                <a:avLst/>
                <a:gdLst>
                  <a:gd name="T0" fmla="*/ 102 w 108"/>
                  <a:gd name="T1" fmla="*/ 0 h 106"/>
                  <a:gd name="T2" fmla="*/ 82 w 108"/>
                  <a:gd name="T3" fmla="*/ 20 h 106"/>
                  <a:gd name="T4" fmla="*/ 82 w 108"/>
                  <a:gd name="T5" fmla="*/ 20 h 106"/>
                  <a:gd name="T6" fmla="*/ 84 w 108"/>
                  <a:gd name="T7" fmla="*/ 24 h 106"/>
                  <a:gd name="T8" fmla="*/ 84 w 108"/>
                  <a:gd name="T9" fmla="*/ 24 h 106"/>
                  <a:gd name="T10" fmla="*/ 82 w 108"/>
                  <a:gd name="T11" fmla="*/ 30 h 106"/>
                  <a:gd name="T12" fmla="*/ 80 w 108"/>
                  <a:gd name="T13" fmla="*/ 36 h 106"/>
                  <a:gd name="T14" fmla="*/ 74 w 108"/>
                  <a:gd name="T15" fmla="*/ 46 h 106"/>
                  <a:gd name="T16" fmla="*/ 66 w 108"/>
                  <a:gd name="T17" fmla="*/ 56 h 106"/>
                  <a:gd name="T18" fmla="*/ 58 w 108"/>
                  <a:gd name="T19" fmla="*/ 62 h 106"/>
                  <a:gd name="T20" fmla="*/ 58 w 108"/>
                  <a:gd name="T21" fmla="*/ 62 h 106"/>
                  <a:gd name="T22" fmla="*/ 52 w 108"/>
                  <a:gd name="T23" fmla="*/ 64 h 106"/>
                  <a:gd name="T24" fmla="*/ 48 w 108"/>
                  <a:gd name="T25" fmla="*/ 66 h 106"/>
                  <a:gd name="T26" fmla="*/ 44 w 108"/>
                  <a:gd name="T27" fmla="*/ 68 h 106"/>
                  <a:gd name="T28" fmla="*/ 44 w 108"/>
                  <a:gd name="T29" fmla="*/ 68 h 106"/>
                  <a:gd name="T30" fmla="*/ 42 w 108"/>
                  <a:gd name="T31" fmla="*/ 66 h 106"/>
                  <a:gd name="T32" fmla="*/ 42 w 108"/>
                  <a:gd name="T33" fmla="*/ 66 h 106"/>
                  <a:gd name="T34" fmla="*/ 44 w 108"/>
                  <a:gd name="T35" fmla="*/ 60 h 106"/>
                  <a:gd name="T36" fmla="*/ 44 w 108"/>
                  <a:gd name="T37" fmla="*/ 60 h 106"/>
                  <a:gd name="T38" fmla="*/ 40 w 108"/>
                  <a:gd name="T39" fmla="*/ 66 h 106"/>
                  <a:gd name="T40" fmla="*/ 36 w 108"/>
                  <a:gd name="T41" fmla="*/ 72 h 106"/>
                  <a:gd name="T42" fmla="*/ 36 w 108"/>
                  <a:gd name="T43" fmla="*/ 72 h 106"/>
                  <a:gd name="T44" fmla="*/ 34 w 108"/>
                  <a:gd name="T45" fmla="*/ 76 h 106"/>
                  <a:gd name="T46" fmla="*/ 30 w 108"/>
                  <a:gd name="T47" fmla="*/ 80 h 106"/>
                  <a:gd name="T48" fmla="*/ 26 w 108"/>
                  <a:gd name="T49" fmla="*/ 86 h 106"/>
                  <a:gd name="T50" fmla="*/ 24 w 108"/>
                  <a:gd name="T51" fmla="*/ 88 h 106"/>
                  <a:gd name="T52" fmla="*/ 22 w 108"/>
                  <a:gd name="T53" fmla="*/ 88 h 106"/>
                  <a:gd name="T54" fmla="*/ 22 w 108"/>
                  <a:gd name="T55" fmla="*/ 88 h 106"/>
                  <a:gd name="T56" fmla="*/ 14 w 108"/>
                  <a:gd name="T57" fmla="*/ 88 h 106"/>
                  <a:gd name="T58" fmla="*/ 0 w 108"/>
                  <a:gd name="T59" fmla="*/ 102 h 106"/>
                  <a:gd name="T60" fmla="*/ 0 w 108"/>
                  <a:gd name="T61" fmla="*/ 102 h 106"/>
                  <a:gd name="T62" fmla="*/ 2 w 108"/>
                  <a:gd name="T63" fmla="*/ 102 h 106"/>
                  <a:gd name="T64" fmla="*/ 2 w 108"/>
                  <a:gd name="T65" fmla="*/ 102 h 106"/>
                  <a:gd name="T66" fmla="*/ 4 w 108"/>
                  <a:gd name="T67" fmla="*/ 100 h 106"/>
                  <a:gd name="T68" fmla="*/ 6 w 108"/>
                  <a:gd name="T69" fmla="*/ 98 h 106"/>
                  <a:gd name="T70" fmla="*/ 6 w 108"/>
                  <a:gd name="T71" fmla="*/ 98 h 106"/>
                  <a:gd name="T72" fmla="*/ 14 w 108"/>
                  <a:gd name="T73" fmla="*/ 100 h 106"/>
                  <a:gd name="T74" fmla="*/ 22 w 108"/>
                  <a:gd name="T75" fmla="*/ 102 h 106"/>
                  <a:gd name="T76" fmla="*/ 22 w 108"/>
                  <a:gd name="T77" fmla="*/ 102 h 106"/>
                  <a:gd name="T78" fmla="*/ 20 w 108"/>
                  <a:gd name="T79" fmla="*/ 106 h 106"/>
                  <a:gd name="T80" fmla="*/ 108 w 108"/>
                  <a:gd name="T81" fmla="*/ 18 h 106"/>
                  <a:gd name="T82" fmla="*/ 108 w 108"/>
                  <a:gd name="T83" fmla="*/ 18 h 106"/>
                  <a:gd name="T84" fmla="*/ 104 w 108"/>
                  <a:gd name="T85" fmla="*/ 14 h 106"/>
                  <a:gd name="T86" fmla="*/ 104 w 108"/>
                  <a:gd name="T87" fmla="*/ 8 h 106"/>
                  <a:gd name="T88" fmla="*/ 104 w 108"/>
                  <a:gd name="T89" fmla="*/ 8 h 106"/>
                  <a:gd name="T90" fmla="*/ 102 w 108"/>
                  <a:gd name="T91" fmla="*/ 4 h 106"/>
                  <a:gd name="T92" fmla="*/ 102 w 108"/>
                  <a:gd name="T93" fmla="*/ 0 h 106"/>
                  <a:gd name="T94" fmla="*/ 102 w 108"/>
                  <a:gd name="T95"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8" h="106">
                    <a:moveTo>
                      <a:pt x="102" y="0"/>
                    </a:moveTo>
                    <a:lnTo>
                      <a:pt x="82" y="20"/>
                    </a:lnTo>
                    <a:lnTo>
                      <a:pt x="82" y="20"/>
                    </a:lnTo>
                    <a:lnTo>
                      <a:pt x="84" y="24"/>
                    </a:lnTo>
                    <a:lnTo>
                      <a:pt x="84" y="24"/>
                    </a:lnTo>
                    <a:lnTo>
                      <a:pt x="82" y="30"/>
                    </a:lnTo>
                    <a:lnTo>
                      <a:pt x="80" y="36"/>
                    </a:lnTo>
                    <a:lnTo>
                      <a:pt x="74" y="46"/>
                    </a:lnTo>
                    <a:lnTo>
                      <a:pt x="66" y="56"/>
                    </a:lnTo>
                    <a:lnTo>
                      <a:pt x="58" y="62"/>
                    </a:lnTo>
                    <a:lnTo>
                      <a:pt x="58" y="62"/>
                    </a:lnTo>
                    <a:lnTo>
                      <a:pt x="52" y="64"/>
                    </a:lnTo>
                    <a:lnTo>
                      <a:pt x="48" y="66"/>
                    </a:lnTo>
                    <a:lnTo>
                      <a:pt x="44" y="68"/>
                    </a:lnTo>
                    <a:lnTo>
                      <a:pt x="44" y="68"/>
                    </a:lnTo>
                    <a:lnTo>
                      <a:pt x="42" y="66"/>
                    </a:lnTo>
                    <a:lnTo>
                      <a:pt x="42" y="66"/>
                    </a:lnTo>
                    <a:lnTo>
                      <a:pt x="44" y="60"/>
                    </a:lnTo>
                    <a:lnTo>
                      <a:pt x="44" y="60"/>
                    </a:lnTo>
                    <a:lnTo>
                      <a:pt x="40" y="66"/>
                    </a:lnTo>
                    <a:lnTo>
                      <a:pt x="36" y="72"/>
                    </a:lnTo>
                    <a:lnTo>
                      <a:pt x="36" y="72"/>
                    </a:lnTo>
                    <a:lnTo>
                      <a:pt x="34" y="76"/>
                    </a:lnTo>
                    <a:lnTo>
                      <a:pt x="30" y="80"/>
                    </a:lnTo>
                    <a:lnTo>
                      <a:pt x="26" y="86"/>
                    </a:lnTo>
                    <a:lnTo>
                      <a:pt x="24" y="88"/>
                    </a:lnTo>
                    <a:lnTo>
                      <a:pt x="22" y="88"/>
                    </a:lnTo>
                    <a:lnTo>
                      <a:pt x="22" y="88"/>
                    </a:lnTo>
                    <a:lnTo>
                      <a:pt x="14" y="88"/>
                    </a:lnTo>
                    <a:lnTo>
                      <a:pt x="0" y="102"/>
                    </a:lnTo>
                    <a:lnTo>
                      <a:pt x="0" y="102"/>
                    </a:lnTo>
                    <a:lnTo>
                      <a:pt x="2" y="102"/>
                    </a:lnTo>
                    <a:lnTo>
                      <a:pt x="2" y="102"/>
                    </a:lnTo>
                    <a:lnTo>
                      <a:pt x="4" y="100"/>
                    </a:lnTo>
                    <a:lnTo>
                      <a:pt x="6" y="98"/>
                    </a:lnTo>
                    <a:lnTo>
                      <a:pt x="6" y="98"/>
                    </a:lnTo>
                    <a:lnTo>
                      <a:pt x="14" y="100"/>
                    </a:lnTo>
                    <a:lnTo>
                      <a:pt x="22" y="102"/>
                    </a:lnTo>
                    <a:lnTo>
                      <a:pt x="22" y="102"/>
                    </a:lnTo>
                    <a:lnTo>
                      <a:pt x="20" y="106"/>
                    </a:lnTo>
                    <a:lnTo>
                      <a:pt x="108" y="18"/>
                    </a:lnTo>
                    <a:lnTo>
                      <a:pt x="108" y="18"/>
                    </a:lnTo>
                    <a:lnTo>
                      <a:pt x="104" y="14"/>
                    </a:lnTo>
                    <a:lnTo>
                      <a:pt x="104" y="8"/>
                    </a:lnTo>
                    <a:lnTo>
                      <a:pt x="104" y="8"/>
                    </a:lnTo>
                    <a:lnTo>
                      <a:pt x="102" y="4"/>
                    </a:lnTo>
                    <a:lnTo>
                      <a:pt x="102" y="0"/>
                    </a:lnTo>
                    <a:lnTo>
                      <a:pt x="10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3" name="Freeform 1066">
                <a:extLst>
                  <a:ext uri="{FF2B5EF4-FFF2-40B4-BE49-F238E27FC236}">
                    <a16:creationId xmlns:a16="http://schemas.microsoft.com/office/drawing/2014/main" id="{F186499F-4463-4B8C-9489-EEDAA2DEDD10}"/>
                  </a:ext>
                </a:extLst>
              </p:cNvPr>
              <p:cNvSpPr>
                <a:spLocks/>
              </p:cNvSpPr>
              <p:nvPr/>
            </p:nvSpPr>
            <p:spPr bwMode="auto">
              <a:xfrm>
                <a:off x="5454" y="2182"/>
                <a:ext cx="50" cy="50"/>
              </a:xfrm>
              <a:custGeom>
                <a:avLst/>
                <a:gdLst>
                  <a:gd name="T0" fmla="*/ 6 w 50"/>
                  <a:gd name="T1" fmla="*/ 50 h 50"/>
                  <a:gd name="T2" fmla="*/ 6 w 50"/>
                  <a:gd name="T3" fmla="*/ 50 h 50"/>
                  <a:gd name="T4" fmla="*/ 12 w 50"/>
                  <a:gd name="T5" fmla="*/ 50 h 50"/>
                  <a:gd name="T6" fmla="*/ 16 w 50"/>
                  <a:gd name="T7" fmla="*/ 48 h 50"/>
                  <a:gd name="T8" fmla="*/ 20 w 50"/>
                  <a:gd name="T9" fmla="*/ 48 h 50"/>
                  <a:gd name="T10" fmla="*/ 20 w 50"/>
                  <a:gd name="T11" fmla="*/ 48 h 50"/>
                  <a:gd name="T12" fmla="*/ 24 w 50"/>
                  <a:gd name="T13" fmla="*/ 48 h 50"/>
                  <a:gd name="T14" fmla="*/ 24 w 50"/>
                  <a:gd name="T15" fmla="*/ 48 h 50"/>
                  <a:gd name="T16" fmla="*/ 24 w 50"/>
                  <a:gd name="T17" fmla="*/ 44 h 50"/>
                  <a:gd name="T18" fmla="*/ 28 w 50"/>
                  <a:gd name="T19" fmla="*/ 40 h 50"/>
                  <a:gd name="T20" fmla="*/ 36 w 50"/>
                  <a:gd name="T21" fmla="*/ 36 h 50"/>
                  <a:gd name="T22" fmla="*/ 36 w 50"/>
                  <a:gd name="T23" fmla="*/ 36 h 50"/>
                  <a:gd name="T24" fmla="*/ 34 w 50"/>
                  <a:gd name="T25" fmla="*/ 38 h 50"/>
                  <a:gd name="T26" fmla="*/ 34 w 50"/>
                  <a:gd name="T27" fmla="*/ 40 h 50"/>
                  <a:gd name="T28" fmla="*/ 46 w 50"/>
                  <a:gd name="T29" fmla="*/ 30 h 50"/>
                  <a:gd name="T30" fmla="*/ 46 w 50"/>
                  <a:gd name="T31" fmla="*/ 30 h 50"/>
                  <a:gd name="T32" fmla="*/ 44 w 50"/>
                  <a:gd name="T33" fmla="*/ 24 h 50"/>
                  <a:gd name="T34" fmla="*/ 44 w 50"/>
                  <a:gd name="T35" fmla="*/ 24 h 50"/>
                  <a:gd name="T36" fmla="*/ 44 w 50"/>
                  <a:gd name="T37" fmla="*/ 20 h 50"/>
                  <a:gd name="T38" fmla="*/ 46 w 50"/>
                  <a:gd name="T39" fmla="*/ 16 h 50"/>
                  <a:gd name="T40" fmla="*/ 48 w 50"/>
                  <a:gd name="T41" fmla="*/ 14 h 50"/>
                  <a:gd name="T42" fmla="*/ 50 w 50"/>
                  <a:gd name="T43" fmla="*/ 10 h 50"/>
                  <a:gd name="T44" fmla="*/ 50 w 50"/>
                  <a:gd name="T45" fmla="*/ 10 h 50"/>
                  <a:gd name="T46" fmla="*/ 50 w 50"/>
                  <a:gd name="T47" fmla="*/ 0 h 50"/>
                  <a:gd name="T48" fmla="*/ 0 w 50"/>
                  <a:gd name="T49" fmla="*/ 50 h 50"/>
                  <a:gd name="T50" fmla="*/ 0 w 50"/>
                  <a:gd name="T51" fmla="*/ 50 h 50"/>
                  <a:gd name="T52" fmla="*/ 6 w 50"/>
                  <a:gd name="T53" fmla="*/ 50 h 50"/>
                  <a:gd name="T54" fmla="*/ 6 w 50"/>
                  <a:gd name="T55"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0" h="50">
                    <a:moveTo>
                      <a:pt x="6" y="50"/>
                    </a:moveTo>
                    <a:lnTo>
                      <a:pt x="6" y="50"/>
                    </a:lnTo>
                    <a:lnTo>
                      <a:pt x="12" y="50"/>
                    </a:lnTo>
                    <a:lnTo>
                      <a:pt x="16" y="48"/>
                    </a:lnTo>
                    <a:lnTo>
                      <a:pt x="20" y="48"/>
                    </a:lnTo>
                    <a:lnTo>
                      <a:pt x="20" y="48"/>
                    </a:lnTo>
                    <a:lnTo>
                      <a:pt x="24" y="48"/>
                    </a:lnTo>
                    <a:lnTo>
                      <a:pt x="24" y="48"/>
                    </a:lnTo>
                    <a:lnTo>
                      <a:pt x="24" y="44"/>
                    </a:lnTo>
                    <a:lnTo>
                      <a:pt x="28" y="40"/>
                    </a:lnTo>
                    <a:lnTo>
                      <a:pt x="36" y="36"/>
                    </a:lnTo>
                    <a:lnTo>
                      <a:pt x="36" y="36"/>
                    </a:lnTo>
                    <a:lnTo>
                      <a:pt x="34" y="38"/>
                    </a:lnTo>
                    <a:lnTo>
                      <a:pt x="34" y="40"/>
                    </a:lnTo>
                    <a:lnTo>
                      <a:pt x="46" y="30"/>
                    </a:lnTo>
                    <a:lnTo>
                      <a:pt x="46" y="30"/>
                    </a:lnTo>
                    <a:lnTo>
                      <a:pt x="44" y="24"/>
                    </a:lnTo>
                    <a:lnTo>
                      <a:pt x="44" y="24"/>
                    </a:lnTo>
                    <a:lnTo>
                      <a:pt x="44" y="20"/>
                    </a:lnTo>
                    <a:lnTo>
                      <a:pt x="46" y="16"/>
                    </a:lnTo>
                    <a:lnTo>
                      <a:pt x="48" y="14"/>
                    </a:lnTo>
                    <a:lnTo>
                      <a:pt x="50" y="10"/>
                    </a:lnTo>
                    <a:lnTo>
                      <a:pt x="50" y="10"/>
                    </a:lnTo>
                    <a:lnTo>
                      <a:pt x="50" y="0"/>
                    </a:lnTo>
                    <a:lnTo>
                      <a:pt x="0" y="50"/>
                    </a:lnTo>
                    <a:lnTo>
                      <a:pt x="0" y="50"/>
                    </a:lnTo>
                    <a:lnTo>
                      <a:pt x="6" y="50"/>
                    </a:lnTo>
                    <a:lnTo>
                      <a:pt x="6" y="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4" name="Freeform 1067">
                <a:extLst>
                  <a:ext uri="{FF2B5EF4-FFF2-40B4-BE49-F238E27FC236}">
                    <a16:creationId xmlns:a16="http://schemas.microsoft.com/office/drawing/2014/main" id="{3675CDAC-7EE8-4B2D-9084-BD4EE772AD56}"/>
                  </a:ext>
                </a:extLst>
              </p:cNvPr>
              <p:cNvSpPr>
                <a:spLocks/>
              </p:cNvSpPr>
              <p:nvPr/>
            </p:nvSpPr>
            <p:spPr bwMode="auto">
              <a:xfrm>
                <a:off x="5500" y="2094"/>
                <a:ext cx="2" cy="0"/>
              </a:xfrm>
              <a:custGeom>
                <a:avLst/>
                <a:gdLst>
                  <a:gd name="T0" fmla="*/ 2 w 2"/>
                  <a:gd name="T1" fmla="*/ 2 w 2"/>
                  <a:gd name="T2" fmla="*/ 0 w 2"/>
                  <a:gd name="T3" fmla="*/ 0 w 2"/>
                  <a:gd name="T4" fmla="*/ 0 w 2"/>
                  <a:gd name="T5" fmla="*/ 2 w 2"/>
                </a:gdLst>
                <a:ahLst/>
                <a:cxnLst>
                  <a:cxn ang="0">
                    <a:pos x="T0" y="0"/>
                  </a:cxn>
                  <a:cxn ang="0">
                    <a:pos x="T1" y="0"/>
                  </a:cxn>
                  <a:cxn ang="0">
                    <a:pos x="T2" y="0"/>
                  </a:cxn>
                  <a:cxn ang="0">
                    <a:pos x="T3" y="0"/>
                  </a:cxn>
                  <a:cxn ang="0">
                    <a:pos x="T4" y="0"/>
                  </a:cxn>
                  <a:cxn ang="0">
                    <a:pos x="T5" y="0"/>
                  </a:cxn>
                </a:cxnLst>
                <a:rect l="0" t="0" r="r" b="b"/>
                <a:pathLst>
                  <a:path w="2">
                    <a:moveTo>
                      <a:pt x="2" y="0"/>
                    </a:moveTo>
                    <a:lnTo>
                      <a:pt x="2" y="0"/>
                    </a:lnTo>
                    <a:lnTo>
                      <a:pt x="0" y="0"/>
                    </a:lnTo>
                    <a:lnTo>
                      <a:pt x="0" y="0"/>
                    </a:lnTo>
                    <a:lnTo>
                      <a:pt x="0"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5" name="Freeform 1068">
                <a:extLst>
                  <a:ext uri="{FF2B5EF4-FFF2-40B4-BE49-F238E27FC236}">
                    <a16:creationId xmlns:a16="http://schemas.microsoft.com/office/drawing/2014/main" id="{3BA6B46B-4781-4AF5-A2A1-55199A7B0FDE}"/>
                  </a:ext>
                </a:extLst>
              </p:cNvPr>
              <p:cNvSpPr>
                <a:spLocks/>
              </p:cNvSpPr>
              <p:nvPr/>
            </p:nvSpPr>
            <p:spPr bwMode="auto">
              <a:xfrm>
                <a:off x="5494" y="2066"/>
                <a:ext cx="42" cy="54"/>
              </a:xfrm>
              <a:custGeom>
                <a:avLst/>
                <a:gdLst>
                  <a:gd name="T0" fmla="*/ 10 w 42"/>
                  <a:gd name="T1" fmla="*/ 28 h 54"/>
                  <a:gd name="T2" fmla="*/ 10 w 42"/>
                  <a:gd name="T3" fmla="*/ 28 h 54"/>
                  <a:gd name="T4" fmla="*/ 6 w 42"/>
                  <a:gd name="T5" fmla="*/ 28 h 54"/>
                  <a:gd name="T6" fmla="*/ 6 w 42"/>
                  <a:gd name="T7" fmla="*/ 28 h 54"/>
                  <a:gd name="T8" fmla="*/ 8 w 42"/>
                  <a:gd name="T9" fmla="*/ 28 h 54"/>
                  <a:gd name="T10" fmla="*/ 6 w 42"/>
                  <a:gd name="T11" fmla="*/ 28 h 54"/>
                  <a:gd name="T12" fmla="*/ 6 w 42"/>
                  <a:gd name="T13" fmla="*/ 28 h 54"/>
                  <a:gd name="T14" fmla="*/ 8 w 42"/>
                  <a:gd name="T15" fmla="*/ 28 h 54"/>
                  <a:gd name="T16" fmla="*/ 8 w 42"/>
                  <a:gd name="T17" fmla="*/ 28 h 54"/>
                  <a:gd name="T18" fmla="*/ 8 w 42"/>
                  <a:gd name="T19" fmla="*/ 26 h 54"/>
                  <a:gd name="T20" fmla="*/ 8 w 42"/>
                  <a:gd name="T21" fmla="*/ 30 h 54"/>
                  <a:gd name="T22" fmla="*/ 8 w 42"/>
                  <a:gd name="T23" fmla="*/ 30 h 54"/>
                  <a:gd name="T24" fmla="*/ 6 w 42"/>
                  <a:gd name="T25" fmla="*/ 32 h 54"/>
                  <a:gd name="T26" fmla="*/ 4 w 42"/>
                  <a:gd name="T27" fmla="*/ 36 h 54"/>
                  <a:gd name="T28" fmla="*/ 0 w 42"/>
                  <a:gd name="T29" fmla="*/ 38 h 54"/>
                  <a:gd name="T30" fmla="*/ 0 w 42"/>
                  <a:gd name="T31" fmla="*/ 42 h 54"/>
                  <a:gd name="T32" fmla="*/ 0 w 42"/>
                  <a:gd name="T33" fmla="*/ 42 h 54"/>
                  <a:gd name="T34" fmla="*/ 2 w 42"/>
                  <a:gd name="T35" fmla="*/ 44 h 54"/>
                  <a:gd name="T36" fmla="*/ 2 w 42"/>
                  <a:gd name="T37" fmla="*/ 46 h 54"/>
                  <a:gd name="T38" fmla="*/ 2 w 42"/>
                  <a:gd name="T39" fmla="*/ 46 h 54"/>
                  <a:gd name="T40" fmla="*/ 2 w 42"/>
                  <a:gd name="T41" fmla="*/ 54 h 54"/>
                  <a:gd name="T42" fmla="*/ 6 w 42"/>
                  <a:gd name="T43" fmla="*/ 48 h 54"/>
                  <a:gd name="T44" fmla="*/ 6 w 42"/>
                  <a:gd name="T45" fmla="*/ 48 h 54"/>
                  <a:gd name="T46" fmla="*/ 4 w 42"/>
                  <a:gd name="T47" fmla="*/ 46 h 54"/>
                  <a:gd name="T48" fmla="*/ 2 w 42"/>
                  <a:gd name="T49" fmla="*/ 44 h 54"/>
                  <a:gd name="T50" fmla="*/ 2 w 42"/>
                  <a:gd name="T51" fmla="*/ 44 h 54"/>
                  <a:gd name="T52" fmla="*/ 4 w 42"/>
                  <a:gd name="T53" fmla="*/ 40 h 54"/>
                  <a:gd name="T54" fmla="*/ 6 w 42"/>
                  <a:gd name="T55" fmla="*/ 40 h 54"/>
                  <a:gd name="T56" fmla="*/ 14 w 42"/>
                  <a:gd name="T57" fmla="*/ 40 h 54"/>
                  <a:gd name="T58" fmla="*/ 42 w 42"/>
                  <a:gd name="T59" fmla="*/ 12 h 54"/>
                  <a:gd name="T60" fmla="*/ 42 w 42"/>
                  <a:gd name="T61" fmla="*/ 12 h 54"/>
                  <a:gd name="T62" fmla="*/ 36 w 42"/>
                  <a:gd name="T63" fmla="*/ 6 h 54"/>
                  <a:gd name="T64" fmla="*/ 30 w 42"/>
                  <a:gd name="T65" fmla="*/ 0 h 54"/>
                  <a:gd name="T66" fmla="*/ 20 w 42"/>
                  <a:gd name="T67" fmla="*/ 8 h 54"/>
                  <a:gd name="T68" fmla="*/ 20 w 42"/>
                  <a:gd name="T69" fmla="*/ 8 h 54"/>
                  <a:gd name="T70" fmla="*/ 18 w 42"/>
                  <a:gd name="T71" fmla="*/ 20 h 54"/>
                  <a:gd name="T72" fmla="*/ 14 w 42"/>
                  <a:gd name="T73" fmla="*/ 26 h 54"/>
                  <a:gd name="T74" fmla="*/ 10 w 42"/>
                  <a:gd name="T75" fmla="*/ 28 h 54"/>
                  <a:gd name="T76" fmla="*/ 10 w 42"/>
                  <a:gd name="T77" fmla="*/ 2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 h="54">
                    <a:moveTo>
                      <a:pt x="10" y="28"/>
                    </a:moveTo>
                    <a:lnTo>
                      <a:pt x="10" y="28"/>
                    </a:lnTo>
                    <a:lnTo>
                      <a:pt x="6" y="28"/>
                    </a:lnTo>
                    <a:lnTo>
                      <a:pt x="6" y="28"/>
                    </a:lnTo>
                    <a:lnTo>
                      <a:pt x="8" y="28"/>
                    </a:lnTo>
                    <a:lnTo>
                      <a:pt x="6" y="28"/>
                    </a:lnTo>
                    <a:lnTo>
                      <a:pt x="6" y="28"/>
                    </a:lnTo>
                    <a:lnTo>
                      <a:pt x="8" y="28"/>
                    </a:lnTo>
                    <a:lnTo>
                      <a:pt x="8" y="28"/>
                    </a:lnTo>
                    <a:lnTo>
                      <a:pt x="8" y="26"/>
                    </a:lnTo>
                    <a:lnTo>
                      <a:pt x="8" y="30"/>
                    </a:lnTo>
                    <a:lnTo>
                      <a:pt x="8" y="30"/>
                    </a:lnTo>
                    <a:lnTo>
                      <a:pt x="6" y="32"/>
                    </a:lnTo>
                    <a:lnTo>
                      <a:pt x="4" y="36"/>
                    </a:lnTo>
                    <a:lnTo>
                      <a:pt x="0" y="38"/>
                    </a:lnTo>
                    <a:lnTo>
                      <a:pt x="0" y="42"/>
                    </a:lnTo>
                    <a:lnTo>
                      <a:pt x="0" y="42"/>
                    </a:lnTo>
                    <a:lnTo>
                      <a:pt x="2" y="44"/>
                    </a:lnTo>
                    <a:lnTo>
                      <a:pt x="2" y="46"/>
                    </a:lnTo>
                    <a:lnTo>
                      <a:pt x="2" y="46"/>
                    </a:lnTo>
                    <a:lnTo>
                      <a:pt x="2" y="54"/>
                    </a:lnTo>
                    <a:lnTo>
                      <a:pt x="6" y="48"/>
                    </a:lnTo>
                    <a:lnTo>
                      <a:pt x="6" y="48"/>
                    </a:lnTo>
                    <a:lnTo>
                      <a:pt x="4" y="46"/>
                    </a:lnTo>
                    <a:lnTo>
                      <a:pt x="2" y="44"/>
                    </a:lnTo>
                    <a:lnTo>
                      <a:pt x="2" y="44"/>
                    </a:lnTo>
                    <a:lnTo>
                      <a:pt x="4" y="40"/>
                    </a:lnTo>
                    <a:lnTo>
                      <a:pt x="6" y="40"/>
                    </a:lnTo>
                    <a:lnTo>
                      <a:pt x="14" y="40"/>
                    </a:lnTo>
                    <a:lnTo>
                      <a:pt x="42" y="12"/>
                    </a:lnTo>
                    <a:lnTo>
                      <a:pt x="42" y="12"/>
                    </a:lnTo>
                    <a:lnTo>
                      <a:pt x="36" y="6"/>
                    </a:lnTo>
                    <a:lnTo>
                      <a:pt x="30" y="0"/>
                    </a:lnTo>
                    <a:lnTo>
                      <a:pt x="20" y="8"/>
                    </a:lnTo>
                    <a:lnTo>
                      <a:pt x="20" y="8"/>
                    </a:lnTo>
                    <a:lnTo>
                      <a:pt x="18" y="20"/>
                    </a:lnTo>
                    <a:lnTo>
                      <a:pt x="14" y="26"/>
                    </a:lnTo>
                    <a:lnTo>
                      <a:pt x="10" y="28"/>
                    </a:lnTo>
                    <a:lnTo>
                      <a:pt x="10"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6" name="Freeform 1069">
                <a:extLst>
                  <a:ext uri="{FF2B5EF4-FFF2-40B4-BE49-F238E27FC236}">
                    <a16:creationId xmlns:a16="http://schemas.microsoft.com/office/drawing/2014/main" id="{79720B82-C061-43A4-87DC-20CFCAF0DD50}"/>
                  </a:ext>
                </a:extLst>
              </p:cNvPr>
              <p:cNvSpPr>
                <a:spLocks/>
              </p:cNvSpPr>
              <p:nvPr/>
            </p:nvSpPr>
            <p:spPr bwMode="auto">
              <a:xfrm>
                <a:off x="5528" y="2080"/>
                <a:ext cx="36" cy="34"/>
              </a:xfrm>
              <a:custGeom>
                <a:avLst/>
                <a:gdLst>
                  <a:gd name="T0" fmla="*/ 6 w 36"/>
                  <a:gd name="T1" fmla="*/ 34 h 34"/>
                  <a:gd name="T2" fmla="*/ 6 w 36"/>
                  <a:gd name="T3" fmla="*/ 34 h 34"/>
                  <a:gd name="T4" fmla="*/ 12 w 36"/>
                  <a:gd name="T5" fmla="*/ 22 h 34"/>
                  <a:gd name="T6" fmla="*/ 16 w 36"/>
                  <a:gd name="T7" fmla="*/ 18 h 34"/>
                  <a:gd name="T8" fmla="*/ 22 w 36"/>
                  <a:gd name="T9" fmla="*/ 16 h 34"/>
                  <a:gd name="T10" fmla="*/ 22 w 36"/>
                  <a:gd name="T11" fmla="*/ 16 h 34"/>
                  <a:gd name="T12" fmla="*/ 30 w 36"/>
                  <a:gd name="T13" fmla="*/ 16 h 34"/>
                  <a:gd name="T14" fmla="*/ 36 w 36"/>
                  <a:gd name="T15" fmla="*/ 12 h 34"/>
                  <a:gd name="T16" fmla="*/ 36 w 36"/>
                  <a:gd name="T17" fmla="*/ 12 h 34"/>
                  <a:gd name="T18" fmla="*/ 34 w 36"/>
                  <a:gd name="T19" fmla="*/ 10 h 34"/>
                  <a:gd name="T20" fmla="*/ 30 w 36"/>
                  <a:gd name="T21" fmla="*/ 6 h 34"/>
                  <a:gd name="T22" fmla="*/ 30 w 36"/>
                  <a:gd name="T23" fmla="*/ 6 h 34"/>
                  <a:gd name="T24" fmla="*/ 32 w 36"/>
                  <a:gd name="T25" fmla="*/ 4 h 34"/>
                  <a:gd name="T26" fmla="*/ 34 w 36"/>
                  <a:gd name="T27" fmla="*/ 2 h 34"/>
                  <a:gd name="T28" fmla="*/ 34 w 36"/>
                  <a:gd name="T29" fmla="*/ 2 h 34"/>
                  <a:gd name="T30" fmla="*/ 32 w 36"/>
                  <a:gd name="T31" fmla="*/ 0 h 34"/>
                  <a:gd name="T32" fmla="*/ 28 w 36"/>
                  <a:gd name="T33" fmla="*/ 0 h 34"/>
                  <a:gd name="T34" fmla="*/ 0 w 36"/>
                  <a:gd name="T35" fmla="*/ 30 h 34"/>
                  <a:gd name="T36" fmla="*/ 0 w 36"/>
                  <a:gd name="T37" fmla="*/ 30 h 34"/>
                  <a:gd name="T38" fmla="*/ 6 w 36"/>
                  <a:gd name="T39" fmla="*/ 34 h 34"/>
                  <a:gd name="T40" fmla="*/ 6 w 36"/>
                  <a:gd name="T4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6" h="34">
                    <a:moveTo>
                      <a:pt x="6" y="34"/>
                    </a:moveTo>
                    <a:lnTo>
                      <a:pt x="6" y="34"/>
                    </a:lnTo>
                    <a:lnTo>
                      <a:pt x="12" y="22"/>
                    </a:lnTo>
                    <a:lnTo>
                      <a:pt x="16" y="18"/>
                    </a:lnTo>
                    <a:lnTo>
                      <a:pt x="22" y="16"/>
                    </a:lnTo>
                    <a:lnTo>
                      <a:pt x="22" y="16"/>
                    </a:lnTo>
                    <a:lnTo>
                      <a:pt x="30" y="16"/>
                    </a:lnTo>
                    <a:lnTo>
                      <a:pt x="36" y="12"/>
                    </a:lnTo>
                    <a:lnTo>
                      <a:pt x="36" y="12"/>
                    </a:lnTo>
                    <a:lnTo>
                      <a:pt x="34" y="10"/>
                    </a:lnTo>
                    <a:lnTo>
                      <a:pt x="30" y="6"/>
                    </a:lnTo>
                    <a:lnTo>
                      <a:pt x="30" y="6"/>
                    </a:lnTo>
                    <a:lnTo>
                      <a:pt x="32" y="4"/>
                    </a:lnTo>
                    <a:lnTo>
                      <a:pt x="34" y="2"/>
                    </a:lnTo>
                    <a:lnTo>
                      <a:pt x="34" y="2"/>
                    </a:lnTo>
                    <a:lnTo>
                      <a:pt x="32" y="0"/>
                    </a:lnTo>
                    <a:lnTo>
                      <a:pt x="28" y="0"/>
                    </a:lnTo>
                    <a:lnTo>
                      <a:pt x="0" y="30"/>
                    </a:lnTo>
                    <a:lnTo>
                      <a:pt x="0" y="30"/>
                    </a:lnTo>
                    <a:lnTo>
                      <a:pt x="6" y="34"/>
                    </a:lnTo>
                    <a:lnTo>
                      <a:pt x="6"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 name="Group 1271">
              <a:extLst>
                <a:ext uri="{FF2B5EF4-FFF2-40B4-BE49-F238E27FC236}">
                  <a16:creationId xmlns:a16="http://schemas.microsoft.com/office/drawing/2014/main" id="{365F6A06-054E-4811-85D0-1D3931D3B3E4}"/>
                </a:ext>
              </a:extLst>
            </p:cNvPr>
            <p:cNvGrpSpPr>
              <a:grpSpLocks/>
            </p:cNvGrpSpPr>
            <p:nvPr/>
          </p:nvGrpSpPr>
          <p:grpSpPr bwMode="auto">
            <a:xfrm>
              <a:off x="2554" y="1254"/>
              <a:ext cx="3592" cy="2294"/>
              <a:chOff x="2554" y="1254"/>
              <a:chExt cx="3592" cy="2294"/>
            </a:xfrm>
            <a:grpFill/>
          </p:grpSpPr>
          <p:sp>
            <p:nvSpPr>
              <p:cNvPr id="437" name="Rectangle 1071">
                <a:extLst>
                  <a:ext uri="{FF2B5EF4-FFF2-40B4-BE49-F238E27FC236}">
                    <a16:creationId xmlns:a16="http://schemas.microsoft.com/office/drawing/2014/main" id="{C0AFC4B1-09D8-4CCA-808A-7699EE4DB402}"/>
                  </a:ext>
                </a:extLst>
              </p:cNvPr>
              <p:cNvSpPr>
                <a:spLocks noChangeArrowheads="1"/>
              </p:cNvSpPr>
              <p:nvPr/>
            </p:nvSpPr>
            <p:spPr bwMode="auto">
              <a:xfrm>
                <a:off x="5574" y="2074"/>
                <a:ext cx="1" cy="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8" name="Freeform 1072">
                <a:extLst>
                  <a:ext uri="{FF2B5EF4-FFF2-40B4-BE49-F238E27FC236}">
                    <a16:creationId xmlns:a16="http://schemas.microsoft.com/office/drawing/2014/main" id="{AE142E0E-8DE1-4A13-AD75-681BA744DEAA}"/>
                  </a:ext>
                </a:extLst>
              </p:cNvPr>
              <p:cNvSpPr>
                <a:spLocks/>
              </p:cNvSpPr>
              <p:nvPr/>
            </p:nvSpPr>
            <p:spPr bwMode="auto">
              <a:xfrm>
                <a:off x="5564" y="2076"/>
                <a:ext cx="12" cy="10"/>
              </a:xfrm>
              <a:custGeom>
                <a:avLst/>
                <a:gdLst>
                  <a:gd name="T0" fmla="*/ 0 w 12"/>
                  <a:gd name="T1" fmla="*/ 10 h 10"/>
                  <a:gd name="T2" fmla="*/ 0 w 12"/>
                  <a:gd name="T3" fmla="*/ 10 h 10"/>
                  <a:gd name="T4" fmla="*/ 4 w 12"/>
                  <a:gd name="T5" fmla="*/ 10 h 10"/>
                  <a:gd name="T6" fmla="*/ 6 w 12"/>
                  <a:gd name="T7" fmla="*/ 6 h 10"/>
                  <a:gd name="T8" fmla="*/ 12 w 12"/>
                  <a:gd name="T9" fmla="*/ 0 h 10"/>
                  <a:gd name="T10" fmla="*/ 10 w 12"/>
                  <a:gd name="T11" fmla="*/ 0 h 10"/>
                  <a:gd name="T12" fmla="*/ 10 w 12"/>
                  <a:gd name="T13" fmla="*/ 0 h 10"/>
                  <a:gd name="T14" fmla="*/ 4 w 12"/>
                  <a:gd name="T15" fmla="*/ 2 h 10"/>
                  <a:gd name="T16" fmla="*/ 0 w 12"/>
                  <a:gd name="T17" fmla="*/ 6 h 10"/>
                  <a:gd name="T18" fmla="*/ 0 w 12"/>
                  <a:gd name="T19" fmla="*/ 6 h 10"/>
                  <a:gd name="T20" fmla="*/ 0 w 12"/>
                  <a:gd name="T21" fmla="*/ 8 h 10"/>
                  <a:gd name="T22" fmla="*/ 0 w 12"/>
                  <a:gd name="T23" fmla="*/ 10 h 10"/>
                  <a:gd name="T24" fmla="*/ 0 w 12"/>
                  <a:gd name="T25"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10">
                    <a:moveTo>
                      <a:pt x="0" y="10"/>
                    </a:moveTo>
                    <a:lnTo>
                      <a:pt x="0" y="10"/>
                    </a:lnTo>
                    <a:lnTo>
                      <a:pt x="4" y="10"/>
                    </a:lnTo>
                    <a:lnTo>
                      <a:pt x="6" y="6"/>
                    </a:lnTo>
                    <a:lnTo>
                      <a:pt x="12" y="0"/>
                    </a:lnTo>
                    <a:lnTo>
                      <a:pt x="10" y="0"/>
                    </a:lnTo>
                    <a:lnTo>
                      <a:pt x="10" y="0"/>
                    </a:lnTo>
                    <a:lnTo>
                      <a:pt x="4" y="2"/>
                    </a:lnTo>
                    <a:lnTo>
                      <a:pt x="0" y="6"/>
                    </a:lnTo>
                    <a:lnTo>
                      <a:pt x="0" y="6"/>
                    </a:lnTo>
                    <a:lnTo>
                      <a:pt x="0" y="8"/>
                    </a:lnTo>
                    <a:lnTo>
                      <a:pt x="0" y="1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9" name="Freeform 1073">
                <a:extLst>
                  <a:ext uri="{FF2B5EF4-FFF2-40B4-BE49-F238E27FC236}">
                    <a16:creationId xmlns:a16="http://schemas.microsoft.com/office/drawing/2014/main" id="{579237DB-FB1B-4822-B1A9-68A6543F1D7A}"/>
                  </a:ext>
                </a:extLst>
              </p:cNvPr>
              <p:cNvSpPr>
                <a:spLocks/>
              </p:cNvSpPr>
              <p:nvPr/>
            </p:nvSpPr>
            <p:spPr bwMode="auto">
              <a:xfrm>
                <a:off x="5590" y="2058"/>
                <a:ext cx="16" cy="12"/>
              </a:xfrm>
              <a:custGeom>
                <a:avLst/>
                <a:gdLst>
                  <a:gd name="T0" fmla="*/ 0 w 16"/>
                  <a:gd name="T1" fmla="*/ 10 h 12"/>
                  <a:gd name="T2" fmla="*/ 0 w 16"/>
                  <a:gd name="T3" fmla="*/ 10 h 12"/>
                  <a:gd name="T4" fmla="*/ 0 w 16"/>
                  <a:gd name="T5" fmla="*/ 12 h 12"/>
                  <a:gd name="T6" fmla="*/ 0 w 16"/>
                  <a:gd name="T7" fmla="*/ 12 h 12"/>
                  <a:gd name="T8" fmla="*/ 4 w 16"/>
                  <a:gd name="T9" fmla="*/ 10 h 12"/>
                  <a:gd name="T10" fmla="*/ 8 w 16"/>
                  <a:gd name="T11" fmla="*/ 8 h 12"/>
                  <a:gd name="T12" fmla="*/ 16 w 16"/>
                  <a:gd name="T13" fmla="*/ 0 h 12"/>
                  <a:gd name="T14" fmla="*/ 16 w 16"/>
                  <a:gd name="T15" fmla="*/ 0 h 12"/>
                  <a:gd name="T16" fmla="*/ 12 w 16"/>
                  <a:gd name="T17" fmla="*/ 0 h 12"/>
                  <a:gd name="T18" fmla="*/ 12 w 16"/>
                  <a:gd name="T19" fmla="*/ 0 h 12"/>
                  <a:gd name="T20" fmla="*/ 6 w 16"/>
                  <a:gd name="T21" fmla="*/ 2 h 12"/>
                  <a:gd name="T22" fmla="*/ 4 w 16"/>
                  <a:gd name="T23" fmla="*/ 4 h 12"/>
                  <a:gd name="T24" fmla="*/ 0 w 16"/>
                  <a:gd name="T25" fmla="*/ 10 h 12"/>
                  <a:gd name="T26" fmla="*/ 0 w 16"/>
                  <a:gd name="T2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12">
                    <a:moveTo>
                      <a:pt x="0" y="10"/>
                    </a:moveTo>
                    <a:lnTo>
                      <a:pt x="0" y="10"/>
                    </a:lnTo>
                    <a:lnTo>
                      <a:pt x="0" y="12"/>
                    </a:lnTo>
                    <a:lnTo>
                      <a:pt x="0" y="12"/>
                    </a:lnTo>
                    <a:lnTo>
                      <a:pt x="4" y="10"/>
                    </a:lnTo>
                    <a:lnTo>
                      <a:pt x="8" y="8"/>
                    </a:lnTo>
                    <a:lnTo>
                      <a:pt x="16" y="0"/>
                    </a:lnTo>
                    <a:lnTo>
                      <a:pt x="16" y="0"/>
                    </a:lnTo>
                    <a:lnTo>
                      <a:pt x="12" y="0"/>
                    </a:lnTo>
                    <a:lnTo>
                      <a:pt x="12" y="0"/>
                    </a:lnTo>
                    <a:lnTo>
                      <a:pt x="6" y="2"/>
                    </a:lnTo>
                    <a:lnTo>
                      <a:pt x="4" y="4"/>
                    </a:lnTo>
                    <a:lnTo>
                      <a:pt x="0" y="1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0" name="Freeform 1074">
                <a:extLst>
                  <a:ext uri="{FF2B5EF4-FFF2-40B4-BE49-F238E27FC236}">
                    <a16:creationId xmlns:a16="http://schemas.microsoft.com/office/drawing/2014/main" id="{6D18F4FF-944E-49AA-9DD2-9F23C4B88FD6}"/>
                  </a:ext>
                </a:extLst>
              </p:cNvPr>
              <p:cNvSpPr>
                <a:spLocks/>
              </p:cNvSpPr>
              <p:nvPr/>
            </p:nvSpPr>
            <p:spPr bwMode="auto">
              <a:xfrm>
                <a:off x="5514" y="1914"/>
                <a:ext cx="20" cy="36"/>
              </a:xfrm>
              <a:custGeom>
                <a:avLst/>
                <a:gdLst>
                  <a:gd name="T0" fmla="*/ 4 w 20"/>
                  <a:gd name="T1" fmla="*/ 36 h 36"/>
                  <a:gd name="T2" fmla="*/ 18 w 20"/>
                  <a:gd name="T3" fmla="*/ 22 h 36"/>
                  <a:gd name="T4" fmla="*/ 18 w 20"/>
                  <a:gd name="T5" fmla="*/ 22 h 36"/>
                  <a:gd name="T6" fmla="*/ 20 w 20"/>
                  <a:gd name="T7" fmla="*/ 16 h 36"/>
                  <a:gd name="T8" fmla="*/ 18 w 20"/>
                  <a:gd name="T9" fmla="*/ 8 h 36"/>
                  <a:gd name="T10" fmla="*/ 18 w 20"/>
                  <a:gd name="T11" fmla="*/ 8 h 36"/>
                  <a:gd name="T12" fmla="*/ 16 w 20"/>
                  <a:gd name="T13" fmla="*/ 0 h 36"/>
                  <a:gd name="T14" fmla="*/ 2 w 20"/>
                  <a:gd name="T15" fmla="*/ 14 h 36"/>
                  <a:gd name="T16" fmla="*/ 2 w 20"/>
                  <a:gd name="T17" fmla="*/ 14 h 36"/>
                  <a:gd name="T18" fmla="*/ 0 w 20"/>
                  <a:gd name="T19" fmla="*/ 28 h 36"/>
                  <a:gd name="T20" fmla="*/ 0 w 20"/>
                  <a:gd name="T21" fmla="*/ 28 h 36"/>
                  <a:gd name="T22" fmla="*/ 2 w 20"/>
                  <a:gd name="T23" fmla="*/ 32 h 36"/>
                  <a:gd name="T24" fmla="*/ 4 w 20"/>
                  <a:gd name="T25" fmla="*/ 36 h 36"/>
                  <a:gd name="T26" fmla="*/ 4 w 20"/>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36">
                    <a:moveTo>
                      <a:pt x="4" y="36"/>
                    </a:moveTo>
                    <a:lnTo>
                      <a:pt x="18" y="22"/>
                    </a:lnTo>
                    <a:lnTo>
                      <a:pt x="18" y="22"/>
                    </a:lnTo>
                    <a:lnTo>
                      <a:pt x="20" y="16"/>
                    </a:lnTo>
                    <a:lnTo>
                      <a:pt x="18" y="8"/>
                    </a:lnTo>
                    <a:lnTo>
                      <a:pt x="18" y="8"/>
                    </a:lnTo>
                    <a:lnTo>
                      <a:pt x="16" y="0"/>
                    </a:lnTo>
                    <a:lnTo>
                      <a:pt x="2" y="14"/>
                    </a:lnTo>
                    <a:lnTo>
                      <a:pt x="2" y="14"/>
                    </a:lnTo>
                    <a:lnTo>
                      <a:pt x="0" y="28"/>
                    </a:lnTo>
                    <a:lnTo>
                      <a:pt x="0" y="28"/>
                    </a:lnTo>
                    <a:lnTo>
                      <a:pt x="2" y="32"/>
                    </a:lnTo>
                    <a:lnTo>
                      <a:pt x="4" y="36"/>
                    </a:lnTo>
                    <a:lnTo>
                      <a:pt x="4" y="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1" name="Freeform 1075">
                <a:extLst>
                  <a:ext uri="{FF2B5EF4-FFF2-40B4-BE49-F238E27FC236}">
                    <a16:creationId xmlns:a16="http://schemas.microsoft.com/office/drawing/2014/main" id="{70C619F8-9A07-432E-BFEC-946CFA2F7910}"/>
                  </a:ext>
                </a:extLst>
              </p:cNvPr>
              <p:cNvSpPr>
                <a:spLocks/>
              </p:cNvSpPr>
              <p:nvPr/>
            </p:nvSpPr>
            <p:spPr bwMode="auto">
              <a:xfrm>
                <a:off x="5518" y="1958"/>
                <a:ext cx="24" cy="42"/>
              </a:xfrm>
              <a:custGeom>
                <a:avLst/>
                <a:gdLst>
                  <a:gd name="T0" fmla="*/ 6 w 24"/>
                  <a:gd name="T1" fmla="*/ 28 h 42"/>
                  <a:gd name="T2" fmla="*/ 6 w 24"/>
                  <a:gd name="T3" fmla="*/ 28 h 42"/>
                  <a:gd name="T4" fmla="*/ 4 w 24"/>
                  <a:gd name="T5" fmla="*/ 34 h 42"/>
                  <a:gd name="T6" fmla="*/ 0 w 24"/>
                  <a:gd name="T7" fmla="*/ 42 h 42"/>
                  <a:gd name="T8" fmla="*/ 24 w 24"/>
                  <a:gd name="T9" fmla="*/ 18 h 42"/>
                  <a:gd name="T10" fmla="*/ 24 w 24"/>
                  <a:gd name="T11" fmla="*/ 18 h 42"/>
                  <a:gd name="T12" fmla="*/ 20 w 24"/>
                  <a:gd name="T13" fmla="*/ 8 h 42"/>
                  <a:gd name="T14" fmla="*/ 20 w 24"/>
                  <a:gd name="T15" fmla="*/ 8 h 42"/>
                  <a:gd name="T16" fmla="*/ 18 w 24"/>
                  <a:gd name="T17" fmla="*/ 0 h 42"/>
                  <a:gd name="T18" fmla="*/ 6 w 24"/>
                  <a:gd name="T19" fmla="*/ 12 h 42"/>
                  <a:gd name="T20" fmla="*/ 6 w 24"/>
                  <a:gd name="T21" fmla="*/ 12 h 42"/>
                  <a:gd name="T22" fmla="*/ 6 w 24"/>
                  <a:gd name="T23" fmla="*/ 28 h 42"/>
                  <a:gd name="T24" fmla="*/ 6 w 24"/>
                  <a:gd name="T25" fmla="*/ 2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42">
                    <a:moveTo>
                      <a:pt x="6" y="28"/>
                    </a:moveTo>
                    <a:lnTo>
                      <a:pt x="6" y="28"/>
                    </a:lnTo>
                    <a:lnTo>
                      <a:pt x="4" y="34"/>
                    </a:lnTo>
                    <a:lnTo>
                      <a:pt x="0" y="42"/>
                    </a:lnTo>
                    <a:lnTo>
                      <a:pt x="24" y="18"/>
                    </a:lnTo>
                    <a:lnTo>
                      <a:pt x="24" y="18"/>
                    </a:lnTo>
                    <a:lnTo>
                      <a:pt x="20" y="8"/>
                    </a:lnTo>
                    <a:lnTo>
                      <a:pt x="20" y="8"/>
                    </a:lnTo>
                    <a:lnTo>
                      <a:pt x="18" y="0"/>
                    </a:lnTo>
                    <a:lnTo>
                      <a:pt x="6" y="12"/>
                    </a:lnTo>
                    <a:lnTo>
                      <a:pt x="6" y="12"/>
                    </a:lnTo>
                    <a:lnTo>
                      <a:pt x="6" y="28"/>
                    </a:lnTo>
                    <a:lnTo>
                      <a:pt x="6"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2" name="Freeform 1076">
                <a:extLst>
                  <a:ext uri="{FF2B5EF4-FFF2-40B4-BE49-F238E27FC236}">
                    <a16:creationId xmlns:a16="http://schemas.microsoft.com/office/drawing/2014/main" id="{C0F78C1C-1386-4184-B41A-B7E3AD23C54A}"/>
                  </a:ext>
                </a:extLst>
              </p:cNvPr>
              <p:cNvSpPr>
                <a:spLocks/>
              </p:cNvSpPr>
              <p:nvPr/>
            </p:nvSpPr>
            <p:spPr bwMode="auto">
              <a:xfrm>
                <a:off x="5546" y="1992"/>
                <a:ext cx="4" cy="6"/>
              </a:xfrm>
              <a:custGeom>
                <a:avLst/>
                <a:gdLst>
                  <a:gd name="T0" fmla="*/ 4 w 4"/>
                  <a:gd name="T1" fmla="*/ 6 h 6"/>
                  <a:gd name="T2" fmla="*/ 4 w 4"/>
                  <a:gd name="T3" fmla="*/ 6 h 6"/>
                  <a:gd name="T4" fmla="*/ 2 w 4"/>
                  <a:gd name="T5" fmla="*/ 0 h 6"/>
                  <a:gd name="T6" fmla="*/ 0 w 4"/>
                  <a:gd name="T7" fmla="*/ 2 h 6"/>
                  <a:gd name="T8" fmla="*/ 0 w 4"/>
                  <a:gd name="T9" fmla="*/ 2 h 6"/>
                  <a:gd name="T10" fmla="*/ 4 w 4"/>
                  <a:gd name="T11" fmla="*/ 6 h 6"/>
                  <a:gd name="T12" fmla="*/ 4 w 4"/>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 h="6">
                    <a:moveTo>
                      <a:pt x="4" y="6"/>
                    </a:moveTo>
                    <a:lnTo>
                      <a:pt x="4" y="6"/>
                    </a:lnTo>
                    <a:lnTo>
                      <a:pt x="2" y="0"/>
                    </a:lnTo>
                    <a:lnTo>
                      <a:pt x="0" y="2"/>
                    </a:lnTo>
                    <a:lnTo>
                      <a:pt x="0" y="2"/>
                    </a:lnTo>
                    <a:lnTo>
                      <a:pt x="4" y="6"/>
                    </a:lnTo>
                    <a:lnTo>
                      <a:pt x="4"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3" name="Freeform 1077">
                <a:extLst>
                  <a:ext uri="{FF2B5EF4-FFF2-40B4-BE49-F238E27FC236}">
                    <a16:creationId xmlns:a16="http://schemas.microsoft.com/office/drawing/2014/main" id="{FD9C6F6B-BE93-45F9-AE22-47A3910160C0}"/>
                  </a:ext>
                </a:extLst>
              </p:cNvPr>
              <p:cNvSpPr>
                <a:spLocks/>
              </p:cNvSpPr>
              <p:nvPr/>
            </p:nvSpPr>
            <p:spPr bwMode="auto">
              <a:xfrm>
                <a:off x="5522" y="2014"/>
                <a:ext cx="12" cy="30"/>
              </a:xfrm>
              <a:custGeom>
                <a:avLst/>
                <a:gdLst>
                  <a:gd name="T0" fmla="*/ 2 w 12"/>
                  <a:gd name="T1" fmla="*/ 20 h 30"/>
                  <a:gd name="T2" fmla="*/ 2 w 12"/>
                  <a:gd name="T3" fmla="*/ 20 h 30"/>
                  <a:gd name="T4" fmla="*/ 2 w 12"/>
                  <a:gd name="T5" fmla="*/ 30 h 30"/>
                  <a:gd name="T6" fmla="*/ 12 w 12"/>
                  <a:gd name="T7" fmla="*/ 18 h 30"/>
                  <a:gd name="T8" fmla="*/ 12 w 12"/>
                  <a:gd name="T9" fmla="*/ 18 h 30"/>
                  <a:gd name="T10" fmla="*/ 6 w 12"/>
                  <a:gd name="T11" fmla="*/ 12 h 30"/>
                  <a:gd name="T12" fmla="*/ 4 w 12"/>
                  <a:gd name="T13" fmla="*/ 4 h 30"/>
                  <a:gd name="T14" fmla="*/ 4 w 12"/>
                  <a:gd name="T15" fmla="*/ 4 h 30"/>
                  <a:gd name="T16" fmla="*/ 4 w 12"/>
                  <a:gd name="T17" fmla="*/ 0 h 30"/>
                  <a:gd name="T18" fmla="*/ 0 w 12"/>
                  <a:gd name="T19" fmla="*/ 4 h 30"/>
                  <a:gd name="T20" fmla="*/ 0 w 12"/>
                  <a:gd name="T21" fmla="*/ 4 h 30"/>
                  <a:gd name="T22" fmla="*/ 2 w 12"/>
                  <a:gd name="T23" fmla="*/ 20 h 30"/>
                  <a:gd name="T24" fmla="*/ 2 w 12"/>
                  <a:gd name="T25" fmla="*/ 2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30">
                    <a:moveTo>
                      <a:pt x="2" y="20"/>
                    </a:moveTo>
                    <a:lnTo>
                      <a:pt x="2" y="20"/>
                    </a:lnTo>
                    <a:lnTo>
                      <a:pt x="2" y="30"/>
                    </a:lnTo>
                    <a:lnTo>
                      <a:pt x="12" y="18"/>
                    </a:lnTo>
                    <a:lnTo>
                      <a:pt x="12" y="18"/>
                    </a:lnTo>
                    <a:lnTo>
                      <a:pt x="6" y="12"/>
                    </a:lnTo>
                    <a:lnTo>
                      <a:pt x="4" y="4"/>
                    </a:lnTo>
                    <a:lnTo>
                      <a:pt x="4" y="4"/>
                    </a:lnTo>
                    <a:lnTo>
                      <a:pt x="4" y="0"/>
                    </a:lnTo>
                    <a:lnTo>
                      <a:pt x="0" y="4"/>
                    </a:lnTo>
                    <a:lnTo>
                      <a:pt x="0" y="4"/>
                    </a:lnTo>
                    <a:lnTo>
                      <a:pt x="2" y="20"/>
                    </a:lnTo>
                    <a:lnTo>
                      <a:pt x="2"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4" name="Freeform 1078">
                <a:extLst>
                  <a:ext uri="{FF2B5EF4-FFF2-40B4-BE49-F238E27FC236}">
                    <a16:creationId xmlns:a16="http://schemas.microsoft.com/office/drawing/2014/main" id="{F51025A4-074D-495B-B090-9C7EFEE8BE62}"/>
                  </a:ext>
                </a:extLst>
              </p:cNvPr>
              <p:cNvSpPr>
                <a:spLocks/>
              </p:cNvSpPr>
              <p:nvPr/>
            </p:nvSpPr>
            <p:spPr bwMode="auto">
              <a:xfrm>
                <a:off x="4390" y="1562"/>
                <a:ext cx="4" cy="4"/>
              </a:xfrm>
              <a:custGeom>
                <a:avLst/>
                <a:gdLst>
                  <a:gd name="T0" fmla="*/ 0 w 4"/>
                  <a:gd name="T1" fmla="*/ 0 h 4"/>
                  <a:gd name="T2" fmla="*/ 4 w 4"/>
                  <a:gd name="T3" fmla="*/ 4 h 4"/>
                  <a:gd name="T4" fmla="*/ 4 w 4"/>
                  <a:gd name="T5" fmla="*/ 4 h 4"/>
                  <a:gd name="T6" fmla="*/ 0 w 4"/>
                  <a:gd name="T7" fmla="*/ 0 h 4"/>
                  <a:gd name="T8" fmla="*/ 0 w 4"/>
                  <a:gd name="T9" fmla="*/ 0 h 4"/>
                </a:gdLst>
                <a:ahLst/>
                <a:cxnLst>
                  <a:cxn ang="0">
                    <a:pos x="T0" y="T1"/>
                  </a:cxn>
                  <a:cxn ang="0">
                    <a:pos x="T2" y="T3"/>
                  </a:cxn>
                  <a:cxn ang="0">
                    <a:pos x="T4" y="T5"/>
                  </a:cxn>
                  <a:cxn ang="0">
                    <a:pos x="T6" y="T7"/>
                  </a:cxn>
                  <a:cxn ang="0">
                    <a:pos x="T8" y="T9"/>
                  </a:cxn>
                </a:cxnLst>
                <a:rect l="0" t="0" r="r" b="b"/>
                <a:pathLst>
                  <a:path w="4" h="4">
                    <a:moveTo>
                      <a:pt x="0" y="0"/>
                    </a:moveTo>
                    <a:lnTo>
                      <a:pt x="4" y="4"/>
                    </a:lnTo>
                    <a:lnTo>
                      <a:pt x="4" y="4"/>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5" name="Freeform 1079">
                <a:extLst>
                  <a:ext uri="{FF2B5EF4-FFF2-40B4-BE49-F238E27FC236}">
                    <a16:creationId xmlns:a16="http://schemas.microsoft.com/office/drawing/2014/main" id="{7415CBA3-C59B-4F4F-BF22-426E399DB837}"/>
                  </a:ext>
                </a:extLst>
              </p:cNvPr>
              <p:cNvSpPr>
                <a:spLocks/>
              </p:cNvSpPr>
              <p:nvPr/>
            </p:nvSpPr>
            <p:spPr bwMode="auto">
              <a:xfrm>
                <a:off x="4394" y="1566"/>
                <a:ext cx="2" cy="0"/>
              </a:xfrm>
              <a:custGeom>
                <a:avLst/>
                <a:gdLst>
                  <a:gd name="T0" fmla="*/ 0 w 2"/>
                  <a:gd name="T1" fmla="*/ 0 w 2"/>
                  <a:gd name="T2" fmla="*/ 2 w 2"/>
                  <a:gd name="T3" fmla="*/ 0 w 2"/>
                  <a:gd name="T4" fmla="*/ 0 w 2"/>
                  <a:gd name="T5" fmla="*/ 0 w 2"/>
                  <a:gd name="T6" fmla="*/ 0 w 2"/>
                </a:gdLst>
                <a:ahLst/>
                <a:cxnLst>
                  <a:cxn ang="0">
                    <a:pos x="T0" y="0"/>
                  </a:cxn>
                  <a:cxn ang="0">
                    <a:pos x="T1" y="0"/>
                  </a:cxn>
                  <a:cxn ang="0">
                    <a:pos x="T2" y="0"/>
                  </a:cxn>
                  <a:cxn ang="0">
                    <a:pos x="T3" y="0"/>
                  </a:cxn>
                  <a:cxn ang="0">
                    <a:pos x="T4" y="0"/>
                  </a:cxn>
                  <a:cxn ang="0">
                    <a:pos x="T5" y="0"/>
                  </a:cxn>
                  <a:cxn ang="0">
                    <a:pos x="T6" y="0"/>
                  </a:cxn>
                </a:cxnLst>
                <a:rect l="0" t="0" r="r" b="b"/>
                <a:pathLst>
                  <a:path w="2">
                    <a:moveTo>
                      <a:pt x="0" y="0"/>
                    </a:moveTo>
                    <a:lnTo>
                      <a:pt x="0" y="0"/>
                    </a:lnTo>
                    <a:lnTo>
                      <a:pt x="2"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6" name="Freeform 1080">
                <a:extLst>
                  <a:ext uri="{FF2B5EF4-FFF2-40B4-BE49-F238E27FC236}">
                    <a16:creationId xmlns:a16="http://schemas.microsoft.com/office/drawing/2014/main" id="{C47C03D9-28CF-4DD8-AF57-BCFFE6A5D85A}"/>
                  </a:ext>
                </a:extLst>
              </p:cNvPr>
              <p:cNvSpPr>
                <a:spLocks/>
              </p:cNvSpPr>
              <p:nvPr/>
            </p:nvSpPr>
            <p:spPr bwMode="auto">
              <a:xfrm>
                <a:off x="4364" y="1448"/>
                <a:ext cx="8" cy="8"/>
              </a:xfrm>
              <a:custGeom>
                <a:avLst/>
                <a:gdLst>
                  <a:gd name="T0" fmla="*/ 0 w 8"/>
                  <a:gd name="T1" fmla="*/ 6 h 8"/>
                  <a:gd name="T2" fmla="*/ 0 w 8"/>
                  <a:gd name="T3" fmla="*/ 6 h 8"/>
                  <a:gd name="T4" fmla="*/ 2 w 8"/>
                  <a:gd name="T5" fmla="*/ 8 h 8"/>
                  <a:gd name="T6" fmla="*/ 8 w 8"/>
                  <a:gd name="T7" fmla="*/ 0 h 8"/>
                  <a:gd name="T8" fmla="*/ 8 w 8"/>
                  <a:gd name="T9" fmla="*/ 0 h 8"/>
                  <a:gd name="T10" fmla="*/ 6 w 8"/>
                  <a:gd name="T11" fmla="*/ 2 h 8"/>
                  <a:gd name="T12" fmla="*/ 6 w 8"/>
                  <a:gd name="T13" fmla="*/ 2 h 8"/>
                  <a:gd name="T14" fmla="*/ 2 w 8"/>
                  <a:gd name="T15" fmla="*/ 2 h 8"/>
                  <a:gd name="T16" fmla="*/ 0 w 8"/>
                  <a:gd name="T17" fmla="*/ 6 h 8"/>
                  <a:gd name="T18" fmla="*/ 0 w 8"/>
                  <a:gd name="T19"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8">
                    <a:moveTo>
                      <a:pt x="0" y="6"/>
                    </a:moveTo>
                    <a:lnTo>
                      <a:pt x="0" y="6"/>
                    </a:lnTo>
                    <a:lnTo>
                      <a:pt x="2" y="8"/>
                    </a:lnTo>
                    <a:lnTo>
                      <a:pt x="8" y="0"/>
                    </a:lnTo>
                    <a:lnTo>
                      <a:pt x="8" y="0"/>
                    </a:lnTo>
                    <a:lnTo>
                      <a:pt x="6" y="2"/>
                    </a:lnTo>
                    <a:lnTo>
                      <a:pt x="6" y="2"/>
                    </a:lnTo>
                    <a:lnTo>
                      <a:pt x="2" y="2"/>
                    </a:lnTo>
                    <a:lnTo>
                      <a:pt x="0" y="6"/>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7" name="Freeform 1081">
                <a:extLst>
                  <a:ext uri="{FF2B5EF4-FFF2-40B4-BE49-F238E27FC236}">
                    <a16:creationId xmlns:a16="http://schemas.microsoft.com/office/drawing/2014/main" id="{2D076E94-C4A5-40F6-8C39-2378C306A8D0}"/>
                  </a:ext>
                </a:extLst>
              </p:cNvPr>
              <p:cNvSpPr>
                <a:spLocks/>
              </p:cNvSpPr>
              <p:nvPr/>
            </p:nvSpPr>
            <p:spPr bwMode="auto">
              <a:xfrm>
                <a:off x="4314" y="1418"/>
                <a:ext cx="136" cy="130"/>
              </a:xfrm>
              <a:custGeom>
                <a:avLst/>
                <a:gdLst>
                  <a:gd name="T0" fmla="*/ 36 w 136"/>
                  <a:gd name="T1" fmla="*/ 82 h 130"/>
                  <a:gd name="T2" fmla="*/ 36 w 136"/>
                  <a:gd name="T3" fmla="*/ 82 h 130"/>
                  <a:gd name="T4" fmla="*/ 28 w 136"/>
                  <a:gd name="T5" fmla="*/ 84 h 130"/>
                  <a:gd name="T6" fmla="*/ 14 w 136"/>
                  <a:gd name="T7" fmla="*/ 98 h 130"/>
                  <a:gd name="T8" fmla="*/ 14 w 136"/>
                  <a:gd name="T9" fmla="*/ 98 h 130"/>
                  <a:gd name="T10" fmla="*/ 14 w 136"/>
                  <a:gd name="T11" fmla="*/ 102 h 130"/>
                  <a:gd name="T12" fmla="*/ 14 w 136"/>
                  <a:gd name="T13" fmla="*/ 102 h 130"/>
                  <a:gd name="T14" fmla="*/ 14 w 136"/>
                  <a:gd name="T15" fmla="*/ 106 h 130"/>
                  <a:gd name="T16" fmla="*/ 12 w 136"/>
                  <a:gd name="T17" fmla="*/ 108 h 130"/>
                  <a:gd name="T18" fmla="*/ 8 w 136"/>
                  <a:gd name="T19" fmla="*/ 110 h 130"/>
                  <a:gd name="T20" fmla="*/ 2 w 136"/>
                  <a:gd name="T21" fmla="*/ 114 h 130"/>
                  <a:gd name="T22" fmla="*/ 2 w 136"/>
                  <a:gd name="T23" fmla="*/ 118 h 130"/>
                  <a:gd name="T24" fmla="*/ 0 w 136"/>
                  <a:gd name="T25" fmla="*/ 120 h 130"/>
                  <a:gd name="T26" fmla="*/ 0 w 136"/>
                  <a:gd name="T27" fmla="*/ 120 h 130"/>
                  <a:gd name="T28" fmla="*/ 2 w 136"/>
                  <a:gd name="T29" fmla="*/ 124 h 130"/>
                  <a:gd name="T30" fmla="*/ 4 w 136"/>
                  <a:gd name="T31" fmla="*/ 126 h 130"/>
                  <a:gd name="T32" fmla="*/ 8 w 136"/>
                  <a:gd name="T33" fmla="*/ 130 h 130"/>
                  <a:gd name="T34" fmla="*/ 136 w 136"/>
                  <a:gd name="T35" fmla="*/ 2 h 130"/>
                  <a:gd name="T36" fmla="*/ 136 w 136"/>
                  <a:gd name="T37" fmla="*/ 2 h 130"/>
                  <a:gd name="T38" fmla="*/ 130 w 136"/>
                  <a:gd name="T39" fmla="*/ 0 h 130"/>
                  <a:gd name="T40" fmla="*/ 130 w 136"/>
                  <a:gd name="T41" fmla="*/ 0 h 130"/>
                  <a:gd name="T42" fmla="*/ 126 w 136"/>
                  <a:gd name="T43" fmla="*/ 0 h 130"/>
                  <a:gd name="T44" fmla="*/ 122 w 136"/>
                  <a:gd name="T45" fmla="*/ 2 h 130"/>
                  <a:gd name="T46" fmla="*/ 120 w 136"/>
                  <a:gd name="T47" fmla="*/ 4 h 130"/>
                  <a:gd name="T48" fmla="*/ 116 w 136"/>
                  <a:gd name="T49" fmla="*/ 6 h 130"/>
                  <a:gd name="T50" fmla="*/ 116 w 136"/>
                  <a:gd name="T51" fmla="*/ 6 h 130"/>
                  <a:gd name="T52" fmla="*/ 108 w 136"/>
                  <a:gd name="T53" fmla="*/ 6 h 130"/>
                  <a:gd name="T54" fmla="*/ 102 w 136"/>
                  <a:gd name="T55" fmla="*/ 10 h 130"/>
                  <a:gd name="T56" fmla="*/ 34 w 136"/>
                  <a:gd name="T57" fmla="*/ 78 h 130"/>
                  <a:gd name="T58" fmla="*/ 34 w 136"/>
                  <a:gd name="T59" fmla="*/ 78 h 130"/>
                  <a:gd name="T60" fmla="*/ 36 w 136"/>
                  <a:gd name="T61" fmla="*/ 82 h 130"/>
                  <a:gd name="T62" fmla="*/ 36 w 136"/>
                  <a:gd name="T63" fmla="*/ 82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6" h="130">
                    <a:moveTo>
                      <a:pt x="36" y="82"/>
                    </a:moveTo>
                    <a:lnTo>
                      <a:pt x="36" y="82"/>
                    </a:lnTo>
                    <a:lnTo>
                      <a:pt x="28" y="84"/>
                    </a:lnTo>
                    <a:lnTo>
                      <a:pt x="14" y="98"/>
                    </a:lnTo>
                    <a:lnTo>
                      <a:pt x="14" y="98"/>
                    </a:lnTo>
                    <a:lnTo>
                      <a:pt x="14" y="102"/>
                    </a:lnTo>
                    <a:lnTo>
                      <a:pt x="14" y="102"/>
                    </a:lnTo>
                    <a:lnTo>
                      <a:pt x="14" y="106"/>
                    </a:lnTo>
                    <a:lnTo>
                      <a:pt x="12" y="108"/>
                    </a:lnTo>
                    <a:lnTo>
                      <a:pt x="8" y="110"/>
                    </a:lnTo>
                    <a:lnTo>
                      <a:pt x="2" y="114"/>
                    </a:lnTo>
                    <a:lnTo>
                      <a:pt x="2" y="118"/>
                    </a:lnTo>
                    <a:lnTo>
                      <a:pt x="0" y="120"/>
                    </a:lnTo>
                    <a:lnTo>
                      <a:pt x="0" y="120"/>
                    </a:lnTo>
                    <a:lnTo>
                      <a:pt x="2" y="124"/>
                    </a:lnTo>
                    <a:lnTo>
                      <a:pt x="4" y="126"/>
                    </a:lnTo>
                    <a:lnTo>
                      <a:pt x="8" y="130"/>
                    </a:lnTo>
                    <a:lnTo>
                      <a:pt x="136" y="2"/>
                    </a:lnTo>
                    <a:lnTo>
                      <a:pt x="136" y="2"/>
                    </a:lnTo>
                    <a:lnTo>
                      <a:pt x="130" y="0"/>
                    </a:lnTo>
                    <a:lnTo>
                      <a:pt x="130" y="0"/>
                    </a:lnTo>
                    <a:lnTo>
                      <a:pt x="126" y="0"/>
                    </a:lnTo>
                    <a:lnTo>
                      <a:pt x="122" y="2"/>
                    </a:lnTo>
                    <a:lnTo>
                      <a:pt x="120" y="4"/>
                    </a:lnTo>
                    <a:lnTo>
                      <a:pt x="116" y="6"/>
                    </a:lnTo>
                    <a:lnTo>
                      <a:pt x="116" y="6"/>
                    </a:lnTo>
                    <a:lnTo>
                      <a:pt x="108" y="6"/>
                    </a:lnTo>
                    <a:lnTo>
                      <a:pt x="102" y="10"/>
                    </a:lnTo>
                    <a:lnTo>
                      <a:pt x="34" y="78"/>
                    </a:lnTo>
                    <a:lnTo>
                      <a:pt x="34" y="78"/>
                    </a:lnTo>
                    <a:lnTo>
                      <a:pt x="36" y="82"/>
                    </a:lnTo>
                    <a:lnTo>
                      <a:pt x="36" y="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8" name="Freeform 1082">
                <a:extLst>
                  <a:ext uri="{FF2B5EF4-FFF2-40B4-BE49-F238E27FC236}">
                    <a16:creationId xmlns:a16="http://schemas.microsoft.com/office/drawing/2014/main" id="{E1AFC1DE-CBAC-4C44-9D7B-23E4B597058B}"/>
                  </a:ext>
                </a:extLst>
              </p:cNvPr>
              <p:cNvSpPr>
                <a:spLocks/>
              </p:cNvSpPr>
              <p:nvPr/>
            </p:nvSpPr>
            <p:spPr bwMode="auto">
              <a:xfrm>
                <a:off x="4342" y="1522"/>
                <a:ext cx="28" cy="44"/>
              </a:xfrm>
              <a:custGeom>
                <a:avLst/>
                <a:gdLst>
                  <a:gd name="T0" fmla="*/ 10 w 28"/>
                  <a:gd name="T1" fmla="*/ 44 h 44"/>
                  <a:gd name="T2" fmla="*/ 28 w 28"/>
                  <a:gd name="T3" fmla="*/ 24 h 44"/>
                  <a:gd name="T4" fmla="*/ 28 w 28"/>
                  <a:gd name="T5" fmla="*/ 24 h 44"/>
                  <a:gd name="T6" fmla="*/ 26 w 28"/>
                  <a:gd name="T7" fmla="*/ 20 h 44"/>
                  <a:gd name="T8" fmla="*/ 26 w 28"/>
                  <a:gd name="T9" fmla="*/ 14 h 44"/>
                  <a:gd name="T10" fmla="*/ 26 w 28"/>
                  <a:gd name="T11" fmla="*/ 14 h 44"/>
                  <a:gd name="T12" fmla="*/ 28 w 28"/>
                  <a:gd name="T13" fmla="*/ 0 h 44"/>
                  <a:gd name="T14" fmla="*/ 0 w 28"/>
                  <a:gd name="T15" fmla="*/ 30 h 44"/>
                  <a:gd name="T16" fmla="*/ 0 w 28"/>
                  <a:gd name="T17" fmla="*/ 30 h 44"/>
                  <a:gd name="T18" fmla="*/ 0 w 28"/>
                  <a:gd name="T19" fmla="*/ 36 h 44"/>
                  <a:gd name="T20" fmla="*/ 2 w 28"/>
                  <a:gd name="T21" fmla="*/ 42 h 44"/>
                  <a:gd name="T22" fmla="*/ 2 w 28"/>
                  <a:gd name="T23" fmla="*/ 42 h 44"/>
                  <a:gd name="T24" fmla="*/ 4 w 28"/>
                  <a:gd name="T25" fmla="*/ 44 h 44"/>
                  <a:gd name="T26" fmla="*/ 10 w 28"/>
                  <a:gd name="T27" fmla="*/ 44 h 44"/>
                  <a:gd name="T28" fmla="*/ 10 w 28"/>
                  <a:gd name="T2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44">
                    <a:moveTo>
                      <a:pt x="10" y="44"/>
                    </a:moveTo>
                    <a:lnTo>
                      <a:pt x="28" y="24"/>
                    </a:lnTo>
                    <a:lnTo>
                      <a:pt x="28" y="24"/>
                    </a:lnTo>
                    <a:lnTo>
                      <a:pt x="26" y="20"/>
                    </a:lnTo>
                    <a:lnTo>
                      <a:pt x="26" y="14"/>
                    </a:lnTo>
                    <a:lnTo>
                      <a:pt x="26" y="14"/>
                    </a:lnTo>
                    <a:lnTo>
                      <a:pt x="28" y="0"/>
                    </a:lnTo>
                    <a:lnTo>
                      <a:pt x="0" y="30"/>
                    </a:lnTo>
                    <a:lnTo>
                      <a:pt x="0" y="30"/>
                    </a:lnTo>
                    <a:lnTo>
                      <a:pt x="0" y="36"/>
                    </a:lnTo>
                    <a:lnTo>
                      <a:pt x="2" y="42"/>
                    </a:lnTo>
                    <a:lnTo>
                      <a:pt x="2" y="42"/>
                    </a:lnTo>
                    <a:lnTo>
                      <a:pt x="4" y="44"/>
                    </a:lnTo>
                    <a:lnTo>
                      <a:pt x="10" y="44"/>
                    </a:lnTo>
                    <a:lnTo>
                      <a:pt x="10"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9" name="Freeform 1083">
                <a:extLst>
                  <a:ext uri="{FF2B5EF4-FFF2-40B4-BE49-F238E27FC236}">
                    <a16:creationId xmlns:a16="http://schemas.microsoft.com/office/drawing/2014/main" id="{6DEB6A37-DD62-4DFB-AA5D-361507C35684}"/>
                  </a:ext>
                </a:extLst>
              </p:cNvPr>
              <p:cNvSpPr>
                <a:spLocks/>
              </p:cNvSpPr>
              <p:nvPr/>
            </p:nvSpPr>
            <p:spPr bwMode="auto">
              <a:xfrm>
                <a:off x="4424" y="1398"/>
                <a:ext cx="94" cy="70"/>
              </a:xfrm>
              <a:custGeom>
                <a:avLst/>
                <a:gdLst>
                  <a:gd name="T0" fmla="*/ 22 w 94"/>
                  <a:gd name="T1" fmla="*/ 58 h 70"/>
                  <a:gd name="T2" fmla="*/ 22 w 94"/>
                  <a:gd name="T3" fmla="*/ 58 h 70"/>
                  <a:gd name="T4" fmla="*/ 26 w 94"/>
                  <a:gd name="T5" fmla="*/ 56 h 70"/>
                  <a:gd name="T6" fmla="*/ 28 w 94"/>
                  <a:gd name="T7" fmla="*/ 52 h 70"/>
                  <a:gd name="T8" fmla="*/ 32 w 94"/>
                  <a:gd name="T9" fmla="*/ 46 h 70"/>
                  <a:gd name="T10" fmla="*/ 32 w 94"/>
                  <a:gd name="T11" fmla="*/ 46 h 70"/>
                  <a:gd name="T12" fmla="*/ 44 w 94"/>
                  <a:gd name="T13" fmla="*/ 42 h 70"/>
                  <a:gd name="T14" fmla="*/ 54 w 94"/>
                  <a:gd name="T15" fmla="*/ 40 h 70"/>
                  <a:gd name="T16" fmla="*/ 94 w 94"/>
                  <a:gd name="T17" fmla="*/ 0 h 70"/>
                  <a:gd name="T18" fmla="*/ 94 w 94"/>
                  <a:gd name="T19" fmla="*/ 0 h 70"/>
                  <a:gd name="T20" fmla="*/ 82 w 94"/>
                  <a:gd name="T21" fmla="*/ 6 h 70"/>
                  <a:gd name="T22" fmla="*/ 70 w 94"/>
                  <a:gd name="T23" fmla="*/ 12 h 70"/>
                  <a:gd name="T24" fmla="*/ 58 w 94"/>
                  <a:gd name="T25" fmla="*/ 18 h 70"/>
                  <a:gd name="T26" fmla="*/ 46 w 94"/>
                  <a:gd name="T27" fmla="*/ 24 h 70"/>
                  <a:gd name="T28" fmla="*/ 0 w 94"/>
                  <a:gd name="T29" fmla="*/ 70 h 70"/>
                  <a:gd name="T30" fmla="*/ 0 w 94"/>
                  <a:gd name="T31" fmla="*/ 70 h 70"/>
                  <a:gd name="T32" fmla="*/ 6 w 94"/>
                  <a:gd name="T33" fmla="*/ 66 h 70"/>
                  <a:gd name="T34" fmla="*/ 10 w 94"/>
                  <a:gd name="T35" fmla="*/ 62 h 70"/>
                  <a:gd name="T36" fmla="*/ 16 w 94"/>
                  <a:gd name="T37" fmla="*/ 58 h 70"/>
                  <a:gd name="T38" fmla="*/ 22 w 94"/>
                  <a:gd name="T39" fmla="*/ 58 h 70"/>
                  <a:gd name="T40" fmla="*/ 22 w 94"/>
                  <a:gd name="T41" fmla="*/ 58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 h="70">
                    <a:moveTo>
                      <a:pt x="22" y="58"/>
                    </a:moveTo>
                    <a:lnTo>
                      <a:pt x="22" y="58"/>
                    </a:lnTo>
                    <a:lnTo>
                      <a:pt x="26" y="56"/>
                    </a:lnTo>
                    <a:lnTo>
                      <a:pt x="28" y="52"/>
                    </a:lnTo>
                    <a:lnTo>
                      <a:pt x="32" y="46"/>
                    </a:lnTo>
                    <a:lnTo>
                      <a:pt x="32" y="46"/>
                    </a:lnTo>
                    <a:lnTo>
                      <a:pt x="44" y="42"/>
                    </a:lnTo>
                    <a:lnTo>
                      <a:pt x="54" y="40"/>
                    </a:lnTo>
                    <a:lnTo>
                      <a:pt x="94" y="0"/>
                    </a:lnTo>
                    <a:lnTo>
                      <a:pt x="94" y="0"/>
                    </a:lnTo>
                    <a:lnTo>
                      <a:pt x="82" y="6"/>
                    </a:lnTo>
                    <a:lnTo>
                      <a:pt x="70" y="12"/>
                    </a:lnTo>
                    <a:lnTo>
                      <a:pt x="58" y="18"/>
                    </a:lnTo>
                    <a:lnTo>
                      <a:pt x="46" y="24"/>
                    </a:lnTo>
                    <a:lnTo>
                      <a:pt x="0" y="70"/>
                    </a:lnTo>
                    <a:lnTo>
                      <a:pt x="0" y="70"/>
                    </a:lnTo>
                    <a:lnTo>
                      <a:pt x="6" y="66"/>
                    </a:lnTo>
                    <a:lnTo>
                      <a:pt x="10" y="62"/>
                    </a:lnTo>
                    <a:lnTo>
                      <a:pt x="16" y="58"/>
                    </a:lnTo>
                    <a:lnTo>
                      <a:pt x="22" y="58"/>
                    </a:lnTo>
                    <a:lnTo>
                      <a:pt x="22" y="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0" name="Freeform 1084">
                <a:extLst>
                  <a:ext uri="{FF2B5EF4-FFF2-40B4-BE49-F238E27FC236}">
                    <a16:creationId xmlns:a16="http://schemas.microsoft.com/office/drawing/2014/main" id="{539D5E99-4FCB-4EA4-9496-0B95EE28560D}"/>
                  </a:ext>
                </a:extLst>
              </p:cNvPr>
              <p:cNvSpPr>
                <a:spLocks/>
              </p:cNvSpPr>
              <p:nvPr/>
            </p:nvSpPr>
            <p:spPr bwMode="auto">
              <a:xfrm>
                <a:off x="4372" y="1558"/>
                <a:ext cx="24" cy="10"/>
              </a:xfrm>
              <a:custGeom>
                <a:avLst/>
                <a:gdLst>
                  <a:gd name="T0" fmla="*/ 24 w 24"/>
                  <a:gd name="T1" fmla="*/ 10 h 10"/>
                  <a:gd name="T2" fmla="*/ 24 w 24"/>
                  <a:gd name="T3" fmla="*/ 10 h 10"/>
                  <a:gd name="T4" fmla="*/ 22 w 24"/>
                  <a:gd name="T5" fmla="*/ 8 h 10"/>
                  <a:gd name="T6" fmla="*/ 22 w 24"/>
                  <a:gd name="T7" fmla="*/ 8 h 10"/>
                  <a:gd name="T8" fmla="*/ 10 w 24"/>
                  <a:gd name="T9" fmla="*/ 0 h 10"/>
                  <a:gd name="T10" fmla="*/ 0 w 24"/>
                  <a:gd name="T11" fmla="*/ 10 h 10"/>
                  <a:gd name="T12" fmla="*/ 24 w 24"/>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4" h="10">
                    <a:moveTo>
                      <a:pt x="24" y="10"/>
                    </a:moveTo>
                    <a:lnTo>
                      <a:pt x="24" y="10"/>
                    </a:lnTo>
                    <a:lnTo>
                      <a:pt x="22" y="8"/>
                    </a:lnTo>
                    <a:lnTo>
                      <a:pt x="22" y="8"/>
                    </a:lnTo>
                    <a:lnTo>
                      <a:pt x="10" y="0"/>
                    </a:lnTo>
                    <a:lnTo>
                      <a:pt x="0" y="10"/>
                    </a:lnTo>
                    <a:lnTo>
                      <a:pt x="24"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1" name="Freeform 1085">
                <a:extLst>
                  <a:ext uri="{FF2B5EF4-FFF2-40B4-BE49-F238E27FC236}">
                    <a16:creationId xmlns:a16="http://schemas.microsoft.com/office/drawing/2014/main" id="{6A9160FC-3EBD-42E2-AE4C-9D5A1DBA3DCC}"/>
                  </a:ext>
                </a:extLst>
              </p:cNvPr>
              <p:cNvSpPr>
                <a:spLocks/>
              </p:cNvSpPr>
              <p:nvPr/>
            </p:nvSpPr>
            <p:spPr bwMode="auto">
              <a:xfrm>
                <a:off x="4512" y="1400"/>
                <a:ext cx="36" cy="28"/>
              </a:xfrm>
              <a:custGeom>
                <a:avLst/>
                <a:gdLst>
                  <a:gd name="T0" fmla="*/ 36 w 36"/>
                  <a:gd name="T1" fmla="*/ 8 h 28"/>
                  <a:gd name="T2" fmla="*/ 36 w 36"/>
                  <a:gd name="T3" fmla="*/ 8 h 28"/>
                  <a:gd name="T4" fmla="*/ 34 w 36"/>
                  <a:gd name="T5" fmla="*/ 4 h 28"/>
                  <a:gd name="T6" fmla="*/ 28 w 36"/>
                  <a:gd name="T7" fmla="*/ 0 h 28"/>
                  <a:gd name="T8" fmla="*/ 0 w 36"/>
                  <a:gd name="T9" fmla="*/ 28 h 28"/>
                  <a:gd name="T10" fmla="*/ 0 w 36"/>
                  <a:gd name="T11" fmla="*/ 28 h 28"/>
                  <a:gd name="T12" fmla="*/ 12 w 36"/>
                  <a:gd name="T13" fmla="*/ 26 h 28"/>
                  <a:gd name="T14" fmla="*/ 24 w 36"/>
                  <a:gd name="T15" fmla="*/ 22 h 28"/>
                  <a:gd name="T16" fmla="*/ 32 w 36"/>
                  <a:gd name="T17" fmla="*/ 16 h 28"/>
                  <a:gd name="T18" fmla="*/ 34 w 36"/>
                  <a:gd name="T19" fmla="*/ 12 h 28"/>
                  <a:gd name="T20" fmla="*/ 36 w 36"/>
                  <a:gd name="T21" fmla="*/ 8 h 28"/>
                  <a:gd name="T22" fmla="*/ 36 w 36"/>
                  <a:gd name="T23"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28">
                    <a:moveTo>
                      <a:pt x="36" y="8"/>
                    </a:moveTo>
                    <a:lnTo>
                      <a:pt x="36" y="8"/>
                    </a:lnTo>
                    <a:lnTo>
                      <a:pt x="34" y="4"/>
                    </a:lnTo>
                    <a:lnTo>
                      <a:pt x="28" y="0"/>
                    </a:lnTo>
                    <a:lnTo>
                      <a:pt x="0" y="28"/>
                    </a:lnTo>
                    <a:lnTo>
                      <a:pt x="0" y="28"/>
                    </a:lnTo>
                    <a:lnTo>
                      <a:pt x="12" y="26"/>
                    </a:lnTo>
                    <a:lnTo>
                      <a:pt x="24" y="22"/>
                    </a:lnTo>
                    <a:lnTo>
                      <a:pt x="32" y="16"/>
                    </a:lnTo>
                    <a:lnTo>
                      <a:pt x="34" y="12"/>
                    </a:lnTo>
                    <a:lnTo>
                      <a:pt x="36" y="8"/>
                    </a:lnTo>
                    <a:lnTo>
                      <a:pt x="36"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2" name="Freeform 1086">
                <a:extLst>
                  <a:ext uri="{FF2B5EF4-FFF2-40B4-BE49-F238E27FC236}">
                    <a16:creationId xmlns:a16="http://schemas.microsoft.com/office/drawing/2014/main" id="{F59BC878-8828-408F-B2DB-4CFA548520F4}"/>
                  </a:ext>
                </a:extLst>
              </p:cNvPr>
              <p:cNvSpPr>
                <a:spLocks/>
              </p:cNvSpPr>
              <p:nvPr/>
            </p:nvSpPr>
            <p:spPr bwMode="auto">
              <a:xfrm>
                <a:off x="4124" y="1692"/>
                <a:ext cx="2" cy="4"/>
              </a:xfrm>
              <a:custGeom>
                <a:avLst/>
                <a:gdLst>
                  <a:gd name="T0" fmla="*/ 0 w 2"/>
                  <a:gd name="T1" fmla="*/ 0 h 4"/>
                  <a:gd name="T2" fmla="*/ 0 w 2"/>
                  <a:gd name="T3" fmla="*/ 4 h 4"/>
                  <a:gd name="T4" fmla="*/ 2 w 2"/>
                  <a:gd name="T5" fmla="*/ 2 h 4"/>
                  <a:gd name="T6" fmla="*/ 2 w 2"/>
                  <a:gd name="T7" fmla="*/ 2 h 4"/>
                  <a:gd name="T8" fmla="*/ 0 w 2"/>
                  <a:gd name="T9" fmla="*/ 0 h 4"/>
                  <a:gd name="T10" fmla="*/ 0 w 2"/>
                  <a:gd name="T11" fmla="*/ 0 h 4"/>
                </a:gdLst>
                <a:ahLst/>
                <a:cxnLst>
                  <a:cxn ang="0">
                    <a:pos x="T0" y="T1"/>
                  </a:cxn>
                  <a:cxn ang="0">
                    <a:pos x="T2" y="T3"/>
                  </a:cxn>
                  <a:cxn ang="0">
                    <a:pos x="T4" y="T5"/>
                  </a:cxn>
                  <a:cxn ang="0">
                    <a:pos x="T6" y="T7"/>
                  </a:cxn>
                  <a:cxn ang="0">
                    <a:pos x="T8" y="T9"/>
                  </a:cxn>
                  <a:cxn ang="0">
                    <a:pos x="T10" y="T11"/>
                  </a:cxn>
                </a:cxnLst>
                <a:rect l="0" t="0" r="r" b="b"/>
                <a:pathLst>
                  <a:path w="2" h="4">
                    <a:moveTo>
                      <a:pt x="0" y="0"/>
                    </a:moveTo>
                    <a:lnTo>
                      <a:pt x="0" y="4"/>
                    </a:lnTo>
                    <a:lnTo>
                      <a:pt x="2" y="2"/>
                    </a:lnTo>
                    <a:lnTo>
                      <a:pt x="2" y="2"/>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3" name="Freeform 1087">
                <a:extLst>
                  <a:ext uri="{FF2B5EF4-FFF2-40B4-BE49-F238E27FC236}">
                    <a16:creationId xmlns:a16="http://schemas.microsoft.com/office/drawing/2014/main" id="{FE22827A-8F29-4D8C-9E57-79118752DF97}"/>
                  </a:ext>
                </a:extLst>
              </p:cNvPr>
              <p:cNvSpPr>
                <a:spLocks/>
              </p:cNvSpPr>
              <p:nvPr/>
            </p:nvSpPr>
            <p:spPr bwMode="auto">
              <a:xfrm>
                <a:off x="3896" y="1694"/>
                <a:ext cx="216" cy="210"/>
              </a:xfrm>
              <a:custGeom>
                <a:avLst/>
                <a:gdLst>
                  <a:gd name="T0" fmla="*/ 98 w 216"/>
                  <a:gd name="T1" fmla="*/ 114 h 210"/>
                  <a:gd name="T2" fmla="*/ 98 w 216"/>
                  <a:gd name="T3" fmla="*/ 114 h 210"/>
                  <a:gd name="T4" fmla="*/ 92 w 216"/>
                  <a:gd name="T5" fmla="*/ 112 h 210"/>
                  <a:gd name="T6" fmla="*/ 60 w 216"/>
                  <a:gd name="T7" fmla="*/ 144 h 210"/>
                  <a:gd name="T8" fmla="*/ 60 w 216"/>
                  <a:gd name="T9" fmla="*/ 144 h 210"/>
                  <a:gd name="T10" fmla="*/ 62 w 216"/>
                  <a:gd name="T11" fmla="*/ 150 h 210"/>
                  <a:gd name="T12" fmla="*/ 60 w 216"/>
                  <a:gd name="T13" fmla="*/ 154 h 210"/>
                  <a:gd name="T14" fmla="*/ 56 w 216"/>
                  <a:gd name="T15" fmla="*/ 156 h 210"/>
                  <a:gd name="T16" fmla="*/ 54 w 216"/>
                  <a:gd name="T17" fmla="*/ 156 h 210"/>
                  <a:gd name="T18" fmla="*/ 54 w 216"/>
                  <a:gd name="T19" fmla="*/ 156 h 210"/>
                  <a:gd name="T20" fmla="*/ 50 w 216"/>
                  <a:gd name="T21" fmla="*/ 156 h 210"/>
                  <a:gd name="T22" fmla="*/ 2 w 216"/>
                  <a:gd name="T23" fmla="*/ 204 h 210"/>
                  <a:gd name="T24" fmla="*/ 2 w 216"/>
                  <a:gd name="T25" fmla="*/ 204 h 210"/>
                  <a:gd name="T26" fmla="*/ 0 w 216"/>
                  <a:gd name="T27" fmla="*/ 210 h 210"/>
                  <a:gd name="T28" fmla="*/ 0 w 216"/>
                  <a:gd name="T29" fmla="*/ 210 h 210"/>
                  <a:gd name="T30" fmla="*/ 12 w 216"/>
                  <a:gd name="T31" fmla="*/ 208 h 210"/>
                  <a:gd name="T32" fmla="*/ 12 w 216"/>
                  <a:gd name="T33" fmla="*/ 208 h 210"/>
                  <a:gd name="T34" fmla="*/ 14 w 216"/>
                  <a:gd name="T35" fmla="*/ 208 h 210"/>
                  <a:gd name="T36" fmla="*/ 14 w 216"/>
                  <a:gd name="T37" fmla="*/ 208 h 210"/>
                  <a:gd name="T38" fmla="*/ 16 w 216"/>
                  <a:gd name="T39" fmla="*/ 210 h 210"/>
                  <a:gd name="T40" fmla="*/ 16 w 216"/>
                  <a:gd name="T41" fmla="*/ 210 h 210"/>
                  <a:gd name="T42" fmla="*/ 16 w 216"/>
                  <a:gd name="T43" fmla="*/ 210 h 210"/>
                  <a:gd name="T44" fmla="*/ 16 w 216"/>
                  <a:gd name="T45" fmla="*/ 210 h 210"/>
                  <a:gd name="T46" fmla="*/ 22 w 216"/>
                  <a:gd name="T47" fmla="*/ 208 h 210"/>
                  <a:gd name="T48" fmla="*/ 216 w 216"/>
                  <a:gd name="T49" fmla="*/ 14 h 210"/>
                  <a:gd name="T50" fmla="*/ 216 w 216"/>
                  <a:gd name="T51" fmla="*/ 14 h 210"/>
                  <a:gd name="T52" fmla="*/ 210 w 216"/>
                  <a:gd name="T53" fmla="*/ 8 h 210"/>
                  <a:gd name="T54" fmla="*/ 206 w 216"/>
                  <a:gd name="T55" fmla="*/ 0 h 210"/>
                  <a:gd name="T56" fmla="*/ 114 w 216"/>
                  <a:gd name="T57" fmla="*/ 90 h 210"/>
                  <a:gd name="T58" fmla="*/ 114 w 216"/>
                  <a:gd name="T59" fmla="*/ 90 h 210"/>
                  <a:gd name="T60" fmla="*/ 120 w 216"/>
                  <a:gd name="T61" fmla="*/ 96 h 210"/>
                  <a:gd name="T62" fmla="*/ 124 w 216"/>
                  <a:gd name="T63" fmla="*/ 104 h 210"/>
                  <a:gd name="T64" fmla="*/ 124 w 216"/>
                  <a:gd name="T65" fmla="*/ 104 h 210"/>
                  <a:gd name="T66" fmla="*/ 110 w 216"/>
                  <a:gd name="T67" fmla="*/ 110 h 210"/>
                  <a:gd name="T68" fmla="*/ 104 w 216"/>
                  <a:gd name="T69" fmla="*/ 112 h 210"/>
                  <a:gd name="T70" fmla="*/ 98 w 216"/>
                  <a:gd name="T71" fmla="*/ 114 h 210"/>
                  <a:gd name="T72" fmla="*/ 98 w 216"/>
                  <a:gd name="T73" fmla="*/ 114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6" h="210">
                    <a:moveTo>
                      <a:pt x="98" y="114"/>
                    </a:moveTo>
                    <a:lnTo>
                      <a:pt x="98" y="114"/>
                    </a:lnTo>
                    <a:lnTo>
                      <a:pt x="92" y="112"/>
                    </a:lnTo>
                    <a:lnTo>
                      <a:pt x="60" y="144"/>
                    </a:lnTo>
                    <a:lnTo>
                      <a:pt x="60" y="144"/>
                    </a:lnTo>
                    <a:lnTo>
                      <a:pt x="62" y="150"/>
                    </a:lnTo>
                    <a:lnTo>
                      <a:pt x="60" y="154"/>
                    </a:lnTo>
                    <a:lnTo>
                      <a:pt x="56" y="156"/>
                    </a:lnTo>
                    <a:lnTo>
                      <a:pt x="54" y="156"/>
                    </a:lnTo>
                    <a:lnTo>
                      <a:pt x="54" y="156"/>
                    </a:lnTo>
                    <a:lnTo>
                      <a:pt x="50" y="156"/>
                    </a:lnTo>
                    <a:lnTo>
                      <a:pt x="2" y="204"/>
                    </a:lnTo>
                    <a:lnTo>
                      <a:pt x="2" y="204"/>
                    </a:lnTo>
                    <a:lnTo>
                      <a:pt x="0" y="210"/>
                    </a:lnTo>
                    <a:lnTo>
                      <a:pt x="0" y="210"/>
                    </a:lnTo>
                    <a:lnTo>
                      <a:pt x="12" y="208"/>
                    </a:lnTo>
                    <a:lnTo>
                      <a:pt x="12" y="208"/>
                    </a:lnTo>
                    <a:lnTo>
                      <a:pt x="14" y="208"/>
                    </a:lnTo>
                    <a:lnTo>
                      <a:pt x="14" y="208"/>
                    </a:lnTo>
                    <a:lnTo>
                      <a:pt x="16" y="210"/>
                    </a:lnTo>
                    <a:lnTo>
                      <a:pt x="16" y="210"/>
                    </a:lnTo>
                    <a:lnTo>
                      <a:pt x="16" y="210"/>
                    </a:lnTo>
                    <a:lnTo>
                      <a:pt x="16" y="210"/>
                    </a:lnTo>
                    <a:lnTo>
                      <a:pt x="22" y="208"/>
                    </a:lnTo>
                    <a:lnTo>
                      <a:pt x="216" y="14"/>
                    </a:lnTo>
                    <a:lnTo>
                      <a:pt x="216" y="14"/>
                    </a:lnTo>
                    <a:lnTo>
                      <a:pt x="210" y="8"/>
                    </a:lnTo>
                    <a:lnTo>
                      <a:pt x="206" y="0"/>
                    </a:lnTo>
                    <a:lnTo>
                      <a:pt x="114" y="90"/>
                    </a:lnTo>
                    <a:lnTo>
                      <a:pt x="114" y="90"/>
                    </a:lnTo>
                    <a:lnTo>
                      <a:pt x="120" y="96"/>
                    </a:lnTo>
                    <a:lnTo>
                      <a:pt x="124" y="104"/>
                    </a:lnTo>
                    <a:lnTo>
                      <a:pt x="124" y="104"/>
                    </a:lnTo>
                    <a:lnTo>
                      <a:pt x="110" y="110"/>
                    </a:lnTo>
                    <a:lnTo>
                      <a:pt x="104" y="112"/>
                    </a:lnTo>
                    <a:lnTo>
                      <a:pt x="98" y="114"/>
                    </a:lnTo>
                    <a:lnTo>
                      <a:pt x="98"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4" name="Freeform 1088">
                <a:extLst>
                  <a:ext uri="{FF2B5EF4-FFF2-40B4-BE49-F238E27FC236}">
                    <a16:creationId xmlns:a16="http://schemas.microsoft.com/office/drawing/2014/main" id="{E1C0B68C-9653-40D2-975D-BCBD147F478D}"/>
                  </a:ext>
                </a:extLst>
              </p:cNvPr>
              <p:cNvSpPr>
                <a:spLocks/>
              </p:cNvSpPr>
              <p:nvPr/>
            </p:nvSpPr>
            <p:spPr bwMode="auto">
              <a:xfrm>
                <a:off x="3940" y="1666"/>
                <a:ext cx="262" cy="252"/>
              </a:xfrm>
              <a:custGeom>
                <a:avLst/>
                <a:gdLst>
                  <a:gd name="T0" fmla="*/ 10 w 262"/>
                  <a:gd name="T1" fmla="*/ 252 h 252"/>
                  <a:gd name="T2" fmla="*/ 262 w 262"/>
                  <a:gd name="T3" fmla="*/ 0 h 252"/>
                  <a:gd name="T4" fmla="*/ 262 w 262"/>
                  <a:gd name="T5" fmla="*/ 0 h 252"/>
                  <a:gd name="T6" fmla="*/ 252 w 262"/>
                  <a:gd name="T7" fmla="*/ 0 h 252"/>
                  <a:gd name="T8" fmla="*/ 244 w 262"/>
                  <a:gd name="T9" fmla="*/ 0 h 252"/>
                  <a:gd name="T10" fmla="*/ 244 w 262"/>
                  <a:gd name="T11" fmla="*/ 0 h 252"/>
                  <a:gd name="T12" fmla="*/ 240 w 262"/>
                  <a:gd name="T13" fmla="*/ 4 h 252"/>
                  <a:gd name="T14" fmla="*/ 236 w 262"/>
                  <a:gd name="T15" fmla="*/ 8 h 252"/>
                  <a:gd name="T16" fmla="*/ 232 w 262"/>
                  <a:gd name="T17" fmla="*/ 20 h 252"/>
                  <a:gd name="T18" fmla="*/ 228 w 262"/>
                  <a:gd name="T19" fmla="*/ 26 h 252"/>
                  <a:gd name="T20" fmla="*/ 222 w 262"/>
                  <a:gd name="T21" fmla="*/ 30 h 252"/>
                  <a:gd name="T22" fmla="*/ 214 w 262"/>
                  <a:gd name="T23" fmla="*/ 32 h 252"/>
                  <a:gd name="T24" fmla="*/ 204 w 262"/>
                  <a:gd name="T25" fmla="*/ 32 h 252"/>
                  <a:gd name="T26" fmla="*/ 0 w 262"/>
                  <a:gd name="T27" fmla="*/ 236 h 252"/>
                  <a:gd name="T28" fmla="*/ 0 w 262"/>
                  <a:gd name="T29" fmla="*/ 236 h 252"/>
                  <a:gd name="T30" fmla="*/ 4 w 262"/>
                  <a:gd name="T31" fmla="*/ 240 h 252"/>
                  <a:gd name="T32" fmla="*/ 6 w 262"/>
                  <a:gd name="T33" fmla="*/ 244 h 252"/>
                  <a:gd name="T34" fmla="*/ 10 w 262"/>
                  <a:gd name="T35" fmla="*/ 252 h 252"/>
                  <a:gd name="T36" fmla="*/ 10 w 262"/>
                  <a:gd name="T37"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2" h="252">
                    <a:moveTo>
                      <a:pt x="10" y="252"/>
                    </a:moveTo>
                    <a:lnTo>
                      <a:pt x="262" y="0"/>
                    </a:lnTo>
                    <a:lnTo>
                      <a:pt x="262" y="0"/>
                    </a:lnTo>
                    <a:lnTo>
                      <a:pt x="252" y="0"/>
                    </a:lnTo>
                    <a:lnTo>
                      <a:pt x="244" y="0"/>
                    </a:lnTo>
                    <a:lnTo>
                      <a:pt x="244" y="0"/>
                    </a:lnTo>
                    <a:lnTo>
                      <a:pt x="240" y="4"/>
                    </a:lnTo>
                    <a:lnTo>
                      <a:pt x="236" y="8"/>
                    </a:lnTo>
                    <a:lnTo>
                      <a:pt x="232" y="20"/>
                    </a:lnTo>
                    <a:lnTo>
                      <a:pt x="228" y="26"/>
                    </a:lnTo>
                    <a:lnTo>
                      <a:pt x="222" y="30"/>
                    </a:lnTo>
                    <a:lnTo>
                      <a:pt x="214" y="32"/>
                    </a:lnTo>
                    <a:lnTo>
                      <a:pt x="204" y="32"/>
                    </a:lnTo>
                    <a:lnTo>
                      <a:pt x="0" y="236"/>
                    </a:lnTo>
                    <a:lnTo>
                      <a:pt x="0" y="236"/>
                    </a:lnTo>
                    <a:lnTo>
                      <a:pt x="4" y="240"/>
                    </a:lnTo>
                    <a:lnTo>
                      <a:pt x="6" y="244"/>
                    </a:lnTo>
                    <a:lnTo>
                      <a:pt x="10" y="252"/>
                    </a:lnTo>
                    <a:lnTo>
                      <a:pt x="10" y="2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5" name="Freeform 1089">
                <a:extLst>
                  <a:ext uri="{FF2B5EF4-FFF2-40B4-BE49-F238E27FC236}">
                    <a16:creationId xmlns:a16="http://schemas.microsoft.com/office/drawing/2014/main" id="{C74B0ECC-2412-46EE-82AA-D1B80E9E4DBD}"/>
                  </a:ext>
                </a:extLst>
              </p:cNvPr>
              <p:cNvSpPr>
                <a:spLocks/>
              </p:cNvSpPr>
              <p:nvPr/>
            </p:nvSpPr>
            <p:spPr bwMode="auto">
              <a:xfrm>
                <a:off x="3944" y="1630"/>
                <a:ext cx="344" cy="334"/>
              </a:xfrm>
              <a:custGeom>
                <a:avLst/>
                <a:gdLst>
                  <a:gd name="T0" fmla="*/ 8 w 344"/>
                  <a:gd name="T1" fmla="*/ 334 h 334"/>
                  <a:gd name="T2" fmla="*/ 344 w 344"/>
                  <a:gd name="T3" fmla="*/ 0 h 334"/>
                  <a:gd name="T4" fmla="*/ 344 w 344"/>
                  <a:gd name="T5" fmla="*/ 0 h 334"/>
                  <a:gd name="T6" fmla="*/ 320 w 344"/>
                  <a:gd name="T7" fmla="*/ 14 h 334"/>
                  <a:gd name="T8" fmla="*/ 310 w 344"/>
                  <a:gd name="T9" fmla="*/ 18 h 334"/>
                  <a:gd name="T10" fmla="*/ 304 w 344"/>
                  <a:gd name="T11" fmla="*/ 20 h 334"/>
                  <a:gd name="T12" fmla="*/ 304 w 344"/>
                  <a:gd name="T13" fmla="*/ 20 h 334"/>
                  <a:gd name="T14" fmla="*/ 298 w 344"/>
                  <a:gd name="T15" fmla="*/ 20 h 334"/>
                  <a:gd name="T16" fmla="*/ 0 w 344"/>
                  <a:gd name="T17" fmla="*/ 318 h 334"/>
                  <a:gd name="T18" fmla="*/ 0 w 344"/>
                  <a:gd name="T19" fmla="*/ 318 h 334"/>
                  <a:gd name="T20" fmla="*/ 4 w 344"/>
                  <a:gd name="T21" fmla="*/ 326 h 334"/>
                  <a:gd name="T22" fmla="*/ 8 w 344"/>
                  <a:gd name="T23" fmla="*/ 334 h 334"/>
                  <a:gd name="T24" fmla="*/ 8 w 344"/>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334">
                    <a:moveTo>
                      <a:pt x="8" y="334"/>
                    </a:moveTo>
                    <a:lnTo>
                      <a:pt x="344" y="0"/>
                    </a:lnTo>
                    <a:lnTo>
                      <a:pt x="344" y="0"/>
                    </a:lnTo>
                    <a:lnTo>
                      <a:pt x="320" y="14"/>
                    </a:lnTo>
                    <a:lnTo>
                      <a:pt x="310" y="18"/>
                    </a:lnTo>
                    <a:lnTo>
                      <a:pt x="304" y="20"/>
                    </a:lnTo>
                    <a:lnTo>
                      <a:pt x="304" y="20"/>
                    </a:lnTo>
                    <a:lnTo>
                      <a:pt x="298" y="20"/>
                    </a:lnTo>
                    <a:lnTo>
                      <a:pt x="0" y="318"/>
                    </a:lnTo>
                    <a:lnTo>
                      <a:pt x="0" y="318"/>
                    </a:lnTo>
                    <a:lnTo>
                      <a:pt x="4" y="326"/>
                    </a:lnTo>
                    <a:lnTo>
                      <a:pt x="8" y="334"/>
                    </a:lnTo>
                    <a:lnTo>
                      <a:pt x="8" y="3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6" name="Freeform 1090">
                <a:extLst>
                  <a:ext uri="{FF2B5EF4-FFF2-40B4-BE49-F238E27FC236}">
                    <a16:creationId xmlns:a16="http://schemas.microsoft.com/office/drawing/2014/main" id="{F14B734B-D6F8-416C-8A50-F90DA1FCC517}"/>
                  </a:ext>
                </a:extLst>
              </p:cNvPr>
              <p:cNvSpPr>
                <a:spLocks/>
              </p:cNvSpPr>
              <p:nvPr/>
            </p:nvSpPr>
            <p:spPr bwMode="auto">
              <a:xfrm>
                <a:off x="3936" y="1608"/>
                <a:ext cx="412" cy="410"/>
              </a:xfrm>
              <a:custGeom>
                <a:avLst/>
                <a:gdLst>
                  <a:gd name="T0" fmla="*/ 396 w 412"/>
                  <a:gd name="T1" fmla="*/ 0 h 410"/>
                  <a:gd name="T2" fmla="*/ 0 w 412"/>
                  <a:gd name="T3" fmla="*/ 396 h 410"/>
                  <a:gd name="T4" fmla="*/ 0 w 412"/>
                  <a:gd name="T5" fmla="*/ 396 h 410"/>
                  <a:gd name="T6" fmla="*/ 0 w 412"/>
                  <a:gd name="T7" fmla="*/ 398 h 410"/>
                  <a:gd name="T8" fmla="*/ 0 w 412"/>
                  <a:gd name="T9" fmla="*/ 398 h 410"/>
                  <a:gd name="T10" fmla="*/ 0 w 412"/>
                  <a:gd name="T11" fmla="*/ 404 h 410"/>
                  <a:gd name="T12" fmla="*/ 2 w 412"/>
                  <a:gd name="T13" fmla="*/ 408 h 410"/>
                  <a:gd name="T14" fmla="*/ 6 w 412"/>
                  <a:gd name="T15" fmla="*/ 408 h 410"/>
                  <a:gd name="T16" fmla="*/ 10 w 412"/>
                  <a:gd name="T17" fmla="*/ 410 h 410"/>
                  <a:gd name="T18" fmla="*/ 10 w 412"/>
                  <a:gd name="T19" fmla="*/ 410 h 410"/>
                  <a:gd name="T20" fmla="*/ 12 w 412"/>
                  <a:gd name="T21" fmla="*/ 410 h 410"/>
                  <a:gd name="T22" fmla="*/ 412 w 412"/>
                  <a:gd name="T23" fmla="*/ 10 h 410"/>
                  <a:gd name="T24" fmla="*/ 412 w 412"/>
                  <a:gd name="T25" fmla="*/ 10 h 410"/>
                  <a:gd name="T26" fmla="*/ 408 w 412"/>
                  <a:gd name="T27" fmla="*/ 8 h 410"/>
                  <a:gd name="T28" fmla="*/ 408 w 412"/>
                  <a:gd name="T29" fmla="*/ 8 h 410"/>
                  <a:gd name="T30" fmla="*/ 406 w 412"/>
                  <a:gd name="T31" fmla="*/ 4 h 410"/>
                  <a:gd name="T32" fmla="*/ 404 w 412"/>
                  <a:gd name="T33" fmla="*/ 2 h 410"/>
                  <a:gd name="T34" fmla="*/ 396 w 412"/>
                  <a:gd name="T35" fmla="*/ 0 h 410"/>
                  <a:gd name="T36" fmla="*/ 396 w 412"/>
                  <a:gd name="T37" fmla="*/ 0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2" h="410">
                    <a:moveTo>
                      <a:pt x="396" y="0"/>
                    </a:moveTo>
                    <a:lnTo>
                      <a:pt x="0" y="396"/>
                    </a:lnTo>
                    <a:lnTo>
                      <a:pt x="0" y="396"/>
                    </a:lnTo>
                    <a:lnTo>
                      <a:pt x="0" y="398"/>
                    </a:lnTo>
                    <a:lnTo>
                      <a:pt x="0" y="398"/>
                    </a:lnTo>
                    <a:lnTo>
                      <a:pt x="0" y="404"/>
                    </a:lnTo>
                    <a:lnTo>
                      <a:pt x="2" y="408"/>
                    </a:lnTo>
                    <a:lnTo>
                      <a:pt x="6" y="408"/>
                    </a:lnTo>
                    <a:lnTo>
                      <a:pt x="10" y="410"/>
                    </a:lnTo>
                    <a:lnTo>
                      <a:pt x="10" y="410"/>
                    </a:lnTo>
                    <a:lnTo>
                      <a:pt x="12" y="410"/>
                    </a:lnTo>
                    <a:lnTo>
                      <a:pt x="412" y="10"/>
                    </a:lnTo>
                    <a:lnTo>
                      <a:pt x="412" y="10"/>
                    </a:lnTo>
                    <a:lnTo>
                      <a:pt x="408" y="8"/>
                    </a:lnTo>
                    <a:lnTo>
                      <a:pt x="408" y="8"/>
                    </a:lnTo>
                    <a:lnTo>
                      <a:pt x="406" y="4"/>
                    </a:lnTo>
                    <a:lnTo>
                      <a:pt x="404" y="2"/>
                    </a:lnTo>
                    <a:lnTo>
                      <a:pt x="396" y="0"/>
                    </a:lnTo>
                    <a:lnTo>
                      <a:pt x="39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7" name="Freeform 1091">
                <a:extLst>
                  <a:ext uri="{FF2B5EF4-FFF2-40B4-BE49-F238E27FC236}">
                    <a16:creationId xmlns:a16="http://schemas.microsoft.com/office/drawing/2014/main" id="{2C68DF49-7A29-438C-9CEA-E93868B30A2A}"/>
                  </a:ext>
                </a:extLst>
              </p:cNvPr>
              <p:cNvSpPr>
                <a:spLocks/>
              </p:cNvSpPr>
              <p:nvPr/>
            </p:nvSpPr>
            <p:spPr bwMode="auto">
              <a:xfrm>
                <a:off x="3976" y="1606"/>
                <a:ext cx="432" cy="410"/>
              </a:xfrm>
              <a:custGeom>
                <a:avLst/>
                <a:gdLst>
                  <a:gd name="T0" fmla="*/ 14 w 432"/>
                  <a:gd name="T1" fmla="*/ 404 h 410"/>
                  <a:gd name="T2" fmla="*/ 14 w 432"/>
                  <a:gd name="T3" fmla="*/ 404 h 410"/>
                  <a:gd name="T4" fmla="*/ 18 w 432"/>
                  <a:gd name="T5" fmla="*/ 406 h 410"/>
                  <a:gd name="T6" fmla="*/ 22 w 432"/>
                  <a:gd name="T7" fmla="*/ 410 h 410"/>
                  <a:gd name="T8" fmla="*/ 432 w 432"/>
                  <a:gd name="T9" fmla="*/ 0 h 410"/>
                  <a:gd name="T10" fmla="*/ 432 w 432"/>
                  <a:gd name="T11" fmla="*/ 0 h 410"/>
                  <a:gd name="T12" fmla="*/ 416 w 432"/>
                  <a:gd name="T13" fmla="*/ 4 h 410"/>
                  <a:gd name="T14" fmla="*/ 396 w 432"/>
                  <a:gd name="T15" fmla="*/ 10 h 410"/>
                  <a:gd name="T16" fmla="*/ 0 w 432"/>
                  <a:gd name="T17" fmla="*/ 408 h 410"/>
                  <a:gd name="T18" fmla="*/ 0 w 432"/>
                  <a:gd name="T19" fmla="*/ 408 h 410"/>
                  <a:gd name="T20" fmla="*/ 6 w 432"/>
                  <a:gd name="T21" fmla="*/ 406 h 410"/>
                  <a:gd name="T22" fmla="*/ 14 w 432"/>
                  <a:gd name="T23" fmla="*/ 404 h 410"/>
                  <a:gd name="T24" fmla="*/ 14 w 432"/>
                  <a:gd name="T25" fmla="*/ 404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2" h="410">
                    <a:moveTo>
                      <a:pt x="14" y="404"/>
                    </a:moveTo>
                    <a:lnTo>
                      <a:pt x="14" y="404"/>
                    </a:lnTo>
                    <a:lnTo>
                      <a:pt x="18" y="406"/>
                    </a:lnTo>
                    <a:lnTo>
                      <a:pt x="22" y="410"/>
                    </a:lnTo>
                    <a:lnTo>
                      <a:pt x="432" y="0"/>
                    </a:lnTo>
                    <a:lnTo>
                      <a:pt x="432" y="0"/>
                    </a:lnTo>
                    <a:lnTo>
                      <a:pt x="416" y="4"/>
                    </a:lnTo>
                    <a:lnTo>
                      <a:pt x="396" y="10"/>
                    </a:lnTo>
                    <a:lnTo>
                      <a:pt x="0" y="408"/>
                    </a:lnTo>
                    <a:lnTo>
                      <a:pt x="0" y="408"/>
                    </a:lnTo>
                    <a:lnTo>
                      <a:pt x="6" y="406"/>
                    </a:lnTo>
                    <a:lnTo>
                      <a:pt x="14" y="404"/>
                    </a:lnTo>
                    <a:lnTo>
                      <a:pt x="14" y="4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8" name="Freeform 1092">
                <a:extLst>
                  <a:ext uri="{FF2B5EF4-FFF2-40B4-BE49-F238E27FC236}">
                    <a16:creationId xmlns:a16="http://schemas.microsoft.com/office/drawing/2014/main" id="{F1B6890C-57D3-44CD-A0E8-11EBB4480DBE}"/>
                  </a:ext>
                </a:extLst>
              </p:cNvPr>
              <p:cNvSpPr>
                <a:spLocks/>
              </p:cNvSpPr>
              <p:nvPr/>
            </p:nvSpPr>
            <p:spPr bwMode="auto">
              <a:xfrm>
                <a:off x="4526" y="1524"/>
                <a:ext cx="14" cy="14"/>
              </a:xfrm>
              <a:custGeom>
                <a:avLst/>
                <a:gdLst>
                  <a:gd name="T0" fmla="*/ 0 w 14"/>
                  <a:gd name="T1" fmla="*/ 14 h 14"/>
                  <a:gd name="T2" fmla="*/ 14 w 14"/>
                  <a:gd name="T3" fmla="*/ 0 h 14"/>
                  <a:gd name="T4" fmla="*/ 14 w 14"/>
                  <a:gd name="T5" fmla="*/ 0 h 14"/>
                  <a:gd name="T6" fmla="*/ 0 w 14"/>
                  <a:gd name="T7" fmla="*/ 14 h 14"/>
                  <a:gd name="T8" fmla="*/ 0 w 14"/>
                  <a:gd name="T9" fmla="*/ 14 h 14"/>
                </a:gdLst>
                <a:ahLst/>
                <a:cxnLst>
                  <a:cxn ang="0">
                    <a:pos x="T0" y="T1"/>
                  </a:cxn>
                  <a:cxn ang="0">
                    <a:pos x="T2" y="T3"/>
                  </a:cxn>
                  <a:cxn ang="0">
                    <a:pos x="T4" y="T5"/>
                  </a:cxn>
                  <a:cxn ang="0">
                    <a:pos x="T6" y="T7"/>
                  </a:cxn>
                  <a:cxn ang="0">
                    <a:pos x="T8" y="T9"/>
                  </a:cxn>
                </a:cxnLst>
                <a:rect l="0" t="0" r="r" b="b"/>
                <a:pathLst>
                  <a:path w="14" h="14">
                    <a:moveTo>
                      <a:pt x="0" y="14"/>
                    </a:moveTo>
                    <a:lnTo>
                      <a:pt x="14" y="0"/>
                    </a:lnTo>
                    <a:lnTo>
                      <a:pt x="14" y="0"/>
                    </a:lnTo>
                    <a:lnTo>
                      <a:pt x="0" y="14"/>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9" name="Freeform 1093">
                <a:extLst>
                  <a:ext uri="{FF2B5EF4-FFF2-40B4-BE49-F238E27FC236}">
                    <a16:creationId xmlns:a16="http://schemas.microsoft.com/office/drawing/2014/main" id="{E8904353-9A96-4950-8581-134D0F5E3811}"/>
                  </a:ext>
                </a:extLst>
              </p:cNvPr>
              <p:cNvSpPr>
                <a:spLocks/>
              </p:cNvSpPr>
              <p:nvPr/>
            </p:nvSpPr>
            <p:spPr bwMode="auto">
              <a:xfrm>
                <a:off x="4008" y="1586"/>
                <a:ext cx="466" cy="462"/>
              </a:xfrm>
              <a:custGeom>
                <a:avLst/>
                <a:gdLst>
                  <a:gd name="T0" fmla="*/ 8 w 466"/>
                  <a:gd name="T1" fmla="*/ 448 h 462"/>
                  <a:gd name="T2" fmla="*/ 8 w 466"/>
                  <a:gd name="T3" fmla="*/ 462 h 462"/>
                  <a:gd name="T4" fmla="*/ 466 w 466"/>
                  <a:gd name="T5" fmla="*/ 4 h 462"/>
                  <a:gd name="T6" fmla="*/ 466 w 466"/>
                  <a:gd name="T7" fmla="*/ 4 h 462"/>
                  <a:gd name="T8" fmla="*/ 444 w 466"/>
                  <a:gd name="T9" fmla="*/ 0 h 462"/>
                  <a:gd name="T10" fmla="*/ 428 w 466"/>
                  <a:gd name="T11" fmla="*/ 16 h 462"/>
                  <a:gd name="T12" fmla="*/ 428 w 466"/>
                  <a:gd name="T13" fmla="*/ 16 h 462"/>
                  <a:gd name="T14" fmla="*/ 426 w 466"/>
                  <a:gd name="T15" fmla="*/ 26 h 462"/>
                  <a:gd name="T16" fmla="*/ 422 w 466"/>
                  <a:gd name="T17" fmla="*/ 30 h 462"/>
                  <a:gd name="T18" fmla="*/ 420 w 466"/>
                  <a:gd name="T19" fmla="*/ 32 h 462"/>
                  <a:gd name="T20" fmla="*/ 414 w 466"/>
                  <a:gd name="T21" fmla="*/ 28 h 462"/>
                  <a:gd name="T22" fmla="*/ 0 w 466"/>
                  <a:gd name="T23" fmla="*/ 446 h 462"/>
                  <a:gd name="T24" fmla="*/ 0 w 466"/>
                  <a:gd name="T25" fmla="*/ 446 h 462"/>
                  <a:gd name="T26" fmla="*/ 2 w 466"/>
                  <a:gd name="T27" fmla="*/ 448 h 462"/>
                  <a:gd name="T28" fmla="*/ 8 w 466"/>
                  <a:gd name="T29" fmla="*/ 448 h 462"/>
                  <a:gd name="T30" fmla="*/ 8 w 466"/>
                  <a:gd name="T31" fmla="*/ 44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6" h="462">
                    <a:moveTo>
                      <a:pt x="8" y="448"/>
                    </a:moveTo>
                    <a:lnTo>
                      <a:pt x="8" y="462"/>
                    </a:lnTo>
                    <a:lnTo>
                      <a:pt x="466" y="4"/>
                    </a:lnTo>
                    <a:lnTo>
                      <a:pt x="466" y="4"/>
                    </a:lnTo>
                    <a:lnTo>
                      <a:pt x="444" y="0"/>
                    </a:lnTo>
                    <a:lnTo>
                      <a:pt x="428" y="16"/>
                    </a:lnTo>
                    <a:lnTo>
                      <a:pt x="428" y="16"/>
                    </a:lnTo>
                    <a:lnTo>
                      <a:pt x="426" y="26"/>
                    </a:lnTo>
                    <a:lnTo>
                      <a:pt x="422" y="30"/>
                    </a:lnTo>
                    <a:lnTo>
                      <a:pt x="420" y="32"/>
                    </a:lnTo>
                    <a:lnTo>
                      <a:pt x="414" y="28"/>
                    </a:lnTo>
                    <a:lnTo>
                      <a:pt x="0" y="446"/>
                    </a:lnTo>
                    <a:lnTo>
                      <a:pt x="0" y="446"/>
                    </a:lnTo>
                    <a:lnTo>
                      <a:pt x="2" y="448"/>
                    </a:lnTo>
                    <a:lnTo>
                      <a:pt x="8" y="448"/>
                    </a:lnTo>
                    <a:lnTo>
                      <a:pt x="8" y="4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0" name="Freeform 1094">
                <a:extLst>
                  <a:ext uri="{FF2B5EF4-FFF2-40B4-BE49-F238E27FC236}">
                    <a16:creationId xmlns:a16="http://schemas.microsoft.com/office/drawing/2014/main" id="{7C721AB9-FE33-4C75-955E-571C829691C6}"/>
                  </a:ext>
                </a:extLst>
              </p:cNvPr>
              <p:cNvSpPr>
                <a:spLocks/>
              </p:cNvSpPr>
              <p:nvPr/>
            </p:nvSpPr>
            <p:spPr bwMode="auto">
              <a:xfrm>
                <a:off x="4042" y="1596"/>
                <a:ext cx="466" cy="456"/>
              </a:xfrm>
              <a:custGeom>
                <a:avLst/>
                <a:gdLst>
                  <a:gd name="T0" fmla="*/ 18 w 466"/>
                  <a:gd name="T1" fmla="*/ 456 h 456"/>
                  <a:gd name="T2" fmla="*/ 466 w 466"/>
                  <a:gd name="T3" fmla="*/ 8 h 456"/>
                  <a:gd name="T4" fmla="*/ 466 w 466"/>
                  <a:gd name="T5" fmla="*/ 8 h 456"/>
                  <a:gd name="T6" fmla="*/ 448 w 466"/>
                  <a:gd name="T7" fmla="*/ 0 h 456"/>
                  <a:gd name="T8" fmla="*/ 0 w 466"/>
                  <a:gd name="T9" fmla="*/ 448 h 456"/>
                  <a:gd name="T10" fmla="*/ 0 w 466"/>
                  <a:gd name="T11" fmla="*/ 448 h 456"/>
                  <a:gd name="T12" fmla="*/ 6 w 466"/>
                  <a:gd name="T13" fmla="*/ 446 h 456"/>
                  <a:gd name="T14" fmla="*/ 6 w 466"/>
                  <a:gd name="T15" fmla="*/ 446 h 456"/>
                  <a:gd name="T16" fmla="*/ 10 w 466"/>
                  <a:gd name="T17" fmla="*/ 450 h 456"/>
                  <a:gd name="T18" fmla="*/ 18 w 466"/>
                  <a:gd name="T19" fmla="*/ 456 h 456"/>
                  <a:gd name="T20" fmla="*/ 18 w 466"/>
                  <a:gd name="T21" fmla="*/ 45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6" h="456">
                    <a:moveTo>
                      <a:pt x="18" y="456"/>
                    </a:moveTo>
                    <a:lnTo>
                      <a:pt x="466" y="8"/>
                    </a:lnTo>
                    <a:lnTo>
                      <a:pt x="466" y="8"/>
                    </a:lnTo>
                    <a:lnTo>
                      <a:pt x="448" y="0"/>
                    </a:lnTo>
                    <a:lnTo>
                      <a:pt x="0" y="448"/>
                    </a:lnTo>
                    <a:lnTo>
                      <a:pt x="0" y="448"/>
                    </a:lnTo>
                    <a:lnTo>
                      <a:pt x="6" y="446"/>
                    </a:lnTo>
                    <a:lnTo>
                      <a:pt x="6" y="446"/>
                    </a:lnTo>
                    <a:lnTo>
                      <a:pt x="10" y="450"/>
                    </a:lnTo>
                    <a:lnTo>
                      <a:pt x="18" y="456"/>
                    </a:lnTo>
                    <a:lnTo>
                      <a:pt x="18" y="4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1" name="Freeform 1095">
                <a:extLst>
                  <a:ext uri="{FF2B5EF4-FFF2-40B4-BE49-F238E27FC236}">
                    <a16:creationId xmlns:a16="http://schemas.microsoft.com/office/drawing/2014/main" id="{0FC89325-FA0C-4F16-890C-9DC1D62200C2}"/>
                  </a:ext>
                </a:extLst>
              </p:cNvPr>
              <p:cNvSpPr>
                <a:spLocks/>
              </p:cNvSpPr>
              <p:nvPr/>
            </p:nvSpPr>
            <p:spPr bwMode="auto">
              <a:xfrm>
                <a:off x="4518" y="1510"/>
                <a:ext cx="78" cy="76"/>
              </a:xfrm>
              <a:custGeom>
                <a:avLst/>
                <a:gdLst>
                  <a:gd name="T0" fmla="*/ 8 w 78"/>
                  <a:gd name="T1" fmla="*/ 76 h 76"/>
                  <a:gd name="T2" fmla="*/ 78 w 78"/>
                  <a:gd name="T3" fmla="*/ 6 h 76"/>
                  <a:gd name="T4" fmla="*/ 78 w 78"/>
                  <a:gd name="T5" fmla="*/ 6 h 76"/>
                  <a:gd name="T6" fmla="*/ 72 w 78"/>
                  <a:gd name="T7" fmla="*/ 2 h 76"/>
                  <a:gd name="T8" fmla="*/ 60 w 78"/>
                  <a:gd name="T9" fmla="*/ 0 h 76"/>
                  <a:gd name="T10" fmla="*/ 0 w 78"/>
                  <a:gd name="T11" fmla="*/ 58 h 76"/>
                  <a:gd name="T12" fmla="*/ 0 w 78"/>
                  <a:gd name="T13" fmla="*/ 58 h 76"/>
                  <a:gd name="T14" fmla="*/ 4 w 78"/>
                  <a:gd name="T15" fmla="*/ 68 h 76"/>
                  <a:gd name="T16" fmla="*/ 8 w 78"/>
                  <a:gd name="T17" fmla="*/ 76 h 76"/>
                  <a:gd name="T18" fmla="*/ 8 w 78"/>
                  <a:gd name="T19"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8" h="76">
                    <a:moveTo>
                      <a:pt x="8" y="76"/>
                    </a:moveTo>
                    <a:lnTo>
                      <a:pt x="78" y="6"/>
                    </a:lnTo>
                    <a:lnTo>
                      <a:pt x="78" y="6"/>
                    </a:lnTo>
                    <a:lnTo>
                      <a:pt x="72" y="2"/>
                    </a:lnTo>
                    <a:lnTo>
                      <a:pt x="60" y="0"/>
                    </a:lnTo>
                    <a:lnTo>
                      <a:pt x="0" y="58"/>
                    </a:lnTo>
                    <a:lnTo>
                      <a:pt x="0" y="58"/>
                    </a:lnTo>
                    <a:lnTo>
                      <a:pt x="4" y="68"/>
                    </a:lnTo>
                    <a:lnTo>
                      <a:pt x="8" y="76"/>
                    </a:lnTo>
                    <a:lnTo>
                      <a:pt x="8"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2" name="Freeform 1096">
                <a:extLst>
                  <a:ext uri="{FF2B5EF4-FFF2-40B4-BE49-F238E27FC236}">
                    <a16:creationId xmlns:a16="http://schemas.microsoft.com/office/drawing/2014/main" id="{3CB5D115-C1EA-4566-A4C2-E55CFA486BE1}"/>
                  </a:ext>
                </a:extLst>
              </p:cNvPr>
              <p:cNvSpPr>
                <a:spLocks/>
              </p:cNvSpPr>
              <p:nvPr/>
            </p:nvSpPr>
            <p:spPr bwMode="auto">
              <a:xfrm>
                <a:off x="3980" y="2140"/>
                <a:ext cx="40" cy="36"/>
              </a:xfrm>
              <a:custGeom>
                <a:avLst/>
                <a:gdLst>
                  <a:gd name="T0" fmla="*/ 10 w 40"/>
                  <a:gd name="T1" fmla="*/ 6 h 36"/>
                  <a:gd name="T2" fmla="*/ 0 w 40"/>
                  <a:gd name="T3" fmla="*/ 14 h 36"/>
                  <a:gd name="T4" fmla="*/ 0 w 40"/>
                  <a:gd name="T5" fmla="*/ 14 h 36"/>
                  <a:gd name="T6" fmla="*/ 0 w 40"/>
                  <a:gd name="T7" fmla="*/ 14 h 36"/>
                  <a:gd name="T8" fmla="*/ 0 w 40"/>
                  <a:gd name="T9" fmla="*/ 14 h 36"/>
                  <a:gd name="T10" fmla="*/ 2 w 40"/>
                  <a:gd name="T11" fmla="*/ 16 h 36"/>
                  <a:gd name="T12" fmla="*/ 4 w 40"/>
                  <a:gd name="T13" fmla="*/ 16 h 36"/>
                  <a:gd name="T14" fmla="*/ 8 w 40"/>
                  <a:gd name="T15" fmla="*/ 16 h 36"/>
                  <a:gd name="T16" fmla="*/ 8 w 40"/>
                  <a:gd name="T17" fmla="*/ 16 h 36"/>
                  <a:gd name="T18" fmla="*/ 8 w 40"/>
                  <a:gd name="T19" fmla="*/ 18 h 36"/>
                  <a:gd name="T20" fmla="*/ 8 w 40"/>
                  <a:gd name="T21" fmla="*/ 22 h 36"/>
                  <a:gd name="T22" fmla="*/ 8 w 40"/>
                  <a:gd name="T23" fmla="*/ 22 h 36"/>
                  <a:gd name="T24" fmla="*/ 8 w 40"/>
                  <a:gd name="T25" fmla="*/ 28 h 36"/>
                  <a:gd name="T26" fmla="*/ 6 w 40"/>
                  <a:gd name="T27" fmla="*/ 30 h 36"/>
                  <a:gd name="T28" fmla="*/ 0 w 40"/>
                  <a:gd name="T29" fmla="*/ 34 h 36"/>
                  <a:gd name="T30" fmla="*/ 0 w 40"/>
                  <a:gd name="T31" fmla="*/ 34 h 36"/>
                  <a:gd name="T32" fmla="*/ 4 w 40"/>
                  <a:gd name="T33" fmla="*/ 36 h 36"/>
                  <a:gd name="T34" fmla="*/ 40 w 40"/>
                  <a:gd name="T35" fmla="*/ 0 h 36"/>
                  <a:gd name="T36" fmla="*/ 40 w 40"/>
                  <a:gd name="T37" fmla="*/ 0 h 36"/>
                  <a:gd name="T38" fmla="*/ 26 w 40"/>
                  <a:gd name="T39" fmla="*/ 2 h 36"/>
                  <a:gd name="T40" fmla="*/ 10 w 40"/>
                  <a:gd name="T41" fmla="*/ 6 h 36"/>
                  <a:gd name="T42" fmla="*/ 10 w 40"/>
                  <a:gd name="T43"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0" h="36">
                    <a:moveTo>
                      <a:pt x="10" y="6"/>
                    </a:moveTo>
                    <a:lnTo>
                      <a:pt x="0" y="14"/>
                    </a:lnTo>
                    <a:lnTo>
                      <a:pt x="0" y="14"/>
                    </a:lnTo>
                    <a:lnTo>
                      <a:pt x="0" y="14"/>
                    </a:lnTo>
                    <a:lnTo>
                      <a:pt x="0" y="14"/>
                    </a:lnTo>
                    <a:lnTo>
                      <a:pt x="2" y="16"/>
                    </a:lnTo>
                    <a:lnTo>
                      <a:pt x="4" y="16"/>
                    </a:lnTo>
                    <a:lnTo>
                      <a:pt x="8" y="16"/>
                    </a:lnTo>
                    <a:lnTo>
                      <a:pt x="8" y="16"/>
                    </a:lnTo>
                    <a:lnTo>
                      <a:pt x="8" y="18"/>
                    </a:lnTo>
                    <a:lnTo>
                      <a:pt x="8" y="22"/>
                    </a:lnTo>
                    <a:lnTo>
                      <a:pt x="8" y="22"/>
                    </a:lnTo>
                    <a:lnTo>
                      <a:pt x="8" y="28"/>
                    </a:lnTo>
                    <a:lnTo>
                      <a:pt x="6" y="30"/>
                    </a:lnTo>
                    <a:lnTo>
                      <a:pt x="0" y="34"/>
                    </a:lnTo>
                    <a:lnTo>
                      <a:pt x="0" y="34"/>
                    </a:lnTo>
                    <a:lnTo>
                      <a:pt x="4" y="36"/>
                    </a:lnTo>
                    <a:lnTo>
                      <a:pt x="40" y="0"/>
                    </a:lnTo>
                    <a:lnTo>
                      <a:pt x="40" y="0"/>
                    </a:lnTo>
                    <a:lnTo>
                      <a:pt x="26" y="2"/>
                    </a:lnTo>
                    <a:lnTo>
                      <a:pt x="10" y="6"/>
                    </a:lnTo>
                    <a:lnTo>
                      <a:pt x="1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3" name="Freeform 1097">
                <a:extLst>
                  <a:ext uri="{FF2B5EF4-FFF2-40B4-BE49-F238E27FC236}">
                    <a16:creationId xmlns:a16="http://schemas.microsoft.com/office/drawing/2014/main" id="{D5D94338-0882-4CAB-9DC9-A8482DC62FAC}"/>
                  </a:ext>
                </a:extLst>
              </p:cNvPr>
              <p:cNvSpPr>
                <a:spLocks/>
              </p:cNvSpPr>
              <p:nvPr/>
            </p:nvSpPr>
            <p:spPr bwMode="auto">
              <a:xfrm>
                <a:off x="4020" y="2132"/>
                <a:ext cx="8" cy="6"/>
              </a:xfrm>
              <a:custGeom>
                <a:avLst/>
                <a:gdLst>
                  <a:gd name="T0" fmla="*/ 0 w 8"/>
                  <a:gd name="T1" fmla="*/ 2 h 6"/>
                  <a:gd name="T2" fmla="*/ 0 w 8"/>
                  <a:gd name="T3" fmla="*/ 2 h 6"/>
                  <a:gd name="T4" fmla="*/ 0 w 8"/>
                  <a:gd name="T5" fmla="*/ 4 h 6"/>
                  <a:gd name="T6" fmla="*/ 2 w 8"/>
                  <a:gd name="T7" fmla="*/ 6 h 6"/>
                  <a:gd name="T8" fmla="*/ 8 w 8"/>
                  <a:gd name="T9" fmla="*/ 0 h 6"/>
                  <a:gd name="T10" fmla="*/ 8 w 8"/>
                  <a:gd name="T11" fmla="*/ 0 h 6"/>
                  <a:gd name="T12" fmla="*/ 2 w 8"/>
                  <a:gd name="T13" fmla="*/ 0 h 6"/>
                  <a:gd name="T14" fmla="*/ 0 w 8"/>
                  <a:gd name="T15" fmla="*/ 0 h 6"/>
                  <a:gd name="T16" fmla="*/ 0 w 8"/>
                  <a:gd name="T17" fmla="*/ 2 h 6"/>
                  <a:gd name="T18" fmla="*/ 0 w 8"/>
                  <a:gd name="T19"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6">
                    <a:moveTo>
                      <a:pt x="0" y="2"/>
                    </a:moveTo>
                    <a:lnTo>
                      <a:pt x="0" y="2"/>
                    </a:lnTo>
                    <a:lnTo>
                      <a:pt x="0" y="4"/>
                    </a:lnTo>
                    <a:lnTo>
                      <a:pt x="2" y="6"/>
                    </a:lnTo>
                    <a:lnTo>
                      <a:pt x="8" y="0"/>
                    </a:lnTo>
                    <a:lnTo>
                      <a:pt x="8" y="0"/>
                    </a:lnTo>
                    <a:lnTo>
                      <a:pt x="2" y="0"/>
                    </a:lnTo>
                    <a:lnTo>
                      <a:pt x="0"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4" name="Freeform 1098">
                <a:extLst>
                  <a:ext uri="{FF2B5EF4-FFF2-40B4-BE49-F238E27FC236}">
                    <a16:creationId xmlns:a16="http://schemas.microsoft.com/office/drawing/2014/main" id="{CD8EE469-C42B-48A3-AB41-ED834CA977E0}"/>
                  </a:ext>
                </a:extLst>
              </p:cNvPr>
              <p:cNvSpPr>
                <a:spLocks/>
              </p:cNvSpPr>
              <p:nvPr/>
            </p:nvSpPr>
            <p:spPr bwMode="auto">
              <a:xfrm>
                <a:off x="4070" y="1612"/>
                <a:ext cx="472" cy="466"/>
              </a:xfrm>
              <a:custGeom>
                <a:avLst/>
                <a:gdLst>
                  <a:gd name="T0" fmla="*/ 12 w 472"/>
                  <a:gd name="T1" fmla="*/ 466 h 466"/>
                  <a:gd name="T2" fmla="*/ 30 w 472"/>
                  <a:gd name="T3" fmla="*/ 448 h 466"/>
                  <a:gd name="T4" fmla="*/ 30 w 472"/>
                  <a:gd name="T5" fmla="*/ 448 h 466"/>
                  <a:gd name="T6" fmla="*/ 26 w 472"/>
                  <a:gd name="T7" fmla="*/ 446 h 466"/>
                  <a:gd name="T8" fmla="*/ 24 w 472"/>
                  <a:gd name="T9" fmla="*/ 442 h 466"/>
                  <a:gd name="T10" fmla="*/ 24 w 472"/>
                  <a:gd name="T11" fmla="*/ 442 h 466"/>
                  <a:gd name="T12" fmla="*/ 26 w 472"/>
                  <a:gd name="T13" fmla="*/ 440 h 466"/>
                  <a:gd name="T14" fmla="*/ 32 w 472"/>
                  <a:gd name="T15" fmla="*/ 438 h 466"/>
                  <a:gd name="T16" fmla="*/ 48 w 472"/>
                  <a:gd name="T17" fmla="*/ 430 h 466"/>
                  <a:gd name="T18" fmla="*/ 472 w 472"/>
                  <a:gd name="T19" fmla="*/ 6 h 466"/>
                  <a:gd name="T20" fmla="*/ 472 w 472"/>
                  <a:gd name="T21" fmla="*/ 6 h 466"/>
                  <a:gd name="T22" fmla="*/ 464 w 472"/>
                  <a:gd name="T23" fmla="*/ 4 h 466"/>
                  <a:gd name="T24" fmla="*/ 452 w 472"/>
                  <a:gd name="T25" fmla="*/ 0 h 466"/>
                  <a:gd name="T26" fmla="*/ 0 w 472"/>
                  <a:gd name="T27" fmla="*/ 452 h 466"/>
                  <a:gd name="T28" fmla="*/ 0 w 472"/>
                  <a:gd name="T29" fmla="*/ 452 h 466"/>
                  <a:gd name="T30" fmla="*/ 8 w 472"/>
                  <a:gd name="T31" fmla="*/ 460 h 466"/>
                  <a:gd name="T32" fmla="*/ 12 w 472"/>
                  <a:gd name="T33" fmla="*/ 466 h 466"/>
                  <a:gd name="T34" fmla="*/ 12 w 472"/>
                  <a:gd name="T35" fmla="*/ 466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72" h="466">
                    <a:moveTo>
                      <a:pt x="12" y="466"/>
                    </a:moveTo>
                    <a:lnTo>
                      <a:pt x="30" y="448"/>
                    </a:lnTo>
                    <a:lnTo>
                      <a:pt x="30" y="448"/>
                    </a:lnTo>
                    <a:lnTo>
                      <a:pt x="26" y="446"/>
                    </a:lnTo>
                    <a:lnTo>
                      <a:pt x="24" y="442"/>
                    </a:lnTo>
                    <a:lnTo>
                      <a:pt x="24" y="442"/>
                    </a:lnTo>
                    <a:lnTo>
                      <a:pt x="26" y="440"/>
                    </a:lnTo>
                    <a:lnTo>
                      <a:pt x="32" y="438"/>
                    </a:lnTo>
                    <a:lnTo>
                      <a:pt x="48" y="430"/>
                    </a:lnTo>
                    <a:lnTo>
                      <a:pt x="472" y="6"/>
                    </a:lnTo>
                    <a:lnTo>
                      <a:pt x="472" y="6"/>
                    </a:lnTo>
                    <a:lnTo>
                      <a:pt x="464" y="4"/>
                    </a:lnTo>
                    <a:lnTo>
                      <a:pt x="452" y="0"/>
                    </a:lnTo>
                    <a:lnTo>
                      <a:pt x="0" y="452"/>
                    </a:lnTo>
                    <a:lnTo>
                      <a:pt x="0" y="452"/>
                    </a:lnTo>
                    <a:lnTo>
                      <a:pt x="8" y="460"/>
                    </a:lnTo>
                    <a:lnTo>
                      <a:pt x="12" y="466"/>
                    </a:lnTo>
                    <a:lnTo>
                      <a:pt x="12" y="4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5" name="Freeform 1099">
                <a:extLst>
                  <a:ext uri="{FF2B5EF4-FFF2-40B4-BE49-F238E27FC236}">
                    <a16:creationId xmlns:a16="http://schemas.microsoft.com/office/drawing/2014/main" id="{32F4ADB0-E1BA-4FA4-98B1-8AEC941476C0}"/>
                  </a:ext>
                </a:extLst>
              </p:cNvPr>
              <p:cNvSpPr>
                <a:spLocks/>
              </p:cNvSpPr>
              <p:nvPr/>
            </p:nvSpPr>
            <p:spPr bwMode="auto">
              <a:xfrm>
                <a:off x="4536" y="1546"/>
                <a:ext cx="56" cy="70"/>
              </a:xfrm>
              <a:custGeom>
                <a:avLst/>
                <a:gdLst>
                  <a:gd name="T0" fmla="*/ 2 w 56"/>
                  <a:gd name="T1" fmla="*/ 56 h 70"/>
                  <a:gd name="T2" fmla="*/ 2 w 56"/>
                  <a:gd name="T3" fmla="*/ 56 h 70"/>
                  <a:gd name="T4" fmla="*/ 6 w 56"/>
                  <a:gd name="T5" fmla="*/ 64 h 70"/>
                  <a:gd name="T6" fmla="*/ 8 w 56"/>
                  <a:gd name="T7" fmla="*/ 70 h 70"/>
                  <a:gd name="T8" fmla="*/ 56 w 56"/>
                  <a:gd name="T9" fmla="*/ 22 h 70"/>
                  <a:gd name="T10" fmla="*/ 56 w 56"/>
                  <a:gd name="T11" fmla="*/ 22 h 70"/>
                  <a:gd name="T12" fmla="*/ 54 w 56"/>
                  <a:gd name="T13" fmla="*/ 0 h 70"/>
                  <a:gd name="T14" fmla="*/ 0 w 56"/>
                  <a:gd name="T15" fmla="*/ 54 h 70"/>
                  <a:gd name="T16" fmla="*/ 0 w 56"/>
                  <a:gd name="T17" fmla="*/ 54 h 70"/>
                  <a:gd name="T18" fmla="*/ 2 w 56"/>
                  <a:gd name="T19" fmla="*/ 56 h 70"/>
                  <a:gd name="T20" fmla="*/ 2 w 56"/>
                  <a:gd name="T21" fmla="*/ 5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 h="70">
                    <a:moveTo>
                      <a:pt x="2" y="56"/>
                    </a:moveTo>
                    <a:lnTo>
                      <a:pt x="2" y="56"/>
                    </a:lnTo>
                    <a:lnTo>
                      <a:pt x="6" y="64"/>
                    </a:lnTo>
                    <a:lnTo>
                      <a:pt x="8" y="70"/>
                    </a:lnTo>
                    <a:lnTo>
                      <a:pt x="56" y="22"/>
                    </a:lnTo>
                    <a:lnTo>
                      <a:pt x="56" y="22"/>
                    </a:lnTo>
                    <a:lnTo>
                      <a:pt x="54" y="0"/>
                    </a:lnTo>
                    <a:lnTo>
                      <a:pt x="0" y="54"/>
                    </a:lnTo>
                    <a:lnTo>
                      <a:pt x="0" y="54"/>
                    </a:lnTo>
                    <a:lnTo>
                      <a:pt x="2" y="56"/>
                    </a:lnTo>
                    <a:lnTo>
                      <a:pt x="2"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6" name="Freeform 1100">
                <a:extLst>
                  <a:ext uri="{FF2B5EF4-FFF2-40B4-BE49-F238E27FC236}">
                    <a16:creationId xmlns:a16="http://schemas.microsoft.com/office/drawing/2014/main" id="{36A1FCFE-ED15-4496-BCE8-C2B03F907E3D}"/>
                  </a:ext>
                </a:extLst>
              </p:cNvPr>
              <p:cNvSpPr>
                <a:spLocks/>
              </p:cNvSpPr>
              <p:nvPr/>
            </p:nvSpPr>
            <p:spPr bwMode="auto">
              <a:xfrm>
                <a:off x="4600" y="1510"/>
                <a:ext cx="32" cy="40"/>
              </a:xfrm>
              <a:custGeom>
                <a:avLst/>
                <a:gdLst>
                  <a:gd name="T0" fmla="*/ 0 w 32"/>
                  <a:gd name="T1" fmla="*/ 26 h 40"/>
                  <a:gd name="T2" fmla="*/ 0 w 32"/>
                  <a:gd name="T3" fmla="*/ 26 h 40"/>
                  <a:gd name="T4" fmla="*/ 4 w 32"/>
                  <a:gd name="T5" fmla="*/ 34 h 40"/>
                  <a:gd name="T6" fmla="*/ 8 w 32"/>
                  <a:gd name="T7" fmla="*/ 40 h 40"/>
                  <a:gd name="T8" fmla="*/ 32 w 32"/>
                  <a:gd name="T9" fmla="*/ 18 h 40"/>
                  <a:gd name="T10" fmla="*/ 32 w 32"/>
                  <a:gd name="T11" fmla="*/ 18 h 40"/>
                  <a:gd name="T12" fmla="*/ 28 w 32"/>
                  <a:gd name="T13" fmla="*/ 8 h 40"/>
                  <a:gd name="T14" fmla="*/ 26 w 32"/>
                  <a:gd name="T15" fmla="*/ 0 h 40"/>
                  <a:gd name="T16" fmla="*/ 24 w 32"/>
                  <a:gd name="T17" fmla="*/ 0 h 40"/>
                  <a:gd name="T18" fmla="*/ 24 w 32"/>
                  <a:gd name="T19" fmla="*/ 0 h 40"/>
                  <a:gd name="T20" fmla="*/ 22 w 32"/>
                  <a:gd name="T21" fmla="*/ 10 h 40"/>
                  <a:gd name="T22" fmla="*/ 16 w 32"/>
                  <a:gd name="T23" fmla="*/ 16 h 40"/>
                  <a:gd name="T24" fmla="*/ 10 w 32"/>
                  <a:gd name="T25" fmla="*/ 22 h 40"/>
                  <a:gd name="T26" fmla="*/ 0 w 32"/>
                  <a:gd name="T27" fmla="*/ 26 h 40"/>
                  <a:gd name="T28" fmla="*/ 0 w 32"/>
                  <a:gd name="T29" fmla="*/ 2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 h="40">
                    <a:moveTo>
                      <a:pt x="0" y="26"/>
                    </a:moveTo>
                    <a:lnTo>
                      <a:pt x="0" y="26"/>
                    </a:lnTo>
                    <a:lnTo>
                      <a:pt x="4" y="34"/>
                    </a:lnTo>
                    <a:lnTo>
                      <a:pt x="8" y="40"/>
                    </a:lnTo>
                    <a:lnTo>
                      <a:pt x="32" y="18"/>
                    </a:lnTo>
                    <a:lnTo>
                      <a:pt x="32" y="18"/>
                    </a:lnTo>
                    <a:lnTo>
                      <a:pt x="28" y="8"/>
                    </a:lnTo>
                    <a:lnTo>
                      <a:pt x="26" y="0"/>
                    </a:lnTo>
                    <a:lnTo>
                      <a:pt x="24" y="0"/>
                    </a:lnTo>
                    <a:lnTo>
                      <a:pt x="24" y="0"/>
                    </a:lnTo>
                    <a:lnTo>
                      <a:pt x="22" y="10"/>
                    </a:lnTo>
                    <a:lnTo>
                      <a:pt x="16" y="16"/>
                    </a:lnTo>
                    <a:lnTo>
                      <a:pt x="10" y="22"/>
                    </a:lnTo>
                    <a:lnTo>
                      <a:pt x="0" y="26"/>
                    </a:lnTo>
                    <a:lnTo>
                      <a:pt x="0"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7" name="Freeform 1101">
                <a:extLst>
                  <a:ext uri="{FF2B5EF4-FFF2-40B4-BE49-F238E27FC236}">
                    <a16:creationId xmlns:a16="http://schemas.microsoft.com/office/drawing/2014/main" id="{B7AB3832-AF98-4F43-8557-81D27776ED66}"/>
                  </a:ext>
                </a:extLst>
              </p:cNvPr>
              <p:cNvSpPr>
                <a:spLocks/>
              </p:cNvSpPr>
              <p:nvPr/>
            </p:nvSpPr>
            <p:spPr bwMode="auto">
              <a:xfrm>
                <a:off x="4608" y="1522"/>
                <a:ext cx="76" cy="76"/>
              </a:xfrm>
              <a:custGeom>
                <a:avLst/>
                <a:gdLst>
                  <a:gd name="T0" fmla="*/ 2 w 76"/>
                  <a:gd name="T1" fmla="*/ 76 h 76"/>
                  <a:gd name="T2" fmla="*/ 76 w 76"/>
                  <a:gd name="T3" fmla="*/ 2 h 76"/>
                  <a:gd name="T4" fmla="*/ 76 w 76"/>
                  <a:gd name="T5" fmla="*/ 2 h 76"/>
                  <a:gd name="T6" fmla="*/ 52 w 76"/>
                  <a:gd name="T7" fmla="*/ 0 h 76"/>
                  <a:gd name="T8" fmla="*/ 8 w 76"/>
                  <a:gd name="T9" fmla="*/ 46 h 76"/>
                  <a:gd name="T10" fmla="*/ 8 w 76"/>
                  <a:gd name="T11" fmla="*/ 46 h 76"/>
                  <a:gd name="T12" fmla="*/ 6 w 76"/>
                  <a:gd name="T13" fmla="*/ 52 h 76"/>
                  <a:gd name="T14" fmla="*/ 2 w 76"/>
                  <a:gd name="T15" fmla="*/ 56 h 76"/>
                  <a:gd name="T16" fmla="*/ 2 w 76"/>
                  <a:gd name="T17" fmla="*/ 56 h 76"/>
                  <a:gd name="T18" fmla="*/ 0 w 76"/>
                  <a:gd name="T19" fmla="*/ 60 h 76"/>
                  <a:gd name="T20" fmla="*/ 0 w 76"/>
                  <a:gd name="T21" fmla="*/ 64 h 76"/>
                  <a:gd name="T22" fmla="*/ 2 w 76"/>
                  <a:gd name="T23" fmla="*/ 76 h 76"/>
                  <a:gd name="T24" fmla="*/ 2 w 76"/>
                  <a:gd name="T25"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76">
                    <a:moveTo>
                      <a:pt x="2" y="76"/>
                    </a:moveTo>
                    <a:lnTo>
                      <a:pt x="76" y="2"/>
                    </a:lnTo>
                    <a:lnTo>
                      <a:pt x="76" y="2"/>
                    </a:lnTo>
                    <a:lnTo>
                      <a:pt x="52" y="0"/>
                    </a:lnTo>
                    <a:lnTo>
                      <a:pt x="8" y="46"/>
                    </a:lnTo>
                    <a:lnTo>
                      <a:pt x="8" y="46"/>
                    </a:lnTo>
                    <a:lnTo>
                      <a:pt x="6" y="52"/>
                    </a:lnTo>
                    <a:lnTo>
                      <a:pt x="2" y="56"/>
                    </a:lnTo>
                    <a:lnTo>
                      <a:pt x="2" y="56"/>
                    </a:lnTo>
                    <a:lnTo>
                      <a:pt x="0" y="60"/>
                    </a:lnTo>
                    <a:lnTo>
                      <a:pt x="0" y="64"/>
                    </a:lnTo>
                    <a:lnTo>
                      <a:pt x="2" y="76"/>
                    </a:lnTo>
                    <a:lnTo>
                      <a:pt x="2"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8" name="Freeform 1102">
                <a:extLst>
                  <a:ext uri="{FF2B5EF4-FFF2-40B4-BE49-F238E27FC236}">
                    <a16:creationId xmlns:a16="http://schemas.microsoft.com/office/drawing/2014/main" id="{27837F8D-78DF-4FE0-AEDE-BF3676EB6B81}"/>
                  </a:ext>
                </a:extLst>
              </p:cNvPr>
              <p:cNvSpPr>
                <a:spLocks/>
              </p:cNvSpPr>
              <p:nvPr/>
            </p:nvSpPr>
            <p:spPr bwMode="auto">
              <a:xfrm>
                <a:off x="4120" y="1588"/>
                <a:ext cx="480" cy="490"/>
              </a:xfrm>
              <a:custGeom>
                <a:avLst/>
                <a:gdLst>
                  <a:gd name="T0" fmla="*/ 0 w 480"/>
                  <a:gd name="T1" fmla="*/ 476 h 490"/>
                  <a:gd name="T2" fmla="*/ 0 w 480"/>
                  <a:gd name="T3" fmla="*/ 476 h 490"/>
                  <a:gd name="T4" fmla="*/ 0 w 480"/>
                  <a:gd name="T5" fmla="*/ 476 h 490"/>
                  <a:gd name="T6" fmla="*/ 4 w 480"/>
                  <a:gd name="T7" fmla="*/ 484 h 490"/>
                  <a:gd name="T8" fmla="*/ 10 w 480"/>
                  <a:gd name="T9" fmla="*/ 490 h 490"/>
                  <a:gd name="T10" fmla="*/ 480 w 480"/>
                  <a:gd name="T11" fmla="*/ 20 h 490"/>
                  <a:gd name="T12" fmla="*/ 480 w 480"/>
                  <a:gd name="T13" fmla="*/ 20 h 490"/>
                  <a:gd name="T14" fmla="*/ 474 w 480"/>
                  <a:gd name="T15" fmla="*/ 0 h 490"/>
                  <a:gd name="T16" fmla="*/ 16 w 480"/>
                  <a:gd name="T17" fmla="*/ 460 h 490"/>
                  <a:gd name="T18" fmla="*/ 16 w 480"/>
                  <a:gd name="T19" fmla="*/ 460 h 490"/>
                  <a:gd name="T20" fmla="*/ 16 w 480"/>
                  <a:gd name="T21" fmla="*/ 464 h 490"/>
                  <a:gd name="T22" fmla="*/ 14 w 480"/>
                  <a:gd name="T23" fmla="*/ 468 h 490"/>
                  <a:gd name="T24" fmla="*/ 10 w 480"/>
                  <a:gd name="T25" fmla="*/ 472 h 490"/>
                  <a:gd name="T26" fmla="*/ 0 w 480"/>
                  <a:gd name="T27" fmla="*/ 476 h 490"/>
                  <a:gd name="T28" fmla="*/ 0 w 480"/>
                  <a:gd name="T29" fmla="*/ 476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0" h="490">
                    <a:moveTo>
                      <a:pt x="0" y="476"/>
                    </a:moveTo>
                    <a:lnTo>
                      <a:pt x="0" y="476"/>
                    </a:lnTo>
                    <a:lnTo>
                      <a:pt x="0" y="476"/>
                    </a:lnTo>
                    <a:lnTo>
                      <a:pt x="4" y="484"/>
                    </a:lnTo>
                    <a:lnTo>
                      <a:pt x="10" y="490"/>
                    </a:lnTo>
                    <a:lnTo>
                      <a:pt x="480" y="20"/>
                    </a:lnTo>
                    <a:lnTo>
                      <a:pt x="480" y="20"/>
                    </a:lnTo>
                    <a:lnTo>
                      <a:pt x="474" y="0"/>
                    </a:lnTo>
                    <a:lnTo>
                      <a:pt x="16" y="460"/>
                    </a:lnTo>
                    <a:lnTo>
                      <a:pt x="16" y="460"/>
                    </a:lnTo>
                    <a:lnTo>
                      <a:pt x="16" y="464"/>
                    </a:lnTo>
                    <a:lnTo>
                      <a:pt x="14" y="468"/>
                    </a:lnTo>
                    <a:lnTo>
                      <a:pt x="10" y="472"/>
                    </a:lnTo>
                    <a:lnTo>
                      <a:pt x="0" y="476"/>
                    </a:lnTo>
                    <a:lnTo>
                      <a:pt x="0"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9" name="Freeform 1103">
                <a:extLst>
                  <a:ext uri="{FF2B5EF4-FFF2-40B4-BE49-F238E27FC236}">
                    <a16:creationId xmlns:a16="http://schemas.microsoft.com/office/drawing/2014/main" id="{33CCAD8A-1E69-4789-8814-2952647C6AF4}"/>
                  </a:ext>
                </a:extLst>
              </p:cNvPr>
              <p:cNvSpPr>
                <a:spLocks/>
              </p:cNvSpPr>
              <p:nvPr/>
            </p:nvSpPr>
            <p:spPr bwMode="auto">
              <a:xfrm>
                <a:off x="3994" y="2116"/>
                <a:ext cx="98" cy="88"/>
              </a:xfrm>
              <a:custGeom>
                <a:avLst/>
                <a:gdLst>
                  <a:gd name="T0" fmla="*/ 12 w 98"/>
                  <a:gd name="T1" fmla="*/ 84 h 88"/>
                  <a:gd name="T2" fmla="*/ 12 w 98"/>
                  <a:gd name="T3" fmla="*/ 84 h 88"/>
                  <a:gd name="T4" fmla="*/ 10 w 98"/>
                  <a:gd name="T5" fmla="*/ 86 h 88"/>
                  <a:gd name="T6" fmla="*/ 8 w 98"/>
                  <a:gd name="T7" fmla="*/ 88 h 88"/>
                  <a:gd name="T8" fmla="*/ 10 w 98"/>
                  <a:gd name="T9" fmla="*/ 88 h 88"/>
                  <a:gd name="T10" fmla="*/ 98 w 98"/>
                  <a:gd name="T11" fmla="*/ 0 h 88"/>
                  <a:gd name="T12" fmla="*/ 98 w 98"/>
                  <a:gd name="T13" fmla="*/ 0 h 88"/>
                  <a:gd name="T14" fmla="*/ 96 w 98"/>
                  <a:gd name="T15" fmla="*/ 0 h 88"/>
                  <a:gd name="T16" fmla="*/ 96 w 98"/>
                  <a:gd name="T17" fmla="*/ 0 h 88"/>
                  <a:gd name="T18" fmla="*/ 82 w 98"/>
                  <a:gd name="T19" fmla="*/ 2 h 88"/>
                  <a:gd name="T20" fmla="*/ 76 w 98"/>
                  <a:gd name="T21" fmla="*/ 4 h 88"/>
                  <a:gd name="T22" fmla="*/ 70 w 98"/>
                  <a:gd name="T23" fmla="*/ 6 h 88"/>
                  <a:gd name="T24" fmla="*/ 70 w 98"/>
                  <a:gd name="T25" fmla="*/ 6 h 88"/>
                  <a:gd name="T26" fmla="*/ 60 w 98"/>
                  <a:gd name="T27" fmla="*/ 12 h 88"/>
                  <a:gd name="T28" fmla="*/ 0 w 98"/>
                  <a:gd name="T29" fmla="*/ 72 h 88"/>
                  <a:gd name="T30" fmla="*/ 0 w 98"/>
                  <a:gd name="T31" fmla="*/ 72 h 88"/>
                  <a:gd name="T32" fmla="*/ 6 w 98"/>
                  <a:gd name="T33" fmla="*/ 78 h 88"/>
                  <a:gd name="T34" fmla="*/ 12 w 98"/>
                  <a:gd name="T35" fmla="*/ 84 h 88"/>
                  <a:gd name="T36" fmla="*/ 12 w 98"/>
                  <a:gd name="T37" fmla="*/ 8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88">
                    <a:moveTo>
                      <a:pt x="12" y="84"/>
                    </a:moveTo>
                    <a:lnTo>
                      <a:pt x="12" y="84"/>
                    </a:lnTo>
                    <a:lnTo>
                      <a:pt x="10" y="86"/>
                    </a:lnTo>
                    <a:lnTo>
                      <a:pt x="8" y="88"/>
                    </a:lnTo>
                    <a:lnTo>
                      <a:pt x="10" y="88"/>
                    </a:lnTo>
                    <a:lnTo>
                      <a:pt x="98" y="0"/>
                    </a:lnTo>
                    <a:lnTo>
                      <a:pt x="98" y="0"/>
                    </a:lnTo>
                    <a:lnTo>
                      <a:pt x="96" y="0"/>
                    </a:lnTo>
                    <a:lnTo>
                      <a:pt x="96" y="0"/>
                    </a:lnTo>
                    <a:lnTo>
                      <a:pt x="82" y="2"/>
                    </a:lnTo>
                    <a:lnTo>
                      <a:pt x="76" y="4"/>
                    </a:lnTo>
                    <a:lnTo>
                      <a:pt x="70" y="6"/>
                    </a:lnTo>
                    <a:lnTo>
                      <a:pt x="70" y="6"/>
                    </a:lnTo>
                    <a:lnTo>
                      <a:pt x="60" y="12"/>
                    </a:lnTo>
                    <a:lnTo>
                      <a:pt x="0" y="72"/>
                    </a:lnTo>
                    <a:lnTo>
                      <a:pt x="0" y="72"/>
                    </a:lnTo>
                    <a:lnTo>
                      <a:pt x="6" y="78"/>
                    </a:lnTo>
                    <a:lnTo>
                      <a:pt x="12" y="84"/>
                    </a:lnTo>
                    <a:lnTo>
                      <a:pt x="12"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0" name="Freeform 1104">
                <a:extLst>
                  <a:ext uri="{FF2B5EF4-FFF2-40B4-BE49-F238E27FC236}">
                    <a16:creationId xmlns:a16="http://schemas.microsoft.com/office/drawing/2014/main" id="{10ACBFAC-03AB-4892-A18F-BD69D6664F4B}"/>
                  </a:ext>
                </a:extLst>
              </p:cNvPr>
              <p:cNvSpPr>
                <a:spLocks/>
              </p:cNvSpPr>
              <p:nvPr/>
            </p:nvSpPr>
            <p:spPr bwMode="auto">
              <a:xfrm>
                <a:off x="4696" y="1484"/>
                <a:ext cx="28" cy="26"/>
              </a:xfrm>
              <a:custGeom>
                <a:avLst/>
                <a:gdLst>
                  <a:gd name="T0" fmla="*/ 0 w 28"/>
                  <a:gd name="T1" fmla="*/ 20 h 26"/>
                  <a:gd name="T2" fmla="*/ 0 w 28"/>
                  <a:gd name="T3" fmla="*/ 20 h 26"/>
                  <a:gd name="T4" fmla="*/ 2 w 28"/>
                  <a:gd name="T5" fmla="*/ 26 h 26"/>
                  <a:gd name="T6" fmla="*/ 28 w 28"/>
                  <a:gd name="T7" fmla="*/ 0 h 26"/>
                  <a:gd name="T8" fmla="*/ 28 w 28"/>
                  <a:gd name="T9" fmla="*/ 0 h 26"/>
                  <a:gd name="T10" fmla="*/ 18 w 28"/>
                  <a:gd name="T11" fmla="*/ 2 h 26"/>
                  <a:gd name="T12" fmla="*/ 8 w 28"/>
                  <a:gd name="T13" fmla="*/ 6 h 26"/>
                  <a:gd name="T14" fmla="*/ 2 w 28"/>
                  <a:gd name="T15" fmla="*/ 12 h 26"/>
                  <a:gd name="T16" fmla="*/ 0 w 28"/>
                  <a:gd name="T17" fmla="*/ 16 h 26"/>
                  <a:gd name="T18" fmla="*/ 0 w 28"/>
                  <a:gd name="T19" fmla="*/ 20 h 26"/>
                  <a:gd name="T20" fmla="*/ 0 w 28"/>
                  <a:gd name="T21"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26">
                    <a:moveTo>
                      <a:pt x="0" y="20"/>
                    </a:moveTo>
                    <a:lnTo>
                      <a:pt x="0" y="20"/>
                    </a:lnTo>
                    <a:lnTo>
                      <a:pt x="2" y="26"/>
                    </a:lnTo>
                    <a:lnTo>
                      <a:pt x="28" y="0"/>
                    </a:lnTo>
                    <a:lnTo>
                      <a:pt x="28" y="0"/>
                    </a:lnTo>
                    <a:lnTo>
                      <a:pt x="18" y="2"/>
                    </a:lnTo>
                    <a:lnTo>
                      <a:pt x="8" y="6"/>
                    </a:lnTo>
                    <a:lnTo>
                      <a:pt x="2" y="12"/>
                    </a:lnTo>
                    <a:lnTo>
                      <a:pt x="0" y="16"/>
                    </a:lnTo>
                    <a:lnTo>
                      <a:pt x="0" y="20"/>
                    </a:lnTo>
                    <a:lnTo>
                      <a:pt x="0"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1" name="Freeform 1105">
                <a:extLst>
                  <a:ext uri="{FF2B5EF4-FFF2-40B4-BE49-F238E27FC236}">
                    <a16:creationId xmlns:a16="http://schemas.microsoft.com/office/drawing/2014/main" id="{E6E49BF9-0CD2-4AF6-9FDE-ED201750B7AA}"/>
                  </a:ext>
                </a:extLst>
              </p:cNvPr>
              <p:cNvSpPr>
                <a:spLocks/>
              </p:cNvSpPr>
              <p:nvPr/>
            </p:nvSpPr>
            <p:spPr bwMode="auto">
              <a:xfrm>
                <a:off x="4146" y="1442"/>
                <a:ext cx="670" cy="652"/>
              </a:xfrm>
              <a:custGeom>
                <a:avLst/>
                <a:gdLst>
                  <a:gd name="T0" fmla="*/ 468 w 670"/>
                  <a:gd name="T1" fmla="*/ 182 h 652"/>
                  <a:gd name="T2" fmla="*/ 468 w 670"/>
                  <a:gd name="T3" fmla="*/ 182 h 652"/>
                  <a:gd name="T4" fmla="*/ 464 w 670"/>
                  <a:gd name="T5" fmla="*/ 180 h 652"/>
                  <a:gd name="T6" fmla="*/ 0 w 670"/>
                  <a:gd name="T7" fmla="*/ 644 h 652"/>
                  <a:gd name="T8" fmla="*/ 0 w 670"/>
                  <a:gd name="T9" fmla="*/ 644 h 652"/>
                  <a:gd name="T10" fmla="*/ 18 w 670"/>
                  <a:gd name="T11" fmla="*/ 652 h 652"/>
                  <a:gd name="T12" fmla="*/ 670 w 670"/>
                  <a:gd name="T13" fmla="*/ 0 h 652"/>
                  <a:gd name="T14" fmla="*/ 670 w 670"/>
                  <a:gd name="T15" fmla="*/ 0 h 652"/>
                  <a:gd name="T16" fmla="*/ 656 w 670"/>
                  <a:gd name="T17" fmla="*/ 6 h 652"/>
                  <a:gd name="T18" fmla="*/ 644 w 670"/>
                  <a:gd name="T19" fmla="*/ 16 h 652"/>
                  <a:gd name="T20" fmla="*/ 644 w 670"/>
                  <a:gd name="T21" fmla="*/ 16 h 652"/>
                  <a:gd name="T22" fmla="*/ 638 w 670"/>
                  <a:gd name="T23" fmla="*/ 22 h 652"/>
                  <a:gd name="T24" fmla="*/ 634 w 670"/>
                  <a:gd name="T25" fmla="*/ 30 h 652"/>
                  <a:gd name="T26" fmla="*/ 630 w 670"/>
                  <a:gd name="T27" fmla="*/ 38 h 652"/>
                  <a:gd name="T28" fmla="*/ 626 w 670"/>
                  <a:gd name="T29" fmla="*/ 40 h 652"/>
                  <a:gd name="T30" fmla="*/ 624 w 670"/>
                  <a:gd name="T31" fmla="*/ 42 h 652"/>
                  <a:gd name="T32" fmla="*/ 624 w 670"/>
                  <a:gd name="T33" fmla="*/ 42 h 652"/>
                  <a:gd name="T34" fmla="*/ 602 w 670"/>
                  <a:gd name="T35" fmla="*/ 40 h 652"/>
                  <a:gd name="T36" fmla="*/ 472 w 670"/>
                  <a:gd name="T37" fmla="*/ 172 h 652"/>
                  <a:gd name="T38" fmla="*/ 472 w 670"/>
                  <a:gd name="T39" fmla="*/ 172 h 652"/>
                  <a:gd name="T40" fmla="*/ 472 w 670"/>
                  <a:gd name="T41" fmla="*/ 178 h 652"/>
                  <a:gd name="T42" fmla="*/ 470 w 670"/>
                  <a:gd name="T43" fmla="*/ 180 h 652"/>
                  <a:gd name="T44" fmla="*/ 468 w 670"/>
                  <a:gd name="T45" fmla="*/ 182 h 652"/>
                  <a:gd name="T46" fmla="*/ 468 w 670"/>
                  <a:gd name="T47" fmla="*/ 18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70" h="652">
                    <a:moveTo>
                      <a:pt x="468" y="182"/>
                    </a:moveTo>
                    <a:lnTo>
                      <a:pt x="468" y="182"/>
                    </a:lnTo>
                    <a:lnTo>
                      <a:pt x="464" y="180"/>
                    </a:lnTo>
                    <a:lnTo>
                      <a:pt x="0" y="644"/>
                    </a:lnTo>
                    <a:lnTo>
                      <a:pt x="0" y="644"/>
                    </a:lnTo>
                    <a:lnTo>
                      <a:pt x="18" y="652"/>
                    </a:lnTo>
                    <a:lnTo>
                      <a:pt x="670" y="0"/>
                    </a:lnTo>
                    <a:lnTo>
                      <a:pt x="670" y="0"/>
                    </a:lnTo>
                    <a:lnTo>
                      <a:pt x="656" y="6"/>
                    </a:lnTo>
                    <a:lnTo>
                      <a:pt x="644" y="16"/>
                    </a:lnTo>
                    <a:lnTo>
                      <a:pt x="644" y="16"/>
                    </a:lnTo>
                    <a:lnTo>
                      <a:pt x="638" y="22"/>
                    </a:lnTo>
                    <a:lnTo>
                      <a:pt x="634" y="30"/>
                    </a:lnTo>
                    <a:lnTo>
                      <a:pt x="630" y="38"/>
                    </a:lnTo>
                    <a:lnTo>
                      <a:pt x="626" y="40"/>
                    </a:lnTo>
                    <a:lnTo>
                      <a:pt x="624" y="42"/>
                    </a:lnTo>
                    <a:lnTo>
                      <a:pt x="624" y="42"/>
                    </a:lnTo>
                    <a:lnTo>
                      <a:pt x="602" y="40"/>
                    </a:lnTo>
                    <a:lnTo>
                      <a:pt x="472" y="172"/>
                    </a:lnTo>
                    <a:lnTo>
                      <a:pt x="472" y="172"/>
                    </a:lnTo>
                    <a:lnTo>
                      <a:pt x="472" y="178"/>
                    </a:lnTo>
                    <a:lnTo>
                      <a:pt x="470" y="180"/>
                    </a:lnTo>
                    <a:lnTo>
                      <a:pt x="468" y="182"/>
                    </a:lnTo>
                    <a:lnTo>
                      <a:pt x="468" y="1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2" name="Freeform 1106">
                <a:extLst>
                  <a:ext uri="{FF2B5EF4-FFF2-40B4-BE49-F238E27FC236}">
                    <a16:creationId xmlns:a16="http://schemas.microsoft.com/office/drawing/2014/main" id="{B64089AB-F305-47EB-B36D-A73AF522ADC9}"/>
                  </a:ext>
                </a:extLst>
              </p:cNvPr>
              <p:cNvSpPr>
                <a:spLocks/>
              </p:cNvSpPr>
              <p:nvPr/>
            </p:nvSpPr>
            <p:spPr bwMode="auto">
              <a:xfrm>
                <a:off x="4024" y="2122"/>
                <a:ext cx="102" cy="88"/>
              </a:xfrm>
              <a:custGeom>
                <a:avLst/>
                <a:gdLst>
                  <a:gd name="T0" fmla="*/ 90 w 102"/>
                  <a:gd name="T1" fmla="*/ 2 h 88"/>
                  <a:gd name="T2" fmla="*/ 90 w 102"/>
                  <a:gd name="T3" fmla="*/ 2 h 88"/>
                  <a:gd name="T4" fmla="*/ 84 w 102"/>
                  <a:gd name="T5" fmla="*/ 0 h 88"/>
                  <a:gd name="T6" fmla="*/ 0 w 102"/>
                  <a:gd name="T7" fmla="*/ 86 h 88"/>
                  <a:gd name="T8" fmla="*/ 0 w 102"/>
                  <a:gd name="T9" fmla="*/ 86 h 88"/>
                  <a:gd name="T10" fmla="*/ 6 w 102"/>
                  <a:gd name="T11" fmla="*/ 88 h 88"/>
                  <a:gd name="T12" fmla="*/ 6 w 102"/>
                  <a:gd name="T13" fmla="*/ 88 h 88"/>
                  <a:gd name="T14" fmla="*/ 10 w 102"/>
                  <a:gd name="T15" fmla="*/ 86 h 88"/>
                  <a:gd name="T16" fmla="*/ 14 w 102"/>
                  <a:gd name="T17" fmla="*/ 82 h 88"/>
                  <a:gd name="T18" fmla="*/ 16 w 102"/>
                  <a:gd name="T19" fmla="*/ 78 h 88"/>
                  <a:gd name="T20" fmla="*/ 22 w 102"/>
                  <a:gd name="T21" fmla="*/ 76 h 88"/>
                  <a:gd name="T22" fmla="*/ 22 w 102"/>
                  <a:gd name="T23" fmla="*/ 76 h 88"/>
                  <a:gd name="T24" fmla="*/ 26 w 102"/>
                  <a:gd name="T25" fmla="*/ 78 h 88"/>
                  <a:gd name="T26" fmla="*/ 30 w 102"/>
                  <a:gd name="T27" fmla="*/ 80 h 88"/>
                  <a:gd name="T28" fmla="*/ 102 w 102"/>
                  <a:gd name="T29" fmla="*/ 8 h 88"/>
                  <a:gd name="T30" fmla="*/ 102 w 102"/>
                  <a:gd name="T31" fmla="*/ 8 h 88"/>
                  <a:gd name="T32" fmla="*/ 94 w 102"/>
                  <a:gd name="T33" fmla="*/ 6 h 88"/>
                  <a:gd name="T34" fmla="*/ 90 w 102"/>
                  <a:gd name="T35" fmla="*/ 4 h 88"/>
                  <a:gd name="T36" fmla="*/ 90 w 102"/>
                  <a:gd name="T37" fmla="*/ 2 h 88"/>
                  <a:gd name="T38" fmla="*/ 90 w 102"/>
                  <a:gd name="T39" fmla="*/ 2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2" h="88">
                    <a:moveTo>
                      <a:pt x="90" y="2"/>
                    </a:moveTo>
                    <a:lnTo>
                      <a:pt x="90" y="2"/>
                    </a:lnTo>
                    <a:lnTo>
                      <a:pt x="84" y="0"/>
                    </a:lnTo>
                    <a:lnTo>
                      <a:pt x="0" y="86"/>
                    </a:lnTo>
                    <a:lnTo>
                      <a:pt x="0" y="86"/>
                    </a:lnTo>
                    <a:lnTo>
                      <a:pt x="6" y="88"/>
                    </a:lnTo>
                    <a:lnTo>
                      <a:pt x="6" y="88"/>
                    </a:lnTo>
                    <a:lnTo>
                      <a:pt x="10" y="86"/>
                    </a:lnTo>
                    <a:lnTo>
                      <a:pt x="14" y="82"/>
                    </a:lnTo>
                    <a:lnTo>
                      <a:pt x="16" y="78"/>
                    </a:lnTo>
                    <a:lnTo>
                      <a:pt x="22" y="76"/>
                    </a:lnTo>
                    <a:lnTo>
                      <a:pt x="22" y="76"/>
                    </a:lnTo>
                    <a:lnTo>
                      <a:pt x="26" y="78"/>
                    </a:lnTo>
                    <a:lnTo>
                      <a:pt x="30" y="80"/>
                    </a:lnTo>
                    <a:lnTo>
                      <a:pt x="102" y="8"/>
                    </a:lnTo>
                    <a:lnTo>
                      <a:pt x="102" y="8"/>
                    </a:lnTo>
                    <a:lnTo>
                      <a:pt x="94" y="6"/>
                    </a:lnTo>
                    <a:lnTo>
                      <a:pt x="90" y="4"/>
                    </a:lnTo>
                    <a:lnTo>
                      <a:pt x="90" y="2"/>
                    </a:lnTo>
                    <a:lnTo>
                      <a:pt x="9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3" name="Freeform 1107">
                <a:extLst>
                  <a:ext uri="{FF2B5EF4-FFF2-40B4-BE49-F238E27FC236}">
                    <a16:creationId xmlns:a16="http://schemas.microsoft.com/office/drawing/2014/main" id="{F7B15AC4-0194-4A22-9BAC-52873B5953D9}"/>
                  </a:ext>
                </a:extLst>
              </p:cNvPr>
              <p:cNvSpPr>
                <a:spLocks/>
              </p:cNvSpPr>
              <p:nvPr/>
            </p:nvSpPr>
            <p:spPr bwMode="auto">
              <a:xfrm>
                <a:off x="4176" y="1422"/>
                <a:ext cx="706" cy="698"/>
              </a:xfrm>
              <a:custGeom>
                <a:avLst/>
                <a:gdLst>
                  <a:gd name="T0" fmla="*/ 0 w 706"/>
                  <a:gd name="T1" fmla="*/ 682 h 698"/>
                  <a:gd name="T2" fmla="*/ 0 w 706"/>
                  <a:gd name="T3" fmla="*/ 682 h 698"/>
                  <a:gd name="T4" fmla="*/ 6 w 706"/>
                  <a:gd name="T5" fmla="*/ 688 h 698"/>
                  <a:gd name="T6" fmla="*/ 8 w 706"/>
                  <a:gd name="T7" fmla="*/ 698 h 698"/>
                  <a:gd name="T8" fmla="*/ 706 w 706"/>
                  <a:gd name="T9" fmla="*/ 0 h 698"/>
                  <a:gd name="T10" fmla="*/ 706 w 706"/>
                  <a:gd name="T11" fmla="*/ 0 h 698"/>
                  <a:gd name="T12" fmla="*/ 676 w 706"/>
                  <a:gd name="T13" fmla="*/ 6 h 698"/>
                  <a:gd name="T14" fmla="*/ 0 w 706"/>
                  <a:gd name="T15" fmla="*/ 682 h 6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6" h="698">
                    <a:moveTo>
                      <a:pt x="0" y="682"/>
                    </a:moveTo>
                    <a:lnTo>
                      <a:pt x="0" y="682"/>
                    </a:lnTo>
                    <a:lnTo>
                      <a:pt x="6" y="688"/>
                    </a:lnTo>
                    <a:lnTo>
                      <a:pt x="8" y="698"/>
                    </a:lnTo>
                    <a:lnTo>
                      <a:pt x="706" y="0"/>
                    </a:lnTo>
                    <a:lnTo>
                      <a:pt x="706" y="0"/>
                    </a:lnTo>
                    <a:lnTo>
                      <a:pt x="676" y="6"/>
                    </a:lnTo>
                    <a:lnTo>
                      <a:pt x="0" y="6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4" name="Freeform 1108">
                <a:extLst>
                  <a:ext uri="{FF2B5EF4-FFF2-40B4-BE49-F238E27FC236}">
                    <a16:creationId xmlns:a16="http://schemas.microsoft.com/office/drawing/2014/main" id="{B85DB789-5C04-4F66-89E9-E45B0C4200FD}"/>
                  </a:ext>
                </a:extLst>
              </p:cNvPr>
              <p:cNvSpPr>
                <a:spLocks/>
              </p:cNvSpPr>
              <p:nvPr/>
            </p:nvSpPr>
            <p:spPr bwMode="auto">
              <a:xfrm>
                <a:off x="4070" y="2128"/>
                <a:ext cx="108" cy="82"/>
              </a:xfrm>
              <a:custGeom>
                <a:avLst/>
                <a:gdLst>
                  <a:gd name="T0" fmla="*/ 78 w 108"/>
                  <a:gd name="T1" fmla="*/ 4 h 82"/>
                  <a:gd name="T2" fmla="*/ 0 w 108"/>
                  <a:gd name="T3" fmla="*/ 82 h 82"/>
                  <a:gd name="T4" fmla="*/ 0 w 108"/>
                  <a:gd name="T5" fmla="*/ 82 h 82"/>
                  <a:gd name="T6" fmla="*/ 8 w 108"/>
                  <a:gd name="T7" fmla="*/ 82 h 82"/>
                  <a:gd name="T8" fmla="*/ 14 w 108"/>
                  <a:gd name="T9" fmla="*/ 78 h 82"/>
                  <a:gd name="T10" fmla="*/ 22 w 108"/>
                  <a:gd name="T11" fmla="*/ 70 h 82"/>
                  <a:gd name="T12" fmla="*/ 22 w 108"/>
                  <a:gd name="T13" fmla="*/ 70 h 82"/>
                  <a:gd name="T14" fmla="*/ 26 w 108"/>
                  <a:gd name="T15" fmla="*/ 72 h 82"/>
                  <a:gd name="T16" fmla="*/ 32 w 108"/>
                  <a:gd name="T17" fmla="*/ 74 h 82"/>
                  <a:gd name="T18" fmla="*/ 32 w 108"/>
                  <a:gd name="T19" fmla="*/ 74 h 82"/>
                  <a:gd name="T20" fmla="*/ 32 w 108"/>
                  <a:gd name="T21" fmla="*/ 74 h 82"/>
                  <a:gd name="T22" fmla="*/ 108 w 108"/>
                  <a:gd name="T23" fmla="*/ 0 h 82"/>
                  <a:gd name="T24" fmla="*/ 108 w 108"/>
                  <a:gd name="T25" fmla="*/ 0 h 82"/>
                  <a:gd name="T26" fmla="*/ 100 w 108"/>
                  <a:gd name="T27" fmla="*/ 4 h 82"/>
                  <a:gd name="T28" fmla="*/ 94 w 108"/>
                  <a:gd name="T29" fmla="*/ 4 h 82"/>
                  <a:gd name="T30" fmla="*/ 94 w 108"/>
                  <a:gd name="T31" fmla="*/ 4 h 82"/>
                  <a:gd name="T32" fmla="*/ 78 w 108"/>
                  <a:gd name="T33" fmla="*/ 4 h 82"/>
                  <a:gd name="T34" fmla="*/ 78 w 108"/>
                  <a:gd name="T35" fmla="*/ 4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8" h="82">
                    <a:moveTo>
                      <a:pt x="78" y="4"/>
                    </a:moveTo>
                    <a:lnTo>
                      <a:pt x="0" y="82"/>
                    </a:lnTo>
                    <a:lnTo>
                      <a:pt x="0" y="82"/>
                    </a:lnTo>
                    <a:lnTo>
                      <a:pt x="8" y="82"/>
                    </a:lnTo>
                    <a:lnTo>
                      <a:pt x="14" y="78"/>
                    </a:lnTo>
                    <a:lnTo>
                      <a:pt x="22" y="70"/>
                    </a:lnTo>
                    <a:lnTo>
                      <a:pt x="22" y="70"/>
                    </a:lnTo>
                    <a:lnTo>
                      <a:pt x="26" y="72"/>
                    </a:lnTo>
                    <a:lnTo>
                      <a:pt x="32" y="74"/>
                    </a:lnTo>
                    <a:lnTo>
                      <a:pt x="32" y="74"/>
                    </a:lnTo>
                    <a:lnTo>
                      <a:pt x="32" y="74"/>
                    </a:lnTo>
                    <a:lnTo>
                      <a:pt x="108" y="0"/>
                    </a:lnTo>
                    <a:lnTo>
                      <a:pt x="108" y="0"/>
                    </a:lnTo>
                    <a:lnTo>
                      <a:pt x="100" y="4"/>
                    </a:lnTo>
                    <a:lnTo>
                      <a:pt x="94" y="4"/>
                    </a:lnTo>
                    <a:lnTo>
                      <a:pt x="94" y="4"/>
                    </a:lnTo>
                    <a:lnTo>
                      <a:pt x="78" y="4"/>
                    </a:lnTo>
                    <a:lnTo>
                      <a:pt x="78"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5" name="Freeform 1109">
                <a:extLst>
                  <a:ext uri="{FF2B5EF4-FFF2-40B4-BE49-F238E27FC236}">
                    <a16:creationId xmlns:a16="http://schemas.microsoft.com/office/drawing/2014/main" id="{F3F590CD-36A4-4C7D-8546-CA51A3286DC3}"/>
                  </a:ext>
                </a:extLst>
              </p:cNvPr>
              <p:cNvSpPr>
                <a:spLocks/>
              </p:cNvSpPr>
              <p:nvPr/>
            </p:nvSpPr>
            <p:spPr bwMode="auto">
              <a:xfrm>
                <a:off x="4288" y="1424"/>
                <a:ext cx="640" cy="616"/>
              </a:xfrm>
              <a:custGeom>
                <a:avLst/>
                <a:gdLst>
                  <a:gd name="T0" fmla="*/ 28 w 640"/>
                  <a:gd name="T1" fmla="*/ 610 h 616"/>
                  <a:gd name="T2" fmla="*/ 28 w 640"/>
                  <a:gd name="T3" fmla="*/ 610 h 616"/>
                  <a:gd name="T4" fmla="*/ 30 w 640"/>
                  <a:gd name="T5" fmla="*/ 610 h 616"/>
                  <a:gd name="T6" fmla="*/ 640 w 640"/>
                  <a:gd name="T7" fmla="*/ 2 h 616"/>
                  <a:gd name="T8" fmla="*/ 640 w 640"/>
                  <a:gd name="T9" fmla="*/ 2 h 616"/>
                  <a:gd name="T10" fmla="*/ 626 w 640"/>
                  <a:gd name="T11" fmla="*/ 4 h 616"/>
                  <a:gd name="T12" fmla="*/ 620 w 640"/>
                  <a:gd name="T13" fmla="*/ 2 h 616"/>
                  <a:gd name="T14" fmla="*/ 616 w 640"/>
                  <a:gd name="T15" fmla="*/ 0 h 616"/>
                  <a:gd name="T16" fmla="*/ 0 w 640"/>
                  <a:gd name="T17" fmla="*/ 616 h 616"/>
                  <a:gd name="T18" fmla="*/ 0 w 640"/>
                  <a:gd name="T19" fmla="*/ 616 h 616"/>
                  <a:gd name="T20" fmla="*/ 14 w 640"/>
                  <a:gd name="T21" fmla="*/ 612 h 616"/>
                  <a:gd name="T22" fmla="*/ 28 w 640"/>
                  <a:gd name="T23" fmla="*/ 610 h 616"/>
                  <a:gd name="T24" fmla="*/ 28 w 640"/>
                  <a:gd name="T25" fmla="*/ 61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0" h="616">
                    <a:moveTo>
                      <a:pt x="28" y="610"/>
                    </a:moveTo>
                    <a:lnTo>
                      <a:pt x="28" y="610"/>
                    </a:lnTo>
                    <a:lnTo>
                      <a:pt x="30" y="610"/>
                    </a:lnTo>
                    <a:lnTo>
                      <a:pt x="640" y="2"/>
                    </a:lnTo>
                    <a:lnTo>
                      <a:pt x="640" y="2"/>
                    </a:lnTo>
                    <a:lnTo>
                      <a:pt x="626" y="4"/>
                    </a:lnTo>
                    <a:lnTo>
                      <a:pt x="620" y="2"/>
                    </a:lnTo>
                    <a:lnTo>
                      <a:pt x="616" y="0"/>
                    </a:lnTo>
                    <a:lnTo>
                      <a:pt x="0" y="616"/>
                    </a:lnTo>
                    <a:lnTo>
                      <a:pt x="0" y="616"/>
                    </a:lnTo>
                    <a:lnTo>
                      <a:pt x="14" y="612"/>
                    </a:lnTo>
                    <a:lnTo>
                      <a:pt x="28" y="610"/>
                    </a:lnTo>
                    <a:lnTo>
                      <a:pt x="28" y="6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6" name="Freeform 1110">
                <a:extLst>
                  <a:ext uri="{FF2B5EF4-FFF2-40B4-BE49-F238E27FC236}">
                    <a16:creationId xmlns:a16="http://schemas.microsoft.com/office/drawing/2014/main" id="{0600C5FD-8E42-4C22-AAD9-BD2D67AD81D2}"/>
                  </a:ext>
                </a:extLst>
              </p:cNvPr>
              <p:cNvSpPr>
                <a:spLocks/>
              </p:cNvSpPr>
              <p:nvPr/>
            </p:nvSpPr>
            <p:spPr bwMode="auto">
              <a:xfrm>
                <a:off x="4096" y="2074"/>
                <a:ext cx="168" cy="184"/>
              </a:xfrm>
              <a:custGeom>
                <a:avLst/>
                <a:gdLst>
                  <a:gd name="T0" fmla="*/ 2 w 168"/>
                  <a:gd name="T1" fmla="*/ 176 h 184"/>
                  <a:gd name="T2" fmla="*/ 2 w 168"/>
                  <a:gd name="T3" fmla="*/ 176 h 184"/>
                  <a:gd name="T4" fmla="*/ 0 w 168"/>
                  <a:gd name="T5" fmla="*/ 184 h 184"/>
                  <a:gd name="T6" fmla="*/ 168 w 168"/>
                  <a:gd name="T7" fmla="*/ 16 h 184"/>
                  <a:gd name="T8" fmla="*/ 168 w 168"/>
                  <a:gd name="T9" fmla="*/ 16 h 184"/>
                  <a:gd name="T10" fmla="*/ 166 w 168"/>
                  <a:gd name="T11" fmla="*/ 12 h 184"/>
                  <a:gd name="T12" fmla="*/ 164 w 168"/>
                  <a:gd name="T13" fmla="*/ 10 h 184"/>
                  <a:gd name="T14" fmla="*/ 158 w 168"/>
                  <a:gd name="T15" fmla="*/ 0 h 184"/>
                  <a:gd name="T16" fmla="*/ 14 w 168"/>
                  <a:gd name="T17" fmla="*/ 146 h 184"/>
                  <a:gd name="T18" fmla="*/ 14 w 168"/>
                  <a:gd name="T19" fmla="*/ 146 h 184"/>
                  <a:gd name="T20" fmla="*/ 14 w 168"/>
                  <a:gd name="T21" fmla="*/ 154 h 184"/>
                  <a:gd name="T22" fmla="*/ 14 w 168"/>
                  <a:gd name="T23" fmla="*/ 154 h 184"/>
                  <a:gd name="T24" fmla="*/ 12 w 168"/>
                  <a:gd name="T25" fmla="*/ 160 h 184"/>
                  <a:gd name="T26" fmla="*/ 10 w 168"/>
                  <a:gd name="T27" fmla="*/ 164 h 184"/>
                  <a:gd name="T28" fmla="*/ 6 w 168"/>
                  <a:gd name="T29" fmla="*/ 170 h 184"/>
                  <a:gd name="T30" fmla="*/ 2 w 168"/>
                  <a:gd name="T31" fmla="*/ 176 h 184"/>
                  <a:gd name="T32" fmla="*/ 2 w 168"/>
                  <a:gd name="T33" fmla="*/ 17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8" h="184">
                    <a:moveTo>
                      <a:pt x="2" y="176"/>
                    </a:moveTo>
                    <a:lnTo>
                      <a:pt x="2" y="176"/>
                    </a:lnTo>
                    <a:lnTo>
                      <a:pt x="0" y="184"/>
                    </a:lnTo>
                    <a:lnTo>
                      <a:pt x="168" y="16"/>
                    </a:lnTo>
                    <a:lnTo>
                      <a:pt x="168" y="16"/>
                    </a:lnTo>
                    <a:lnTo>
                      <a:pt x="166" y="12"/>
                    </a:lnTo>
                    <a:lnTo>
                      <a:pt x="164" y="10"/>
                    </a:lnTo>
                    <a:lnTo>
                      <a:pt x="158" y="0"/>
                    </a:lnTo>
                    <a:lnTo>
                      <a:pt x="14" y="146"/>
                    </a:lnTo>
                    <a:lnTo>
                      <a:pt x="14" y="146"/>
                    </a:lnTo>
                    <a:lnTo>
                      <a:pt x="14" y="154"/>
                    </a:lnTo>
                    <a:lnTo>
                      <a:pt x="14" y="154"/>
                    </a:lnTo>
                    <a:lnTo>
                      <a:pt x="12" y="160"/>
                    </a:lnTo>
                    <a:lnTo>
                      <a:pt x="10" y="164"/>
                    </a:lnTo>
                    <a:lnTo>
                      <a:pt x="6" y="170"/>
                    </a:lnTo>
                    <a:lnTo>
                      <a:pt x="2" y="176"/>
                    </a:lnTo>
                    <a:lnTo>
                      <a:pt x="2" y="1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7" name="Freeform 1111">
                <a:extLst>
                  <a:ext uri="{FF2B5EF4-FFF2-40B4-BE49-F238E27FC236}">
                    <a16:creationId xmlns:a16="http://schemas.microsoft.com/office/drawing/2014/main" id="{21198EBC-9934-43C4-B517-EB19C309906F}"/>
                  </a:ext>
                </a:extLst>
              </p:cNvPr>
              <p:cNvSpPr>
                <a:spLocks/>
              </p:cNvSpPr>
              <p:nvPr/>
            </p:nvSpPr>
            <p:spPr bwMode="auto">
              <a:xfrm>
                <a:off x="4338" y="1382"/>
                <a:ext cx="682" cy="670"/>
              </a:xfrm>
              <a:custGeom>
                <a:avLst/>
                <a:gdLst>
                  <a:gd name="T0" fmla="*/ 630 w 682"/>
                  <a:gd name="T1" fmla="*/ 28 h 670"/>
                  <a:gd name="T2" fmla="*/ 630 w 682"/>
                  <a:gd name="T3" fmla="*/ 28 h 670"/>
                  <a:gd name="T4" fmla="*/ 628 w 682"/>
                  <a:gd name="T5" fmla="*/ 28 h 670"/>
                  <a:gd name="T6" fmla="*/ 0 w 682"/>
                  <a:gd name="T7" fmla="*/ 658 h 670"/>
                  <a:gd name="T8" fmla="*/ 0 w 682"/>
                  <a:gd name="T9" fmla="*/ 658 h 670"/>
                  <a:gd name="T10" fmla="*/ 6 w 682"/>
                  <a:gd name="T11" fmla="*/ 662 h 670"/>
                  <a:gd name="T12" fmla="*/ 12 w 682"/>
                  <a:gd name="T13" fmla="*/ 670 h 670"/>
                  <a:gd name="T14" fmla="*/ 682 w 682"/>
                  <a:gd name="T15" fmla="*/ 0 h 670"/>
                  <a:gd name="T16" fmla="*/ 682 w 682"/>
                  <a:gd name="T17" fmla="*/ 0 h 670"/>
                  <a:gd name="T18" fmla="*/ 676 w 682"/>
                  <a:gd name="T19" fmla="*/ 0 h 670"/>
                  <a:gd name="T20" fmla="*/ 676 w 682"/>
                  <a:gd name="T21" fmla="*/ 0 h 670"/>
                  <a:gd name="T22" fmla="*/ 668 w 682"/>
                  <a:gd name="T23" fmla="*/ 2 h 670"/>
                  <a:gd name="T24" fmla="*/ 662 w 682"/>
                  <a:gd name="T25" fmla="*/ 4 h 670"/>
                  <a:gd name="T26" fmla="*/ 650 w 682"/>
                  <a:gd name="T27" fmla="*/ 10 h 670"/>
                  <a:gd name="T28" fmla="*/ 630 w 682"/>
                  <a:gd name="T29" fmla="*/ 28 h 670"/>
                  <a:gd name="T30" fmla="*/ 630 w 682"/>
                  <a:gd name="T31" fmla="*/ 28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82" h="670">
                    <a:moveTo>
                      <a:pt x="630" y="28"/>
                    </a:moveTo>
                    <a:lnTo>
                      <a:pt x="630" y="28"/>
                    </a:lnTo>
                    <a:lnTo>
                      <a:pt x="628" y="28"/>
                    </a:lnTo>
                    <a:lnTo>
                      <a:pt x="0" y="658"/>
                    </a:lnTo>
                    <a:lnTo>
                      <a:pt x="0" y="658"/>
                    </a:lnTo>
                    <a:lnTo>
                      <a:pt x="6" y="662"/>
                    </a:lnTo>
                    <a:lnTo>
                      <a:pt x="12" y="670"/>
                    </a:lnTo>
                    <a:lnTo>
                      <a:pt x="682" y="0"/>
                    </a:lnTo>
                    <a:lnTo>
                      <a:pt x="682" y="0"/>
                    </a:lnTo>
                    <a:lnTo>
                      <a:pt x="676" y="0"/>
                    </a:lnTo>
                    <a:lnTo>
                      <a:pt x="676" y="0"/>
                    </a:lnTo>
                    <a:lnTo>
                      <a:pt x="668" y="2"/>
                    </a:lnTo>
                    <a:lnTo>
                      <a:pt x="662" y="4"/>
                    </a:lnTo>
                    <a:lnTo>
                      <a:pt x="650" y="10"/>
                    </a:lnTo>
                    <a:lnTo>
                      <a:pt x="630" y="28"/>
                    </a:lnTo>
                    <a:lnTo>
                      <a:pt x="630"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8" name="Freeform 1112">
                <a:extLst>
                  <a:ext uri="{FF2B5EF4-FFF2-40B4-BE49-F238E27FC236}">
                    <a16:creationId xmlns:a16="http://schemas.microsoft.com/office/drawing/2014/main" id="{41D9C776-BC4D-4B3D-979D-1F3A81A55B7A}"/>
                  </a:ext>
                </a:extLst>
              </p:cNvPr>
              <p:cNvSpPr>
                <a:spLocks/>
              </p:cNvSpPr>
              <p:nvPr/>
            </p:nvSpPr>
            <p:spPr bwMode="auto">
              <a:xfrm>
                <a:off x="4090" y="2108"/>
                <a:ext cx="188" cy="196"/>
              </a:xfrm>
              <a:custGeom>
                <a:avLst/>
                <a:gdLst>
                  <a:gd name="T0" fmla="*/ 178 w 188"/>
                  <a:gd name="T1" fmla="*/ 0 h 196"/>
                  <a:gd name="T2" fmla="*/ 0 w 188"/>
                  <a:gd name="T3" fmla="*/ 178 h 196"/>
                  <a:gd name="T4" fmla="*/ 0 w 188"/>
                  <a:gd name="T5" fmla="*/ 178 h 196"/>
                  <a:gd name="T6" fmla="*/ 6 w 188"/>
                  <a:gd name="T7" fmla="*/ 186 h 196"/>
                  <a:gd name="T8" fmla="*/ 8 w 188"/>
                  <a:gd name="T9" fmla="*/ 196 h 196"/>
                  <a:gd name="T10" fmla="*/ 188 w 188"/>
                  <a:gd name="T11" fmla="*/ 16 h 196"/>
                  <a:gd name="T12" fmla="*/ 188 w 188"/>
                  <a:gd name="T13" fmla="*/ 16 h 196"/>
                  <a:gd name="T14" fmla="*/ 178 w 188"/>
                  <a:gd name="T15" fmla="*/ 0 h 196"/>
                  <a:gd name="T16" fmla="*/ 178 w 188"/>
                  <a:gd name="T17"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196">
                    <a:moveTo>
                      <a:pt x="178" y="0"/>
                    </a:moveTo>
                    <a:lnTo>
                      <a:pt x="0" y="178"/>
                    </a:lnTo>
                    <a:lnTo>
                      <a:pt x="0" y="178"/>
                    </a:lnTo>
                    <a:lnTo>
                      <a:pt x="6" y="186"/>
                    </a:lnTo>
                    <a:lnTo>
                      <a:pt x="8" y="196"/>
                    </a:lnTo>
                    <a:lnTo>
                      <a:pt x="188" y="16"/>
                    </a:lnTo>
                    <a:lnTo>
                      <a:pt x="188" y="16"/>
                    </a:lnTo>
                    <a:lnTo>
                      <a:pt x="178" y="0"/>
                    </a:lnTo>
                    <a:lnTo>
                      <a:pt x="17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9" name="Freeform 1113">
                <a:extLst>
                  <a:ext uri="{FF2B5EF4-FFF2-40B4-BE49-F238E27FC236}">
                    <a16:creationId xmlns:a16="http://schemas.microsoft.com/office/drawing/2014/main" id="{05876E4F-5CEB-43EF-BF5A-7A941A957C30}"/>
                  </a:ext>
                </a:extLst>
              </p:cNvPr>
              <p:cNvSpPr>
                <a:spLocks/>
              </p:cNvSpPr>
              <p:nvPr/>
            </p:nvSpPr>
            <p:spPr bwMode="auto">
              <a:xfrm>
                <a:off x="4300" y="2062"/>
                <a:ext cx="40" cy="28"/>
              </a:xfrm>
              <a:custGeom>
                <a:avLst/>
                <a:gdLst>
                  <a:gd name="T0" fmla="*/ 10 w 40"/>
                  <a:gd name="T1" fmla="*/ 6 h 28"/>
                  <a:gd name="T2" fmla="*/ 0 w 40"/>
                  <a:gd name="T3" fmla="*/ 16 h 28"/>
                  <a:gd name="T4" fmla="*/ 0 w 40"/>
                  <a:gd name="T5" fmla="*/ 16 h 28"/>
                  <a:gd name="T6" fmla="*/ 4 w 40"/>
                  <a:gd name="T7" fmla="*/ 20 h 28"/>
                  <a:gd name="T8" fmla="*/ 8 w 40"/>
                  <a:gd name="T9" fmla="*/ 24 h 28"/>
                  <a:gd name="T10" fmla="*/ 8 w 40"/>
                  <a:gd name="T11" fmla="*/ 24 h 28"/>
                  <a:gd name="T12" fmla="*/ 12 w 40"/>
                  <a:gd name="T13" fmla="*/ 28 h 28"/>
                  <a:gd name="T14" fmla="*/ 40 w 40"/>
                  <a:gd name="T15" fmla="*/ 0 h 28"/>
                  <a:gd name="T16" fmla="*/ 40 w 40"/>
                  <a:gd name="T17" fmla="*/ 0 h 28"/>
                  <a:gd name="T18" fmla="*/ 30 w 40"/>
                  <a:gd name="T19" fmla="*/ 0 h 28"/>
                  <a:gd name="T20" fmla="*/ 30 w 40"/>
                  <a:gd name="T21" fmla="*/ 0 h 28"/>
                  <a:gd name="T22" fmla="*/ 20 w 40"/>
                  <a:gd name="T23" fmla="*/ 2 h 28"/>
                  <a:gd name="T24" fmla="*/ 10 w 40"/>
                  <a:gd name="T25" fmla="*/ 6 h 28"/>
                  <a:gd name="T26" fmla="*/ 10 w 40"/>
                  <a:gd name="T2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 h="28">
                    <a:moveTo>
                      <a:pt x="10" y="6"/>
                    </a:moveTo>
                    <a:lnTo>
                      <a:pt x="0" y="16"/>
                    </a:lnTo>
                    <a:lnTo>
                      <a:pt x="0" y="16"/>
                    </a:lnTo>
                    <a:lnTo>
                      <a:pt x="4" y="20"/>
                    </a:lnTo>
                    <a:lnTo>
                      <a:pt x="8" y="24"/>
                    </a:lnTo>
                    <a:lnTo>
                      <a:pt x="8" y="24"/>
                    </a:lnTo>
                    <a:lnTo>
                      <a:pt x="12" y="28"/>
                    </a:lnTo>
                    <a:lnTo>
                      <a:pt x="40" y="0"/>
                    </a:lnTo>
                    <a:lnTo>
                      <a:pt x="40" y="0"/>
                    </a:lnTo>
                    <a:lnTo>
                      <a:pt x="30" y="0"/>
                    </a:lnTo>
                    <a:lnTo>
                      <a:pt x="30" y="0"/>
                    </a:lnTo>
                    <a:lnTo>
                      <a:pt x="20" y="2"/>
                    </a:lnTo>
                    <a:lnTo>
                      <a:pt x="10" y="6"/>
                    </a:lnTo>
                    <a:lnTo>
                      <a:pt x="1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0" name="Freeform 1114">
                <a:extLst>
                  <a:ext uri="{FF2B5EF4-FFF2-40B4-BE49-F238E27FC236}">
                    <a16:creationId xmlns:a16="http://schemas.microsoft.com/office/drawing/2014/main" id="{EEB713DC-01B7-4607-9346-6BCA85D64343}"/>
                  </a:ext>
                </a:extLst>
              </p:cNvPr>
              <p:cNvSpPr>
                <a:spLocks/>
              </p:cNvSpPr>
              <p:nvPr/>
            </p:nvSpPr>
            <p:spPr bwMode="auto">
              <a:xfrm>
                <a:off x="4096" y="2136"/>
                <a:ext cx="198" cy="208"/>
              </a:xfrm>
              <a:custGeom>
                <a:avLst/>
                <a:gdLst>
                  <a:gd name="T0" fmla="*/ 180 w 198"/>
                  <a:gd name="T1" fmla="*/ 26 h 208"/>
                  <a:gd name="T2" fmla="*/ 186 w 198"/>
                  <a:gd name="T3" fmla="*/ 28 h 208"/>
                  <a:gd name="T4" fmla="*/ 186 w 198"/>
                  <a:gd name="T5" fmla="*/ 28 h 208"/>
                  <a:gd name="T6" fmla="*/ 190 w 198"/>
                  <a:gd name="T7" fmla="*/ 22 h 208"/>
                  <a:gd name="T8" fmla="*/ 192 w 198"/>
                  <a:gd name="T9" fmla="*/ 14 h 208"/>
                  <a:gd name="T10" fmla="*/ 194 w 198"/>
                  <a:gd name="T11" fmla="*/ 10 h 208"/>
                  <a:gd name="T12" fmla="*/ 198 w 198"/>
                  <a:gd name="T13" fmla="*/ 6 h 208"/>
                  <a:gd name="T14" fmla="*/ 198 w 198"/>
                  <a:gd name="T15" fmla="*/ 6 h 208"/>
                  <a:gd name="T16" fmla="*/ 192 w 198"/>
                  <a:gd name="T17" fmla="*/ 0 h 208"/>
                  <a:gd name="T18" fmla="*/ 0 w 198"/>
                  <a:gd name="T19" fmla="*/ 192 h 208"/>
                  <a:gd name="T20" fmla="*/ 0 w 198"/>
                  <a:gd name="T21" fmla="*/ 192 h 208"/>
                  <a:gd name="T22" fmla="*/ 6 w 198"/>
                  <a:gd name="T23" fmla="*/ 200 h 208"/>
                  <a:gd name="T24" fmla="*/ 6 w 198"/>
                  <a:gd name="T25" fmla="*/ 200 h 208"/>
                  <a:gd name="T26" fmla="*/ 12 w 198"/>
                  <a:gd name="T27" fmla="*/ 208 h 208"/>
                  <a:gd name="T28" fmla="*/ 184 w 198"/>
                  <a:gd name="T29" fmla="*/ 34 h 208"/>
                  <a:gd name="T30" fmla="*/ 184 w 198"/>
                  <a:gd name="T31" fmla="*/ 34 h 208"/>
                  <a:gd name="T32" fmla="*/ 182 w 198"/>
                  <a:gd name="T33" fmla="*/ 30 h 208"/>
                  <a:gd name="T34" fmla="*/ 180 w 198"/>
                  <a:gd name="T35" fmla="*/ 30 h 208"/>
                  <a:gd name="T36" fmla="*/ 180 w 198"/>
                  <a:gd name="T37" fmla="*/ 26 h 208"/>
                  <a:gd name="T38" fmla="*/ 180 w 198"/>
                  <a:gd name="T39" fmla="*/ 26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8" h="208">
                    <a:moveTo>
                      <a:pt x="180" y="26"/>
                    </a:moveTo>
                    <a:lnTo>
                      <a:pt x="186" y="28"/>
                    </a:lnTo>
                    <a:lnTo>
                      <a:pt x="186" y="28"/>
                    </a:lnTo>
                    <a:lnTo>
                      <a:pt x="190" y="22"/>
                    </a:lnTo>
                    <a:lnTo>
                      <a:pt x="192" y="14"/>
                    </a:lnTo>
                    <a:lnTo>
                      <a:pt x="194" y="10"/>
                    </a:lnTo>
                    <a:lnTo>
                      <a:pt x="198" y="6"/>
                    </a:lnTo>
                    <a:lnTo>
                      <a:pt x="198" y="6"/>
                    </a:lnTo>
                    <a:lnTo>
                      <a:pt x="192" y="0"/>
                    </a:lnTo>
                    <a:lnTo>
                      <a:pt x="0" y="192"/>
                    </a:lnTo>
                    <a:lnTo>
                      <a:pt x="0" y="192"/>
                    </a:lnTo>
                    <a:lnTo>
                      <a:pt x="6" y="200"/>
                    </a:lnTo>
                    <a:lnTo>
                      <a:pt x="6" y="200"/>
                    </a:lnTo>
                    <a:lnTo>
                      <a:pt x="12" y="208"/>
                    </a:lnTo>
                    <a:lnTo>
                      <a:pt x="184" y="34"/>
                    </a:lnTo>
                    <a:lnTo>
                      <a:pt x="184" y="34"/>
                    </a:lnTo>
                    <a:lnTo>
                      <a:pt x="182" y="30"/>
                    </a:lnTo>
                    <a:lnTo>
                      <a:pt x="180" y="30"/>
                    </a:lnTo>
                    <a:lnTo>
                      <a:pt x="180" y="26"/>
                    </a:lnTo>
                    <a:lnTo>
                      <a:pt x="180"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1" name="Freeform 1115">
                <a:extLst>
                  <a:ext uri="{FF2B5EF4-FFF2-40B4-BE49-F238E27FC236}">
                    <a16:creationId xmlns:a16="http://schemas.microsoft.com/office/drawing/2014/main" id="{45A5ABA7-1AB0-4429-B975-F55588111D33}"/>
                  </a:ext>
                </a:extLst>
              </p:cNvPr>
              <p:cNvSpPr>
                <a:spLocks/>
              </p:cNvSpPr>
              <p:nvPr/>
            </p:nvSpPr>
            <p:spPr bwMode="auto">
              <a:xfrm>
                <a:off x="4322" y="1390"/>
                <a:ext cx="726" cy="730"/>
              </a:xfrm>
              <a:custGeom>
                <a:avLst/>
                <a:gdLst>
                  <a:gd name="T0" fmla="*/ 8 w 726"/>
                  <a:gd name="T1" fmla="*/ 730 h 730"/>
                  <a:gd name="T2" fmla="*/ 726 w 726"/>
                  <a:gd name="T3" fmla="*/ 14 h 730"/>
                  <a:gd name="T4" fmla="*/ 726 w 726"/>
                  <a:gd name="T5" fmla="*/ 14 h 730"/>
                  <a:gd name="T6" fmla="*/ 720 w 726"/>
                  <a:gd name="T7" fmla="*/ 6 h 730"/>
                  <a:gd name="T8" fmla="*/ 714 w 726"/>
                  <a:gd name="T9" fmla="*/ 0 h 730"/>
                  <a:gd name="T10" fmla="*/ 0 w 726"/>
                  <a:gd name="T11" fmla="*/ 714 h 730"/>
                  <a:gd name="T12" fmla="*/ 0 w 726"/>
                  <a:gd name="T13" fmla="*/ 714 h 730"/>
                  <a:gd name="T14" fmla="*/ 4 w 726"/>
                  <a:gd name="T15" fmla="*/ 722 h 730"/>
                  <a:gd name="T16" fmla="*/ 8 w 726"/>
                  <a:gd name="T17" fmla="*/ 730 h 730"/>
                  <a:gd name="T18" fmla="*/ 8 w 726"/>
                  <a:gd name="T19" fmla="*/ 73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6" h="730">
                    <a:moveTo>
                      <a:pt x="8" y="730"/>
                    </a:moveTo>
                    <a:lnTo>
                      <a:pt x="726" y="14"/>
                    </a:lnTo>
                    <a:lnTo>
                      <a:pt x="726" y="14"/>
                    </a:lnTo>
                    <a:lnTo>
                      <a:pt x="720" y="6"/>
                    </a:lnTo>
                    <a:lnTo>
                      <a:pt x="714" y="0"/>
                    </a:lnTo>
                    <a:lnTo>
                      <a:pt x="0" y="714"/>
                    </a:lnTo>
                    <a:lnTo>
                      <a:pt x="0" y="714"/>
                    </a:lnTo>
                    <a:lnTo>
                      <a:pt x="4" y="722"/>
                    </a:lnTo>
                    <a:lnTo>
                      <a:pt x="8" y="730"/>
                    </a:lnTo>
                    <a:lnTo>
                      <a:pt x="8" y="7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2" name="Freeform 1116">
                <a:extLst>
                  <a:ext uri="{FF2B5EF4-FFF2-40B4-BE49-F238E27FC236}">
                    <a16:creationId xmlns:a16="http://schemas.microsoft.com/office/drawing/2014/main" id="{E067694B-0695-499D-8ECD-F5DAC99177D2}"/>
                  </a:ext>
                </a:extLst>
              </p:cNvPr>
              <p:cNvSpPr>
                <a:spLocks/>
              </p:cNvSpPr>
              <p:nvPr/>
            </p:nvSpPr>
            <p:spPr bwMode="auto">
              <a:xfrm>
                <a:off x="4116" y="2188"/>
                <a:ext cx="188" cy="186"/>
              </a:xfrm>
              <a:custGeom>
                <a:avLst/>
                <a:gdLst>
                  <a:gd name="T0" fmla="*/ 182 w 188"/>
                  <a:gd name="T1" fmla="*/ 0 h 186"/>
                  <a:gd name="T2" fmla="*/ 182 w 188"/>
                  <a:gd name="T3" fmla="*/ 0 h 186"/>
                  <a:gd name="T4" fmla="*/ 176 w 188"/>
                  <a:gd name="T5" fmla="*/ 0 h 186"/>
                  <a:gd name="T6" fmla="*/ 170 w 188"/>
                  <a:gd name="T7" fmla="*/ 0 h 186"/>
                  <a:gd name="T8" fmla="*/ 0 w 188"/>
                  <a:gd name="T9" fmla="*/ 170 h 186"/>
                  <a:gd name="T10" fmla="*/ 0 w 188"/>
                  <a:gd name="T11" fmla="*/ 170 h 186"/>
                  <a:gd name="T12" fmla="*/ 2 w 188"/>
                  <a:gd name="T13" fmla="*/ 170 h 186"/>
                  <a:gd name="T14" fmla="*/ 2 w 188"/>
                  <a:gd name="T15" fmla="*/ 170 h 186"/>
                  <a:gd name="T16" fmla="*/ 4 w 188"/>
                  <a:gd name="T17" fmla="*/ 176 h 186"/>
                  <a:gd name="T18" fmla="*/ 8 w 188"/>
                  <a:gd name="T19" fmla="*/ 182 h 186"/>
                  <a:gd name="T20" fmla="*/ 8 w 188"/>
                  <a:gd name="T21" fmla="*/ 182 h 186"/>
                  <a:gd name="T22" fmla="*/ 8 w 188"/>
                  <a:gd name="T23" fmla="*/ 186 h 186"/>
                  <a:gd name="T24" fmla="*/ 188 w 188"/>
                  <a:gd name="T25" fmla="*/ 8 h 186"/>
                  <a:gd name="T26" fmla="*/ 188 w 188"/>
                  <a:gd name="T27" fmla="*/ 8 h 186"/>
                  <a:gd name="T28" fmla="*/ 186 w 188"/>
                  <a:gd name="T29" fmla="*/ 4 h 186"/>
                  <a:gd name="T30" fmla="*/ 182 w 188"/>
                  <a:gd name="T31" fmla="*/ 0 h 186"/>
                  <a:gd name="T32" fmla="*/ 182 w 188"/>
                  <a:gd name="T33" fmla="*/ 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8" h="186">
                    <a:moveTo>
                      <a:pt x="182" y="0"/>
                    </a:moveTo>
                    <a:lnTo>
                      <a:pt x="182" y="0"/>
                    </a:lnTo>
                    <a:lnTo>
                      <a:pt x="176" y="0"/>
                    </a:lnTo>
                    <a:lnTo>
                      <a:pt x="170" y="0"/>
                    </a:lnTo>
                    <a:lnTo>
                      <a:pt x="0" y="170"/>
                    </a:lnTo>
                    <a:lnTo>
                      <a:pt x="0" y="170"/>
                    </a:lnTo>
                    <a:lnTo>
                      <a:pt x="2" y="170"/>
                    </a:lnTo>
                    <a:lnTo>
                      <a:pt x="2" y="170"/>
                    </a:lnTo>
                    <a:lnTo>
                      <a:pt x="4" y="176"/>
                    </a:lnTo>
                    <a:lnTo>
                      <a:pt x="8" y="182"/>
                    </a:lnTo>
                    <a:lnTo>
                      <a:pt x="8" y="182"/>
                    </a:lnTo>
                    <a:lnTo>
                      <a:pt x="8" y="186"/>
                    </a:lnTo>
                    <a:lnTo>
                      <a:pt x="188" y="8"/>
                    </a:lnTo>
                    <a:lnTo>
                      <a:pt x="188" y="8"/>
                    </a:lnTo>
                    <a:lnTo>
                      <a:pt x="186" y="4"/>
                    </a:lnTo>
                    <a:lnTo>
                      <a:pt x="182" y="0"/>
                    </a:lnTo>
                    <a:lnTo>
                      <a:pt x="18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3" name="Freeform 1117">
                <a:extLst>
                  <a:ext uri="{FF2B5EF4-FFF2-40B4-BE49-F238E27FC236}">
                    <a16:creationId xmlns:a16="http://schemas.microsoft.com/office/drawing/2014/main" id="{C4C80DDF-85A6-4EB0-B3DA-72792E8DA1D5}"/>
                  </a:ext>
                </a:extLst>
              </p:cNvPr>
              <p:cNvSpPr>
                <a:spLocks/>
              </p:cNvSpPr>
              <p:nvPr/>
            </p:nvSpPr>
            <p:spPr bwMode="auto">
              <a:xfrm>
                <a:off x="4330" y="1410"/>
                <a:ext cx="760" cy="746"/>
              </a:xfrm>
              <a:custGeom>
                <a:avLst/>
                <a:gdLst>
                  <a:gd name="T0" fmla="*/ 24 w 760"/>
                  <a:gd name="T1" fmla="*/ 728 h 746"/>
                  <a:gd name="T2" fmla="*/ 10 w 760"/>
                  <a:gd name="T3" fmla="*/ 728 h 746"/>
                  <a:gd name="T4" fmla="*/ 10 w 760"/>
                  <a:gd name="T5" fmla="*/ 728 h 746"/>
                  <a:gd name="T6" fmla="*/ 8 w 760"/>
                  <a:gd name="T7" fmla="*/ 728 h 746"/>
                  <a:gd name="T8" fmla="*/ 4 w 760"/>
                  <a:gd name="T9" fmla="*/ 730 h 746"/>
                  <a:gd name="T10" fmla="*/ 2 w 760"/>
                  <a:gd name="T11" fmla="*/ 734 h 746"/>
                  <a:gd name="T12" fmla="*/ 0 w 760"/>
                  <a:gd name="T13" fmla="*/ 738 h 746"/>
                  <a:gd name="T14" fmla="*/ 0 w 760"/>
                  <a:gd name="T15" fmla="*/ 738 h 746"/>
                  <a:gd name="T16" fmla="*/ 8 w 760"/>
                  <a:gd name="T17" fmla="*/ 742 h 746"/>
                  <a:gd name="T18" fmla="*/ 12 w 760"/>
                  <a:gd name="T19" fmla="*/ 746 h 746"/>
                  <a:gd name="T20" fmla="*/ 760 w 760"/>
                  <a:gd name="T21" fmla="*/ 0 h 746"/>
                  <a:gd name="T22" fmla="*/ 734 w 760"/>
                  <a:gd name="T23" fmla="*/ 0 h 746"/>
                  <a:gd name="T24" fmla="*/ 18 w 760"/>
                  <a:gd name="T25" fmla="*/ 716 h 746"/>
                  <a:gd name="T26" fmla="*/ 18 w 760"/>
                  <a:gd name="T27" fmla="*/ 716 h 746"/>
                  <a:gd name="T28" fmla="*/ 22 w 760"/>
                  <a:gd name="T29" fmla="*/ 720 h 746"/>
                  <a:gd name="T30" fmla="*/ 24 w 760"/>
                  <a:gd name="T31" fmla="*/ 728 h 746"/>
                  <a:gd name="T32" fmla="*/ 24 w 760"/>
                  <a:gd name="T33" fmla="*/ 728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60" h="746">
                    <a:moveTo>
                      <a:pt x="24" y="728"/>
                    </a:moveTo>
                    <a:lnTo>
                      <a:pt x="10" y="728"/>
                    </a:lnTo>
                    <a:lnTo>
                      <a:pt x="10" y="728"/>
                    </a:lnTo>
                    <a:lnTo>
                      <a:pt x="8" y="728"/>
                    </a:lnTo>
                    <a:lnTo>
                      <a:pt x="4" y="730"/>
                    </a:lnTo>
                    <a:lnTo>
                      <a:pt x="2" y="734"/>
                    </a:lnTo>
                    <a:lnTo>
                      <a:pt x="0" y="738"/>
                    </a:lnTo>
                    <a:lnTo>
                      <a:pt x="0" y="738"/>
                    </a:lnTo>
                    <a:lnTo>
                      <a:pt x="8" y="742"/>
                    </a:lnTo>
                    <a:lnTo>
                      <a:pt x="12" y="746"/>
                    </a:lnTo>
                    <a:lnTo>
                      <a:pt x="760" y="0"/>
                    </a:lnTo>
                    <a:lnTo>
                      <a:pt x="734" y="0"/>
                    </a:lnTo>
                    <a:lnTo>
                      <a:pt x="18" y="716"/>
                    </a:lnTo>
                    <a:lnTo>
                      <a:pt x="18" y="716"/>
                    </a:lnTo>
                    <a:lnTo>
                      <a:pt x="22" y="720"/>
                    </a:lnTo>
                    <a:lnTo>
                      <a:pt x="24" y="728"/>
                    </a:lnTo>
                    <a:lnTo>
                      <a:pt x="24" y="7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4" name="Freeform 1118">
                <a:extLst>
                  <a:ext uri="{FF2B5EF4-FFF2-40B4-BE49-F238E27FC236}">
                    <a16:creationId xmlns:a16="http://schemas.microsoft.com/office/drawing/2014/main" id="{BD3EC57A-F11C-4C89-A6ED-1574B8F4E9EA}"/>
                  </a:ext>
                </a:extLst>
              </p:cNvPr>
              <p:cNvSpPr>
                <a:spLocks/>
              </p:cNvSpPr>
              <p:nvPr/>
            </p:nvSpPr>
            <p:spPr bwMode="auto">
              <a:xfrm>
                <a:off x="4138" y="1412"/>
                <a:ext cx="992" cy="988"/>
              </a:xfrm>
              <a:custGeom>
                <a:avLst/>
                <a:gdLst>
                  <a:gd name="T0" fmla="*/ 206 w 992"/>
                  <a:gd name="T1" fmla="*/ 766 h 988"/>
                  <a:gd name="T2" fmla="*/ 206 w 992"/>
                  <a:gd name="T3" fmla="*/ 766 h 988"/>
                  <a:gd name="T4" fmla="*/ 208 w 992"/>
                  <a:gd name="T5" fmla="*/ 770 h 988"/>
                  <a:gd name="T6" fmla="*/ 210 w 992"/>
                  <a:gd name="T7" fmla="*/ 774 h 988"/>
                  <a:gd name="T8" fmla="*/ 212 w 992"/>
                  <a:gd name="T9" fmla="*/ 776 h 988"/>
                  <a:gd name="T10" fmla="*/ 212 w 992"/>
                  <a:gd name="T11" fmla="*/ 776 h 988"/>
                  <a:gd name="T12" fmla="*/ 212 w 992"/>
                  <a:gd name="T13" fmla="*/ 784 h 988"/>
                  <a:gd name="T14" fmla="*/ 212 w 992"/>
                  <a:gd name="T15" fmla="*/ 784 h 988"/>
                  <a:gd name="T16" fmla="*/ 202 w 992"/>
                  <a:gd name="T17" fmla="*/ 786 h 988"/>
                  <a:gd name="T18" fmla="*/ 190 w 992"/>
                  <a:gd name="T19" fmla="*/ 788 h 988"/>
                  <a:gd name="T20" fmla="*/ 190 w 992"/>
                  <a:gd name="T21" fmla="*/ 788 h 988"/>
                  <a:gd name="T22" fmla="*/ 186 w 992"/>
                  <a:gd name="T23" fmla="*/ 788 h 988"/>
                  <a:gd name="T24" fmla="*/ 0 w 992"/>
                  <a:gd name="T25" fmla="*/ 974 h 988"/>
                  <a:gd name="T26" fmla="*/ 0 w 992"/>
                  <a:gd name="T27" fmla="*/ 974 h 988"/>
                  <a:gd name="T28" fmla="*/ 4 w 992"/>
                  <a:gd name="T29" fmla="*/ 978 h 988"/>
                  <a:gd name="T30" fmla="*/ 4 w 992"/>
                  <a:gd name="T31" fmla="*/ 978 h 988"/>
                  <a:gd name="T32" fmla="*/ 6 w 992"/>
                  <a:gd name="T33" fmla="*/ 984 h 988"/>
                  <a:gd name="T34" fmla="*/ 8 w 992"/>
                  <a:gd name="T35" fmla="*/ 988 h 988"/>
                  <a:gd name="T36" fmla="*/ 992 w 992"/>
                  <a:gd name="T37" fmla="*/ 6 h 988"/>
                  <a:gd name="T38" fmla="*/ 992 w 992"/>
                  <a:gd name="T39" fmla="*/ 6 h 988"/>
                  <a:gd name="T40" fmla="*/ 972 w 992"/>
                  <a:gd name="T41" fmla="*/ 0 h 988"/>
                  <a:gd name="T42" fmla="*/ 206 w 992"/>
                  <a:gd name="T43" fmla="*/ 766 h 988"/>
                  <a:gd name="T44" fmla="*/ 206 w 992"/>
                  <a:gd name="T45" fmla="*/ 766 h 988"/>
                  <a:gd name="T46" fmla="*/ 206 w 992"/>
                  <a:gd name="T47" fmla="*/ 766 h 988"/>
                  <a:gd name="T48" fmla="*/ 206 w 992"/>
                  <a:gd name="T49" fmla="*/ 76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2" h="988">
                    <a:moveTo>
                      <a:pt x="206" y="766"/>
                    </a:moveTo>
                    <a:lnTo>
                      <a:pt x="206" y="766"/>
                    </a:lnTo>
                    <a:lnTo>
                      <a:pt x="208" y="770"/>
                    </a:lnTo>
                    <a:lnTo>
                      <a:pt x="210" y="774"/>
                    </a:lnTo>
                    <a:lnTo>
                      <a:pt x="212" y="776"/>
                    </a:lnTo>
                    <a:lnTo>
                      <a:pt x="212" y="776"/>
                    </a:lnTo>
                    <a:lnTo>
                      <a:pt x="212" y="784"/>
                    </a:lnTo>
                    <a:lnTo>
                      <a:pt x="212" y="784"/>
                    </a:lnTo>
                    <a:lnTo>
                      <a:pt x="202" y="786"/>
                    </a:lnTo>
                    <a:lnTo>
                      <a:pt x="190" y="788"/>
                    </a:lnTo>
                    <a:lnTo>
                      <a:pt x="190" y="788"/>
                    </a:lnTo>
                    <a:lnTo>
                      <a:pt x="186" y="788"/>
                    </a:lnTo>
                    <a:lnTo>
                      <a:pt x="0" y="974"/>
                    </a:lnTo>
                    <a:lnTo>
                      <a:pt x="0" y="974"/>
                    </a:lnTo>
                    <a:lnTo>
                      <a:pt x="4" y="978"/>
                    </a:lnTo>
                    <a:lnTo>
                      <a:pt x="4" y="978"/>
                    </a:lnTo>
                    <a:lnTo>
                      <a:pt x="6" y="984"/>
                    </a:lnTo>
                    <a:lnTo>
                      <a:pt x="8" y="988"/>
                    </a:lnTo>
                    <a:lnTo>
                      <a:pt x="992" y="6"/>
                    </a:lnTo>
                    <a:lnTo>
                      <a:pt x="992" y="6"/>
                    </a:lnTo>
                    <a:lnTo>
                      <a:pt x="972" y="0"/>
                    </a:lnTo>
                    <a:lnTo>
                      <a:pt x="206" y="766"/>
                    </a:lnTo>
                    <a:lnTo>
                      <a:pt x="206" y="766"/>
                    </a:lnTo>
                    <a:lnTo>
                      <a:pt x="206" y="766"/>
                    </a:lnTo>
                    <a:lnTo>
                      <a:pt x="206"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5" name="Freeform 1119">
                <a:extLst>
                  <a:ext uri="{FF2B5EF4-FFF2-40B4-BE49-F238E27FC236}">
                    <a16:creationId xmlns:a16="http://schemas.microsoft.com/office/drawing/2014/main" id="{4B453510-2942-4C12-A963-F5AABAFF55A5}"/>
                  </a:ext>
                </a:extLst>
              </p:cNvPr>
              <p:cNvSpPr>
                <a:spLocks/>
              </p:cNvSpPr>
              <p:nvPr/>
            </p:nvSpPr>
            <p:spPr bwMode="auto">
              <a:xfrm>
                <a:off x="4150" y="1472"/>
                <a:ext cx="966" cy="966"/>
              </a:xfrm>
              <a:custGeom>
                <a:avLst/>
                <a:gdLst>
                  <a:gd name="T0" fmla="*/ 956 w 966"/>
                  <a:gd name="T1" fmla="*/ 0 h 966"/>
                  <a:gd name="T2" fmla="*/ 956 w 966"/>
                  <a:gd name="T3" fmla="*/ 0 h 966"/>
                  <a:gd name="T4" fmla="*/ 928 w 966"/>
                  <a:gd name="T5" fmla="*/ 22 h 966"/>
                  <a:gd name="T6" fmla="*/ 0 w 966"/>
                  <a:gd name="T7" fmla="*/ 948 h 966"/>
                  <a:gd name="T8" fmla="*/ 0 w 966"/>
                  <a:gd name="T9" fmla="*/ 948 h 966"/>
                  <a:gd name="T10" fmla="*/ 2 w 966"/>
                  <a:gd name="T11" fmla="*/ 958 h 966"/>
                  <a:gd name="T12" fmla="*/ 8 w 966"/>
                  <a:gd name="T13" fmla="*/ 966 h 966"/>
                  <a:gd name="T14" fmla="*/ 124 w 966"/>
                  <a:gd name="T15" fmla="*/ 850 h 966"/>
                  <a:gd name="T16" fmla="*/ 124 w 966"/>
                  <a:gd name="T17" fmla="*/ 850 h 966"/>
                  <a:gd name="T18" fmla="*/ 124 w 966"/>
                  <a:gd name="T19" fmla="*/ 848 h 966"/>
                  <a:gd name="T20" fmla="*/ 124 w 966"/>
                  <a:gd name="T21" fmla="*/ 848 h 966"/>
                  <a:gd name="T22" fmla="*/ 122 w 966"/>
                  <a:gd name="T23" fmla="*/ 838 h 966"/>
                  <a:gd name="T24" fmla="*/ 122 w 966"/>
                  <a:gd name="T25" fmla="*/ 838 h 966"/>
                  <a:gd name="T26" fmla="*/ 122 w 966"/>
                  <a:gd name="T27" fmla="*/ 832 h 966"/>
                  <a:gd name="T28" fmla="*/ 124 w 966"/>
                  <a:gd name="T29" fmla="*/ 828 h 966"/>
                  <a:gd name="T30" fmla="*/ 128 w 966"/>
                  <a:gd name="T31" fmla="*/ 824 h 966"/>
                  <a:gd name="T32" fmla="*/ 132 w 966"/>
                  <a:gd name="T33" fmla="*/ 822 h 966"/>
                  <a:gd name="T34" fmla="*/ 132 w 966"/>
                  <a:gd name="T35" fmla="*/ 822 h 966"/>
                  <a:gd name="T36" fmla="*/ 138 w 966"/>
                  <a:gd name="T37" fmla="*/ 824 h 966"/>
                  <a:gd name="T38" fmla="*/ 146 w 966"/>
                  <a:gd name="T39" fmla="*/ 828 h 966"/>
                  <a:gd name="T40" fmla="*/ 966 w 966"/>
                  <a:gd name="T41" fmla="*/ 8 h 966"/>
                  <a:gd name="T42" fmla="*/ 966 w 966"/>
                  <a:gd name="T43" fmla="*/ 8 h 966"/>
                  <a:gd name="T44" fmla="*/ 960 w 966"/>
                  <a:gd name="T45" fmla="*/ 4 h 966"/>
                  <a:gd name="T46" fmla="*/ 956 w 966"/>
                  <a:gd name="T47" fmla="*/ 0 h 966"/>
                  <a:gd name="T48" fmla="*/ 956 w 966"/>
                  <a:gd name="T49" fmla="*/ 0 h 9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66" h="966">
                    <a:moveTo>
                      <a:pt x="956" y="0"/>
                    </a:moveTo>
                    <a:lnTo>
                      <a:pt x="956" y="0"/>
                    </a:lnTo>
                    <a:lnTo>
                      <a:pt x="928" y="22"/>
                    </a:lnTo>
                    <a:lnTo>
                      <a:pt x="0" y="948"/>
                    </a:lnTo>
                    <a:lnTo>
                      <a:pt x="0" y="948"/>
                    </a:lnTo>
                    <a:lnTo>
                      <a:pt x="2" y="958"/>
                    </a:lnTo>
                    <a:lnTo>
                      <a:pt x="8" y="966"/>
                    </a:lnTo>
                    <a:lnTo>
                      <a:pt x="124" y="850"/>
                    </a:lnTo>
                    <a:lnTo>
                      <a:pt x="124" y="850"/>
                    </a:lnTo>
                    <a:lnTo>
                      <a:pt x="124" y="848"/>
                    </a:lnTo>
                    <a:lnTo>
                      <a:pt x="124" y="848"/>
                    </a:lnTo>
                    <a:lnTo>
                      <a:pt x="122" y="838"/>
                    </a:lnTo>
                    <a:lnTo>
                      <a:pt x="122" y="838"/>
                    </a:lnTo>
                    <a:lnTo>
                      <a:pt x="122" y="832"/>
                    </a:lnTo>
                    <a:lnTo>
                      <a:pt x="124" y="828"/>
                    </a:lnTo>
                    <a:lnTo>
                      <a:pt x="128" y="824"/>
                    </a:lnTo>
                    <a:lnTo>
                      <a:pt x="132" y="822"/>
                    </a:lnTo>
                    <a:lnTo>
                      <a:pt x="132" y="822"/>
                    </a:lnTo>
                    <a:lnTo>
                      <a:pt x="138" y="824"/>
                    </a:lnTo>
                    <a:lnTo>
                      <a:pt x="146" y="828"/>
                    </a:lnTo>
                    <a:lnTo>
                      <a:pt x="966" y="8"/>
                    </a:lnTo>
                    <a:lnTo>
                      <a:pt x="966" y="8"/>
                    </a:lnTo>
                    <a:lnTo>
                      <a:pt x="960" y="4"/>
                    </a:lnTo>
                    <a:lnTo>
                      <a:pt x="956" y="0"/>
                    </a:lnTo>
                    <a:lnTo>
                      <a:pt x="95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6" name="Freeform 1120">
                <a:extLst>
                  <a:ext uri="{FF2B5EF4-FFF2-40B4-BE49-F238E27FC236}">
                    <a16:creationId xmlns:a16="http://schemas.microsoft.com/office/drawing/2014/main" id="{62C49327-B42F-4C23-A7D5-D26E47C116D6}"/>
                  </a:ext>
                </a:extLst>
              </p:cNvPr>
              <p:cNvSpPr>
                <a:spLocks/>
              </p:cNvSpPr>
              <p:nvPr/>
            </p:nvSpPr>
            <p:spPr bwMode="auto">
              <a:xfrm>
                <a:off x="5106" y="1428"/>
                <a:ext cx="38" cy="38"/>
              </a:xfrm>
              <a:custGeom>
                <a:avLst/>
                <a:gdLst>
                  <a:gd name="T0" fmla="*/ 36 w 38"/>
                  <a:gd name="T1" fmla="*/ 0 h 38"/>
                  <a:gd name="T2" fmla="*/ 0 w 38"/>
                  <a:gd name="T3" fmla="*/ 38 h 38"/>
                  <a:gd name="T4" fmla="*/ 0 w 38"/>
                  <a:gd name="T5" fmla="*/ 38 h 38"/>
                  <a:gd name="T6" fmla="*/ 16 w 38"/>
                  <a:gd name="T7" fmla="*/ 28 h 38"/>
                  <a:gd name="T8" fmla="*/ 30 w 38"/>
                  <a:gd name="T9" fmla="*/ 18 h 38"/>
                  <a:gd name="T10" fmla="*/ 34 w 38"/>
                  <a:gd name="T11" fmla="*/ 14 h 38"/>
                  <a:gd name="T12" fmla="*/ 36 w 38"/>
                  <a:gd name="T13" fmla="*/ 10 h 38"/>
                  <a:gd name="T14" fmla="*/ 38 w 38"/>
                  <a:gd name="T15" fmla="*/ 4 h 38"/>
                  <a:gd name="T16" fmla="*/ 36 w 38"/>
                  <a:gd name="T17" fmla="*/ 0 h 38"/>
                  <a:gd name="T18" fmla="*/ 36 w 38"/>
                  <a:gd name="T19"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38">
                    <a:moveTo>
                      <a:pt x="36" y="0"/>
                    </a:moveTo>
                    <a:lnTo>
                      <a:pt x="0" y="38"/>
                    </a:lnTo>
                    <a:lnTo>
                      <a:pt x="0" y="38"/>
                    </a:lnTo>
                    <a:lnTo>
                      <a:pt x="16" y="28"/>
                    </a:lnTo>
                    <a:lnTo>
                      <a:pt x="30" y="18"/>
                    </a:lnTo>
                    <a:lnTo>
                      <a:pt x="34" y="14"/>
                    </a:lnTo>
                    <a:lnTo>
                      <a:pt x="36" y="10"/>
                    </a:lnTo>
                    <a:lnTo>
                      <a:pt x="38"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7" name="Freeform 1121">
                <a:extLst>
                  <a:ext uri="{FF2B5EF4-FFF2-40B4-BE49-F238E27FC236}">
                    <a16:creationId xmlns:a16="http://schemas.microsoft.com/office/drawing/2014/main" id="{C752D26E-0120-453B-989B-875D56DEDC01}"/>
                  </a:ext>
                </a:extLst>
              </p:cNvPr>
              <p:cNvSpPr>
                <a:spLocks/>
              </p:cNvSpPr>
              <p:nvPr/>
            </p:nvSpPr>
            <p:spPr bwMode="auto">
              <a:xfrm>
                <a:off x="4170" y="2338"/>
                <a:ext cx="124" cy="128"/>
              </a:xfrm>
              <a:custGeom>
                <a:avLst/>
                <a:gdLst>
                  <a:gd name="T0" fmla="*/ 112 w 124"/>
                  <a:gd name="T1" fmla="*/ 0 h 128"/>
                  <a:gd name="T2" fmla="*/ 0 w 124"/>
                  <a:gd name="T3" fmla="*/ 110 h 128"/>
                  <a:gd name="T4" fmla="*/ 0 w 124"/>
                  <a:gd name="T5" fmla="*/ 110 h 128"/>
                  <a:gd name="T6" fmla="*/ 4 w 124"/>
                  <a:gd name="T7" fmla="*/ 118 h 128"/>
                  <a:gd name="T8" fmla="*/ 10 w 124"/>
                  <a:gd name="T9" fmla="*/ 128 h 128"/>
                  <a:gd name="T10" fmla="*/ 124 w 124"/>
                  <a:gd name="T11" fmla="*/ 12 h 128"/>
                  <a:gd name="T12" fmla="*/ 124 w 124"/>
                  <a:gd name="T13" fmla="*/ 12 h 128"/>
                  <a:gd name="T14" fmla="*/ 118 w 124"/>
                  <a:gd name="T15" fmla="*/ 8 h 128"/>
                  <a:gd name="T16" fmla="*/ 112 w 124"/>
                  <a:gd name="T17" fmla="*/ 0 h 128"/>
                  <a:gd name="T18" fmla="*/ 112 w 124"/>
                  <a:gd name="T19"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4" h="128">
                    <a:moveTo>
                      <a:pt x="112" y="0"/>
                    </a:moveTo>
                    <a:lnTo>
                      <a:pt x="0" y="110"/>
                    </a:lnTo>
                    <a:lnTo>
                      <a:pt x="0" y="110"/>
                    </a:lnTo>
                    <a:lnTo>
                      <a:pt x="4" y="118"/>
                    </a:lnTo>
                    <a:lnTo>
                      <a:pt x="10" y="128"/>
                    </a:lnTo>
                    <a:lnTo>
                      <a:pt x="124" y="12"/>
                    </a:lnTo>
                    <a:lnTo>
                      <a:pt x="124" y="12"/>
                    </a:lnTo>
                    <a:lnTo>
                      <a:pt x="118" y="8"/>
                    </a:lnTo>
                    <a:lnTo>
                      <a:pt x="112" y="0"/>
                    </a:lnTo>
                    <a:lnTo>
                      <a:pt x="1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8" name="Freeform 1122">
                <a:extLst>
                  <a:ext uri="{FF2B5EF4-FFF2-40B4-BE49-F238E27FC236}">
                    <a16:creationId xmlns:a16="http://schemas.microsoft.com/office/drawing/2014/main" id="{14198924-B2B1-4EFD-BA4B-86BCD37AFECF}"/>
                  </a:ext>
                </a:extLst>
              </p:cNvPr>
              <p:cNvSpPr>
                <a:spLocks/>
              </p:cNvSpPr>
              <p:nvPr/>
            </p:nvSpPr>
            <p:spPr bwMode="auto">
              <a:xfrm>
                <a:off x="4306" y="1486"/>
                <a:ext cx="848" cy="844"/>
              </a:xfrm>
              <a:custGeom>
                <a:avLst/>
                <a:gdLst>
                  <a:gd name="T0" fmla="*/ 4 w 848"/>
                  <a:gd name="T1" fmla="*/ 834 h 844"/>
                  <a:gd name="T2" fmla="*/ 4 w 848"/>
                  <a:gd name="T3" fmla="*/ 834 h 844"/>
                  <a:gd name="T4" fmla="*/ 4 w 848"/>
                  <a:gd name="T5" fmla="*/ 838 h 844"/>
                  <a:gd name="T6" fmla="*/ 6 w 848"/>
                  <a:gd name="T7" fmla="*/ 842 h 844"/>
                  <a:gd name="T8" fmla="*/ 6 w 848"/>
                  <a:gd name="T9" fmla="*/ 842 h 844"/>
                  <a:gd name="T10" fmla="*/ 8 w 848"/>
                  <a:gd name="T11" fmla="*/ 844 h 844"/>
                  <a:gd name="T12" fmla="*/ 848 w 848"/>
                  <a:gd name="T13" fmla="*/ 4 h 844"/>
                  <a:gd name="T14" fmla="*/ 848 w 848"/>
                  <a:gd name="T15" fmla="*/ 4 h 844"/>
                  <a:gd name="T16" fmla="*/ 828 w 848"/>
                  <a:gd name="T17" fmla="*/ 0 h 844"/>
                  <a:gd name="T18" fmla="*/ 0 w 848"/>
                  <a:gd name="T19" fmla="*/ 828 h 844"/>
                  <a:gd name="T20" fmla="*/ 0 w 848"/>
                  <a:gd name="T21" fmla="*/ 828 h 844"/>
                  <a:gd name="T22" fmla="*/ 4 w 848"/>
                  <a:gd name="T23" fmla="*/ 834 h 844"/>
                  <a:gd name="T24" fmla="*/ 4 w 848"/>
                  <a:gd name="T25" fmla="*/ 834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8" h="844">
                    <a:moveTo>
                      <a:pt x="4" y="834"/>
                    </a:moveTo>
                    <a:lnTo>
                      <a:pt x="4" y="834"/>
                    </a:lnTo>
                    <a:lnTo>
                      <a:pt x="4" y="838"/>
                    </a:lnTo>
                    <a:lnTo>
                      <a:pt x="6" y="842"/>
                    </a:lnTo>
                    <a:lnTo>
                      <a:pt x="6" y="842"/>
                    </a:lnTo>
                    <a:lnTo>
                      <a:pt x="8" y="844"/>
                    </a:lnTo>
                    <a:lnTo>
                      <a:pt x="848" y="4"/>
                    </a:lnTo>
                    <a:lnTo>
                      <a:pt x="848" y="4"/>
                    </a:lnTo>
                    <a:lnTo>
                      <a:pt x="828" y="0"/>
                    </a:lnTo>
                    <a:lnTo>
                      <a:pt x="0" y="828"/>
                    </a:lnTo>
                    <a:lnTo>
                      <a:pt x="0" y="828"/>
                    </a:lnTo>
                    <a:lnTo>
                      <a:pt x="4" y="834"/>
                    </a:lnTo>
                    <a:lnTo>
                      <a:pt x="4" y="8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9" name="Freeform 1123">
                <a:extLst>
                  <a:ext uri="{FF2B5EF4-FFF2-40B4-BE49-F238E27FC236}">
                    <a16:creationId xmlns:a16="http://schemas.microsoft.com/office/drawing/2014/main" id="{A5FE09B3-B7E8-4A91-9E6D-1E47F8536E21}"/>
                  </a:ext>
                </a:extLst>
              </p:cNvPr>
              <p:cNvSpPr>
                <a:spLocks/>
              </p:cNvSpPr>
              <p:nvPr/>
            </p:nvSpPr>
            <p:spPr bwMode="auto">
              <a:xfrm>
                <a:off x="4190" y="2356"/>
                <a:ext cx="122" cy="138"/>
              </a:xfrm>
              <a:custGeom>
                <a:avLst/>
                <a:gdLst>
                  <a:gd name="T0" fmla="*/ 120 w 122"/>
                  <a:gd name="T1" fmla="*/ 20 h 138"/>
                  <a:gd name="T2" fmla="*/ 120 w 122"/>
                  <a:gd name="T3" fmla="*/ 20 h 138"/>
                  <a:gd name="T4" fmla="*/ 122 w 122"/>
                  <a:gd name="T5" fmla="*/ 12 h 138"/>
                  <a:gd name="T6" fmla="*/ 122 w 122"/>
                  <a:gd name="T7" fmla="*/ 6 h 138"/>
                  <a:gd name="T8" fmla="*/ 122 w 122"/>
                  <a:gd name="T9" fmla="*/ 6 h 138"/>
                  <a:gd name="T10" fmla="*/ 122 w 122"/>
                  <a:gd name="T11" fmla="*/ 0 h 138"/>
                  <a:gd name="T12" fmla="*/ 122 w 122"/>
                  <a:gd name="T13" fmla="*/ 0 h 138"/>
                  <a:gd name="T14" fmla="*/ 122 w 122"/>
                  <a:gd name="T15" fmla="*/ 0 h 138"/>
                  <a:gd name="T16" fmla="*/ 118 w 122"/>
                  <a:gd name="T17" fmla="*/ 4 h 138"/>
                  <a:gd name="T18" fmla="*/ 118 w 122"/>
                  <a:gd name="T19" fmla="*/ 4 h 138"/>
                  <a:gd name="T20" fmla="*/ 116 w 122"/>
                  <a:gd name="T21" fmla="*/ 6 h 138"/>
                  <a:gd name="T22" fmla="*/ 114 w 122"/>
                  <a:gd name="T23" fmla="*/ 8 h 138"/>
                  <a:gd name="T24" fmla="*/ 0 w 122"/>
                  <a:gd name="T25" fmla="*/ 122 h 138"/>
                  <a:gd name="T26" fmla="*/ 0 w 122"/>
                  <a:gd name="T27" fmla="*/ 122 h 138"/>
                  <a:gd name="T28" fmla="*/ 6 w 122"/>
                  <a:gd name="T29" fmla="*/ 128 h 138"/>
                  <a:gd name="T30" fmla="*/ 8 w 122"/>
                  <a:gd name="T31" fmla="*/ 132 h 138"/>
                  <a:gd name="T32" fmla="*/ 10 w 122"/>
                  <a:gd name="T33" fmla="*/ 138 h 138"/>
                  <a:gd name="T34" fmla="*/ 122 w 122"/>
                  <a:gd name="T35" fmla="*/ 24 h 138"/>
                  <a:gd name="T36" fmla="*/ 122 w 122"/>
                  <a:gd name="T37" fmla="*/ 24 h 138"/>
                  <a:gd name="T38" fmla="*/ 120 w 122"/>
                  <a:gd name="T39" fmla="*/ 22 h 138"/>
                  <a:gd name="T40" fmla="*/ 120 w 122"/>
                  <a:gd name="T41" fmla="*/ 20 h 138"/>
                  <a:gd name="T42" fmla="*/ 120 w 122"/>
                  <a:gd name="T43" fmla="*/ 2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2" h="138">
                    <a:moveTo>
                      <a:pt x="120" y="20"/>
                    </a:moveTo>
                    <a:lnTo>
                      <a:pt x="120" y="20"/>
                    </a:lnTo>
                    <a:lnTo>
                      <a:pt x="122" y="12"/>
                    </a:lnTo>
                    <a:lnTo>
                      <a:pt x="122" y="6"/>
                    </a:lnTo>
                    <a:lnTo>
                      <a:pt x="122" y="6"/>
                    </a:lnTo>
                    <a:lnTo>
                      <a:pt x="122" y="0"/>
                    </a:lnTo>
                    <a:lnTo>
                      <a:pt x="122" y="0"/>
                    </a:lnTo>
                    <a:lnTo>
                      <a:pt x="122" y="0"/>
                    </a:lnTo>
                    <a:lnTo>
                      <a:pt x="118" y="4"/>
                    </a:lnTo>
                    <a:lnTo>
                      <a:pt x="118" y="4"/>
                    </a:lnTo>
                    <a:lnTo>
                      <a:pt x="116" y="6"/>
                    </a:lnTo>
                    <a:lnTo>
                      <a:pt x="114" y="8"/>
                    </a:lnTo>
                    <a:lnTo>
                      <a:pt x="0" y="122"/>
                    </a:lnTo>
                    <a:lnTo>
                      <a:pt x="0" y="122"/>
                    </a:lnTo>
                    <a:lnTo>
                      <a:pt x="6" y="128"/>
                    </a:lnTo>
                    <a:lnTo>
                      <a:pt x="8" y="132"/>
                    </a:lnTo>
                    <a:lnTo>
                      <a:pt x="10" y="138"/>
                    </a:lnTo>
                    <a:lnTo>
                      <a:pt x="122" y="24"/>
                    </a:lnTo>
                    <a:lnTo>
                      <a:pt x="122" y="24"/>
                    </a:lnTo>
                    <a:lnTo>
                      <a:pt x="120" y="22"/>
                    </a:lnTo>
                    <a:lnTo>
                      <a:pt x="120" y="20"/>
                    </a:lnTo>
                    <a:lnTo>
                      <a:pt x="120"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0" name="Freeform 1124">
                <a:extLst>
                  <a:ext uri="{FF2B5EF4-FFF2-40B4-BE49-F238E27FC236}">
                    <a16:creationId xmlns:a16="http://schemas.microsoft.com/office/drawing/2014/main" id="{1362F862-161D-4793-B1C8-4C9C60C1589B}"/>
                  </a:ext>
                </a:extLst>
              </p:cNvPr>
              <p:cNvSpPr>
                <a:spLocks/>
              </p:cNvSpPr>
              <p:nvPr/>
            </p:nvSpPr>
            <p:spPr bwMode="auto">
              <a:xfrm>
                <a:off x="4332" y="1494"/>
                <a:ext cx="862" cy="854"/>
              </a:xfrm>
              <a:custGeom>
                <a:avLst/>
                <a:gdLst>
                  <a:gd name="T0" fmla="*/ 130 w 862"/>
                  <a:gd name="T1" fmla="*/ 726 h 854"/>
                  <a:gd name="T2" fmla="*/ 130 w 862"/>
                  <a:gd name="T3" fmla="*/ 726 h 854"/>
                  <a:gd name="T4" fmla="*/ 126 w 862"/>
                  <a:gd name="T5" fmla="*/ 724 h 854"/>
                  <a:gd name="T6" fmla="*/ 120 w 862"/>
                  <a:gd name="T7" fmla="*/ 722 h 854"/>
                  <a:gd name="T8" fmla="*/ 0 w 862"/>
                  <a:gd name="T9" fmla="*/ 842 h 854"/>
                  <a:gd name="T10" fmla="*/ 0 w 862"/>
                  <a:gd name="T11" fmla="*/ 842 h 854"/>
                  <a:gd name="T12" fmla="*/ 6 w 862"/>
                  <a:gd name="T13" fmla="*/ 848 h 854"/>
                  <a:gd name="T14" fmla="*/ 12 w 862"/>
                  <a:gd name="T15" fmla="*/ 854 h 854"/>
                  <a:gd name="T16" fmla="*/ 862 w 862"/>
                  <a:gd name="T17" fmla="*/ 4 h 854"/>
                  <a:gd name="T18" fmla="*/ 862 w 862"/>
                  <a:gd name="T19" fmla="*/ 4 h 854"/>
                  <a:gd name="T20" fmla="*/ 842 w 862"/>
                  <a:gd name="T21" fmla="*/ 0 h 854"/>
                  <a:gd name="T22" fmla="*/ 120 w 862"/>
                  <a:gd name="T23" fmla="*/ 720 h 854"/>
                  <a:gd name="T24" fmla="*/ 120 w 862"/>
                  <a:gd name="T25" fmla="*/ 720 h 854"/>
                  <a:gd name="T26" fmla="*/ 126 w 862"/>
                  <a:gd name="T27" fmla="*/ 724 h 854"/>
                  <a:gd name="T28" fmla="*/ 130 w 862"/>
                  <a:gd name="T29" fmla="*/ 726 h 854"/>
                  <a:gd name="T30" fmla="*/ 130 w 862"/>
                  <a:gd name="T31" fmla="*/ 726 h 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62" h="854">
                    <a:moveTo>
                      <a:pt x="130" y="726"/>
                    </a:moveTo>
                    <a:lnTo>
                      <a:pt x="130" y="726"/>
                    </a:lnTo>
                    <a:lnTo>
                      <a:pt x="126" y="724"/>
                    </a:lnTo>
                    <a:lnTo>
                      <a:pt x="120" y="722"/>
                    </a:lnTo>
                    <a:lnTo>
                      <a:pt x="0" y="842"/>
                    </a:lnTo>
                    <a:lnTo>
                      <a:pt x="0" y="842"/>
                    </a:lnTo>
                    <a:lnTo>
                      <a:pt x="6" y="848"/>
                    </a:lnTo>
                    <a:lnTo>
                      <a:pt x="12" y="854"/>
                    </a:lnTo>
                    <a:lnTo>
                      <a:pt x="862" y="4"/>
                    </a:lnTo>
                    <a:lnTo>
                      <a:pt x="862" y="4"/>
                    </a:lnTo>
                    <a:lnTo>
                      <a:pt x="842" y="0"/>
                    </a:lnTo>
                    <a:lnTo>
                      <a:pt x="120" y="720"/>
                    </a:lnTo>
                    <a:lnTo>
                      <a:pt x="120" y="720"/>
                    </a:lnTo>
                    <a:lnTo>
                      <a:pt x="126" y="724"/>
                    </a:lnTo>
                    <a:lnTo>
                      <a:pt x="130" y="726"/>
                    </a:lnTo>
                    <a:lnTo>
                      <a:pt x="130" y="7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1" name="Freeform 1125">
                <a:extLst>
                  <a:ext uri="{FF2B5EF4-FFF2-40B4-BE49-F238E27FC236}">
                    <a16:creationId xmlns:a16="http://schemas.microsoft.com/office/drawing/2014/main" id="{E8EA2E01-B6FA-4678-8C3B-F38A8E643589}"/>
                  </a:ext>
                </a:extLst>
              </p:cNvPr>
              <p:cNvSpPr>
                <a:spLocks/>
              </p:cNvSpPr>
              <p:nvPr/>
            </p:nvSpPr>
            <p:spPr bwMode="auto">
              <a:xfrm>
                <a:off x="4368" y="1502"/>
                <a:ext cx="870" cy="850"/>
              </a:xfrm>
              <a:custGeom>
                <a:avLst/>
                <a:gdLst>
                  <a:gd name="T0" fmla="*/ 2 w 870"/>
                  <a:gd name="T1" fmla="*/ 846 h 850"/>
                  <a:gd name="T2" fmla="*/ 2 w 870"/>
                  <a:gd name="T3" fmla="*/ 846 h 850"/>
                  <a:gd name="T4" fmla="*/ 6 w 870"/>
                  <a:gd name="T5" fmla="*/ 842 h 850"/>
                  <a:gd name="T6" fmla="*/ 12 w 870"/>
                  <a:gd name="T7" fmla="*/ 840 h 850"/>
                  <a:gd name="T8" fmla="*/ 12 w 870"/>
                  <a:gd name="T9" fmla="*/ 840 h 850"/>
                  <a:gd name="T10" fmla="*/ 16 w 870"/>
                  <a:gd name="T11" fmla="*/ 840 h 850"/>
                  <a:gd name="T12" fmla="*/ 18 w 870"/>
                  <a:gd name="T13" fmla="*/ 842 h 850"/>
                  <a:gd name="T14" fmla="*/ 22 w 870"/>
                  <a:gd name="T15" fmla="*/ 850 h 850"/>
                  <a:gd name="T16" fmla="*/ 870 w 870"/>
                  <a:gd name="T17" fmla="*/ 0 h 850"/>
                  <a:gd name="T18" fmla="*/ 846 w 870"/>
                  <a:gd name="T19" fmla="*/ 0 h 850"/>
                  <a:gd name="T20" fmla="*/ 0 w 870"/>
                  <a:gd name="T21" fmla="*/ 846 h 850"/>
                  <a:gd name="T22" fmla="*/ 2 w 870"/>
                  <a:gd name="T23" fmla="*/ 846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0" h="850">
                    <a:moveTo>
                      <a:pt x="2" y="846"/>
                    </a:moveTo>
                    <a:lnTo>
                      <a:pt x="2" y="846"/>
                    </a:lnTo>
                    <a:lnTo>
                      <a:pt x="6" y="842"/>
                    </a:lnTo>
                    <a:lnTo>
                      <a:pt x="12" y="840"/>
                    </a:lnTo>
                    <a:lnTo>
                      <a:pt x="12" y="840"/>
                    </a:lnTo>
                    <a:lnTo>
                      <a:pt x="16" y="840"/>
                    </a:lnTo>
                    <a:lnTo>
                      <a:pt x="18" y="842"/>
                    </a:lnTo>
                    <a:lnTo>
                      <a:pt x="22" y="850"/>
                    </a:lnTo>
                    <a:lnTo>
                      <a:pt x="870" y="0"/>
                    </a:lnTo>
                    <a:lnTo>
                      <a:pt x="846" y="0"/>
                    </a:lnTo>
                    <a:lnTo>
                      <a:pt x="0" y="846"/>
                    </a:lnTo>
                    <a:lnTo>
                      <a:pt x="2" y="8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2" name="Freeform 1126">
                <a:extLst>
                  <a:ext uri="{FF2B5EF4-FFF2-40B4-BE49-F238E27FC236}">
                    <a16:creationId xmlns:a16="http://schemas.microsoft.com/office/drawing/2014/main" id="{5942EAD6-5360-4FEF-9C3E-B8BD85977563}"/>
                  </a:ext>
                </a:extLst>
              </p:cNvPr>
              <p:cNvSpPr>
                <a:spLocks/>
              </p:cNvSpPr>
              <p:nvPr/>
            </p:nvSpPr>
            <p:spPr bwMode="auto">
              <a:xfrm>
                <a:off x="4200" y="2354"/>
                <a:ext cx="182" cy="180"/>
              </a:xfrm>
              <a:custGeom>
                <a:avLst/>
                <a:gdLst>
                  <a:gd name="T0" fmla="*/ 182 w 182"/>
                  <a:gd name="T1" fmla="*/ 0 h 180"/>
                  <a:gd name="T2" fmla="*/ 182 w 182"/>
                  <a:gd name="T3" fmla="*/ 0 h 180"/>
                  <a:gd name="T4" fmla="*/ 170 w 182"/>
                  <a:gd name="T5" fmla="*/ 10 h 180"/>
                  <a:gd name="T6" fmla="*/ 160 w 182"/>
                  <a:gd name="T7" fmla="*/ 20 h 180"/>
                  <a:gd name="T8" fmla="*/ 156 w 182"/>
                  <a:gd name="T9" fmla="*/ 24 h 180"/>
                  <a:gd name="T10" fmla="*/ 150 w 182"/>
                  <a:gd name="T11" fmla="*/ 28 h 180"/>
                  <a:gd name="T12" fmla="*/ 142 w 182"/>
                  <a:gd name="T13" fmla="*/ 30 h 180"/>
                  <a:gd name="T14" fmla="*/ 132 w 182"/>
                  <a:gd name="T15" fmla="*/ 32 h 180"/>
                  <a:gd name="T16" fmla="*/ 0 w 182"/>
                  <a:gd name="T17" fmla="*/ 162 h 180"/>
                  <a:gd name="T18" fmla="*/ 0 w 182"/>
                  <a:gd name="T19" fmla="*/ 162 h 180"/>
                  <a:gd name="T20" fmla="*/ 4 w 182"/>
                  <a:gd name="T21" fmla="*/ 170 h 180"/>
                  <a:gd name="T22" fmla="*/ 8 w 182"/>
                  <a:gd name="T23" fmla="*/ 178 h 180"/>
                  <a:gd name="T24" fmla="*/ 8 w 182"/>
                  <a:gd name="T25" fmla="*/ 178 h 180"/>
                  <a:gd name="T26" fmla="*/ 10 w 182"/>
                  <a:gd name="T27" fmla="*/ 180 h 180"/>
                  <a:gd name="T28" fmla="*/ 182 w 182"/>
                  <a:gd name="T29" fmla="*/ 8 h 180"/>
                  <a:gd name="T30" fmla="*/ 182 w 182"/>
                  <a:gd name="T31"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2" h="180">
                    <a:moveTo>
                      <a:pt x="182" y="0"/>
                    </a:moveTo>
                    <a:lnTo>
                      <a:pt x="182" y="0"/>
                    </a:lnTo>
                    <a:lnTo>
                      <a:pt x="170" y="10"/>
                    </a:lnTo>
                    <a:lnTo>
                      <a:pt x="160" y="20"/>
                    </a:lnTo>
                    <a:lnTo>
                      <a:pt x="156" y="24"/>
                    </a:lnTo>
                    <a:lnTo>
                      <a:pt x="150" y="28"/>
                    </a:lnTo>
                    <a:lnTo>
                      <a:pt x="142" y="30"/>
                    </a:lnTo>
                    <a:lnTo>
                      <a:pt x="132" y="32"/>
                    </a:lnTo>
                    <a:lnTo>
                      <a:pt x="0" y="162"/>
                    </a:lnTo>
                    <a:lnTo>
                      <a:pt x="0" y="162"/>
                    </a:lnTo>
                    <a:lnTo>
                      <a:pt x="4" y="170"/>
                    </a:lnTo>
                    <a:lnTo>
                      <a:pt x="8" y="178"/>
                    </a:lnTo>
                    <a:lnTo>
                      <a:pt x="8" y="178"/>
                    </a:lnTo>
                    <a:lnTo>
                      <a:pt x="10" y="180"/>
                    </a:lnTo>
                    <a:lnTo>
                      <a:pt x="182" y="8"/>
                    </a:lnTo>
                    <a:lnTo>
                      <a:pt x="18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3" name="Freeform 1127">
                <a:extLst>
                  <a:ext uri="{FF2B5EF4-FFF2-40B4-BE49-F238E27FC236}">
                    <a16:creationId xmlns:a16="http://schemas.microsoft.com/office/drawing/2014/main" id="{32D18CB7-7265-47EC-8F83-B4AACD1E249B}"/>
                  </a:ext>
                </a:extLst>
              </p:cNvPr>
              <p:cNvSpPr>
                <a:spLocks/>
              </p:cNvSpPr>
              <p:nvPr/>
            </p:nvSpPr>
            <p:spPr bwMode="auto">
              <a:xfrm>
                <a:off x="4220" y="2380"/>
                <a:ext cx="180" cy="164"/>
              </a:xfrm>
              <a:custGeom>
                <a:avLst/>
                <a:gdLst>
                  <a:gd name="T0" fmla="*/ 164 w 180"/>
                  <a:gd name="T1" fmla="*/ 0 h 164"/>
                  <a:gd name="T2" fmla="*/ 0 w 180"/>
                  <a:gd name="T3" fmla="*/ 164 h 164"/>
                  <a:gd name="T4" fmla="*/ 0 w 180"/>
                  <a:gd name="T5" fmla="*/ 164 h 164"/>
                  <a:gd name="T6" fmla="*/ 2 w 180"/>
                  <a:gd name="T7" fmla="*/ 164 h 164"/>
                  <a:gd name="T8" fmla="*/ 6 w 180"/>
                  <a:gd name="T9" fmla="*/ 160 h 164"/>
                  <a:gd name="T10" fmla="*/ 6 w 180"/>
                  <a:gd name="T11" fmla="*/ 160 h 164"/>
                  <a:gd name="T12" fmla="*/ 12 w 180"/>
                  <a:gd name="T13" fmla="*/ 160 h 164"/>
                  <a:gd name="T14" fmla="*/ 16 w 180"/>
                  <a:gd name="T15" fmla="*/ 158 h 164"/>
                  <a:gd name="T16" fmla="*/ 24 w 180"/>
                  <a:gd name="T17" fmla="*/ 150 h 164"/>
                  <a:gd name="T18" fmla="*/ 40 w 180"/>
                  <a:gd name="T19" fmla="*/ 150 h 164"/>
                  <a:gd name="T20" fmla="*/ 40 w 180"/>
                  <a:gd name="T21" fmla="*/ 150 h 164"/>
                  <a:gd name="T22" fmla="*/ 40 w 180"/>
                  <a:gd name="T23" fmla="*/ 150 h 164"/>
                  <a:gd name="T24" fmla="*/ 180 w 180"/>
                  <a:gd name="T25" fmla="*/ 8 h 164"/>
                  <a:gd name="T26" fmla="*/ 180 w 180"/>
                  <a:gd name="T27" fmla="*/ 8 h 164"/>
                  <a:gd name="T28" fmla="*/ 172 w 180"/>
                  <a:gd name="T29" fmla="*/ 6 h 164"/>
                  <a:gd name="T30" fmla="*/ 164 w 180"/>
                  <a:gd name="T31" fmla="*/ 0 h 164"/>
                  <a:gd name="T32" fmla="*/ 164 w 180"/>
                  <a:gd name="T33"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0" h="164">
                    <a:moveTo>
                      <a:pt x="164" y="0"/>
                    </a:moveTo>
                    <a:lnTo>
                      <a:pt x="0" y="164"/>
                    </a:lnTo>
                    <a:lnTo>
                      <a:pt x="0" y="164"/>
                    </a:lnTo>
                    <a:lnTo>
                      <a:pt x="2" y="164"/>
                    </a:lnTo>
                    <a:lnTo>
                      <a:pt x="6" y="160"/>
                    </a:lnTo>
                    <a:lnTo>
                      <a:pt x="6" y="160"/>
                    </a:lnTo>
                    <a:lnTo>
                      <a:pt x="12" y="160"/>
                    </a:lnTo>
                    <a:lnTo>
                      <a:pt x="16" y="158"/>
                    </a:lnTo>
                    <a:lnTo>
                      <a:pt x="24" y="150"/>
                    </a:lnTo>
                    <a:lnTo>
                      <a:pt x="40" y="150"/>
                    </a:lnTo>
                    <a:lnTo>
                      <a:pt x="40" y="150"/>
                    </a:lnTo>
                    <a:lnTo>
                      <a:pt x="40" y="150"/>
                    </a:lnTo>
                    <a:lnTo>
                      <a:pt x="180" y="8"/>
                    </a:lnTo>
                    <a:lnTo>
                      <a:pt x="180" y="8"/>
                    </a:lnTo>
                    <a:lnTo>
                      <a:pt x="172" y="6"/>
                    </a:lnTo>
                    <a:lnTo>
                      <a:pt x="164" y="0"/>
                    </a:lnTo>
                    <a:lnTo>
                      <a:pt x="16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4" name="Freeform 1128">
                <a:extLst>
                  <a:ext uri="{FF2B5EF4-FFF2-40B4-BE49-F238E27FC236}">
                    <a16:creationId xmlns:a16="http://schemas.microsoft.com/office/drawing/2014/main" id="{68081AF8-09CB-45E5-8E4F-CF6E0971FB63}"/>
                  </a:ext>
                </a:extLst>
              </p:cNvPr>
              <p:cNvSpPr>
                <a:spLocks/>
              </p:cNvSpPr>
              <p:nvPr/>
            </p:nvSpPr>
            <p:spPr bwMode="auto">
              <a:xfrm>
                <a:off x="4402" y="1484"/>
                <a:ext cx="902" cy="882"/>
              </a:xfrm>
              <a:custGeom>
                <a:avLst/>
                <a:gdLst>
                  <a:gd name="T0" fmla="*/ 8 w 902"/>
                  <a:gd name="T1" fmla="*/ 880 h 882"/>
                  <a:gd name="T2" fmla="*/ 8 w 902"/>
                  <a:gd name="T3" fmla="*/ 880 h 882"/>
                  <a:gd name="T4" fmla="*/ 22 w 902"/>
                  <a:gd name="T5" fmla="*/ 882 h 882"/>
                  <a:gd name="T6" fmla="*/ 902 w 902"/>
                  <a:gd name="T7" fmla="*/ 2 h 882"/>
                  <a:gd name="T8" fmla="*/ 902 w 902"/>
                  <a:gd name="T9" fmla="*/ 2 h 882"/>
                  <a:gd name="T10" fmla="*/ 880 w 902"/>
                  <a:gd name="T11" fmla="*/ 0 h 882"/>
                  <a:gd name="T12" fmla="*/ 880 w 902"/>
                  <a:gd name="T13" fmla="*/ 0 h 882"/>
                  <a:gd name="T14" fmla="*/ 880 w 902"/>
                  <a:gd name="T15" fmla="*/ 0 h 882"/>
                  <a:gd name="T16" fmla="*/ 862 w 902"/>
                  <a:gd name="T17" fmla="*/ 16 h 882"/>
                  <a:gd name="T18" fmla="*/ 862 w 902"/>
                  <a:gd name="T19" fmla="*/ 16 h 882"/>
                  <a:gd name="T20" fmla="*/ 862 w 902"/>
                  <a:gd name="T21" fmla="*/ 18 h 882"/>
                  <a:gd name="T22" fmla="*/ 860 w 902"/>
                  <a:gd name="T23" fmla="*/ 18 h 882"/>
                  <a:gd name="T24" fmla="*/ 0 w 902"/>
                  <a:gd name="T25" fmla="*/ 878 h 882"/>
                  <a:gd name="T26" fmla="*/ 0 w 902"/>
                  <a:gd name="T27" fmla="*/ 878 h 882"/>
                  <a:gd name="T28" fmla="*/ 8 w 902"/>
                  <a:gd name="T29" fmla="*/ 880 h 882"/>
                  <a:gd name="T30" fmla="*/ 8 w 902"/>
                  <a:gd name="T31" fmla="*/ 880 h 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2" h="882">
                    <a:moveTo>
                      <a:pt x="8" y="880"/>
                    </a:moveTo>
                    <a:lnTo>
                      <a:pt x="8" y="880"/>
                    </a:lnTo>
                    <a:lnTo>
                      <a:pt x="22" y="882"/>
                    </a:lnTo>
                    <a:lnTo>
                      <a:pt x="902" y="2"/>
                    </a:lnTo>
                    <a:lnTo>
                      <a:pt x="902" y="2"/>
                    </a:lnTo>
                    <a:lnTo>
                      <a:pt x="880" y="0"/>
                    </a:lnTo>
                    <a:lnTo>
                      <a:pt x="880" y="0"/>
                    </a:lnTo>
                    <a:lnTo>
                      <a:pt x="880" y="0"/>
                    </a:lnTo>
                    <a:lnTo>
                      <a:pt x="862" y="16"/>
                    </a:lnTo>
                    <a:lnTo>
                      <a:pt x="862" y="16"/>
                    </a:lnTo>
                    <a:lnTo>
                      <a:pt x="862" y="18"/>
                    </a:lnTo>
                    <a:lnTo>
                      <a:pt x="860" y="18"/>
                    </a:lnTo>
                    <a:lnTo>
                      <a:pt x="0" y="878"/>
                    </a:lnTo>
                    <a:lnTo>
                      <a:pt x="0" y="878"/>
                    </a:lnTo>
                    <a:lnTo>
                      <a:pt x="8" y="880"/>
                    </a:lnTo>
                    <a:lnTo>
                      <a:pt x="8" y="8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5" name="Freeform 1129">
                <a:extLst>
                  <a:ext uri="{FF2B5EF4-FFF2-40B4-BE49-F238E27FC236}">
                    <a16:creationId xmlns:a16="http://schemas.microsoft.com/office/drawing/2014/main" id="{4BF6CC8F-7060-4871-92D9-964C16668266}"/>
                  </a:ext>
                </a:extLst>
              </p:cNvPr>
              <p:cNvSpPr>
                <a:spLocks/>
              </p:cNvSpPr>
              <p:nvPr/>
            </p:nvSpPr>
            <p:spPr bwMode="auto">
              <a:xfrm>
                <a:off x="4444" y="1490"/>
                <a:ext cx="898" cy="880"/>
              </a:xfrm>
              <a:custGeom>
                <a:avLst/>
                <a:gdLst>
                  <a:gd name="T0" fmla="*/ 8 w 898"/>
                  <a:gd name="T1" fmla="*/ 880 h 880"/>
                  <a:gd name="T2" fmla="*/ 8 w 898"/>
                  <a:gd name="T3" fmla="*/ 880 h 880"/>
                  <a:gd name="T4" fmla="*/ 10 w 898"/>
                  <a:gd name="T5" fmla="*/ 880 h 880"/>
                  <a:gd name="T6" fmla="*/ 24 w 898"/>
                  <a:gd name="T7" fmla="*/ 880 h 880"/>
                  <a:gd name="T8" fmla="*/ 898 w 898"/>
                  <a:gd name="T9" fmla="*/ 6 h 880"/>
                  <a:gd name="T10" fmla="*/ 898 w 898"/>
                  <a:gd name="T11" fmla="*/ 6 h 880"/>
                  <a:gd name="T12" fmla="*/ 890 w 898"/>
                  <a:gd name="T13" fmla="*/ 2 h 880"/>
                  <a:gd name="T14" fmla="*/ 880 w 898"/>
                  <a:gd name="T15" fmla="*/ 0 h 880"/>
                  <a:gd name="T16" fmla="*/ 0 w 898"/>
                  <a:gd name="T17" fmla="*/ 880 h 880"/>
                  <a:gd name="T18" fmla="*/ 0 w 898"/>
                  <a:gd name="T19" fmla="*/ 880 h 880"/>
                  <a:gd name="T20" fmla="*/ 8 w 898"/>
                  <a:gd name="T21" fmla="*/ 880 h 880"/>
                  <a:gd name="T22" fmla="*/ 8 w 898"/>
                  <a:gd name="T23" fmla="*/ 88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8" h="880">
                    <a:moveTo>
                      <a:pt x="8" y="880"/>
                    </a:moveTo>
                    <a:lnTo>
                      <a:pt x="8" y="880"/>
                    </a:lnTo>
                    <a:lnTo>
                      <a:pt x="10" y="880"/>
                    </a:lnTo>
                    <a:lnTo>
                      <a:pt x="24" y="880"/>
                    </a:lnTo>
                    <a:lnTo>
                      <a:pt x="898" y="6"/>
                    </a:lnTo>
                    <a:lnTo>
                      <a:pt x="898" y="6"/>
                    </a:lnTo>
                    <a:lnTo>
                      <a:pt x="890" y="2"/>
                    </a:lnTo>
                    <a:lnTo>
                      <a:pt x="880" y="0"/>
                    </a:lnTo>
                    <a:lnTo>
                      <a:pt x="0" y="880"/>
                    </a:lnTo>
                    <a:lnTo>
                      <a:pt x="0" y="880"/>
                    </a:lnTo>
                    <a:lnTo>
                      <a:pt x="8" y="880"/>
                    </a:lnTo>
                    <a:lnTo>
                      <a:pt x="8" y="8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6" name="Freeform 1130">
                <a:extLst>
                  <a:ext uri="{FF2B5EF4-FFF2-40B4-BE49-F238E27FC236}">
                    <a16:creationId xmlns:a16="http://schemas.microsoft.com/office/drawing/2014/main" id="{76B15B8C-DA97-4139-866B-3B81F2A2E5B1}"/>
                  </a:ext>
                </a:extLst>
              </p:cNvPr>
              <p:cNvSpPr>
                <a:spLocks/>
              </p:cNvSpPr>
              <p:nvPr/>
            </p:nvSpPr>
            <p:spPr bwMode="auto">
              <a:xfrm>
                <a:off x="4302" y="2398"/>
                <a:ext cx="126" cy="114"/>
              </a:xfrm>
              <a:custGeom>
                <a:avLst/>
                <a:gdLst>
                  <a:gd name="T0" fmla="*/ 120 w 126"/>
                  <a:gd name="T1" fmla="*/ 4 h 114"/>
                  <a:gd name="T2" fmla="*/ 120 w 126"/>
                  <a:gd name="T3" fmla="*/ 4 h 114"/>
                  <a:gd name="T4" fmla="*/ 120 w 126"/>
                  <a:gd name="T5" fmla="*/ 4 h 114"/>
                  <a:gd name="T6" fmla="*/ 116 w 126"/>
                  <a:gd name="T7" fmla="*/ 2 h 114"/>
                  <a:gd name="T8" fmla="*/ 114 w 126"/>
                  <a:gd name="T9" fmla="*/ 0 h 114"/>
                  <a:gd name="T10" fmla="*/ 0 w 126"/>
                  <a:gd name="T11" fmla="*/ 114 h 114"/>
                  <a:gd name="T12" fmla="*/ 0 w 126"/>
                  <a:gd name="T13" fmla="*/ 114 h 114"/>
                  <a:gd name="T14" fmla="*/ 12 w 126"/>
                  <a:gd name="T15" fmla="*/ 110 h 114"/>
                  <a:gd name="T16" fmla="*/ 24 w 126"/>
                  <a:gd name="T17" fmla="*/ 106 h 114"/>
                  <a:gd name="T18" fmla="*/ 24 w 126"/>
                  <a:gd name="T19" fmla="*/ 106 h 114"/>
                  <a:gd name="T20" fmla="*/ 22 w 126"/>
                  <a:gd name="T21" fmla="*/ 102 h 114"/>
                  <a:gd name="T22" fmla="*/ 22 w 126"/>
                  <a:gd name="T23" fmla="*/ 102 h 114"/>
                  <a:gd name="T24" fmla="*/ 22 w 126"/>
                  <a:gd name="T25" fmla="*/ 100 h 114"/>
                  <a:gd name="T26" fmla="*/ 24 w 126"/>
                  <a:gd name="T27" fmla="*/ 98 h 114"/>
                  <a:gd name="T28" fmla="*/ 32 w 126"/>
                  <a:gd name="T29" fmla="*/ 92 h 114"/>
                  <a:gd name="T30" fmla="*/ 52 w 126"/>
                  <a:gd name="T31" fmla="*/ 88 h 114"/>
                  <a:gd name="T32" fmla="*/ 124 w 126"/>
                  <a:gd name="T33" fmla="*/ 14 h 114"/>
                  <a:gd name="T34" fmla="*/ 124 w 126"/>
                  <a:gd name="T35" fmla="*/ 14 h 114"/>
                  <a:gd name="T36" fmla="*/ 126 w 126"/>
                  <a:gd name="T37" fmla="*/ 12 h 114"/>
                  <a:gd name="T38" fmla="*/ 126 w 126"/>
                  <a:gd name="T39" fmla="*/ 12 h 114"/>
                  <a:gd name="T40" fmla="*/ 124 w 126"/>
                  <a:gd name="T41" fmla="*/ 10 h 114"/>
                  <a:gd name="T42" fmla="*/ 122 w 126"/>
                  <a:gd name="T43" fmla="*/ 8 h 114"/>
                  <a:gd name="T44" fmla="*/ 120 w 126"/>
                  <a:gd name="T45" fmla="*/ 6 h 114"/>
                  <a:gd name="T46" fmla="*/ 120 w 126"/>
                  <a:gd name="T47" fmla="*/ 4 h 114"/>
                  <a:gd name="T48" fmla="*/ 120 w 126"/>
                  <a:gd name="T49" fmla="*/ 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6" h="114">
                    <a:moveTo>
                      <a:pt x="120" y="4"/>
                    </a:moveTo>
                    <a:lnTo>
                      <a:pt x="120" y="4"/>
                    </a:lnTo>
                    <a:lnTo>
                      <a:pt x="120" y="4"/>
                    </a:lnTo>
                    <a:lnTo>
                      <a:pt x="116" y="2"/>
                    </a:lnTo>
                    <a:lnTo>
                      <a:pt x="114" y="0"/>
                    </a:lnTo>
                    <a:lnTo>
                      <a:pt x="0" y="114"/>
                    </a:lnTo>
                    <a:lnTo>
                      <a:pt x="0" y="114"/>
                    </a:lnTo>
                    <a:lnTo>
                      <a:pt x="12" y="110"/>
                    </a:lnTo>
                    <a:lnTo>
                      <a:pt x="24" y="106"/>
                    </a:lnTo>
                    <a:lnTo>
                      <a:pt x="24" y="106"/>
                    </a:lnTo>
                    <a:lnTo>
                      <a:pt x="22" y="102"/>
                    </a:lnTo>
                    <a:lnTo>
                      <a:pt x="22" y="102"/>
                    </a:lnTo>
                    <a:lnTo>
                      <a:pt x="22" y="100"/>
                    </a:lnTo>
                    <a:lnTo>
                      <a:pt x="24" y="98"/>
                    </a:lnTo>
                    <a:lnTo>
                      <a:pt x="32" y="92"/>
                    </a:lnTo>
                    <a:lnTo>
                      <a:pt x="52" y="88"/>
                    </a:lnTo>
                    <a:lnTo>
                      <a:pt x="124" y="14"/>
                    </a:lnTo>
                    <a:lnTo>
                      <a:pt x="124" y="14"/>
                    </a:lnTo>
                    <a:lnTo>
                      <a:pt x="126" y="12"/>
                    </a:lnTo>
                    <a:lnTo>
                      <a:pt x="126" y="12"/>
                    </a:lnTo>
                    <a:lnTo>
                      <a:pt x="124" y="10"/>
                    </a:lnTo>
                    <a:lnTo>
                      <a:pt x="122" y="8"/>
                    </a:lnTo>
                    <a:lnTo>
                      <a:pt x="120" y="6"/>
                    </a:lnTo>
                    <a:lnTo>
                      <a:pt x="120" y="4"/>
                    </a:lnTo>
                    <a:lnTo>
                      <a:pt x="12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7" name="Freeform 1131">
                <a:extLst>
                  <a:ext uri="{FF2B5EF4-FFF2-40B4-BE49-F238E27FC236}">
                    <a16:creationId xmlns:a16="http://schemas.microsoft.com/office/drawing/2014/main" id="{230234A7-DEAF-425F-9925-82FDA43A966B}"/>
                  </a:ext>
                </a:extLst>
              </p:cNvPr>
              <p:cNvSpPr>
                <a:spLocks/>
              </p:cNvSpPr>
              <p:nvPr/>
            </p:nvSpPr>
            <p:spPr bwMode="auto">
              <a:xfrm>
                <a:off x="4496" y="1522"/>
                <a:ext cx="850" cy="848"/>
              </a:xfrm>
              <a:custGeom>
                <a:avLst/>
                <a:gdLst>
                  <a:gd name="T0" fmla="*/ 2 w 850"/>
                  <a:gd name="T1" fmla="*/ 844 h 848"/>
                  <a:gd name="T2" fmla="*/ 2 w 850"/>
                  <a:gd name="T3" fmla="*/ 844 h 848"/>
                  <a:gd name="T4" fmla="*/ 10 w 850"/>
                  <a:gd name="T5" fmla="*/ 844 h 848"/>
                  <a:gd name="T6" fmla="*/ 16 w 850"/>
                  <a:gd name="T7" fmla="*/ 844 h 848"/>
                  <a:gd name="T8" fmla="*/ 16 w 850"/>
                  <a:gd name="T9" fmla="*/ 844 h 848"/>
                  <a:gd name="T10" fmla="*/ 20 w 850"/>
                  <a:gd name="T11" fmla="*/ 848 h 848"/>
                  <a:gd name="T12" fmla="*/ 850 w 850"/>
                  <a:gd name="T13" fmla="*/ 18 h 848"/>
                  <a:gd name="T14" fmla="*/ 850 w 850"/>
                  <a:gd name="T15" fmla="*/ 18 h 848"/>
                  <a:gd name="T16" fmla="*/ 846 w 850"/>
                  <a:gd name="T17" fmla="*/ 8 h 848"/>
                  <a:gd name="T18" fmla="*/ 844 w 850"/>
                  <a:gd name="T19" fmla="*/ 0 h 848"/>
                  <a:gd name="T20" fmla="*/ 0 w 850"/>
                  <a:gd name="T21" fmla="*/ 844 h 848"/>
                  <a:gd name="T22" fmla="*/ 0 w 850"/>
                  <a:gd name="T23" fmla="*/ 844 h 848"/>
                  <a:gd name="T24" fmla="*/ 2 w 850"/>
                  <a:gd name="T25" fmla="*/ 844 h 848"/>
                  <a:gd name="T26" fmla="*/ 2 w 850"/>
                  <a:gd name="T27" fmla="*/ 844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0" h="848">
                    <a:moveTo>
                      <a:pt x="2" y="844"/>
                    </a:moveTo>
                    <a:lnTo>
                      <a:pt x="2" y="844"/>
                    </a:lnTo>
                    <a:lnTo>
                      <a:pt x="10" y="844"/>
                    </a:lnTo>
                    <a:lnTo>
                      <a:pt x="16" y="844"/>
                    </a:lnTo>
                    <a:lnTo>
                      <a:pt x="16" y="844"/>
                    </a:lnTo>
                    <a:lnTo>
                      <a:pt x="20" y="848"/>
                    </a:lnTo>
                    <a:lnTo>
                      <a:pt x="850" y="18"/>
                    </a:lnTo>
                    <a:lnTo>
                      <a:pt x="850" y="18"/>
                    </a:lnTo>
                    <a:lnTo>
                      <a:pt x="846" y="8"/>
                    </a:lnTo>
                    <a:lnTo>
                      <a:pt x="844" y="0"/>
                    </a:lnTo>
                    <a:lnTo>
                      <a:pt x="0" y="844"/>
                    </a:lnTo>
                    <a:lnTo>
                      <a:pt x="0" y="844"/>
                    </a:lnTo>
                    <a:lnTo>
                      <a:pt x="2" y="844"/>
                    </a:lnTo>
                    <a:lnTo>
                      <a:pt x="2" y="8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8" name="Freeform 1132">
                <a:extLst>
                  <a:ext uri="{FF2B5EF4-FFF2-40B4-BE49-F238E27FC236}">
                    <a16:creationId xmlns:a16="http://schemas.microsoft.com/office/drawing/2014/main" id="{4717DA2F-03FB-4DA8-A9CF-98D5CE676E40}"/>
                  </a:ext>
                </a:extLst>
              </p:cNvPr>
              <p:cNvSpPr>
                <a:spLocks/>
              </p:cNvSpPr>
              <p:nvPr/>
            </p:nvSpPr>
            <p:spPr bwMode="auto">
              <a:xfrm>
                <a:off x="4518" y="1544"/>
                <a:ext cx="850" cy="848"/>
              </a:xfrm>
              <a:custGeom>
                <a:avLst/>
                <a:gdLst>
                  <a:gd name="T0" fmla="*/ 2 w 850"/>
                  <a:gd name="T1" fmla="*/ 844 h 848"/>
                  <a:gd name="T2" fmla="*/ 2 w 850"/>
                  <a:gd name="T3" fmla="*/ 844 h 848"/>
                  <a:gd name="T4" fmla="*/ 10 w 850"/>
                  <a:gd name="T5" fmla="*/ 844 h 848"/>
                  <a:gd name="T6" fmla="*/ 16 w 850"/>
                  <a:gd name="T7" fmla="*/ 844 h 848"/>
                  <a:gd name="T8" fmla="*/ 16 w 850"/>
                  <a:gd name="T9" fmla="*/ 844 h 848"/>
                  <a:gd name="T10" fmla="*/ 20 w 850"/>
                  <a:gd name="T11" fmla="*/ 848 h 848"/>
                  <a:gd name="T12" fmla="*/ 850 w 850"/>
                  <a:gd name="T13" fmla="*/ 18 h 848"/>
                  <a:gd name="T14" fmla="*/ 850 w 850"/>
                  <a:gd name="T15" fmla="*/ 18 h 848"/>
                  <a:gd name="T16" fmla="*/ 846 w 850"/>
                  <a:gd name="T17" fmla="*/ 8 h 848"/>
                  <a:gd name="T18" fmla="*/ 844 w 850"/>
                  <a:gd name="T19" fmla="*/ 0 h 848"/>
                  <a:gd name="T20" fmla="*/ 0 w 850"/>
                  <a:gd name="T21" fmla="*/ 844 h 848"/>
                  <a:gd name="T22" fmla="*/ 0 w 850"/>
                  <a:gd name="T23" fmla="*/ 844 h 848"/>
                  <a:gd name="T24" fmla="*/ 2 w 850"/>
                  <a:gd name="T25" fmla="*/ 844 h 848"/>
                  <a:gd name="T26" fmla="*/ 2 w 850"/>
                  <a:gd name="T27" fmla="*/ 844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0" h="848">
                    <a:moveTo>
                      <a:pt x="2" y="844"/>
                    </a:moveTo>
                    <a:lnTo>
                      <a:pt x="2" y="844"/>
                    </a:lnTo>
                    <a:lnTo>
                      <a:pt x="10" y="844"/>
                    </a:lnTo>
                    <a:lnTo>
                      <a:pt x="16" y="844"/>
                    </a:lnTo>
                    <a:lnTo>
                      <a:pt x="16" y="844"/>
                    </a:lnTo>
                    <a:lnTo>
                      <a:pt x="20" y="848"/>
                    </a:lnTo>
                    <a:lnTo>
                      <a:pt x="850" y="18"/>
                    </a:lnTo>
                    <a:lnTo>
                      <a:pt x="850" y="18"/>
                    </a:lnTo>
                    <a:lnTo>
                      <a:pt x="846" y="8"/>
                    </a:lnTo>
                    <a:lnTo>
                      <a:pt x="844" y="0"/>
                    </a:lnTo>
                    <a:lnTo>
                      <a:pt x="0" y="844"/>
                    </a:lnTo>
                    <a:lnTo>
                      <a:pt x="0" y="844"/>
                    </a:lnTo>
                    <a:lnTo>
                      <a:pt x="2" y="844"/>
                    </a:lnTo>
                    <a:lnTo>
                      <a:pt x="2" y="8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9" name="Freeform 1133">
                <a:extLst>
                  <a:ext uri="{FF2B5EF4-FFF2-40B4-BE49-F238E27FC236}">
                    <a16:creationId xmlns:a16="http://schemas.microsoft.com/office/drawing/2014/main" id="{E98232C5-1398-4844-8353-E9F57C9ADAF3}"/>
                  </a:ext>
                </a:extLst>
              </p:cNvPr>
              <p:cNvSpPr>
                <a:spLocks/>
              </p:cNvSpPr>
              <p:nvPr/>
            </p:nvSpPr>
            <p:spPr bwMode="auto">
              <a:xfrm>
                <a:off x="4546" y="1546"/>
                <a:ext cx="892" cy="880"/>
              </a:xfrm>
              <a:custGeom>
                <a:avLst/>
                <a:gdLst>
                  <a:gd name="T0" fmla="*/ 16 w 892"/>
                  <a:gd name="T1" fmla="*/ 856 h 880"/>
                  <a:gd name="T2" fmla="*/ 16 w 892"/>
                  <a:gd name="T3" fmla="*/ 856 h 880"/>
                  <a:gd name="T4" fmla="*/ 14 w 892"/>
                  <a:gd name="T5" fmla="*/ 860 h 880"/>
                  <a:gd name="T6" fmla="*/ 12 w 892"/>
                  <a:gd name="T7" fmla="*/ 862 h 880"/>
                  <a:gd name="T8" fmla="*/ 10 w 892"/>
                  <a:gd name="T9" fmla="*/ 862 h 880"/>
                  <a:gd name="T10" fmla="*/ 10 w 892"/>
                  <a:gd name="T11" fmla="*/ 862 h 880"/>
                  <a:gd name="T12" fmla="*/ 4 w 892"/>
                  <a:gd name="T13" fmla="*/ 864 h 880"/>
                  <a:gd name="T14" fmla="*/ 0 w 892"/>
                  <a:gd name="T15" fmla="*/ 866 h 880"/>
                  <a:gd name="T16" fmla="*/ 0 w 892"/>
                  <a:gd name="T17" fmla="*/ 866 h 880"/>
                  <a:gd name="T18" fmla="*/ 6 w 892"/>
                  <a:gd name="T19" fmla="*/ 874 h 880"/>
                  <a:gd name="T20" fmla="*/ 12 w 892"/>
                  <a:gd name="T21" fmla="*/ 880 h 880"/>
                  <a:gd name="T22" fmla="*/ 892 w 892"/>
                  <a:gd name="T23" fmla="*/ 0 h 880"/>
                  <a:gd name="T24" fmla="*/ 892 w 892"/>
                  <a:gd name="T25" fmla="*/ 0 h 880"/>
                  <a:gd name="T26" fmla="*/ 866 w 892"/>
                  <a:gd name="T27" fmla="*/ 0 h 880"/>
                  <a:gd name="T28" fmla="*/ 12 w 892"/>
                  <a:gd name="T29" fmla="*/ 854 h 880"/>
                  <a:gd name="T30" fmla="*/ 12 w 892"/>
                  <a:gd name="T31" fmla="*/ 854 h 880"/>
                  <a:gd name="T32" fmla="*/ 16 w 892"/>
                  <a:gd name="T33" fmla="*/ 856 h 880"/>
                  <a:gd name="T34" fmla="*/ 16 w 892"/>
                  <a:gd name="T35" fmla="*/ 856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92" h="880">
                    <a:moveTo>
                      <a:pt x="16" y="856"/>
                    </a:moveTo>
                    <a:lnTo>
                      <a:pt x="16" y="856"/>
                    </a:lnTo>
                    <a:lnTo>
                      <a:pt x="14" y="860"/>
                    </a:lnTo>
                    <a:lnTo>
                      <a:pt x="12" y="862"/>
                    </a:lnTo>
                    <a:lnTo>
                      <a:pt x="10" y="862"/>
                    </a:lnTo>
                    <a:lnTo>
                      <a:pt x="10" y="862"/>
                    </a:lnTo>
                    <a:lnTo>
                      <a:pt x="4" y="864"/>
                    </a:lnTo>
                    <a:lnTo>
                      <a:pt x="0" y="866"/>
                    </a:lnTo>
                    <a:lnTo>
                      <a:pt x="0" y="866"/>
                    </a:lnTo>
                    <a:lnTo>
                      <a:pt x="6" y="874"/>
                    </a:lnTo>
                    <a:lnTo>
                      <a:pt x="12" y="880"/>
                    </a:lnTo>
                    <a:lnTo>
                      <a:pt x="892" y="0"/>
                    </a:lnTo>
                    <a:lnTo>
                      <a:pt x="892" y="0"/>
                    </a:lnTo>
                    <a:lnTo>
                      <a:pt x="866" y="0"/>
                    </a:lnTo>
                    <a:lnTo>
                      <a:pt x="12" y="854"/>
                    </a:lnTo>
                    <a:lnTo>
                      <a:pt x="12" y="854"/>
                    </a:lnTo>
                    <a:lnTo>
                      <a:pt x="16" y="856"/>
                    </a:lnTo>
                    <a:lnTo>
                      <a:pt x="16" y="8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0" name="Freeform 1134">
                <a:extLst>
                  <a:ext uri="{FF2B5EF4-FFF2-40B4-BE49-F238E27FC236}">
                    <a16:creationId xmlns:a16="http://schemas.microsoft.com/office/drawing/2014/main" id="{E43F769A-4321-482A-B80E-0A9402EB9735}"/>
                  </a:ext>
                </a:extLst>
              </p:cNvPr>
              <p:cNvSpPr>
                <a:spLocks/>
              </p:cNvSpPr>
              <p:nvPr/>
            </p:nvSpPr>
            <p:spPr bwMode="auto">
              <a:xfrm>
                <a:off x="4576" y="2424"/>
                <a:ext cx="6" cy="8"/>
              </a:xfrm>
              <a:custGeom>
                <a:avLst/>
                <a:gdLst>
                  <a:gd name="T0" fmla="*/ 6 w 6"/>
                  <a:gd name="T1" fmla="*/ 0 h 8"/>
                  <a:gd name="T2" fmla="*/ 0 w 6"/>
                  <a:gd name="T3" fmla="*/ 8 h 8"/>
                  <a:gd name="T4" fmla="*/ 0 w 6"/>
                  <a:gd name="T5" fmla="*/ 8 h 8"/>
                  <a:gd name="T6" fmla="*/ 4 w 6"/>
                  <a:gd name="T7" fmla="*/ 4 h 8"/>
                  <a:gd name="T8" fmla="*/ 6 w 6"/>
                  <a:gd name="T9" fmla="*/ 0 h 8"/>
                  <a:gd name="T10" fmla="*/ 6 w 6"/>
                  <a:gd name="T11" fmla="*/ 0 h 8"/>
                </a:gdLst>
                <a:ahLst/>
                <a:cxnLst>
                  <a:cxn ang="0">
                    <a:pos x="T0" y="T1"/>
                  </a:cxn>
                  <a:cxn ang="0">
                    <a:pos x="T2" y="T3"/>
                  </a:cxn>
                  <a:cxn ang="0">
                    <a:pos x="T4" y="T5"/>
                  </a:cxn>
                  <a:cxn ang="0">
                    <a:pos x="T6" y="T7"/>
                  </a:cxn>
                  <a:cxn ang="0">
                    <a:pos x="T8" y="T9"/>
                  </a:cxn>
                  <a:cxn ang="0">
                    <a:pos x="T10" y="T11"/>
                  </a:cxn>
                </a:cxnLst>
                <a:rect l="0" t="0" r="r" b="b"/>
                <a:pathLst>
                  <a:path w="6" h="8">
                    <a:moveTo>
                      <a:pt x="6" y="0"/>
                    </a:moveTo>
                    <a:lnTo>
                      <a:pt x="0" y="8"/>
                    </a:lnTo>
                    <a:lnTo>
                      <a:pt x="0" y="8"/>
                    </a:lnTo>
                    <a:lnTo>
                      <a:pt x="4" y="4"/>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1" name="Freeform 1135">
                <a:extLst>
                  <a:ext uri="{FF2B5EF4-FFF2-40B4-BE49-F238E27FC236}">
                    <a16:creationId xmlns:a16="http://schemas.microsoft.com/office/drawing/2014/main" id="{0EB9C2A7-367A-4431-B62D-415149B61F3D}"/>
                  </a:ext>
                </a:extLst>
              </p:cNvPr>
              <p:cNvSpPr>
                <a:spLocks/>
              </p:cNvSpPr>
              <p:nvPr/>
            </p:nvSpPr>
            <p:spPr bwMode="auto">
              <a:xfrm>
                <a:off x="4592" y="1510"/>
                <a:ext cx="932" cy="926"/>
              </a:xfrm>
              <a:custGeom>
                <a:avLst/>
                <a:gdLst>
                  <a:gd name="T0" fmla="*/ 892 w 932"/>
                  <a:gd name="T1" fmla="*/ 36 h 926"/>
                  <a:gd name="T2" fmla="*/ 892 w 932"/>
                  <a:gd name="T3" fmla="*/ 36 h 926"/>
                  <a:gd name="T4" fmla="*/ 868 w 932"/>
                  <a:gd name="T5" fmla="*/ 36 h 926"/>
                  <a:gd name="T6" fmla="*/ 2 w 932"/>
                  <a:gd name="T7" fmla="*/ 904 h 926"/>
                  <a:gd name="T8" fmla="*/ 2 w 932"/>
                  <a:gd name="T9" fmla="*/ 904 h 926"/>
                  <a:gd name="T10" fmla="*/ 0 w 932"/>
                  <a:gd name="T11" fmla="*/ 906 h 926"/>
                  <a:gd name="T12" fmla="*/ 0 w 932"/>
                  <a:gd name="T13" fmla="*/ 906 h 926"/>
                  <a:gd name="T14" fmla="*/ 2 w 932"/>
                  <a:gd name="T15" fmla="*/ 916 h 926"/>
                  <a:gd name="T16" fmla="*/ 4 w 932"/>
                  <a:gd name="T17" fmla="*/ 920 h 926"/>
                  <a:gd name="T18" fmla="*/ 4 w 932"/>
                  <a:gd name="T19" fmla="*/ 926 h 926"/>
                  <a:gd name="T20" fmla="*/ 4 w 932"/>
                  <a:gd name="T21" fmla="*/ 926 h 926"/>
                  <a:gd name="T22" fmla="*/ 4 w 932"/>
                  <a:gd name="T23" fmla="*/ 926 h 926"/>
                  <a:gd name="T24" fmla="*/ 932 w 932"/>
                  <a:gd name="T25" fmla="*/ 0 h 926"/>
                  <a:gd name="T26" fmla="*/ 932 w 932"/>
                  <a:gd name="T27" fmla="*/ 0 h 926"/>
                  <a:gd name="T28" fmla="*/ 920 w 932"/>
                  <a:gd name="T29" fmla="*/ 0 h 926"/>
                  <a:gd name="T30" fmla="*/ 912 w 932"/>
                  <a:gd name="T31" fmla="*/ 2 h 926"/>
                  <a:gd name="T32" fmla="*/ 906 w 932"/>
                  <a:gd name="T33" fmla="*/ 6 h 926"/>
                  <a:gd name="T34" fmla="*/ 902 w 932"/>
                  <a:gd name="T35" fmla="*/ 10 h 926"/>
                  <a:gd name="T36" fmla="*/ 898 w 932"/>
                  <a:gd name="T37" fmla="*/ 16 h 926"/>
                  <a:gd name="T38" fmla="*/ 896 w 932"/>
                  <a:gd name="T39" fmla="*/ 22 h 926"/>
                  <a:gd name="T40" fmla="*/ 892 w 932"/>
                  <a:gd name="T41" fmla="*/ 36 h 926"/>
                  <a:gd name="T42" fmla="*/ 892 w 932"/>
                  <a:gd name="T43" fmla="*/ 36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32" h="926">
                    <a:moveTo>
                      <a:pt x="892" y="36"/>
                    </a:moveTo>
                    <a:lnTo>
                      <a:pt x="892" y="36"/>
                    </a:lnTo>
                    <a:lnTo>
                      <a:pt x="868" y="36"/>
                    </a:lnTo>
                    <a:lnTo>
                      <a:pt x="2" y="904"/>
                    </a:lnTo>
                    <a:lnTo>
                      <a:pt x="2" y="904"/>
                    </a:lnTo>
                    <a:lnTo>
                      <a:pt x="0" y="906"/>
                    </a:lnTo>
                    <a:lnTo>
                      <a:pt x="0" y="906"/>
                    </a:lnTo>
                    <a:lnTo>
                      <a:pt x="2" y="916"/>
                    </a:lnTo>
                    <a:lnTo>
                      <a:pt x="4" y="920"/>
                    </a:lnTo>
                    <a:lnTo>
                      <a:pt x="4" y="926"/>
                    </a:lnTo>
                    <a:lnTo>
                      <a:pt x="4" y="926"/>
                    </a:lnTo>
                    <a:lnTo>
                      <a:pt x="4" y="926"/>
                    </a:lnTo>
                    <a:lnTo>
                      <a:pt x="932" y="0"/>
                    </a:lnTo>
                    <a:lnTo>
                      <a:pt x="932" y="0"/>
                    </a:lnTo>
                    <a:lnTo>
                      <a:pt x="920" y="0"/>
                    </a:lnTo>
                    <a:lnTo>
                      <a:pt x="912" y="2"/>
                    </a:lnTo>
                    <a:lnTo>
                      <a:pt x="906" y="6"/>
                    </a:lnTo>
                    <a:lnTo>
                      <a:pt x="902" y="10"/>
                    </a:lnTo>
                    <a:lnTo>
                      <a:pt x="898" y="16"/>
                    </a:lnTo>
                    <a:lnTo>
                      <a:pt x="896" y="22"/>
                    </a:lnTo>
                    <a:lnTo>
                      <a:pt x="892" y="36"/>
                    </a:lnTo>
                    <a:lnTo>
                      <a:pt x="892" y="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2" name="Freeform 1136">
                <a:extLst>
                  <a:ext uri="{FF2B5EF4-FFF2-40B4-BE49-F238E27FC236}">
                    <a16:creationId xmlns:a16="http://schemas.microsoft.com/office/drawing/2014/main" id="{11D0027B-D9DD-4C5A-A04E-22B83B88618E}"/>
                  </a:ext>
                </a:extLst>
              </p:cNvPr>
              <p:cNvSpPr>
                <a:spLocks/>
              </p:cNvSpPr>
              <p:nvPr/>
            </p:nvSpPr>
            <p:spPr bwMode="auto">
              <a:xfrm>
                <a:off x="4594" y="1510"/>
                <a:ext cx="974" cy="970"/>
              </a:xfrm>
              <a:custGeom>
                <a:avLst/>
                <a:gdLst>
                  <a:gd name="T0" fmla="*/ 0 w 974"/>
                  <a:gd name="T1" fmla="*/ 950 h 970"/>
                  <a:gd name="T2" fmla="*/ 0 w 974"/>
                  <a:gd name="T3" fmla="*/ 950 h 970"/>
                  <a:gd name="T4" fmla="*/ 8 w 974"/>
                  <a:gd name="T5" fmla="*/ 970 h 970"/>
                  <a:gd name="T6" fmla="*/ 974 w 974"/>
                  <a:gd name="T7" fmla="*/ 2 h 970"/>
                  <a:gd name="T8" fmla="*/ 974 w 974"/>
                  <a:gd name="T9" fmla="*/ 2 h 970"/>
                  <a:gd name="T10" fmla="*/ 952 w 974"/>
                  <a:gd name="T11" fmla="*/ 0 h 970"/>
                  <a:gd name="T12" fmla="*/ 0 w 974"/>
                  <a:gd name="T13" fmla="*/ 950 h 970"/>
                </a:gdLst>
                <a:ahLst/>
                <a:cxnLst>
                  <a:cxn ang="0">
                    <a:pos x="T0" y="T1"/>
                  </a:cxn>
                  <a:cxn ang="0">
                    <a:pos x="T2" y="T3"/>
                  </a:cxn>
                  <a:cxn ang="0">
                    <a:pos x="T4" y="T5"/>
                  </a:cxn>
                  <a:cxn ang="0">
                    <a:pos x="T6" y="T7"/>
                  </a:cxn>
                  <a:cxn ang="0">
                    <a:pos x="T8" y="T9"/>
                  </a:cxn>
                  <a:cxn ang="0">
                    <a:pos x="T10" y="T11"/>
                  </a:cxn>
                  <a:cxn ang="0">
                    <a:pos x="T12" y="T13"/>
                  </a:cxn>
                </a:cxnLst>
                <a:rect l="0" t="0" r="r" b="b"/>
                <a:pathLst>
                  <a:path w="974" h="970">
                    <a:moveTo>
                      <a:pt x="0" y="950"/>
                    </a:moveTo>
                    <a:lnTo>
                      <a:pt x="0" y="950"/>
                    </a:lnTo>
                    <a:lnTo>
                      <a:pt x="8" y="970"/>
                    </a:lnTo>
                    <a:lnTo>
                      <a:pt x="974" y="2"/>
                    </a:lnTo>
                    <a:lnTo>
                      <a:pt x="974" y="2"/>
                    </a:lnTo>
                    <a:lnTo>
                      <a:pt x="952" y="0"/>
                    </a:lnTo>
                    <a:lnTo>
                      <a:pt x="0" y="9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3" name="Freeform 1137">
                <a:extLst>
                  <a:ext uri="{FF2B5EF4-FFF2-40B4-BE49-F238E27FC236}">
                    <a16:creationId xmlns:a16="http://schemas.microsoft.com/office/drawing/2014/main" id="{4572F821-905D-4DBE-A114-2837A8C96236}"/>
                  </a:ext>
                </a:extLst>
              </p:cNvPr>
              <p:cNvSpPr>
                <a:spLocks/>
              </p:cNvSpPr>
              <p:nvPr/>
            </p:nvSpPr>
            <p:spPr bwMode="auto">
              <a:xfrm>
                <a:off x="4608" y="1516"/>
                <a:ext cx="1000" cy="998"/>
              </a:xfrm>
              <a:custGeom>
                <a:avLst/>
                <a:gdLst>
                  <a:gd name="T0" fmla="*/ 8 w 1000"/>
                  <a:gd name="T1" fmla="*/ 998 h 998"/>
                  <a:gd name="T2" fmla="*/ 1000 w 1000"/>
                  <a:gd name="T3" fmla="*/ 4 h 998"/>
                  <a:gd name="T4" fmla="*/ 1000 w 1000"/>
                  <a:gd name="T5" fmla="*/ 4 h 998"/>
                  <a:gd name="T6" fmla="*/ 980 w 1000"/>
                  <a:gd name="T7" fmla="*/ 0 h 998"/>
                  <a:gd name="T8" fmla="*/ 0 w 1000"/>
                  <a:gd name="T9" fmla="*/ 980 h 998"/>
                  <a:gd name="T10" fmla="*/ 0 w 1000"/>
                  <a:gd name="T11" fmla="*/ 980 h 998"/>
                  <a:gd name="T12" fmla="*/ 8 w 1000"/>
                  <a:gd name="T13" fmla="*/ 998 h 998"/>
                  <a:gd name="T14" fmla="*/ 8 w 1000"/>
                  <a:gd name="T15" fmla="*/ 998 h 9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0" h="998">
                    <a:moveTo>
                      <a:pt x="8" y="998"/>
                    </a:moveTo>
                    <a:lnTo>
                      <a:pt x="1000" y="4"/>
                    </a:lnTo>
                    <a:lnTo>
                      <a:pt x="1000" y="4"/>
                    </a:lnTo>
                    <a:lnTo>
                      <a:pt x="980" y="0"/>
                    </a:lnTo>
                    <a:lnTo>
                      <a:pt x="0" y="980"/>
                    </a:lnTo>
                    <a:lnTo>
                      <a:pt x="0" y="980"/>
                    </a:lnTo>
                    <a:lnTo>
                      <a:pt x="8" y="998"/>
                    </a:lnTo>
                    <a:lnTo>
                      <a:pt x="8" y="9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4" name="Freeform 1138">
                <a:extLst>
                  <a:ext uri="{FF2B5EF4-FFF2-40B4-BE49-F238E27FC236}">
                    <a16:creationId xmlns:a16="http://schemas.microsoft.com/office/drawing/2014/main" id="{D0804675-AFD2-4386-B043-039354484714}"/>
                  </a:ext>
                </a:extLst>
              </p:cNvPr>
              <p:cNvSpPr>
                <a:spLocks/>
              </p:cNvSpPr>
              <p:nvPr/>
            </p:nvSpPr>
            <p:spPr bwMode="auto">
              <a:xfrm>
                <a:off x="4622" y="1526"/>
                <a:ext cx="1018" cy="1024"/>
              </a:xfrm>
              <a:custGeom>
                <a:avLst/>
                <a:gdLst>
                  <a:gd name="T0" fmla="*/ 4 w 1018"/>
                  <a:gd name="T1" fmla="*/ 1022 h 1024"/>
                  <a:gd name="T2" fmla="*/ 4 w 1018"/>
                  <a:gd name="T3" fmla="*/ 1022 h 1024"/>
                  <a:gd name="T4" fmla="*/ 6 w 1018"/>
                  <a:gd name="T5" fmla="*/ 1024 h 1024"/>
                  <a:gd name="T6" fmla="*/ 1018 w 1018"/>
                  <a:gd name="T7" fmla="*/ 12 h 1024"/>
                  <a:gd name="T8" fmla="*/ 1018 w 1018"/>
                  <a:gd name="T9" fmla="*/ 12 h 1024"/>
                  <a:gd name="T10" fmla="*/ 1012 w 1018"/>
                  <a:gd name="T11" fmla="*/ 6 h 1024"/>
                  <a:gd name="T12" fmla="*/ 1004 w 1018"/>
                  <a:gd name="T13" fmla="*/ 0 h 1024"/>
                  <a:gd name="T14" fmla="*/ 0 w 1018"/>
                  <a:gd name="T15" fmla="*/ 1004 h 1024"/>
                  <a:gd name="T16" fmla="*/ 0 w 1018"/>
                  <a:gd name="T17" fmla="*/ 1004 h 1024"/>
                  <a:gd name="T18" fmla="*/ 2 w 1018"/>
                  <a:gd name="T19" fmla="*/ 1014 h 1024"/>
                  <a:gd name="T20" fmla="*/ 2 w 1018"/>
                  <a:gd name="T21" fmla="*/ 1018 h 1024"/>
                  <a:gd name="T22" fmla="*/ 4 w 1018"/>
                  <a:gd name="T23" fmla="*/ 1022 h 1024"/>
                  <a:gd name="T24" fmla="*/ 4 w 1018"/>
                  <a:gd name="T25" fmla="*/ 1022 h 1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8" h="1024">
                    <a:moveTo>
                      <a:pt x="4" y="1022"/>
                    </a:moveTo>
                    <a:lnTo>
                      <a:pt x="4" y="1022"/>
                    </a:lnTo>
                    <a:lnTo>
                      <a:pt x="6" y="1024"/>
                    </a:lnTo>
                    <a:lnTo>
                      <a:pt x="1018" y="12"/>
                    </a:lnTo>
                    <a:lnTo>
                      <a:pt x="1018" y="12"/>
                    </a:lnTo>
                    <a:lnTo>
                      <a:pt x="1012" y="6"/>
                    </a:lnTo>
                    <a:lnTo>
                      <a:pt x="1004" y="0"/>
                    </a:lnTo>
                    <a:lnTo>
                      <a:pt x="0" y="1004"/>
                    </a:lnTo>
                    <a:lnTo>
                      <a:pt x="0" y="1004"/>
                    </a:lnTo>
                    <a:lnTo>
                      <a:pt x="2" y="1014"/>
                    </a:lnTo>
                    <a:lnTo>
                      <a:pt x="2" y="1018"/>
                    </a:lnTo>
                    <a:lnTo>
                      <a:pt x="4" y="1022"/>
                    </a:lnTo>
                    <a:lnTo>
                      <a:pt x="4" y="10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5" name="Freeform 1139">
                <a:extLst>
                  <a:ext uri="{FF2B5EF4-FFF2-40B4-BE49-F238E27FC236}">
                    <a16:creationId xmlns:a16="http://schemas.microsoft.com/office/drawing/2014/main" id="{53879BF7-2D98-474F-965A-D461693E0091}"/>
                  </a:ext>
                </a:extLst>
              </p:cNvPr>
              <p:cNvSpPr>
                <a:spLocks/>
              </p:cNvSpPr>
              <p:nvPr/>
            </p:nvSpPr>
            <p:spPr bwMode="auto">
              <a:xfrm>
                <a:off x="4704" y="1550"/>
                <a:ext cx="970" cy="948"/>
              </a:xfrm>
              <a:custGeom>
                <a:avLst/>
                <a:gdLst>
                  <a:gd name="T0" fmla="*/ 6 w 970"/>
                  <a:gd name="T1" fmla="*/ 946 h 948"/>
                  <a:gd name="T2" fmla="*/ 6 w 970"/>
                  <a:gd name="T3" fmla="*/ 946 h 948"/>
                  <a:gd name="T4" fmla="*/ 12 w 970"/>
                  <a:gd name="T5" fmla="*/ 942 h 948"/>
                  <a:gd name="T6" fmla="*/ 18 w 970"/>
                  <a:gd name="T7" fmla="*/ 936 h 948"/>
                  <a:gd name="T8" fmla="*/ 18 w 970"/>
                  <a:gd name="T9" fmla="*/ 936 h 948"/>
                  <a:gd name="T10" fmla="*/ 44 w 970"/>
                  <a:gd name="T11" fmla="*/ 908 h 948"/>
                  <a:gd name="T12" fmla="*/ 44 w 970"/>
                  <a:gd name="T13" fmla="*/ 908 h 948"/>
                  <a:gd name="T14" fmla="*/ 50 w 970"/>
                  <a:gd name="T15" fmla="*/ 904 h 948"/>
                  <a:gd name="T16" fmla="*/ 58 w 970"/>
                  <a:gd name="T17" fmla="*/ 900 h 948"/>
                  <a:gd name="T18" fmla="*/ 66 w 970"/>
                  <a:gd name="T19" fmla="*/ 896 h 948"/>
                  <a:gd name="T20" fmla="*/ 74 w 970"/>
                  <a:gd name="T21" fmla="*/ 890 h 948"/>
                  <a:gd name="T22" fmla="*/ 74 w 970"/>
                  <a:gd name="T23" fmla="*/ 890 h 948"/>
                  <a:gd name="T24" fmla="*/ 76 w 970"/>
                  <a:gd name="T25" fmla="*/ 886 h 948"/>
                  <a:gd name="T26" fmla="*/ 76 w 970"/>
                  <a:gd name="T27" fmla="*/ 882 h 948"/>
                  <a:gd name="T28" fmla="*/ 78 w 970"/>
                  <a:gd name="T29" fmla="*/ 874 h 948"/>
                  <a:gd name="T30" fmla="*/ 78 w 970"/>
                  <a:gd name="T31" fmla="*/ 874 h 948"/>
                  <a:gd name="T32" fmla="*/ 82 w 970"/>
                  <a:gd name="T33" fmla="*/ 872 h 948"/>
                  <a:gd name="T34" fmla="*/ 86 w 970"/>
                  <a:gd name="T35" fmla="*/ 870 h 948"/>
                  <a:gd name="T36" fmla="*/ 90 w 970"/>
                  <a:gd name="T37" fmla="*/ 866 h 948"/>
                  <a:gd name="T38" fmla="*/ 94 w 970"/>
                  <a:gd name="T39" fmla="*/ 862 h 948"/>
                  <a:gd name="T40" fmla="*/ 94 w 970"/>
                  <a:gd name="T41" fmla="*/ 862 h 948"/>
                  <a:gd name="T42" fmla="*/ 98 w 970"/>
                  <a:gd name="T43" fmla="*/ 866 h 948"/>
                  <a:gd name="T44" fmla="*/ 104 w 970"/>
                  <a:gd name="T45" fmla="*/ 868 h 948"/>
                  <a:gd name="T46" fmla="*/ 104 w 970"/>
                  <a:gd name="T47" fmla="*/ 868 h 948"/>
                  <a:gd name="T48" fmla="*/ 106 w 970"/>
                  <a:gd name="T49" fmla="*/ 868 h 948"/>
                  <a:gd name="T50" fmla="*/ 970 w 970"/>
                  <a:gd name="T51" fmla="*/ 2 h 948"/>
                  <a:gd name="T52" fmla="*/ 970 w 970"/>
                  <a:gd name="T53" fmla="*/ 2 h 948"/>
                  <a:gd name="T54" fmla="*/ 958 w 970"/>
                  <a:gd name="T55" fmla="*/ 2 h 948"/>
                  <a:gd name="T56" fmla="*/ 948 w 970"/>
                  <a:gd name="T57" fmla="*/ 0 h 948"/>
                  <a:gd name="T58" fmla="*/ 0 w 970"/>
                  <a:gd name="T59" fmla="*/ 948 h 948"/>
                  <a:gd name="T60" fmla="*/ 0 w 970"/>
                  <a:gd name="T61" fmla="*/ 948 h 948"/>
                  <a:gd name="T62" fmla="*/ 6 w 970"/>
                  <a:gd name="T63" fmla="*/ 946 h 948"/>
                  <a:gd name="T64" fmla="*/ 6 w 970"/>
                  <a:gd name="T65" fmla="*/ 946 h 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70" h="948">
                    <a:moveTo>
                      <a:pt x="6" y="946"/>
                    </a:moveTo>
                    <a:lnTo>
                      <a:pt x="6" y="946"/>
                    </a:lnTo>
                    <a:lnTo>
                      <a:pt x="12" y="942"/>
                    </a:lnTo>
                    <a:lnTo>
                      <a:pt x="18" y="936"/>
                    </a:lnTo>
                    <a:lnTo>
                      <a:pt x="18" y="936"/>
                    </a:lnTo>
                    <a:lnTo>
                      <a:pt x="44" y="908"/>
                    </a:lnTo>
                    <a:lnTo>
                      <a:pt x="44" y="908"/>
                    </a:lnTo>
                    <a:lnTo>
                      <a:pt x="50" y="904"/>
                    </a:lnTo>
                    <a:lnTo>
                      <a:pt x="58" y="900"/>
                    </a:lnTo>
                    <a:lnTo>
                      <a:pt x="66" y="896"/>
                    </a:lnTo>
                    <a:lnTo>
                      <a:pt x="74" y="890"/>
                    </a:lnTo>
                    <a:lnTo>
                      <a:pt x="74" y="890"/>
                    </a:lnTo>
                    <a:lnTo>
                      <a:pt x="76" y="886"/>
                    </a:lnTo>
                    <a:lnTo>
                      <a:pt x="76" y="882"/>
                    </a:lnTo>
                    <a:lnTo>
                      <a:pt x="78" y="874"/>
                    </a:lnTo>
                    <a:lnTo>
                      <a:pt x="78" y="874"/>
                    </a:lnTo>
                    <a:lnTo>
                      <a:pt x="82" y="872"/>
                    </a:lnTo>
                    <a:lnTo>
                      <a:pt x="86" y="870"/>
                    </a:lnTo>
                    <a:lnTo>
                      <a:pt x="90" y="866"/>
                    </a:lnTo>
                    <a:lnTo>
                      <a:pt x="94" y="862"/>
                    </a:lnTo>
                    <a:lnTo>
                      <a:pt x="94" y="862"/>
                    </a:lnTo>
                    <a:lnTo>
                      <a:pt x="98" y="866"/>
                    </a:lnTo>
                    <a:lnTo>
                      <a:pt x="104" y="868"/>
                    </a:lnTo>
                    <a:lnTo>
                      <a:pt x="104" y="868"/>
                    </a:lnTo>
                    <a:lnTo>
                      <a:pt x="106" y="868"/>
                    </a:lnTo>
                    <a:lnTo>
                      <a:pt x="970" y="2"/>
                    </a:lnTo>
                    <a:lnTo>
                      <a:pt x="970" y="2"/>
                    </a:lnTo>
                    <a:lnTo>
                      <a:pt x="958" y="2"/>
                    </a:lnTo>
                    <a:lnTo>
                      <a:pt x="948" y="0"/>
                    </a:lnTo>
                    <a:lnTo>
                      <a:pt x="0" y="948"/>
                    </a:lnTo>
                    <a:lnTo>
                      <a:pt x="0" y="948"/>
                    </a:lnTo>
                    <a:lnTo>
                      <a:pt x="6" y="946"/>
                    </a:lnTo>
                    <a:lnTo>
                      <a:pt x="6" y="9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6" name="Freeform 1140">
                <a:extLst>
                  <a:ext uri="{FF2B5EF4-FFF2-40B4-BE49-F238E27FC236}">
                    <a16:creationId xmlns:a16="http://schemas.microsoft.com/office/drawing/2014/main" id="{1C9859F6-A641-4751-A157-0E576179955A}"/>
                  </a:ext>
                </a:extLst>
              </p:cNvPr>
              <p:cNvSpPr>
                <a:spLocks/>
              </p:cNvSpPr>
              <p:nvPr/>
            </p:nvSpPr>
            <p:spPr bwMode="auto">
              <a:xfrm>
                <a:off x="4638" y="2510"/>
                <a:ext cx="56" cy="72"/>
              </a:xfrm>
              <a:custGeom>
                <a:avLst/>
                <a:gdLst>
                  <a:gd name="T0" fmla="*/ 56 w 56"/>
                  <a:gd name="T1" fmla="*/ 22 h 72"/>
                  <a:gd name="T2" fmla="*/ 56 w 56"/>
                  <a:gd name="T3" fmla="*/ 22 h 72"/>
                  <a:gd name="T4" fmla="*/ 56 w 56"/>
                  <a:gd name="T5" fmla="*/ 20 h 72"/>
                  <a:gd name="T6" fmla="*/ 56 w 56"/>
                  <a:gd name="T7" fmla="*/ 20 h 72"/>
                  <a:gd name="T8" fmla="*/ 54 w 56"/>
                  <a:gd name="T9" fmla="*/ 10 h 72"/>
                  <a:gd name="T10" fmla="*/ 54 w 56"/>
                  <a:gd name="T11" fmla="*/ 0 h 72"/>
                  <a:gd name="T12" fmla="*/ 0 w 56"/>
                  <a:gd name="T13" fmla="*/ 54 h 72"/>
                  <a:gd name="T14" fmla="*/ 0 w 56"/>
                  <a:gd name="T15" fmla="*/ 54 h 72"/>
                  <a:gd name="T16" fmla="*/ 6 w 56"/>
                  <a:gd name="T17" fmla="*/ 72 h 72"/>
                  <a:gd name="T18" fmla="*/ 56 w 56"/>
                  <a:gd name="T19" fmla="*/ 2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72">
                    <a:moveTo>
                      <a:pt x="56" y="22"/>
                    </a:moveTo>
                    <a:lnTo>
                      <a:pt x="56" y="22"/>
                    </a:lnTo>
                    <a:lnTo>
                      <a:pt x="56" y="20"/>
                    </a:lnTo>
                    <a:lnTo>
                      <a:pt x="56" y="20"/>
                    </a:lnTo>
                    <a:lnTo>
                      <a:pt x="54" y="10"/>
                    </a:lnTo>
                    <a:lnTo>
                      <a:pt x="54" y="0"/>
                    </a:lnTo>
                    <a:lnTo>
                      <a:pt x="0" y="54"/>
                    </a:lnTo>
                    <a:lnTo>
                      <a:pt x="0" y="54"/>
                    </a:lnTo>
                    <a:lnTo>
                      <a:pt x="6" y="72"/>
                    </a:lnTo>
                    <a:lnTo>
                      <a:pt x="56"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7" name="Freeform 1141">
                <a:extLst>
                  <a:ext uri="{FF2B5EF4-FFF2-40B4-BE49-F238E27FC236}">
                    <a16:creationId xmlns:a16="http://schemas.microsoft.com/office/drawing/2014/main" id="{4F4AE7EF-3A64-4256-9233-5F8AD12F7C6B}"/>
                  </a:ext>
                </a:extLst>
              </p:cNvPr>
              <p:cNvSpPr>
                <a:spLocks/>
              </p:cNvSpPr>
              <p:nvPr/>
            </p:nvSpPr>
            <p:spPr bwMode="auto">
              <a:xfrm>
                <a:off x="4846" y="1550"/>
                <a:ext cx="876" cy="872"/>
              </a:xfrm>
              <a:custGeom>
                <a:avLst/>
                <a:gdLst>
                  <a:gd name="T0" fmla="*/ 4 w 876"/>
                  <a:gd name="T1" fmla="*/ 860 h 872"/>
                  <a:gd name="T2" fmla="*/ 4 w 876"/>
                  <a:gd name="T3" fmla="*/ 860 h 872"/>
                  <a:gd name="T4" fmla="*/ 6 w 876"/>
                  <a:gd name="T5" fmla="*/ 872 h 872"/>
                  <a:gd name="T6" fmla="*/ 876 w 876"/>
                  <a:gd name="T7" fmla="*/ 2 h 872"/>
                  <a:gd name="T8" fmla="*/ 876 w 876"/>
                  <a:gd name="T9" fmla="*/ 2 h 872"/>
                  <a:gd name="T10" fmla="*/ 856 w 876"/>
                  <a:gd name="T11" fmla="*/ 0 h 872"/>
                  <a:gd name="T12" fmla="*/ 856 w 876"/>
                  <a:gd name="T13" fmla="*/ 0 h 872"/>
                  <a:gd name="T14" fmla="*/ 854 w 876"/>
                  <a:gd name="T15" fmla="*/ 0 h 872"/>
                  <a:gd name="T16" fmla="*/ 0 w 876"/>
                  <a:gd name="T17" fmla="*/ 854 h 872"/>
                  <a:gd name="T18" fmla="*/ 0 w 876"/>
                  <a:gd name="T19" fmla="*/ 854 h 872"/>
                  <a:gd name="T20" fmla="*/ 2 w 876"/>
                  <a:gd name="T21" fmla="*/ 858 h 872"/>
                  <a:gd name="T22" fmla="*/ 4 w 876"/>
                  <a:gd name="T23" fmla="*/ 860 h 872"/>
                  <a:gd name="T24" fmla="*/ 4 w 876"/>
                  <a:gd name="T25" fmla="*/ 860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6" h="872">
                    <a:moveTo>
                      <a:pt x="4" y="860"/>
                    </a:moveTo>
                    <a:lnTo>
                      <a:pt x="4" y="860"/>
                    </a:lnTo>
                    <a:lnTo>
                      <a:pt x="6" y="872"/>
                    </a:lnTo>
                    <a:lnTo>
                      <a:pt x="876" y="2"/>
                    </a:lnTo>
                    <a:lnTo>
                      <a:pt x="876" y="2"/>
                    </a:lnTo>
                    <a:lnTo>
                      <a:pt x="856" y="0"/>
                    </a:lnTo>
                    <a:lnTo>
                      <a:pt x="856" y="0"/>
                    </a:lnTo>
                    <a:lnTo>
                      <a:pt x="854" y="0"/>
                    </a:lnTo>
                    <a:lnTo>
                      <a:pt x="0" y="854"/>
                    </a:lnTo>
                    <a:lnTo>
                      <a:pt x="0" y="854"/>
                    </a:lnTo>
                    <a:lnTo>
                      <a:pt x="2" y="858"/>
                    </a:lnTo>
                    <a:lnTo>
                      <a:pt x="4" y="860"/>
                    </a:lnTo>
                    <a:lnTo>
                      <a:pt x="4" y="8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8" name="Freeform 1142">
                <a:extLst>
                  <a:ext uri="{FF2B5EF4-FFF2-40B4-BE49-F238E27FC236}">
                    <a16:creationId xmlns:a16="http://schemas.microsoft.com/office/drawing/2014/main" id="{3B8024F4-2B99-4225-8DF3-D471C541A5C6}"/>
                  </a:ext>
                </a:extLst>
              </p:cNvPr>
              <p:cNvSpPr>
                <a:spLocks/>
              </p:cNvSpPr>
              <p:nvPr/>
            </p:nvSpPr>
            <p:spPr bwMode="auto">
              <a:xfrm>
                <a:off x="4652" y="2560"/>
                <a:ext cx="40" cy="44"/>
              </a:xfrm>
              <a:custGeom>
                <a:avLst/>
                <a:gdLst>
                  <a:gd name="T0" fmla="*/ 2 w 40"/>
                  <a:gd name="T1" fmla="*/ 38 h 44"/>
                  <a:gd name="T2" fmla="*/ 2 w 40"/>
                  <a:gd name="T3" fmla="*/ 38 h 44"/>
                  <a:gd name="T4" fmla="*/ 4 w 40"/>
                  <a:gd name="T5" fmla="*/ 42 h 44"/>
                  <a:gd name="T6" fmla="*/ 8 w 40"/>
                  <a:gd name="T7" fmla="*/ 44 h 44"/>
                  <a:gd name="T8" fmla="*/ 8 w 40"/>
                  <a:gd name="T9" fmla="*/ 44 h 44"/>
                  <a:gd name="T10" fmla="*/ 10 w 40"/>
                  <a:gd name="T11" fmla="*/ 42 h 44"/>
                  <a:gd name="T12" fmla="*/ 12 w 40"/>
                  <a:gd name="T13" fmla="*/ 40 h 44"/>
                  <a:gd name="T14" fmla="*/ 14 w 40"/>
                  <a:gd name="T15" fmla="*/ 34 h 44"/>
                  <a:gd name="T16" fmla="*/ 14 w 40"/>
                  <a:gd name="T17" fmla="*/ 34 h 44"/>
                  <a:gd name="T18" fmla="*/ 18 w 40"/>
                  <a:gd name="T19" fmla="*/ 30 h 44"/>
                  <a:gd name="T20" fmla="*/ 24 w 40"/>
                  <a:gd name="T21" fmla="*/ 28 h 44"/>
                  <a:gd name="T22" fmla="*/ 24 w 40"/>
                  <a:gd name="T23" fmla="*/ 28 h 44"/>
                  <a:gd name="T24" fmla="*/ 26 w 40"/>
                  <a:gd name="T25" fmla="*/ 26 h 44"/>
                  <a:gd name="T26" fmla="*/ 26 w 40"/>
                  <a:gd name="T27" fmla="*/ 20 h 44"/>
                  <a:gd name="T28" fmla="*/ 28 w 40"/>
                  <a:gd name="T29" fmla="*/ 16 h 44"/>
                  <a:gd name="T30" fmla="*/ 32 w 40"/>
                  <a:gd name="T31" fmla="*/ 12 h 44"/>
                  <a:gd name="T32" fmla="*/ 32 w 40"/>
                  <a:gd name="T33" fmla="*/ 12 h 44"/>
                  <a:gd name="T34" fmla="*/ 34 w 40"/>
                  <a:gd name="T35" fmla="*/ 12 h 44"/>
                  <a:gd name="T36" fmla="*/ 36 w 40"/>
                  <a:gd name="T37" fmla="*/ 10 h 44"/>
                  <a:gd name="T38" fmla="*/ 40 w 40"/>
                  <a:gd name="T39" fmla="*/ 10 h 44"/>
                  <a:gd name="T40" fmla="*/ 38 w 40"/>
                  <a:gd name="T41" fmla="*/ 0 h 44"/>
                  <a:gd name="T42" fmla="*/ 0 w 40"/>
                  <a:gd name="T43" fmla="*/ 38 h 44"/>
                  <a:gd name="T44" fmla="*/ 0 w 40"/>
                  <a:gd name="T45" fmla="*/ 38 h 44"/>
                  <a:gd name="T46" fmla="*/ 2 w 40"/>
                  <a:gd name="T47" fmla="*/ 38 h 44"/>
                  <a:gd name="T48" fmla="*/ 2 w 40"/>
                  <a:gd name="T49" fmla="*/ 3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 h="44">
                    <a:moveTo>
                      <a:pt x="2" y="38"/>
                    </a:moveTo>
                    <a:lnTo>
                      <a:pt x="2" y="38"/>
                    </a:lnTo>
                    <a:lnTo>
                      <a:pt x="4" y="42"/>
                    </a:lnTo>
                    <a:lnTo>
                      <a:pt x="8" y="44"/>
                    </a:lnTo>
                    <a:lnTo>
                      <a:pt x="8" y="44"/>
                    </a:lnTo>
                    <a:lnTo>
                      <a:pt x="10" y="42"/>
                    </a:lnTo>
                    <a:lnTo>
                      <a:pt x="12" y="40"/>
                    </a:lnTo>
                    <a:lnTo>
                      <a:pt x="14" y="34"/>
                    </a:lnTo>
                    <a:lnTo>
                      <a:pt x="14" y="34"/>
                    </a:lnTo>
                    <a:lnTo>
                      <a:pt x="18" y="30"/>
                    </a:lnTo>
                    <a:lnTo>
                      <a:pt x="24" y="28"/>
                    </a:lnTo>
                    <a:lnTo>
                      <a:pt x="24" y="28"/>
                    </a:lnTo>
                    <a:lnTo>
                      <a:pt x="26" y="26"/>
                    </a:lnTo>
                    <a:lnTo>
                      <a:pt x="26" y="20"/>
                    </a:lnTo>
                    <a:lnTo>
                      <a:pt x="28" y="16"/>
                    </a:lnTo>
                    <a:lnTo>
                      <a:pt x="32" y="12"/>
                    </a:lnTo>
                    <a:lnTo>
                      <a:pt x="32" y="12"/>
                    </a:lnTo>
                    <a:lnTo>
                      <a:pt x="34" y="12"/>
                    </a:lnTo>
                    <a:lnTo>
                      <a:pt x="36" y="10"/>
                    </a:lnTo>
                    <a:lnTo>
                      <a:pt x="40" y="10"/>
                    </a:lnTo>
                    <a:lnTo>
                      <a:pt x="38" y="0"/>
                    </a:lnTo>
                    <a:lnTo>
                      <a:pt x="0" y="38"/>
                    </a:lnTo>
                    <a:lnTo>
                      <a:pt x="0" y="38"/>
                    </a:lnTo>
                    <a:lnTo>
                      <a:pt x="2" y="38"/>
                    </a:lnTo>
                    <a:lnTo>
                      <a:pt x="2"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9" name="Freeform 1143">
                <a:extLst>
                  <a:ext uri="{FF2B5EF4-FFF2-40B4-BE49-F238E27FC236}">
                    <a16:creationId xmlns:a16="http://schemas.microsoft.com/office/drawing/2014/main" id="{880EC7AF-5068-4D38-8B8D-500989359A39}"/>
                  </a:ext>
                </a:extLst>
              </p:cNvPr>
              <p:cNvSpPr>
                <a:spLocks/>
              </p:cNvSpPr>
              <p:nvPr/>
            </p:nvSpPr>
            <p:spPr bwMode="auto">
              <a:xfrm>
                <a:off x="4862" y="1558"/>
                <a:ext cx="888" cy="892"/>
              </a:xfrm>
              <a:custGeom>
                <a:avLst/>
                <a:gdLst>
                  <a:gd name="T0" fmla="*/ 8 w 888"/>
                  <a:gd name="T1" fmla="*/ 886 h 892"/>
                  <a:gd name="T2" fmla="*/ 8 w 888"/>
                  <a:gd name="T3" fmla="*/ 886 h 892"/>
                  <a:gd name="T4" fmla="*/ 12 w 888"/>
                  <a:gd name="T5" fmla="*/ 892 h 892"/>
                  <a:gd name="T6" fmla="*/ 578 w 888"/>
                  <a:gd name="T7" fmla="*/ 326 h 892"/>
                  <a:gd name="T8" fmla="*/ 578 w 888"/>
                  <a:gd name="T9" fmla="*/ 326 h 892"/>
                  <a:gd name="T10" fmla="*/ 584 w 888"/>
                  <a:gd name="T11" fmla="*/ 318 h 892"/>
                  <a:gd name="T12" fmla="*/ 592 w 888"/>
                  <a:gd name="T13" fmla="*/ 312 h 892"/>
                  <a:gd name="T14" fmla="*/ 888 w 888"/>
                  <a:gd name="T15" fmla="*/ 14 h 892"/>
                  <a:gd name="T16" fmla="*/ 888 w 888"/>
                  <a:gd name="T17" fmla="*/ 14 h 892"/>
                  <a:gd name="T18" fmla="*/ 884 w 888"/>
                  <a:gd name="T19" fmla="*/ 6 h 892"/>
                  <a:gd name="T20" fmla="*/ 878 w 888"/>
                  <a:gd name="T21" fmla="*/ 0 h 892"/>
                  <a:gd name="T22" fmla="*/ 0 w 888"/>
                  <a:gd name="T23" fmla="*/ 880 h 892"/>
                  <a:gd name="T24" fmla="*/ 0 w 888"/>
                  <a:gd name="T25" fmla="*/ 880 h 892"/>
                  <a:gd name="T26" fmla="*/ 8 w 888"/>
                  <a:gd name="T27" fmla="*/ 886 h 892"/>
                  <a:gd name="T28" fmla="*/ 8 w 888"/>
                  <a:gd name="T29" fmla="*/ 886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8" h="892">
                    <a:moveTo>
                      <a:pt x="8" y="886"/>
                    </a:moveTo>
                    <a:lnTo>
                      <a:pt x="8" y="886"/>
                    </a:lnTo>
                    <a:lnTo>
                      <a:pt x="12" y="892"/>
                    </a:lnTo>
                    <a:lnTo>
                      <a:pt x="578" y="326"/>
                    </a:lnTo>
                    <a:lnTo>
                      <a:pt x="578" y="326"/>
                    </a:lnTo>
                    <a:lnTo>
                      <a:pt x="584" y="318"/>
                    </a:lnTo>
                    <a:lnTo>
                      <a:pt x="592" y="312"/>
                    </a:lnTo>
                    <a:lnTo>
                      <a:pt x="888" y="14"/>
                    </a:lnTo>
                    <a:lnTo>
                      <a:pt x="888" y="14"/>
                    </a:lnTo>
                    <a:lnTo>
                      <a:pt x="884" y="6"/>
                    </a:lnTo>
                    <a:lnTo>
                      <a:pt x="878" y="0"/>
                    </a:lnTo>
                    <a:lnTo>
                      <a:pt x="0" y="880"/>
                    </a:lnTo>
                    <a:lnTo>
                      <a:pt x="0" y="880"/>
                    </a:lnTo>
                    <a:lnTo>
                      <a:pt x="8" y="886"/>
                    </a:lnTo>
                    <a:lnTo>
                      <a:pt x="8" y="8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0" name="Freeform 1144">
                <a:extLst>
                  <a:ext uri="{FF2B5EF4-FFF2-40B4-BE49-F238E27FC236}">
                    <a16:creationId xmlns:a16="http://schemas.microsoft.com/office/drawing/2014/main" id="{02CFD555-45D9-4421-8835-8463EE973411}"/>
                  </a:ext>
                </a:extLst>
              </p:cNvPr>
              <p:cNvSpPr>
                <a:spLocks/>
              </p:cNvSpPr>
              <p:nvPr/>
            </p:nvSpPr>
            <p:spPr bwMode="auto">
              <a:xfrm>
                <a:off x="5538" y="1584"/>
                <a:ext cx="250" cy="224"/>
              </a:xfrm>
              <a:custGeom>
                <a:avLst/>
                <a:gdLst>
                  <a:gd name="T0" fmla="*/ 28 w 250"/>
                  <a:gd name="T1" fmla="*/ 220 h 224"/>
                  <a:gd name="T2" fmla="*/ 250 w 250"/>
                  <a:gd name="T3" fmla="*/ 0 h 224"/>
                  <a:gd name="T4" fmla="*/ 226 w 250"/>
                  <a:gd name="T5" fmla="*/ 0 h 224"/>
                  <a:gd name="T6" fmla="*/ 0 w 250"/>
                  <a:gd name="T7" fmla="*/ 224 h 224"/>
                  <a:gd name="T8" fmla="*/ 0 w 250"/>
                  <a:gd name="T9" fmla="*/ 224 h 224"/>
                  <a:gd name="T10" fmla="*/ 28 w 250"/>
                  <a:gd name="T11" fmla="*/ 220 h 224"/>
                  <a:gd name="T12" fmla="*/ 28 w 250"/>
                  <a:gd name="T13" fmla="*/ 220 h 224"/>
                </a:gdLst>
                <a:ahLst/>
                <a:cxnLst>
                  <a:cxn ang="0">
                    <a:pos x="T0" y="T1"/>
                  </a:cxn>
                  <a:cxn ang="0">
                    <a:pos x="T2" y="T3"/>
                  </a:cxn>
                  <a:cxn ang="0">
                    <a:pos x="T4" y="T5"/>
                  </a:cxn>
                  <a:cxn ang="0">
                    <a:pos x="T6" y="T7"/>
                  </a:cxn>
                  <a:cxn ang="0">
                    <a:pos x="T8" y="T9"/>
                  </a:cxn>
                  <a:cxn ang="0">
                    <a:pos x="T10" y="T11"/>
                  </a:cxn>
                  <a:cxn ang="0">
                    <a:pos x="T12" y="T13"/>
                  </a:cxn>
                </a:cxnLst>
                <a:rect l="0" t="0" r="r" b="b"/>
                <a:pathLst>
                  <a:path w="250" h="224">
                    <a:moveTo>
                      <a:pt x="28" y="220"/>
                    </a:moveTo>
                    <a:lnTo>
                      <a:pt x="250" y="0"/>
                    </a:lnTo>
                    <a:lnTo>
                      <a:pt x="226" y="0"/>
                    </a:lnTo>
                    <a:lnTo>
                      <a:pt x="0" y="224"/>
                    </a:lnTo>
                    <a:lnTo>
                      <a:pt x="0" y="224"/>
                    </a:lnTo>
                    <a:lnTo>
                      <a:pt x="28" y="220"/>
                    </a:lnTo>
                    <a:lnTo>
                      <a:pt x="28" y="2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1" name="Freeform 1145">
                <a:extLst>
                  <a:ext uri="{FF2B5EF4-FFF2-40B4-BE49-F238E27FC236}">
                    <a16:creationId xmlns:a16="http://schemas.microsoft.com/office/drawing/2014/main" id="{6538C272-9BAD-4FFC-8122-F066170AF065}"/>
                  </a:ext>
                </a:extLst>
              </p:cNvPr>
              <p:cNvSpPr>
                <a:spLocks/>
              </p:cNvSpPr>
              <p:nvPr/>
            </p:nvSpPr>
            <p:spPr bwMode="auto">
              <a:xfrm>
                <a:off x="4882" y="1904"/>
                <a:ext cx="576" cy="584"/>
              </a:xfrm>
              <a:custGeom>
                <a:avLst/>
                <a:gdLst>
                  <a:gd name="T0" fmla="*/ 312 w 576"/>
                  <a:gd name="T1" fmla="*/ 266 h 584"/>
                  <a:gd name="T2" fmla="*/ 312 w 576"/>
                  <a:gd name="T3" fmla="*/ 266 h 584"/>
                  <a:gd name="T4" fmla="*/ 312 w 576"/>
                  <a:gd name="T5" fmla="*/ 262 h 584"/>
                  <a:gd name="T6" fmla="*/ 314 w 576"/>
                  <a:gd name="T7" fmla="*/ 260 h 584"/>
                  <a:gd name="T8" fmla="*/ 318 w 576"/>
                  <a:gd name="T9" fmla="*/ 258 h 584"/>
                  <a:gd name="T10" fmla="*/ 326 w 576"/>
                  <a:gd name="T11" fmla="*/ 256 h 584"/>
                  <a:gd name="T12" fmla="*/ 332 w 576"/>
                  <a:gd name="T13" fmla="*/ 254 h 584"/>
                  <a:gd name="T14" fmla="*/ 332 w 576"/>
                  <a:gd name="T15" fmla="*/ 254 h 584"/>
                  <a:gd name="T16" fmla="*/ 332 w 576"/>
                  <a:gd name="T17" fmla="*/ 254 h 584"/>
                  <a:gd name="T18" fmla="*/ 576 w 576"/>
                  <a:gd name="T19" fmla="*/ 10 h 584"/>
                  <a:gd name="T20" fmla="*/ 576 w 576"/>
                  <a:gd name="T21" fmla="*/ 10 h 584"/>
                  <a:gd name="T22" fmla="*/ 572 w 576"/>
                  <a:gd name="T23" fmla="*/ 8 h 584"/>
                  <a:gd name="T24" fmla="*/ 568 w 576"/>
                  <a:gd name="T25" fmla="*/ 6 h 584"/>
                  <a:gd name="T26" fmla="*/ 560 w 576"/>
                  <a:gd name="T27" fmla="*/ 0 h 584"/>
                  <a:gd name="T28" fmla="*/ 0 w 576"/>
                  <a:gd name="T29" fmla="*/ 560 h 584"/>
                  <a:gd name="T30" fmla="*/ 0 w 576"/>
                  <a:gd name="T31" fmla="*/ 560 h 584"/>
                  <a:gd name="T32" fmla="*/ 2 w 576"/>
                  <a:gd name="T33" fmla="*/ 566 h 584"/>
                  <a:gd name="T34" fmla="*/ 2 w 576"/>
                  <a:gd name="T35" fmla="*/ 566 h 584"/>
                  <a:gd name="T36" fmla="*/ 4 w 576"/>
                  <a:gd name="T37" fmla="*/ 568 h 584"/>
                  <a:gd name="T38" fmla="*/ 4 w 576"/>
                  <a:gd name="T39" fmla="*/ 572 h 584"/>
                  <a:gd name="T40" fmla="*/ 4 w 576"/>
                  <a:gd name="T41" fmla="*/ 572 h 584"/>
                  <a:gd name="T42" fmla="*/ 4 w 576"/>
                  <a:gd name="T43" fmla="*/ 578 h 584"/>
                  <a:gd name="T44" fmla="*/ 2 w 576"/>
                  <a:gd name="T45" fmla="*/ 584 h 584"/>
                  <a:gd name="T46" fmla="*/ 316 w 576"/>
                  <a:gd name="T47" fmla="*/ 270 h 584"/>
                  <a:gd name="T48" fmla="*/ 316 w 576"/>
                  <a:gd name="T49" fmla="*/ 270 h 584"/>
                  <a:gd name="T50" fmla="*/ 312 w 576"/>
                  <a:gd name="T51" fmla="*/ 268 h 584"/>
                  <a:gd name="T52" fmla="*/ 312 w 576"/>
                  <a:gd name="T53" fmla="*/ 266 h 584"/>
                  <a:gd name="T54" fmla="*/ 312 w 576"/>
                  <a:gd name="T55" fmla="*/ 266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6" h="584">
                    <a:moveTo>
                      <a:pt x="312" y="266"/>
                    </a:moveTo>
                    <a:lnTo>
                      <a:pt x="312" y="266"/>
                    </a:lnTo>
                    <a:lnTo>
                      <a:pt x="312" y="262"/>
                    </a:lnTo>
                    <a:lnTo>
                      <a:pt x="314" y="260"/>
                    </a:lnTo>
                    <a:lnTo>
                      <a:pt x="318" y="258"/>
                    </a:lnTo>
                    <a:lnTo>
                      <a:pt x="326" y="256"/>
                    </a:lnTo>
                    <a:lnTo>
                      <a:pt x="332" y="254"/>
                    </a:lnTo>
                    <a:lnTo>
                      <a:pt x="332" y="254"/>
                    </a:lnTo>
                    <a:lnTo>
                      <a:pt x="332" y="254"/>
                    </a:lnTo>
                    <a:lnTo>
                      <a:pt x="576" y="10"/>
                    </a:lnTo>
                    <a:lnTo>
                      <a:pt x="576" y="10"/>
                    </a:lnTo>
                    <a:lnTo>
                      <a:pt x="572" y="8"/>
                    </a:lnTo>
                    <a:lnTo>
                      <a:pt x="568" y="6"/>
                    </a:lnTo>
                    <a:lnTo>
                      <a:pt x="560" y="0"/>
                    </a:lnTo>
                    <a:lnTo>
                      <a:pt x="0" y="560"/>
                    </a:lnTo>
                    <a:lnTo>
                      <a:pt x="0" y="560"/>
                    </a:lnTo>
                    <a:lnTo>
                      <a:pt x="2" y="566"/>
                    </a:lnTo>
                    <a:lnTo>
                      <a:pt x="2" y="566"/>
                    </a:lnTo>
                    <a:lnTo>
                      <a:pt x="4" y="568"/>
                    </a:lnTo>
                    <a:lnTo>
                      <a:pt x="4" y="572"/>
                    </a:lnTo>
                    <a:lnTo>
                      <a:pt x="4" y="572"/>
                    </a:lnTo>
                    <a:lnTo>
                      <a:pt x="4" y="578"/>
                    </a:lnTo>
                    <a:lnTo>
                      <a:pt x="2" y="584"/>
                    </a:lnTo>
                    <a:lnTo>
                      <a:pt x="316" y="270"/>
                    </a:lnTo>
                    <a:lnTo>
                      <a:pt x="316" y="270"/>
                    </a:lnTo>
                    <a:lnTo>
                      <a:pt x="312" y="268"/>
                    </a:lnTo>
                    <a:lnTo>
                      <a:pt x="312" y="266"/>
                    </a:lnTo>
                    <a:lnTo>
                      <a:pt x="312" y="2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2" name="Freeform 1146">
                <a:extLst>
                  <a:ext uri="{FF2B5EF4-FFF2-40B4-BE49-F238E27FC236}">
                    <a16:creationId xmlns:a16="http://schemas.microsoft.com/office/drawing/2014/main" id="{61BFA10A-1A87-43BD-A0DA-20365DE67C70}"/>
                  </a:ext>
                </a:extLst>
              </p:cNvPr>
              <p:cNvSpPr>
                <a:spLocks/>
              </p:cNvSpPr>
              <p:nvPr/>
            </p:nvSpPr>
            <p:spPr bwMode="auto">
              <a:xfrm>
                <a:off x="5592" y="1584"/>
                <a:ext cx="244" cy="218"/>
              </a:xfrm>
              <a:custGeom>
                <a:avLst/>
                <a:gdLst>
                  <a:gd name="T0" fmla="*/ 20 w 244"/>
                  <a:gd name="T1" fmla="*/ 218 h 218"/>
                  <a:gd name="T2" fmla="*/ 20 w 244"/>
                  <a:gd name="T3" fmla="*/ 218 h 218"/>
                  <a:gd name="T4" fmla="*/ 26 w 244"/>
                  <a:gd name="T5" fmla="*/ 218 h 218"/>
                  <a:gd name="T6" fmla="*/ 244 w 244"/>
                  <a:gd name="T7" fmla="*/ 0 h 218"/>
                  <a:gd name="T8" fmla="*/ 218 w 244"/>
                  <a:gd name="T9" fmla="*/ 0 h 218"/>
                  <a:gd name="T10" fmla="*/ 0 w 244"/>
                  <a:gd name="T11" fmla="*/ 218 h 218"/>
                  <a:gd name="T12" fmla="*/ 0 w 244"/>
                  <a:gd name="T13" fmla="*/ 218 h 218"/>
                  <a:gd name="T14" fmla="*/ 20 w 244"/>
                  <a:gd name="T15" fmla="*/ 218 h 218"/>
                  <a:gd name="T16" fmla="*/ 20 w 244"/>
                  <a:gd name="T17" fmla="*/ 21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218">
                    <a:moveTo>
                      <a:pt x="20" y="218"/>
                    </a:moveTo>
                    <a:lnTo>
                      <a:pt x="20" y="218"/>
                    </a:lnTo>
                    <a:lnTo>
                      <a:pt x="26" y="218"/>
                    </a:lnTo>
                    <a:lnTo>
                      <a:pt x="244" y="0"/>
                    </a:lnTo>
                    <a:lnTo>
                      <a:pt x="218" y="0"/>
                    </a:lnTo>
                    <a:lnTo>
                      <a:pt x="0" y="218"/>
                    </a:lnTo>
                    <a:lnTo>
                      <a:pt x="0" y="218"/>
                    </a:lnTo>
                    <a:lnTo>
                      <a:pt x="20" y="218"/>
                    </a:lnTo>
                    <a:lnTo>
                      <a:pt x="20" y="2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3" name="Freeform 1147">
                <a:extLst>
                  <a:ext uri="{FF2B5EF4-FFF2-40B4-BE49-F238E27FC236}">
                    <a16:creationId xmlns:a16="http://schemas.microsoft.com/office/drawing/2014/main" id="{FAE030B4-1607-4554-BD8D-11AB8AFA7A7A}"/>
                  </a:ext>
                </a:extLst>
              </p:cNvPr>
              <p:cNvSpPr>
                <a:spLocks/>
              </p:cNvSpPr>
              <p:nvPr/>
            </p:nvSpPr>
            <p:spPr bwMode="auto">
              <a:xfrm>
                <a:off x="5240" y="1908"/>
                <a:ext cx="260" cy="254"/>
              </a:xfrm>
              <a:custGeom>
                <a:avLst/>
                <a:gdLst>
                  <a:gd name="T0" fmla="*/ 0 w 260"/>
                  <a:gd name="T1" fmla="*/ 254 h 254"/>
                  <a:gd name="T2" fmla="*/ 0 w 260"/>
                  <a:gd name="T3" fmla="*/ 254 h 254"/>
                  <a:gd name="T4" fmla="*/ 8 w 260"/>
                  <a:gd name="T5" fmla="*/ 254 h 254"/>
                  <a:gd name="T6" fmla="*/ 14 w 260"/>
                  <a:gd name="T7" fmla="*/ 250 h 254"/>
                  <a:gd name="T8" fmla="*/ 30 w 260"/>
                  <a:gd name="T9" fmla="*/ 244 h 254"/>
                  <a:gd name="T10" fmla="*/ 260 w 260"/>
                  <a:gd name="T11" fmla="*/ 12 h 254"/>
                  <a:gd name="T12" fmla="*/ 260 w 260"/>
                  <a:gd name="T13" fmla="*/ 12 h 254"/>
                  <a:gd name="T14" fmla="*/ 254 w 260"/>
                  <a:gd name="T15" fmla="*/ 4 h 254"/>
                  <a:gd name="T16" fmla="*/ 248 w 260"/>
                  <a:gd name="T17" fmla="*/ 0 h 254"/>
                  <a:gd name="T18" fmla="*/ 10 w 260"/>
                  <a:gd name="T19" fmla="*/ 238 h 254"/>
                  <a:gd name="T20" fmla="*/ 10 w 260"/>
                  <a:gd name="T21" fmla="*/ 238 h 254"/>
                  <a:gd name="T22" fmla="*/ 8 w 260"/>
                  <a:gd name="T23" fmla="*/ 242 h 254"/>
                  <a:gd name="T24" fmla="*/ 4 w 260"/>
                  <a:gd name="T25" fmla="*/ 246 h 254"/>
                  <a:gd name="T26" fmla="*/ 2 w 260"/>
                  <a:gd name="T27" fmla="*/ 250 h 254"/>
                  <a:gd name="T28" fmla="*/ 0 w 260"/>
                  <a:gd name="T29" fmla="*/ 254 h 254"/>
                  <a:gd name="T30" fmla="*/ 0 w 260"/>
                  <a:gd name="T31" fmla="*/ 254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0" h="254">
                    <a:moveTo>
                      <a:pt x="0" y="254"/>
                    </a:moveTo>
                    <a:lnTo>
                      <a:pt x="0" y="254"/>
                    </a:lnTo>
                    <a:lnTo>
                      <a:pt x="8" y="254"/>
                    </a:lnTo>
                    <a:lnTo>
                      <a:pt x="14" y="250"/>
                    </a:lnTo>
                    <a:lnTo>
                      <a:pt x="30" y="244"/>
                    </a:lnTo>
                    <a:lnTo>
                      <a:pt x="260" y="12"/>
                    </a:lnTo>
                    <a:lnTo>
                      <a:pt x="260" y="12"/>
                    </a:lnTo>
                    <a:lnTo>
                      <a:pt x="254" y="4"/>
                    </a:lnTo>
                    <a:lnTo>
                      <a:pt x="248" y="0"/>
                    </a:lnTo>
                    <a:lnTo>
                      <a:pt x="10" y="238"/>
                    </a:lnTo>
                    <a:lnTo>
                      <a:pt x="10" y="238"/>
                    </a:lnTo>
                    <a:lnTo>
                      <a:pt x="8" y="242"/>
                    </a:lnTo>
                    <a:lnTo>
                      <a:pt x="4" y="246"/>
                    </a:lnTo>
                    <a:lnTo>
                      <a:pt x="2" y="250"/>
                    </a:lnTo>
                    <a:lnTo>
                      <a:pt x="0" y="254"/>
                    </a:lnTo>
                    <a:lnTo>
                      <a:pt x="0" y="2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4" name="Freeform 1148">
                <a:extLst>
                  <a:ext uri="{FF2B5EF4-FFF2-40B4-BE49-F238E27FC236}">
                    <a16:creationId xmlns:a16="http://schemas.microsoft.com/office/drawing/2014/main" id="{4488584B-98A3-4300-893E-4FB61E6C15A0}"/>
                  </a:ext>
                </a:extLst>
              </p:cNvPr>
              <p:cNvSpPr>
                <a:spLocks/>
              </p:cNvSpPr>
              <p:nvPr/>
            </p:nvSpPr>
            <p:spPr bwMode="auto">
              <a:xfrm>
                <a:off x="4894" y="2180"/>
                <a:ext cx="344" cy="320"/>
              </a:xfrm>
              <a:custGeom>
                <a:avLst/>
                <a:gdLst>
                  <a:gd name="T0" fmla="*/ 336 w 344"/>
                  <a:gd name="T1" fmla="*/ 0 h 320"/>
                  <a:gd name="T2" fmla="*/ 336 w 344"/>
                  <a:gd name="T3" fmla="*/ 0 h 320"/>
                  <a:gd name="T4" fmla="*/ 334 w 344"/>
                  <a:gd name="T5" fmla="*/ 2 h 320"/>
                  <a:gd name="T6" fmla="*/ 334 w 344"/>
                  <a:gd name="T7" fmla="*/ 6 h 320"/>
                  <a:gd name="T8" fmla="*/ 332 w 344"/>
                  <a:gd name="T9" fmla="*/ 10 h 320"/>
                  <a:gd name="T10" fmla="*/ 330 w 344"/>
                  <a:gd name="T11" fmla="*/ 10 h 320"/>
                  <a:gd name="T12" fmla="*/ 330 w 344"/>
                  <a:gd name="T13" fmla="*/ 10 h 320"/>
                  <a:gd name="T14" fmla="*/ 324 w 344"/>
                  <a:gd name="T15" fmla="*/ 12 h 320"/>
                  <a:gd name="T16" fmla="*/ 318 w 344"/>
                  <a:gd name="T17" fmla="*/ 10 h 320"/>
                  <a:gd name="T18" fmla="*/ 318 w 344"/>
                  <a:gd name="T19" fmla="*/ 10 h 320"/>
                  <a:gd name="T20" fmla="*/ 314 w 344"/>
                  <a:gd name="T21" fmla="*/ 6 h 320"/>
                  <a:gd name="T22" fmla="*/ 0 w 344"/>
                  <a:gd name="T23" fmla="*/ 320 h 320"/>
                  <a:gd name="T24" fmla="*/ 0 w 344"/>
                  <a:gd name="T25" fmla="*/ 320 h 320"/>
                  <a:gd name="T26" fmla="*/ 8 w 344"/>
                  <a:gd name="T27" fmla="*/ 318 h 320"/>
                  <a:gd name="T28" fmla="*/ 12 w 344"/>
                  <a:gd name="T29" fmla="*/ 312 h 320"/>
                  <a:gd name="T30" fmla="*/ 22 w 344"/>
                  <a:gd name="T31" fmla="*/ 300 h 320"/>
                  <a:gd name="T32" fmla="*/ 22 w 344"/>
                  <a:gd name="T33" fmla="*/ 300 h 320"/>
                  <a:gd name="T34" fmla="*/ 24 w 344"/>
                  <a:gd name="T35" fmla="*/ 304 h 320"/>
                  <a:gd name="T36" fmla="*/ 26 w 344"/>
                  <a:gd name="T37" fmla="*/ 306 h 320"/>
                  <a:gd name="T38" fmla="*/ 26 w 344"/>
                  <a:gd name="T39" fmla="*/ 306 h 320"/>
                  <a:gd name="T40" fmla="*/ 28 w 344"/>
                  <a:gd name="T41" fmla="*/ 308 h 320"/>
                  <a:gd name="T42" fmla="*/ 32 w 344"/>
                  <a:gd name="T43" fmla="*/ 310 h 320"/>
                  <a:gd name="T44" fmla="*/ 32 w 344"/>
                  <a:gd name="T45" fmla="*/ 310 h 320"/>
                  <a:gd name="T46" fmla="*/ 34 w 344"/>
                  <a:gd name="T47" fmla="*/ 312 h 320"/>
                  <a:gd name="T48" fmla="*/ 344 w 344"/>
                  <a:gd name="T49" fmla="*/ 4 h 320"/>
                  <a:gd name="T50" fmla="*/ 344 w 344"/>
                  <a:gd name="T51" fmla="*/ 4 h 320"/>
                  <a:gd name="T52" fmla="*/ 340 w 344"/>
                  <a:gd name="T53" fmla="*/ 2 h 320"/>
                  <a:gd name="T54" fmla="*/ 336 w 344"/>
                  <a:gd name="T55" fmla="*/ 0 h 320"/>
                  <a:gd name="T56" fmla="*/ 336 w 344"/>
                  <a:gd name="T57" fmla="*/ 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4" h="320">
                    <a:moveTo>
                      <a:pt x="336" y="0"/>
                    </a:moveTo>
                    <a:lnTo>
                      <a:pt x="336" y="0"/>
                    </a:lnTo>
                    <a:lnTo>
                      <a:pt x="334" y="2"/>
                    </a:lnTo>
                    <a:lnTo>
                      <a:pt x="334" y="6"/>
                    </a:lnTo>
                    <a:lnTo>
                      <a:pt x="332" y="10"/>
                    </a:lnTo>
                    <a:lnTo>
                      <a:pt x="330" y="10"/>
                    </a:lnTo>
                    <a:lnTo>
                      <a:pt x="330" y="10"/>
                    </a:lnTo>
                    <a:lnTo>
                      <a:pt x="324" y="12"/>
                    </a:lnTo>
                    <a:lnTo>
                      <a:pt x="318" y="10"/>
                    </a:lnTo>
                    <a:lnTo>
                      <a:pt x="318" y="10"/>
                    </a:lnTo>
                    <a:lnTo>
                      <a:pt x="314" y="6"/>
                    </a:lnTo>
                    <a:lnTo>
                      <a:pt x="0" y="320"/>
                    </a:lnTo>
                    <a:lnTo>
                      <a:pt x="0" y="320"/>
                    </a:lnTo>
                    <a:lnTo>
                      <a:pt x="8" y="318"/>
                    </a:lnTo>
                    <a:lnTo>
                      <a:pt x="12" y="312"/>
                    </a:lnTo>
                    <a:lnTo>
                      <a:pt x="22" y="300"/>
                    </a:lnTo>
                    <a:lnTo>
                      <a:pt x="22" y="300"/>
                    </a:lnTo>
                    <a:lnTo>
                      <a:pt x="24" y="304"/>
                    </a:lnTo>
                    <a:lnTo>
                      <a:pt x="26" y="306"/>
                    </a:lnTo>
                    <a:lnTo>
                      <a:pt x="26" y="306"/>
                    </a:lnTo>
                    <a:lnTo>
                      <a:pt x="28" y="308"/>
                    </a:lnTo>
                    <a:lnTo>
                      <a:pt x="32" y="310"/>
                    </a:lnTo>
                    <a:lnTo>
                      <a:pt x="32" y="310"/>
                    </a:lnTo>
                    <a:lnTo>
                      <a:pt x="34" y="312"/>
                    </a:lnTo>
                    <a:lnTo>
                      <a:pt x="344" y="4"/>
                    </a:lnTo>
                    <a:lnTo>
                      <a:pt x="344" y="4"/>
                    </a:lnTo>
                    <a:lnTo>
                      <a:pt x="340" y="2"/>
                    </a:lnTo>
                    <a:lnTo>
                      <a:pt x="336" y="0"/>
                    </a:lnTo>
                    <a:lnTo>
                      <a:pt x="3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 name="Freeform 1149">
                <a:extLst>
                  <a:ext uri="{FF2B5EF4-FFF2-40B4-BE49-F238E27FC236}">
                    <a16:creationId xmlns:a16="http://schemas.microsoft.com/office/drawing/2014/main" id="{898359E4-2B87-4986-AD44-271281A861F2}"/>
                  </a:ext>
                </a:extLst>
              </p:cNvPr>
              <p:cNvSpPr>
                <a:spLocks/>
              </p:cNvSpPr>
              <p:nvPr/>
            </p:nvSpPr>
            <p:spPr bwMode="auto">
              <a:xfrm>
                <a:off x="5290" y="1936"/>
                <a:ext cx="218" cy="242"/>
              </a:xfrm>
              <a:custGeom>
                <a:avLst/>
                <a:gdLst>
                  <a:gd name="T0" fmla="*/ 4 w 218"/>
                  <a:gd name="T1" fmla="*/ 218 h 242"/>
                  <a:gd name="T2" fmla="*/ 4 w 218"/>
                  <a:gd name="T3" fmla="*/ 218 h 242"/>
                  <a:gd name="T4" fmla="*/ 4 w 218"/>
                  <a:gd name="T5" fmla="*/ 222 h 242"/>
                  <a:gd name="T6" fmla="*/ 4 w 218"/>
                  <a:gd name="T7" fmla="*/ 228 h 242"/>
                  <a:gd name="T8" fmla="*/ 4 w 218"/>
                  <a:gd name="T9" fmla="*/ 228 h 242"/>
                  <a:gd name="T10" fmla="*/ 4 w 218"/>
                  <a:gd name="T11" fmla="*/ 232 h 242"/>
                  <a:gd name="T12" fmla="*/ 2 w 218"/>
                  <a:gd name="T13" fmla="*/ 232 h 242"/>
                  <a:gd name="T14" fmla="*/ 0 w 218"/>
                  <a:gd name="T15" fmla="*/ 234 h 242"/>
                  <a:gd name="T16" fmla="*/ 0 w 218"/>
                  <a:gd name="T17" fmla="*/ 238 h 242"/>
                  <a:gd name="T18" fmla="*/ 0 w 218"/>
                  <a:gd name="T19" fmla="*/ 238 h 242"/>
                  <a:gd name="T20" fmla="*/ 0 w 218"/>
                  <a:gd name="T21" fmla="*/ 242 h 242"/>
                  <a:gd name="T22" fmla="*/ 206 w 218"/>
                  <a:gd name="T23" fmla="*/ 36 h 242"/>
                  <a:gd name="T24" fmla="*/ 206 w 218"/>
                  <a:gd name="T25" fmla="*/ 36 h 242"/>
                  <a:gd name="T26" fmla="*/ 210 w 218"/>
                  <a:gd name="T27" fmla="*/ 26 h 242"/>
                  <a:gd name="T28" fmla="*/ 210 w 218"/>
                  <a:gd name="T29" fmla="*/ 26 h 242"/>
                  <a:gd name="T30" fmla="*/ 214 w 218"/>
                  <a:gd name="T31" fmla="*/ 16 h 242"/>
                  <a:gd name="T32" fmla="*/ 216 w 218"/>
                  <a:gd name="T33" fmla="*/ 8 h 242"/>
                  <a:gd name="T34" fmla="*/ 218 w 218"/>
                  <a:gd name="T35" fmla="*/ 0 h 242"/>
                  <a:gd name="T36" fmla="*/ 218 w 218"/>
                  <a:gd name="T37" fmla="*/ 0 h 242"/>
                  <a:gd name="T38" fmla="*/ 218 w 218"/>
                  <a:gd name="T39" fmla="*/ 0 h 242"/>
                  <a:gd name="T40" fmla="*/ 0 w 218"/>
                  <a:gd name="T41" fmla="*/ 218 h 242"/>
                  <a:gd name="T42" fmla="*/ 0 w 218"/>
                  <a:gd name="T43" fmla="*/ 218 h 242"/>
                  <a:gd name="T44" fmla="*/ 4 w 218"/>
                  <a:gd name="T45" fmla="*/ 218 h 242"/>
                  <a:gd name="T46" fmla="*/ 4 w 218"/>
                  <a:gd name="T47" fmla="*/ 218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8" h="242">
                    <a:moveTo>
                      <a:pt x="4" y="218"/>
                    </a:moveTo>
                    <a:lnTo>
                      <a:pt x="4" y="218"/>
                    </a:lnTo>
                    <a:lnTo>
                      <a:pt x="4" y="222"/>
                    </a:lnTo>
                    <a:lnTo>
                      <a:pt x="4" y="228"/>
                    </a:lnTo>
                    <a:lnTo>
                      <a:pt x="4" y="228"/>
                    </a:lnTo>
                    <a:lnTo>
                      <a:pt x="4" y="232"/>
                    </a:lnTo>
                    <a:lnTo>
                      <a:pt x="2" y="232"/>
                    </a:lnTo>
                    <a:lnTo>
                      <a:pt x="0" y="234"/>
                    </a:lnTo>
                    <a:lnTo>
                      <a:pt x="0" y="238"/>
                    </a:lnTo>
                    <a:lnTo>
                      <a:pt x="0" y="238"/>
                    </a:lnTo>
                    <a:lnTo>
                      <a:pt x="0" y="242"/>
                    </a:lnTo>
                    <a:lnTo>
                      <a:pt x="206" y="36"/>
                    </a:lnTo>
                    <a:lnTo>
                      <a:pt x="206" y="36"/>
                    </a:lnTo>
                    <a:lnTo>
                      <a:pt x="210" y="26"/>
                    </a:lnTo>
                    <a:lnTo>
                      <a:pt x="210" y="26"/>
                    </a:lnTo>
                    <a:lnTo>
                      <a:pt x="214" y="16"/>
                    </a:lnTo>
                    <a:lnTo>
                      <a:pt x="216" y="8"/>
                    </a:lnTo>
                    <a:lnTo>
                      <a:pt x="218" y="0"/>
                    </a:lnTo>
                    <a:lnTo>
                      <a:pt x="218" y="0"/>
                    </a:lnTo>
                    <a:lnTo>
                      <a:pt x="218" y="0"/>
                    </a:lnTo>
                    <a:lnTo>
                      <a:pt x="0" y="218"/>
                    </a:lnTo>
                    <a:lnTo>
                      <a:pt x="0" y="218"/>
                    </a:lnTo>
                    <a:lnTo>
                      <a:pt x="4" y="218"/>
                    </a:lnTo>
                    <a:lnTo>
                      <a:pt x="4" y="2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6" name="Freeform 1150">
                <a:extLst>
                  <a:ext uri="{FF2B5EF4-FFF2-40B4-BE49-F238E27FC236}">
                    <a16:creationId xmlns:a16="http://schemas.microsoft.com/office/drawing/2014/main" id="{62DC49D0-E570-4E97-A9D7-972B16C4D70F}"/>
                  </a:ext>
                </a:extLst>
              </p:cNvPr>
              <p:cNvSpPr>
                <a:spLocks/>
              </p:cNvSpPr>
              <p:nvPr/>
            </p:nvSpPr>
            <p:spPr bwMode="auto">
              <a:xfrm>
                <a:off x="4930" y="2228"/>
                <a:ext cx="298" cy="306"/>
              </a:xfrm>
              <a:custGeom>
                <a:avLst/>
                <a:gdLst>
                  <a:gd name="T0" fmla="*/ 298 w 298"/>
                  <a:gd name="T1" fmla="*/ 6 h 306"/>
                  <a:gd name="T2" fmla="*/ 298 w 298"/>
                  <a:gd name="T3" fmla="*/ 6 h 306"/>
                  <a:gd name="T4" fmla="*/ 292 w 298"/>
                  <a:gd name="T5" fmla="*/ 4 h 306"/>
                  <a:gd name="T6" fmla="*/ 286 w 298"/>
                  <a:gd name="T7" fmla="*/ 0 h 306"/>
                  <a:gd name="T8" fmla="*/ 0 w 298"/>
                  <a:gd name="T9" fmla="*/ 286 h 306"/>
                  <a:gd name="T10" fmla="*/ 0 w 298"/>
                  <a:gd name="T11" fmla="*/ 286 h 306"/>
                  <a:gd name="T12" fmla="*/ 2 w 298"/>
                  <a:gd name="T13" fmla="*/ 296 h 306"/>
                  <a:gd name="T14" fmla="*/ 6 w 298"/>
                  <a:gd name="T15" fmla="*/ 306 h 306"/>
                  <a:gd name="T16" fmla="*/ 298 w 298"/>
                  <a:gd name="T17" fmla="*/ 12 h 306"/>
                  <a:gd name="T18" fmla="*/ 298 w 298"/>
                  <a:gd name="T19" fmla="*/ 12 h 306"/>
                  <a:gd name="T20" fmla="*/ 298 w 298"/>
                  <a:gd name="T21" fmla="*/ 6 h 306"/>
                  <a:gd name="T22" fmla="*/ 298 w 298"/>
                  <a:gd name="T23" fmla="*/ 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8" h="306">
                    <a:moveTo>
                      <a:pt x="298" y="6"/>
                    </a:moveTo>
                    <a:lnTo>
                      <a:pt x="298" y="6"/>
                    </a:lnTo>
                    <a:lnTo>
                      <a:pt x="292" y="4"/>
                    </a:lnTo>
                    <a:lnTo>
                      <a:pt x="286" y="0"/>
                    </a:lnTo>
                    <a:lnTo>
                      <a:pt x="0" y="286"/>
                    </a:lnTo>
                    <a:lnTo>
                      <a:pt x="0" y="286"/>
                    </a:lnTo>
                    <a:lnTo>
                      <a:pt x="2" y="296"/>
                    </a:lnTo>
                    <a:lnTo>
                      <a:pt x="6" y="306"/>
                    </a:lnTo>
                    <a:lnTo>
                      <a:pt x="298" y="12"/>
                    </a:lnTo>
                    <a:lnTo>
                      <a:pt x="298" y="12"/>
                    </a:lnTo>
                    <a:lnTo>
                      <a:pt x="298" y="6"/>
                    </a:lnTo>
                    <a:lnTo>
                      <a:pt x="298"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7" name="Freeform 1151">
                <a:extLst>
                  <a:ext uri="{FF2B5EF4-FFF2-40B4-BE49-F238E27FC236}">
                    <a16:creationId xmlns:a16="http://schemas.microsoft.com/office/drawing/2014/main" id="{EA801CB1-36F6-4786-B9D6-0BC5961291CC}"/>
                  </a:ext>
                </a:extLst>
              </p:cNvPr>
              <p:cNvSpPr>
                <a:spLocks/>
              </p:cNvSpPr>
              <p:nvPr/>
            </p:nvSpPr>
            <p:spPr bwMode="auto">
              <a:xfrm>
                <a:off x="5246" y="2188"/>
                <a:ext cx="12" cy="10"/>
              </a:xfrm>
              <a:custGeom>
                <a:avLst/>
                <a:gdLst>
                  <a:gd name="T0" fmla="*/ 10 w 12"/>
                  <a:gd name="T1" fmla="*/ 0 h 10"/>
                  <a:gd name="T2" fmla="*/ 0 w 12"/>
                  <a:gd name="T3" fmla="*/ 10 h 10"/>
                  <a:gd name="T4" fmla="*/ 0 w 12"/>
                  <a:gd name="T5" fmla="*/ 10 h 10"/>
                  <a:gd name="T6" fmla="*/ 6 w 12"/>
                  <a:gd name="T7" fmla="*/ 6 h 10"/>
                  <a:gd name="T8" fmla="*/ 12 w 12"/>
                  <a:gd name="T9" fmla="*/ 2 h 10"/>
                  <a:gd name="T10" fmla="*/ 12 w 12"/>
                  <a:gd name="T11" fmla="*/ 2 h 10"/>
                  <a:gd name="T12" fmla="*/ 10 w 12"/>
                  <a:gd name="T13" fmla="*/ 0 h 10"/>
                  <a:gd name="T14" fmla="*/ 10 w 12"/>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0">
                    <a:moveTo>
                      <a:pt x="10" y="0"/>
                    </a:moveTo>
                    <a:lnTo>
                      <a:pt x="0" y="10"/>
                    </a:lnTo>
                    <a:lnTo>
                      <a:pt x="0" y="10"/>
                    </a:lnTo>
                    <a:lnTo>
                      <a:pt x="6" y="6"/>
                    </a:lnTo>
                    <a:lnTo>
                      <a:pt x="12" y="2"/>
                    </a:lnTo>
                    <a:lnTo>
                      <a:pt x="12" y="2"/>
                    </a:lnTo>
                    <a:lnTo>
                      <a:pt x="10" y="0"/>
                    </a:ln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8" name="Freeform 1152">
                <a:extLst>
                  <a:ext uri="{FF2B5EF4-FFF2-40B4-BE49-F238E27FC236}">
                    <a16:creationId xmlns:a16="http://schemas.microsoft.com/office/drawing/2014/main" id="{A24014A4-1BE7-4DED-8467-3809E4656B2D}"/>
                  </a:ext>
                </a:extLst>
              </p:cNvPr>
              <p:cNvSpPr>
                <a:spLocks/>
              </p:cNvSpPr>
              <p:nvPr/>
            </p:nvSpPr>
            <p:spPr bwMode="auto">
              <a:xfrm>
                <a:off x="5636" y="1586"/>
                <a:ext cx="238" cy="224"/>
              </a:xfrm>
              <a:custGeom>
                <a:avLst/>
                <a:gdLst>
                  <a:gd name="T0" fmla="*/ 16 w 238"/>
                  <a:gd name="T1" fmla="*/ 224 h 224"/>
                  <a:gd name="T2" fmla="*/ 16 w 238"/>
                  <a:gd name="T3" fmla="*/ 224 h 224"/>
                  <a:gd name="T4" fmla="*/ 22 w 238"/>
                  <a:gd name="T5" fmla="*/ 224 h 224"/>
                  <a:gd name="T6" fmla="*/ 238 w 238"/>
                  <a:gd name="T7" fmla="*/ 8 h 224"/>
                  <a:gd name="T8" fmla="*/ 238 w 238"/>
                  <a:gd name="T9" fmla="*/ 8 h 224"/>
                  <a:gd name="T10" fmla="*/ 232 w 238"/>
                  <a:gd name="T11" fmla="*/ 2 h 224"/>
                  <a:gd name="T12" fmla="*/ 226 w 238"/>
                  <a:gd name="T13" fmla="*/ 0 h 224"/>
                  <a:gd name="T14" fmla="*/ 222 w 238"/>
                  <a:gd name="T15" fmla="*/ 0 h 224"/>
                  <a:gd name="T16" fmla="*/ 0 w 238"/>
                  <a:gd name="T17" fmla="*/ 220 h 224"/>
                  <a:gd name="T18" fmla="*/ 0 w 238"/>
                  <a:gd name="T19" fmla="*/ 220 h 224"/>
                  <a:gd name="T20" fmla="*/ 8 w 238"/>
                  <a:gd name="T21" fmla="*/ 224 h 224"/>
                  <a:gd name="T22" fmla="*/ 16 w 238"/>
                  <a:gd name="T23" fmla="*/ 224 h 224"/>
                  <a:gd name="T24" fmla="*/ 16 w 238"/>
                  <a:gd name="T25" fmla="*/ 224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8" h="224">
                    <a:moveTo>
                      <a:pt x="16" y="224"/>
                    </a:moveTo>
                    <a:lnTo>
                      <a:pt x="16" y="224"/>
                    </a:lnTo>
                    <a:lnTo>
                      <a:pt x="22" y="224"/>
                    </a:lnTo>
                    <a:lnTo>
                      <a:pt x="238" y="8"/>
                    </a:lnTo>
                    <a:lnTo>
                      <a:pt x="238" y="8"/>
                    </a:lnTo>
                    <a:lnTo>
                      <a:pt x="232" y="2"/>
                    </a:lnTo>
                    <a:lnTo>
                      <a:pt x="226" y="0"/>
                    </a:lnTo>
                    <a:lnTo>
                      <a:pt x="222" y="0"/>
                    </a:lnTo>
                    <a:lnTo>
                      <a:pt x="0" y="220"/>
                    </a:lnTo>
                    <a:lnTo>
                      <a:pt x="0" y="220"/>
                    </a:lnTo>
                    <a:lnTo>
                      <a:pt x="8" y="224"/>
                    </a:lnTo>
                    <a:lnTo>
                      <a:pt x="16" y="224"/>
                    </a:lnTo>
                    <a:lnTo>
                      <a:pt x="16" y="2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9" name="Freeform 1153">
                <a:extLst>
                  <a:ext uri="{FF2B5EF4-FFF2-40B4-BE49-F238E27FC236}">
                    <a16:creationId xmlns:a16="http://schemas.microsoft.com/office/drawing/2014/main" id="{6C63727A-F4BE-4308-97A4-D80AE1428598}"/>
                  </a:ext>
                </a:extLst>
              </p:cNvPr>
              <p:cNvSpPr>
                <a:spLocks/>
              </p:cNvSpPr>
              <p:nvPr/>
            </p:nvSpPr>
            <p:spPr bwMode="auto">
              <a:xfrm>
                <a:off x="5308" y="2164"/>
                <a:ext cx="32" cy="42"/>
              </a:xfrm>
              <a:custGeom>
                <a:avLst/>
                <a:gdLst>
                  <a:gd name="T0" fmla="*/ 22 w 32"/>
                  <a:gd name="T1" fmla="*/ 2 h 42"/>
                  <a:gd name="T2" fmla="*/ 22 w 32"/>
                  <a:gd name="T3" fmla="*/ 2 h 42"/>
                  <a:gd name="T4" fmla="*/ 20 w 32"/>
                  <a:gd name="T5" fmla="*/ 0 h 42"/>
                  <a:gd name="T6" fmla="*/ 2 w 32"/>
                  <a:gd name="T7" fmla="*/ 18 h 42"/>
                  <a:gd name="T8" fmla="*/ 2 w 32"/>
                  <a:gd name="T9" fmla="*/ 18 h 42"/>
                  <a:gd name="T10" fmla="*/ 4 w 32"/>
                  <a:gd name="T11" fmla="*/ 22 h 42"/>
                  <a:gd name="T12" fmla="*/ 6 w 32"/>
                  <a:gd name="T13" fmla="*/ 26 h 42"/>
                  <a:gd name="T14" fmla="*/ 6 w 32"/>
                  <a:gd name="T15" fmla="*/ 26 h 42"/>
                  <a:gd name="T16" fmla="*/ 4 w 32"/>
                  <a:gd name="T17" fmla="*/ 30 h 42"/>
                  <a:gd name="T18" fmla="*/ 0 w 32"/>
                  <a:gd name="T19" fmla="*/ 32 h 42"/>
                  <a:gd name="T20" fmla="*/ 0 w 32"/>
                  <a:gd name="T21" fmla="*/ 36 h 42"/>
                  <a:gd name="T22" fmla="*/ 0 w 32"/>
                  <a:gd name="T23" fmla="*/ 36 h 42"/>
                  <a:gd name="T24" fmla="*/ 2 w 32"/>
                  <a:gd name="T25" fmla="*/ 36 h 42"/>
                  <a:gd name="T26" fmla="*/ 2 w 32"/>
                  <a:gd name="T27" fmla="*/ 38 h 42"/>
                  <a:gd name="T28" fmla="*/ 2 w 32"/>
                  <a:gd name="T29" fmla="*/ 38 h 42"/>
                  <a:gd name="T30" fmla="*/ 2 w 32"/>
                  <a:gd name="T31" fmla="*/ 38 h 42"/>
                  <a:gd name="T32" fmla="*/ 2 w 32"/>
                  <a:gd name="T33" fmla="*/ 38 h 42"/>
                  <a:gd name="T34" fmla="*/ 4 w 32"/>
                  <a:gd name="T35" fmla="*/ 42 h 42"/>
                  <a:gd name="T36" fmla="*/ 32 w 32"/>
                  <a:gd name="T37" fmla="*/ 14 h 42"/>
                  <a:gd name="T38" fmla="*/ 32 w 32"/>
                  <a:gd name="T39" fmla="*/ 14 h 42"/>
                  <a:gd name="T40" fmla="*/ 22 w 32"/>
                  <a:gd name="T41" fmla="*/ 2 h 42"/>
                  <a:gd name="T42" fmla="*/ 22 w 32"/>
                  <a:gd name="T43" fmla="*/ 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 h="42">
                    <a:moveTo>
                      <a:pt x="22" y="2"/>
                    </a:moveTo>
                    <a:lnTo>
                      <a:pt x="22" y="2"/>
                    </a:lnTo>
                    <a:lnTo>
                      <a:pt x="20" y="0"/>
                    </a:lnTo>
                    <a:lnTo>
                      <a:pt x="2" y="18"/>
                    </a:lnTo>
                    <a:lnTo>
                      <a:pt x="2" y="18"/>
                    </a:lnTo>
                    <a:lnTo>
                      <a:pt x="4" y="22"/>
                    </a:lnTo>
                    <a:lnTo>
                      <a:pt x="6" y="26"/>
                    </a:lnTo>
                    <a:lnTo>
                      <a:pt x="6" y="26"/>
                    </a:lnTo>
                    <a:lnTo>
                      <a:pt x="4" y="30"/>
                    </a:lnTo>
                    <a:lnTo>
                      <a:pt x="0" y="32"/>
                    </a:lnTo>
                    <a:lnTo>
                      <a:pt x="0" y="36"/>
                    </a:lnTo>
                    <a:lnTo>
                      <a:pt x="0" y="36"/>
                    </a:lnTo>
                    <a:lnTo>
                      <a:pt x="2" y="36"/>
                    </a:lnTo>
                    <a:lnTo>
                      <a:pt x="2" y="38"/>
                    </a:lnTo>
                    <a:lnTo>
                      <a:pt x="2" y="38"/>
                    </a:lnTo>
                    <a:lnTo>
                      <a:pt x="2" y="38"/>
                    </a:lnTo>
                    <a:lnTo>
                      <a:pt x="2" y="38"/>
                    </a:lnTo>
                    <a:lnTo>
                      <a:pt x="4" y="42"/>
                    </a:lnTo>
                    <a:lnTo>
                      <a:pt x="32" y="14"/>
                    </a:lnTo>
                    <a:lnTo>
                      <a:pt x="32" y="14"/>
                    </a:lnTo>
                    <a:lnTo>
                      <a:pt x="22" y="2"/>
                    </a:lnTo>
                    <a:lnTo>
                      <a:pt x="22"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0" name="Freeform 1154">
                <a:extLst>
                  <a:ext uri="{FF2B5EF4-FFF2-40B4-BE49-F238E27FC236}">
                    <a16:creationId xmlns:a16="http://schemas.microsoft.com/office/drawing/2014/main" id="{416A128F-C9DA-4EDF-BB25-5A29A0A3FB6D}"/>
                  </a:ext>
                </a:extLst>
              </p:cNvPr>
              <p:cNvSpPr>
                <a:spLocks/>
              </p:cNvSpPr>
              <p:nvPr/>
            </p:nvSpPr>
            <p:spPr bwMode="auto">
              <a:xfrm>
                <a:off x="5074" y="2256"/>
                <a:ext cx="170" cy="174"/>
              </a:xfrm>
              <a:custGeom>
                <a:avLst/>
                <a:gdLst>
                  <a:gd name="T0" fmla="*/ 14 w 170"/>
                  <a:gd name="T1" fmla="*/ 174 h 174"/>
                  <a:gd name="T2" fmla="*/ 170 w 170"/>
                  <a:gd name="T3" fmla="*/ 18 h 174"/>
                  <a:gd name="T4" fmla="*/ 170 w 170"/>
                  <a:gd name="T5" fmla="*/ 18 h 174"/>
                  <a:gd name="T6" fmla="*/ 166 w 170"/>
                  <a:gd name="T7" fmla="*/ 8 h 174"/>
                  <a:gd name="T8" fmla="*/ 162 w 170"/>
                  <a:gd name="T9" fmla="*/ 0 h 174"/>
                  <a:gd name="T10" fmla="*/ 0 w 170"/>
                  <a:gd name="T11" fmla="*/ 162 h 174"/>
                  <a:gd name="T12" fmla="*/ 0 w 170"/>
                  <a:gd name="T13" fmla="*/ 162 h 174"/>
                  <a:gd name="T14" fmla="*/ 6 w 170"/>
                  <a:gd name="T15" fmla="*/ 164 h 174"/>
                  <a:gd name="T16" fmla="*/ 14 w 170"/>
                  <a:gd name="T17" fmla="*/ 166 h 174"/>
                  <a:gd name="T18" fmla="*/ 14 w 170"/>
                  <a:gd name="T19" fmla="*/ 166 h 174"/>
                  <a:gd name="T20" fmla="*/ 14 w 170"/>
                  <a:gd name="T21" fmla="*/ 174 h 174"/>
                  <a:gd name="T22" fmla="*/ 14 w 170"/>
                  <a:gd name="T23" fmla="*/ 17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0" h="174">
                    <a:moveTo>
                      <a:pt x="14" y="174"/>
                    </a:moveTo>
                    <a:lnTo>
                      <a:pt x="170" y="18"/>
                    </a:lnTo>
                    <a:lnTo>
                      <a:pt x="170" y="18"/>
                    </a:lnTo>
                    <a:lnTo>
                      <a:pt x="166" y="8"/>
                    </a:lnTo>
                    <a:lnTo>
                      <a:pt x="162" y="0"/>
                    </a:lnTo>
                    <a:lnTo>
                      <a:pt x="0" y="162"/>
                    </a:lnTo>
                    <a:lnTo>
                      <a:pt x="0" y="162"/>
                    </a:lnTo>
                    <a:lnTo>
                      <a:pt x="6" y="164"/>
                    </a:lnTo>
                    <a:lnTo>
                      <a:pt x="14" y="166"/>
                    </a:lnTo>
                    <a:lnTo>
                      <a:pt x="14" y="166"/>
                    </a:lnTo>
                    <a:lnTo>
                      <a:pt x="14" y="174"/>
                    </a:lnTo>
                    <a:lnTo>
                      <a:pt x="14"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1" name="Freeform 1155">
                <a:extLst>
                  <a:ext uri="{FF2B5EF4-FFF2-40B4-BE49-F238E27FC236}">
                    <a16:creationId xmlns:a16="http://schemas.microsoft.com/office/drawing/2014/main" id="{942A70AD-089D-4B42-B87B-E843AD5478CA}"/>
                  </a:ext>
                </a:extLst>
              </p:cNvPr>
              <p:cNvSpPr>
                <a:spLocks/>
              </p:cNvSpPr>
              <p:nvPr/>
            </p:nvSpPr>
            <p:spPr bwMode="auto">
              <a:xfrm>
                <a:off x="4940" y="2536"/>
                <a:ext cx="18" cy="40"/>
              </a:xfrm>
              <a:custGeom>
                <a:avLst/>
                <a:gdLst>
                  <a:gd name="T0" fmla="*/ 0 w 18"/>
                  <a:gd name="T1" fmla="*/ 40 h 40"/>
                  <a:gd name="T2" fmla="*/ 6 w 18"/>
                  <a:gd name="T3" fmla="*/ 36 h 40"/>
                  <a:gd name="T4" fmla="*/ 6 w 18"/>
                  <a:gd name="T5" fmla="*/ 36 h 40"/>
                  <a:gd name="T6" fmla="*/ 8 w 18"/>
                  <a:gd name="T7" fmla="*/ 30 h 40"/>
                  <a:gd name="T8" fmla="*/ 12 w 18"/>
                  <a:gd name="T9" fmla="*/ 24 h 40"/>
                  <a:gd name="T10" fmla="*/ 16 w 18"/>
                  <a:gd name="T11" fmla="*/ 16 h 40"/>
                  <a:gd name="T12" fmla="*/ 18 w 18"/>
                  <a:gd name="T13" fmla="*/ 8 h 40"/>
                  <a:gd name="T14" fmla="*/ 18 w 18"/>
                  <a:gd name="T15" fmla="*/ 8 h 40"/>
                  <a:gd name="T16" fmla="*/ 16 w 18"/>
                  <a:gd name="T17" fmla="*/ 0 h 40"/>
                  <a:gd name="T18" fmla="*/ 0 w 18"/>
                  <a:gd name="T19" fmla="*/ 16 h 40"/>
                  <a:gd name="T20" fmla="*/ 0 w 18"/>
                  <a:gd name="T21" fmla="*/ 16 h 40"/>
                  <a:gd name="T22" fmla="*/ 0 w 18"/>
                  <a:gd name="T23" fmla="*/ 22 h 40"/>
                  <a:gd name="T24" fmla="*/ 0 w 18"/>
                  <a:gd name="T25" fmla="*/ 22 h 40"/>
                  <a:gd name="T26" fmla="*/ 0 w 18"/>
                  <a:gd name="T27" fmla="*/ 32 h 40"/>
                  <a:gd name="T28" fmla="*/ 0 w 18"/>
                  <a:gd name="T29" fmla="*/ 36 h 40"/>
                  <a:gd name="T30" fmla="*/ 0 w 18"/>
                  <a:gd name="T31" fmla="*/ 40 h 40"/>
                  <a:gd name="T32" fmla="*/ 0 w 18"/>
                  <a:gd name="T33"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40">
                    <a:moveTo>
                      <a:pt x="0" y="40"/>
                    </a:moveTo>
                    <a:lnTo>
                      <a:pt x="6" y="36"/>
                    </a:lnTo>
                    <a:lnTo>
                      <a:pt x="6" y="36"/>
                    </a:lnTo>
                    <a:lnTo>
                      <a:pt x="8" y="30"/>
                    </a:lnTo>
                    <a:lnTo>
                      <a:pt x="12" y="24"/>
                    </a:lnTo>
                    <a:lnTo>
                      <a:pt x="16" y="16"/>
                    </a:lnTo>
                    <a:lnTo>
                      <a:pt x="18" y="8"/>
                    </a:lnTo>
                    <a:lnTo>
                      <a:pt x="18" y="8"/>
                    </a:lnTo>
                    <a:lnTo>
                      <a:pt x="16" y="0"/>
                    </a:lnTo>
                    <a:lnTo>
                      <a:pt x="0" y="16"/>
                    </a:lnTo>
                    <a:lnTo>
                      <a:pt x="0" y="16"/>
                    </a:lnTo>
                    <a:lnTo>
                      <a:pt x="0" y="22"/>
                    </a:lnTo>
                    <a:lnTo>
                      <a:pt x="0" y="22"/>
                    </a:lnTo>
                    <a:lnTo>
                      <a:pt x="0" y="32"/>
                    </a:lnTo>
                    <a:lnTo>
                      <a:pt x="0" y="36"/>
                    </a:lnTo>
                    <a:lnTo>
                      <a:pt x="0" y="40"/>
                    </a:lnTo>
                    <a:lnTo>
                      <a:pt x="0"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2" name="Freeform 1156">
                <a:extLst>
                  <a:ext uri="{FF2B5EF4-FFF2-40B4-BE49-F238E27FC236}">
                    <a16:creationId xmlns:a16="http://schemas.microsoft.com/office/drawing/2014/main" id="{1D293BAB-2623-400B-8BD3-F6A3857B1220}"/>
                  </a:ext>
                </a:extLst>
              </p:cNvPr>
              <p:cNvSpPr>
                <a:spLocks/>
              </p:cNvSpPr>
              <p:nvPr/>
            </p:nvSpPr>
            <p:spPr bwMode="auto">
              <a:xfrm>
                <a:off x="4938" y="2578"/>
                <a:ext cx="2" cy="0"/>
              </a:xfrm>
              <a:custGeom>
                <a:avLst/>
                <a:gdLst>
                  <a:gd name="T0" fmla="*/ 0 w 2"/>
                  <a:gd name="T1" fmla="*/ 0 w 2"/>
                  <a:gd name="T2" fmla="*/ 0 w 2"/>
                  <a:gd name="T3" fmla="*/ 2 w 2"/>
                  <a:gd name="T4" fmla="*/ 0 w 2"/>
                </a:gdLst>
                <a:ahLst/>
                <a:cxnLst>
                  <a:cxn ang="0">
                    <a:pos x="T0" y="0"/>
                  </a:cxn>
                  <a:cxn ang="0">
                    <a:pos x="T1" y="0"/>
                  </a:cxn>
                  <a:cxn ang="0">
                    <a:pos x="T2" y="0"/>
                  </a:cxn>
                  <a:cxn ang="0">
                    <a:pos x="T3" y="0"/>
                  </a:cxn>
                  <a:cxn ang="0">
                    <a:pos x="T4" y="0"/>
                  </a:cxn>
                </a:cxnLst>
                <a:rect l="0" t="0" r="r" b="b"/>
                <a:pathLst>
                  <a:path w="2">
                    <a:moveTo>
                      <a:pt x="0" y="0"/>
                    </a:moveTo>
                    <a:lnTo>
                      <a:pt x="0" y="0"/>
                    </a:lnTo>
                    <a:lnTo>
                      <a:pt x="0" y="0"/>
                    </a:lnTo>
                    <a:lnTo>
                      <a:pt x="2"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3" name="Freeform 1157">
                <a:extLst>
                  <a:ext uri="{FF2B5EF4-FFF2-40B4-BE49-F238E27FC236}">
                    <a16:creationId xmlns:a16="http://schemas.microsoft.com/office/drawing/2014/main" id="{9EA4C292-B70C-46EA-BF83-007F1F1F1360}"/>
                  </a:ext>
                </a:extLst>
              </p:cNvPr>
              <p:cNvSpPr>
                <a:spLocks/>
              </p:cNvSpPr>
              <p:nvPr/>
            </p:nvSpPr>
            <p:spPr bwMode="auto">
              <a:xfrm>
                <a:off x="4962" y="2458"/>
                <a:ext cx="84" cy="84"/>
              </a:xfrm>
              <a:custGeom>
                <a:avLst/>
                <a:gdLst>
                  <a:gd name="T0" fmla="*/ 10 w 84"/>
                  <a:gd name="T1" fmla="*/ 78 h 84"/>
                  <a:gd name="T2" fmla="*/ 10 w 84"/>
                  <a:gd name="T3" fmla="*/ 78 h 84"/>
                  <a:gd name="T4" fmla="*/ 10 w 84"/>
                  <a:gd name="T5" fmla="*/ 80 h 84"/>
                  <a:gd name="T6" fmla="*/ 12 w 84"/>
                  <a:gd name="T7" fmla="*/ 84 h 84"/>
                  <a:gd name="T8" fmla="*/ 12 w 84"/>
                  <a:gd name="T9" fmla="*/ 84 h 84"/>
                  <a:gd name="T10" fmla="*/ 12 w 84"/>
                  <a:gd name="T11" fmla="*/ 84 h 84"/>
                  <a:gd name="T12" fmla="*/ 84 w 84"/>
                  <a:gd name="T13" fmla="*/ 14 h 84"/>
                  <a:gd name="T14" fmla="*/ 84 w 84"/>
                  <a:gd name="T15" fmla="*/ 14 h 84"/>
                  <a:gd name="T16" fmla="*/ 76 w 84"/>
                  <a:gd name="T17" fmla="*/ 4 h 84"/>
                  <a:gd name="T18" fmla="*/ 76 w 84"/>
                  <a:gd name="T19" fmla="*/ 4 h 84"/>
                  <a:gd name="T20" fmla="*/ 72 w 84"/>
                  <a:gd name="T21" fmla="*/ 0 h 84"/>
                  <a:gd name="T22" fmla="*/ 0 w 84"/>
                  <a:gd name="T23" fmla="*/ 72 h 84"/>
                  <a:gd name="T24" fmla="*/ 0 w 84"/>
                  <a:gd name="T25" fmla="*/ 72 h 84"/>
                  <a:gd name="T26" fmla="*/ 6 w 84"/>
                  <a:gd name="T27" fmla="*/ 74 h 84"/>
                  <a:gd name="T28" fmla="*/ 8 w 84"/>
                  <a:gd name="T29" fmla="*/ 76 h 84"/>
                  <a:gd name="T30" fmla="*/ 10 w 84"/>
                  <a:gd name="T31" fmla="*/ 78 h 84"/>
                  <a:gd name="T32" fmla="*/ 10 w 84"/>
                  <a:gd name="T33" fmla="*/ 7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4" h="84">
                    <a:moveTo>
                      <a:pt x="10" y="78"/>
                    </a:moveTo>
                    <a:lnTo>
                      <a:pt x="10" y="78"/>
                    </a:lnTo>
                    <a:lnTo>
                      <a:pt x="10" y="80"/>
                    </a:lnTo>
                    <a:lnTo>
                      <a:pt x="12" y="84"/>
                    </a:lnTo>
                    <a:lnTo>
                      <a:pt x="12" y="84"/>
                    </a:lnTo>
                    <a:lnTo>
                      <a:pt x="12" y="84"/>
                    </a:lnTo>
                    <a:lnTo>
                      <a:pt x="84" y="14"/>
                    </a:lnTo>
                    <a:lnTo>
                      <a:pt x="84" y="14"/>
                    </a:lnTo>
                    <a:lnTo>
                      <a:pt x="76" y="4"/>
                    </a:lnTo>
                    <a:lnTo>
                      <a:pt x="76" y="4"/>
                    </a:lnTo>
                    <a:lnTo>
                      <a:pt x="72" y="0"/>
                    </a:lnTo>
                    <a:lnTo>
                      <a:pt x="0" y="72"/>
                    </a:lnTo>
                    <a:lnTo>
                      <a:pt x="0" y="72"/>
                    </a:lnTo>
                    <a:lnTo>
                      <a:pt x="6" y="74"/>
                    </a:lnTo>
                    <a:lnTo>
                      <a:pt x="8" y="76"/>
                    </a:lnTo>
                    <a:lnTo>
                      <a:pt x="10" y="78"/>
                    </a:lnTo>
                    <a:lnTo>
                      <a:pt x="10" y="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4" name="Freeform 1158">
                <a:extLst>
                  <a:ext uri="{FF2B5EF4-FFF2-40B4-BE49-F238E27FC236}">
                    <a16:creationId xmlns:a16="http://schemas.microsoft.com/office/drawing/2014/main" id="{891918DC-C4D3-40FF-827F-071C5901E960}"/>
                  </a:ext>
                </a:extLst>
              </p:cNvPr>
              <p:cNvSpPr>
                <a:spLocks/>
              </p:cNvSpPr>
              <p:nvPr/>
            </p:nvSpPr>
            <p:spPr bwMode="auto">
              <a:xfrm>
                <a:off x="5730" y="1576"/>
                <a:ext cx="210" cy="186"/>
              </a:xfrm>
              <a:custGeom>
                <a:avLst/>
                <a:gdLst>
                  <a:gd name="T0" fmla="*/ 2 w 210"/>
                  <a:gd name="T1" fmla="*/ 186 h 186"/>
                  <a:gd name="T2" fmla="*/ 2 w 210"/>
                  <a:gd name="T3" fmla="*/ 186 h 186"/>
                  <a:gd name="T4" fmla="*/ 12 w 210"/>
                  <a:gd name="T5" fmla="*/ 186 h 186"/>
                  <a:gd name="T6" fmla="*/ 26 w 210"/>
                  <a:gd name="T7" fmla="*/ 186 h 186"/>
                  <a:gd name="T8" fmla="*/ 210 w 210"/>
                  <a:gd name="T9" fmla="*/ 2 h 186"/>
                  <a:gd name="T10" fmla="*/ 210 w 210"/>
                  <a:gd name="T11" fmla="*/ 2 h 186"/>
                  <a:gd name="T12" fmla="*/ 186 w 210"/>
                  <a:gd name="T13" fmla="*/ 0 h 186"/>
                  <a:gd name="T14" fmla="*/ 166 w 210"/>
                  <a:gd name="T15" fmla="*/ 22 h 186"/>
                  <a:gd name="T16" fmla="*/ 166 w 210"/>
                  <a:gd name="T17" fmla="*/ 22 h 186"/>
                  <a:gd name="T18" fmla="*/ 166 w 210"/>
                  <a:gd name="T19" fmla="*/ 26 h 186"/>
                  <a:gd name="T20" fmla="*/ 164 w 210"/>
                  <a:gd name="T21" fmla="*/ 28 h 186"/>
                  <a:gd name="T22" fmla="*/ 162 w 210"/>
                  <a:gd name="T23" fmla="*/ 30 h 186"/>
                  <a:gd name="T24" fmla="*/ 158 w 210"/>
                  <a:gd name="T25" fmla="*/ 28 h 186"/>
                  <a:gd name="T26" fmla="*/ 0 w 210"/>
                  <a:gd name="T27" fmla="*/ 186 h 186"/>
                  <a:gd name="T28" fmla="*/ 0 w 210"/>
                  <a:gd name="T29" fmla="*/ 186 h 186"/>
                  <a:gd name="T30" fmla="*/ 2 w 210"/>
                  <a:gd name="T31" fmla="*/ 186 h 186"/>
                  <a:gd name="T32" fmla="*/ 2 w 210"/>
                  <a:gd name="T33"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0" h="186">
                    <a:moveTo>
                      <a:pt x="2" y="186"/>
                    </a:moveTo>
                    <a:lnTo>
                      <a:pt x="2" y="186"/>
                    </a:lnTo>
                    <a:lnTo>
                      <a:pt x="12" y="186"/>
                    </a:lnTo>
                    <a:lnTo>
                      <a:pt x="26" y="186"/>
                    </a:lnTo>
                    <a:lnTo>
                      <a:pt x="210" y="2"/>
                    </a:lnTo>
                    <a:lnTo>
                      <a:pt x="210" y="2"/>
                    </a:lnTo>
                    <a:lnTo>
                      <a:pt x="186" y="0"/>
                    </a:lnTo>
                    <a:lnTo>
                      <a:pt x="166" y="22"/>
                    </a:lnTo>
                    <a:lnTo>
                      <a:pt x="166" y="22"/>
                    </a:lnTo>
                    <a:lnTo>
                      <a:pt x="166" y="26"/>
                    </a:lnTo>
                    <a:lnTo>
                      <a:pt x="164" y="28"/>
                    </a:lnTo>
                    <a:lnTo>
                      <a:pt x="162" y="30"/>
                    </a:lnTo>
                    <a:lnTo>
                      <a:pt x="158" y="28"/>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5" name="Freeform 1159">
                <a:extLst>
                  <a:ext uri="{FF2B5EF4-FFF2-40B4-BE49-F238E27FC236}">
                    <a16:creationId xmlns:a16="http://schemas.microsoft.com/office/drawing/2014/main" id="{41E07CD9-1BB8-4A0B-B9A9-B04C03BDFABA}"/>
                  </a:ext>
                </a:extLst>
              </p:cNvPr>
              <p:cNvSpPr>
                <a:spLocks/>
              </p:cNvSpPr>
              <p:nvPr/>
            </p:nvSpPr>
            <p:spPr bwMode="auto">
              <a:xfrm>
                <a:off x="5386" y="1998"/>
                <a:ext cx="108" cy="108"/>
              </a:xfrm>
              <a:custGeom>
                <a:avLst/>
                <a:gdLst>
                  <a:gd name="T0" fmla="*/ 26 w 108"/>
                  <a:gd name="T1" fmla="*/ 106 h 108"/>
                  <a:gd name="T2" fmla="*/ 58 w 108"/>
                  <a:gd name="T3" fmla="*/ 76 h 108"/>
                  <a:gd name="T4" fmla="*/ 58 w 108"/>
                  <a:gd name="T5" fmla="*/ 76 h 108"/>
                  <a:gd name="T6" fmla="*/ 74 w 108"/>
                  <a:gd name="T7" fmla="*/ 52 h 108"/>
                  <a:gd name="T8" fmla="*/ 88 w 108"/>
                  <a:gd name="T9" fmla="*/ 34 h 108"/>
                  <a:gd name="T10" fmla="*/ 88 w 108"/>
                  <a:gd name="T11" fmla="*/ 34 h 108"/>
                  <a:gd name="T12" fmla="*/ 100 w 108"/>
                  <a:gd name="T13" fmla="*/ 18 h 108"/>
                  <a:gd name="T14" fmla="*/ 104 w 108"/>
                  <a:gd name="T15" fmla="*/ 10 h 108"/>
                  <a:gd name="T16" fmla="*/ 108 w 108"/>
                  <a:gd name="T17" fmla="*/ 0 h 108"/>
                  <a:gd name="T18" fmla="*/ 0 w 108"/>
                  <a:gd name="T19" fmla="*/ 108 h 108"/>
                  <a:gd name="T20" fmla="*/ 0 w 108"/>
                  <a:gd name="T21" fmla="*/ 108 h 108"/>
                  <a:gd name="T22" fmla="*/ 18 w 108"/>
                  <a:gd name="T23" fmla="*/ 108 h 108"/>
                  <a:gd name="T24" fmla="*/ 18 w 108"/>
                  <a:gd name="T25" fmla="*/ 108 h 108"/>
                  <a:gd name="T26" fmla="*/ 26 w 108"/>
                  <a:gd name="T27" fmla="*/ 106 h 108"/>
                  <a:gd name="T28" fmla="*/ 26 w 108"/>
                  <a:gd name="T29" fmla="*/ 10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 h="108">
                    <a:moveTo>
                      <a:pt x="26" y="106"/>
                    </a:moveTo>
                    <a:lnTo>
                      <a:pt x="58" y="76"/>
                    </a:lnTo>
                    <a:lnTo>
                      <a:pt x="58" y="76"/>
                    </a:lnTo>
                    <a:lnTo>
                      <a:pt x="74" y="52"/>
                    </a:lnTo>
                    <a:lnTo>
                      <a:pt x="88" y="34"/>
                    </a:lnTo>
                    <a:lnTo>
                      <a:pt x="88" y="34"/>
                    </a:lnTo>
                    <a:lnTo>
                      <a:pt x="100" y="18"/>
                    </a:lnTo>
                    <a:lnTo>
                      <a:pt x="104" y="10"/>
                    </a:lnTo>
                    <a:lnTo>
                      <a:pt x="108" y="0"/>
                    </a:lnTo>
                    <a:lnTo>
                      <a:pt x="0" y="108"/>
                    </a:lnTo>
                    <a:lnTo>
                      <a:pt x="0" y="108"/>
                    </a:lnTo>
                    <a:lnTo>
                      <a:pt x="18" y="108"/>
                    </a:lnTo>
                    <a:lnTo>
                      <a:pt x="18" y="108"/>
                    </a:lnTo>
                    <a:lnTo>
                      <a:pt x="26" y="106"/>
                    </a:lnTo>
                    <a:lnTo>
                      <a:pt x="26" y="1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6" name="Freeform 1160">
                <a:extLst>
                  <a:ext uri="{FF2B5EF4-FFF2-40B4-BE49-F238E27FC236}">
                    <a16:creationId xmlns:a16="http://schemas.microsoft.com/office/drawing/2014/main" id="{CB48F419-3511-4B20-8260-EA5AB698BAA7}"/>
                  </a:ext>
                </a:extLst>
              </p:cNvPr>
              <p:cNvSpPr>
                <a:spLocks/>
              </p:cNvSpPr>
              <p:nvPr/>
            </p:nvSpPr>
            <p:spPr bwMode="auto">
              <a:xfrm>
                <a:off x="4944" y="2588"/>
                <a:ext cx="18" cy="24"/>
              </a:xfrm>
              <a:custGeom>
                <a:avLst/>
                <a:gdLst>
                  <a:gd name="T0" fmla="*/ 10 w 18"/>
                  <a:gd name="T1" fmla="*/ 24 h 24"/>
                  <a:gd name="T2" fmla="*/ 18 w 18"/>
                  <a:gd name="T3" fmla="*/ 16 h 24"/>
                  <a:gd name="T4" fmla="*/ 18 w 18"/>
                  <a:gd name="T5" fmla="*/ 16 h 24"/>
                  <a:gd name="T6" fmla="*/ 16 w 18"/>
                  <a:gd name="T7" fmla="*/ 12 h 24"/>
                  <a:gd name="T8" fmla="*/ 16 w 18"/>
                  <a:gd name="T9" fmla="*/ 12 h 24"/>
                  <a:gd name="T10" fmla="*/ 16 w 18"/>
                  <a:gd name="T11" fmla="*/ 12 h 24"/>
                  <a:gd name="T12" fmla="*/ 16 w 18"/>
                  <a:gd name="T13" fmla="*/ 6 h 24"/>
                  <a:gd name="T14" fmla="*/ 14 w 18"/>
                  <a:gd name="T15" fmla="*/ 4 h 24"/>
                  <a:gd name="T16" fmla="*/ 10 w 18"/>
                  <a:gd name="T17" fmla="*/ 0 h 24"/>
                  <a:gd name="T18" fmla="*/ 0 w 18"/>
                  <a:gd name="T19" fmla="*/ 8 h 24"/>
                  <a:gd name="T20" fmla="*/ 0 w 18"/>
                  <a:gd name="T21" fmla="*/ 8 h 24"/>
                  <a:gd name="T22" fmla="*/ 4 w 18"/>
                  <a:gd name="T23" fmla="*/ 10 h 24"/>
                  <a:gd name="T24" fmla="*/ 6 w 18"/>
                  <a:gd name="T25" fmla="*/ 14 h 24"/>
                  <a:gd name="T26" fmla="*/ 10 w 18"/>
                  <a:gd name="T27" fmla="*/ 24 h 24"/>
                  <a:gd name="T28" fmla="*/ 10 w 18"/>
                  <a:gd name="T29"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10" y="24"/>
                    </a:moveTo>
                    <a:lnTo>
                      <a:pt x="18" y="16"/>
                    </a:lnTo>
                    <a:lnTo>
                      <a:pt x="18" y="16"/>
                    </a:lnTo>
                    <a:lnTo>
                      <a:pt x="16" y="12"/>
                    </a:lnTo>
                    <a:lnTo>
                      <a:pt x="16" y="12"/>
                    </a:lnTo>
                    <a:lnTo>
                      <a:pt x="16" y="12"/>
                    </a:lnTo>
                    <a:lnTo>
                      <a:pt x="16" y="6"/>
                    </a:lnTo>
                    <a:lnTo>
                      <a:pt x="14" y="4"/>
                    </a:lnTo>
                    <a:lnTo>
                      <a:pt x="10" y="0"/>
                    </a:lnTo>
                    <a:lnTo>
                      <a:pt x="0" y="8"/>
                    </a:lnTo>
                    <a:lnTo>
                      <a:pt x="0" y="8"/>
                    </a:lnTo>
                    <a:lnTo>
                      <a:pt x="4" y="10"/>
                    </a:lnTo>
                    <a:lnTo>
                      <a:pt x="6" y="14"/>
                    </a:lnTo>
                    <a:lnTo>
                      <a:pt x="10" y="24"/>
                    </a:lnTo>
                    <a:lnTo>
                      <a:pt x="10"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 name="Freeform 1161">
                <a:extLst>
                  <a:ext uri="{FF2B5EF4-FFF2-40B4-BE49-F238E27FC236}">
                    <a16:creationId xmlns:a16="http://schemas.microsoft.com/office/drawing/2014/main" id="{3CD69313-BE30-4C55-B1AB-27F2D3773950}"/>
                  </a:ext>
                </a:extLst>
              </p:cNvPr>
              <p:cNvSpPr>
                <a:spLocks/>
              </p:cNvSpPr>
              <p:nvPr/>
            </p:nvSpPr>
            <p:spPr bwMode="auto">
              <a:xfrm>
                <a:off x="4992" y="2484"/>
                <a:ext cx="78" cy="80"/>
              </a:xfrm>
              <a:custGeom>
                <a:avLst/>
                <a:gdLst>
                  <a:gd name="T0" fmla="*/ 72 w 78"/>
                  <a:gd name="T1" fmla="*/ 8 h 80"/>
                  <a:gd name="T2" fmla="*/ 72 w 78"/>
                  <a:gd name="T3" fmla="*/ 8 h 80"/>
                  <a:gd name="T4" fmla="*/ 64 w 78"/>
                  <a:gd name="T5" fmla="*/ 0 h 80"/>
                  <a:gd name="T6" fmla="*/ 0 w 78"/>
                  <a:gd name="T7" fmla="*/ 64 h 80"/>
                  <a:gd name="T8" fmla="*/ 0 w 78"/>
                  <a:gd name="T9" fmla="*/ 64 h 80"/>
                  <a:gd name="T10" fmla="*/ 2 w 78"/>
                  <a:gd name="T11" fmla="*/ 68 h 80"/>
                  <a:gd name="T12" fmla="*/ 2 w 78"/>
                  <a:gd name="T13" fmla="*/ 68 h 80"/>
                  <a:gd name="T14" fmla="*/ 4 w 78"/>
                  <a:gd name="T15" fmla="*/ 70 h 80"/>
                  <a:gd name="T16" fmla="*/ 6 w 78"/>
                  <a:gd name="T17" fmla="*/ 74 h 80"/>
                  <a:gd name="T18" fmla="*/ 6 w 78"/>
                  <a:gd name="T19" fmla="*/ 78 h 80"/>
                  <a:gd name="T20" fmla="*/ 10 w 78"/>
                  <a:gd name="T21" fmla="*/ 80 h 80"/>
                  <a:gd name="T22" fmla="*/ 78 w 78"/>
                  <a:gd name="T23" fmla="*/ 12 h 80"/>
                  <a:gd name="T24" fmla="*/ 78 w 78"/>
                  <a:gd name="T25" fmla="*/ 12 h 80"/>
                  <a:gd name="T26" fmla="*/ 72 w 78"/>
                  <a:gd name="T27" fmla="*/ 8 h 80"/>
                  <a:gd name="T28" fmla="*/ 72 w 78"/>
                  <a:gd name="T29" fmla="*/ 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8" h="80">
                    <a:moveTo>
                      <a:pt x="72" y="8"/>
                    </a:moveTo>
                    <a:lnTo>
                      <a:pt x="72" y="8"/>
                    </a:lnTo>
                    <a:lnTo>
                      <a:pt x="64" y="0"/>
                    </a:lnTo>
                    <a:lnTo>
                      <a:pt x="0" y="64"/>
                    </a:lnTo>
                    <a:lnTo>
                      <a:pt x="0" y="64"/>
                    </a:lnTo>
                    <a:lnTo>
                      <a:pt x="2" y="68"/>
                    </a:lnTo>
                    <a:lnTo>
                      <a:pt x="2" y="68"/>
                    </a:lnTo>
                    <a:lnTo>
                      <a:pt x="4" y="70"/>
                    </a:lnTo>
                    <a:lnTo>
                      <a:pt x="6" y="74"/>
                    </a:lnTo>
                    <a:lnTo>
                      <a:pt x="6" y="78"/>
                    </a:lnTo>
                    <a:lnTo>
                      <a:pt x="10" y="80"/>
                    </a:lnTo>
                    <a:lnTo>
                      <a:pt x="78" y="12"/>
                    </a:lnTo>
                    <a:lnTo>
                      <a:pt x="78" y="12"/>
                    </a:lnTo>
                    <a:lnTo>
                      <a:pt x="72" y="8"/>
                    </a:lnTo>
                    <a:lnTo>
                      <a:pt x="72"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8" name="Freeform 1162">
                <a:extLst>
                  <a:ext uri="{FF2B5EF4-FFF2-40B4-BE49-F238E27FC236}">
                    <a16:creationId xmlns:a16="http://schemas.microsoft.com/office/drawing/2014/main" id="{6C92572C-040C-407E-B67A-FA53AF583C11}"/>
                  </a:ext>
                </a:extLst>
              </p:cNvPr>
              <p:cNvSpPr>
                <a:spLocks/>
              </p:cNvSpPr>
              <p:nvPr/>
            </p:nvSpPr>
            <p:spPr bwMode="auto">
              <a:xfrm>
                <a:off x="5128" y="2294"/>
                <a:ext cx="120" cy="120"/>
              </a:xfrm>
              <a:custGeom>
                <a:avLst/>
                <a:gdLst>
                  <a:gd name="T0" fmla="*/ 112 w 120"/>
                  <a:gd name="T1" fmla="*/ 30 h 120"/>
                  <a:gd name="T2" fmla="*/ 112 w 120"/>
                  <a:gd name="T3" fmla="*/ 30 h 120"/>
                  <a:gd name="T4" fmla="*/ 114 w 120"/>
                  <a:gd name="T5" fmla="*/ 22 h 120"/>
                  <a:gd name="T6" fmla="*/ 116 w 120"/>
                  <a:gd name="T7" fmla="*/ 16 h 120"/>
                  <a:gd name="T8" fmla="*/ 118 w 120"/>
                  <a:gd name="T9" fmla="*/ 10 h 120"/>
                  <a:gd name="T10" fmla="*/ 120 w 120"/>
                  <a:gd name="T11" fmla="*/ 2 h 120"/>
                  <a:gd name="T12" fmla="*/ 120 w 120"/>
                  <a:gd name="T13" fmla="*/ 2 h 120"/>
                  <a:gd name="T14" fmla="*/ 120 w 120"/>
                  <a:gd name="T15" fmla="*/ 0 h 120"/>
                  <a:gd name="T16" fmla="*/ 0 w 120"/>
                  <a:gd name="T17" fmla="*/ 120 h 120"/>
                  <a:gd name="T18" fmla="*/ 0 w 120"/>
                  <a:gd name="T19" fmla="*/ 120 h 120"/>
                  <a:gd name="T20" fmla="*/ 4 w 120"/>
                  <a:gd name="T21" fmla="*/ 118 h 120"/>
                  <a:gd name="T22" fmla="*/ 8 w 120"/>
                  <a:gd name="T23" fmla="*/ 116 h 120"/>
                  <a:gd name="T24" fmla="*/ 8 w 120"/>
                  <a:gd name="T25" fmla="*/ 116 h 120"/>
                  <a:gd name="T26" fmla="*/ 14 w 120"/>
                  <a:gd name="T27" fmla="*/ 106 h 120"/>
                  <a:gd name="T28" fmla="*/ 14 w 120"/>
                  <a:gd name="T29" fmla="*/ 106 h 120"/>
                  <a:gd name="T30" fmla="*/ 18 w 120"/>
                  <a:gd name="T31" fmla="*/ 108 h 120"/>
                  <a:gd name="T32" fmla="*/ 24 w 120"/>
                  <a:gd name="T33" fmla="*/ 110 h 120"/>
                  <a:gd name="T34" fmla="*/ 24 w 120"/>
                  <a:gd name="T35" fmla="*/ 110 h 120"/>
                  <a:gd name="T36" fmla="*/ 34 w 120"/>
                  <a:gd name="T37" fmla="*/ 108 h 120"/>
                  <a:gd name="T38" fmla="*/ 92 w 120"/>
                  <a:gd name="T39" fmla="*/ 52 h 120"/>
                  <a:gd name="T40" fmla="*/ 92 w 120"/>
                  <a:gd name="T41" fmla="*/ 52 h 120"/>
                  <a:gd name="T42" fmla="*/ 102 w 120"/>
                  <a:gd name="T43" fmla="*/ 38 h 120"/>
                  <a:gd name="T44" fmla="*/ 108 w 120"/>
                  <a:gd name="T45" fmla="*/ 32 h 120"/>
                  <a:gd name="T46" fmla="*/ 112 w 120"/>
                  <a:gd name="T47" fmla="*/ 30 h 120"/>
                  <a:gd name="T48" fmla="*/ 112 w 120"/>
                  <a:gd name="T49" fmla="*/ 3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0" h="120">
                    <a:moveTo>
                      <a:pt x="112" y="30"/>
                    </a:moveTo>
                    <a:lnTo>
                      <a:pt x="112" y="30"/>
                    </a:lnTo>
                    <a:lnTo>
                      <a:pt x="114" y="22"/>
                    </a:lnTo>
                    <a:lnTo>
                      <a:pt x="116" y="16"/>
                    </a:lnTo>
                    <a:lnTo>
                      <a:pt x="118" y="10"/>
                    </a:lnTo>
                    <a:lnTo>
                      <a:pt x="120" y="2"/>
                    </a:lnTo>
                    <a:lnTo>
                      <a:pt x="120" y="2"/>
                    </a:lnTo>
                    <a:lnTo>
                      <a:pt x="120" y="0"/>
                    </a:lnTo>
                    <a:lnTo>
                      <a:pt x="0" y="120"/>
                    </a:lnTo>
                    <a:lnTo>
                      <a:pt x="0" y="120"/>
                    </a:lnTo>
                    <a:lnTo>
                      <a:pt x="4" y="118"/>
                    </a:lnTo>
                    <a:lnTo>
                      <a:pt x="8" y="116"/>
                    </a:lnTo>
                    <a:lnTo>
                      <a:pt x="8" y="116"/>
                    </a:lnTo>
                    <a:lnTo>
                      <a:pt x="14" y="106"/>
                    </a:lnTo>
                    <a:lnTo>
                      <a:pt x="14" y="106"/>
                    </a:lnTo>
                    <a:lnTo>
                      <a:pt x="18" y="108"/>
                    </a:lnTo>
                    <a:lnTo>
                      <a:pt x="24" y="110"/>
                    </a:lnTo>
                    <a:lnTo>
                      <a:pt x="24" y="110"/>
                    </a:lnTo>
                    <a:lnTo>
                      <a:pt x="34" y="108"/>
                    </a:lnTo>
                    <a:lnTo>
                      <a:pt x="92" y="52"/>
                    </a:lnTo>
                    <a:lnTo>
                      <a:pt x="92" y="52"/>
                    </a:lnTo>
                    <a:lnTo>
                      <a:pt x="102" y="38"/>
                    </a:lnTo>
                    <a:lnTo>
                      <a:pt x="108" y="32"/>
                    </a:lnTo>
                    <a:lnTo>
                      <a:pt x="112" y="30"/>
                    </a:lnTo>
                    <a:lnTo>
                      <a:pt x="11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9" name="Freeform 1163">
                <a:extLst>
                  <a:ext uri="{FF2B5EF4-FFF2-40B4-BE49-F238E27FC236}">
                    <a16:creationId xmlns:a16="http://schemas.microsoft.com/office/drawing/2014/main" id="{7D6ACDA4-1ECA-4440-9DD6-413E2EB1B308}"/>
                  </a:ext>
                </a:extLst>
              </p:cNvPr>
              <p:cNvSpPr>
                <a:spLocks/>
              </p:cNvSpPr>
              <p:nvPr/>
            </p:nvSpPr>
            <p:spPr bwMode="auto">
              <a:xfrm>
                <a:off x="5308" y="2194"/>
                <a:ext cx="40" cy="40"/>
              </a:xfrm>
              <a:custGeom>
                <a:avLst/>
                <a:gdLst>
                  <a:gd name="T0" fmla="*/ 0 w 40"/>
                  <a:gd name="T1" fmla="*/ 40 h 40"/>
                  <a:gd name="T2" fmla="*/ 6 w 40"/>
                  <a:gd name="T3" fmla="*/ 40 h 40"/>
                  <a:gd name="T4" fmla="*/ 6 w 40"/>
                  <a:gd name="T5" fmla="*/ 40 h 40"/>
                  <a:gd name="T6" fmla="*/ 10 w 40"/>
                  <a:gd name="T7" fmla="*/ 38 h 40"/>
                  <a:gd name="T8" fmla="*/ 16 w 40"/>
                  <a:gd name="T9" fmla="*/ 34 h 40"/>
                  <a:gd name="T10" fmla="*/ 16 w 40"/>
                  <a:gd name="T11" fmla="*/ 34 h 40"/>
                  <a:gd name="T12" fmla="*/ 18 w 40"/>
                  <a:gd name="T13" fmla="*/ 32 h 40"/>
                  <a:gd name="T14" fmla="*/ 22 w 40"/>
                  <a:gd name="T15" fmla="*/ 30 h 40"/>
                  <a:gd name="T16" fmla="*/ 30 w 40"/>
                  <a:gd name="T17" fmla="*/ 28 h 40"/>
                  <a:gd name="T18" fmla="*/ 30 w 40"/>
                  <a:gd name="T19" fmla="*/ 28 h 40"/>
                  <a:gd name="T20" fmla="*/ 34 w 40"/>
                  <a:gd name="T21" fmla="*/ 26 h 40"/>
                  <a:gd name="T22" fmla="*/ 38 w 40"/>
                  <a:gd name="T23" fmla="*/ 24 h 40"/>
                  <a:gd name="T24" fmla="*/ 40 w 40"/>
                  <a:gd name="T25" fmla="*/ 18 h 40"/>
                  <a:gd name="T26" fmla="*/ 40 w 40"/>
                  <a:gd name="T27" fmla="*/ 12 h 40"/>
                  <a:gd name="T28" fmla="*/ 40 w 40"/>
                  <a:gd name="T29" fmla="*/ 12 h 40"/>
                  <a:gd name="T30" fmla="*/ 38 w 40"/>
                  <a:gd name="T31" fmla="*/ 0 h 40"/>
                  <a:gd name="T32" fmla="*/ 0 w 40"/>
                  <a:gd name="T33" fmla="*/ 38 h 40"/>
                  <a:gd name="T34" fmla="*/ 0 w 40"/>
                  <a:gd name="T35" fmla="*/ 38 h 40"/>
                  <a:gd name="T36" fmla="*/ 0 w 40"/>
                  <a:gd name="T37" fmla="*/ 40 h 40"/>
                  <a:gd name="T38" fmla="*/ 0 w 40"/>
                  <a:gd name="T39"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0" h="40">
                    <a:moveTo>
                      <a:pt x="0" y="40"/>
                    </a:moveTo>
                    <a:lnTo>
                      <a:pt x="6" y="40"/>
                    </a:lnTo>
                    <a:lnTo>
                      <a:pt x="6" y="40"/>
                    </a:lnTo>
                    <a:lnTo>
                      <a:pt x="10" y="38"/>
                    </a:lnTo>
                    <a:lnTo>
                      <a:pt x="16" y="34"/>
                    </a:lnTo>
                    <a:lnTo>
                      <a:pt x="16" y="34"/>
                    </a:lnTo>
                    <a:lnTo>
                      <a:pt x="18" y="32"/>
                    </a:lnTo>
                    <a:lnTo>
                      <a:pt x="22" y="30"/>
                    </a:lnTo>
                    <a:lnTo>
                      <a:pt x="30" y="28"/>
                    </a:lnTo>
                    <a:lnTo>
                      <a:pt x="30" y="28"/>
                    </a:lnTo>
                    <a:lnTo>
                      <a:pt x="34" y="26"/>
                    </a:lnTo>
                    <a:lnTo>
                      <a:pt x="38" y="24"/>
                    </a:lnTo>
                    <a:lnTo>
                      <a:pt x="40" y="18"/>
                    </a:lnTo>
                    <a:lnTo>
                      <a:pt x="40" y="12"/>
                    </a:lnTo>
                    <a:lnTo>
                      <a:pt x="40" y="12"/>
                    </a:lnTo>
                    <a:lnTo>
                      <a:pt x="38" y="0"/>
                    </a:lnTo>
                    <a:lnTo>
                      <a:pt x="0" y="38"/>
                    </a:lnTo>
                    <a:lnTo>
                      <a:pt x="0" y="38"/>
                    </a:lnTo>
                    <a:lnTo>
                      <a:pt x="0" y="40"/>
                    </a:lnTo>
                    <a:lnTo>
                      <a:pt x="0"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0" name="Freeform 1164">
                <a:extLst>
                  <a:ext uri="{FF2B5EF4-FFF2-40B4-BE49-F238E27FC236}">
                    <a16:creationId xmlns:a16="http://schemas.microsoft.com/office/drawing/2014/main" id="{715F5ECA-5891-424E-B050-AA41D5824F01}"/>
                  </a:ext>
                </a:extLst>
              </p:cNvPr>
              <p:cNvSpPr>
                <a:spLocks/>
              </p:cNvSpPr>
              <p:nvPr/>
            </p:nvSpPr>
            <p:spPr bwMode="auto">
              <a:xfrm>
                <a:off x="5700" y="1782"/>
                <a:ext cx="82" cy="84"/>
              </a:xfrm>
              <a:custGeom>
                <a:avLst/>
                <a:gdLst>
                  <a:gd name="T0" fmla="*/ 60 w 82"/>
                  <a:gd name="T1" fmla="*/ 12 h 84"/>
                  <a:gd name="T2" fmla="*/ 60 w 82"/>
                  <a:gd name="T3" fmla="*/ 12 h 84"/>
                  <a:gd name="T4" fmla="*/ 44 w 82"/>
                  <a:gd name="T5" fmla="*/ 34 h 84"/>
                  <a:gd name="T6" fmla="*/ 36 w 82"/>
                  <a:gd name="T7" fmla="*/ 44 h 84"/>
                  <a:gd name="T8" fmla="*/ 26 w 82"/>
                  <a:gd name="T9" fmla="*/ 52 h 84"/>
                  <a:gd name="T10" fmla="*/ 26 w 82"/>
                  <a:gd name="T11" fmla="*/ 52 h 84"/>
                  <a:gd name="T12" fmla="*/ 18 w 82"/>
                  <a:gd name="T13" fmla="*/ 58 h 84"/>
                  <a:gd name="T14" fmla="*/ 10 w 82"/>
                  <a:gd name="T15" fmla="*/ 64 h 84"/>
                  <a:gd name="T16" fmla="*/ 4 w 82"/>
                  <a:gd name="T17" fmla="*/ 72 h 84"/>
                  <a:gd name="T18" fmla="*/ 0 w 82"/>
                  <a:gd name="T19" fmla="*/ 84 h 84"/>
                  <a:gd name="T20" fmla="*/ 82 w 82"/>
                  <a:gd name="T21" fmla="*/ 0 h 84"/>
                  <a:gd name="T22" fmla="*/ 82 w 82"/>
                  <a:gd name="T23" fmla="*/ 0 h 84"/>
                  <a:gd name="T24" fmla="*/ 70 w 82"/>
                  <a:gd name="T25" fmla="*/ 4 h 84"/>
                  <a:gd name="T26" fmla="*/ 64 w 82"/>
                  <a:gd name="T27" fmla="*/ 8 h 84"/>
                  <a:gd name="T28" fmla="*/ 60 w 82"/>
                  <a:gd name="T29" fmla="*/ 12 h 84"/>
                  <a:gd name="T30" fmla="*/ 60 w 82"/>
                  <a:gd name="T31" fmla="*/ 1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2" h="84">
                    <a:moveTo>
                      <a:pt x="60" y="12"/>
                    </a:moveTo>
                    <a:lnTo>
                      <a:pt x="60" y="12"/>
                    </a:lnTo>
                    <a:lnTo>
                      <a:pt x="44" y="34"/>
                    </a:lnTo>
                    <a:lnTo>
                      <a:pt x="36" y="44"/>
                    </a:lnTo>
                    <a:lnTo>
                      <a:pt x="26" y="52"/>
                    </a:lnTo>
                    <a:lnTo>
                      <a:pt x="26" y="52"/>
                    </a:lnTo>
                    <a:lnTo>
                      <a:pt x="18" y="58"/>
                    </a:lnTo>
                    <a:lnTo>
                      <a:pt x="10" y="64"/>
                    </a:lnTo>
                    <a:lnTo>
                      <a:pt x="4" y="72"/>
                    </a:lnTo>
                    <a:lnTo>
                      <a:pt x="0" y="84"/>
                    </a:lnTo>
                    <a:lnTo>
                      <a:pt x="82" y="0"/>
                    </a:lnTo>
                    <a:lnTo>
                      <a:pt x="82" y="0"/>
                    </a:lnTo>
                    <a:lnTo>
                      <a:pt x="70" y="4"/>
                    </a:lnTo>
                    <a:lnTo>
                      <a:pt x="64" y="8"/>
                    </a:lnTo>
                    <a:lnTo>
                      <a:pt x="60" y="12"/>
                    </a:lnTo>
                    <a:lnTo>
                      <a:pt x="6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1" name="Freeform 1165">
                <a:extLst>
                  <a:ext uri="{FF2B5EF4-FFF2-40B4-BE49-F238E27FC236}">
                    <a16:creationId xmlns:a16="http://schemas.microsoft.com/office/drawing/2014/main" id="{514BB762-7E34-403E-8071-8BAF528DF4EA}"/>
                  </a:ext>
                </a:extLst>
              </p:cNvPr>
              <p:cNvSpPr>
                <a:spLocks/>
              </p:cNvSpPr>
              <p:nvPr/>
            </p:nvSpPr>
            <p:spPr bwMode="auto">
              <a:xfrm>
                <a:off x="5760" y="1582"/>
                <a:ext cx="220" cy="198"/>
              </a:xfrm>
              <a:custGeom>
                <a:avLst/>
                <a:gdLst>
                  <a:gd name="T0" fmla="*/ 40 w 220"/>
                  <a:gd name="T1" fmla="*/ 164 h 198"/>
                  <a:gd name="T2" fmla="*/ 40 w 220"/>
                  <a:gd name="T3" fmla="*/ 164 h 198"/>
                  <a:gd name="T4" fmla="*/ 46 w 220"/>
                  <a:gd name="T5" fmla="*/ 166 h 198"/>
                  <a:gd name="T6" fmla="*/ 50 w 220"/>
                  <a:gd name="T7" fmla="*/ 168 h 198"/>
                  <a:gd name="T8" fmla="*/ 52 w 220"/>
                  <a:gd name="T9" fmla="*/ 172 h 198"/>
                  <a:gd name="T10" fmla="*/ 220 w 220"/>
                  <a:gd name="T11" fmla="*/ 4 h 198"/>
                  <a:gd name="T12" fmla="*/ 220 w 220"/>
                  <a:gd name="T13" fmla="*/ 4 h 198"/>
                  <a:gd name="T14" fmla="*/ 200 w 220"/>
                  <a:gd name="T15" fmla="*/ 0 h 198"/>
                  <a:gd name="T16" fmla="*/ 0 w 220"/>
                  <a:gd name="T17" fmla="*/ 198 h 198"/>
                  <a:gd name="T18" fmla="*/ 0 w 220"/>
                  <a:gd name="T19" fmla="*/ 198 h 198"/>
                  <a:gd name="T20" fmla="*/ 6 w 220"/>
                  <a:gd name="T21" fmla="*/ 196 h 198"/>
                  <a:gd name="T22" fmla="*/ 14 w 220"/>
                  <a:gd name="T23" fmla="*/ 192 h 198"/>
                  <a:gd name="T24" fmla="*/ 24 w 220"/>
                  <a:gd name="T25" fmla="*/ 180 h 198"/>
                  <a:gd name="T26" fmla="*/ 40 w 220"/>
                  <a:gd name="T27" fmla="*/ 164 h 198"/>
                  <a:gd name="T28" fmla="*/ 40 w 220"/>
                  <a:gd name="T29" fmla="*/ 164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0" h="198">
                    <a:moveTo>
                      <a:pt x="40" y="164"/>
                    </a:moveTo>
                    <a:lnTo>
                      <a:pt x="40" y="164"/>
                    </a:lnTo>
                    <a:lnTo>
                      <a:pt x="46" y="166"/>
                    </a:lnTo>
                    <a:lnTo>
                      <a:pt x="50" y="168"/>
                    </a:lnTo>
                    <a:lnTo>
                      <a:pt x="52" y="172"/>
                    </a:lnTo>
                    <a:lnTo>
                      <a:pt x="220" y="4"/>
                    </a:lnTo>
                    <a:lnTo>
                      <a:pt x="220" y="4"/>
                    </a:lnTo>
                    <a:lnTo>
                      <a:pt x="200" y="0"/>
                    </a:lnTo>
                    <a:lnTo>
                      <a:pt x="0" y="198"/>
                    </a:lnTo>
                    <a:lnTo>
                      <a:pt x="0" y="198"/>
                    </a:lnTo>
                    <a:lnTo>
                      <a:pt x="6" y="196"/>
                    </a:lnTo>
                    <a:lnTo>
                      <a:pt x="14" y="192"/>
                    </a:lnTo>
                    <a:lnTo>
                      <a:pt x="24" y="180"/>
                    </a:lnTo>
                    <a:lnTo>
                      <a:pt x="40" y="164"/>
                    </a:lnTo>
                    <a:lnTo>
                      <a:pt x="40" y="1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2" name="Freeform 1166">
                <a:extLst>
                  <a:ext uri="{FF2B5EF4-FFF2-40B4-BE49-F238E27FC236}">
                    <a16:creationId xmlns:a16="http://schemas.microsoft.com/office/drawing/2014/main" id="{22A3F120-538B-4C9F-A0AB-FBCBB9FBA0D0}"/>
                  </a:ext>
                </a:extLst>
              </p:cNvPr>
              <p:cNvSpPr>
                <a:spLocks/>
              </p:cNvSpPr>
              <p:nvPr/>
            </p:nvSpPr>
            <p:spPr bwMode="auto">
              <a:xfrm>
                <a:off x="5016" y="2512"/>
                <a:ext cx="66" cy="80"/>
              </a:xfrm>
              <a:custGeom>
                <a:avLst/>
                <a:gdLst>
                  <a:gd name="T0" fmla="*/ 4 w 66"/>
                  <a:gd name="T1" fmla="*/ 60 h 80"/>
                  <a:gd name="T2" fmla="*/ 4 w 66"/>
                  <a:gd name="T3" fmla="*/ 60 h 80"/>
                  <a:gd name="T4" fmla="*/ 6 w 66"/>
                  <a:gd name="T5" fmla="*/ 64 h 80"/>
                  <a:gd name="T6" fmla="*/ 8 w 66"/>
                  <a:gd name="T7" fmla="*/ 68 h 80"/>
                  <a:gd name="T8" fmla="*/ 8 w 66"/>
                  <a:gd name="T9" fmla="*/ 68 h 80"/>
                  <a:gd name="T10" fmla="*/ 6 w 66"/>
                  <a:gd name="T11" fmla="*/ 70 h 80"/>
                  <a:gd name="T12" fmla="*/ 6 w 66"/>
                  <a:gd name="T13" fmla="*/ 74 h 80"/>
                  <a:gd name="T14" fmla="*/ 6 w 66"/>
                  <a:gd name="T15" fmla="*/ 74 h 80"/>
                  <a:gd name="T16" fmla="*/ 8 w 66"/>
                  <a:gd name="T17" fmla="*/ 80 h 80"/>
                  <a:gd name="T18" fmla="*/ 66 w 66"/>
                  <a:gd name="T19" fmla="*/ 20 h 80"/>
                  <a:gd name="T20" fmla="*/ 66 w 66"/>
                  <a:gd name="T21" fmla="*/ 20 h 80"/>
                  <a:gd name="T22" fmla="*/ 66 w 66"/>
                  <a:gd name="T23" fmla="*/ 10 h 80"/>
                  <a:gd name="T24" fmla="*/ 62 w 66"/>
                  <a:gd name="T25" fmla="*/ 0 h 80"/>
                  <a:gd name="T26" fmla="*/ 0 w 66"/>
                  <a:gd name="T27" fmla="*/ 60 h 80"/>
                  <a:gd name="T28" fmla="*/ 0 w 66"/>
                  <a:gd name="T29" fmla="*/ 60 h 80"/>
                  <a:gd name="T30" fmla="*/ 4 w 66"/>
                  <a:gd name="T31" fmla="*/ 60 h 80"/>
                  <a:gd name="T32" fmla="*/ 4 w 66"/>
                  <a:gd name="T33" fmla="*/ 6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80">
                    <a:moveTo>
                      <a:pt x="4" y="60"/>
                    </a:moveTo>
                    <a:lnTo>
                      <a:pt x="4" y="60"/>
                    </a:lnTo>
                    <a:lnTo>
                      <a:pt x="6" y="64"/>
                    </a:lnTo>
                    <a:lnTo>
                      <a:pt x="8" y="68"/>
                    </a:lnTo>
                    <a:lnTo>
                      <a:pt x="8" y="68"/>
                    </a:lnTo>
                    <a:lnTo>
                      <a:pt x="6" y="70"/>
                    </a:lnTo>
                    <a:lnTo>
                      <a:pt x="6" y="74"/>
                    </a:lnTo>
                    <a:lnTo>
                      <a:pt x="6" y="74"/>
                    </a:lnTo>
                    <a:lnTo>
                      <a:pt x="8" y="80"/>
                    </a:lnTo>
                    <a:lnTo>
                      <a:pt x="66" y="20"/>
                    </a:lnTo>
                    <a:lnTo>
                      <a:pt x="66" y="20"/>
                    </a:lnTo>
                    <a:lnTo>
                      <a:pt x="66" y="10"/>
                    </a:lnTo>
                    <a:lnTo>
                      <a:pt x="62" y="0"/>
                    </a:lnTo>
                    <a:lnTo>
                      <a:pt x="0" y="60"/>
                    </a:lnTo>
                    <a:lnTo>
                      <a:pt x="0" y="60"/>
                    </a:lnTo>
                    <a:lnTo>
                      <a:pt x="4" y="60"/>
                    </a:lnTo>
                    <a:lnTo>
                      <a:pt x="4"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 name="Freeform 1167">
                <a:extLst>
                  <a:ext uri="{FF2B5EF4-FFF2-40B4-BE49-F238E27FC236}">
                    <a16:creationId xmlns:a16="http://schemas.microsoft.com/office/drawing/2014/main" id="{F8DF3B54-472D-4EEE-BF4F-9C37B3CF0524}"/>
                  </a:ext>
                </a:extLst>
              </p:cNvPr>
              <p:cNvSpPr>
                <a:spLocks/>
              </p:cNvSpPr>
              <p:nvPr/>
            </p:nvSpPr>
            <p:spPr bwMode="auto">
              <a:xfrm>
                <a:off x="5700" y="1592"/>
                <a:ext cx="314" cy="320"/>
              </a:xfrm>
              <a:custGeom>
                <a:avLst/>
                <a:gdLst>
                  <a:gd name="T0" fmla="*/ 0 w 314"/>
                  <a:gd name="T1" fmla="*/ 298 h 320"/>
                  <a:gd name="T2" fmla="*/ 0 w 314"/>
                  <a:gd name="T3" fmla="*/ 298 h 320"/>
                  <a:gd name="T4" fmla="*/ 2 w 314"/>
                  <a:gd name="T5" fmla="*/ 320 h 320"/>
                  <a:gd name="T6" fmla="*/ 100 w 314"/>
                  <a:gd name="T7" fmla="*/ 222 h 320"/>
                  <a:gd name="T8" fmla="*/ 100 w 314"/>
                  <a:gd name="T9" fmla="*/ 222 h 320"/>
                  <a:gd name="T10" fmla="*/ 112 w 314"/>
                  <a:gd name="T11" fmla="*/ 208 h 320"/>
                  <a:gd name="T12" fmla="*/ 122 w 314"/>
                  <a:gd name="T13" fmla="*/ 200 h 320"/>
                  <a:gd name="T14" fmla="*/ 314 w 314"/>
                  <a:gd name="T15" fmla="*/ 8 h 320"/>
                  <a:gd name="T16" fmla="*/ 314 w 314"/>
                  <a:gd name="T17" fmla="*/ 8 h 320"/>
                  <a:gd name="T18" fmla="*/ 296 w 314"/>
                  <a:gd name="T19" fmla="*/ 0 h 320"/>
                  <a:gd name="T20" fmla="*/ 0 w 314"/>
                  <a:gd name="T21" fmla="*/ 29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4" h="320">
                    <a:moveTo>
                      <a:pt x="0" y="298"/>
                    </a:moveTo>
                    <a:lnTo>
                      <a:pt x="0" y="298"/>
                    </a:lnTo>
                    <a:lnTo>
                      <a:pt x="2" y="320"/>
                    </a:lnTo>
                    <a:lnTo>
                      <a:pt x="100" y="222"/>
                    </a:lnTo>
                    <a:lnTo>
                      <a:pt x="100" y="222"/>
                    </a:lnTo>
                    <a:lnTo>
                      <a:pt x="112" y="208"/>
                    </a:lnTo>
                    <a:lnTo>
                      <a:pt x="122" y="200"/>
                    </a:lnTo>
                    <a:lnTo>
                      <a:pt x="314" y="8"/>
                    </a:lnTo>
                    <a:lnTo>
                      <a:pt x="314" y="8"/>
                    </a:lnTo>
                    <a:lnTo>
                      <a:pt x="296" y="0"/>
                    </a:lnTo>
                    <a:lnTo>
                      <a:pt x="0" y="2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4" name="Freeform 1168">
                <a:extLst>
                  <a:ext uri="{FF2B5EF4-FFF2-40B4-BE49-F238E27FC236}">
                    <a16:creationId xmlns:a16="http://schemas.microsoft.com/office/drawing/2014/main" id="{16B89064-17E6-432A-A684-9312E72902D0}"/>
                  </a:ext>
                </a:extLst>
              </p:cNvPr>
              <p:cNvSpPr>
                <a:spLocks/>
              </p:cNvSpPr>
              <p:nvPr/>
            </p:nvSpPr>
            <p:spPr bwMode="auto">
              <a:xfrm>
                <a:off x="4960" y="2618"/>
                <a:ext cx="28" cy="30"/>
              </a:xfrm>
              <a:custGeom>
                <a:avLst/>
                <a:gdLst>
                  <a:gd name="T0" fmla="*/ 12 w 28"/>
                  <a:gd name="T1" fmla="*/ 0 h 30"/>
                  <a:gd name="T2" fmla="*/ 0 w 28"/>
                  <a:gd name="T3" fmla="*/ 12 h 30"/>
                  <a:gd name="T4" fmla="*/ 0 w 28"/>
                  <a:gd name="T5" fmla="*/ 12 h 30"/>
                  <a:gd name="T6" fmla="*/ 6 w 28"/>
                  <a:gd name="T7" fmla="*/ 30 h 30"/>
                  <a:gd name="T8" fmla="*/ 28 w 28"/>
                  <a:gd name="T9" fmla="*/ 8 h 30"/>
                  <a:gd name="T10" fmla="*/ 28 w 28"/>
                  <a:gd name="T11" fmla="*/ 8 h 30"/>
                  <a:gd name="T12" fmla="*/ 12 w 28"/>
                  <a:gd name="T13" fmla="*/ 0 h 30"/>
                  <a:gd name="T14" fmla="*/ 12 w 28"/>
                  <a:gd name="T15" fmla="*/ 0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30">
                    <a:moveTo>
                      <a:pt x="12" y="0"/>
                    </a:moveTo>
                    <a:lnTo>
                      <a:pt x="0" y="12"/>
                    </a:lnTo>
                    <a:lnTo>
                      <a:pt x="0" y="12"/>
                    </a:lnTo>
                    <a:lnTo>
                      <a:pt x="6" y="30"/>
                    </a:lnTo>
                    <a:lnTo>
                      <a:pt x="28" y="8"/>
                    </a:lnTo>
                    <a:lnTo>
                      <a:pt x="28" y="8"/>
                    </a:lnTo>
                    <a:lnTo>
                      <a:pt x="12" y="0"/>
                    </a:lnTo>
                    <a:lnTo>
                      <a:pt x="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5" name="Freeform 1169">
                <a:extLst>
                  <a:ext uri="{FF2B5EF4-FFF2-40B4-BE49-F238E27FC236}">
                    <a16:creationId xmlns:a16="http://schemas.microsoft.com/office/drawing/2014/main" id="{5D697E9C-EE74-4DF1-B9AA-254EA7D86FEE}"/>
                  </a:ext>
                </a:extLst>
              </p:cNvPr>
              <p:cNvSpPr>
                <a:spLocks/>
              </p:cNvSpPr>
              <p:nvPr/>
            </p:nvSpPr>
            <p:spPr bwMode="auto">
              <a:xfrm>
                <a:off x="4972" y="2636"/>
                <a:ext cx="34" cy="42"/>
              </a:xfrm>
              <a:custGeom>
                <a:avLst/>
                <a:gdLst>
                  <a:gd name="T0" fmla="*/ 32 w 34"/>
                  <a:gd name="T1" fmla="*/ 22 h 42"/>
                  <a:gd name="T2" fmla="*/ 32 w 34"/>
                  <a:gd name="T3" fmla="*/ 22 h 42"/>
                  <a:gd name="T4" fmla="*/ 32 w 34"/>
                  <a:gd name="T5" fmla="*/ 18 h 42"/>
                  <a:gd name="T6" fmla="*/ 34 w 34"/>
                  <a:gd name="T7" fmla="*/ 14 h 42"/>
                  <a:gd name="T8" fmla="*/ 34 w 34"/>
                  <a:gd name="T9" fmla="*/ 14 h 42"/>
                  <a:gd name="T10" fmla="*/ 32 w 34"/>
                  <a:gd name="T11" fmla="*/ 6 h 42"/>
                  <a:gd name="T12" fmla="*/ 30 w 34"/>
                  <a:gd name="T13" fmla="*/ 0 h 42"/>
                  <a:gd name="T14" fmla="*/ 0 w 34"/>
                  <a:gd name="T15" fmla="*/ 30 h 42"/>
                  <a:gd name="T16" fmla="*/ 0 w 34"/>
                  <a:gd name="T17" fmla="*/ 30 h 42"/>
                  <a:gd name="T18" fmla="*/ 6 w 34"/>
                  <a:gd name="T19" fmla="*/ 36 h 42"/>
                  <a:gd name="T20" fmla="*/ 12 w 34"/>
                  <a:gd name="T21" fmla="*/ 42 h 42"/>
                  <a:gd name="T22" fmla="*/ 32 w 34"/>
                  <a:gd name="T23" fmla="*/ 24 h 42"/>
                  <a:gd name="T24" fmla="*/ 32 w 34"/>
                  <a:gd name="T25" fmla="*/ 24 h 42"/>
                  <a:gd name="T26" fmla="*/ 32 w 34"/>
                  <a:gd name="T27" fmla="*/ 22 h 42"/>
                  <a:gd name="T28" fmla="*/ 32 w 34"/>
                  <a:gd name="T29" fmla="*/ 2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 h="42">
                    <a:moveTo>
                      <a:pt x="32" y="22"/>
                    </a:moveTo>
                    <a:lnTo>
                      <a:pt x="32" y="22"/>
                    </a:lnTo>
                    <a:lnTo>
                      <a:pt x="32" y="18"/>
                    </a:lnTo>
                    <a:lnTo>
                      <a:pt x="34" y="14"/>
                    </a:lnTo>
                    <a:lnTo>
                      <a:pt x="34" y="14"/>
                    </a:lnTo>
                    <a:lnTo>
                      <a:pt x="32" y="6"/>
                    </a:lnTo>
                    <a:lnTo>
                      <a:pt x="30" y="0"/>
                    </a:lnTo>
                    <a:lnTo>
                      <a:pt x="0" y="30"/>
                    </a:lnTo>
                    <a:lnTo>
                      <a:pt x="0" y="30"/>
                    </a:lnTo>
                    <a:lnTo>
                      <a:pt x="6" y="36"/>
                    </a:lnTo>
                    <a:lnTo>
                      <a:pt x="12" y="42"/>
                    </a:lnTo>
                    <a:lnTo>
                      <a:pt x="32" y="24"/>
                    </a:lnTo>
                    <a:lnTo>
                      <a:pt x="32" y="24"/>
                    </a:lnTo>
                    <a:lnTo>
                      <a:pt x="32" y="22"/>
                    </a:lnTo>
                    <a:lnTo>
                      <a:pt x="32"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6" name="Freeform 1170">
                <a:extLst>
                  <a:ext uri="{FF2B5EF4-FFF2-40B4-BE49-F238E27FC236}">
                    <a16:creationId xmlns:a16="http://schemas.microsoft.com/office/drawing/2014/main" id="{38AC3927-FCD6-4872-B2DD-771E3BA9053E}"/>
                  </a:ext>
                </a:extLst>
              </p:cNvPr>
              <p:cNvSpPr>
                <a:spLocks/>
              </p:cNvSpPr>
              <p:nvPr/>
            </p:nvSpPr>
            <p:spPr bwMode="auto">
              <a:xfrm>
                <a:off x="5706" y="1852"/>
                <a:ext cx="82" cy="98"/>
              </a:xfrm>
              <a:custGeom>
                <a:avLst/>
                <a:gdLst>
                  <a:gd name="T0" fmla="*/ 24 w 82"/>
                  <a:gd name="T1" fmla="*/ 80 h 98"/>
                  <a:gd name="T2" fmla="*/ 24 w 82"/>
                  <a:gd name="T3" fmla="*/ 80 h 98"/>
                  <a:gd name="T4" fmla="*/ 32 w 82"/>
                  <a:gd name="T5" fmla="*/ 68 h 98"/>
                  <a:gd name="T6" fmla="*/ 38 w 82"/>
                  <a:gd name="T7" fmla="*/ 64 h 98"/>
                  <a:gd name="T8" fmla="*/ 44 w 82"/>
                  <a:gd name="T9" fmla="*/ 60 h 98"/>
                  <a:gd name="T10" fmla="*/ 46 w 82"/>
                  <a:gd name="T11" fmla="*/ 58 h 98"/>
                  <a:gd name="T12" fmla="*/ 46 w 82"/>
                  <a:gd name="T13" fmla="*/ 58 h 98"/>
                  <a:gd name="T14" fmla="*/ 46 w 82"/>
                  <a:gd name="T15" fmla="*/ 54 h 98"/>
                  <a:gd name="T16" fmla="*/ 48 w 82"/>
                  <a:gd name="T17" fmla="*/ 50 h 98"/>
                  <a:gd name="T18" fmla="*/ 56 w 82"/>
                  <a:gd name="T19" fmla="*/ 44 h 98"/>
                  <a:gd name="T20" fmla="*/ 62 w 82"/>
                  <a:gd name="T21" fmla="*/ 40 h 98"/>
                  <a:gd name="T22" fmla="*/ 64 w 82"/>
                  <a:gd name="T23" fmla="*/ 36 h 98"/>
                  <a:gd name="T24" fmla="*/ 66 w 82"/>
                  <a:gd name="T25" fmla="*/ 34 h 98"/>
                  <a:gd name="T26" fmla="*/ 66 w 82"/>
                  <a:gd name="T27" fmla="*/ 34 h 98"/>
                  <a:gd name="T28" fmla="*/ 66 w 82"/>
                  <a:gd name="T29" fmla="*/ 28 h 98"/>
                  <a:gd name="T30" fmla="*/ 68 w 82"/>
                  <a:gd name="T31" fmla="*/ 24 h 98"/>
                  <a:gd name="T32" fmla="*/ 74 w 82"/>
                  <a:gd name="T33" fmla="*/ 18 h 98"/>
                  <a:gd name="T34" fmla="*/ 78 w 82"/>
                  <a:gd name="T35" fmla="*/ 12 h 98"/>
                  <a:gd name="T36" fmla="*/ 80 w 82"/>
                  <a:gd name="T37" fmla="*/ 8 h 98"/>
                  <a:gd name="T38" fmla="*/ 82 w 82"/>
                  <a:gd name="T39" fmla="*/ 6 h 98"/>
                  <a:gd name="T40" fmla="*/ 82 w 82"/>
                  <a:gd name="T41" fmla="*/ 6 h 98"/>
                  <a:gd name="T42" fmla="*/ 80 w 82"/>
                  <a:gd name="T43" fmla="*/ 0 h 98"/>
                  <a:gd name="T44" fmla="*/ 0 w 82"/>
                  <a:gd name="T45" fmla="*/ 80 h 98"/>
                  <a:gd name="T46" fmla="*/ 0 w 82"/>
                  <a:gd name="T47" fmla="*/ 80 h 98"/>
                  <a:gd name="T48" fmla="*/ 4 w 82"/>
                  <a:gd name="T49" fmla="*/ 90 h 98"/>
                  <a:gd name="T50" fmla="*/ 8 w 82"/>
                  <a:gd name="T51" fmla="*/ 98 h 98"/>
                  <a:gd name="T52" fmla="*/ 24 w 82"/>
                  <a:gd name="T53" fmla="*/ 8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2" h="98">
                    <a:moveTo>
                      <a:pt x="24" y="80"/>
                    </a:moveTo>
                    <a:lnTo>
                      <a:pt x="24" y="80"/>
                    </a:lnTo>
                    <a:lnTo>
                      <a:pt x="32" y="68"/>
                    </a:lnTo>
                    <a:lnTo>
                      <a:pt x="38" y="64"/>
                    </a:lnTo>
                    <a:lnTo>
                      <a:pt x="44" y="60"/>
                    </a:lnTo>
                    <a:lnTo>
                      <a:pt x="46" y="58"/>
                    </a:lnTo>
                    <a:lnTo>
                      <a:pt x="46" y="58"/>
                    </a:lnTo>
                    <a:lnTo>
                      <a:pt x="46" y="54"/>
                    </a:lnTo>
                    <a:lnTo>
                      <a:pt x="48" y="50"/>
                    </a:lnTo>
                    <a:lnTo>
                      <a:pt x="56" y="44"/>
                    </a:lnTo>
                    <a:lnTo>
                      <a:pt x="62" y="40"/>
                    </a:lnTo>
                    <a:lnTo>
                      <a:pt x="64" y="36"/>
                    </a:lnTo>
                    <a:lnTo>
                      <a:pt x="66" y="34"/>
                    </a:lnTo>
                    <a:lnTo>
                      <a:pt x="66" y="34"/>
                    </a:lnTo>
                    <a:lnTo>
                      <a:pt x="66" y="28"/>
                    </a:lnTo>
                    <a:lnTo>
                      <a:pt x="68" y="24"/>
                    </a:lnTo>
                    <a:lnTo>
                      <a:pt x="74" y="18"/>
                    </a:lnTo>
                    <a:lnTo>
                      <a:pt x="78" y="12"/>
                    </a:lnTo>
                    <a:lnTo>
                      <a:pt x="80" y="8"/>
                    </a:lnTo>
                    <a:lnTo>
                      <a:pt x="82" y="6"/>
                    </a:lnTo>
                    <a:lnTo>
                      <a:pt x="82" y="6"/>
                    </a:lnTo>
                    <a:lnTo>
                      <a:pt x="80" y="0"/>
                    </a:lnTo>
                    <a:lnTo>
                      <a:pt x="0" y="80"/>
                    </a:lnTo>
                    <a:lnTo>
                      <a:pt x="0" y="80"/>
                    </a:lnTo>
                    <a:lnTo>
                      <a:pt x="4" y="90"/>
                    </a:lnTo>
                    <a:lnTo>
                      <a:pt x="8" y="98"/>
                    </a:lnTo>
                    <a:lnTo>
                      <a:pt x="24"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7" name="Freeform 1171">
                <a:extLst>
                  <a:ext uri="{FF2B5EF4-FFF2-40B4-BE49-F238E27FC236}">
                    <a16:creationId xmlns:a16="http://schemas.microsoft.com/office/drawing/2014/main" id="{11B21D37-37B3-4E87-9D76-9B8EE3C0F643}"/>
                  </a:ext>
                </a:extLst>
              </p:cNvPr>
              <p:cNvSpPr>
                <a:spLocks/>
              </p:cNvSpPr>
              <p:nvPr/>
            </p:nvSpPr>
            <p:spPr bwMode="auto">
              <a:xfrm>
                <a:off x="5848" y="1608"/>
                <a:ext cx="198" cy="188"/>
              </a:xfrm>
              <a:custGeom>
                <a:avLst/>
                <a:gdLst>
                  <a:gd name="T0" fmla="*/ 18 w 198"/>
                  <a:gd name="T1" fmla="*/ 188 h 188"/>
                  <a:gd name="T2" fmla="*/ 198 w 198"/>
                  <a:gd name="T3" fmla="*/ 8 h 188"/>
                  <a:gd name="T4" fmla="*/ 198 w 198"/>
                  <a:gd name="T5" fmla="*/ 8 h 188"/>
                  <a:gd name="T6" fmla="*/ 182 w 198"/>
                  <a:gd name="T7" fmla="*/ 0 h 188"/>
                  <a:gd name="T8" fmla="*/ 0 w 198"/>
                  <a:gd name="T9" fmla="*/ 182 h 188"/>
                  <a:gd name="T10" fmla="*/ 0 w 198"/>
                  <a:gd name="T11" fmla="*/ 182 h 188"/>
                  <a:gd name="T12" fmla="*/ 10 w 198"/>
                  <a:gd name="T13" fmla="*/ 186 h 188"/>
                  <a:gd name="T14" fmla="*/ 18 w 198"/>
                  <a:gd name="T15" fmla="*/ 188 h 188"/>
                  <a:gd name="T16" fmla="*/ 18 w 198"/>
                  <a:gd name="T17" fmla="*/ 18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8" h="188">
                    <a:moveTo>
                      <a:pt x="18" y="188"/>
                    </a:moveTo>
                    <a:lnTo>
                      <a:pt x="198" y="8"/>
                    </a:lnTo>
                    <a:lnTo>
                      <a:pt x="198" y="8"/>
                    </a:lnTo>
                    <a:lnTo>
                      <a:pt x="182" y="0"/>
                    </a:lnTo>
                    <a:lnTo>
                      <a:pt x="0" y="182"/>
                    </a:lnTo>
                    <a:lnTo>
                      <a:pt x="0" y="182"/>
                    </a:lnTo>
                    <a:lnTo>
                      <a:pt x="10" y="186"/>
                    </a:lnTo>
                    <a:lnTo>
                      <a:pt x="18" y="188"/>
                    </a:lnTo>
                    <a:lnTo>
                      <a:pt x="18" y="1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8" name="Freeform 1172">
                <a:extLst>
                  <a:ext uri="{FF2B5EF4-FFF2-40B4-BE49-F238E27FC236}">
                    <a16:creationId xmlns:a16="http://schemas.microsoft.com/office/drawing/2014/main" id="{55E57BE5-AA05-4668-AC0A-7753B831DCE3}"/>
                  </a:ext>
                </a:extLst>
              </p:cNvPr>
              <p:cNvSpPr>
                <a:spLocks/>
              </p:cNvSpPr>
              <p:nvPr/>
            </p:nvSpPr>
            <p:spPr bwMode="auto">
              <a:xfrm>
                <a:off x="5888" y="1624"/>
                <a:ext cx="192" cy="174"/>
              </a:xfrm>
              <a:custGeom>
                <a:avLst/>
                <a:gdLst>
                  <a:gd name="T0" fmla="*/ 70 w 192"/>
                  <a:gd name="T1" fmla="*/ 128 h 174"/>
                  <a:gd name="T2" fmla="*/ 108 w 192"/>
                  <a:gd name="T3" fmla="*/ 90 h 174"/>
                  <a:gd name="T4" fmla="*/ 108 w 192"/>
                  <a:gd name="T5" fmla="*/ 90 h 174"/>
                  <a:gd name="T6" fmla="*/ 106 w 192"/>
                  <a:gd name="T7" fmla="*/ 88 h 174"/>
                  <a:gd name="T8" fmla="*/ 106 w 192"/>
                  <a:gd name="T9" fmla="*/ 88 h 174"/>
                  <a:gd name="T10" fmla="*/ 108 w 192"/>
                  <a:gd name="T11" fmla="*/ 80 h 174"/>
                  <a:gd name="T12" fmla="*/ 110 w 192"/>
                  <a:gd name="T13" fmla="*/ 76 h 174"/>
                  <a:gd name="T14" fmla="*/ 116 w 192"/>
                  <a:gd name="T15" fmla="*/ 72 h 174"/>
                  <a:gd name="T16" fmla="*/ 120 w 192"/>
                  <a:gd name="T17" fmla="*/ 70 h 174"/>
                  <a:gd name="T18" fmla="*/ 132 w 192"/>
                  <a:gd name="T19" fmla="*/ 66 h 174"/>
                  <a:gd name="T20" fmla="*/ 136 w 192"/>
                  <a:gd name="T21" fmla="*/ 62 h 174"/>
                  <a:gd name="T22" fmla="*/ 140 w 192"/>
                  <a:gd name="T23" fmla="*/ 60 h 174"/>
                  <a:gd name="T24" fmla="*/ 140 w 192"/>
                  <a:gd name="T25" fmla="*/ 60 h 174"/>
                  <a:gd name="T26" fmla="*/ 140 w 192"/>
                  <a:gd name="T27" fmla="*/ 54 h 174"/>
                  <a:gd name="T28" fmla="*/ 140 w 192"/>
                  <a:gd name="T29" fmla="*/ 50 h 174"/>
                  <a:gd name="T30" fmla="*/ 142 w 192"/>
                  <a:gd name="T31" fmla="*/ 44 h 174"/>
                  <a:gd name="T32" fmla="*/ 144 w 192"/>
                  <a:gd name="T33" fmla="*/ 44 h 174"/>
                  <a:gd name="T34" fmla="*/ 146 w 192"/>
                  <a:gd name="T35" fmla="*/ 42 h 174"/>
                  <a:gd name="T36" fmla="*/ 146 w 192"/>
                  <a:gd name="T37" fmla="*/ 42 h 174"/>
                  <a:gd name="T38" fmla="*/ 154 w 192"/>
                  <a:gd name="T39" fmla="*/ 44 h 174"/>
                  <a:gd name="T40" fmla="*/ 192 w 192"/>
                  <a:gd name="T41" fmla="*/ 8 h 174"/>
                  <a:gd name="T42" fmla="*/ 192 w 192"/>
                  <a:gd name="T43" fmla="*/ 8 h 174"/>
                  <a:gd name="T44" fmla="*/ 174 w 192"/>
                  <a:gd name="T45" fmla="*/ 0 h 174"/>
                  <a:gd name="T46" fmla="*/ 0 w 192"/>
                  <a:gd name="T47" fmla="*/ 174 h 174"/>
                  <a:gd name="T48" fmla="*/ 0 w 192"/>
                  <a:gd name="T49" fmla="*/ 174 h 174"/>
                  <a:gd name="T50" fmla="*/ 10 w 192"/>
                  <a:gd name="T51" fmla="*/ 170 h 174"/>
                  <a:gd name="T52" fmla="*/ 20 w 192"/>
                  <a:gd name="T53" fmla="*/ 164 h 174"/>
                  <a:gd name="T54" fmla="*/ 38 w 192"/>
                  <a:gd name="T55" fmla="*/ 152 h 174"/>
                  <a:gd name="T56" fmla="*/ 54 w 192"/>
                  <a:gd name="T57" fmla="*/ 140 h 174"/>
                  <a:gd name="T58" fmla="*/ 70 w 192"/>
                  <a:gd name="T59" fmla="*/ 128 h 174"/>
                  <a:gd name="T60" fmla="*/ 70 w 192"/>
                  <a:gd name="T61" fmla="*/ 12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2" h="174">
                    <a:moveTo>
                      <a:pt x="70" y="128"/>
                    </a:moveTo>
                    <a:lnTo>
                      <a:pt x="108" y="90"/>
                    </a:lnTo>
                    <a:lnTo>
                      <a:pt x="108" y="90"/>
                    </a:lnTo>
                    <a:lnTo>
                      <a:pt x="106" y="88"/>
                    </a:lnTo>
                    <a:lnTo>
                      <a:pt x="106" y="88"/>
                    </a:lnTo>
                    <a:lnTo>
                      <a:pt x="108" y="80"/>
                    </a:lnTo>
                    <a:lnTo>
                      <a:pt x="110" y="76"/>
                    </a:lnTo>
                    <a:lnTo>
                      <a:pt x="116" y="72"/>
                    </a:lnTo>
                    <a:lnTo>
                      <a:pt x="120" y="70"/>
                    </a:lnTo>
                    <a:lnTo>
                      <a:pt x="132" y="66"/>
                    </a:lnTo>
                    <a:lnTo>
                      <a:pt x="136" y="62"/>
                    </a:lnTo>
                    <a:lnTo>
                      <a:pt x="140" y="60"/>
                    </a:lnTo>
                    <a:lnTo>
                      <a:pt x="140" y="60"/>
                    </a:lnTo>
                    <a:lnTo>
                      <a:pt x="140" y="54"/>
                    </a:lnTo>
                    <a:lnTo>
                      <a:pt x="140" y="50"/>
                    </a:lnTo>
                    <a:lnTo>
                      <a:pt x="142" y="44"/>
                    </a:lnTo>
                    <a:lnTo>
                      <a:pt x="144" y="44"/>
                    </a:lnTo>
                    <a:lnTo>
                      <a:pt x="146" y="42"/>
                    </a:lnTo>
                    <a:lnTo>
                      <a:pt x="146" y="42"/>
                    </a:lnTo>
                    <a:lnTo>
                      <a:pt x="154" y="44"/>
                    </a:lnTo>
                    <a:lnTo>
                      <a:pt x="192" y="8"/>
                    </a:lnTo>
                    <a:lnTo>
                      <a:pt x="192" y="8"/>
                    </a:lnTo>
                    <a:lnTo>
                      <a:pt x="174" y="0"/>
                    </a:lnTo>
                    <a:lnTo>
                      <a:pt x="0" y="174"/>
                    </a:lnTo>
                    <a:lnTo>
                      <a:pt x="0" y="174"/>
                    </a:lnTo>
                    <a:lnTo>
                      <a:pt x="10" y="170"/>
                    </a:lnTo>
                    <a:lnTo>
                      <a:pt x="20" y="164"/>
                    </a:lnTo>
                    <a:lnTo>
                      <a:pt x="38" y="152"/>
                    </a:lnTo>
                    <a:lnTo>
                      <a:pt x="54" y="140"/>
                    </a:lnTo>
                    <a:lnTo>
                      <a:pt x="70" y="128"/>
                    </a:lnTo>
                    <a:lnTo>
                      <a:pt x="70" y="1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9" name="Freeform 1173">
                <a:extLst>
                  <a:ext uri="{FF2B5EF4-FFF2-40B4-BE49-F238E27FC236}">
                    <a16:creationId xmlns:a16="http://schemas.microsoft.com/office/drawing/2014/main" id="{C9FEB3BA-986F-426A-B9C5-1C5B5C593F5E}"/>
                  </a:ext>
                </a:extLst>
              </p:cNvPr>
              <p:cNvSpPr>
                <a:spLocks/>
              </p:cNvSpPr>
              <p:nvPr/>
            </p:nvSpPr>
            <p:spPr bwMode="auto">
              <a:xfrm>
                <a:off x="6060" y="1638"/>
                <a:ext cx="54" cy="48"/>
              </a:xfrm>
              <a:custGeom>
                <a:avLst/>
                <a:gdLst>
                  <a:gd name="T0" fmla="*/ 14 w 54"/>
                  <a:gd name="T1" fmla="*/ 48 h 48"/>
                  <a:gd name="T2" fmla="*/ 54 w 54"/>
                  <a:gd name="T3" fmla="*/ 8 h 48"/>
                  <a:gd name="T4" fmla="*/ 54 w 54"/>
                  <a:gd name="T5" fmla="*/ 8 h 48"/>
                  <a:gd name="T6" fmla="*/ 36 w 54"/>
                  <a:gd name="T7" fmla="*/ 0 h 48"/>
                  <a:gd name="T8" fmla="*/ 0 w 54"/>
                  <a:gd name="T9" fmla="*/ 38 h 48"/>
                  <a:gd name="T10" fmla="*/ 0 w 54"/>
                  <a:gd name="T11" fmla="*/ 38 h 48"/>
                  <a:gd name="T12" fmla="*/ 14 w 54"/>
                  <a:gd name="T13" fmla="*/ 48 h 48"/>
                  <a:gd name="T14" fmla="*/ 14 w 54"/>
                  <a:gd name="T15" fmla="*/ 4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 h="48">
                    <a:moveTo>
                      <a:pt x="14" y="48"/>
                    </a:moveTo>
                    <a:lnTo>
                      <a:pt x="54" y="8"/>
                    </a:lnTo>
                    <a:lnTo>
                      <a:pt x="54" y="8"/>
                    </a:lnTo>
                    <a:lnTo>
                      <a:pt x="36" y="0"/>
                    </a:lnTo>
                    <a:lnTo>
                      <a:pt x="0" y="38"/>
                    </a:lnTo>
                    <a:lnTo>
                      <a:pt x="0" y="38"/>
                    </a:lnTo>
                    <a:lnTo>
                      <a:pt x="14" y="48"/>
                    </a:lnTo>
                    <a:lnTo>
                      <a:pt x="14"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0" name="Freeform 1174">
                <a:extLst>
                  <a:ext uri="{FF2B5EF4-FFF2-40B4-BE49-F238E27FC236}">
                    <a16:creationId xmlns:a16="http://schemas.microsoft.com/office/drawing/2014/main" id="{4BF226E6-C10D-451D-921B-7CD82FF3D6A3}"/>
                  </a:ext>
                </a:extLst>
              </p:cNvPr>
              <p:cNvSpPr>
                <a:spLocks/>
              </p:cNvSpPr>
              <p:nvPr/>
            </p:nvSpPr>
            <p:spPr bwMode="auto">
              <a:xfrm>
                <a:off x="5988" y="1726"/>
                <a:ext cx="28" cy="20"/>
              </a:xfrm>
              <a:custGeom>
                <a:avLst/>
                <a:gdLst>
                  <a:gd name="T0" fmla="*/ 20 w 28"/>
                  <a:gd name="T1" fmla="*/ 0 h 20"/>
                  <a:gd name="T2" fmla="*/ 0 w 28"/>
                  <a:gd name="T3" fmla="*/ 20 h 20"/>
                  <a:gd name="T4" fmla="*/ 0 w 28"/>
                  <a:gd name="T5" fmla="*/ 20 h 20"/>
                  <a:gd name="T6" fmla="*/ 20 w 28"/>
                  <a:gd name="T7" fmla="*/ 16 h 20"/>
                  <a:gd name="T8" fmla="*/ 24 w 28"/>
                  <a:gd name="T9" fmla="*/ 14 h 20"/>
                  <a:gd name="T10" fmla="*/ 26 w 28"/>
                  <a:gd name="T11" fmla="*/ 12 h 20"/>
                  <a:gd name="T12" fmla="*/ 28 w 28"/>
                  <a:gd name="T13" fmla="*/ 10 h 20"/>
                  <a:gd name="T14" fmla="*/ 26 w 28"/>
                  <a:gd name="T15" fmla="*/ 6 h 20"/>
                  <a:gd name="T16" fmla="*/ 20 w 28"/>
                  <a:gd name="T17" fmla="*/ 0 h 20"/>
                  <a:gd name="T18" fmla="*/ 20 w 28"/>
                  <a:gd name="T19"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0">
                    <a:moveTo>
                      <a:pt x="20" y="0"/>
                    </a:moveTo>
                    <a:lnTo>
                      <a:pt x="0" y="20"/>
                    </a:lnTo>
                    <a:lnTo>
                      <a:pt x="0" y="20"/>
                    </a:lnTo>
                    <a:lnTo>
                      <a:pt x="20" y="16"/>
                    </a:lnTo>
                    <a:lnTo>
                      <a:pt x="24" y="14"/>
                    </a:lnTo>
                    <a:lnTo>
                      <a:pt x="26" y="12"/>
                    </a:lnTo>
                    <a:lnTo>
                      <a:pt x="28" y="10"/>
                    </a:lnTo>
                    <a:lnTo>
                      <a:pt x="26" y="6"/>
                    </a:lnTo>
                    <a:lnTo>
                      <a:pt x="20" y="0"/>
                    </a:lnTo>
                    <a:lnTo>
                      <a:pt x="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1" name="Freeform 1175">
                <a:extLst>
                  <a:ext uri="{FF2B5EF4-FFF2-40B4-BE49-F238E27FC236}">
                    <a16:creationId xmlns:a16="http://schemas.microsoft.com/office/drawing/2014/main" id="{5095CE91-3FB7-46DF-AE90-B54DDDC1293B}"/>
                  </a:ext>
                </a:extLst>
              </p:cNvPr>
              <p:cNvSpPr>
                <a:spLocks/>
              </p:cNvSpPr>
              <p:nvPr/>
            </p:nvSpPr>
            <p:spPr bwMode="auto">
              <a:xfrm>
                <a:off x="6086" y="1654"/>
                <a:ext cx="60" cy="52"/>
              </a:xfrm>
              <a:custGeom>
                <a:avLst/>
                <a:gdLst>
                  <a:gd name="T0" fmla="*/ 16 w 60"/>
                  <a:gd name="T1" fmla="*/ 52 h 52"/>
                  <a:gd name="T2" fmla="*/ 40 w 60"/>
                  <a:gd name="T3" fmla="*/ 28 h 52"/>
                  <a:gd name="T4" fmla="*/ 40 w 60"/>
                  <a:gd name="T5" fmla="*/ 28 h 52"/>
                  <a:gd name="T6" fmla="*/ 42 w 60"/>
                  <a:gd name="T7" fmla="*/ 26 h 52"/>
                  <a:gd name="T8" fmla="*/ 60 w 60"/>
                  <a:gd name="T9" fmla="*/ 8 h 52"/>
                  <a:gd name="T10" fmla="*/ 60 w 60"/>
                  <a:gd name="T11" fmla="*/ 8 h 52"/>
                  <a:gd name="T12" fmla="*/ 44 w 60"/>
                  <a:gd name="T13" fmla="*/ 0 h 52"/>
                  <a:gd name="T14" fmla="*/ 0 w 60"/>
                  <a:gd name="T15" fmla="*/ 42 h 52"/>
                  <a:gd name="T16" fmla="*/ 0 w 60"/>
                  <a:gd name="T17" fmla="*/ 42 h 52"/>
                  <a:gd name="T18" fmla="*/ 8 w 60"/>
                  <a:gd name="T19" fmla="*/ 48 h 52"/>
                  <a:gd name="T20" fmla="*/ 16 w 60"/>
                  <a:gd name="T21" fmla="*/ 52 h 52"/>
                  <a:gd name="T22" fmla="*/ 16 w 60"/>
                  <a:gd name="T23"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 h="52">
                    <a:moveTo>
                      <a:pt x="16" y="52"/>
                    </a:moveTo>
                    <a:lnTo>
                      <a:pt x="40" y="28"/>
                    </a:lnTo>
                    <a:lnTo>
                      <a:pt x="40" y="28"/>
                    </a:lnTo>
                    <a:lnTo>
                      <a:pt x="42" y="26"/>
                    </a:lnTo>
                    <a:lnTo>
                      <a:pt x="60" y="8"/>
                    </a:lnTo>
                    <a:lnTo>
                      <a:pt x="60" y="8"/>
                    </a:lnTo>
                    <a:lnTo>
                      <a:pt x="44" y="0"/>
                    </a:lnTo>
                    <a:lnTo>
                      <a:pt x="0" y="42"/>
                    </a:lnTo>
                    <a:lnTo>
                      <a:pt x="0" y="42"/>
                    </a:lnTo>
                    <a:lnTo>
                      <a:pt x="8" y="48"/>
                    </a:lnTo>
                    <a:lnTo>
                      <a:pt x="16" y="52"/>
                    </a:lnTo>
                    <a:lnTo>
                      <a:pt x="16" y="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2" name="Freeform 1176">
                <a:extLst>
                  <a:ext uri="{FF2B5EF4-FFF2-40B4-BE49-F238E27FC236}">
                    <a16:creationId xmlns:a16="http://schemas.microsoft.com/office/drawing/2014/main" id="{8CA3B677-54BE-44CB-A795-2E4E0D03B817}"/>
                  </a:ext>
                </a:extLst>
              </p:cNvPr>
              <p:cNvSpPr>
                <a:spLocks/>
              </p:cNvSpPr>
              <p:nvPr/>
            </p:nvSpPr>
            <p:spPr bwMode="auto">
              <a:xfrm>
                <a:off x="4090" y="2286"/>
                <a:ext cx="8" cy="18"/>
              </a:xfrm>
              <a:custGeom>
                <a:avLst/>
                <a:gdLst>
                  <a:gd name="T0" fmla="*/ 6 w 8"/>
                  <a:gd name="T1" fmla="*/ 18 h 18"/>
                  <a:gd name="T2" fmla="*/ 8 w 8"/>
                  <a:gd name="T3" fmla="*/ 18 h 18"/>
                  <a:gd name="T4" fmla="*/ 8 w 8"/>
                  <a:gd name="T5" fmla="*/ 18 h 18"/>
                  <a:gd name="T6" fmla="*/ 6 w 8"/>
                  <a:gd name="T7" fmla="*/ 8 h 18"/>
                  <a:gd name="T8" fmla="*/ 0 w 8"/>
                  <a:gd name="T9" fmla="*/ 0 h 18"/>
                  <a:gd name="T10" fmla="*/ 0 w 8"/>
                  <a:gd name="T11" fmla="*/ 0 h 18"/>
                  <a:gd name="T12" fmla="*/ 8 w 8"/>
                  <a:gd name="T13" fmla="*/ 18 h 18"/>
                  <a:gd name="T14" fmla="*/ 8 w 8"/>
                  <a:gd name="T15" fmla="*/ 18 h 18"/>
                  <a:gd name="T16" fmla="*/ 6 w 8"/>
                  <a:gd name="T17" fmla="*/ 18 h 18"/>
                  <a:gd name="T18" fmla="*/ 6 w 8"/>
                  <a:gd name="T19"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18">
                    <a:moveTo>
                      <a:pt x="6" y="18"/>
                    </a:moveTo>
                    <a:lnTo>
                      <a:pt x="8" y="18"/>
                    </a:lnTo>
                    <a:lnTo>
                      <a:pt x="8" y="18"/>
                    </a:lnTo>
                    <a:lnTo>
                      <a:pt x="6" y="8"/>
                    </a:lnTo>
                    <a:lnTo>
                      <a:pt x="0" y="0"/>
                    </a:lnTo>
                    <a:lnTo>
                      <a:pt x="0" y="0"/>
                    </a:lnTo>
                    <a:lnTo>
                      <a:pt x="8" y="18"/>
                    </a:lnTo>
                    <a:lnTo>
                      <a:pt x="8" y="18"/>
                    </a:lnTo>
                    <a:lnTo>
                      <a:pt x="6" y="18"/>
                    </a:lnTo>
                    <a:lnTo>
                      <a:pt x="6"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3" name="Freeform 1177">
                <a:extLst>
                  <a:ext uri="{FF2B5EF4-FFF2-40B4-BE49-F238E27FC236}">
                    <a16:creationId xmlns:a16="http://schemas.microsoft.com/office/drawing/2014/main" id="{EF066795-CA65-4E89-B75F-11417F62BB5E}"/>
                  </a:ext>
                </a:extLst>
              </p:cNvPr>
              <p:cNvSpPr>
                <a:spLocks/>
              </p:cNvSpPr>
              <p:nvPr/>
            </p:nvSpPr>
            <p:spPr bwMode="auto">
              <a:xfrm>
                <a:off x="6000" y="1538"/>
                <a:ext cx="28" cy="20"/>
              </a:xfrm>
              <a:custGeom>
                <a:avLst/>
                <a:gdLst>
                  <a:gd name="T0" fmla="*/ 0 w 28"/>
                  <a:gd name="T1" fmla="*/ 14 h 20"/>
                  <a:gd name="T2" fmla="*/ 0 w 28"/>
                  <a:gd name="T3" fmla="*/ 14 h 20"/>
                  <a:gd name="T4" fmla="*/ 2 w 28"/>
                  <a:gd name="T5" fmla="*/ 18 h 20"/>
                  <a:gd name="T6" fmla="*/ 6 w 28"/>
                  <a:gd name="T7" fmla="*/ 20 h 20"/>
                  <a:gd name="T8" fmla="*/ 6 w 28"/>
                  <a:gd name="T9" fmla="*/ 20 h 20"/>
                  <a:gd name="T10" fmla="*/ 8 w 28"/>
                  <a:gd name="T11" fmla="*/ 20 h 20"/>
                  <a:gd name="T12" fmla="*/ 28 w 28"/>
                  <a:gd name="T13" fmla="*/ 0 h 20"/>
                  <a:gd name="T14" fmla="*/ 28 w 28"/>
                  <a:gd name="T15" fmla="*/ 0 h 20"/>
                  <a:gd name="T16" fmla="*/ 22 w 28"/>
                  <a:gd name="T17" fmla="*/ 0 h 20"/>
                  <a:gd name="T18" fmla="*/ 22 w 28"/>
                  <a:gd name="T19" fmla="*/ 0 h 20"/>
                  <a:gd name="T20" fmla="*/ 16 w 28"/>
                  <a:gd name="T21" fmla="*/ 0 h 20"/>
                  <a:gd name="T22" fmla="*/ 8 w 28"/>
                  <a:gd name="T23" fmla="*/ 4 h 20"/>
                  <a:gd name="T24" fmla="*/ 2 w 28"/>
                  <a:gd name="T25" fmla="*/ 10 h 20"/>
                  <a:gd name="T26" fmla="*/ 0 w 28"/>
                  <a:gd name="T27" fmla="*/ 14 h 20"/>
                  <a:gd name="T28" fmla="*/ 0 w 28"/>
                  <a:gd name="T29" fmla="*/ 1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20">
                    <a:moveTo>
                      <a:pt x="0" y="14"/>
                    </a:moveTo>
                    <a:lnTo>
                      <a:pt x="0" y="14"/>
                    </a:lnTo>
                    <a:lnTo>
                      <a:pt x="2" y="18"/>
                    </a:lnTo>
                    <a:lnTo>
                      <a:pt x="6" y="20"/>
                    </a:lnTo>
                    <a:lnTo>
                      <a:pt x="6" y="20"/>
                    </a:lnTo>
                    <a:lnTo>
                      <a:pt x="8" y="20"/>
                    </a:lnTo>
                    <a:lnTo>
                      <a:pt x="28" y="0"/>
                    </a:lnTo>
                    <a:lnTo>
                      <a:pt x="28" y="0"/>
                    </a:lnTo>
                    <a:lnTo>
                      <a:pt x="22" y="0"/>
                    </a:lnTo>
                    <a:lnTo>
                      <a:pt x="22" y="0"/>
                    </a:lnTo>
                    <a:lnTo>
                      <a:pt x="16" y="0"/>
                    </a:lnTo>
                    <a:lnTo>
                      <a:pt x="8" y="4"/>
                    </a:lnTo>
                    <a:lnTo>
                      <a:pt x="2" y="10"/>
                    </a:lnTo>
                    <a:lnTo>
                      <a:pt x="0" y="14"/>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4" name="Freeform 1178">
                <a:extLst>
                  <a:ext uri="{FF2B5EF4-FFF2-40B4-BE49-F238E27FC236}">
                    <a16:creationId xmlns:a16="http://schemas.microsoft.com/office/drawing/2014/main" id="{9FDFF6A3-786C-4BCE-BC86-7E9FC204F974}"/>
                  </a:ext>
                </a:extLst>
              </p:cNvPr>
              <p:cNvSpPr>
                <a:spLocks/>
              </p:cNvSpPr>
              <p:nvPr/>
            </p:nvSpPr>
            <p:spPr bwMode="auto">
              <a:xfrm>
                <a:off x="6034" y="1544"/>
                <a:ext cx="14" cy="10"/>
              </a:xfrm>
              <a:custGeom>
                <a:avLst/>
                <a:gdLst>
                  <a:gd name="T0" fmla="*/ 14 w 14"/>
                  <a:gd name="T1" fmla="*/ 6 h 10"/>
                  <a:gd name="T2" fmla="*/ 14 w 14"/>
                  <a:gd name="T3" fmla="*/ 6 h 10"/>
                  <a:gd name="T4" fmla="*/ 12 w 14"/>
                  <a:gd name="T5" fmla="*/ 2 h 10"/>
                  <a:gd name="T6" fmla="*/ 10 w 14"/>
                  <a:gd name="T7" fmla="*/ 0 h 10"/>
                  <a:gd name="T8" fmla="*/ 0 w 14"/>
                  <a:gd name="T9" fmla="*/ 10 h 10"/>
                  <a:gd name="T10" fmla="*/ 0 w 14"/>
                  <a:gd name="T11" fmla="*/ 10 h 10"/>
                  <a:gd name="T12" fmla="*/ 10 w 14"/>
                  <a:gd name="T13" fmla="*/ 8 h 10"/>
                  <a:gd name="T14" fmla="*/ 12 w 14"/>
                  <a:gd name="T15" fmla="*/ 6 h 10"/>
                  <a:gd name="T16" fmla="*/ 14 w 14"/>
                  <a:gd name="T17" fmla="*/ 6 h 10"/>
                  <a:gd name="T18" fmla="*/ 14 w 14"/>
                  <a:gd name="T19"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0">
                    <a:moveTo>
                      <a:pt x="14" y="6"/>
                    </a:moveTo>
                    <a:lnTo>
                      <a:pt x="14" y="6"/>
                    </a:lnTo>
                    <a:lnTo>
                      <a:pt x="12" y="2"/>
                    </a:lnTo>
                    <a:lnTo>
                      <a:pt x="10" y="0"/>
                    </a:lnTo>
                    <a:lnTo>
                      <a:pt x="0" y="10"/>
                    </a:lnTo>
                    <a:lnTo>
                      <a:pt x="0" y="10"/>
                    </a:lnTo>
                    <a:lnTo>
                      <a:pt x="10" y="8"/>
                    </a:lnTo>
                    <a:lnTo>
                      <a:pt x="12" y="6"/>
                    </a:lnTo>
                    <a:lnTo>
                      <a:pt x="14" y="6"/>
                    </a:lnTo>
                    <a:lnTo>
                      <a:pt x="14"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5" name="Freeform 1179">
                <a:extLst>
                  <a:ext uri="{FF2B5EF4-FFF2-40B4-BE49-F238E27FC236}">
                    <a16:creationId xmlns:a16="http://schemas.microsoft.com/office/drawing/2014/main" id="{01E5DD76-0E08-44A6-885D-00C2C4D23983}"/>
                  </a:ext>
                </a:extLst>
              </p:cNvPr>
              <p:cNvSpPr>
                <a:spLocks/>
              </p:cNvSpPr>
              <p:nvPr/>
            </p:nvSpPr>
            <p:spPr bwMode="auto">
              <a:xfrm>
                <a:off x="5862" y="1578"/>
                <a:ext cx="16" cy="8"/>
              </a:xfrm>
              <a:custGeom>
                <a:avLst/>
                <a:gdLst>
                  <a:gd name="T0" fmla="*/ 12 w 16"/>
                  <a:gd name="T1" fmla="*/ 8 h 8"/>
                  <a:gd name="T2" fmla="*/ 12 w 16"/>
                  <a:gd name="T3" fmla="*/ 8 h 8"/>
                  <a:gd name="T4" fmla="*/ 14 w 16"/>
                  <a:gd name="T5" fmla="*/ 8 h 8"/>
                  <a:gd name="T6" fmla="*/ 16 w 16"/>
                  <a:gd name="T7" fmla="*/ 4 h 8"/>
                  <a:gd name="T8" fmla="*/ 16 w 16"/>
                  <a:gd name="T9" fmla="*/ 4 h 8"/>
                  <a:gd name="T10" fmla="*/ 14 w 16"/>
                  <a:gd name="T11" fmla="*/ 0 h 8"/>
                  <a:gd name="T12" fmla="*/ 12 w 16"/>
                  <a:gd name="T13" fmla="*/ 0 h 8"/>
                  <a:gd name="T14" fmla="*/ 4 w 16"/>
                  <a:gd name="T15" fmla="*/ 0 h 8"/>
                  <a:gd name="T16" fmla="*/ 0 w 16"/>
                  <a:gd name="T17" fmla="*/ 4 h 8"/>
                  <a:gd name="T18" fmla="*/ 0 w 16"/>
                  <a:gd name="T19" fmla="*/ 4 h 8"/>
                  <a:gd name="T20" fmla="*/ 6 w 16"/>
                  <a:gd name="T21" fmla="*/ 8 h 8"/>
                  <a:gd name="T22" fmla="*/ 12 w 16"/>
                  <a:gd name="T23" fmla="*/ 8 h 8"/>
                  <a:gd name="T24" fmla="*/ 12 w 16"/>
                  <a:gd name="T25"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8">
                    <a:moveTo>
                      <a:pt x="12" y="8"/>
                    </a:moveTo>
                    <a:lnTo>
                      <a:pt x="12" y="8"/>
                    </a:lnTo>
                    <a:lnTo>
                      <a:pt x="14" y="8"/>
                    </a:lnTo>
                    <a:lnTo>
                      <a:pt x="16" y="4"/>
                    </a:lnTo>
                    <a:lnTo>
                      <a:pt x="16" y="4"/>
                    </a:lnTo>
                    <a:lnTo>
                      <a:pt x="14" y="0"/>
                    </a:lnTo>
                    <a:lnTo>
                      <a:pt x="12" y="0"/>
                    </a:lnTo>
                    <a:lnTo>
                      <a:pt x="4" y="0"/>
                    </a:lnTo>
                    <a:lnTo>
                      <a:pt x="0" y="4"/>
                    </a:lnTo>
                    <a:lnTo>
                      <a:pt x="0" y="4"/>
                    </a:lnTo>
                    <a:lnTo>
                      <a:pt x="6" y="8"/>
                    </a:lnTo>
                    <a:lnTo>
                      <a:pt x="12" y="8"/>
                    </a:lnTo>
                    <a:lnTo>
                      <a:pt x="12"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6" name="Freeform 1180">
                <a:extLst>
                  <a:ext uri="{FF2B5EF4-FFF2-40B4-BE49-F238E27FC236}">
                    <a16:creationId xmlns:a16="http://schemas.microsoft.com/office/drawing/2014/main" id="{EC53E7FA-0C67-4868-B165-D966840E5CE1}"/>
                  </a:ext>
                </a:extLst>
              </p:cNvPr>
              <p:cNvSpPr>
                <a:spLocks/>
              </p:cNvSpPr>
              <p:nvPr/>
            </p:nvSpPr>
            <p:spPr bwMode="auto">
              <a:xfrm>
                <a:off x="5426" y="1430"/>
                <a:ext cx="10" cy="8"/>
              </a:xfrm>
              <a:custGeom>
                <a:avLst/>
                <a:gdLst>
                  <a:gd name="T0" fmla="*/ 4 w 10"/>
                  <a:gd name="T1" fmla="*/ 8 h 8"/>
                  <a:gd name="T2" fmla="*/ 4 w 10"/>
                  <a:gd name="T3" fmla="*/ 8 h 8"/>
                  <a:gd name="T4" fmla="*/ 6 w 10"/>
                  <a:gd name="T5" fmla="*/ 8 h 8"/>
                  <a:gd name="T6" fmla="*/ 8 w 10"/>
                  <a:gd name="T7" fmla="*/ 6 h 8"/>
                  <a:gd name="T8" fmla="*/ 10 w 10"/>
                  <a:gd name="T9" fmla="*/ 2 h 8"/>
                  <a:gd name="T10" fmla="*/ 10 w 10"/>
                  <a:gd name="T11" fmla="*/ 2 h 8"/>
                  <a:gd name="T12" fmla="*/ 10 w 10"/>
                  <a:gd name="T13" fmla="*/ 2 h 8"/>
                  <a:gd name="T14" fmla="*/ 10 w 10"/>
                  <a:gd name="T15" fmla="*/ 2 h 8"/>
                  <a:gd name="T16" fmla="*/ 10 w 10"/>
                  <a:gd name="T17" fmla="*/ 2 h 8"/>
                  <a:gd name="T18" fmla="*/ 8 w 10"/>
                  <a:gd name="T19" fmla="*/ 2 h 8"/>
                  <a:gd name="T20" fmla="*/ 6 w 10"/>
                  <a:gd name="T21" fmla="*/ 0 h 8"/>
                  <a:gd name="T22" fmla="*/ 0 w 10"/>
                  <a:gd name="T23" fmla="*/ 6 h 8"/>
                  <a:gd name="T24" fmla="*/ 0 w 10"/>
                  <a:gd name="T25" fmla="*/ 6 h 8"/>
                  <a:gd name="T26" fmla="*/ 0 w 10"/>
                  <a:gd name="T27" fmla="*/ 6 h 8"/>
                  <a:gd name="T28" fmla="*/ 0 w 10"/>
                  <a:gd name="T29" fmla="*/ 6 h 8"/>
                  <a:gd name="T30" fmla="*/ 2 w 10"/>
                  <a:gd name="T31" fmla="*/ 8 h 8"/>
                  <a:gd name="T32" fmla="*/ 4 w 10"/>
                  <a:gd name="T33" fmla="*/ 8 h 8"/>
                  <a:gd name="T34" fmla="*/ 4 w 10"/>
                  <a:gd name="T35"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 h="8">
                    <a:moveTo>
                      <a:pt x="4" y="8"/>
                    </a:moveTo>
                    <a:lnTo>
                      <a:pt x="4" y="8"/>
                    </a:lnTo>
                    <a:lnTo>
                      <a:pt x="6" y="8"/>
                    </a:lnTo>
                    <a:lnTo>
                      <a:pt x="8" y="6"/>
                    </a:lnTo>
                    <a:lnTo>
                      <a:pt x="10" y="2"/>
                    </a:lnTo>
                    <a:lnTo>
                      <a:pt x="10" y="2"/>
                    </a:lnTo>
                    <a:lnTo>
                      <a:pt x="10" y="2"/>
                    </a:lnTo>
                    <a:lnTo>
                      <a:pt x="10" y="2"/>
                    </a:lnTo>
                    <a:lnTo>
                      <a:pt x="10" y="2"/>
                    </a:lnTo>
                    <a:lnTo>
                      <a:pt x="8" y="2"/>
                    </a:lnTo>
                    <a:lnTo>
                      <a:pt x="6" y="0"/>
                    </a:lnTo>
                    <a:lnTo>
                      <a:pt x="0" y="6"/>
                    </a:lnTo>
                    <a:lnTo>
                      <a:pt x="0" y="6"/>
                    </a:lnTo>
                    <a:lnTo>
                      <a:pt x="0" y="6"/>
                    </a:lnTo>
                    <a:lnTo>
                      <a:pt x="0" y="6"/>
                    </a:lnTo>
                    <a:lnTo>
                      <a:pt x="2" y="8"/>
                    </a:lnTo>
                    <a:lnTo>
                      <a:pt x="4" y="8"/>
                    </a:lnTo>
                    <a:lnTo>
                      <a:pt x="4"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7" name="Freeform 1181">
                <a:extLst>
                  <a:ext uri="{FF2B5EF4-FFF2-40B4-BE49-F238E27FC236}">
                    <a16:creationId xmlns:a16="http://schemas.microsoft.com/office/drawing/2014/main" id="{C272BE16-12BB-46E1-A442-095778F45F03}"/>
                  </a:ext>
                </a:extLst>
              </p:cNvPr>
              <p:cNvSpPr>
                <a:spLocks/>
              </p:cNvSpPr>
              <p:nvPr/>
            </p:nvSpPr>
            <p:spPr bwMode="auto">
              <a:xfrm>
                <a:off x="5114" y="1462"/>
                <a:ext cx="18" cy="12"/>
              </a:xfrm>
              <a:custGeom>
                <a:avLst/>
                <a:gdLst>
                  <a:gd name="T0" fmla="*/ 0 w 18"/>
                  <a:gd name="T1" fmla="*/ 8 h 12"/>
                  <a:gd name="T2" fmla="*/ 0 w 18"/>
                  <a:gd name="T3" fmla="*/ 8 h 12"/>
                  <a:gd name="T4" fmla="*/ 0 w 18"/>
                  <a:gd name="T5" fmla="*/ 10 h 12"/>
                  <a:gd name="T6" fmla="*/ 2 w 18"/>
                  <a:gd name="T7" fmla="*/ 10 h 12"/>
                  <a:gd name="T8" fmla="*/ 8 w 18"/>
                  <a:gd name="T9" fmla="*/ 12 h 12"/>
                  <a:gd name="T10" fmla="*/ 18 w 18"/>
                  <a:gd name="T11" fmla="*/ 2 h 12"/>
                  <a:gd name="T12" fmla="*/ 18 w 18"/>
                  <a:gd name="T13" fmla="*/ 2 h 12"/>
                  <a:gd name="T14" fmla="*/ 10 w 18"/>
                  <a:gd name="T15" fmla="*/ 0 h 12"/>
                  <a:gd name="T16" fmla="*/ 10 w 18"/>
                  <a:gd name="T17" fmla="*/ 0 h 12"/>
                  <a:gd name="T18" fmla="*/ 4 w 18"/>
                  <a:gd name="T19" fmla="*/ 2 h 12"/>
                  <a:gd name="T20" fmla="*/ 0 w 18"/>
                  <a:gd name="T21" fmla="*/ 4 h 12"/>
                  <a:gd name="T22" fmla="*/ 0 w 18"/>
                  <a:gd name="T23" fmla="*/ 8 h 12"/>
                  <a:gd name="T24" fmla="*/ 0 w 18"/>
                  <a:gd name="T25"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12">
                    <a:moveTo>
                      <a:pt x="0" y="8"/>
                    </a:moveTo>
                    <a:lnTo>
                      <a:pt x="0" y="8"/>
                    </a:lnTo>
                    <a:lnTo>
                      <a:pt x="0" y="10"/>
                    </a:lnTo>
                    <a:lnTo>
                      <a:pt x="2" y="10"/>
                    </a:lnTo>
                    <a:lnTo>
                      <a:pt x="8" y="12"/>
                    </a:lnTo>
                    <a:lnTo>
                      <a:pt x="18" y="2"/>
                    </a:lnTo>
                    <a:lnTo>
                      <a:pt x="18" y="2"/>
                    </a:lnTo>
                    <a:lnTo>
                      <a:pt x="10" y="0"/>
                    </a:lnTo>
                    <a:lnTo>
                      <a:pt x="10" y="0"/>
                    </a:lnTo>
                    <a:lnTo>
                      <a:pt x="4" y="2"/>
                    </a:lnTo>
                    <a:lnTo>
                      <a:pt x="0" y="4"/>
                    </a:lnTo>
                    <a:lnTo>
                      <a:pt x="0" y="8"/>
                    </a:lnTo>
                    <a:lnTo>
                      <a:pt x="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8" name="Freeform 1182">
                <a:extLst>
                  <a:ext uri="{FF2B5EF4-FFF2-40B4-BE49-F238E27FC236}">
                    <a16:creationId xmlns:a16="http://schemas.microsoft.com/office/drawing/2014/main" id="{82C31047-5174-41DF-9048-D58D0D49F480}"/>
                  </a:ext>
                </a:extLst>
              </p:cNvPr>
              <p:cNvSpPr>
                <a:spLocks/>
              </p:cNvSpPr>
              <p:nvPr/>
            </p:nvSpPr>
            <p:spPr bwMode="auto">
              <a:xfrm>
                <a:off x="4956" y="1330"/>
                <a:ext cx="60" cy="42"/>
              </a:xfrm>
              <a:custGeom>
                <a:avLst/>
                <a:gdLst>
                  <a:gd name="T0" fmla="*/ 26 w 60"/>
                  <a:gd name="T1" fmla="*/ 36 h 42"/>
                  <a:gd name="T2" fmla="*/ 26 w 60"/>
                  <a:gd name="T3" fmla="*/ 36 h 42"/>
                  <a:gd name="T4" fmla="*/ 34 w 60"/>
                  <a:gd name="T5" fmla="*/ 34 h 42"/>
                  <a:gd name="T6" fmla="*/ 60 w 60"/>
                  <a:gd name="T7" fmla="*/ 8 h 42"/>
                  <a:gd name="T8" fmla="*/ 60 w 60"/>
                  <a:gd name="T9" fmla="*/ 8 h 42"/>
                  <a:gd name="T10" fmla="*/ 54 w 60"/>
                  <a:gd name="T11" fmla="*/ 4 h 42"/>
                  <a:gd name="T12" fmla="*/ 48 w 60"/>
                  <a:gd name="T13" fmla="*/ 2 h 42"/>
                  <a:gd name="T14" fmla="*/ 48 w 60"/>
                  <a:gd name="T15" fmla="*/ 2 h 42"/>
                  <a:gd name="T16" fmla="*/ 44 w 60"/>
                  <a:gd name="T17" fmla="*/ 4 h 42"/>
                  <a:gd name="T18" fmla="*/ 40 w 60"/>
                  <a:gd name="T19" fmla="*/ 6 h 42"/>
                  <a:gd name="T20" fmla="*/ 40 w 60"/>
                  <a:gd name="T21" fmla="*/ 6 h 42"/>
                  <a:gd name="T22" fmla="*/ 42 w 60"/>
                  <a:gd name="T23" fmla="*/ 4 h 42"/>
                  <a:gd name="T24" fmla="*/ 42 w 60"/>
                  <a:gd name="T25" fmla="*/ 0 h 42"/>
                  <a:gd name="T26" fmla="*/ 0 w 60"/>
                  <a:gd name="T27" fmla="*/ 42 h 42"/>
                  <a:gd name="T28" fmla="*/ 0 w 60"/>
                  <a:gd name="T29" fmla="*/ 42 h 42"/>
                  <a:gd name="T30" fmla="*/ 0 w 60"/>
                  <a:gd name="T31" fmla="*/ 42 h 42"/>
                  <a:gd name="T32" fmla="*/ 26 w 60"/>
                  <a:gd name="T33" fmla="*/ 3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42">
                    <a:moveTo>
                      <a:pt x="26" y="36"/>
                    </a:moveTo>
                    <a:lnTo>
                      <a:pt x="26" y="36"/>
                    </a:lnTo>
                    <a:lnTo>
                      <a:pt x="34" y="34"/>
                    </a:lnTo>
                    <a:lnTo>
                      <a:pt x="60" y="8"/>
                    </a:lnTo>
                    <a:lnTo>
                      <a:pt x="60" y="8"/>
                    </a:lnTo>
                    <a:lnTo>
                      <a:pt x="54" y="4"/>
                    </a:lnTo>
                    <a:lnTo>
                      <a:pt x="48" y="2"/>
                    </a:lnTo>
                    <a:lnTo>
                      <a:pt x="48" y="2"/>
                    </a:lnTo>
                    <a:lnTo>
                      <a:pt x="44" y="4"/>
                    </a:lnTo>
                    <a:lnTo>
                      <a:pt x="40" y="6"/>
                    </a:lnTo>
                    <a:lnTo>
                      <a:pt x="40" y="6"/>
                    </a:lnTo>
                    <a:lnTo>
                      <a:pt x="42" y="4"/>
                    </a:lnTo>
                    <a:lnTo>
                      <a:pt x="42" y="0"/>
                    </a:lnTo>
                    <a:lnTo>
                      <a:pt x="0" y="42"/>
                    </a:lnTo>
                    <a:lnTo>
                      <a:pt x="0" y="42"/>
                    </a:lnTo>
                    <a:lnTo>
                      <a:pt x="0" y="42"/>
                    </a:lnTo>
                    <a:lnTo>
                      <a:pt x="26" y="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9" name="Freeform 1183">
                <a:extLst>
                  <a:ext uri="{FF2B5EF4-FFF2-40B4-BE49-F238E27FC236}">
                    <a16:creationId xmlns:a16="http://schemas.microsoft.com/office/drawing/2014/main" id="{5188DFB8-377B-40C4-8F20-0766EC037960}"/>
                  </a:ext>
                </a:extLst>
              </p:cNvPr>
              <p:cNvSpPr>
                <a:spLocks/>
              </p:cNvSpPr>
              <p:nvPr/>
            </p:nvSpPr>
            <p:spPr bwMode="auto">
              <a:xfrm>
                <a:off x="5014" y="1348"/>
                <a:ext cx="16" cy="14"/>
              </a:xfrm>
              <a:custGeom>
                <a:avLst/>
                <a:gdLst>
                  <a:gd name="T0" fmla="*/ 16 w 16"/>
                  <a:gd name="T1" fmla="*/ 4 h 14"/>
                  <a:gd name="T2" fmla="*/ 16 w 16"/>
                  <a:gd name="T3" fmla="*/ 4 h 14"/>
                  <a:gd name="T4" fmla="*/ 14 w 16"/>
                  <a:gd name="T5" fmla="*/ 0 h 14"/>
                  <a:gd name="T6" fmla="*/ 0 w 16"/>
                  <a:gd name="T7" fmla="*/ 14 h 14"/>
                  <a:gd name="T8" fmla="*/ 0 w 16"/>
                  <a:gd name="T9" fmla="*/ 14 h 14"/>
                  <a:gd name="T10" fmla="*/ 12 w 16"/>
                  <a:gd name="T11" fmla="*/ 10 h 14"/>
                  <a:gd name="T12" fmla="*/ 14 w 16"/>
                  <a:gd name="T13" fmla="*/ 8 h 14"/>
                  <a:gd name="T14" fmla="*/ 16 w 16"/>
                  <a:gd name="T15" fmla="*/ 4 h 14"/>
                  <a:gd name="T16" fmla="*/ 16 w 16"/>
                  <a:gd name="T17" fmla="*/ 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4">
                    <a:moveTo>
                      <a:pt x="16" y="4"/>
                    </a:moveTo>
                    <a:lnTo>
                      <a:pt x="16" y="4"/>
                    </a:lnTo>
                    <a:lnTo>
                      <a:pt x="14" y="0"/>
                    </a:lnTo>
                    <a:lnTo>
                      <a:pt x="0" y="14"/>
                    </a:lnTo>
                    <a:lnTo>
                      <a:pt x="0" y="14"/>
                    </a:lnTo>
                    <a:lnTo>
                      <a:pt x="12" y="10"/>
                    </a:lnTo>
                    <a:lnTo>
                      <a:pt x="14" y="8"/>
                    </a:lnTo>
                    <a:lnTo>
                      <a:pt x="16" y="4"/>
                    </a:lnTo>
                    <a:lnTo>
                      <a:pt x="16"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0" name="Freeform 1184">
                <a:extLst>
                  <a:ext uri="{FF2B5EF4-FFF2-40B4-BE49-F238E27FC236}">
                    <a16:creationId xmlns:a16="http://schemas.microsoft.com/office/drawing/2014/main" id="{2AC00EAB-983E-4AD7-8265-2042C695194B}"/>
                  </a:ext>
                </a:extLst>
              </p:cNvPr>
              <p:cNvSpPr>
                <a:spLocks/>
              </p:cNvSpPr>
              <p:nvPr/>
            </p:nvSpPr>
            <p:spPr bwMode="auto">
              <a:xfrm>
                <a:off x="4838" y="1304"/>
                <a:ext cx="16" cy="14"/>
              </a:xfrm>
              <a:custGeom>
                <a:avLst/>
                <a:gdLst>
                  <a:gd name="T0" fmla="*/ 12 w 16"/>
                  <a:gd name="T1" fmla="*/ 0 h 14"/>
                  <a:gd name="T2" fmla="*/ 12 w 16"/>
                  <a:gd name="T3" fmla="*/ 0 h 14"/>
                  <a:gd name="T4" fmla="*/ 4 w 16"/>
                  <a:gd name="T5" fmla="*/ 2 h 14"/>
                  <a:gd name="T6" fmla="*/ 0 w 16"/>
                  <a:gd name="T7" fmla="*/ 2 h 14"/>
                  <a:gd name="T8" fmla="*/ 0 w 16"/>
                  <a:gd name="T9" fmla="*/ 6 h 14"/>
                  <a:gd name="T10" fmla="*/ 0 w 16"/>
                  <a:gd name="T11" fmla="*/ 6 h 14"/>
                  <a:gd name="T12" fmla="*/ 0 w 16"/>
                  <a:gd name="T13" fmla="*/ 10 h 14"/>
                  <a:gd name="T14" fmla="*/ 4 w 16"/>
                  <a:gd name="T15" fmla="*/ 14 h 14"/>
                  <a:gd name="T16" fmla="*/ 16 w 16"/>
                  <a:gd name="T17" fmla="*/ 2 h 14"/>
                  <a:gd name="T18" fmla="*/ 16 w 16"/>
                  <a:gd name="T19" fmla="*/ 2 h 14"/>
                  <a:gd name="T20" fmla="*/ 12 w 16"/>
                  <a:gd name="T21" fmla="*/ 0 h 14"/>
                  <a:gd name="T22" fmla="*/ 12 w 16"/>
                  <a:gd name="T2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 h="14">
                    <a:moveTo>
                      <a:pt x="12" y="0"/>
                    </a:moveTo>
                    <a:lnTo>
                      <a:pt x="12" y="0"/>
                    </a:lnTo>
                    <a:lnTo>
                      <a:pt x="4" y="2"/>
                    </a:lnTo>
                    <a:lnTo>
                      <a:pt x="0" y="2"/>
                    </a:lnTo>
                    <a:lnTo>
                      <a:pt x="0" y="6"/>
                    </a:lnTo>
                    <a:lnTo>
                      <a:pt x="0" y="6"/>
                    </a:lnTo>
                    <a:lnTo>
                      <a:pt x="0" y="10"/>
                    </a:lnTo>
                    <a:lnTo>
                      <a:pt x="4" y="14"/>
                    </a:lnTo>
                    <a:lnTo>
                      <a:pt x="16" y="2"/>
                    </a:lnTo>
                    <a:lnTo>
                      <a:pt x="16" y="2"/>
                    </a:lnTo>
                    <a:lnTo>
                      <a:pt x="12" y="0"/>
                    </a:lnTo>
                    <a:lnTo>
                      <a:pt x="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1" name="Freeform 1185">
                <a:extLst>
                  <a:ext uri="{FF2B5EF4-FFF2-40B4-BE49-F238E27FC236}">
                    <a16:creationId xmlns:a16="http://schemas.microsoft.com/office/drawing/2014/main" id="{3CFAEBA7-4011-43F5-B909-802E055BFFDB}"/>
                  </a:ext>
                </a:extLst>
              </p:cNvPr>
              <p:cNvSpPr>
                <a:spLocks/>
              </p:cNvSpPr>
              <p:nvPr/>
            </p:nvSpPr>
            <p:spPr bwMode="auto">
              <a:xfrm>
                <a:off x="4848" y="1270"/>
                <a:ext cx="40" cy="32"/>
              </a:xfrm>
              <a:custGeom>
                <a:avLst/>
                <a:gdLst>
                  <a:gd name="T0" fmla="*/ 10 w 40"/>
                  <a:gd name="T1" fmla="*/ 32 h 32"/>
                  <a:gd name="T2" fmla="*/ 40 w 40"/>
                  <a:gd name="T3" fmla="*/ 0 h 32"/>
                  <a:gd name="T4" fmla="*/ 40 w 40"/>
                  <a:gd name="T5" fmla="*/ 0 h 32"/>
                  <a:gd name="T6" fmla="*/ 34 w 40"/>
                  <a:gd name="T7" fmla="*/ 2 h 32"/>
                  <a:gd name="T8" fmla="*/ 30 w 40"/>
                  <a:gd name="T9" fmla="*/ 6 h 32"/>
                  <a:gd name="T10" fmla="*/ 20 w 40"/>
                  <a:gd name="T11" fmla="*/ 14 h 32"/>
                  <a:gd name="T12" fmla="*/ 10 w 40"/>
                  <a:gd name="T13" fmla="*/ 22 h 32"/>
                  <a:gd name="T14" fmla="*/ 6 w 40"/>
                  <a:gd name="T15" fmla="*/ 24 h 32"/>
                  <a:gd name="T16" fmla="*/ 0 w 40"/>
                  <a:gd name="T17" fmla="*/ 28 h 32"/>
                  <a:gd name="T18" fmla="*/ 0 w 40"/>
                  <a:gd name="T19" fmla="*/ 28 h 32"/>
                  <a:gd name="T20" fmla="*/ 10 w 40"/>
                  <a:gd name="T21" fmla="*/ 32 h 32"/>
                  <a:gd name="T22" fmla="*/ 10 w 40"/>
                  <a:gd name="T23"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 h="32">
                    <a:moveTo>
                      <a:pt x="10" y="32"/>
                    </a:moveTo>
                    <a:lnTo>
                      <a:pt x="40" y="0"/>
                    </a:lnTo>
                    <a:lnTo>
                      <a:pt x="40" y="0"/>
                    </a:lnTo>
                    <a:lnTo>
                      <a:pt x="34" y="2"/>
                    </a:lnTo>
                    <a:lnTo>
                      <a:pt x="30" y="6"/>
                    </a:lnTo>
                    <a:lnTo>
                      <a:pt x="20" y="14"/>
                    </a:lnTo>
                    <a:lnTo>
                      <a:pt x="10" y="22"/>
                    </a:lnTo>
                    <a:lnTo>
                      <a:pt x="6" y="24"/>
                    </a:lnTo>
                    <a:lnTo>
                      <a:pt x="0" y="28"/>
                    </a:lnTo>
                    <a:lnTo>
                      <a:pt x="0" y="28"/>
                    </a:lnTo>
                    <a:lnTo>
                      <a:pt x="10" y="32"/>
                    </a:lnTo>
                    <a:lnTo>
                      <a:pt x="10"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2" name="Freeform 1186">
                <a:extLst>
                  <a:ext uri="{FF2B5EF4-FFF2-40B4-BE49-F238E27FC236}">
                    <a16:creationId xmlns:a16="http://schemas.microsoft.com/office/drawing/2014/main" id="{7D3DB512-7977-4DA9-9D90-3FDE876D2373}"/>
                  </a:ext>
                </a:extLst>
              </p:cNvPr>
              <p:cNvSpPr>
                <a:spLocks/>
              </p:cNvSpPr>
              <p:nvPr/>
            </p:nvSpPr>
            <p:spPr bwMode="auto">
              <a:xfrm>
                <a:off x="4866" y="1308"/>
                <a:ext cx="34" cy="24"/>
              </a:xfrm>
              <a:custGeom>
                <a:avLst/>
                <a:gdLst>
                  <a:gd name="T0" fmla="*/ 10 w 34"/>
                  <a:gd name="T1" fmla="*/ 24 h 24"/>
                  <a:gd name="T2" fmla="*/ 34 w 34"/>
                  <a:gd name="T3" fmla="*/ 0 h 24"/>
                  <a:gd name="T4" fmla="*/ 34 w 34"/>
                  <a:gd name="T5" fmla="*/ 0 h 24"/>
                  <a:gd name="T6" fmla="*/ 18 w 34"/>
                  <a:gd name="T7" fmla="*/ 8 h 24"/>
                  <a:gd name="T8" fmla="*/ 0 w 34"/>
                  <a:gd name="T9" fmla="*/ 14 h 24"/>
                  <a:gd name="T10" fmla="*/ 0 w 34"/>
                  <a:gd name="T11" fmla="*/ 14 h 24"/>
                  <a:gd name="T12" fmla="*/ 10 w 34"/>
                  <a:gd name="T13" fmla="*/ 24 h 24"/>
                  <a:gd name="T14" fmla="*/ 10 w 34"/>
                  <a:gd name="T15" fmla="*/ 24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24">
                    <a:moveTo>
                      <a:pt x="10" y="24"/>
                    </a:moveTo>
                    <a:lnTo>
                      <a:pt x="34" y="0"/>
                    </a:lnTo>
                    <a:lnTo>
                      <a:pt x="34" y="0"/>
                    </a:lnTo>
                    <a:lnTo>
                      <a:pt x="18" y="8"/>
                    </a:lnTo>
                    <a:lnTo>
                      <a:pt x="0" y="14"/>
                    </a:lnTo>
                    <a:lnTo>
                      <a:pt x="0" y="14"/>
                    </a:lnTo>
                    <a:lnTo>
                      <a:pt x="10" y="24"/>
                    </a:lnTo>
                    <a:lnTo>
                      <a:pt x="10"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3" name="Freeform 1187">
                <a:extLst>
                  <a:ext uri="{FF2B5EF4-FFF2-40B4-BE49-F238E27FC236}">
                    <a16:creationId xmlns:a16="http://schemas.microsoft.com/office/drawing/2014/main" id="{0E3B8E79-7D14-4B6E-BA76-9320B459D2BD}"/>
                  </a:ext>
                </a:extLst>
              </p:cNvPr>
              <p:cNvSpPr>
                <a:spLocks/>
              </p:cNvSpPr>
              <p:nvPr/>
            </p:nvSpPr>
            <p:spPr bwMode="auto">
              <a:xfrm>
                <a:off x="4876" y="1274"/>
                <a:ext cx="46" cy="34"/>
              </a:xfrm>
              <a:custGeom>
                <a:avLst/>
                <a:gdLst>
                  <a:gd name="T0" fmla="*/ 6 w 46"/>
                  <a:gd name="T1" fmla="*/ 34 h 34"/>
                  <a:gd name="T2" fmla="*/ 6 w 46"/>
                  <a:gd name="T3" fmla="*/ 34 h 34"/>
                  <a:gd name="T4" fmla="*/ 24 w 46"/>
                  <a:gd name="T5" fmla="*/ 34 h 34"/>
                  <a:gd name="T6" fmla="*/ 42 w 46"/>
                  <a:gd name="T7" fmla="*/ 16 h 34"/>
                  <a:gd name="T8" fmla="*/ 42 w 46"/>
                  <a:gd name="T9" fmla="*/ 16 h 34"/>
                  <a:gd name="T10" fmla="*/ 42 w 46"/>
                  <a:gd name="T11" fmla="*/ 14 h 34"/>
                  <a:gd name="T12" fmla="*/ 42 w 46"/>
                  <a:gd name="T13" fmla="*/ 14 h 34"/>
                  <a:gd name="T14" fmla="*/ 44 w 46"/>
                  <a:gd name="T15" fmla="*/ 14 h 34"/>
                  <a:gd name="T16" fmla="*/ 46 w 46"/>
                  <a:gd name="T17" fmla="*/ 12 h 34"/>
                  <a:gd name="T18" fmla="*/ 46 w 46"/>
                  <a:gd name="T19" fmla="*/ 12 h 34"/>
                  <a:gd name="T20" fmla="*/ 40 w 46"/>
                  <a:gd name="T21" fmla="*/ 6 h 34"/>
                  <a:gd name="T22" fmla="*/ 32 w 46"/>
                  <a:gd name="T23" fmla="*/ 0 h 34"/>
                  <a:gd name="T24" fmla="*/ 0 w 46"/>
                  <a:gd name="T25" fmla="*/ 32 h 34"/>
                  <a:gd name="T26" fmla="*/ 0 w 46"/>
                  <a:gd name="T27" fmla="*/ 32 h 34"/>
                  <a:gd name="T28" fmla="*/ 6 w 46"/>
                  <a:gd name="T29" fmla="*/ 34 h 34"/>
                  <a:gd name="T30" fmla="*/ 6 w 46"/>
                  <a:gd name="T3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 h="34">
                    <a:moveTo>
                      <a:pt x="6" y="34"/>
                    </a:moveTo>
                    <a:lnTo>
                      <a:pt x="6" y="34"/>
                    </a:lnTo>
                    <a:lnTo>
                      <a:pt x="24" y="34"/>
                    </a:lnTo>
                    <a:lnTo>
                      <a:pt x="42" y="16"/>
                    </a:lnTo>
                    <a:lnTo>
                      <a:pt x="42" y="16"/>
                    </a:lnTo>
                    <a:lnTo>
                      <a:pt x="42" y="14"/>
                    </a:lnTo>
                    <a:lnTo>
                      <a:pt x="42" y="14"/>
                    </a:lnTo>
                    <a:lnTo>
                      <a:pt x="44" y="14"/>
                    </a:lnTo>
                    <a:lnTo>
                      <a:pt x="46" y="12"/>
                    </a:lnTo>
                    <a:lnTo>
                      <a:pt x="46" y="12"/>
                    </a:lnTo>
                    <a:lnTo>
                      <a:pt x="40" y="6"/>
                    </a:lnTo>
                    <a:lnTo>
                      <a:pt x="32" y="0"/>
                    </a:lnTo>
                    <a:lnTo>
                      <a:pt x="0" y="32"/>
                    </a:lnTo>
                    <a:lnTo>
                      <a:pt x="0" y="32"/>
                    </a:lnTo>
                    <a:lnTo>
                      <a:pt x="6" y="34"/>
                    </a:lnTo>
                    <a:lnTo>
                      <a:pt x="6"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4" name="Freeform 1188">
                <a:extLst>
                  <a:ext uri="{FF2B5EF4-FFF2-40B4-BE49-F238E27FC236}">
                    <a16:creationId xmlns:a16="http://schemas.microsoft.com/office/drawing/2014/main" id="{BA83F44C-8D8C-42FE-B075-D10585087C10}"/>
                  </a:ext>
                </a:extLst>
              </p:cNvPr>
              <p:cNvSpPr>
                <a:spLocks/>
              </p:cNvSpPr>
              <p:nvPr/>
            </p:nvSpPr>
            <p:spPr bwMode="auto">
              <a:xfrm>
                <a:off x="4892" y="1308"/>
                <a:ext cx="52" cy="36"/>
              </a:xfrm>
              <a:custGeom>
                <a:avLst/>
                <a:gdLst>
                  <a:gd name="T0" fmla="*/ 22 w 52"/>
                  <a:gd name="T1" fmla="*/ 36 h 36"/>
                  <a:gd name="T2" fmla="*/ 52 w 52"/>
                  <a:gd name="T3" fmla="*/ 4 h 36"/>
                  <a:gd name="T4" fmla="*/ 52 w 52"/>
                  <a:gd name="T5" fmla="*/ 4 h 36"/>
                  <a:gd name="T6" fmla="*/ 50 w 52"/>
                  <a:gd name="T7" fmla="*/ 4 h 36"/>
                  <a:gd name="T8" fmla="*/ 50 w 52"/>
                  <a:gd name="T9" fmla="*/ 4 h 36"/>
                  <a:gd name="T10" fmla="*/ 42 w 52"/>
                  <a:gd name="T11" fmla="*/ 4 h 36"/>
                  <a:gd name="T12" fmla="*/ 42 w 52"/>
                  <a:gd name="T13" fmla="*/ 4 h 36"/>
                  <a:gd name="T14" fmla="*/ 36 w 52"/>
                  <a:gd name="T15" fmla="*/ 4 h 36"/>
                  <a:gd name="T16" fmla="*/ 32 w 52"/>
                  <a:gd name="T17" fmla="*/ 0 h 36"/>
                  <a:gd name="T18" fmla="*/ 0 w 52"/>
                  <a:gd name="T19" fmla="*/ 32 h 36"/>
                  <a:gd name="T20" fmla="*/ 0 w 52"/>
                  <a:gd name="T21" fmla="*/ 32 h 36"/>
                  <a:gd name="T22" fmla="*/ 10 w 52"/>
                  <a:gd name="T23" fmla="*/ 32 h 36"/>
                  <a:gd name="T24" fmla="*/ 22 w 52"/>
                  <a:gd name="T25" fmla="*/ 36 h 36"/>
                  <a:gd name="T26" fmla="*/ 22 w 52"/>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36">
                    <a:moveTo>
                      <a:pt x="22" y="36"/>
                    </a:moveTo>
                    <a:lnTo>
                      <a:pt x="52" y="4"/>
                    </a:lnTo>
                    <a:lnTo>
                      <a:pt x="52" y="4"/>
                    </a:lnTo>
                    <a:lnTo>
                      <a:pt x="50" y="4"/>
                    </a:lnTo>
                    <a:lnTo>
                      <a:pt x="50" y="4"/>
                    </a:lnTo>
                    <a:lnTo>
                      <a:pt x="42" y="4"/>
                    </a:lnTo>
                    <a:lnTo>
                      <a:pt x="42" y="4"/>
                    </a:lnTo>
                    <a:lnTo>
                      <a:pt x="36" y="4"/>
                    </a:lnTo>
                    <a:lnTo>
                      <a:pt x="32" y="0"/>
                    </a:lnTo>
                    <a:lnTo>
                      <a:pt x="0" y="32"/>
                    </a:lnTo>
                    <a:lnTo>
                      <a:pt x="0" y="32"/>
                    </a:lnTo>
                    <a:lnTo>
                      <a:pt x="10" y="32"/>
                    </a:lnTo>
                    <a:lnTo>
                      <a:pt x="22" y="36"/>
                    </a:lnTo>
                    <a:lnTo>
                      <a:pt x="22" y="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5" name="Freeform 1189">
                <a:extLst>
                  <a:ext uri="{FF2B5EF4-FFF2-40B4-BE49-F238E27FC236}">
                    <a16:creationId xmlns:a16="http://schemas.microsoft.com/office/drawing/2014/main" id="{AB5C128B-2E3E-4FE4-8AF1-392236848D3A}"/>
                  </a:ext>
                </a:extLst>
              </p:cNvPr>
              <p:cNvSpPr>
                <a:spLocks/>
              </p:cNvSpPr>
              <p:nvPr/>
            </p:nvSpPr>
            <p:spPr bwMode="auto">
              <a:xfrm>
                <a:off x="4932" y="1326"/>
                <a:ext cx="22" cy="22"/>
              </a:xfrm>
              <a:custGeom>
                <a:avLst/>
                <a:gdLst>
                  <a:gd name="T0" fmla="*/ 10 w 22"/>
                  <a:gd name="T1" fmla="*/ 22 h 22"/>
                  <a:gd name="T2" fmla="*/ 10 w 22"/>
                  <a:gd name="T3" fmla="*/ 22 h 22"/>
                  <a:gd name="T4" fmla="*/ 18 w 22"/>
                  <a:gd name="T5" fmla="*/ 20 h 22"/>
                  <a:gd name="T6" fmla="*/ 20 w 22"/>
                  <a:gd name="T7" fmla="*/ 18 h 22"/>
                  <a:gd name="T8" fmla="*/ 20 w 22"/>
                  <a:gd name="T9" fmla="*/ 16 h 22"/>
                  <a:gd name="T10" fmla="*/ 20 w 22"/>
                  <a:gd name="T11" fmla="*/ 16 h 22"/>
                  <a:gd name="T12" fmla="*/ 20 w 22"/>
                  <a:gd name="T13" fmla="*/ 12 h 22"/>
                  <a:gd name="T14" fmla="*/ 18 w 22"/>
                  <a:gd name="T15" fmla="*/ 12 h 22"/>
                  <a:gd name="T16" fmla="*/ 14 w 22"/>
                  <a:gd name="T17" fmla="*/ 10 h 22"/>
                  <a:gd name="T18" fmla="*/ 14 w 22"/>
                  <a:gd name="T19" fmla="*/ 10 h 22"/>
                  <a:gd name="T20" fmla="*/ 18 w 22"/>
                  <a:gd name="T21" fmla="*/ 8 h 22"/>
                  <a:gd name="T22" fmla="*/ 22 w 22"/>
                  <a:gd name="T23" fmla="*/ 6 h 22"/>
                  <a:gd name="T24" fmla="*/ 22 w 22"/>
                  <a:gd name="T25" fmla="*/ 4 h 22"/>
                  <a:gd name="T26" fmla="*/ 22 w 22"/>
                  <a:gd name="T27" fmla="*/ 4 h 22"/>
                  <a:gd name="T28" fmla="*/ 22 w 22"/>
                  <a:gd name="T29" fmla="*/ 0 h 22"/>
                  <a:gd name="T30" fmla="*/ 0 w 22"/>
                  <a:gd name="T31" fmla="*/ 22 h 22"/>
                  <a:gd name="T32" fmla="*/ 0 w 22"/>
                  <a:gd name="T33" fmla="*/ 22 h 22"/>
                  <a:gd name="T34" fmla="*/ 10 w 22"/>
                  <a:gd name="T35" fmla="*/ 22 h 22"/>
                  <a:gd name="T36" fmla="*/ 10 w 22"/>
                  <a:gd name="T3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 h="22">
                    <a:moveTo>
                      <a:pt x="10" y="22"/>
                    </a:moveTo>
                    <a:lnTo>
                      <a:pt x="10" y="22"/>
                    </a:lnTo>
                    <a:lnTo>
                      <a:pt x="18" y="20"/>
                    </a:lnTo>
                    <a:lnTo>
                      <a:pt x="20" y="18"/>
                    </a:lnTo>
                    <a:lnTo>
                      <a:pt x="20" y="16"/>
                    </a:lnTo>
                    <a:lnTo>
                      <a:pt x="20" y="16"/>
                    </a:lnTo>
                    <a:lnTo>
                      <a:pt x="20" y="12"/>
                    </a:lnTo>
                    <a:lnTo>
                      <a:pt x="18" y="12"/>
                    </a:lnTo>
                    <a:lnTo>
                      <a:pt x="14" y="10"/>
                    </a:lnTo>
                    <a:lnTo>
                      <a:pt x="14" y="10"/>
                    </a:lnTo>
                    <a:lnTo>
                      <a:pt x="18" y="8"/>
                    </a:lnTo>
                    <a:lnTo>
                      <a:pt x="22" y="6"/>
                    </a:lnTo>
                    <a:lnTo>
                      <a:pt x="22" y="4"/>
                    </a:lnTo>
                    <a:lnTo>
                      <a:pt x="22" y="4"/>
                    </a:lnTo>
                    <a:lnTo>
                      <a:pt x="22" y="0"/>
                    </a:lnTo>
                    <a:lnTo>
                      <a:pt x="0" y="22"/>
                    </a:lnTo>
                    <a:lnTo>
                      <a:pt x="0" y="22"/>
                    </a:lnTo>
                    <a:lnTo>
                      <a:pt x="10" y="22"/>
                    </a:lnTo>
                    <a:lnTo>
                      <a:pt x="10"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6" name="Freeform 1190">
                <a:extLst>
                  <a:ext uri="{FF2B5EF4-FFF2-40B4-BE49-F238E27FC236}">
                    <a16:creationId xmlns:a16="http://schemas.microsoft.com/office/drawing/2014/main" id="{A5E5A4CD-4BA3-4C26-BD11-7564FA7895D4}"/>
                  </a:ext>
                </a:extLst>
              </p:cNvPr>
              <p:cNvSpPr>
                <a:spLocks/>
              </p:cNvSpPr>
              <p:nvPr/>
            </p:nvSpPr>
            <p:spPr bwMode="auto">
              <a:xfrm>
                <a:off x="4896" y="1396"/>
                <a:ext cx="12" cy="8"/>
              </a:xfrm>
              <a:custGeom>
                <a:avLst/>
                <a:gdLst>
                  <a:gd name="T0" fmla="*/ 0 w 12"/>
                  <a:gd name="T1" fmla="*/ 4 h 8"/>
                  <a:gd name="T2" fmla="*/ 0 w 12"/>
                  <a:gd name="T3" fmla="*/ 4 h 8"/>
                  <a:gd name="T4" fmla="*/ 0 w 12"/>
                  <a:gd name="T5" fmla="*/ 8 h 8"/>
                  <a:gd name="T6" fmla="*/ 4 w 12"/>
                  <a:gd name="T7" fmla="*/ 8 h 8"/>
                  <a:gd name="T8" fmla="*/ 4 w 12"/>
                  <a:gd name="T9" fmla="*/ 8 h 8"/>
                  <a:gd name="T10" fmla="*/ 4 w 12"/>
                  <a:gd name="T11" fmla="*/ 8 h 8"/>
                  <a:gd name="T12" fmla="*/ 12 w 12"/>
                  <a:gd name="T13" fmla="*/ 0 h 8"/>
                  <a:gd name="T14" fmla="*/ 6 w 12"/>
                  <a:gd name="T15" fmla="*/ 0 h 8"/>
                  <a:gd name="T16" fmla="*/ 6 w 12"/>
                  <a:gd name="T17" fmla="*/ 0 h 8"/>
                  <a:gd name="T18" fmla="*/ 4 w 12"/>
                  <a:gd name="T19" fmla="*/ 2 h 8"/>
                  <a:gd name="T20" fmla="*/ 0 w 12"/>
                  <a:gd name="T21" fmla="*/ 4 h 8"/>
                  <a:gd name="T22" fmla="*/ 0 w 12"/>
                  <a:gd name="T23"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8">
                    <a:moveTo>
                      <a:pt x="0" y="4"/>
                    </a:moveTo>
                    <a:lnTo>
                      <a:pt x="0" y="4"/>
                    </a:lnTo>
                    <a:lnTo>
                      <a:pt x="0" y="8"/>
                    </a:lnTo>
                    <a:lnTo>
                      <a:pt x="4" y="8"/>
                    </a:lnTo>
                    <a:lnTo>
                      <a:pt x="4" y="8"/>
                    </a:lnTo>
                    <a:lnTo>
                      <a:pt x="4" y="8"/>
                    </a:lnTo>
                    <a:lnTo>
                      <a:pt x="12" y="0"/>
                    </a:lnTo>
                    <a:lnTo>
                      <a:pt x="6" y="0"/>
                    </a:lnTo>
                    <a:lnTo>
                      <a:pt x="6" y="0"/>
                    </a:lnTo>
                    <a:lnTo>
                      <a:pt x="4" y="2"/>
                    </a:lnTo>
                    <a:lnTo>
                      <a:pt x="0" y="4"/>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7" name="Freeform 1191">
                <a:extLst>
                  <a:ext uri="{FF2B5EF4-FFF2-40B4-BE49-F238E27FC236}">
                    <a16:creationId xmlns:a16="http://schemas.microsoft.com/office/drawing/2014/main" id="{560195CC-5864-4ED9-91FD-FED1A807C5BB}"/>
                  </a:ext>
                </a:extLst>
              </p:cNvPr>
              <p:cNvSpPr>
                <a:spLocks/>
              </p:cNvSpPr>
              <p:nvPr/>
            </p:nvSpPr>
            <p:spPr bwMode="auto">
              <a:xfrm>
                <a:off x="4826" y="1274"/>
                <a:ext cx="12" cy="4"/>
              </a:xfrm>
              <a:custGeom>
                <a:avLst/>
                <a:gdLst>
                  <a:gd name="T0" fmla="*/ 6 w 12"/>
                  <a:gd name="T1" fmla="*/ 4 h 4"/>
                  <a:gd name="T2" fmla="*/ 12 w 12"/>
                  <a:gd name="T3" fmla="*/ 0 h 4"/>
                  <a:gd name="T4" fmla="*/ 0 w 12"/>
                  <a:gd name="T5" fmla="*/ 0 h 4"/>
                  <a:gd name="T6" fmla="*/ 0 w 12"/>
                  <a:gd name="T7" fmla="*/ 0 h 4"/>
                  <a:gd name="T8" fmla="*/ 2 w 12"/>
                  <a:gd name="T9" fmla="*/ 4 h 4"/>
                  <a:gd name="T10" fmla="*/ 6 w 12"/>
                  <a:gd name="T11" fmla="*/ 4 h 4"/>
                  <a:gd name="T12" fmla="*/ 6 w 12"/>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2" h="4">
                    <a:moveTo>
                      <a:pt x="6" y="4"/>
                    </a:moveTo>
                    <a:lnTo>
                      <a:pt x="12" y="0"/>
                    </a:lnTo>
                    <a:lnTo>
                      <a:pt x="0" y="0"/>
                    </a:lnTo>
                    <a:lnTo>
                      <a:pt x="0" y="0"/>
                    </a:lnTo>
                    <a:lnTo>
                      <a:pt x="2" y="4"/>
                    </a:lnTo>
                    <a:lnTo>
                      <a:pt x="6" y="4"/>
                    </a:lnTo>
                    <a:lnTo>
                      <a:pt x="6"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8" name="Freeform 1192">
                <a:extLst>
                  <a:ext uri="{FF2B5EF4-FFF2-40B4-BE49-F238E27FC236}">
                    <a16:creationId xmlns:a16="http://schemas.microsoft.com/office/drawing/2014/main" id="{C770D51C-6DD6-47A9-B27B-94EE28E4759B}"/>
                  </a:ext>
                </a:extLst>
              </p:cNvPr>
              <p:cNvSpPr>
                <a:spLocks/>
              </p:cNvSpPr>
              <p:nvPr/>
            </p:nvSpPr>
            <p:spPr bwMode="auto">
              <a:xfrm>
                <a:off x="4218" y="1284"/>
                <a:ext cx="28" cy="10"/>
              </a:xfrm>
              <a:custGeom>
                <a:avLst/>
                <a:gdLst>
                  <a:gd name="T0" fmla="*/ 0 w 28"/>
                  <a:gd name="T1" fmla="*/ 8 h 10"/>
                  <a:gd name="T2" fmla="*/ 0 w 28"/>
                  <a:gd name="T3" fmla="*/ 8 h 10"/>
                  <a:gd name="T4" fmla="*/ 10 w 28"/>
                  <a:gd name="T5" fmla="*/ 10 h 10"/>
                  <a:gd name="T6" fmla="*/ 10 w 28"/>
                  <a:gd name="T7" fmla="*/ 10 h 10"/>
                  <a:gd name="T8" fmla="*/ 18 w 28"/>
                  <a:gd name="T9" fmla="*/ 8 h 10"/>
                  <a:gd name="T10" fmla="*/ 28 w 28"/>
                  <a:gd name="T11" fmla="*/ 0 h 10"/>
                  <a:gd name="T12" fmla="*/ 28 w 28"/>
                  <a:gd name="T13" fmla="*/ 0 h 10"/>
                  <a:gd name="T14" fmla="*/ 10 w 28"/>
                  <a:gd name="T15" fmla="*/ 2 h 10"/>
                  <a:gd name="T16" fmla="*/ 4 w 28"/>
                  <a:gd name="T17" fmla="*/ 6 h 10"/>
                  <a:gd name="T18" fmla="*/ 0 w 28"/>
                  <a:gd name="T19" fmla="*/ 8 h 10"/>
                  <a:gd name="T20" fmla="*/ 0 w 28"/>
                  <a:gd name="T21"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10">
                    <a:moveTo>
                      <a:pt x="0" y="8"/>
                    </a:moveTo>
                    <a:lnTo>
                      <a:pt x="0" y="8"/>
                    </a:lnTo>
                    <a:lnTo>
                      <a:pt x="10" y="10"/>
                    </a:lnTo>
                    <a:lnTo>
                      <a:pt x="10" y="10"/>
                    </a:lnTo>
                    <a:lnTo>
                      <a:pt x="18" y="8"/>
                    </a:lnTo>
                    <a:lnTo>
                      <a:pt x="28" y="0"/>
                    </a:lnTo>
                    <a:lnTo>
                      <a:pt x="28" y="0"/>
                    </a:lnTo>
                    <a:lnTo>
                      <a:pt x="10" y="2"/>
                    </a:lnTo>
                    <a:lnTo>
                      <a:pt x="4" y="6"/>
                    </a:lnTo>
                    <a:lnTo>
                      <a:pt x="0" y="8"/>
                    </a:lnTo>
                    <a:lnTo>
                      <a:pt x="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9" name="Freeform 1193">
                <a:extLst>
                  <a:ext uri="{FF2B5EF4-FFF2-40B4-BE49-F238E27FC236}">
                    <a16:creationId xmlns:a16="http://schemas.microsoft.com/office/drawing/2014/main" id="{4B80D4DC-D71F-4D6B-BCDD-57BDC27759E5}"/>
                  </a:ext>
                </a:extLst>
              </p:cNvPr>
              <p:cNvSpPr>
                <a:spLocks/>
              </p:cNvSpPr>
              <p:nvPr/>
            </p:nvSpPr>
            <p:spPr bwMode="auto">
              <a:xfrm>
                <a:off x="4252" y="1286"/>
                <a:ext cx="40" cy="24"/>
              </a:xfrm>
              <a:custGeom>
                <a:avLst/>
                <a:gdLst>
                  <a:gd name="T0" fmla="*/ 8 w 40"/>
                  <a:gd name="T1" fmla="*/ 4 h 24"/>
                  <a:gd name="T2" fmla="*/ 8 w 40"/>
                  <a:gd name="T3" fmla="*/ 4 h 24"/>
                  <a:gd name="T4" fmla="*/ 8 w 40"/>
                  <a:gd name="T5" fmla="*/ 6 h 24"/>
                  <a:gd name="T6" fmla="*/ 4 w 40"/>
                  <a:gd name="T7" fmla="*/ 10 h 24"/>
                  <a:gd name="T8" fmla="*/ 4 w 40"/>
                  <a:gd name="T9" fmla="*/ 10 h 24"/>
                  <a:gd name="T10" fmla="*/ 10 w 40"/>
                  <a:gd name="T11" fmla="*/ 12 h 24"/>
                  <a:gd name="T12" fmla="*/ 10 w 40"/>
                  <a:gd name="T13" fmla="*/ 12 h 24"/>
                  <a:gd name="T14" fmla="*/ 0 w 40"/>
                  <a:gd name="T15" fmla="*/ 16 h 24"/>
                  <a:gd name="T16" fmla="*/ 0 w 40"/>
                  <a:gd name="T17" fmla="*/ 16 h 24"/>
                  <a:gd name="T18" fmla="*/ 2 w 40"/>
                  <a:gd name="T19" fmla="*/ 18 h 24"/>
                  <a:gd name="T20" fmla="*/ 4 w 40"/>
                  <a:gd name="T21" fmla="*/ 20 h 24"/>
                  <a:gd name="T22" fmla="*/ 12 w 40"/>
                  <a:gd name="T23" fmla="*/ 22 h 24"/>
                  <a:gd name="T24" fmla="*/ 12 w 40"/>
                  <a:gd name="T25" fmla="*/ 22 h 24"/>
                  <a:gd name="T26" fmla="*/ 12 w 40"/>
                  <a:gd name="T27" fmla="*/ 22 h 24"/>
                  <a:gd name="T28" fmla="*/ 14 w 40"/>
                  <a:gd name="T29" fmla="*/ 24 h 24"/>
                  <a:gd name="T30" fmla="*/ 40 w 40"/>
                  <a:gd name="T31" fmla="*/ 0 h 24"/>
                  <a:gd name="T32" fmla="*/ 40 w 40"/>
                  <a:gd name="T33" fmla="*/ 0 h 24"/>
                  <a:gd name="T34" fmla="*/ 36 w 40"/>
                  <a:gd name="T35" fmla="*/ 2 h 24"/>
                  <a:gd name="T36" fmla="*/ 30 w 40"/>
                  <a:gd name="T37" fmla="*/ 4 h 24"/>
                  <a:gd name="T38" fmla="*/ 30 w 40"/>
                  <a:gd name="T39" fmla="*/ 4 h 24"/>
                  <a:gd name="T40" fmla="*/ 22 w 40"/>
                  <a:gd name="T41" fmla="*/ 2 h 24"/>
                  <a:gd name="T42" fmla="*/ 14 w 40"/>
                  <a:gd name="T43" fmla="*/ 0 h 24"/>
                  <a:gd name="T44" fmla="*/ 8 w 40"/>
                  <a:gd name="T45" fmla="*/ 4 h 24"/>
                  <a:gd name="T46" fmla="*/ 8 w 40"/>
                  <a:gd name="T47" fmla="*/ 4 h 24"/>
                  <a:gd name="T48" fmla="*/ 8 w 40"/>
                  <a:gd name="T49" fmla="*/ 4 h 24"/>
                  <a:gd name="T50" fmla="*/ 8 w 40"/>
                  <a:gd name="T51"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0" h="24">
                    <a:moveTo>
                      <a:pt x="8" y="4"/>
                    </a:moveTo>
                    <a:lnTo>
                      <a:pt x="8" y="4"/>
                    </a:lnTo>
                    <a:lnTo>
                      <a:pt x="8" y="6"/>
                    </a:lnTo>
                    <a:lnTo>
                      <a:pt x="4" y="10"/>
                    </a:lnTo>
                    <a:lnTo>
                      <a:pt x="4" y="10"/>
                    </a:lnTo>
                    <a:lnTo>
                      <a:pt x="10" y="12"/>
                    </a:lnTo>
                    <a:lnTo>
                      <a:pt x="10" y="12"/>
                    </a:lnTo>
                    <a:lnTo>
                      <a:pt x="0" y="16"/>
                    </a:lnTo>
                    <a:lnTo>
                      <a:pt x="0" y="16"/>
                    </a:lnTo>
                    <a:lnTo>
                      <a:pt x="2" y="18"/>
                    </a:lnTo>
                    <a:lnTo>
                      <a:pt x="4" y="20"/>
                    </a:lnTo>
                    <a:lnTo>
                      <a:pt x="12" y="22"/>
                    </a:lnTo>
                    <a:lnTo>
                      <a:pt x="12" y="22"/>
                    </a:lnTo>
                    <a:lnTo>
                      <a:pt x="12" y="22"/>
                    </a:lnTo>
                    <a:lnTo>
                      <a:pt x="14" y="24"/>
                    </a:lnTo>
                    <a:lnTo>
                      <a:pt x="40" y="0"/>
                    </a:lnTo>
                    <a:lnTo>
                      <a:pt x="40" y="0"/>
                    </a:lnTo>
                    <a:lnTo>
                      <a:pt x="36" y="2"/>
                    </a:lnTo>
                    <a:lnTo>
                      <a:pt x="30" y="4"/>
                    </a:lnTo>
                    <a:lnTo>
                      <a:pt x="30" y="4"/>
                    </a:lnTo>
                    <a:lnTo>
                      <a:pt x="22" y="2"/>
                    </a:lnTo>
                    <a:lnTo>
                      <a:pt x="14" y="0"/>
                    </a:lnTo>
                    <a:lnTo>
                      <a:pt x="8" y="4"/>
                    </a:lnTo>
                    <a:lnTo>
                      <a:pt x="8" y="4"/>
                    </a:lnTo>
                    <a:lnTo>
                      <a:pt x="8" y="4"/>
                    </a:lnTo>
                    <a:lnTo>
                      <a:pt x="8"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0" name="Freeform 1194">
                <a:extLst>
                  <a:ext uri="{FF2B5EF4-FFF2-40B4-BE49-F238E27FC236}">
                    <a16:creationId xmlns:a16="http://schemas.microsoft.com/office/drawing/2014/main" id="{11E8491E-2416-48C8-A663-E874B197ABCA}"/>
                  </a:ext>
                </a:extLst>
              </p:cNvPr>
              <p:cNvSpPr>
                <a:spLocks/>
              </p:cNvSpPr>
              <p:nvPr/>
            </p:nvSpPr>
            <p:spPr bwMode="auto">
              <a:xfrm>
                <a:off x="4306" y="1288"/>
                <a:ext cx="6" cy="6"/>
              </a:xfrm>
              <a:custGeom>
                <a:avLst/>
                <a:gdLst>
                  <a:gd name="T0" fmla="*/ 6 w 6"/>
                  <a:gd name="T1" fmla="*/ 0 h 6"/>
                  <a:gd name="T2" fmla="*/ 0 w 6"/>
                  <a:gd name="T3" fmla="*/ 6 h 6"/>
                  <a:gd name="T4" fmla="*/ 0 w 6"/>
                  <a:gd name="T5" fmla="*/ 6 h 6"/>
                  <a:gd name="T6" fmla="*/ 4 w 6"/>
                  <a:gd name="T7" fmla="*/ 6 h 6"/>
                  <a:gd name="T8" fmla="*/ 6 w 6"/>
                  <a:gd name="T9" fmla="*/ 0 h 6"/>
                  <a:gd name="T10" fmla="*/ 6 w 6"/>
                  <a:gd name="T11" fmla="*/ 0 h 6"/>
                </a:gdLst>
                <a:ahLst/>
                <a:cxnLst>
                  <a:cxn ang="0">
                    <a:pos x="T0" y="T1"/>
                  </a:cxn>
                  <a:cxn ang="0">
                    <a:pos x="T2" y="T3"/>
                  </a:cxn>
                  <a:cxn ang="0">
                    <a:pos x="T4" y="T5"/>
                  </a:cxn>
                  <a:cxn ang="0">
                    <a:pos x="T6" y="T7"/>
                  </a:cxn>
                  <a:cxn ang="0">
                    <a:pos x="T8" y="T9"/>
                  </a:cxn>
                  <a:cxn ang="0">
                    <a:pos x="T10" y="T11"/>
                  </a:cxn>
                </a:cxnLst>
                <a:rect l="0" t="0" r="r" b="b"/>
                <a:pathLst>
                  <a:path w="6" h="6">
                    <a:moveTo>
                      <a:pt x="6" y="0"/>
                    </a:moveTo>
                    <a:lnTo>
                      <a:pt x="0" y="6"/>
                    </a:lnTo>
                    <a:lnTo>
                      <a:pt x="0" y="6"/>
                    </a:lnTo>
                    <a:lnTo>
                      <a:pt x="4" y="6"/>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1" name="Freeform 1195">
                <a:extLst>
                  <a:ext uri="{FF2B5EF4-FFF2-40B4-BE49-F238E27FC236}">
                    <a16:creationId xmlns:a16="http://schemas.microsoft.com/office/drawing/2014/main" id="{0A8BFAC0-29A7-4A78-9193-6361190C5584}"/>
                  </a:ext>
                </a:extLst>
              </p:cNvPr>
              <p:cNvSpPr>
                <a:spLocks/>
              </p:cNvSpPr>
              <p:nvPr/>
            </p:nvSpPr>
            <p:spPr bwMode="auto">
              <a:xfrm>
                <a:off x="4464" y="1266"/>
                <a:ext cx="30" cy="20"/>
              </a:xfrm>
              <a:custGeom>
                <a:avLst/>
                <a:gdLst>
                  <a:gd name="T0" fmla="*/ 6 w 30"/>
                  <a:gd name="T1" fmla="*/ 20 h 20"/>
                  <a:gd name="T2" fmla="*/ 6 w 30"/>
                  <a:gd name="T3" fmla="*/ 20 h 20"/>
                  <a:gd name="T4" fmla="*/ 26 w 30"/>
                  <a:gd name="T5" fmla="*/ 16 h 20"/>
                  <a:gd name="T6" fmla="*/ 30 w 30"/>
                  <a:gd name="T7" fmla="*/ 12 h 20"/>
                  <a:gd name="T8" fmla="*/ 24 w 30"/>
                  <a:gd name="T9" fmla="*/ 0 h 20"/>
                  <a:gd name="T10" fmla="*/ 24 w 30"/>
                  <a:gd name="T11" fmla="*/ 0 h 20"/>
                  <a:gd name="T12" fmla="*/ 16 w 30"/>
                  <a:gd name="T13" fmla="*/ 2 h 20"/>
                  <a:gd name="T14" fmla="*/ 0 w 30"/>
                  <a:gd name="T15" fmla="*/ 18 h 20"/>
                  <a:gd name="T16" fmla="*/ 0 w 30"/>
                  <a:gd name="T17" fmla="*/ 18 h 20"/>
                  <a:gd name="T18" fmla="*/ 2 w 30"/>
                  <a:gd name="T19" fmla="*/ 20 h 20"/>
                  <a:gd name="T20" fmla="*/ 6 w 30"/>
                  <a:gd name="T21" fmla="*/ 20 h 20"/>
                  <a:gd name="T22" fmla="*/ 6 w 30"/>
                  <a:gd name="T23"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 h="20">
                    <a:moveTo>
                      <a:pt x="6" y="20"/>
                    </a:moveTo>
                    <a:lnTo>
                      <a:pt x="6" y="20"/>
                    </a:lnTo>
                    <a:lnTo>
                      <a:pt x="26" y="16"/>
                    </a:lnTo>
                    <a:lnTo>
                      <a:pt x="30" y="12"/>
                    </a:lnTo>
                    <a:lnTo>
                      <a:pt x="24" y="0"/>
                    </a:lnTo>
                    <a:lnTo>
                      <a:pt x="24" y="0"/>
                    </a:lnTo>
                    <a:lnTo>
                      <a:pt x="16" y="2"/>
                    </a:lnTo>
                    <a:lnTo>
                      <a:pt x="0" y="18"/>
                    </a:lnTo>
                    <a:lnTo>
                      <a:pt x="0" y="18"/>
                    </a:lnTo>
                    <a:lnTo>
                      <a:pt x="2" y="20"/>
                    </a:lnTo>
                    <a:lnTo>
                      <a:pt x="6" y="20"/>
                    </a:lnTo>
                    <a:lnTo>
                      <a:pt x="6"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2" name="Freeform 1196">
                <a:extLst>
                  <a:ext uri="{FF2B5EF4-FFF2-40B4-BE49-F238E27FC236}">
                    <a16:creationId xmlns:a16="http://schemas.microsoft.com/office/drawing/2014/main" id="{11D6BB4C-AC1D-425E-B3BF-FFFB3DFCFC62}"/>
                  </a:ext>
                </a:extLst>
              </p:cNvPr>
              <p:cNvSpPr>
                <a:spLocks/>
              </p:cNvSpPr>
              <p:nvPr/>
            </p:nvSpPr>
            <p:spPr bwMode="auto">
              <a:xfrm>
                <a:off x="4420" y="1282"/>
                <a:ext cx="22" cy="18"/>
              </a:xfrm>
              <a:custGeom>
                <a:avLst/>
                <a:gdLst>
                  <a:gd name="T0" fmla="*/ 8 w 22"/>
                  <a:gd name="T1" fmla="*/ 4 h 18"/>
                  <a:gd name="T2" fmla="*/ 8 w 22"/>
                  <a:gd name="T3" fmla="*/ 4 h 18"/>
                  <a:gd name="T4" fmla="*/ 2 w 22"/>
                  <a:gd name="T5" fmla="*/ 8 h 18"/>
                  <a:gd name="T6" fmla="*/ 0 w 22"/>
                  <a:gd name="T7" fmla="*/ 12 h 18"/>
                  <a:gd name="T8" fmla="*/ 0 w 22"/>
                  <a:gd name="T9" fmla="*/ 16 h 18"/>
                  <a:gd name="T10" fmla="*/ 0 w 22"/>
                  <a:gd name="T11" fmla="*/ 16 h 18"/>
                  <a:gd name="T12" fmla="*/ 4 w 22"/>
                  <a:gd name="T13" fmla="*/ 18 h 18"/>
                  <a:gd name="T14" fmla="*/ 22 w 22"/>
                  <a:gd name="T15" fmla="*/ 0 h 18"/>
                  <a:gd name="T16" fmla="*/ 8 w 22"/>
                  <a:gd name="T17" fmla="*/ 0 h 18"/>
                  <a:gd name="T18" fmla="*/ 8 w 22"/>
                  <a:gd name="T19" fmla="*/ 0 h 18"/>
                  <a:gd name="T20" fmla="*/ 8 w 22"/>
                  <a:gd name="T21" fmla="*/ 4 h 18"/>
                  <a:gd name="T22" fmla="*/ 8 w 22"/>
                  <a:gd name="T23" fmla="*/ 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18">
                    <a:moveTo>
                      <a:pt x="8" y="4"/>
                    </a:moveTo>
                    <a:lnTo>
                      <a:pt x="8" y="4"/>
                    </a:lnTo>
                    <a:lnTo>
                      <a:pt x="2" y="8"/>
                    </a:lnTo>
                    <a:lnTo>
                      <a:pt x="0" y="12"/>
                    </a:lnTo>
                    <a:lnTo>
                      <a:pt x="0" y="16"/>
                    </a:lnTo>
                    <a:lnTo>
                      <a:pt x="0" y="16"/>
                    </a:lnTo>
                    <a:lnTo>
                      <a:pt x="4" y="18"/>
                    </a:lnTo>
                    <a:lnTo>
                      <a:pt x="22" y="0"/>
                    </a:lnTo>
                    <a:lnTo>
                      <a:pt x="8" y="0"/>
                    </a:lnTo>
                    <a:lnTo>
                      <a:pt x="8" y="0"/>
                    </a:lnTo>
                    <a:lnTo>
                      <a:pt x="8" y="4"/>
                    </a:lnTo>
                    <a:lnTo>
                      <a:pt x="8"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3" name="Freeform 1197">
                <a:extLst>
                  <a:ext uri="{FF2B5EF4-FFF2-40B4-BE49-F238E27FC236}">
                    <a16:creationId xmlns:a16="http://schemas.microsoft.com/office/drawing/2014/main" id="{E68EBC88-2B29-43D7-8832-13924A3B6E70}"/>
                  </a:ext>
                </a:extLst>
              </p:cNvPr>
              <p:cNvSpPr>
                <a:spLocks/>
              </p:cNvSpPr>
              <p:nvPr/>
            </p:nvSpPr>
            <p:spPr bwMode="auto">
              <a:xfrm>
                <a:off x="4390" y="1298"/>
                <a:ext cx="18" cy="12"/>
              </a:xfrm>
              <a:custGeom>
                <a:avLst/>
                <a:gdLst>
                  <a:gd name="T0" fmla="*/ 18 w 18"/>
                  <a:gd name="T1" fmla="*/ 4 h 12"/>
                  <a:gd name="T2" fmla="*/ 18 w 18"/>
                  <a:gd name="T3" fmla="*/ 4 h 12"/>
                  <a:gd name="T4" fmla="*/ 16 w 18"/>
                  <a:gd name="T5" fmla="*/ 2 h 12"/>
                  <a:gd name="T6" fmla="*/ 10 w 18"/>
                  <a:gd name="T7" fmla="*/ 0 h 12"/>
                  <a:gd name="T8" fmla="*/ 0 w 18"/>
                  <a:gd name="T9" fmla="*/ 10 h 12"/>
                  <a:gd name="T10" fmla="*/ 0 w 18"/>
                  <a:gd name="T11" fmla="*/ 10 h 12"/>
                  <a:gd name="T12" fmla="*/ 4 w 18"/>
                  <a:gd name="T13" fmla="*/ 12 h 12"/>
                  <a:gd name="T14" fmla="*/ 4 w 18"/>
                  <a:gd name="T15" fmla="*/ 12 h 12"/>
                  <a:gd name="T16" fmla="*/ 8 w 18"/>
                  <a:gd name="T17" fmla="*/ 10 h 12"/>
                  <a:gd name="T18" fmla="*/ 10 w 18"/>
                  <a:gd name="T19" fmla="*/ 8 h 12"/>
                  <a:gd name="T20" fmla="*/ 14 w 18"/>
                  <a:gd name="T21" fmla="*/ 6 h 12"/>
                  <a:gd name="T22" fmla="*/ 18 w 18"/>
                  <a:gd name="T23" fmla="*/ 4 h 12"/>
                  <a:gd name="T24" fmla="*/ 18 w 18"/>
                  <a:gd name="T25"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12">
                    <a:moveTo>
                      <a:pt x="18" y="4"/>
                    </a:moveTo>
                    <a:lnTo>
                      <a:pt x="18" y="4"/>
                    </a:lnTo>
                    <a:lnTo>
                      <a:pt x="16" y="2"/>
                    </a:lnTo>
                    <a:lnTo>
                      <a:pt x="10" y="0"/>
                    </a:lnTo>
                    <a:lnTo>
                      <a:pt x="0" y="10"/>
                    </a:lnTo>
                    <a:lnTo>
                      <a:pt x="0" y="10"/>
                    </a:lnTo>
                    <a:lnTo>
                      <a:pt x="4" y="12"/>
                    </a:lnTo>
                    <a:lnTo>
                      <a:pt x="4" y="12"/>
                    </a:lnTo>
                    <a:lnTo>
                      <a:pt x="8" y="10"/>
                    </a:lnTo>
                    <a:lnTo>
                      <a:pt x="10" y="8"/>
                    </a:lnTo>
                    <a:lnTo>
                      <a:pt x="14" y="6"/>
                    </a:lnTo>
                    <a:lnTo>
                      <a:pt x="18" y="4"/>
                    </a:lnTo>
                    <a:lnTo>
                      <a:pt x="18"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4" name="Freeform 1198">
                <a:extLst>
                  <a:ext uri="{FF2B5EF4-FFF2-40B4-BE49-F238E27FC236}">
                    <a16:creationId xmlns:a16="http://schemas.microsoft.com/office/drawing/2014/main" id="{92CFC7B7-594F-410D-9D0D-A330C84F30D5}"/>
                  </a:ext>
                </a:extLst>
              </p:cNvPr>
              <p:cNvSpPr>
                <a:spLocks/>
              </p:cNvSpPr>
              <p:nvPr/>
            </p:nvSpPr>
            <p:spPr bwMode="auto">
              <a:xfrm>
                <a:off x="4360" y="1254"/>
                <a:ext cx="46" cy="40"/>
              </a:xfrm>
              <a:custGeom>
                <a:avLst/>
                <a:gdLst>
                  <a:gd name="T0" fmla="*/ 24 w 46"/>
                  <a:gd name="T1" fmla="*/ 38 h 40"/>
                  <a:gd name="T2" fmla="*/ 34 w 46"/>
                  <a:gd name="T3" fmla="*/ 26 h 40"/>
                  <a:gd name="T4" fmla="*/ 34 w 46"/>
                  <a:gd name="T5" fmla="*/ 26 h 40"/>
                  <a:gd name="T6" fmla="*/ 22 w 46"/>
                  <a:gd name="T7" fmla="*/ 24 h 40"/>
                  <a:gd name="T8" fmla="*/ 22 w 46"/>
                  <a:gd name="T9" fmla="*/ 24 h 40"/>
                  <a:gd name="T10" fmla="*/ 30 w 46"/>
                  <a:gd name="T11" fmla="*/ 18 h 40"/>
                  <a:gd name="T12" fmla="*/ 42 w 46"/>
                  <a:gd name="T13" fmla="*/ 12 h 40"/>
                  <a:gd name="T14" fmla="*/ 42 w 46"/>
                  <a:gd name="T15" fmla="*/ 12 h 40"/>
                  <a:gd name="T16" fmla="*/ 44 w 46"/>
                  <a:gd name="T17" fmla="*/ 10 h 40"/>
                  <a:gd name="T18" fmla="*/ 46 w 46"/>
                  <a:gd name="T19" fmla="*/ 6 h 40"/>
                  <a:gd name="T20" fmla="*/ 46 w 46"/>
                  <a:gd name="T21" fmla="*/ 6 h 40"/>
                  <a:gd name="T22" fmla="*/ 46 w 46"/>
                  <a:gd name="T23" fmla="*/ 4 h 40"/>
                  <a:gd name="T24" fmla="*/ 46 w 46"/>
                  <a:gd name="T25" fmla="*/ 0 h 40"/>
                  <a:gd name="T26" fmla="*/ 46 w 46"/>
                  <a:gd name="T27" fmla="*/ 0 h 40"/>
                  <a:gd name="T28" fmla="*/ 42 w 46"/>
                  <a:gd name="T29" fmla="*/ 2 h 40"/>
                  <a:gd name="T30" fmla="*/ 40 w 46"/>
                  <a:gd name="T31" fmla="*/ 4 h 40"/>
                  <a:gd name="T32" fmla="*/ 38 w 46"/>
                  <a:gd name="T33" fmla="*/ 8 h 40"/>
                  <a:gd name="T34" fmla="*/ 38 w 46"/>
                  <a:gd name="T35" fmla="*/ 8 h 40"/>
                  <a:gd name="T36" fmla="*/ 32 w 46"/>
                  <a:gd name="T37" fmla="*/ 10 h 40"/>
                  <a:gd name="T38" fmla="*/ 28 w 46"/>
                  <a:gd name="T39" fmla="*/ 12 h 40"/>
                  <a:gd name="T40" fmla="*/ 20 w 46"/>
                  <a:gd name="T41" fmla="*/ 16 h 40"/>
                  <a:gd name="T42" fmla="*/ 12 w 46"/>
                  <a:gd name="T43" fmla="*/ 24 h 40"/>
                  <a:gd name="T44" fmla="*/ 12 w 46"/>
                  <a:gd name="T45" fmla="*/ 24 h 40"/>
                  <a:gd name="T46" fmla="*/ 14 w 46"/>
                  <a:gd name="T47" fmla="*/ 24 h 40"/>
                  <a:gd name="T48" fmla="*/ 14 w 46"/>
                  <a:gd name="T49" fmla="*/ 24 h 40"/>
                  <a:gd name="T50" fmla="*/ 18 w 46"/>
                  <a:gd name="T51" fmla="*/ 28 h 40"/>
                  <a:gd name="T52" fmla="*/ 8 w 46"/>
                  <a:gd name="T53" fmla="*/ 28 h 40"/>
                  <a:gd name="T54" fmla="*/ 0 w 46"/>
                  <a:gd name="T55" fmla="*/ 36 h 40"/>
                  <a:gd name="T56" fmla="*/ 0 w 46"/>
                  <a:gd name="T57" fmla="*/ 36 h 40"/>
                  <a:gd name="T58" fmla="*/ 16 w 46"/>
                  <a:gd name="T59" fmla="*/ 40 h 40"/>
                  <a:gd name="T60" fmla="*/ 16 w 46"/>
                  <a:gd name="T61" fmla="*/ 40 h 40"/>
                  <a:gd name="T62" fmla="*/ 24 w 46"/>
                  <a:gd name="T63" fmla="*/ 38 h 40"/>
                  <a:gd name="T64" fmla="*/ 24 w 46"/>
                  <a:gd name="T65"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 h="40">
                    <a:moveTo>
                      <a:pt x="24" y="38"/>
                    </a:moveTo>
                    <a:lnTo>
                      <a:pt x="34" y="26"/>
                    </a:lnTo>
                    <a:lnTo>
                      <a:pt x="34" y="26"/>
                    </a:lnTo>
                    <a:lnTo>
                      <a:pt x="22" y="24"/>
                    </a:lnTo>
                    <a:lnTo>
                      <a:pt x="22" y="24"/>
                    </a:lnTo>
                    <a:lnTo>
                      <a:pt x="30" y="18"/>
                    </a:lnTo>
                    <a:lnTo>
                      <a:pt x="42" y="12"/>
                    </a:lnTo>
                    <a:lnTo>
                      <a:pt x="42" y="12"/>
                    </a:lnTo>
                    <a:lnTo>
                      <a:pt x="44" y="10"/>
                    </a:lnTo>
                    <a:lnTo>
                      <a:pt x="46" y="6"/>
                    </a:lnTo>
                    <a:lnTo>
                      <a:pt x="46" y="6"/>
                    </a:lnTo>
                    <a:lnTo>
                      <a:pt x="46" y="4"/>
                    </a:lnTo>
                    <a:lnTo>
                      <a:pt x="46" y="0"/>
                    </a:lnTo>
                    <a:lnTo>
                      <a:pt x="46" y="0"/>
                    </a:lnTo>
                    <a:lnTo>
                      <a:pt x="42" y="2"/>
                    </a:lnTo>
                    <a:lnTo>
                      <a:pt x="40" y="4"/>
                    </a:lnTo>
                    <a:lnTo>
                      <a:pt x="38" y="8"/>
                    </a:lnTo>
                    <a:lnTo>
                      <a:pt x="38" y="8"/>
                    </a:lnTo>
                    <a:lnTo>
                      <a:pt x="32" y="10"/>
                    </a:lnTo>
                    <a:lnTo>
                      <a:pt x="28" y="12"/>
                    </a:lnTo>
                    <a:lnTo>
                      <a:pt x="20" y="16"/>
                    </a:lnTo>
                    <a:lnTo>
                      <a:pt x="12" y="24"/>
                    </a:lnTo>
                    <a:lnTo>
                      <a:pt x="12" y="24"/>
                    </a:lnTo>
                    <a:lnTo>
                      <a:pt x="14" y="24"/>
                    </a:lnTo>
                    <a:lnTo>
                      <a:pt x="14" y="24"/>
                    </a:lnTo>
                    <a:lnTo>
                      <a:pt x="18" y="28"/>
                    </a:lnTo>
                    <a:lnTo>
                      <a:pt x="8" y="28"/>
                    </a:lnTo>
                    <a:lnTo>
                      <a:pt x="0" y="36"/>
                    </a:lnTo>
                    <a:lnTo>
                      <a:pt x="0" y="36"/>
                    </a:lnTo>
                    <a:lnTo>
                      <a:pt x="16" y="40"/>
                    </a:lnTo>
                    <a:lnTo>
                      <a:pt x="16" y="40"/>
                    </a:lnTo>
                    <a:lnTo>
                      <a:pt x="24" y="38"/>
                    </a:lnTo>
                    <a:lnTo>
                      <a:pt x="24"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5" name="Freeform 1199">
                <a:extLst>
                  <a:ext uri="{FF2B5EF4-FFF2-40B4-BE49-F238E27FC236}">
                    <a16:creationId xmlns:a16="http://schemas.microsoft.com/office/drawing/2014/main" id="{6CB50E35-934D-4893-A4EA-CA88969744C1}"/>
                  </a:ext>
                </a:extLst>
              </p:cNvPr>
              <p:cNvSpPr>
                <a:spLocks/>
              </p:cNvSpPr>
              <p:nvPr/>
            </p:nvSpPr>
            <p:spPr bwMode="auto">
              <a:xfrm>
                <a:off x="5452" y="1418"/>
                <a:ext cx="16" cy="18"/>
              </a:xfrm>
              <a:custGeom>
                <a:avLst/>
                <a:gdLst>
                  <a:gd name="T0" fmla="*/ 0 w 16"/>
                  <a:gd name="T1" fmla="*/ 18 h 18"/>
                  <a:gd name="T2" fmla="*/ 16 w 16"/>
                  <a:gd name="T3" fmla="*/ 0 h 18"/>
                  <a:gd name="T4" fmla="*/ 16 w 16"/>
                  <a:gd name="T5" fmla="*/ 0 h 18"/>
                  <a:gd name="T6" fmla="*/ 10 w 16"/>
                  <a:gd name="T7" fmla="*/ 2 h 18"/>
                  <a:gd name="T8" fmla="*/ 6 w 16"/>
                  <a:gd name="T9" fmla="*/ 6 h 18"/>
                  <a:gd name="T10" fmla="*/ 2 w 16"/>
                  <a:gd name="T11" fmla="*/ 12 h 18"/>
                  <a:gd name="T12" fmla="*/ 0 w 16"/>
                  <a:gd name="T13" fmla="*/ 18 h 18"/>
                  <a:gd name="T14" fmla="*/ 0 w 16"/>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8">
                    <a:moveTo>
                      <a:pt x="0" y="18"/>
                    </a:moveTo>
                    <a:lnTo>
                      <a:pt x="16" y="0"/>
                    </a:lnTo>
                    <a:lnTo>
                      <a:pt x="16" y="0"/>
                    </a:lnTo>
                    <a:lnTo>
                      <a:pt x="10" y="2"/>
                    </a:lnTo>
                    <a:lnTo>
                      <a:pt x="6" y="6"/>
                    </a:lnTo>
                    <a:lnTo>
                      <a:pt x="2" y="12"/>
                    </a:lnTo>
                    <a:lnTo>
                      <a:pt x="0" y="18"/>
                    </a:lnTo>
                    <a:lnTo>
                      <a:pt x="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6" name="Freeform 1200">
                <a:extLst>
                  <a:ext uri="{FF2B5EF4-FFF2-40B4-BE49-F238E27FC236}">
                    <a16:creationId xmlns:a16="http://schemas.microsoft.com/office/drawing/2014/main" id="{8C978F6E-E867-4CED-BE9D-20A6D2F5621C}"/>
                  </a:ext>
                </a:extLst>
              </p:cNvPr>
              <p:cNvSpPr>
                <a:spLocks/>
              </p:cNvSpPr>
              <p:nvPr/>
            </p:nvSpPr>
            <p:spPr bwMode="auto">
              <a:xfrm>
                <a:off x="5458" y="1420"/>
                <a:ext cx="56" cy="38"/>
              </a:xfrm>
              <a:custGeom>
                <a:avLst/>
                <a:gdLst>
                  <a:gd name="T0" fmla="*/ 16 w 56"/>
                  <a:gd name="T1" fmla="*/ 38 h 38"/>
                  <a:gd name="T2" fmla="*/ 16 w 56"/>
                  <a:gd name="T3" fmla="*/ 38 h 38"/>
                  <a:gd name="T4" fmla="*/ 22 w 56"/>
                  <a:gd name="T5" fmla="*/ 36 h 38"/>
                  <a:gd name="T6" fmla="*/ 56 w 56"/>
                  <a:gd name="T7" fmla="*/ 2 h 38"/>
                  <a:gd name="T8" fmla="*/ 56 w 56"/>
                  <a:gd name="T9" fmla="*/ 2 h 38"/>
                  <a:gd name="T10" fmla="*/ 50 w 56"/>
                  <a:gd name="T11" fmla="*/ 0 h 38"/>
                  <a:gd name="T12" fmla="*/ 50 w 56"/>
                  <a:gd name="T13" fmla="*/ 0 h 38"/>
                  <a:gd name="T14" fmla="*/ 46 w 56"/>
                  <a:gd name="T15" fmla="*/ 2 h 38"/>
                  <a:gd name="T16" fmla="*/ 44 w 56"/>
                  <a:gd name="T17" fmla="*/ 4 h 38"/>
                  <a:gd name="T18" fmla="*/ 42 w 56"/>
                  <a:gd name="T19" fmla="*/ 12 h 38"/>
                  <a:gd name="T20" fmla="*/ 42 w 56"/>
                  <a:gd name="T21" fmla="*/ 12 h 38"/>
                  <a:gd name="T22" fmla="*/ 38 w 56"/>
                  <a:gd name="T23" fmla="*/ 12 h 38"/>
                  <a:gd name="T24" fmla="*/ 34 w 56"/>
                  <a:gd name="T25" fmla="*/ 10 h 38"/>
                  <a:gd name="T26" fmla="*/ 28 w 56"/>
                  <a:gd name="T27" fmla="*/ 4 h 38"/>
                  <a:gd name="T28" fmla="*/ 0 w 56"/>
                  <a:gd name="T29" fmla="*/ 32 h 38"/>
                  <a:gd name="T30" fmla="*/ 0 w 56"/>
                  <a:gd name="T31" fmla="*/ 32 h 38"/>
                  <a:gd name="T32" fmla="*/ 8 w 56"/>
                  <a:gd name="T33" fmla="*/ 36 h 38"/>
                  <a:gd name="T34" fmla="*/ 16 w 56"/>
                  <a:gd name="T35" fmla="*/ 38 h 38"/>
                  <a:gd name="T36" fmla="*/ 16 w 56"/>
                  <a:gd name="T37"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 h="38">
                    <a:moveTo>
                      <a:pt x="16" y="38"/>
                    </a:moveTo>
                    <a:lnTo>
                      <a:pt x="16" y="38"/>
                    </a:lnTo>
                    <a:lnTo>
                      <a:pt x="22" y="36"/>
                    </a:lnTo>
                    <a:lnTo>
                      <a:pt x="56" y="2"/>
                    </a:lnTo>
                    <a:lnTo>
                      <a:pt x="56" y="2"/>
                    </a:lnTo>
                    <a:lnTo>
                      <a:pt x="50" y="0"/>
                    </a:lnTo>
                    <a:lnTo>
                      <a:pt x="50" y="0"/>
                    </a:lnTo>
                    <a:lnTo>
                      <a:pt x="46" y="2"/>
                    </a:lnTo>
                    <a:lnTo>
                      <a:pt x="44" y="4"/>
                    </a:lnTo>
                    <a:lnTo>
                      <a:pt x="42" y="12"/>
                    </a:lnTo>
                    <a:lnTo>
                      <a:pt x="42" y="12"/>
                    </a:lnTo>
                    <a:lnTo>
                      <a:pt x="38" y="12"/>
                    </a:lnTo>
                    <a:lnTo>
                      <a:pt x="34" y="10"/>
                    </a:lnTo>
                    <a:lnTo>
                      <a:pt x="28" y="4"/>
                    </a:lnTo>
                    <a:lnTo>
                      <a:pt x="0" y="32"/>
                    </a:lnTo>
                    <a:lnTo>
                      <a:pt x="0" y="32"/>
                    </a:lnTo>
                    <a:lnTo>
                      <a:pt x="8" y="36"/>
                    </a:lnTo>
                    <a:lnTo>
                      <a:pt x="16" y="38"/>
                    </a:lnTo>
                    <a:lnTo>
                      <a:pt x="16"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7" name="Freeform 1201">
                <a:extLst>
                  <a:ext uri="{FF2B5EF4-FFF2-40B4-BE49-F238E27FC236}">
                    <a16:creationId xmlns:a16="http://schemas.microsoft.com/office/drawing/2014/main" id="{0480057F-56CC-47FF-B173-17E285EE3345}"/>
                  </a:ext>
                </a:extLst>
              </p:cNvPr>
              <p:cNvSpPr>
                <a:spLocks/>
              </p:cNvSpPr>
              <p:nvPr/>
            </p:nvSpPr>
            <p:spPr bwMode="auto">
              <a:xfrm>
                <a:off x="5510" y="1426"/>
                <a:ext cx="42" cy="28"/>
              </a:xfrm>
              <a:custGeom>
                <a:avLst/>
                <a:gdLst>
                  <a:gd name="T0" fmla="*/ 2 w 42"/>
                  <a:gd name="T1" fmla="*/ 22 h 28"/>
                  <a:gd name="T2" fmla="*/ 2 w 42"/>
                  <a:gd name="T3" fmla="*/ 22 h 28"/>
                  <a:gd name="T4" fmla="*/ 6 w 42"/>
                  <a:gd name="T5" fmla="*/ 22 h 28"/>
                  <a:gd name="T6" fmla="*/ 8 w 42"/>
                  <a:gd name="T7" fmla="*/ 24 h 28"/>
                  <a:gd name="T8" fmla="*/ 10 w 42"/>
                  <a:gd name="T9" fmla="*/ 26 h 28"/>
                  <a:gd name="T10" fmla="*/ 12 w 42"/>
                  <a:gd name="T11" fmla="*/ 28 h 28"/>
                  <a:gd name="T12" fmla="*/ 12 w 42"/>
                  <a:gd name="T13" fmla="*/ 28 h 28"/>
                  <a:gd name="T14" fmla="*/ 14 w 42"/>
                  <a:gd name="T15" fmla="*/ 26 h 28"/>
                  <a:gd name="T16" fmla="*/ 18 w 42"/>
                  <a:gd name="T17" fmla="*/ 26 h 28"/>
                  <a:gd name="T18" fmla="*/ 22 w 42"/>
                  <a:gd name="T19" fmla="*/ 24 h 28"/>
                  <a:gd name="T20" fmla="*/ 24 w 42"/>
                  <a:gd name="T21" fmla="*/ 24 h 28"/>
                  <a:gd name="T22" fmla="*/ 42 w 42"/>
                  <a:gd name="T23" fmla="*/ 6 h 28"/>
                  <a:gd name="T24" fmla="*/ 42 w 42"/>
                  <a:gd name="T25" fmla="*/ 6 h 28"/>
                  <a:gd name="T26" fmla="*/ 22 w 42"/>
                  <a:gd name="T27" fmla="*/ 0 h 28"/>
                  <a:gd name="T28" fmla="*/ 0 w 42"/>
                  <a:gd name="T29" fmla="*/ 22 h 28"/>
                  <a:gd name="T30" fmla="*/ 0 w 42"/>
                  <a:gd name="T31" fmla="*/ 22 h 28"/>
                  <a:gd name="T32" fmla="*/ 2 w 42"/>
                  <a:gd name="T33" fmla="*/ 22 h 28"/>
                  <a:gd name="T34" fmla="*/ 2 w 42"/>
                  <a:gd name="T35" fmla="*/ 2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 h="28">
                    <a:moveTo>
                      <a:pt x="2" y="22"/>
                    </a:moveTo>
                    <a:lnTo>
                      <a:pt x="2" y="22"/>
                    </a:lnTo>
                    <a:lnTo>
                      <a:pt x="6" y="22"/>
                    </a:lnTo>
                    <a:lnTo>
                      <a:pt x="8" y="24"/>
                    </a:lnTo>
                    <a:lnTo>
                      <a:pt x="10" y="26"/>
                    </a:lnTo>
                    <a:lnTo>
                      <a:pt x="12" y="28"/>
                    </a:lnTo>
                    <a:lnTo>
                      <a:pt x="12" y="28"/>
                    </a:lnTo>
                    <a:lnTo>
                      <a:pt x="14" y="26"/>
                    </a:lnTo>
                    <a:lnTo>
                      <a:pt x="18" y="26"/>
                    </a:lnTo>
                    <a:lnTo>
                      <a:pt x="22" y="24"/>
                    </a:lnTo>
                    <a:lnTo>
                      <a:pt x="24" y="24"/>
                    </a:lnTo>
                    <a:lnTo>
                      <a:pt x="42" y="6"/>
                    </a:lnTo>
                    <a:lnTo>
                      <a:pt x="42" y="6"/>
                    </a:lnTo>
                    <a:lnTo>
                      <a:pt x="22" y="0"/>
                    </a:lnTo>
                    <a:lnTo>
                      <a:pt x="0" y="22"/>
                    </a:lnTo>
                    <a:lnTo>
                      <a:pt x="0" y="22"/>
                    </a:lnTo>
                    <a:lnTo>
                      <a:pt x="2" y="22"/>
                    </a:lnTo>
                    <a:lnTo>
                      <a:pt x="2"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8" name="Freeform 1202">
                <a:extLst>
                  <a:ext uri="{FF2B5EF4-FFF2-40B4-BE49-F238E27FC236}">
                    <a16:creationId xmlns:a16="http://schemas.microsoft.com/office/drawing/2014/main" id="{5E059C56-71E7-4F55-9002-ED22C9C24C11}"/>
                  </a:ext>
                </a:extLst>
              </p:cNvPr>
              <p:cNvSpPr>
                <a:spLocks/>
              </p:cNvSpPr>
              <p:nvPr/>
            </p:nvSpPr>
            <p:spPr bwMode="auto">
              <a:xfrm>
                <a:off x="4064" y="2218"/>
                <a:ext cx="24" cy="12"/>
              </a:xfrm>
              <a:custGeom>
                <a:avLst/>
                <a:gdLst>
                  <a:gd name="T0" fmla="*/ 2 w 24"/>
                  <a:gd name="T1" fmla="*/ 10 h 12"/>
                  <a:gd name="T2" fmla="*/ 2 w 24"/>
                  <a:gd name="T3" fmla="*/ 10 h 12"/>
                  <a:gd name="T4" fmla="*/ 4 w 24"/>
                  <a:gd name="T5" fmla="*/ 12 h 12"/>
                  <a:gd name="T6" fmla="*/ 6 w 24"/>
                  <a:gd name="T7" fmla="*/ 12 h 12"/>
                  <a:gd name="T8" fmla="*/ 6 w 24"/>
                  <a:gd name="T9" fmla="*/ 12 h 12"/>
                  <a:gd name="T10" fmla="*/ 10 w 24"/>
                  <a:gd name="T11" fmla="*/ 12 h 12"/>
                  <a:gd name="T12" fmla="*/ 24 w 24"/>
                  <a:gd name="T13" fmla="*/ 0 h 12"/>
                  <a:gd name="T14" fmla="*/ 24 w 24"/>
                  <a:gd name="T15" fmla="*/ 0 h 12"/>
                  <a:gd name="T16" fmla="*/ 10 w 24"/>
                  <a:gd name="T17" fmla="*/ 4 h 12"/>
                  <a:gd name="T18" fmla="*/ 0 w 24"/>
                  <a:gd name="T19" fmla="*/ 8 h 12"/>
                  <a:gd name="T20" fmla="*/ 0 w 24"/>
                  <a:gd name="T21" fmla="*/ 8 h 12"/>
                  <a:gd name="T22" fmla="*/ 2 w 24"/>
                  <a:gd name="T23" fmla="*/ 10 h 12"/>
                  <a:gd name="T24" fmla="*/ 2 w 24"/>
                  <a:gd name="T25"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12">
                    <a:moveTo>
                      <a:pt x="2" y="10"/>
                    </a:moveTo>
                    <a:lnTo>
                      <a:pt x="2" y="10"/>
                    </a:lnTo>
                    <a:lnTo>
                      <a:pt x="4" y="12"/>
                    </a:lnTo>
                    <a:lnTo>
                      <a:pt x="6" y="12"/>
                    </a:lnTo>
                    <a:lnTo>
                      <a:pt x="6" y="12"/>
                    </a:lnTo>
                    <a:lnTo>
                      <a:pt x="10" y="12"/>
                    </a:lnTo>
                    <a:lnTo>
                      <a:pt x="24" y="0"/>
                    </a:lnTo>
                    <a:lnTo>
                      <a:pt x="24" y="0"/>
                    </a:lnTo>
                    <a:lnTo>
                      <a:pt x="10" y="4"/>
                    </a:lnTo>
                    <a:lnTo>
                      <a:pt x="0" y="8"/>
                    </a:lnTo>
                    <a:lnTo>
                      <a:pt x="0" y="8"/>
                    </a:lnTo>
                    <a:lnTo>
                      <a:pt x="2" y="10"/>
                    </a:lnTo>
                    <a:lnTo>
                      <a:pt x="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9" name="Freeform 1203">
                <a:extLst>
                  <a:ext uri="{FF2B5EF4-FFF2-40B4-BE49-F238E27FC236}">
                    <a16:creationId xmlns:a16="http://schemas.microsoft.com/office/drawing/2014/main" id="{8F7202BB-1D8C-4F1D-94FA-B66D15B62CCE}"/>
                  </a:ext>
                </a:extLst>
              </p:cNvPr>
              <p:cNvSpPr>
                <a:spLocks/>
              </p:cNvSpPr>
              <p:nvPr/>
            </p:nvSpPr>
            <p:spPr bwMode="auto">
              <a:xfrm>
                <a:off x="4282" y="1598"/>
                <a:ext cx="16" cy="14"/>
              </a:xfrm>
              <a:custGeom>
                <a:avLst/>
                <a:gdLst>
                  <a:gd name="T0" fmla="*/ 16 w 16"/>
                  <a:gd name="T1" fmla="*/ 0 h 14"/>
                  <a:gd name="T2" fmla="*/ 16 w 16"/>
                  <a:gd name="T3" fmla="*/ 0 h 14"/>
                  <a:gd name="T4" fmla="*/ 14 w 16"/>
                  <a:gd name="T5" fmla="*/ 0 h 14"/>
                  <a:gd name="T6" fmla="*/ 0 w 16"/>
                  <a:gd name="T7" fmla="*/ 14 h 14"/>
                  <a:gd name="T8" fmla="*/ 0 w 16"/>
                  <a:gd name="T9" fmla="*/ 14 h 14"/>
                  <a:gd name="T10" fmla="*/ 8 w 16"/>
                  <a:gd name="T11" fmla="*/ 10 h 14"/>
                  <a:gd name="T12" fmla="*/ 16 w 16"/>
                  <a:gd name="T13" fmla="*/ 6 h 14"/>
                  <a:gd name="T14" fmla="*/ 16 w 16"/>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16" y="0"/>
                    </a:moveTo>
                    <a:lnTo>
                      <a:pt x="16" y="0"/>
                    </a:lnTo>
                    <a:lnTo>
                      <a:pt x="14" y="0"/>
                    </a:lnTo>
                    <a:lnTo>
                      <a:pt x="0" y="14"/>
                    </a:lnTo>
                    <a:lnTo>
                      <a:pt x="0" y="14"/>
                    </a:lnTo>
                    <a:lnTo>
                      <a:pt x="8" y="10"/>
                    </a:lnTo>
                    <a:lnTo>
                      <a:pt x="16" y="6"/>
                    </a:lnTo>
                    <a:lnTo>
                      <a:pt x="1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0" name="Freeform 1204">
                <a:extLst>
                  <a:ext uri="{FF2B5EF4-FFF2-40B4-BE49-F238E27FC236}">
                    <a16:creationId xmlns:a16="http://schemas.microsoft.com/office/drawing/2014/main" id="{F42E28FA-B81E-4B4B-986D-AF00DF599AA4}"/>
                  </a:ext>
                </a:extLst>
              </p:cNvPr>
              <p:cNvSpPr>
                <a:spLocks/>
              </p:cNvSpPr>
              <p:nvPr/>
            </p:nvSpPr>
            <p:spPr bwMode="auto">
              <a:xfrm>
                <a:off x="4410" y="1572"/>
                <a:ext cx="20" cy="16"/>
              </a:xfrm>
              <a:custGeom>
                <a:avLst/>
                <a:gdLst>
                  <a:gd name="T0" fmla="*/ 14 w 20"/>
                  <a:gd name="T1" fmla="*/ 16 h 16"/>
                  <a:gd name="T2" fmla="*/ 14 w 20"/>
                  <a:gd name="T3" fmla="*/ 16 h 16"/>
                  <a:gd name="T4" fmla="*/ 16 w 20"/>
                  <a:gd name="T5" fmla="*/ 16 h 16"/>
                  <a:gd name="T6" fmla="*/ 20 w 20"/>
                  <a:gd name="T7" fmla="*/ 12 h 16"/>
                  <a:gd name="T8" fmla="*/ 20 w 20"/>
                  <a:gd name="T9" fmla="*/ 12 h 16"/>
                  <a:gd name="T10" fmla="*/ 18 w 20"/>
                  <a:gd name="T11" fmla="*/ 8 h 16"/>
                  <a:gd name="T12" fmla="*/ 14 w 20"/>
                  <a:gd name="T13" fmla="*/ 6 h 16"/>
                  <a:gd name="T14" fmla="*/ 6 w 20"/>
                  <a:gd name="T15" fmla="*/ 0 h 16"/>
                  <a:gd name="T16" fmla="*/ 0 w 20"/>
                  <a:gd name="T17" fmla="*/ 8 h 16"/>
                  <a:gd name="T18" fmla="*/ 0 w 20"/>
                  <a:gd name="T19" fmla="*/ 8 h 16"/>
                  <a:gd name="T20" fmla="*/ 6 w 20"/>
                  <a:gd name="T21" fmla="*/ 14 h 16"/>
                  <a:gd name="T22" fmla="*/ 14 w 20"/>
                  <a:gd name="T23" fmla="*/ 16 h 16"/>
                  <a:gd name="T24" fmla="*/ 14 w 20"/>
                  <a:gd name="T25"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16">
                    <a:moveTo>
                      <a:pt x="14" y="16"/>
                    </a:moveTo>
                    <a:lnTo>
                      <a:pt x="14" y="16"/>
                    </a:lnTo>
                    <a:lnTo>
                      <a:pt x="16" y="16"/>
                    </a:lnTo>
                    <a:lnTo>
                      <a:pt x="20" y="12"/>
                    </a:lnTo>
                    <a:lnTo>
                      <a:pt x="20" y="12"/>
                    </a:lnTo>
                    <a:lnTo>
                      <a:pt x="18" y="8"/>
                    </a:lnTo>
                    <a:lnTo>
                      <a:pt x="14" y="6"/>
                    </a:lnTo>
                    <a:lnTo>
                      <a:pt x="6" y="0"/>
                    </a:lnTo>
                    <a:lnTo>
                      <a:pt x="0" y="8"/>
                    </a:lnTo>
                    <a:lnTo>
                      <a:pt x="0" y="8"/>
                    </a:lnTo>
                    <a:lnTo>
                      <a:pt x="6" y="14"/>
                    </a:lnTo>
                    <a:lnTo>
                      <a:pt x="14" y="16"/>
                    </a:lnTo>
                    <a:lnTo>
                      <a:pt x="14"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1" name="Freeform 1205">
                <a:extLst>
                  <a:ext uri="{FF2B5EF4-FFF2-40B4-BE49-F238E27FC236}">
                    <a16:creationId xmlns:a16="http://schemas.microsoft.com/office/drawing/2014/main" id="{DC32A59D-AD6A-4D0E-B31E-69C2A84398B9}"/>
                  </a:ext>
                </a:extLst>
              </p:cNvPr>
              <p:cNvSpPr>
                <a:spLocks/>
              </p:cNvSpPr>
              <p:nvPr/>
            </p:nvSpPr>
            <p:spPr bwMode="auto">
              <a:xfrm>
                <a:off x="4562" y="1492"/>
                <a:ext cx="8" cy="10"/>
              </a:xfrm>
              <a:custGeom>
                <a:avLst/>
                <a:gdLst>
                  <a:gd name="T0" fmla="*/ 0 w 8"/>
                  <a:gd name="T1" fmla="*/ 10 h 10"/>
                  <a:gd name="T2" fmla="*/ 0 w 8"/>
                  <a:gd name="T3" fmla="*/ 10 h 10"/>
                  <a:gd name="T4" fmla="*/ 0 w 8"/>
                  <a:gd name="T5" fmla="*/ 10 h 10"/>
                  <a:gd name="T6" fmla="*/ 8 w 8"/>
                  <a:gd name="T7" fmla="*/ 0 h 10"/>
                  <a:gd name="T8" fmla="*/ 8 w 8"/>
                  <a:gd name="T9" fmla="*/ 0 h 10"/>
                  <a:gd name="T10" fmla="*/ 6 w 8"/>
                  <a:gd name="T11" fmla="*/ 0 h 10"/>
                  <a:gd name="T12" fmla="*/ 6 w 8"/>
                  <a:gd name="T13" fmla="*/ 0 h 10"/>
                  <a:gd name="T14" fmla="*/ 4 w 8"/>
                  <a:gd name="T15" fmla="*/ 2 h 10"/>
                  <a:gd name="T16" fmla="*/ 2 w 8"/>
                  <a:gd name="T17" fmla="*/ 4 h 10"/>
                  <a:gd name="T18" fmla="*/ 0 w 8"/>
                  <a:gd name="T19" fmla="*/ 10 h 10"/>
                  <a:gd name="T20" fmla="*/ 0 w 8"/>
                  <a:gd name="T2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10">
                    <a:moveTo>
                      <a:pt x="0" y="10"/>
                    </a:moveTo>
                    <a:lnTo>
                      <a:pt x="0" y="10"/>
                    </a:lnTo>
                    <a:lnTo>
                      <a:pt x="0" y="10"/>
                    </a:lnTo>
                    <a:lnTo>
                      <a:pt x="8" y="0"/>
                    </a:lnTo>
                    <a:lnTo>
                      <a:pt x="8" y="0"/>
                    </a:lnTo>
                    <a:lnTo>
                      <a:pt x="6" y="0"/>
                    </a:lnTo>
                    <a:lnTo>
                      <a:pt x="6" y="0"/>
                    </a:lnTo>
                    <a:lnTo>
                      <a:pt x="4" y="2"/>
                    </a:lnTo>
                    <a:lnTo>
                      <a:pt x="2" y="4"/>
                    </a:lnTo>
                    <a:lnTo>
                      <a:pt x="0" y="1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2" name="Freeform 1206">
                <a:extLst>
                  <a:ext uri="{FF2B5EF4-FFF2-40B4-BE49-F238E27FC236}">
                    <a16:creationId xmlns:a16="http://schemas.microsoft.com/office/drawing/2014/main" id="{552CB1CB-36A3-486F-AC6B-2C195C34445C}"/>
                  </a:ext>
                </a:extLst>
              </p:cNvPr>
              <p:cNvSpPr>
                <a:spLocks/>
              </p:cNvSpPr>
              <p:nvPr/>
            </p:nvSpPr>
            <p:spPr bwMode="auto">
              <a:xfrm>
                <a:off x="5496" y="1484"/>
                <a:ext cx="4" cy="4"/>
              </a:xfrm>
              <a:custGeom>
                <a:avLst/>
                <a:gdLst>
                  <a:gd name="T0" fmla="*/ 0 w 4"/>
                  <a:gd name="T1" fmla="*/ 4 h 4"/>
                  <a:gd name="T2" fmla="*/ 4 w 4"/>
                  <a:gd name="T3" fmla="*/ 0 h 4"/>
                  <a:gd name="T4" fmla="*/ 4 w 4"/>
                  <a:gd name="T5" fmla="*/ 0 h 4"/>
                  <a:gd name="T6" fmla="*/ 0 w 4"/>
                  <a:gd name="T7" fmla="*/ 4 h 4"/>
                  <a:gd name="T8" fmla="*/ 0 w 4"/>
                  <a:gd name="T9" fmla="*/ 4 h 4"/>
                </a:gdLst>
                <a:ahLst/>
                <a:cxnLst>
                  <a:cxn ang="0">
                    <a:pos x="T0" y="T1"/>
                  </a:cxn>
                  <a:cxn ang="0">
                    <a:pos x="T2" y="T3"/>
                  </a:cxn>
                  <a:cxn ang="0">
                    <a:pos x="T4" y="T5"/>
                  </a:cxn>
                  <a:cxn ang="0">
                    <a:pos x="T6" y="T7"/>
                  </a:cxn>
                  <a:cxn ang="0">
                    <a:pos x="T8" y="T9"/>
                  </a:cxn>
                </a:cxnLst>
                <a:rect l="0" t="0" r="r" b="b"/>
                <a:pathLst>
                  <a:path w="4" h="4">
                    <a:moveTo>
                      <a:pt x="0" y="4"/>
                    </a:moveTo>
                    <a:lnTo>
                      <a:pt x="4" y="0"/>
                    </a:lnTo>
                    <a:lnTo>
                      <a:pt x="4" y="0"/>
                    </a:lnTo>
                    <a:lnTo>
                      <a:pt x="0" y="4"/>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 name="Freeform 1207">
                <a:extLst>
                  <a:ext uri="{FF2B5EF4-FFF2-40B4-BE49-F238E27FC236}">
                    <a16:creationId xmlns:a16="http://schemas.microsoft.com/office/drawing/2014/main" id="{D5BDE1F9-DFFF-445B-A6E7-75E03CD2670C}"/>
                  </a:ext>
                </a:extLst>
              </p:cNvPr>
              <p:cNvSpPr>
                <a:spLocks/>
              </p:cNvSpPr>
              <p:nvPr/>
            </p:nvSpPr>
            <p:spPr bwMode="auto">
              <a:xfrm>
                <a:off x="5512" y="1482"/>
                <a:ext cx="24" cy="16"/>
              </a:xfrm>
              <a:custGeom>
                <a:avLst/>
                <a:gdLst>
                  <a:gd name="T0" fmla="*/ 10 w 24"/>
                  <a:gd name="T1" fmla="*/ 16 h 16"/>
                  <a:gd name="T2" fmla="*/ 22 w 24"/>
                  <a:gd name="T3" fmla="*/ 16 h 16"/>
                  <a:gd name="T4" fmla="*/ 24 w 24"/>
                  <a:gd name="T5" fmla="*/ 14 h 16"/>
                  <a:gd name="T6" fmla="*/ 24 w 24"/>
                  <a:gd name="T7" fmla="*/ 14 h 16"/>
                  <a:gd name="T8" fmla="*/ 22 w 24"/>
                  <a:gd name="T9" fmla="*/ 10 h 16"/>
                  <a:gd name="T10" fmla="*/ 20 w 24"/>
                  <a:gd name="T11" fmla="*/ 4 h 16"/>
                  <a:gd name="T12" fmla="*/ 18 w 24"/>
                  <a:gd name="T13" fmla="*/ 2 h 16"/>
                  <a:gd name="T14" fmla="*/ 14 w 24"/>
                  <a:gd name="T15" fmla="*/ 0 h 16"/>
                  <a:gd name="T16" fmla="*/ 0 w 24"/>
                  <a:gd name="T17" fmla="*/ 12 h 16"/>
                  <a:gd name="T18" fmla="*/ 0 w 24"/>
                  <a:gd name="T19" fmla="*/ 12 h 16"/>
                  <a:gd name="T20" fmla="*/ 10 w 24"/>
                  <a:gd name="T21" fmla="*/ 16 h 16"/>
                  <a:gd name="T22" fmla="*/ 10 w 24"/>
                  <a:gd name="T23"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 h="16">
                    <a:moveTo>
                      <a:pt x="10" y="16"/>
                    </a:moveTo>
                    <a:lnTo>
                      <a:pt x="22" y="16"/>
                    </a:lnTo>
                    <a:lnTo>
                      <a:pt x="24" y="14"/>
                    </a:lnTo>
                    <a:lnTo>
                      <a:pt x="24" y="14"/>
                    </a:lnTo>
                    <a:lnTo>
                      <a:pt x="22" y="10"/>
                    </a:lnTo>
                    <a:lnTo>
                      <a:pt x="20" y="4"/>
                    </a:lnTo>
                    <a:lnTo>
                      <a:pt x="18" y="2"/>
                    </a:lnTo>
                    <a:lnTo>
                      <a:pt x="14" y="0"/>
                    </a:lnTo>
                    <a:lnTo>
                      <a:pt x="0" y="12"/>
                    </a:lnTo>
                    <a:lnTo>
                      <a:pt x="0" y="12"/>
                    </a:lnTo>
                    <a:lnTo>
                      <a:pt x="10" y="16"/>
                    </a:lnTo>
                    <a:lnTo>
                      <a:pt x="1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4" name="Freeform 1208">
                <a:extLst>
                  <a:ext uri="{FF2B5EF4-FFF2-40B4-BE49-F238E27FC236}">
                    <a16:creationId xmlns:a16="http://schemas.microsoft.com/office/drawing/2014/main" id="{292350A1-AB94-46E6-93D8-AB8F1A536750}"/>
                  </a:ext>
                </a:extLst>
              </p:cNvPr>
              <p:cNvSpPr>
                <a:spLocks/>
              </p:cNvSpPr>
              <p:nvPr/>
            </p:nvSpPr>
            <p:spPr bwMode="auto">
              <a:xfrm>
                <a:off x="5576" y="1436"/>
                <a:ext cx="16" cy="12"/>
              </a:xfrm>
              <a:custGeom>
                <a:avLst/>
                <a:gdLst>
                  <a:gd name="T0" fmla="*/ 4 w 16"/>
                  <a:gd name="T1" fmla="*/ 2 h 12"/>
                  <a:gd name="T2" fmla="*/ 4 w 16"/>
                  <a:gd name="T3" fmla="*/ 2 h 12"/>
                  <a:gd name="T4" fmla="*/ 6 w 16"/>
                  <a:gd name="T5" fmla="*/ 8 h 12"/>
                  <a:gd name="T6" fmla="*/ 8 w 16"/>
                  <a:gd name="T7" fmla="*/ 12 h 12"/>
                  <a:gd name="T8" fmla="*/ 16 w 16"/>
                  <a:gd name="T9" fmla="*/ 4 h 12"/>
                  <a:gd name="T10" fmla="*/ 16 w 16"/>
                  <a:gd name="T11" fmla="*/ 4 h 12"/>
                  <a:gd name="T12" fmla="*/ 0 w 16"/>
                  <a:gd name="T13" fmla="*/ 0 h 12"/>
                  <a:gd name="T14" fmla="*/ 4 w 16"/>
                  <a:gd name="T15" fmla="*/ 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2">
                    <a:moveTo>
                      <a:pt x="4" y="2"/>
                    </a:moveTo>
                    <a:lnTo>
                      <a:pt x="4" y="2"/>
                    </a:lnTo>
                    <a:lnTo>
                      <a:pt x="6" y="8"/>
                    </a:lnTo>
                    <a:lnTo>
                      <a:pt x="8" y="12"/>
                    </a:lnTo>
                    <a:lnTo>
                      <a:pt x="16" y="4"/>
                    </a:lnTo>
                    <a:lnTo>
                      <a:pt x="16" y="4"/>
                    </a:lnTo>
                    <a:lnTo>
                      <a:pt x="0" y="0"/>
                    </a:lnTo>
                    <a:lnTo>
                      <a:pt x="4"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5" name="Freeform 1209">
                <a:extLst>
                  <a:ext uri="{FF2B5EF4-FFF2-40B4-BE49-F238E27FC236}">
                    <a16:creationId xmlns:a16="http://schemas.microsoft.com/office/drawing/2014/main" id="{776E2BE4-7016-4819-82F4-F58405FE263D}"/>
                  </a:ext>
                </a:extLst>
              </p:cNvPr>
              <p:cNvSpPr>
                <a:spLocks/>
              </p:cNvSpPr>
              <p:nvPr/>
            </p:nvSpPr>
            <p:spPr bwMode="auto">
              <a:xfrm>
                <a:off x="5602" y="1442"/>
                <a:ext cx="32" cy="14"/>
              </a:xfrm>
              <a:custGeom>
                <a:avLst/>
                <a:gdLst>
                  <a:gd name="T0" fmla="*/ 28 w 32"/>
                  <a:gd name="T1" fmla="*/ 2 h 14"/>
                  <a:gd name="T2" fmla="*/ 28 w 32"/>
                  <a:gd name="T3" fmla="*/ 2 h 14"/>
                  <a:gd name="T4" fmla="*/ 12 w 32"/>
                  <a:gd name="T5" fmla="*/ 0 h 14"/>
                  <a:gd name="T6" fmla="*/ 0 w 32"/>
                  <a:gd name="T7" fmla="*/ 12 h 14"/>
                  <a:gd name="T8" fmla="*/ 0 w 32"/>
                  <a:gd name="T9" fmla="*/ 12 h 14"/>
                  <a:gd name="T10" fmla="*/ 12 w 32"/>
                  <a:gd name="T11" fmla="*/ 14 h 14"/>
                  <a:gd name="T12" fmla="*/ 12 w 32"/>
                  <a:gd name="T13" fmla="*/ 14 h 14"/>
                  <a:gd name="T14" fmla="*/ 24 w 32"/>
                  <a:gd name="T15" fmla="*/ 12 h 14"/>
                  <a:gd name="T16" fmla="*/ 32 w 32"/>
                  <a:gd name="T17" fmla="*/ 4 h 14"/>
                  <a:gd name="T18" fmla="*/ 32 w 32"/>
                  <a:gd name="T19" fmla="*/ 4 h 14"/>
                  <a:gd name="T20" fmla="*/ 28 w 32"/>
                  <a:gd name="T21" fmla="*/ 2 h 14"/>
                  <a:gd name="T22" fmla="*/ 28 w 32"/>
                  <a:gd name="T2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14">
                    <a:moveTo>
                      <a:pt x="28" y="2"/>
                    </a:moveTo>
                    <a:lnTo>
                      <a:pt x="28" y="2"/>
                    </a:lnTo>
                    <a:lnTo>
                      <a:pt x="12" y="0"/>
                    </a:lnTo>
                    <a:lnTo>
                      <a:pt x="0" y="12"/>
                    </a:lnTo>
                    <a:lnTo>
                      <a:pt x="0" y="12"/>
                    </a:lnTo>
                    <a:lnTo>
                      <a:pt x="12" y="14"/>
                    </a:lnTo>
                    <a:lnTo>
                      <a:pt x="12" y="14"/>
                    </a:lnTo>
                    <a:lnTo>
                      <a:pt x="24" y="12"/>
                    </a:lnTo>
                    <a:lnTo>
                      <a:pt x="32" y="4"/>
                    </a:lnTo>
                    <a:lnTo>
                      <a:pt x="32" y="4"/>
                    </a:lnTo>
                    <a:lnTo>
                      <a:pt x="28" y="2"/>
                    </a:lnTo>
                    <a:lnTo>
                      <a:pt x="28"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6" name="Freeform 1210">
                <a:extLst>
                  <a:ext uri="{FF2B5EF4-FFF2-40B4-BE49-F238E27FC236}">
                    <a16:creationId xmlns:a16="http://schemas.microsoft.com/office/drawing/2014/main" id="{33FAA721-D563-4643-B9B9-1A0C44B6F326}"/>
                  </a:ext>
                </a:extLst>
              </p:cNvPr>
              <p:cNvSpPr>
                <a:spLocks/>
              </p:cNvSpPr>
              <p:nvPr/>
            </p:nvSpPr>
            <p:spPr bwMode="auto">
              <a:xfrm>
                <a:off x="5490" y="1470"/>
                <a:ext cx="14" cy="12"/>
              </a:xfrm>
              <a:custGeom>
                <a:avLst/>
                <a:gdLst>
                  <a:gd name="T0" fmla="*/ 0 w 14"/>
                  <a:gd name="T1" fmla="*/ 6 h 12"/>
                  <a:gd name="T2" fmla="*/ 0 w 14"/>
                  <a:gd name="T3" fmla="*/ 6 h 12"/>
                  <a:gd name="T4" fmla="*/ 2 w 14"/>
                  <a:gd name="T5" fmla="*/ 10 h 12"/>
                  <a:gd name="T6" fmla="*/ 6 w 14"/>
                  <a:gd name="T7" fmla="*/ 12 h 12"/>
                  <a:gd name="T8" fmla="*/ 6 w 14"/>
                  <a:gd name="T9" fmla="*/ 12 h 12"/>
                  <a:gd name="T10" fmla="*/ 12 w 14"/>
                  <a:gd name="T11" fmla="*/ 10 h 12"/>
                  <a:gd name="T12" fmla="*/ 12 w 14"/>
                  <a:gd name="T13" fmla="*/ 8 h 12"/>
                  <a:gd name="T14" fmla="*/ 14 w 14"/>
                  <a:gd name="T15" fmla="*/ 6 h 12"/>
                  <a:gd name="T16" fmla="*/ 14 w 14"/>
                  <a:gd name="T17" fmla="*/ 6 h 12"/>
                  <a:gd name="T18" fmla="*/ 12 w 14"/>
                  <a:gd name="T19" fmla="*/ 4 h 12"/>
                  <a:gd name="T20" fmla="*/ 12 w 14"/>
                  <a:gd name="T21" fmla="*/ 0 h 12"/>
                  <a:gd name="T22" fmla="*/ 8 w 14"/>
                  <a:gd name="T23" fmla="*/ 0 h 12"/>
                  <a:gd name="T24" fmla="*/ 2 w 14"/>
                  <a:gd name="T25" fmla="*/ 0 h 12"/>
                  <a:gd name="T26" fmla="*/ 2 w 14"/>
                  <a:gd name="T27" fmla="*/ 4 h 12"/>
                  <a:gd name="T28" fmla="*/ 0 w 14"/>
                  <a:gd name="T29" fmla="*/ 6 h 12"/>
                  <a:gd name="T30" fmla="*/ 0 w 14"/>
                  <a:gd name="T31"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 h="12">
                    <a:moveTo>
                      <a:pt x="0" y="6"/>
                    </a:moveTo>
                    <a:lnTo>
                      <a:pt x="0" y="6"/>
                    </a:lnTo>
                    <a:lnTo>
                      <a:pt x="2" y="10"/>
                    </a:lnTo>
                    <a:lnTo>
                      <a:pt x="6" y="12"/>
                    </a:lnTo>
                    <a:lnTo>
                      <a:pt x="6" y="12"/>
                    </a:lnTo>
                    <a:lnTo>
                      <a:pt x="12" y="10"/>
                    </a:lnTo>
                    <a:lnTo>
                      <a:pt x="12" y="8"/>
                    </a:lnTo>
                    <a:lnTo>
                      <a:pt x="14" y="6"/>
                    </a:lnTo>
                    <a:lnTo>
                      <a:pt x="14" y="6"/>
                    </a:lnTo>
                    <a:lnTo>
                      <a:pt x="12" y="4"/>
                    </a:lnTo>
                    <a:lnTo>
                      <a:pt x="12" y="0"/>
                    </a:lnTo>
                    <a:lnTo>
                      <a:pt x="8" y="0"/>
                    </a:lnTo>
                    <a:lnTo>
                      <a:pt x="2" y="0"/>
                    </a:lnTo>
                    <a:lnTo>
                      <a:pt x="2" y="4"/>
                    </a:lnTo>
                    <a:lnTo>
                      <a:pt x="0" y="6"/>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7" name="Rectangle 1211">
                <a:extLst>
                  <a:ext uri="{FF2B5EF4-FFF2-40B4-BE49-F238E27FC236}">
                    <a16:creationId xmlns:a16="http://schemas.microsoft.com/office/drawing/2014/main" id="{51A9828B-F8F8-40AA-B1D8-06F3183CA5AC}"/>
                  </a:ext>
                </a:extLst>
              </p:cNvPr>
              <p:cNvSpPr>
                <a:spLocks noChangeArrowheads="1"/>
              </p:cNvSpPr>
              <p:nvPr/>
            </p:nvSpPr>
            <p:spPr bwMode="auto">
              <a:xfrm>
                <a:off x="2808" y="2576"/>
                <a:ext cx="1"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8" name="Freeform 1212">
                <a:extLst>
                  <a:ext uri="{FF2B5EF4-FFF2-40B4-BE49-F238E27FC236}">
                    <a16:creationId xmlns:a16="http://schemas.microsoft.com/office/drawing/2014/main" id="{31E3A84A-3EB3-4387-B87D-D009CCF9ED9C}"/>
                  </a:ext>
                </a:extLst>
              </p:cNvPr>
              <p:cNvSpPr>
                <a:spLocks/>
              </p:cNvSpPr>
              <p:nvPr/>
            </p:nvSpPr>
            <p:spPr bwMode="auto">
              <a:xfrm>
                <a:off x="2658" y="3368"/>
                <a:ext cx="10" cy="18"/>
              </a:xfrm>
              <a:custGeom>
                <a:avLst/>
                <a:gdLst>
                  <a:gd name="T0" fmla="*/ 8 w 10"/>
                  <a:gd name="T1" fmla="*/ 18 h 18"/>
                  <a:gd name="T2" fmla="*/ 10 w 10"/>
                  <a:gd name="T3" fmla="*/ 0 h 18"/>
                  <a:gd name="T4" fmla="*/ 0 w 10"/>
                  <a:gd name="T5" fmla="*/ 10 h 18"/>
                  <a:gd name="T6" fmla="*/ 0 w 10"/>
                  <a:gd name="T7" fmla="*/ 10 h 18"/>
                  <a:gd name="T8" fmla="*/ 2 w 10"/>
                  <a:gd name="T9" fmla="*/ 14 h 18"/>
                  <a:gd name="T10" fmla="*/ 4 w 10"/>
                  <a:gd name="T11" fmla="*/ 16 h 18"/>
                  <a:gd name="T12" fmla="*/ 8 w 10"/>
                  <a:gd name="T13" fmla="*/ 18 h 18"/>
                  <a:gd name="T14" fmla="*/ 8 w 10"/>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8">
                    <a:moveTo>
                      <a:pt x="8" y="18"/>
                    </a:moveTo>
                    <a:lnTo>
                      <a:pt x="10" y="0"/>
                    </a:lnTo>
                    <a:lnTo>
                      <a:pt x="0" y="10"/>
                    </a:lnTo>
                    <a:lnTo>
                      <a:pt x="0" y="10"/>
                    </a:lnTo>
                    <a:lnTo>
                      <a:pt x="2" y="14"/>
                    </a:lnTo>
                    <a:lnTo>
                      <a:pt x="4" y="16"/>
                    </a:lnTo>
                    <a:lnTo>
                      <a:pt x="8" y="18"/>
                    </a:lnTo>
                    <a:lnTo>
                      <a:pt x="8"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9" name="Freeform 1213">
                <a:extLst>
                  <a:ext uri="{FF2B5EF4-FFF2-40B4-BE49-F238E27FC236}">
                    <a16:creationId xmlns:a16="http://schemas.microsoft.com/office/drawing/2014/main" id="{D988FC4A-6F74-4C5B-BB1F-CD8EDF555A40}"/>
                  </a:ext>
                </a:extLst>
              </p:cNvPr>
              <p:cNvSpPr>
                <a:spLocks/>
              </p:cNvSpPr>
              <p:nvPr/>
            </p:nvSpPr>
            <p:spPr bwMode="auto">
              <a:xfrm>
                <a:off x="2780" y="3298"/>
                <a:ext cx="28" cy="22"/>
              </a:xfrm>
              <a:custGeom>
                <a:avLst/>
                <a:gdLst>
                  <a:gd name="T0" fmla="*/ 24 w 28"/>
                  <a:gd name="T1" fmla="*/ 6 h 22"/>
                  <a:gd name="T2" fmla="*/ 24 w 28"/>
                  <a:gd name="T3" fmla="*/ 6 h 22"/>
                  <a:gd name="T4" fmla="*/ 20 w 28"/>
                  <a:gd name="T5" fmla="*/ 4 h 22"/>
                  <a:gd name="T6" fmla="*/ 16 w 28"/>
                  <a:gd name="T7" fmla="*/ 2 h 22"/>
                  <a:gd name="T8" fmla="*/ 8 w 28"/>
                  <a:gd name="T9" fmla="*/ 0 h 22"/>
                  <a:gd name="T10" fmla="*/ 0 w 28"/>
                  <a:gd name="T11" fmla="*/ 8 h 22"/>
                  <a:gd name="T12" fmla="*/ 0 w 28"/>
                  <a:gd name="T13" fmla="*/ 8 h 22"/>
                  <a:gd name="T14" fmla="*/ 4 w 28"/>
                  <a:gd name="T15" fmla="*/ 18 h 22"/>
                  <a:gd name="T16" fmla="*/ 6 w 28"/>
                  <a:gd name="T17" fmla="*/ 22 h 22"/>
                  <a:gd name="T18" fmla="*/ 8 w 28"/>
                  <a:gd name="T19" fmla="*/ 22 h 22"/>
                  <a:gd name="T20" fmla="*/ 8 w 28"/>
                  <a:gd name="T21" fmla="*/ 22 h 22"/>
                  <a:gd name="T22" fmla="*/ 10 w 28"/>
                  <a:gd name="T23" fmla="*/ 22 h 22"/>
                  <a:gd name="T24" fmla="*/ 28 w 28"/>
                  <a:gd name="T25" fmla="*/ 4 h 22"/>
                  <a:gd name="T26" fmla="*/ 28 w 28"/>
                  <a:gd name="T27" fmla="*/ 4 h 22"/>
                  <a:gd name="T28" fmla="*/ 24 w 28"/>
                  <a:gd name="T29" fmla="*/ 6 h 22"/>
                  <a:gd name="T30" fmla="*/ 24 w 28"/>
                  <a:gd name="T31" fmla="*/ 6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 h="22">
                    <a:moveTo>
                      <a:pt x="24" y="6"/>
                    </a:moveTo>
                    <a:lnTo>
                      <a:pt x="24" y="6"/>
                    </a:lnTo>
                    <a:lnTo>
                      <a:pt x="20" y="4"/>
                    </a:lnTo>
                    <a:lnTo>
                      <a:pt x="16" y="2"/>
                    </a:lnTo>
                    <a:lnTo>
                      <a:pt x="8" y="0"/>
                    </a:lnTo>
                    <a:lnTo>
                      <a:pt x="0" y="8"/>
                    </a:lnTo>
                    <a:lnTo>
                      <a:pt x="0" y="8"/>
                    </a:lnTo>
                    <a:lnTo>
                      <a:pt x="4" y="18"/>
                    </a:lnTo>
                    <a:lnTo>
                      <a:pt x="6" y="22"/>
                    </a:lnTo>
                    <a:lnTo>
                      <a:pt x="8" y="22"/>
                    </a:lnTo>
                    <a:lnTo>
                      <a:pt x="8" y="22"/>
                    </a:lnTo>
                    <a:lnTo>
                      <a:pt x="10" y="22"/>
                    </a:lnTo>
                    <a:lnTo>
                      <a:pt x="28" y="4"/>
                    </a:lnTo>
                    <a:lnTo>
                      <a:pt x="28" y="4"/>
                    </a:lnTo>
                    <a:lnTo>
                      <a:pt x="24" y="6"/>
                    </a:lnTo>
                    <a:lnTo>
                      <a:pt x="24"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0" name="Freeform 1214">
                <a:extLst>
                  <a:ext uri="{FF2B5EF4-FFF2-40B4-BE49-F238E27FC236}">
                    <a16:creationId xmlns:a16="http://schemas.microsoft.com/office/drawing/2014/main" id="{C48A76AF-12DE-4D21-A170-9ADA6D309D26}"/>
                  </a:ext>
                </a:extLst>
              </p:cNvPr>
              <p:cNvSpPr>
                <a:spLocks/>
              </p:cNvSpPr>
              <p:nvPr/>
            </p:nvSpPr>
            <p:spPr bwMode="auto">
              <a:xfrm>
                <a:off x="2782" y="3324"/>
                <a:ext cx="4" cy="4"/>
              </a:xfrm>
              <a:custGeom>
                <a:avLst/>
                <a:gdLst>
                  <a:gd name="T0" fmla="*/ 0 w 4"/>
                  <a:gd name="T1" fmla="*/ 0 h 4"/>
                  <a:gd name="T2" fmla="*/ 0 w 4"/>
                  <a:gd name="T3" fmla="*/ 0 h 4"/>
                  <a:gd name="T4" fmla="*/ 2 w 4"/>
                  <a:gd name="T5" fmla="*/ 4 h 4"/>
                  <a:gd name="T6" fmla="*/ 4 w 4"/>
                  <a:gd name="T7" fmla="*/ 0 h 4"/>
                  <a:gd name="T8" fmla="*/ 4 w 4"/>
                  <a:gd name="T9" fmla="*/ 0 h 4"/>
                  <a:gd name="T10" fmla="*/ 0 w 4"/>
                  <a:gd name="T11" fmla="*/ 0 h 4"/>
                  <a:gd name="T12" fmla="*/ 0 w 4"/>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0" y="0"/>
                    </a:moveTo>
                    <a:lnTo>
                      <a:pt x="0" y="0"/>
                    </a:lnTo>
                    <a:lnTo>
                      <a:pt x="2" y="4"/>
                    </a:lnTo>
                    <a:lnTo>
                      <a:pt x="4" y="0"/>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1" name="Freeform 1215">
                <a:extLst>
                  <a:ext uri="{FF2B5EF4-FFF2-40B4-BE49-F238E27FC236}">
                    <a16:creationId xmlns:a16="http://schemas.microsoft.com/office/drawing/2014/main" id="{956D2029-04BE-4AB5-A334-31AAD8422AF8}"/>
                  </a:ext>
                </a:extLst>
              </p:cNvPr>
              <p:cNvSpPr>
                <a:spLocks/>
              </p:cNvSpPr>
              <p:nvPr/>
            </p:nvSpPr>
            <p:spPr bwMode="auto">
              <a:xfrm>
                <a:off x="2816" y="3264"/>
                <a:ext cx="32" cy="32"/>
              </a:xfrm>
              <a:custGeom>
                <a:avLst/>
                <a:gdLst>
                  <a:gd name="T0" fmla="*/ 4 w 32"/>
                  <a:gd name="T1" fmla="*/ 2 h 32"/>
                  <a:gd name="T2" fmla="*/ 4 w 32"/>
                  <a:gd name="T3" fmla="*/ 2 h 32"/>
                  <a:gd name="T4" fmla="*/ 2 w 32"/>
                  <a:gd name="T5" fmla="*/ 8 h 32"/>
                  <a:gd name="T6" fmla="*/ 2 w 32"/>
                  <a:gd name="T7" fmla="*/ 16 h 32"/>
                  <a:gd name="T8" fmla="*/ 2 w 32"/>
                  <a:gd name="T9" fmla="*/ 22 h 32"/>
                  <a:gd name="T10" fmla="*/ 0 w 32"/>
                  <a:gd name="T11" fmla="*/ 28 h 32"/>
                  <a:gd name="T12" fmla="*/ 0 w 32"/>
                  <a:gd name="T13" fmla="*/ 28 h 32"/>
                  <a:gd name="T14" fmla="*/ 0 w 32"/>
                  <a:gd name="T15" fmla="*/ 32 h 32"/>
                  <a:gd name="T16" fmla="*/ 32 w 32"/>
                  <a:gd name="T17" fmla="*/ 2 h 32"/>
                  <a:gd name="T18" fmla="*/ 32 w 32"/>
                  <a:gd name="T19" fmla="*/ 2 h 32"/>
                  <a:gd name="T20" fmla="*/ 24 w 32"/>
                  <a:gd name="T21" fmla="*/ 2 h 32"/>
                  <a:gd name="T22" fmla="*/ 16 w 32"/>
                  <a:gd name="T23" fmla="*/ 0 h 32"/>
                  <a:gd name="T24" fmla="*/ 10 w 32"/>
                  <a:gd name="T25" fmla="*/ 0 h 32"/>
                  <a:gd name="T26" fmla="*/ 4 w 32"/>
                  <a:gd name="T27" fmla="*/ 2 h 32"/>
                  <a:gd name="T28" fmla="*/ 4 w 32"/>
                  <a:gd name="T29" fmla="*/ 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 h="32">
                    <a:moveTo>
                      <a:pt x="4" y="2"/>
                    </a:moveTo>
                    <a:lnTo>
                      <a:pt x="4" y="2"/>
                    </a:lnTo>
                    <a:lnTo>
                      <a:pt x="2" y="8"/>
                    </a:lnTo>
                    <a:lnTo>
                      <a:pt x="2" y="16"/>
                    </a:lnTo>
                    <a:lnTo>
                      <a:pt x="2" y="22"/>
                    </a:lnTo>
                    <a:lnTo>
                      <a:pt x="0" y="28"/>
                    </a:lnTo>
                    <a:lnTo>
                      <a:pt x="0" y="28"/>
                    </a:lnTo>
                    <a:lnTo>
                      <a:pt x="0" y="32"/>
                    </a:lnTo>
                    <a:lnTo>
                      <a:pt x="32" y="2"/>
                    </a:lnTo>
                    <a:lnTo>
                      <a:pt x="32" y="2"/>
                    </a:lnTo>
                    <a:lnTo>
                      <a:pt x="24" y="2"/>
                    </a:lnTo>
                    <a:lnTo>
                      <a:pt x="16" y="0"/>
                    </a:lnTo>
                    <a:lnTo>
                      <a:pt x="10" y="0"/>
                    </a:lnTo>
                    <a:lnTo>
                      <a:pt x="4" y="2"/>
                    </a:lnTo>
                    <a:lnTo>
                      <a:pt x="4"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2" name="Freeform 1216">
                <a:extLst>
                  <a:ext uri="{FF2B5EF4-FFF2-40B4-BE49-F238E27FC236}">
                    <a16:creationId xmlns:a16="http://schemas.microsoft.com/office/drawing/2014/main" id="{58839290-9797-4E8A-AF92-0E622285808E}"/>
                  </a:ext>
                </a:extLst>
              </p:cNvPr>
              <p:cNvSpPr>
                <a:spLocks/>
              </p:cNvSpPr>
              <p:nvPr/>
            </p:nvSpPr>
            <p:spPr bwMode="auto">
              <a:xfrm>
                <a:off x="2878" y="3200"/>
                <a:ext cx="28" cy="24"/>
              </a:xfrm>
              <a:custGeom>
                <a:avLst/>
                <a:gdLst>
                  <a:gd name="T0" fmla="*/ 8 w 28"/>
                  <a:gd name="T1" fmla="*/ 24 h 24"/>
                  <a:gd name="T2" fmla="*/ 28 w 28"/>
                  <a:gd name="T3" fmla="*/ 4 h 24"/>
                  <a:gd name="T4" fmla="*/ 28 w 28"/>
                  <a:gd name="T5" fmla="*/ 4 h 24"/>
                  <a:gd name="T6" fmla="*/ 12 w 28"/>
                  <a:gd name="T7" fmla="*/ 0 h 24"/>
                  <a:gd name="T8" fmla="*/ 12 w 28"/>
                  <a:gd name="T9" fmla="*/ 0 h 24"/>
                  <a:gd name="T10" fmla="*/ 8 w 28"/>
                  <a:gd name="T11" fmla="*/ 0 h 24"/>
                  <a:gd name="T12" fmla="*/ 0 w 28"/>
                  <a:gd name="T13" fmla="*/ 8 h 24"/>
                  <a:gd name="T14" fmla="*/ 0 w 28"/>
                  <a:gd name="T15" fmla="*/ 8 h 24"/>
                  <a:gd name="T16" fmla="*/ 4 w 28"/>
                  <a:gd name="T17" fmla="*/ 18 h 24"/>
                  <a:gd name="T18" fmla="*/ 4 w 28"/>
                  <a:gd name="T19" fmla="*/ 18 h 24"/>
                  <a:gd name="T20" fmla="*/ 6 w 28"/>
                  <a:gd name="T21" fmla="*/ 22 h 24"/>
                  <a:gd name="T22" fmla="*/ 8 w 28"/>
                  <a:gd name="T23" fmla="*/ 24 h 24"/>
                  <a:gd name="T24" fmla="*/ 8 w 28"/>
                  <a:gd name="T25"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24">
                    <a:moveTo>
                      <a:pt x="8" y="24"/>
                    </a:moveTo>
                    <a:lnTo>
                      <a:pt x="28" y="4"/>
                    </a:lnTo>
                    <a:lnTo>
                      <a:pt x="28" y="4"/>
                    </a:lnTo>
                    <a:lnTo>
                      <a:pt x="12" y="0"/>
                    </a:lnTo>
                    <a:lnTo>
                      <a:pt x="12" y="0"/>
                    </a:lnTo>
                    <a:lnTo>
                      <a:pt x="8" y="0"/>
                    </a:lnTo>
                    <a:lnTo>
                      <a:pt x="0" y="8"/>
                    </a:lnTo>
                    <a:lnTo>
                      <a:pt x="0" y="8"/>
                    </a:lnTo>
                    <a:lnTo>
                      <a:pt x="4" y="18"/>
                    </a:lnTo>
                    <a:lnTo>
                      <a:pt x="4" y="18"/>
                    </a:lnTo>
                    <a:lnTo>
                      <a:pt x="6" y="22"/>
                    </a:lnTo>
                    <a:lnTo>
                      <a:pt x="8" y="24"/>
                    </a:lnTo>
                    <a:lnTo>
                      <a:pt x="8"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3" name="Freeform 1217">
                <a:extLst>
                  <a:ext uri="{FF2B5EF4-FFF2-40B4-BE49-F238E27FC236}">
                    <a16:creationId xmlns:a16="http://schemas.microsoft.com/office/drawing/2014/main" id="{231AF3B4-5191-4796-9878-52E51FC86A79}"/>
                  </a:ext>
                </a:extLst>
              </p:cNvPr>
              <p:cNvSpPr>
                <a:spLocks/>
              </p:cNvSpPr>
              <p:nvPr/>
            </p:nvSpPr>
            <p:spPr bwMode="auto">
              <a:xfrm>
                <a:off x="2604" y="2562"/>
                <a:ext cx="72" cy="66"/>
              </a:xfrm>
              <a:custGeom>
                <a:avLst/>
                <a:gdLst>
                  <a:gd name="T0" fmla="*/ 44 w 72"/>
                  <a:gd name="T1" fmla="*/ 8 h 66"/>
                  <a:gd name="T2" fmla="*/ 44 w 72"/>
                  <a:gd name="T3" fmla="*/ 8 h 66"/>
                  <a:gd name="T4" fmla="*/ 38 w 72"/>
                  <a:gd name="T5" fmla="*/ 12 h 66"/>
                  <a:gd name="T6" fmla="*/ 34 w 72"/>
                  <a:gd name="T7" fmla="*/ 14 h 66"/>
                  <a:gd name="T8" fmla="*/ 32 w 72"/>
                  <a:gd name="T9" fmla="*/ 18 h 66"/>
                  <a:gd name="T10" fmla="*/ 32 w 72"/>
                  <a:gd name="T11" fmla="*/ 18 h 66"/>
                  <a:gd name="T12" fmla="*/ 30 w 72"/>
                  <a:gd name="T13" fmla="*/ 26 h 66"/>
                  <a:gd name="T14" fmla="*/ 28 w 72"/>
                  <a:gd name="T15" fmla="*/ 30 h 66"/>
                  <a:gd name="T16" fmla="*/ 28 w 72"/>
                  <a:gd name="T17" fmla="*/ 30 h 66"/>
                  <a:gd name="T18" fmla="*/ 24 w 72"/>
                  <a:gd name="T19" fmla="*/ 34 h 66"/>
                  <a:gd name="T20" fmla="*/ 22 w 72"/>
                  <a:gd name="T21" fmla="*/ 36 h 66"/>
                  <a:gd name="T22" fmla="*/ 22 w 72"/>
                  <a:gd name="T23" fmla="*/ 38 h 66"/>
                  <a:gd name="T24" fmla="*/ 22 w 72"/>
                  <a:gd name="T25" fmla="*/ 38 h 66"/>
                  <a:gd name="T26" fmla="*/ 18 w 72"/>
                  <a:gd name="T27" fmla="*/ 40 h 66"/>
                  <a:gd name="T28" fmla="*/ 18 w 72"/>
                  <a:gd name="T29" fmla="*/ 40 h 66"/>
                  <a:gd name="T30" fmla="*/ 18 w 72"/>
                  <a:gd name="T31" fmla="*/ 44 h 66"/>
                  <a:gd name="T32" fmla="*/ 18 w 72"/>
                  <a:gd name="T33" fmla="*/ 44 h 66"/>
                  <a:gd name="T34" fmla="*/ 16 w 72"/>
                  <a:gd name="T35" fmla="*/ 44 h 66"/>
                  <a:gd name="T36" fmla="*/ 12 w 72"/>
                  <a:gd name="T37" fmla="*/ 44 h 66"/>
                  <a:gd name="T38" fmla="*/ 12 w 72"/>
                  <a:gd name="T39" fmla="*/ 44 h 66"/>
                  <a:gd name="T40" fmla="*/ 10 w 72"/>
                  <a:gd name="T41" fmla="*/ 46 h 66"/>
                  <a:gd name="T42" fmla="*/ 10 w 72"/>
                  <a:gd name="T43" fmla="*/ 46 h 66"/>
                  <a:gd name="T44" fmla="*/ 2 w 72"/>
                  <a:gd name="T45" fmla="*/ 54 h 66"/>
                  <a:gd name="T46" fmla="*/ 2 w 72"/>
                  <a:gd name="T47" fmla="*/ 54 h 66"/>
                  <a:gd name="T48" fmla="*/ 0 w 72"/>
                  <a:gd name="T49" fmla="*/ 56 h 66"/>
                  <a:gd name="T50" fmla="*/ 0 w 72"/>
                  <a:gd name="T51" fmla="*/ 56 h 66"/>
                  <a:gd name="T52" fmla="*/ 2 w 72"/>
                  <a:gd name="T53" fmla="*/ 60 h 66"/>
                  <a:gd name="T54" fmla="*/ 2 w 72"/>
                  <a:gd name="T55" fmla="*/ 62 h 66"/>
                  <a:gd name="T56" fmla="*/ 6 w 72"/>
                  <a:gd name="T57" fmla="*/ 66 h 66"/>
                  <a:gd name="T58" fmla="*/ 72 w 72"/>
                  <a:gd name="T59" fmla="*/ 0 h 66"/>
                  <a:gd name="T60" fmla="*/ 72 w 72"/>
                  <a:gd name="T61" fmla="*/ 0 h 66"/>
                  <a:gd name="T62" fmla="*/ 44 w 72"/>
                  <a:gd name="T63" fmla="*/ 8 h 66"/>
                  <a:gd name="T64" fmla="*/ 44 w 72"/>
                  <a:gd name="T65" fmla="*/ 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66">
                    <a:moveTo>
                      <a:pt x="44" y="8"/>
                    </a:moveTo>
                    <a:lnTo>
                      <a:pt x="44" y="8"/>
                    </a:lnTo>
                    <a:lnTo>
                      <a:pt x="38" y="12"/>
                    </a:lnTo>
                    <a:lnTo>
                      <a:pt x="34" y="14"/>
                    </a:lnTo>
                    <a:lnTo>
                      <a:pt x="32" y="18"/>
                    </a:lnTo>
                    <a:lnTo>
                      <a:pt x="32" y="18"/>
                    </a:lnTo>
                    <a:lnTo>
                      <a:pt x="30" y="26"/>
                    </a:lnTo>
                    <a:lnTo>
                      <a:pt x="28" y="30"/>
                    </a:lnTo>
                    <a:lnTo>
                      <a:pt x="28" y="30"/>
                    </a:lnTo>
                    <a:lnTo>
                      <a:pt x="24" y="34"/>
                    </a:lnTo>
                    <a:lnTo>
                      <a:pt x="22" y="36"/>
                    </a:lnTo>
                    <a:lnTo>
                      <a:pt x="22" y="38"/>
                    </a:lnTo>
                    <a:lnTo>
                      <a:pt x="22" y="38"/>
                    </a:lnTo>
                    <a:lnTo>
                      <a:pt x="18" y="40"/>
                    </a:lnTo>
                    <a:lnTo>
                      <a:pt x="18" y="40"/>
                    </a:lnTo>
                    <a:lnTo>
                      <a:pt x="18" y="44"/>
                    </a:lnTo>
                    <a:lnTo>
                      <a:pt x="18" y="44"/>
                    </a:lnTo>
                    <a:lnTo>
                      <a:pt x="16" y="44"/>
                    </a:lnTo>
                    <a:lnTo>
                      <a:pt x="12" y="44"/>
                    </a:lnTo>
                    <a:lnTo>
                      <a:pt x="12" y="44"/>
                    </a:lnTo>
                    <a:lnTo>
                      <a:pt x="10" y="46"/>
                    </a:lnTo>
                    <a:lnTo>
                      <a:pt x="10" y="46"/>
                    </a:lnTo>
                    <a:lnTo>
                      <a:pt x="2" y="54"/>
                    </a:lnTo>
                    <a:lnTo>
                      <a:pt x="2" y="54"/>
                    </a:lnTo>
                    <a:lnTo>
                      <a:pt x="0" y="56"/>
                    </a:lnTo>
                    <a:lnTo>
                      <a:pt x="0" y="56"/>
                    </a:lnTo>
                    <a:lnTo>
                      <a:pt x="2" y="60"/>
                    </a:lnTo>
                    <a:lnTo>
                      <a:pt x="2" y="62"/>
                    </a:lnTo>
                    <a:lnTo>
                      <a:pt x="6" y="66"/>
                    </a:lnTo>
                    <a:lnTo>
                      <a:pt x="72" y="0"/>
                    </a:lnTo>
                    <a:lnTo>
                      <a:pt x="72" y="0"/>
                    </a:lnTo>
                    <a:lnTo>
                      <a:pt x="44" y="8"/>
                    </a:lnTo>
                    <a:lnTo>
                      <a:pt x="44"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4" name="Freeform 1218">
                <a:extLst>
                  <a:ext uri="{FF2B5EF4-FFF2-40B4-BE49-F238E27FC236}">
                    <a16:creationId xmlns:a16="http://schemas.microsoft.com/office/drawing/2014/main" id="{70D2EE5D-A214-474C-B7F6-919CC5BCEBF1}"/>
                  </a:ext>
                </a:extLst>
              </p:cNvPr>
              <p:cNvSpPr>
                <a:spLocks/>
              </p:cNvSpPr>
              <p:nvPr/>
            </p:nvSpPr>
            <p:spPr bwMode="auto">
              <a:xfrm>
                <a:off x="2612" y="2572"/>
                <a:ext cx="80" cy="100"/>
              </a:xfrm>
              <a:custGeom>
                <a:avLst/>
                <a:gdLst>
                  <a:gd name="T0" fmla="*/ 2 w 80"/>
                  <a:gd name="T1" fmla="*/ 88 h 100"/>
                  <a:gd name="T2" fmla="*/ 2 w 80"/>
                  <a:gd name="T3" fmla="*/ 88 h 100"/>
                  <a:gd name="T4" fmla="*/ 2 w 80"/>
                  <a:gd name="T5" fmla="*/ 88 h 100"/>
                  <a:gd name="T6" fmla="*/ 2 w 80"/>
                  <a:gd name="T7" fmla="*/ 88 h 100"/>
                  <a:gd name="T8" fmla="*/ 2 w 80"/>
                  <a:gd name="T9" fmla="*/ 88 h 100"/>
                  <a:gd name="T10" fmla="*/ 0 w 80"/>
                  <a:gd name="T11" fmla="*/ 92 h 100"/>
                  <a:gd name="T12" fmla="*/ 0 w 80"/>
                  <a:gd name="T13" fmla="*/ 92 h 100"/>
                  <a:gd name="T14" fmla="*/ 2 w 80"/>
                  <a:gd name="T15" fmla="*/ 94 h 100"/>
                  <a:gd name="T16" fmla="*/ 4 w 80"/>
                  <a:gd name="T17" fmla="*/ 96 h 100"/>
                  <a:gd name="T18" fmla="*/ 4 w 80"/>
                  <a:gd name="T19" fmla="*/ 96 h 100"/>
                  <a:gd name="T20" fmla="*/ 4 w 80"/>
                  <a:gd name="T21" fmla="*/ 100 h 100"/>
                  <a:gd name="T22" fmla="*/ 80 w 80"/>
                  <a:gd name="T23" fmla="*/ 22 h 100"/>
                  <a:gd name="T24" fmla="*/ 80 w 80"/>
                  <a:gd name="T25" fmla="*/ 22 h 100"/>
                  <a:gd name="T26" fmla="*/ 78 w 80"/>
                  <a:gd name="T27" fmla="*/ 16 h 100"/>
                  <a:gd name="T28" fmla="*/ 76 w 80"/>
                  <a:gd name="T29" fmla="*/ 10 h 100"/>
                  <a:gd name="T30" fmla="*/ 76 w 80"/>
                  <a:gd name="T31" fmla="*/ 10 h 100"/>
                  <a:gd name="T32" fmla="*/ 78 w 80"/>
                  <a:gd name="T33" fmla="*/ 0 h 100"/>
                  <a:gd name="T34" fmla="*/ 0 w 80"/>
                  <a:gd name="T35" fmla="*/ 78 h 100"/>
                  <a:gd name="T36" fmla="*/ 0 w 80"/>
                  <a:gd name="T37" fmla="*/ 78 h 100"/>
                  <a:gd name="T38" fmla="*/ 2 w 80"/>
                  <a:gd name="T39" fmla="*/ 82 h 100"/>
                  <a:gd name="T40" fmla="*/ 2 w 80"/>
                  <a:gd name="T41" fmla="*/ 86 h 100"/>
                  <a:gd name="T42" fmla="*/ 2 w 80"/>
                  <a:gd name="T43" fmla="*/ 86 h 100"/>
                  <a:gd name="T44" fmla="*/ 2 w 80"/>
                  <a:gd name="T45" fmla="*/ 88 h 100"/>
                  <a:gd name="T46" fmla="*/ 2 w 80"/>
                  <a:gd name="T47" fmla="*/ 8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0" h="100">
                    <a:moveTo>
                      <a:pt x="2" y="88"/>
                    </a:moveTo>
                    <a:lnTo>
                      <a:pt x="2" y="88"/>
                    </a:lnTo>
                    <a:lnTo>
                      <a:pt x="2" y="88"/>
                    </a:lnTo>
                    <a:lnTo>
                      <a:pt x="2" y="88"/>
                    </a:lnTo>
                    <a:lnTo>
                      <a:pt x="2" y="88"/>
                    </a:lnTo>
                    <a:lnTo>
                      <a:pt x="0" y="92"/>
                    </a:lnTo>
                    <a:lnTo>
                      <a:pt x="0" y="92"/>
                    </a:lnTo>
                    <a:lnTo>
                      <a:pt x="2" y="94"/>
                    </a:lnTo>
                    <a:lnTo>
                      <a:pt x="4" y="96"/>
                    </a:lnTo>
                    <a:lnTo>
                      <a:pt x="4" y="96"/>
                    </a:lnTo>
                    <a:lnTo>
                      <a:pt x="4" y="100"/>
                    </a:lnTo>
                    <a:lnTo>
                      <a:pt x="80" y="22"/>
                    </a:lnTo>
                    <a:lnTo>
                      <a:pt x="80" y="22"/>
                    </a:lnTo>
                    <a:lnTo>
                      <a:pt x="78" y="16"/>
                    </a:lnTo>
                    <a:lnTo>
                      <a:pt x="76" y="10"/>
                    </a:lnTo>
                    <a:lnTo>
                      <a:pt x="76" y="10"/>
                    </a:lnTo>
                    <a:lnTo>
                      <a:pt x="78" y="0"/>
                    </a:lnTo>
                    <a:lnTo>
                      <a:pt x="0" y="78"/>
                    </a:lnTo>
                    <a:lnTo>
                      <a:pt x="0" y="78"/>
                    </a:lnTo>
                    <a:lnTo>
                      <a:pt x="2" y="82"/>
                    </a:lnTo>
                    <a:lnTo>
                      <a:pt x="2" y="86"/>
                    </a:lnTo>
                    <a:lnTo>
                      <a:pt x="2" y="86"/>
                    </a:lnTo>
                    <a:lnTo>
                      <a:pt x="2" y="88"/>
                    </a:lnTo>
                    <a:lnTo>
                      <a:pt x="2" y="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5" name="Freeform 1219">
                <a:extLst>
                  <a:ext uri="{FF2B5EF4-FFF2-40B4-BE49-F238E27FC236}">
                    <a16:creationId xmlns:a16="http://schemas.microsoft.com/office/drawing/2014/main" id="{8230893C-4201-41E5-B5FA-B63C2657FD23}"/>
                  </a:ext>
                </a:extLst>
              </p:cNvPr>
              <p:cNvSpPr>
                <a:spLocks/>
              </p:cNvSpPr>
              <p:nvPr/>
            </p:nvSpPr>
            <p:spPr bwMode="auto">
              <a:xfrm>
                <a:off x="2594" y="2678"/>
                <a:ext cx="14" cy="14"/>
              </a:xfrm>
              <a:custGeom>
                <a:avLst/>
                <a:gdLst>
                  <a:gd name="T0" fmla="*/ 2 w 14"/>
                  <a:gd name="T1" fmla="*/ 10 h 14"/>
                  <a:gd name="T2" fmla="*/ 2 w 14"/>
                  <a:gd name="T3" fmla="*/ 10 h 14"/>
                  <a:gd name="T4" fmla="*/ 0 w 14"/>
                  <a:gd name="T5" fmla="*/ 14 h 14"/>
                  <a:gd name="T6" fmla="*/ 14 w 14"/>
                  <a:gd name="T7" fmla="*/ 0 h 14"/>
                  <a:gd name="T8" fmla="*/ 14 w 14"/>
                  <a:gd name="T9" fmla="*/ 0 h 14"/>
                  <a:gd name="T10" fmla="*/ 8 w 14"/>
                  <a:gd name="T11" fmla="*/ 4 h 14"/>
                  <a:gd name="T12" fmla="*/ 4 w 14"/>
                  <a:gd name="T13" fmla="*/ 6 h 14"/>
                  <a:gd name="T14" fmla="*/ 2 w 14"/>
                  <a:gd name="T15" fmla="*/ 10 h 14"/>
                  <a:gd name="T16" fmla="*/ 2 w 14"/>
                  <a:gd name="T17"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4">
                    <a:moveTo>
                      <a:pt x="2" y="10"/>
                    </a:moveTo>
                    <a:lnTo>
                      <a:pt x="2" y="10"/>
                    </a:lnTo>
                    <a:lnTo>
                      <a:pt x="0" y="14"/>
                    </a:lnTo>
                    <a:lnTo>
                      <a:pt x="14" y="0"/>
                    </a:lnTo>
                    <a:lnTo>
                      <a:pt x="14" y="0"/>
                    </a:lnTo>
                    <a:lnTo>
                      <a:pt x="8" y="4"/>
                    </a:lnTo>
                    <a:lnTo>
                      <a:pt x="4" y="6"/>
                    </a:lnTo>
                    <a:lnTo>
                      <a:pt x="2" y="10"/>
                    </a:lnTo>
                    <a:lnTo>
                      <a:pt x="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6" name="Freeform 1220">
                <a:extLst>
                  <a:ext uri="{FF2B5EF4-FFF2-40B4-BE49-F238E27FC236}">
                    <a16:creationId xmlns:a16="http://schemas.microsoft.com/office/drawing/2014/main" id="{1C841082-87BF-4A5B-BFDB-BC6ABB10EBDD}"/>
                  </a:ext>
                </a:extLst>
              </p:cNvPr>
              <p:cNvSpPr>
                <a:spLocks/>
              </p:cNvSpPr>
              <p:nvPr/>
            </p:nvSpPr>
            <p:spPr bwMode="auto">
              <a:xfrm>
                <a:off x="2694" y="2556"/>
                <a:ext cx="28" cy="30"/>
              </a:xfrm>
              <a:custGeom>
                <a:avLst/>
                <a:gdLst>
                  <a:gd name="T0" fmla="*/ 22 w 28"/>
                  <a:gd name="T1" fmla="*/ 0 h 30"/>
                  <a:gd name="T2" fmla="*/ 14 w 28"/>
                  <a:gd name="T3" fmla="*/ 0 h 30"/>
                  <a:gd name="T4" fmla="*/ 14 w 28"/>
                  <a:gd name="T5" fmla="*/ 0 h 30"/>
                  <a:gd name="T6" fmla="*/ 16 w 28"/>
                  <a:gd name="T7" fmla="*/ 4 h 30"/>
                  <a:gd name="T8" fmla="*/ 18 w 28"/>
                  <a:gd name="T9" fmla="*/ 4 h 30"/>
                  <a:gd name="T10" fmla="*/ 22 w 28"/>
                  <a:gd name="T11" fmla="*/ 6 h 30"/>
                  <a:gd name="T12" fmla="*/ 24 w 28"/>
                  <a:gd name="T13" fmla="*/ 8 h 30"/>
                  <a:gd name="T14" fmla="*/ 12 w 28"/>
                  <a:gd name="T15" fmla="*/ 8 h 30"/>
                  <a:gd name="T16" fmla="*/ 12 w 28"/>
                  <a:gd name="T17" fmla="*/ 8 h 30"/>
                  <a:gd name="T18" fmla="*/ 8 w 28"/>
                  <a:gd name="T19" fmla="*/ 10 h 30"/>
                  <a:gd name="T20" fmla="*/ 4 w 28"/>
                  <a:gd name="T21" fmla="*/ 12 h 30"/>
                  <a:gd name="T22" fmla="*/ 2 w 28"/>
                  <a:gd name="T23" fmla="*/ 14 h 30"/>
                  <a:gd name="T24" fmla="*/ 0 w 28"/>
                  <a:gd name="T25" fmla="*/ 18 h 30"/>
                  <a:gd name="T26" fmla="*/ 0 w 28"/>
                  <a:gd name="T27" fmla="*/ 18 h 30"/>
                  <a:gd name="T28" fmla="*/ 2 w 28"/>
                  <a:gd name="T29" fmla="*/ 22 h 30"/>
                  <a:gd name="T30" fmla="*/ 2 w 28"/>
                  <a:gd name="T31" fmla="*/ 24 h 30"/>
                  <a:gd name="T32" fmla="*/ 6 w 28"/>
                  <a:gd name="T33" fmla="*/ 30 h 30"/>
                  <a:gd name="T34" fmla="*/ 28 w 28"/>
                  <a:gd name="T35" fmla="*/ 8 h 30"/>
                  <a:gd name="T36" fmla="*/ 28 w 28"/>
                  <a:gd name="T37" fmla="*/ 8 h 30"/>
                  <a:gd name="T38" fmla="*/ 24 w 28"/>
                  <a:gd name="T39" fmla="*/ 4 h 30"/>
                  <a:gd name="T40" fmla="*/ 22 w 28"/>
                  <a:gd name="T41" fmla="*/ 0 h 30"/>
                  <a:gd name="T42" fmla="*/ 22 w 28"/>
                  <a:gd name="T4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 h="30">
                    <a:moveTo>
                      <a:pt x="22" y="0"/>
                    </a:moveTo>
                    <a:lnTo>
                      <a:pt x="14" y="0"/>
                    </a:lnTo>
                    <a:lnTo>
                      <a:pt x="14" y="0"/>
                    </a:lnTo>
                    <a:lnTo>
                      <a:pt x="16" y="4"/>
                    </a:lnTo>
                    <a:lnTo>
                      <a:pt x="18" y="4"/>
                    </a:lnTo>
                    <a:lnTo>
                      <a:pt x="22" y="6"/>
                    </a:lnTo>
                    <a:lnTo>
                      <a:pt x="24" y="8"/>
                    </a:lnTo>
                    <a:lnTo>
                      <a:pt x="12" y="8"/>
                    </a:lnTo>
                    <a:lnTo>
                      <a:pt x="12" y="8"/>
                    </a:lnTo>
                    <a:lnTo>
                      <a:pt x="8" y="10"/>
                    </a:lnTo>
                    <a:lnTo>
                      <a:pt x="4" y="12"/>
                    </a:lnTo>
                    <a:lnTo>
                      <a:pt x="2" y="14"/>
                    </a:lnTo>
                    <a:lnTo>
                      <a:pt x="0" y="18"/>
                    </a:lnTo>
                    <a:lnTo>
                      <a:pt x="0" y="18"/>
                    </a:lnTo>
                    <a:lnTo>
                      <a:pt x="2" y="22"/>
                    </a:lnTo>
                    <a:lnTo>
                      <a:pt x="2" y="24"/>
                    </a:lnTo>
                    <a:lnTo>
                      <a:pt x="6" y="30"/>
                    </a:lnTo>
                    <a:lnTo>
                      <a:pt x="28" y="8"/>
                    </a:lnTo>
                    <a:lnTo>
                      <a:pt x="28" y="8"/>
                    </a:lnTo>
                    <a:lnTo>
                      <a:pt x="24" y="4"/>
                    </a:lnTo>
                    <a:lnTo>
                      <a:pt x="22" y="0"/>
                    </a:lnTo>
                    <a:lnTo>
                      <a:pt x="2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7" name="Freeform 1221">
                <a:extLst>
                  <a:ext uri="{FF2B5EF4-FFF2-40B4-BE49-F238E27FC236}">
                    <a16:creationId xmlns:a16="http://schemas.microsoft.com/office/drawing/2014/main" id="{55909B6D-29A6-467B-A2AC-B420202229B9}"/>
                  </a:ext>
                </a:extLst>
              </p:cNvPr>
              <p:cNvSpPr>
                <a:spLocks/>
              </p:cNvSpPr>
              <p:nvPr/>
            </p:nvSpPr>
            <p:spPr bwMode="auto">
              <a:xfrm>
                <a:off x="2568" y="2574"/>
                <a:ext cx="190" cy="180"/>
              </a:xfrm>
              <a:custGeom>
                <a:avLst/>
                <a:gdLst>
                  <a:gd name="T0" fmla="*/ 174 w 190"/>
                  <a:gd name="T1" fmla="*/ 4 h 180"/>
                  <a:gd name="T2" fmla="*/ 174 w 190"/>
                  <a:gd name="T3" fmla="*/ 4 h 180"/>
                  <a:gd name="T4" fmla="*/ 172 w 190"/>
                  <a:gd name="T5" fmla="*/ 2 h 180"/>
                  <a:gd name="T6" fmla="*/ 170 w 190"/>
                  <a:gd name="T7" fmla="*/ 0 h 180"/>
                  <a:gd name="T8" fmla="*/ 0 w 190"/>
                  <a:gd name="T9" fmla="*/ 170 h 180"/>
                  <a:gd name="T10" fmla="*/ 0 w 190"/>
                  <a:gd name="T11" fmla="*/ 170 h 180"/>
                  <a:gd name="T12" fmla="*/ 2 w 190"/>
                  <a:gd name="T13" fmla="*/ 176 h 180"/>
                  <a:gd name="T14" fmla="*/ 4 w 190"/>
                  <a:gd name="T15" fmla="*/ 178 h 180"/>
                  <a:gd name="T16" fmla="*/ 6 w 190"/>
                  <a:gd name="T17" fmla="*/ 180 h 180"/>
                  <a:gd name="T18" fmla="*/ 6 w 190"/>
                  <a:gd name="T19" fmla="*/ 180 h 180"/>
                  <a:gd name="T20" fmla="*/ 10 w 190"/>
                  <a:gd name="T21" fmla="*/ 178 h 180"/>
                  <a:gd name="T22" fmla="*/ 14 w 190"/>
                  <a:gd name="T23" fmla="*/ 180 h 180"/>
                  <a:gd name="T24" fmla="*/ 14 w 190"/>
                  <a:gd name="T25" fmla="*/ 180 h 180"/>
                  <a:gd name="T26" fmla="*/ 14 w 190"/>
                  <a:gd name="T27" fmla="*/ 180 h 180"/>
                  <a:gd name="T28" fmla="*/ 190 w 190"/>
                  <a:gd name="T29" fmla="*/ 4 h 180"/>
                  <a:gd name="T30" fmla="*/ 190 w 190"/>
                  <a:gd name="T31" fmla="*/ 4 h 180"/>
                  <a:gd name="T32" fmla="*/ 174 w 190"/>
                  <a:gd name="T33" fmla="*/ 4 h 180"/>
                  <a:gd name="T34" fmla="*/ 174 w 190"/>
                  <a:gd name="T35" fmla="*/ 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0" h="180">
                    <a:moveTo>
                      <a:pt x="174" y="4"/>
                    </a:moveTo>
                    <a:lnTo>
                      <a:pt x="174" y="4"/>
                    </a:lnTo>
                    <a:lnTo>
                      <a:pt x="172" y="2"/>
                    </a:lnTo>
                    <a:lnTo>
                      <a:pt x="170" y="0"/>
                    </a:lnTo>
                    <a:lnTo>
                      <a:pt x="0" y="170"/>
                    </a:lnTo>
                    <a:lnTo>
                      <a:pt x="0" y="170"/>
                    </a:lnTo>
                    <a:lnTo>
                      <a:pt x="2" y="176"/>
                    </a:lnTo>
                    <a:lnTo>
                      <a:pt x="4" y="178"/>
                    </a:lnTo>
                    <a:lnTo>
                      <a:pt x="6" y="180"/>
                    </a:lnTo>
                    <a:lnTo>
                      <a:pt x="6" y="180"/>
                    </a:lnTo>
                    <a:lnTo>
                      <a:pt x="10" y="178"/>
                    </a:lnTo>
                    <a:lnTo>
                      <a:pt x="14" y="180"/>
                    </a:lnTo>
                    <a:lnTo>
                      <a:pt x="14" y="180"/>
                    </a:lnTo>
                    <a:lnTo>
                      <a:pt x="14" y="180"/>
                    </a:lnTo>
                    <a:lnTo>
                      <a:pt x="190" y="4"/>
                    </a:lnTo>
                    <a:lnTo>
                      <a:pt x="190" y="4"/>
                    </a:lnTo>
                    <a:lnTo>
                      <a:pt x="174" y="4"/>
                    </a:lnTo>
                    <a:lnTo>
                      <a:pt x="17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8" name="Freeform 1222">
                <a:extLst>
                  <a:ext uri="{FF2B5EF4-FFF2-40B4-BE49-F238E27FC236}">
                    <a16:creationId xmlns:a16="http://schemas.microsoft.com/office/drawing/2014/main" id="{992564C5-D086-4BB4-A26F-DD4C9FDFEC5A}"/>
                  </a:ext>
                </a:extLst>
              </p:cNvPr>
              <p:cNvSpPr>
                <a:spLocks/>
              </p:cNvSpPr>
              <p:nvPr/>
            </p:nvSpPr>
            <p:spPr bwMode="auto">
              <a:xfrm>
                <a:off x="2564" y="2572"/>
                <a:ext cx="246" cy="236"/>
              </a:xfrm>
              <a:custGeom>
                <a:avLst/>
                <a:gdLst>
                  <a:gd name="T0" fmla="*/ 244 w 246"/>
                  <a:gd name="T1" fmla="*/ 4 h 236"/>
                  <a:gd name="T2" fmla="*/ 244 w 246"/>
                  <a:gd name="T3" fmla="*/ 4 h 236"/>
                  <a:gd name="T4" fmla="*/ 244 w 246"/>
                  <a:gd name="T5" fmla="*/ 4 h 236"/>
                  <a:gd name="T6" fmla="*/ 246 w 246"/>
                  <a:gd name="T7" fmla="*/ 2 h 236"/>
                  <a:gd name="T8" fmla="*/ 246 w 246"/>
                  <a:gd name="T9" fmla="*/ 2 h 236"/>
                  <a:gd name="T10" fmla="*/ 238 w 246"/>
                  <a:gd name="T11" fmla="*/ 0 h 236"/>
                  <a:gd name="T12" fmla="*/ 238 w 246"/>
                  <a:gd name="T13" fmla="*/ 0 h 236"/>
                  <a:gd name="T14" fmla="*/ 232 w 246"/>
                  <a:gd name="T15" fmla="*/ 2 h 236"/>
                  <a:gd name="T16" fmla="*/ 226 w 246"/>
                  <a:gd name="T17" fmla="*/ 4 h 236"/>
                  <a:gd name="T18" fmla="*/ 226 w 246"/>
                  <a:gd name="T19" fmla="*/ 4 h 236"/>
                  <a:gd name="T20" fmla="*/ 224 w 246"/>
                  <a:gd name="T21" fmla="*/ 6 h 236"/>
                  <a:gd name="T22" fmla="*/ 222 w 246"/>
                  <a:gd name="T23" fmla="*/ 8 h 236"/>
                  <a:gd name="T24" fmla="*/ 214 w 246"/>
                  <a:gd name="T25" fmla="*/ 10 h 236"/>
                  <a:gd name="T26" fmla="*/ 0 w 246"/>
                  <a:gd name="T27" fmla="*/ 222 h 236"/>
                  <a:gd name="T28" fmla="*/ 0 w 246"/>
                  <a:gd name="T29" fmla="*/ 222 h 236"/>
                  <a:gd name="T30" fmla="*/ 4 w 246"/>
                  <a:gd name="T31" fmla="*/ 230 h 236"/>
                  <a:gd name="T32" fmla="*/ 10 w 246"/>
                  <a:gd name="T33" fmla="*/ 234 h 236"/>
                  <a:gd name="T34" fmla="*/ 10 w 246"/>
                  <a:gd name="T35" fmla="*/ 234 h 236"/>
                  <a:gd name="T36" fmla="*/ 12 w 246"/>
                  <a:gd name="T37" fmla="*/ 236 h 236"/>
                  <a:gd name="T38" fmla="*/ 244 w 246"/>
                  <a:gd name="T39" fmla="*/ 4 h 236"/>
                  <a:gd name="T40" fmla="*/ 244 w 246"/>
                  <a:gd name="T41" fmla="*/ 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6" h="236">
                    <a:moveTo>
                      <a:pt x="244" y="4"/>
                    </a:moveTo>
                    <a:lnTo>
                      <a:pt x="244" y="4"/>
                    </a:lnTo>
                    <a:lnTo>
                      <a:pt x="244" y="4"/>
                    </a:lnTo>
                    <a:lnTo>
                      <a:pt x="246" y="2"/>
                    </a:lnTo>
                    <a:lnTo>
                      <a:pt x="246" y="2"/>
                    </a:lnTo>
                    <a:lnTo>
                      <a:pt x="238" y="0"/>
                    </a:lnTo>
                    <a:lnTo>
                      <a:pt x="238" y="0"/>
                    </a:lnTo>
                    <a:lnTo>
                      <a:pt x="232" y="2"/>
                    </a:lnTo>
                    <a:lnTo>
                      <a:pt x="226" y="4"/>
                    </a:lnTo>
                    <a:lnTo>
                      <a:pt x="226" y="4"/>
                    </a:lnTo>
                    <a:lnTo>
                      <a:pt x="224" y="6"/>
                    </a:lnTo>
                    <a:lnTo>
                      <a:pt x="222" y="8"/>
                    </a:lnTo>
                    <a:lnTo>
                      <a:pt x="214" y="10"/>
                    </a:lnTo>
                    <a:lnTo>
                      <a:pt x="0" y="222"/>
                    </a:lnTo>
                    <a:lnTo>
                      <a:pt x="0" y="222"/>
                    </a:lnTo>
                    <a:lnTo>
                      <a:pt x="4" y="230"/>
                    </a:lnTo>
                    <a:lnTo>
                      <a:pt x="10" y="234"/>
                    </a:lnTo>
                    <a:lnTo>
                      <a:pt x="10" y="234"/>
                    </a:lnTo>
                    <a:lnTo>
                      <a:pt x="12" y="236"/>
                    </a:lnTo>
                    <a:lnTo>
                      <a:pt x="244" y="4"/>
                    </a:lnTo>
                    <a:lnTo>
                      <a:pt x="24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9" name="Freeform 1223">
                <a:extLst>
                  <a:ext uri="{FF2B5EF4-FFF2-40B4-BE49-F238E27FC236}">
                    <a16:creationId xmlns:a16="http://schemas.microsoft.com/office/drawing/2014/main" id="{C2741CF3-FF2C-421D-B141-76B6C7CA7C46}"/>
                  </a:ext>
                </a:extLst>
              </p:cNvPr>
              <p:cNvSpPr>
                <a:spLocks/>
              </p:cNvSpPr>
              <p:nvPr/>
            </p:nvSpPr>
            <p:spPr bwMode="auto">
              <a:xfrm>
                <a:off x="2586" y="2586"/>
                <a:ext cx="248" cy="250"/>
              </a:xfrm>
              <a:custGeom>
                <a:avLst/>
                <a:gdLst>
                  <a:gd name="T0" fmla="*/ 242 w 248"/>
                  <a:gd name="T1" fmla="*/ 4 h 250"/>
                  <a:gd name="T2" fmla="*/ 242 w 248"/>
                  <a:gd name="T3" fmla="*/ 4 h 250"/>
                  <a:gd name="T4" fmla="*/ 234 w 248"/>
                  <a:gd name="T5" fmla="*/ 0 h 250"/>
                  <a:gd name="T6" fmla="*/ 0 w 248"/>
                  <a:gd name="T7" fmla="*/ 236 h 250"/>
                  <a:gd name="T8" fmla="*/ 0 w 248"/>
                  <a:gd name="T9" fmla="*/ 236 h 250"/>
                  <a:gd name="T10" fmla="*/ 0 w 248"/>
                  <a:gd name="T11" fmla="*/ 238 h 250"/>
                  <a:gd name="T12" fmla="*/ 0 w 248"/>
                  <a:gd name="T13" fmla="*/ 238 h 250"/>
                  <a:gd name="T14" fmla="*/ 4 w 248"/>
                  <a:gd name="T15" fmla="*/ 238 h 250"/>
                  <a:gd name="T16" fmla="*/ 6 w 248"/>
                  <a:gd name="T17" fmla="*/ 240 h 250"/>
                  <a:gd name="T18" fmla="*/ 6 w 248"/>
                  <a:gd name="T19" fmla="*/ 240 h 250"/>
                  <a:gd name="T20" fmla="*/ 10 w 248"/>
                  <a:gd name="T21" fmla="*/ 250 h 250"/>
                  <a:gd name="T22" fmla="*/ 248 w 248"/>
                  <a:gd name="T23" fmla="*/ 12 h 250"/>
                  <a:gd name="T24" fmla="*/ 248 w 248"/>
                  <a:gd name="T25" fmla="*/ 12 h 250"/>
                  <a:gd name="T26" fmla="*/ 246 w 248"/>
                  <a:gd name="T27" fmla="*/ 6 h 250"/>
                  <a:gd name="T28" fmla="*/ 244 w 248"/>
                  <a:gd name="T29" fmla="*/ 4 h 250"/>
                  <a:gd name="T30" fmla="*/ 242 w 248"/>
                  <a:gd name="T31" fmla="*/ 4 h 250"/>
                  <a:gd name="T32" fmla="*/ 242 w 248"/>
                  <a:gd name="T33" fmla="*/ 4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8" h="250">
                    <a:moveTo>
                      <a:pt x="242" y="4"/>
                    </a:moveTo>
                    <a:lnTo>
                      <a:pt x="242" y="4"/>
                    </a:lnTo>
                    <a:lnTo>
                      <a:pt x="234" y="0"/>
                    </a:lnTo>
                    <a:lnTo>
                      <a:pt x="0" y="236"/>
                    </a:lnTo>
                    <a:lnTo>
                      <a:pt x="0" y="236"/>
                    </a:lnTo>
                    <a:lnTo>
                      <a:pt x="0" y="238"/>
                    </a:lnTo>
                    <a:lnTo>
                      <a:pt x="0" y="238"/>
                    </a:lnTo>
                    <a:lnTo>
                      <a:pt x="4" y="238"/>
                    </a:lnTo>
                    <a:lnTo>
                      <a:pt x="6" y="240"/>
                    </a:lnTo>
                    <a:lnTo>
                      <a:pt x="6" y="240"/>
                    </a:lnTo>
                    <a:lnTo>
                      <a:pt x="10" y="250"/>
                    </a:lnTo>
                    <a:lnTo>
                      <a:pt x="248" y="12"/>
                    </a:lnTo>
                    <a:lnTo>
                      <a:pt x="248" y="12"/>
                    </a:lnTo>
                    <a:lnTo>
                      <a:pt x="246" y="6"/>
                    </a:lnTo>
                    <a:lnTo>
                      <a:pt x="244" y="4"/>
                    </a:lnTo>
                    <a:lnTo>
                      <a:pt x="242" y="4"/>
                    </a:lnTo>
                    <a:lnTo>
                      <a:pt x="24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0" name="Freeform 1224">
                <a:extLst>
                  <a:ext uri="{FF2B5EF4-FFF2-40B4-BE49-F238E27FC236}">
                    <a16:creationId xmlns:a16="http://schemas.microsoft.com/office/drawing/2014/main" id="{96E463B6-175F-472C-AC17-439B25894E4D}"/>
                  </a:ext>
                </a:extLst>
              </p:cNvPr>
              <p:cNvSpPr>
                <a:spLocks/>
              </p:cNvSpPr>
              <p:nvPr/>
            </p:nvSpPr>
            <p:spPr bwMode="auto">
              <a:xfrm>
                <a:off x="2602" y="2606"/>
                <a:ext cx="262" cy="262"/>
              </a:xfrm>
              <a:custGeom>
                <a:avLst/>
                <a:gdLst>
                  <a:gd name="T0" fmla="*/ 248 w 262"/>
                  <a:gd name="T1" fmla="*/ 0 h 262"/>
                  <a:gd name="T2" fmla="*/ 0 w 262"/>
                  <a:gd name="T3" fmla="*/ 248 h 262"/>
                  <a:gd name="T4" fmla="*/ 0 w 262"/>
                  <a:gd name="T5" fmla="*/ 248 h 262"/>
                  <a:gd name="T6" fmla="*/ 4 w 262"/>
                  <a:gd name="T7" fmla="*/ 256 h 262"/>
                  <a:gd name="T8" fmla="*/ 10 w 262"/>
                  <a:gd name="T9" fmla="*/ 262 h 262"/>
                  <a:gd name="T10" fmla="*/ 262 w 262"/>
                  <a:gd name="T11" fmla="*/ 12 h 262"/>
                  <a:gd name="T12" fmla="*/ 262 w 262"/>
                  <a:gd name="T13" fmla="*/ 12 h 262"/>
                  <a:gd name="T14" fmla="*/ 256 w 262"/>
                  <a:gd name="T15" fmla="*/ 6 h 262"/>
                  <a:gd name="T16" fmla="*/ 248 w 262"/>
                  <a:gd name="T17" fmla="*/ 0 h 262"/>
                  <a:gd name="T18" fmla="*/ 248 w 262"/>
                  <a:gd name="T19"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2" h="262">
                    <a:moveTo>
                      <a:pt x="248" y="0"/>
                    </a:moveTo>
                    <a:lnTo>
                      <a:pt x="0" y="248"/>
                    </a:lnTo>
                    <a:lnTo>
                      <a:pt x="0" y="248"/>
                    </a:lnTo>
                    <a:lnTo>
                      <a:pt x="4" y="256"/>
                    </a:lnTo>
                    <a:lnTo>
                      <a:pt x="10" y="262"/>
                    </a:lnTo>
                    <a:lnTo>
                      <a:pt x="262" y="12"/>
                    </a:lnTo>
                    <a:lnTo>
                      <a:pt x="262" y="12"/>
                    </a:lnTo>
                    <a:lnTo>
                      <a:pt x="256" y="6"/>
                    </a:lnTo>
                    <a:lnTo>
                      <a:pt x="248" y="0"/>
                    </a:lnTo>
                    <a:lnTo>
                      <a:pt x="24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1" name="Freeform 1225">
                <a:extLst>
                  <a:ext uri="{FF2B5EF4-FFF2-40B4-BE49-F238E27FC236}">
                    <a16:creationId xmlns:a16="http://schemas.microsoft.com/office/drawing/2014/main" id="{492F6976-A3FC-4D43-812B-A6521BC8B55E}"/>
                  </a:ext>
                </a:extLst>
              </p:cNvPr>
              <p:cNvSpPr>
                <a:spLocks/>
              </p:cNvSpPr>
              <p:nvPr/>
            </p:nvSpPr>
            <p:spPr bwMode="auto">
              <a:xfrm>
                <a:off x="2620" y="2630"/>
                <a:ext cx="272" cy="272"/>
              </a:xfrm>
              <a:custGeom>
                <a:avLst/>
                <a:gdLst>
                  <a:gd name="T0" fmla="*/ 254 w 272"/>
                  <a:gd name="T1" fmla="*/ 0 h 272"/>
                  <a:gd name="T2" fmla="*/ 0 w 272"/>
                  <a:gd name="T3" fmla="*/ 254 h 272"/>
                  <a:gd name="T4" fmla="*/ 0 w 272"/>
                  <a:gd name="T5" fmla="*/ 254 h 272"/>
                  <a:gd name="T6" fmla="*/ 4 w 272"/>
                  <a:gd name="T7" fmla="*/ 262 h 272"/>
                  <a:gd name="T8" fmla="*/ 6 w 272"/>
                  <a:gd name="T9" fmla="*/ 266 h 272"/>
                  <a:gd name="T10" fmla="*/ 8 w 272"/>
                  <a:gd name="T11" fmla="*/ 270 h 272"/>
                  <a:gd name="T12" fmla="*/ 8 w 272"/>
                  <a:gd name="T13" fmla="*/ 270 h 272"/>
                  <a:gd name="T14" fmla="*/ 8 w 272"/>
                  <a:gd name="T15" fmla="*/ 272 h 272"/>
                  <a:gd name="T16" fmla="*/ 272 w 272"/>
                  <a:gd name="T17" fmla="*/ 8 h 272"/>
                  <a:gd name="T18" fmla="*/ 272 w 272"/>
                  <a:gd name="T19" fmla="*/ 8 h 272"/>
                  <a:gd name="T20" fmla="*/ 262 w 272"/>
                  <a:gd name="T21" fmla="*/ 6 h 272"/>
                  <a:gd name="T22" fmla="*/ 258 w 272"/>
                  <a:gd name="T23" fmla="*/ 2 h 272"/>
                  <a:gd name="T24" fmla="*/ 254 w 272"/>
                  <a:gd name="T25" fmla="*/ 0 h 272"/>
                  <a:gd name="T26" fmla="*/ 254 w 272"/>
                  <a:gd name="T27" fmla="*/ 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2" h="272">
                    <a:moveTo>
                      <a:pt x="254" y="0"/>
                    </a:moveTo>
                    <a:lnTo>
                      <a:pt x="0" y="254"/>
                    </a:lnTo>
                    <a:lnTo>
                      <a:pt x="0" y="254"/>
                    </a:lnTo>
                    <a:lnTo>
                      <a:pt x="4" y="262"/>
                    </a:lnTo>
                    <a:lnTo>
                      <a:pt x="6" y="266"/>
                    </a:lnTo>
                    <a:lnTo>
                      <a:pt x="8" y="270"/>
                    </a:lnTo>
                    <a:lnTo>
                      <a:pt x="8" y="270"/>
                    </a:lnTo>
                    <a:lnTo>
                      <a:pt x="8" y="272"/>
                    </a:lnTo>
                    <a:lnTo>
                      <a:pt x="272" y="8"/>
                    </a:lnTo>
                    <a:lnTo>
                      <a:pt x="272" y="8"/>
                    </a:lnTo>
                    <a:lnTo>
                      <a:pt x="262" y="6"/>
                    </a:lnTo>
                    <a:lnTo>
                      <a:pt x="258" y="2"/>
                    </a:lnTo>
                    <a:lnTo>
                      <a:pt x="254" y="0"/>
                    </a:lnTo>
                    <a:lnTo>
                      <a:pt x="2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2" name="Freeform 1226">
                <a:extLst>
                  <a:ext uri="{FF2B5EF4-FFF2-40B4-BE49-F238E27FC236}">
                    <a16:creationId xmlns:a16="http://schemas.microsoft.com/office/drawing/2014/main" id="{35C2FD3A-BBB9-4375-811E-8916A745F707}"/>
                  </a:ext>
                </a:extLst>
              </p:cNvPr>
              <p:cNvSpPr>
                <a:spLocks/>
              </p:cNvSpPr>
              <p:nvPr/>
            </p:nvSpPr>
            <p:spPr bwMode="auto">
              <a:xfrm>
                <a:off x="2634" y="2640"/>
                <a:ext cx="300" cy="290"/>
              </a:xfrm>
              <a:custGeom>
                <a:avLst/>
                <a:gdLst>
                  <a:gd name="T0" fmla="*/ 286 w 300"/>
                  <a:gd name="T1" fmla="*/ 0 h 290"/>
                  <a:gd name="T2" fmla="*/ 278 w 300"/>
                  <a:gd name="T3" fmla="*/ 0 h 290"/>
                  <a:gd name="T4" fmla="*/ 0 w 300"/>
                  <a:gd name="T5" fmla="*/ 278 h 290"/>
                  <a:gd name="T6" fmla="*/ 0 w 300"/>
                  <a:gd name="T7" fmla="*/ 278 h 290"/>
                  <a:gd name="T8" fmla="*/ 6 w 300"/>
                  <a:gd name="T9" fmla="*/ 284 h 290"/>
                  <a:gd name="T10" fmla="*/ 14 w 300"/>
                  <a:gd name="T11" fmla="*/ 290 h 290"/>
                  <a:gd name="T12" fmla="*/ 300 w 300"/>
                  <a:gd name="T13" fmla="*/ 4 h 290"/>
                  <a:gd name="T14" fmla="*/ 300 w 300"/>
                  <a:gd name="T15" fmla="*/ 4 h 290"/>
                  <a:gd name="T16" fmla="*/ 292 w 300"/>
                  <a:gd name="T17" fmla="*/ 2 h 290"/>
                  <a:gd name="T18" fmla="*/ 286 w 300"/>
                  <a:gd name="T19" fmla="*/ 0 h 290"/>
                  <a:gd name="T20" fmla="*/ 286 w 300"/>
                  <a:gd name="T21" fmla="*/ 0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0" h="290">
                    <a:moveTo>
                      <a:pt x="286" y="0"/>
                    </a:moveTo>
                    <a:lnTo>
                      <a:pt x="278" y="0"/>
                    </a:lnTo>
                    <a:lnTo>
                      <a:pt x="0" y="278"/>
                    </a:lnTo>
                    <a:lnTo>
                      <a:pt x="0" y="278"/>
                    </a:lnTo>
                    <a:lnTo>
                      <a:pt x="6" y="284"/>
                    </a:lnTo>
                    <a:lnTo>
                      <a:pt x="14" y="290"/>
                    </a:lnTo>
                    <a:lnTo>
                      <a:pt x="300" y="4"/>
                    </a:lnTo>
                    <a:lnTo>
                      <a:pt x="300" y="4"/>
                    </a:lnTo>
                    <a:lnTo>
                      <a:pt x="292" y="2"/>
                    </a:lnTo>
                    <a:lnTo>
                      <a:pt x="286" y="0"/>
                    </a:lnTo>
                    <a:lnTo>
                      <a:pt x="28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3" name="Freeform 1227">
                <a:extLst>
                  <a:ext uri="{FF2B5EF4-FFF2-40B4-BE49-F238E27FC236}">
                    <a16:creationId xmlns:a16="http://schemas.microsoft.com/office/drawing/2014/main" id="{6674C982-64C1-4E62-A34C-2C3761A77F8A}"/>
                  </a:ext>
                </a:extLst>
              </p:cNvPr>
              <p:cNvSpPr>
                <a:spLocks/>
              </p:cNvSpPr>
              <p:nvPr/>
            </p:nvSpPr>
            <p:spPr bwMode="auto">
              <a:xfrm>
                <a:off x="2664" y="2652"/>
                <a:ext cx="300" cy="294"/>
              </a:xfrm>
              <a:custGeom>
                <a:avLst/>
                <a:gdLst>
                  <a:gd name="T0" fmla="*/ 286 w 300"/>
                  <a:gd name="T1" fmla="*/ 0 h 294"/>
                  <a:gd name="T2" fmla="*/ 0 w 300"/>
                  <a:gd name="T3" fmla="*/ 284 h 294"/>
                  <a:gd name="T4" fmla="*/ 0 w 300"/>
                  <a:gd name="T5" fmla="*/ 284 h 294"/>
                  <a:gd name="T6" fmla="*/ 8 w 300"/>
                  <a:gd name="T7" fmla="*/ 290 h 294"/>
                  <a:gd name="T8" fmla="*/ 8 w 300"/>
                  <a:gd name="T9" fmla="*/ 290 h 294"/>
                  <a:gd name="T10" fmla="*/ 12 w 300"/>
                  <a:gd name="T11" fmla="*/ 294 h 294"/>
                  <a:gd name="T12" fmla="*/ 16 w 300"/>
                  <a:gd name="T13" fmla="*/ 294 h 294"/>
                  <a:gd name="T14" fmla="*/ 300 w 300"/>
                  <a:gd name="T15" fmla="*/ 10 h 294"/>
                  <a:gd name="T16" fmla="*/ 300 w 300"/>
                  <a:gd name="T17" fmla="*/ 10 h 294"/>
                  <a:gd name="T18" fmla="*/ 292 w 300"/>
                  <a:gd name="T19" fmla="*/ 6 h 294"/>
                  <a:gd name="T20" fmla="*/ 286 w 300"/>
                  <a:gd name="T21" fmla="*/ 0 h 294"/>
                  <a:gd name="T22" fmla="*/ 286 w 300"/>
                  <a:gd name="T23" fmla="*/ 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0" h="294">
                    <a:moveTo>
                      <a:pt x="286" y="0"/>
                    </a:moveTo>
                    <a:lnTo>
                      <a:pt x="0" y="284"/>
                    </a:lnTo>
                    <a:lnTo>
                      <a:pt x="0" y="284"/>
                    </a:lnTo>
                    <a:lnTo>
                      <a:pt x="8" y="290"/>
                    </a:lnTo>
                    <a:lnTo>
                      <a:pt x="8" y="290"/>
                    </a:lnTo>
                    <a:lnTo>
                      <a:pt x="12" y="294"/>
                    </a:lnTo>
                    <a:lnTo>
                      <a:pt x="16" y="294"/>
                    </a:lnTo>
                    <a:lnTo>
                      <a:pt x="300" y="10"/>
                    </a:lnTo>
                    <a:lnTo>
                      <a:pt x="300" y="10"/>
                    </a:lnTo>
                    <a:lnTo>
                      <a:pt x="292" y="6"/>
                    </a:lnTo>
                    <a:lnTo>
                      <a:pt x="286" y="0"/>
                    </a:lnTo>
                    <a:lnTo>
                      <a:pt x="28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 name="Freeform 1228">
                <a:extLst>
                  <a:ext uri="{FF2B5EF4-FFF2-40B4-BE49-F238E27FC236}">
                    <a16:creationId xmlns:a16="http://schemas.microsoft.com/office/drawing/2014/main" id="{CC28770B-FC5E-4121-BF72-AD74F53AD2B9}"/>
                  </a:ext>
                </a:extLst>
              </p:cNvPr>
              <p:cNvSpPr>
                <a:spLocks/>
              </p:cNvSpPr>
              <p:nvPr/>
            </p:nvSpPr>
            <p:spPr bwMode="auto">
              <a:xfrm>
                <a:off x="2696" y="2680"/>
                <a:ext cx="284" cy="288"/>
              </a:xfrm>
              <a:custGeom>
                <a:avLst/>
                <a:gdLst>
                  <a:gd name="T0" fmla="*/ 276 w 284"/>
                  <a:gd name="T1" fmla="*/ 8 h 288"/>
                  <a:gd name="T2" fmla="*/ 276 w 284"/>
                  <a:gd name="T3" fmla="*/ 8 h 288"/>
                  <a:gd name="T4" fmla="*/ 274 w 284"/>
                  <a:gd name="T5" fmla="*/ 0 h 288"/>
                  <a:gd name="T6" fmla="*/ 0 w 284"/>
                  <a:gd name="T7" fmla="*/ 274 h 288"/>
                  <a:gd name="T8" fmla="*/ 0 w 284"/>
                  <a:gd name="T9" fmla="*/ 274 h 288"/>
                  <a:gd name="T10" fmla="*/ 6 w 284"/>
                  <a:gd name="T11" fmla="*/ 280 h 288"/>
                  <a:gd name="T12" fmla="*/ 12 w 284"/>
                  <a:gd name="T13" fmla="*/ 288 h 288"/>
                  <a:gd name="T14" fmla="*/ 284 w 284"/>
                  <a:gd name="T15" fmla="*/ 16 h 288"/>
                  <a:gd name="T16" fmla="*/ 284 w 284"/>
                  <a:gd name="T17" fmla="*/ 16 h 288"/>
                  <a:gd name="T18" fmla="*/ 280 w 284"/>
                  <a:gd name="T19" fmla="*/ 12 h 288"/>
                  <a:gd name="T20" fmla="*/ 276 w 284"/>
                  <a:gd name="T21" fmla="*/ 8 h 288"/>
                  <a:gd name="T22" fmla="*/ 276 w 284"/>
                  <a:gd name="T23" fmla="*/ 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4" h="288">
                    <a:moveTo>
                      <a:pt x="276" y="8"/>
                    </a:moveTo>
                    <a:lnTo>
                      <a:pt x="276" y="8"/>
                    </a:lnTo>
                    <a:lnTo>
                      <a:pt x="274" y="0"/>
                    </a:lnTo>
                    <a:lnTo>
                      <a:pt x="0" y="274"/>
                    </a:lnTo>
                    <a:lnTo>
                      <a:pt x="0" y="274"/>
                    </a:lnTo>
                    <a:lnTo>
                      <a:pt x="6" y="280"/>
                    </a:lnTo>
                    <a:lnTo>
                      <a:pt x="12" y="288"/>
                    </a:lnTo>
                    <a:lnTo>
                      <a:pt x="284" y="16"/>
                    </a:lnTo>
                    <a:lnTo>
                      <a:pt x="284" y="16"/>
                    </a:lnTo>
                    <a:lnTo>
                      <a:pt x="280" y="12"/>
                    </a:lnTo>
                    <a:lnTo>
                      <a:pt x="276" y="8"/>
                    </a:lnTo>
                    <a:lnTo>
                      <a:pt x="276"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5" name="Freeform 1229">
                <a:extLst>
                  <a:ext uri="{FF2B5EF4-FFF2-40B4-BE49-F238E27FC236}">
                    <a16:creationId xmlns:a16="http://schemas.microsoft.com/office/drawing/2014/main" id="{F6F047DB-7080-4137-BBF0-774D34DD36F9}"/>
                  </a:ext>
                </a:extLst>
              </p:cNvPr>
              <p:cNvSpPr>
                <a:spLocks/>
              </p:cNvSpPr>
              <p:nvPr/>
            </p:nvSpPr>
            <p:spPr bwMode="auto">
              <a:xfrm>
                <a:off x="2712" y="2730"/>
                <a:ext cx="270" cy="280"/>
              </a:xfrm>
              <a:custGeom>
                <a:avLst/>
                <a:gdLst>
                  <a:gd name="T0" fmla="*/ 262 w 270"/>
                  <a:gd name="T1" fmla="*/ 10 h 280"/>
                  <a:gd name="T2" fmla="*/ 262 w 270"/>
                  <a:gd name="T3" fmla="*/ 10 h 280"/>
                  <a:gd name="T4" fmla="*/ 260 w 270"/>
                  <a:gd name="T5" fmla="*/ 6 h 280"/>
                  <a:gd name="T6" fmla="*/ 254 w 270"/>
                  <a:gd name="T7" fmla="*/ 0 h 280"/>
                  <a:gd name="T8" fmla="*/ 0 w 270"/>
                  <a:gd name="T9" fmla="*/ 256 h 280"/>
                  <a:gd name="T10" fmla="*/ 0 w 270"/>
                  <a:gd name="T11" fmla="*/ 256 h 280"/>
                  <a:gd name="T12" fmla="*/ 2 w 270"/>
                  <a:gd name="T13" fmla="*/ 280 h 280"/>
                  <a:gd name="T14" fmla="*/ 2 w 270"/>
                  <a:gd name="T15" fmla="*/ 280 h 280"/>
                  <a:gd name="T16" fmla="*/ 2 w 270"/>
                  <a:gd name="T17" fmla="*/ 280 h 280"/>
                  <a:gd name="T18" fmla="*/ 270 w 270"/>
                  <a:gd name="T19" fmla="*/ 10 h 280"/>
                  <a:gd name="T20" fmla="*/ 262 w 270"/>
                  <a:gd name="T21" fmla="*/ 1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0" h="280">
                    <a:moveTo>
                      <a:pt x="262" y="10"/>
                    </a:moveTo>
                    <a:lnTo>
                      <a:pt x="262" y="10"/>
                    </a:lnTo>
                    <a:lnTo>
                      <a:pt x="260" y="6"/>
                    </a:lnTo>
                    <a:lnTo>
                      <a:pt x="254" y="0"/>
                    </a:lnTo>
                    <a:lnTo>
                      <a:pt x="0" y="256"/>
                    </a:lnTo>
                    <a:lnTo>
                      <a:pt x="0" y="256"/>
                    </a:lnTo>
                    <a:lnTo>
                      <a:pt x="2" y="280"/>
                    </a:lnTo>
                    <a:lnTo>
                      <a:pt x="2" y="280"/>
                    </a:lnTo>
                    <a:lnTo>
                      <a:pt x="2" y="280"/>
                    </a:lnTo>
                    <a:lnTo>
                      <a:pt x="270" y="10"/>
                    </a:lnTo>
                    <a:lnTo>
                      <a:pt x="26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6" name="Freeform 1230">
                <a:extLst>
                  <a:ext uri="{FF2B5EF4-FFF2-40B4-BE49-F238E27FC236}">
                    <a16:creationId xmlns:a16="http://schemas.microsoft.com/office/drawing/2014/main" id="{481CBE04-6973-40A2-A3E5-4BB17515313C}"/>
                  </a:ext>
                </a:extLst>
              </p:cNvPr>
              <p:cNvSpPr>
                <a:spLocks/>
              </p:cNvSpPr>
              <p:nvPr/>
            </p:nvSpPr>
            <p:spPr bwMode="auto">
              <a:xfrm>
                <a:off x="2708" y="2726"/>
                <a:ext cx="330" cy="338"/>
              </a:xfrm>
              <a:custGeom>
                <a:avLst/>
                <a:gdLst>
                  <a:gd name="T0" fmla="*/ 314 w 330"/>
                  <a:gd name="T1" fmla="*/ 0 h 338"/>
                  <a:gd name="T2" fmla="*/ 2 w 330"/>
                  <a:gd name="T3" fmla="*/ 312 h 338"/>
                  <a:gd name="T4" fmla="*/ 2 w 330"/>
                  <a:gd name="T5" fmla="*/ 312 h 338"/>
                  <a:gd name="T6" fmla="*/ 2 w 330"/>
                  <a:gd name="T7" fmla="*/ 330 h 338"/>
                  <a:gd name="T8" fmla="*/ 2 w 330"/>
                  <a:gd name="T9" fmla="*/ 330 h 338"/>
                  <a:gd name="T10" fmla="*/ 0 w 330"/>
                  <a:gd name="T11" fmla="*/ 338 h 338"/>
                  <a:gd name="T12" fmla="*/ 330 w 330"/>
                  <a:gd name="T13" fmla="*/ 8 h 338"/>
                  <a:gd name="T14" fmla="*/ 330 w 330"/>
                  <a:gd name="T15" fmla="*/ 8 h 338"/>
                  <a:gd name="T16" fmla="*/ 314 w 330"/>
                  <a:gd name="T17" fmla="*/ 0 h 338"/>
                  <a:gd name="T18" fmla="*/ 314 w 330"/>
                  <a:gd name="T19" fmla="*/ 0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 h="338">
                    <a:moveTo>
                      <a:pt x="314" y="0"/>
                    </a:moveTo>
                    <a:lnTo>
                      <a:pt x="2" y="312"/>
                    </a:lnTo>
                    <a:lnTo>
                      <a:pt x="2" y="312"/>
                    </a:lnTo>
                    <a:lnTo>
                      <a:pt x="2" y="330"/>
                    </a:lnTo>
                    <a:lnTo>
                      <a:pt x="2" y="330"/>
                    </a:lnTo>
                    <a:lnTo>
                      <a:pt x="0" y="338"/>
                    </a:lnTo>
                    <a:lnTo>
                      <a:pt x="330" y="8"/>
                    </a:lnTo>
                    <a:lnTo>
                      <a:pt x="330" y="8"/>
                    </a:lnTo>
                    <a:lnTo>
                      <a:pt x="314" y="0"/>
                    </a:lnTo>
                    <a:lnTo>
                      <a:pt x="3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7" name="Freeform 1231">
                <a:extLst>
                  <a:ext uri="{FF2B5EF4-FFF2-40B4-BE49-F238E27FC236}">
                    <a16:creationId xmlns:a16="http://schemas.microsoft.com/office/drawing/2014/main" id="{5AF8015F-544C-4C9F-90AD-607C855E1CBA}"/>
                  </a:ext>
                </a:extLst>
              </p:cNvPr>
              <p:cNvSpPr>
                <a:spLocks/>
              </p:cNvSpPr>
              <p:nvPr/>
            </p:nvSpPr>
            <p:spPr bwMode="auto">
              <a:xfrm>
                <a:off x="2694" y="2744"/>
                <a:ext cx="376" cy="382"/>
              </a:xfrm>
              <a:custGeom>
                <a:avLst/>
                <a:gdLst>
                  <a:gd name="T0" fmla="*/ 370 w 376"/>
                  <a:gd name="T1" fmla="*/ 4 h 382"/>
                  <a:gd name="T2" fmla="*/ 370 w 376"/>
                  <a:gd name="T3" fmla="*/ 4 h 382"/>
                  <a:gd name="T4" fmla="*/ 366 w 376"/>
                  <a:gd name="T5" fmla="*/ 6 h 382"/>
                  <a:gd name="T6" fmla="*/ 360 w 376"/>
                  <a:gd name="T7" fmla="*/ 10 h 382"/>
                  <a:gd name="T8" fmla="*/ 358 w 376"/>
                  <a:gd name="T9" fmla="*/ 10 h 382"/>
                  <a:gd name="T10" fmla="*/ 358 w 376"/>
                  <a:gd name="T11" fmla="*/ 10 h 382"/>
                  <a:gd name="T12" fmla="*/ 358 w 376"/>
                  <a:gd name="T13" fmla="*/ 0 h 382"/>
                  <a:gd name="T14" fmla="*/ 8 w 376"/>
                  <a:gd name="T15" fmla="*/ 348 h 382"/>
                  <a:gd name="T16" fmla="*/ 8 w 376"/>
                  <a:gd name="T17" fmla="*/ 348 h 382"/>
                  <a:gd name="T18" fmla="*/ 4 w 376"/>
                  <a:gd name="T19" fmla="*/ 362 h 382"/>
                  <a:gd name="T20" fmla="*/ 2 w 376"/>
                  <a:gd name="T21" fmla="*/ 370 h 382"/>
                  <a:gd name="T22" fmla="*/ 2 w 376"/>
                  <a:gd name="T23" fmla="*/ 378 h 382"/>
                  <a:gd name="T24" fmla="*/ 2 w 376"/>
                  <a:gd name="T25" fmla="*/ 378 h 382"/>
                  <a:gd name="T26" fmla="*/ 0 w 376"/>
                  <a:gd name="T27" fmla="*/ 382 h 382"/>
                  <a:gd name="T28" fmla="*/ 376 w 376"/>
                  <a:gd name="T29" fmla="*/ 6 h 382"/>
                  <a:gd name="T30" fmla="*/ 376 w 376"/>
                  <a:gd name="T31" fmla="*/ 6 h 382"/>
                  <a:gd name="T32" fmla="*/ 370 w 376"/>
                  <a:gd name="T33" fmla="*/ 4 h 382"/>
                  <a:gd name="T34" fmla="*/ 370 w 376"/>
                  <a:gd name="T35" fmla="*/ 4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6" h="382">
                    <a:moveTo>
                      <a:pt x="370" y="4"/>
                    </a:moveTo>
                    <a:lnTo>
                      <a:pt x="370" y="4"/>
                    </a:lnTo>
                    <a:lnTo>
                      <a:pt x="366" y="6"/>
                    </a:lnTo>
                    <a:lnTo>
                      <a:pt x="360" y="10"/>
                    </a:lnTo>
                    <a:lnTo>
                      <a:pt x="358" y="10"/>
                    </a:lnTo>
                    <a:lnTo>
                      <a:pt x="358" y="10"/>
                    </a:lnTo>
                    <a:lnTo>
                      <a:pt x="358" y="0"/>
                    </a:lnTo>
                    <a:lnTo>
                      <a:pt x="8" y="348"/>
                    </a:lnTo>
                    <a:lnTo>
                      <a:pt x="8" y="348"/>
                    </a:lnTo>
                    <a:lnTo>
                      <a:pt x="4" y="362"/>
                    </a:lnTo>
                    <a:lnTo>
                      <a:pt x="2" y="370"/>
                    </a:lnTo>
                    <a:lnTo>
                      <a:pt x="2" y="378"/>
                    </a:lnTo>
                    <a:lnTo>
                      <a:pt x="2" y="378"/>
                    </a:lnTo>
                    <a:lnTo>
                      <a:pt x="0" y="382"/>
                    </a:lnTo>
                    <a:lnTo>
                      <a:pt x="376" y="6"/>
                    </a:lnTo>
                    <a:lnTo>
                      <a:pt x="376" y="6"/>
                    </a:lnTo>
                    <a:lnTo>
                      <a:pt x="370" y="4"/>
                    </a:lnTo>
                    <a:lnTo>
                      <a:pt x="37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8" name="Freeform 1232">
                <a:extLst>
                  <a:ext uri="{FF2B5EF4-FFF2-40B4-BE49-F238E27FC236}">
                    <a16:creationId xmlns:a16="http://schemas.microsoft.com/office/drawing/2014/main" id="{BC8B9D83-17E0-421A-AD1A-70B01C82FC0A}"/>
                  </a:ext>
                </a:extLst>
              </p:cNvPr>
              <p:cNvSpPr>
                <a:spLocks/>
              </p:cNvSpPr>
              <p:nvPr/>
            </p:nvSpPr>
            <p:spPr bwMode="auto">
              <a:xfrm>
                <a:off x="2692" y="2754"/>
                <a:ext cx="420" cy="422"/>
              </a:xfrm>
              <a:custGeom>
                <a:avLst/>
                <a:gdLst>
                  <a:gd name="T0" fmla="*/ 412 w 420"/>
                  <a:gd name="T1" fmla="*/ 0 h 422"/>
                  <a:gd name="T2" fmla="*/ 396 w 420"/>
                  <a:gd name="T3" fmla="*/ 2 h 422"/>
                  <a:gd name="T4" fmla="*/ 0 w 420"/>
                  <a:gd name="T5" fmla="*/ 396 h 422"/>
                  <a:gd name="T6" fmla="*/ 2 w 420"/>
                  <a:gd name="T7" fmla="*/ 422 h 422"/>
                  <a:gd name="T8" fmla="*/ 420 w 420"/>
                  <a:gd name="T9" fmla="*/ 2 h 422"/>
                  <a:gd name="T10" fmla="*/ 420 w 420"/>
                  <a:gd name="T11" fmla="*/ 2 h 422"/>
                  <a:gd name="T12" fmla="*/ 412 w 420"/>
                  <a:gd name="T13" fmla="*/ 0 h 422"/>
                  <a:gd name="T14" fmla="*/ 412 w 420"/>
                  <a:gd name="T15" fmla="*/ 0 h 4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422">
                    <a:moveTo>
                      <a:pt x="412" y="0"/>
                    </a:moveTo>
                    <a:lnTo>
                      <a:pt x="396" y="2"/>
                    </a:lnTo>
                    <a:lnTo>
                      <a:pt x="0" y="396"/>
                    </a:lnTo>
                    <a:lnTo>
                      <a:pt x="2" y="422"/>
                    </a:lnTo>
                    <a:lnTo>
                      <a:pt x="420" y="2"/>
                    </a:lnTo>
                    <a:lnTo>
                      <a:pt x="420" y="2"/>
                    </a:lnTo>
                    <a:lnTo>
                      <a:pt x="412" y="0"/>
                    </a:lnTo>
                    <a:lnTo>
                      <a:pt x="4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9" name="Freeform 1233">
                <a:extLst>
                  <a:ext uri="{FF2B5EF4-FFF2-40B4-BE49-F238E27FC236}">
                    <a16:creationId xmlns:a16="http://schemas.microsoft.com/office/drawing/2014/main" id="{6D7BD6C4-B9E5-4DC3-8827-C1F88FFA9493}"/>
                  </a:ext>
                </a:extLst>
              </p:cNvPr>
              <p:cNvSpPr>
                <a:spLocks/>
              </p:cNvSpPr>
              <p:nvPr/>
            </p:nvSpPr>
            <p:spPr bwMode="auto">
              <a:xfrm>
                <a:off x="2668" y="2764"/>
                <a:ext cx="472" cy="486"/>
              </a:xfrm>
              <a:custGeom>
                <a:avLst/>
                <a:gdLst>
                  <a:gd name="T0" fmla="*/ 460 w 472"/>
                  <a:gd name="T1" fmla="*/ 0 h 486"/>
                  <a:gd name="T2" fmla="*/ 20 w 472"/>
                  <a:gd name="T3" fmla="*/ 440 h 486"/>
                  <a:gd name="T4" fmla="*/ 20 w 472"/>
                  <a:gd name="T5" fmla="*/ 440 h 486"/>
                  <a:gd name="T6" fmla="*/ 20 w 472"/>
                  <a:gd name="T7" fmla="*/ 446 h 486"/>
                  <a:gd name="T8" fmla="*/ 20 w 472"/>
                  <a:gd name="T9" fmla="*/ 446 h 486"/>
                  <a:gd name="T10" fmla="*/ 18 w 472"/>
                  <a:gd name="T11" fmla="*/ 446 h 486"/>
                  <a:gd name="T12" fmla="*/ 14 w 472"/>
                  <a:gd name="T13" fmla="*/ 448 h 486"/>
                  <a:gd name="T14" fmla="*/ 14 w 472"/>
                  <a:gd name="T15" fmla="*/ 448 h 486"/>
                  <a:gd name="T16" fmla="*/ 12 w 472"/>
                  <a:gd name="T17" fmla="*/ 454 h 486"/>
                  <a:gd name="T18" fmla="*/ 10 w 472"/>
                  <a:gd name="T19" fmla="*/ 462 h 486"/>
                  <a:gd name="T20" fmla="*/ 10 w 472"/>
                  <a:gd name="T21" fmla="*/ 462 h 486"/>
                  <a:gd name="T22" fmla="*/ 4 w 472"/>
                  <a:gd name="T23" fmla="*/ 472 h 486"/>
                  <a:gd name="T24" fmla="*/ 0 w 472"/>
                  <a:gd name="T25" fmla="*/ 478 h 486"/>
                  <a:gd name="T26" fmla="*/ 0 w 472"/>
                  <a:gd name="T27" fmla="*/ 486 h 486"/>
                  <a:gd name="T28" fmla="*/ 472 w 472"/>
                  <a:gd name="T29" fmla="*/ 12 h 486"/>
                  <a:gd name="T30" fmla="*/ 472 w 472"/>
                  <a:gd name="T31" fmla="*/ 12 h 486"/>
                  <a:gd name="T32" fmla="*/ 460 w 472"/>
                  <a:gd name="T33" fmla="*/ 0 h 486"/>
                  <a:gd name="T34" fmla="*/ 460 w 472"/>
                  <a:gd name="T35" fmla="*/ 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72" h="486">
                    <a:moveTo>
                      <a:pt x="460" y="0"/>
                    </a:moveTo>
                    <a:lnTo>
                      <a:pt x="20" y="440"/>
                    </a:lnTo>
                    <a:lnTo>
                      <a:pt x="20" y="440"/>
                    </a:lnTo>
                    <a:lnTo>
                      <a:pt x="20" y="446"/>
                    </a:lnTo>
                    <a:lnTo>
                      <a:pt x="20" y="446"/>
                    </a:lnTo>
                    <a:lnTo>
                      <a:pt x="18" y="446"/>
                    </a:lnTo>
                    <a:lnTo>
                      <a:pt x="14" y="448"/>
                    </a:lnTo>
                    <a:lnTo>
                      <a:pt x="14" y="448"/>
                    </a:lnTo>
                    <a:lnTo>
                      <a:pt x="12" y="454"/>
                    </a:lnTo>
                    <a:lnTo>
                      <a:pt x="10" y="462"/>
                    </a:lnTo>
                    <a:lnTo>
                      <a:pt x="10" y="462"/>
                    </a:lnTo>
                    <a:lnTo>
                      <a:pt x="4" y="472"/>
                    </a:lnTo>
                    <a:lnTo>
                      <a:pt x="0" y="478"/>
                    </a:lnTo>
                    <a:lnTo>
                      <a:pt x="0" y="486"/>
                    </a:lnTo>
                    <a:lnTo>
                      <a:pt x="472" y="12"/>
                    </a:lnTo>
                    <a:lnTo>
                      <a:pt x="472" y="12"/>
                    </a:lnTo>
                    <a:lnTo>
                      <a:pt x="460" y="0"/>
                    </a:lnTo>
                    <a:lnTo>
                      <a:pt x="46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0" name="Freeform 1234">
                <a:extLst>
                  <a:ext uri="{FF2B5EF4-FFF2-40B4-BE49-F238E27FC236}">
                    <a16:creationId xmlns:a16="http://schemas.microsoft.com/office/drawing/2014/main" id="{3F93604B-49C1-4BF1-8317-804C58F4BD45}"/>
                  </a:ext>
                </a:extLst>
              </p:cNvPr>
              <p:cNvSpPr>
                <a:spLocks/>
              </p:cNvSpPr>
              <p:nvPr/>
            </p:nvSpPr>
            <p:spPr bwMode="auto">
              <a:xfrm>
                <a:off x="2662" y="2784"/>
                <a:ext cx="514" cy="518"/>
              </a:xfrm>
              <a:custGeom>
                <a:avLst/>
                <a:gdLst>
                  <a:gd name="T0" fmla="*/ 506 w 514"/>
                  <a:gd name="T1" fmla="*/ 0 h 518"/>
                  <a:gd name="T2" fmla="*/ 506 w 514"/>
                  <a:gd name="T3" fmla="*/ 0 h 518"/>
                  <a:gd name="T4" fmla="*/ 500 w 514"/>
                  <a:gd name="T5" fmla="*/ 0 h 518"/>
                  <a:gd name="T6" fmla="*/ 494 w 514"/>
                  <a:gd name="T7" fmla="*/ 0 h 518"/>
                  <a:gd name="T8" fmla="*/ 8 w 514"/>
                  <a:gd name="T9" fmla="*/ 486 h 518"/>
                  <a:gd name="T10" fmla="*/ 8 w 514"/>
                  <a:gd name="T11" fmla="*/ 486 h 518"/>
                  <a:gd name="T12" fmla="*/ 10 w 514"/>
                  <a:gd name="T13" fmla="*/ 490 h 518"/>
                  <a:gd name="T14" fmla="*/ 10 w 514"/>
                  <a:gd name="T15" fmla="*/ 490 h 518"/>
                  <a:gd name="T16" fmla="*/ 10 w 514"/>
                  <a:gd name="T17" fmla="*/ 492 h 518"/>
                  <a:gd name="T18" fmla="*/ 6 w 514"/>
                  <a:gd name="T19" fmla="*/ 494 h 518"/>
                  <a:gd name="T20" fmla="*/ 6 w 514"/>
                  <a:gd name="T21" fmla="*/ 494 h 518"/>
                  <a:gd name="T22" fmla="*/ 2 w 514"/>
                  <a:gd name="T23" fmla="*/ 504 h 518"/>
                  <a:gd name="T24" fmla="*/ 0 w 514"/>
                  <a:gd name="T25" fmla="*/ 514 h 518"/>
                  <a:gd name="T26" fmla="*/ 0 w 514"/>
                  <a:gd name="T27" fmla="*/ 514 h 518"/>
                  <a:gd name="T28" fmla="*/ 2 w 514"/>
                  <a:gd name="T29" fmla="*/ 518 h 518"/>
                  <a:gd name="T30" fmla="*/ 514 w 514"/>
                  <a:gd name="T31" fmla="*/ 6 h 518"/>
                  <a:gd name="T32" fmla="*/ 514 w 514"/>
                  <a:gd name="T33" fmla="*/ 6 h 518"/>
                  <a:gd name="T34" fmla="*/ 512 w 514"/>
                  <a:gd name="T35" fmla="*/ 2 h 518"/>
                  <a:gd name="T36" fmla="*/ 506 w 514"/>
                  <a:gd name="T37" fmla="*/ 0 h 518"/>
                  <a:gd name="T38" fmla="*/ 506 w 514"/>
                  <a:gd name="T39" fmla="*/ 0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4" h="518">
                    <a:moveTo>
                      <a:pt x="506" y="0"/>
                    </a:moveTo>
                    <a:lnTo>
                      <a:pt x="506" y="0"/>
                    </a:lnTo>
                    <a:lnTo>
                      <a:pt x="500" y="0"/>
                    </a:lnTo>
                    <a:lnTo>
                      <a:pt x="494" y="0"/>
                    </a:lnTo>
                    <a:lnTo>
                      <a:pt x="8" y="486"/>
                    </a:lnTo>
                    <a:lnTo>
                      <a:pt x="8" y="486"/>
                    </a:lnTo>
                    <a:lnTo>
                      <a:pt x="10" y="490"/>
                    </a:lnTo>
                    <a:lnTo>
                      <a:pt x="10" y="490"/>
                    </a:lnTo>
                    <a:lnTo>
                      <a:pt x="10" y="492"/>
                    </a:lnTo>
                    <a:lnTo>
                      <a:pt x="6" y="494"/>
                    </a:lnTo>
                    <a:lnTo>
                      <a:pt x="6" y="494"/>
                    </a:lnTo>
                    <a:lnTo>
                      <a:pt x="2" y="504"/>
                    </a:lnTo>
                    <a:lnTo>
                      <a:pt x="0" y="514"/>
                    </a:lnTo>
                    <a:lnTo>
                      <a:pt x="0" y="514"/>
                    </a:lnTo>
                    <a:lnTo>
                      <a:pt x="2" y="518"/>
                    </a:lnTo>
                    <a:lnTo>
                      <a:pt x="514" y="6"/>
                    </a:lnTo>
                    <a:lnTo>
                      <a:pt x="514" y="6"/>
                    </a:lnTo>
                    <a:lnTo>
                      <a:pt x="512" y="2"/>
                    </a:lnTo>
                    <a:lnTo>
                      <a:pt x="506" y="0"/>
                    </a:lnTo>
                    <a:lnTo>
                      <a:pt x="50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1" name="Freeform 1235">
                <a:extLst>
                  <a:ext uri="{FF2B5EF4-FFF2-40B4-BE49-F238E27FC236}">
                    <a16:creationId xmlns:a16="http://schemas.microsoft.com/office/drawing/2014/main" id="{2FA5D135-FCFD-40EB-BE88-434D1AC5B2FB}"/>
                  </a:ext>
                </a:extLst>
              </p:cNvPr>
              <p:cNvSpPr>
                <a:spLocks/>
              </p:cNvSpPr>
              <p:nvPr/>
            </p:nvSpPr>
            <p:spPr bwMode="auto">
              <a:xfrm>
                <a:off x="2678" y="2808"/>
                <a:ext cx="502" cy="530"/>
              </a:xfrm>
              <a:custGeom>
                <a:avLst/>
                <a:gdLst>
                  <a:gd name="T0" fmla="*/ 502 w 502"/>
                  <a:gd name="T1" fmla="*/ 0 h 530"/>
                  <a:gd name="T2" fmla="*/ 4 w 502"/>
                  <a:gd name="T3" fmla="*/ 502 h 530"/>
                  <a:gd name="T4" fmla="*/ 4 w 502"/>
                  <a:gd name="T5" fmla="*/ 502 h 530"/>
                  <a:gd name="T6" fmla="*/ 6 w 502"/>
                  <a:gd name="T7" fmla="*/ 502 h 530"/>
                  <a:gd name="T8" fmla="*/ 6 w 502"/>
                  <a:gd name="T9" fmla="*/ 508 h 530"/>
                  <a:gd name="T10" fmla="*/ 0 w 502"/>
                  <a:gd name="T11" fmla="*/ 530 h 530"/>
                  <a:gd name="T12" fmla="*/ 490 w 502"/>
                  <a:gd name="T13" fmla="*/ 40 h 530"/>
                  <a:gd name="T14" fmla="*/ 490 w 502"/>
                  <a:gd name="T15" fmla="*/ 40 h 530"/>
                  <a:gd name="T16" fmla="*/ 494 w 502"/>
                  <a:gd name="T17" fmla="*/ 32 h 530"/>
                  <a:gd name="T18" fmla="*/ 498 w 502"/>
                  <a:gd name="T19" fmla="*/ 24 h 530"/>
                  <a:gd name="T20" fmla="*/ 502 w 502"/>
                  <a:gd name="T21" fmla="*/ 14 h 530"/>
                  <a:gd name="T22" fmla="*/ 502 w 502"/>
                  <a:gd name="T23" fmla="*/ 0 h 530"/>
                  <a:gd name="T24" fmla="*/ 502 w 502"/>
                  <a:gd name="T25" fmla="*/ 0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530">
                    <a:moveTo>
                      <a:pt x="502" y="0"/>
                    </a:moveTo>
                    <a:lnTo>
                      <a:pt x="4" y="502"/>
                    </a:lnTo>
                    <a:lnTo>
                      <a:pt x="4" y="502"/>
                    </a:lnTo>
                    <a:lnTo>
                      <a:pt x="6" y="502"/>
                    </a:lnTo>
                    <a:lnTo>
                      <a:pt x="6" y="508"/>
                    </a:lnTo>
                    <a:lnTo>
                      <a:pt x="0" y="530"/>
                    </a:lnTo>
                    <a:lnTo>
                      <a:pt x="490" y="40"/>
                    </a:lnTo>
                    <a:lnTo>
                      <a:pt x="490" y="40"/>
                    </a:lnTo>
                    <a:lnTo>
                      <a:pt x="494" y="32"/>
                    </a:lnTo>
                    <a:lnTo>
                      <a:pt x="498" y="24"/>
                    </a:lnTo>
                    <a:lnTo>
                      <a:pt x="502" y="14"/>
                    </a:lnTo>
                    <a:lnTo>
                      <a:pt x="502" y="0"/>
                    </a:lnTo>
                    <a:lnTo>
                      <a:pt x="50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2" name="Freeform 1236">
                <a:extLst>
                  <a:ext uri="{FF2B5EF4-FFF2-40B4-BE49-F238E27FC236}">
                    <a16:creationId xmlns:a16="http://schemas.microsoft.com/office/drawing/2014/main" id="{49616A2D-5B89-4979-A32B-1740C236E9F0}"/>
                  </a:ext>
                </a:extLst>
              </p:cNvPr>
              <p:cNvSpPr>
                <a:spLocks/>
              </p:cNvSpPr>
              <p:nvPr/>
            </p:nvSpPr>
            <p:spPr bwMode="auto">
              <a:xfrm>
                <a:off x="2646" y="2912"/>
                <a:ext cx="480" cy="504"/>
              </a:xfrm>
              <a:custGeom>
                <a:avLst/>
                <a:gdLst>
                  <a:gd name="T0" fmla="*/ 480 w 480"/>
                  <a:gd name="T1" fmla="*/ 12 h 504"/>
                  <a:gd name="T2" fmla="*/ 480 w 480"/>
                  <a:gd name="T3" fmla="*/ 12 h 504"/>
                  <a:gd name="T4" fmla="*/ 480 w 480"/>
                  <a:gd name="T5" fmla="*/ 0 h 504"/>
                  <a:gd name="T6" fmla="*/ 22 w 480"/>
                  <a:gd name="T7" fmla="*/ 456 h 504"/>
                  <a:gd name="T8" fmla="*/ 20 w 480"/>
                  <a:gd name="T9" fmla="*/ 474 h 504"/>
                  <a:gd name="T10" fmla="*/ 20 w 480"/>
                  <a:gd name="T11" fmla="*/ 474 h 504"/>
                  <a:gd name="T12" fmla="*/ 16 w 480"/>
                  <a:gd name="T13" fmla="*/ 472 h 504"/>
                  <a:gd name="T14" fmla="*/ 14 w 480"/>
                  <a:gd name="T15" fmla="*/ 470 h 504"/>
                  <a:gd name="T16" fmla="*/ 12 w 480"/>
                  <a:gd name="T17" fmla="*/ 466 h 504"/>
                  <a:gd name="T18" fmla="*/ 4 w 480"/>
                  <a:gd name="T19" fmla="*/ 476 h 504"/>
                  <a:gd name="T20" fmla="*/ 4 w 480"/>
                  <a:gd name="T21" fmla="*/ 476 h 504"/>
                  <a:gd name="T22" fmla="*/ 6 w 480"/>
                  <a:gd name="T23" fmla="*/ 484 h 504"/>
                  <a:gd name="T24" fmla="*/ 10 w 480"/>
                  <a:gd name="T25" fmla="*/ 490 h 504"/>
                  <a:gd name="T26" fmla="*/ 10 w 480"/>
                  <a:gd name="T27" fmla="*/ 490 h 504"/>
                  <a:gd name="T28" fmla="*/ 8 w 480"/>
                  <a:gd name="T29" fmla="*/ 494 h 504"/>
                  <a:gd name="T30" fmla="*/ 6 w 480"/>
                  <a:gd name="T31" fmla="*/ 498 h 504"/>
                  <a:gd name="T32" fmla="*/ 0 w 480"/>
                  <a:gd name="T33" fmla="*/ 504 h 504"/>
                  <a:gd name="T34" fmla="*/ 478 w 480"/>
                  <a:gd name="T35" fmla="*/ 26 h 504"/>
                  <a:gd name="T36" fmla="*/ 478 w 480"/>
                  <a:gd name="T37" fmla="*/ 26 h 504"/>
                  <a:gd name="T38" fmla="*/ 480 w 480"/>
                  <a:gd name="T39" fmla="*/ 12 h 504"/>
                  <a:gd name="T40" fmla="*/ 480 w 480"/>
                  <a:gd name="T41" fmla="*/ 12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0" h="504">
                    <a:moveTo>
                      <a:pt x="480" y="12"/>
                    </a:moveTo>
                    <a:lnTo>
                      <a:pt x="480" y="12"/>
                    </a:lnTo>
                    <a:lnTo>
                      <a:pt x="480" y="0"/>
                    </a:lnTo>
                    <a:lnTo>
                      <a:pt x="22" y="456"/>
                    </a:lnTo>
                    <a:lnTo>
                      <a:pt x="20" y="474"/>
                    </a:lnTo>
                    <a:lnTo>
                      <a:pt x="20" y="474"/>
                    </a:lnTo>
                    <a:lnTo>
                      <a:pt x="16" y="472"/>
                    </a:lnTo>
                    <a:lnTo>
                      <a:pt x="14" y="470"/>
                    </a:lnTo>
                    <a:lnTo>
                      <a:pt x="12" y="466"/>
                    </a:lnTo>
                    <a:lnTo>
                      <a:pt x="4" y="476"/>
                    </a:lnTo>
                    <a:lnTo>
                      <a:pt x="4" y="476"/>
                    </a:lnTo>
                    <a:lnTo>
                      <a:pt x="6" y="484"/>
                    </a:lnTo>
                    <a:lnTo>
                      <a:pt x="10" y="490"/>
                    </a:lnTo>
                    <a:lnTo>
                      <a:pt x="10" y="490"/>
                    </a:lnTo>
                    <a:lnTo>
                      <a:pt x="8" y="494"/>
                    </a:lnTo>
                    <a:lnTo>
                      <a:pt x="6" y="498"/>
                    </a:lnTo>
                    <a:lnTo>
                      <a:pt x="0" y="504"/>
                    </a:lnTo>
                    <a:lnTo>
                      <a:pt x="478" y="26"/>
                    </a:lnTo>
                    <a:lnTo>
                      <a:pt x="478" y="26"/>
                    </a:lnTo>
                    <a:lnTo>
                      <a:pt x="480" y="12"/>
                    </a:lnTo>
                    <a:lnTo>
                      <a:pt x="48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3" name="Freeform 1237">
                <a:extLst>
                  <a:ext uri="{FF2B5EF4-FFF2-40B4-BE49-F238E27FC236}">
                    <a16:creationId xmlns:a16="http://schemas.microsoft.com/office/drawing/2014/main" id="{4949F759-C6C2-4CAC-9CA5-24C445428095}"/>
                  </a:ext>
                </a:extLst>
              </p:cNvPr>
              <p:cNvSpPr>
                <a:spLocks/>
              </p:cNvSpPr>
              <p:nvPr/>
            </p:nvSpPr>
            <p:spPr bwMode="auto">
              <a:xfrm>
                <a:off x="3060" y="2972"/>
                <a:ext cx="54" cy="54"/>
              </a:xfrm>
              <a:custGeom>
                <a:avLst/>
                <a:gdLst>
                  <a:gd name="T0" fmla="*/ 14 w 54"/>
                  <a:gd name="T1" fmla="*/ 54 h 54"/>
                  <a:gd name="T2" fmla="*/ 14 w 54"/>
                  <a:gd name="T3" fmla="*/ 54 h 54"/>
                  <a:gd name="T4" fmla="*/ 20 w 54"/>
                  <a:gd name="T5" fmla="*/ 52 h 54"/>
                  <a:gd name="T6" fmla="*/ 26 w 54"/>
                  <a:gd name="T7" fmla="*/ 50 h 54"/>
                  <a:gd name="T8" fmla="*/ 32 w 54"/>
                  <a:gd name="T9" fmla="*/ 46 h 54"/>
                  <a:gd name="T10" fmla="*/ 34 w 54"/>
                  <a:gd name="T11" fmla="*/ 42 h 54"/>
                  <a:gd name="T12" fmla="*/ 34 w 54"/>
                  <a:gd name="T13" fmla="*/ 42 h 54"/>
                  <a:gd name="T14" fmla="*/ 36 w 54"/>
                  <a:gd name="T15" fmla="*/ 36 h 54"/>
                  <a:gd name="T16" fmla="*/ 36 w 54"/>
                  <a:gd name="T17" fmla="*/ 32 h 54"/>
                  <a:gd name="T18" fmla="*/ 36 w 54"/>
                  <a:gd name="T19" fmla="*/ 32 h 54"/>
                  <a:gd name="T20" fmla="*/ 52 w 54"/>
                  <a:gd name="T21" fmla="*/ 6 h 54"/>
                  <a:gd name="T22" fmla="*/ 52 w 54"/>
                  <a:gd name="T23" fmla="*/ 6 h 54"/>
                  <a:gd name="T24" fmla="*/ 54 w 54"/>
                  <a:gd name="T25" fmla="*/ 0 h 54"/>
                  <a:gd name="T26" fmla="*/ 0 w 54"/>
                  <a:gd name="T27" fmla="*/ 54 h 54"/>
                  <a:gd name="T28" fmla="*/ 0 w 54"/>
                  <a:gd name="T29" fmla="*/ 54 h 54"/>
                  <a:gd name="T30" fmla="*/ 14 w 54"/>
                  <a:gd name="T31" fmla="*/ 54 h 54"/>
                  <a:gd name="T32" fmla="*/ 14 w 54"/>
                  <a:gd name="T33"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54">
                    <a:moveTo>
                      <a:pt x="14" y="54"/>
                    </a:moveTo>
                    <a:lnTo>
                      <a:pt x="14" y="54"/>
                    </a:lnTo>
                    <a:lnTo>
                      <a:pt x="20" y="52"/>
                    </a:lnTo>
                    <a:lnTo>
                      <a:pt x="26" y="50"/>
                    </a:lnTo>
                    <a:lnTo>
                      <a:pt x="32" y="46"/>
                    </a:lnTo>
                    <a:lnTo>
                      <a:pt x="34" y="42"/>
                    </a:lnTo>
                    <a:lnTo>
                      <a:pt x="34" y="42"/>
                    </a:lnTo>
                    <a:lnTo>
                      <a:pt x="36" y="36"/>
                    </a:lnTo>
                    <a:lnTo>
                      <a:pt x="36" y="32"/>
                    </a:lnTo>
                    <a:lnTo>
                      <a:pt x="36" y="32"/>
                    </a:lnTo>
                    <a:lnTo>
                      <a:pt x="52" y="6"/>
                    </a:lnTo>
                    <a:lnTo>
                      <a:pt x="52" y="6"/>
                    </a:lnTo>
                    <a:lnTo>
                      <a:pt x="54" y="0"/>
                    </a:lnTo>
                    <a:lnTo>
                      <a:pt x="0" y="54"/>
                    </a:lnTo>
                    <a:lnTo>
                      <a:pt x="0" y="54"/>
                    </a:lnTo>
                    <a:lnTo>
                      <a:pt x="14" y="54"/>
                    </a:lnTo>
                    <a:lnTo>
                      <a:pt x="14"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 name="Freeform 1238">
                <a:extLst>
                  <a:ext uri="{FF2B5EF4-FFF2-40B4-BE49-F238E27FC236}">
                    <a16:creationId xmlns:a16="http://schemas.microsoft.com/office/drawing/2014/main" id="{4FB7E5FE-D1BB-442D-A6A6-574C715A7B31}"/>
                  </a:ext>
                </a:extLst>
              </p:cNvPr>
              <p:cNvSpPr>
                <a:spLocks/>
              </p:cNvSpPr>
              <p:nvPr/>
            </p:nvSpPr>
            <p:spPr bwMode="auto">
              <a:xfrm>
                <a:off x="2888" y="3090"/>
                <a:ext cx="110" cy="114"/>
              </a:xfrm>
              <a:custGeom>
                <a:avLst/>
                <a:gdLst>
                  <a:gd name="T0" fmla="*/ 18 w 110"/>
                  <a:gd name="T1" fmla="*/ 114 h 114"/>
                  <a:gd name="T2" fmla="*/ 86 w 110"/>
                  <a:gd name="T3" fmla="*/ 48 h 114"/>
                  <a:gd name="T4" fmla="*/ 86 w 110"/>
                  <a:gd name="T5" fmla="*/ 48 h 114"/>
                  <a:gd name="T6" fmla="*/ 88 w 110"/>
                  <a:gd name="T7" fmla="*/ 42 h 114"/>
                  <a:gd name="T8" fmla="*/ 92 w 110"/>
                  <a:gd name="T9" fmla="*/ 36 h 114"/>
                  <a:gd name="T10" fmla="*/ 92 w 110"/>
                  <a:gd name="T11" fmla="*/ 36 h 114"/>
                  <a:gd name="T12" fmla="*/ 92 w 110"/>
                  <a:gd name="T13" fmla="*/ 36 h 114"/>
                  <a:gd name="T14" fmla="*/ 100 w 110"/>
                  <a:gd name="T15" fmla="*/ 24 h 114"/>
                  <a:gd name="T16" fmla="*/ 104 w 110"/>
                  <a:gd name="T17" fmla="*/ 18 h 114"/>
                  <a:gd name="T18" fmla="*/ 110 w 110"/>
                  <a:gd name="T19" fmla="*/ 14 h 114"/>
                  <a:gd name="T20" fmla="*/ 110 w 110"/>
                  <a:gd name="T21" fmla="*/ 0 h 114"/>
                  <a:gd name="T22" fmla="*/ 0 w 110"/>
                  <a:gd name="T23" fmla="*/ 110 h 114"/>
                  <a:gd name="T24" fmla="*/ 0 w 110"/>
                  <a:gd name="T25" fmla="*/ 110 h 114"/>
                  <a:gd name="T26" fmla="*/ 2 w 110"/>
                  <a:gd name="T27" fmla="*/ 110 h 114"/>
                  <a:gd name="T28" fmla="*/ 2 w 110"/>
                  <a:gd name="T29" fmla="*/ 110 h 114"/>
                  <a:gd name="T30" fmla="*/ 18 w 110"/>
                  <a:gd name="T31" fmla="*/ 114 h 114"/>
                  <a:gd name="T32" fmla="*/ 18 w 110"/>
                  <a:gd name="T33"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0" h="114">
                    <a:moveTo>
                      <a:pt x="18" y="114"/>
                    </a:moveTo>
                    <a:lnTo>
                      <a:pt x="86" y="48"/>
                    </a:lnTo>
                    <a:lnTo>
                      <a:pt x="86" y="48"/>
                    </a:lnTo>
                    <a:lnTo>
                      <a:pt x="88" y="42"/>
                    </a:lnTo>
                    <a:lnTo>
                      <a:pt x="92" y="36"/>
                    </a:lnTo>
                    <a:lnTo>
                      <a:pt x="92" y="36"/>
                    </a:lnTo>
                    <a:lnTo>
                      <a:pt x="92" y="36"/>
                    </a:lnTo>
                    <a:lnTo>
                      <a:pt x="100" y="24"/>
                    </a:lnTo>
                    <a:lnTo>
                      <a:pt x="104" y="18"/>
                    </a:lnTo>
                    <a:lnTo>
                      <a:pt x="110" y="14"/>
                    </a:lnTo>
                    <a:lnTo>
                      <a:pt x="110" y="0"/>
                    </a:lnTo>
                    <a:lnTo>
                      <a:pt x="0" y="110"/>
                    </a:lnTo>
                    <a:lnTo>
                      <a:pt x="0" y="110"/>
                    </a:lnTo>
                    <a:lnTo>
                      <a:pt x="2" y="110"/>
                    </a:lnTo>
                    <a:lnTo>
                      <a:pt x="2" y="110"/>
                    </a:lnTo>
                    <a:lnTo>
                      <a:pt x="18" y="114"/>
                    </a:lnTo>
                    <a:lnTo>
                      <a:pt x="18"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5" name="Freeform 1239">
                <a:extLst>
                  <a:ext uri="{FF2B5EF4-FFF2-40B4-BE49-F238E27FC236}">
                    <a16:creationId xmlns:a16="http://schemas.microsoft.com/office/drawing/2014/main" id="{5292AC62-AD16-46F5-9234-3DEF471BB78C}"/>
                  </a:ext>
                </a:extLst>
              </p:cNvPr>
              <p:cNvSpPr>
                <a:spLocks/>
              </p:cNvSpPr>
              <p:nvPr/>
            </p:nvSpPr>
            <p:spPr bwMode="auto">
              <a:xfrm>
                <a:off x="2788" y="3208"/>
                <a:ext cx="98" cy="96"/>
              </a:xfrm>
              <a:custGeom>
                <a:avLst/>
                <a:gdLst>
                  <a:gd name="T0" fmla="*/ 22 w 98"/>
                  <a:gd name="T1" fmla="*/ 94 h 96"/>
                  <a:gd name="T2" fmla="*/ 28 w 98"/>
                  <a:gd name="T3" fmla="*/ 88 h 96"/>
                  <a:gd name="T4" fmla="*/ 28 w 98"/>
                  <a:gd name="T5" fmla="*/ 88 h 96"/>
                  <a:gd name="T6" fmla="*/ 28 w 98"/>
                  <a:gd name="T7" fmla="*/ 84 h 96"/>
                  <a:gd name="T8" fmla="*/ 28 w 98"/>
                  <a:gd name="T9" fmla="*/ 84 h 96"/>
                  <a:gd name="T10" fmla="*/ 28 w 98"/>
                  <a:gd name="T11" fmla="*/ 84 h 96"/>
                  <a:gd name="T12" fmla="*/ 28 w 98"/>
                  <a:gd name="T13" fmla="*/ 84 h 96"/>
                  <a:gd name="T14" fmla="*/ 30 w 98"/>
                  <a:gd name="T15" fmla="*/ 78 h 96"/>
                  <a:gd name="T16" fmla="*/ 30 w 98"/>
                  <a:gd name="T17" fmla="*/ 72 h 96"/>
                  <a:gd name="T18" fmla="*/ 30 w 98"/>
                  <a:gd name="T19" fmla="*/ 64 h 96"/>
                  <a:gd name="T20" fmla="*/ 32 w 98"/>
                  <a:gd name="T21" fmla="*/ 58 h 96"/>
                  <a:gd name="T22" fmla="*/ 32 w 98"/>
                  <a:gd name="T23" fmla="*/ 58 h 96"/>
                  <a:gd name="T24" fmla="*/ 38 w 98"/>
                  <a:gd name="T25" fmla="*/ 56 h 96"/>
                  <a:gd name="T26" fmla="*/ 44 w 98"/>
                  <a:gd name="T27" fmla="*/ 56 h 96"/>
                  <a:gd name="T28" fmla="*/ 52 w 98"/>
                  <a:gd name="T29" fmla="*/ 58 h 96"/>
                  <a:gd name="T30" fmla="*/ 58 w 98"/>
                  <a:gd name="T31" fmla="*/ 58 h 96"/>
                  <a:gd name="T32" fmla="*/ 98 w 98"/>
                  <a:gd name="T33" fmla="*/ 16 h 96"/>
                  <a:gd name="T34" fmla="*/ 98 w 98"/>
                  <a:gd name="T35" fmla="*/ 16 h 96"/>
                  <a:gd name="T36" fmla="*/ 96 w 98"/>
                  <a:gd name="T37" fmla="*/ 14 h 96"/>
                  <a:gd name="T38" fmla="*/ 94 w 98"/>
                  <a:gd name="T39" fmla="*/ 10 h 96"/>
                  <a:gd name="T40" fmla="*/ 94 w 98"/>
                  <a:gd name="T41" fmla="*/ 10 h 96"/>
                  <a:gd name="T42" fmla="*/ 90 w 98"/>
                  <a:gd name="T43" fmla="*/ 0 h 96"/>
                  <a:gd name="T44" fmla="*/ 0 w 98"/>
                  <a:gd name="T45" fmla="*/ 90 h 96"/>
                  <a:gd name="T46" fmla="*/ 0 w 98"/>
                  <a:gd name="T47" fmla="*/ 90 h 96"/>
                  <a:gd name="T48" fmla="*/ 8 w 98"/>
                  <a:gd name="T49" fmla="*/ 92 h 96"/>
                  <a:gd name="T50" fmla="*/ 12 w 98"/>
                  <a:gd name="T51" fmla="*/ 94 h 96"/>
                  <a:gd name="T52" fmla="*/ 16 w 98"/>
                  <a:gd name="T53" fmla="*/ 96 h 96"/>
                  <a:gd name="T54" fmla="*/ 16 w 98"/>
                  <a:gd name="T55" fmla="*/ 96 h 96"/>
                  <a:gd name="T56" fmla="*/ 22 w 98"/>
                  <a:gd name="T57" fmla="*/ 94 h 96"/>
                  <a:gd name="T58" fmla="*/ 22 w 98"/>
                  <a:gd name="T59" fmla="*/ 94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8" h="96">
                    <a:moveTo>
                      <a:pt x="22" y="94"/>
                    </a:moveTo>
                    <a:lnTo>
                      <a:pt x="28" y="88"/>
                    </a:lnTo>
                    <a:lnTo>
                      <a:pt x="28" y="88"/>
                    </a:lnTo>
                    <a:lnTo>
                      <a:pt x="28" y="84"/>
                    </a:lnTo>
                    <a:lnTo>
                      <a:pt x="28" y="84"/>
                    </a:lnTo>
                    <a:lnTo>
                      <a:pt x="28" y="84"/>
                    </a:lnTo>
                    <a:lnTo>
                      <a:pt x="28" y="84"/>
                    </a:lnTo>
                    <a:lnTo>
                      <a:pt x="30" y="78"/>
                    </a:lnTo>
                    <a:lnTo>
                      <a:pt x="30" y="72"/>
                    </a:lnTo>
                    <a:lnTo>
                      <a:pt x="30" y="64"/>
                    </a:lnTo>
                    <a:lnTo>
                      <a:pt x="32" y="58"/>
                    </a:lnTo>
                    <a:lnTo>
                      <a:pt x="32" y="58"/>
                    </a:lnTo>
                    <a:lnTo>
                      <a:pt x="38" y="56"/>
                    </a:lnTo>
                    <a:lnTo>
                      <a:pt x="44" y="56"/>
                    </a:lnTo>
                    <a:lnTo>
                      <a:pt x="52" y="58"/>
                    </a:lnTo>
                    <a:lnTo>
                      <a:pt x="58" y="58"/>
                    </a:lnTo>
                    <a:lnTo>
                      <a:pt x="98" y="16"/>
                    </a:lnTo>
                    <a:lnTo>
                      <a:pt x="98" y="16"/>
                    </a:lnTo>
                    <a:lnTo>
                      <a:pt x="96" y="14"/>
                    </a:lnTo>
                    <a:lnTo>
                      <a:pt x="94" y="10"/>
                    </a:lnTo>
                    <a:lnTo>
                      <a:pt x="94" y="10"/>
                    </a:lnTo>
                    <a:lnTo>
                      <a:pt x="90" y="0"/>
                    </a:lnTo>
                    <a:lnTo>
                      <a:pt x="0" y="90"/>
                    </a:lnTo>
                    <a:lnTo>
                      <a:pt x="0" y="90"/>
                    </a:lnTo>
                    <a:lnTo>
                      <a:pt x="8" y="92"/>
                    </a:lnTo>
                    <a:lnTo>
                      <a:pt x="12" y="94"/>
                    </a:lnTo>
                    <a:lnTo>
                      <a:pt x="16" y="96"/>
                    </a:lnTo>
                    <a:lnTo>
                      <a:pt x="16" y="96"/>
                    </a:lnTo>
                    <a:lnTo>
                      <a:pt x="22" y="94"/>
                    </a:lnTo>
                    <a:lnTo>
                      <a:pt x="22" y="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6" name="Freeform 1240">
                <a:extLst>
                  <a:ext uri="{FF2B5EF4-FFF2-40B4-BE49-F238E27FC236}">
                    <a16:creationId xmlns:a16="http://schemas.microsoft.com/office/drawing/2014/main" id="{5FED4401-2D9B-4111-8F50-B6E42D586501}"/>
                  </a:ext>
                </a:extLst>
              </p:cNvPr>
              <p:cNvSpPr>
                <a:spLocks/>
              </p:cNvSpPr>
              <p:nvPr/>
            </p:nvSpPr>
            <p:spPr bwMode="auto">
              <a:xfrm>
                <a:off x="2650" y="3306"/>
                <a:ext cx="140" cy="154"/>
              </a:xfrm>
              <a:custGeom>
                <a:avLst/>
                <a:gdLst>
                  <a:gd name="T0" fmla="*/ 132 w 140"/>
                  <a:gd name="T1" fmla="*/ 18 h 154"/>
                  <a:gd name="T2" fmla="*/ 132 w 140"/>
                  <a:gd name="T3" fmla="*/ 18 h 154"/>
                  <a:gd name="T4" fmla="*/ 136 w 140"/>
                  <a:gd name="T5" fmla="*/ 18 h 154"/>
                  <a:gd name="T6" fmla="*/ 140 w 140"/>
                  <a:gd name="T7" fmla="*/ 14 h 154"/>
                  <a:gd name="T8" fmla="*/ 140 w 140"/>
                  <a:gd name="T9" fmla="*/ 14 h 154"/>
                  <a:gd name="T10" fmla="*/ 138 w 140"/>
                  <a:gd name="T11" fmla="*/ 14 h 154"/>
                  <a:gd name="T12" fmla="*/ 138 w 140"/>
                  <a:gd name="T13" fmla="*/ 14 h 154"/>
                  <a:gd name="T14" fmla="*/ 136 w 140"/>
                  <a:gd name="T15" fmla="*/ 14 h 154"/>
                  <a:gd name="T16" fmla="*/ 134 w 140"/>
                  <a:gd name="T17" fmla="*/ 10 h 154"/>
                  <a:gd name="T18" fmla="*/ 130 w 140"/>
                  <a:gd name="T19" fmla="*/ 0 h 154"/>
                  <a:gd name="T20" fmla="*/ 0 w 140"/>
                  <a:gd name="T21" fmla="*/ 132 h 154"/>
                  <a:gd name="T22" fmla="*/ 0 w 140"/>
                  <a:gd name="T23" fmla="*/ 132 h 154"/>
                  <a:gd name="T24" fmla="*/ 2 w 140"/>
                  <a:gd name="T25" fmla="*/ 142 h 154"/>
                  <a:gd name="T26" fmla="*/ 4 w 140"/>
                  <a:gd name="T27" fmla="*/ 150 h 154"/>
                  <a:gd name="T28" fmla="*/ 4 w 140"/>
                  <a:gd name="T29" fmla="*/ 150 h 154"/>
                  <a:gd name="T30" fmla="*/ 4 w 140"/>
                  <a:gd name="T31" fmla="*/ 154 h 154"/>
                  <a:gd name="T32" fmla="*/ 134 w 140"/>
                  <a:gd name="T33" fmla="*/ 22 h 154"/>
                  <a:gd name="T34" fmla="*/ 134 w 140"/>
                  <a:gd name="T35" fmla="*/ 22 h 154"/>
                  <a:gd name="T36" fmla="*/ 132 w 140"/>
                  <a:gd name="T37" fmla="*/ 18 h 154"/>
                  <a:gd name="T38" fmla="*/ 132 w 140"/>
                  <a:gd name="T39" fmla="*/ 18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0" h="154">
                    <a:moveTo>
                      <a:pt x="132" y="18"/>
                    </a:moveTo>
                    <a:lnTo>
                      <a:pt x="132" y="18"/>
                    </a:lnTo>
                    <a:lnTo>
                      <a:pt x="136" y="18"/>
                    </a:lnTo>
                    <a:lnTo>
                      <a:pt x="140" y="14"/>
                    </a:lnTo>
                    <a:lnTo>
                      <a:pt x="140" y="14"/>
                    </a:lnTo>
                    <a:lnTo>
                      <a:pt x="138" y="14"/>
                    </a:lnTo>
                    <a:lnTo>
                      <a:pt x="138" y="14"/>
                    </a:lnTo>
                    <a:lnTo>
                      <a:pt x="136" y="14"/>
                    </a:lnTo>
                    <a:lnTo>
                      <a:pt x="134" y="10"/>
                    </a:lnTo>
                    <a:lnTo>
                      <a:pt x="130" y="0"/>
                    </a:lnTo>
                    <a:lnTo>
                      <a:pt x="0" y="132"/>
                    </a:lnTo>
                    <a:lnTo>
                      <a:pt x="0" y="132"/>
                    </a:lnTo>
                    <a:lnTo>
                      <a:pt x="2" y="142"/>
                    </a:lnTo>
                    <a:lnTo>
                      <a:pt x="4" y="150"/>
                    </a:lnTo>
                    <a:lnTo>
                      <a:pt x="4" y="150"/>
                    </a:lnTo>
                    <a:lnTo>
                      <a:pt x="4" y="154"/>
                    </a:lnTo>
                    <a:lnTo>
                      <a:pt x="134" y="22"/>
                    </a:lnTo>
                    <a:lnTo>
                      <a:pt x="134" y="22"/>
                    </a:lnTo>
                    <a:lnTo>
                      <a:pt x="132" y="18"/>
                    </a:lnTo>
                    <a:lnTo>
                      <a:pt x="132"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7" name="Freeform 1241">
                <a:extLst>
                  <a:ext uri="{FF2B5EF4-FFF2-40B4-BE49-F238E27FC236}">
                    <a16:creationId xmlns:a16="http://schemas.microsoft.com/office/drawing/2014/main" id="{483189C5-0FC4-4568-99F4-8CB1E19DCC42}"/>
                  </a:ext>
                </a:extLst>
              </p:cNvPr>
              <p:cNvSpPr>
                <a:spLocks/>
              </p:cNvSpPr>
              <p:nvPr/>
            </p:nvSpPr>
            <p:spPr bwMode="auto">
              <a:xfrm>
                <a:off x="2770" y="3358"/>
                <a:ext cx="6" cy="6"/>
              </a:xfrm>
              <a:custGeom>
                <a:avLst/>
                <a:gdLst>
                  <a:gd name="T0" fmla="*/ 6 w 6"/>
                  <a:gd name="T1" fmla="*/ 2 h 6"/>
                  <a:gd name="T2" fmla="*/ 6 w 6"/>
                  <a:gd name="T3" fmla="*/ 2 h 6"/>
                  <a:gd name="T4" fmla="*/ 6 w 6"/>
                  <a:gd name="T5" fmla="*/ 0 h 6"/>
                  <a:gd name="T6" fmla="*/ 0 w 6"/>
                  <a:gd name="T7" fmla="*/ 6 h 6"/>
                  <a:gd name="T8" fmla="*/ 0 w 6"/>
                  <a:gd name="T9" fmla="*/ 6 h 6"/>
                  <a:gd name="T10" fmla="*/ 4 w 6"/>
                  <a:gd name="T11" fmla="*/ 4 h 6"/>
                  <a:gd name="T12" fmla="*/ 6 w 6"/>
                  <a:gd name="T13" fmla="*/ 2 h 6"/>
                  <a:gd name="T14" fmla="*/ 6 w 6"/>
                  <a:gd name="T15" fmla="*/ 2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6" y="2"/>
                    </a:moveTo>
                    <a:lnTo>
                      <a:pt x="6" y="2"/>
                    </a:lnTo>
                    <a:lnTo>
                      <a:pt x="6" y="0"/>
                    </a:lnTo>
                    <a:lnTo>
                      <a:pt x="0" y="6"/>
                    </a:lnTo>
                    <a:lnTo>
                      <a:pt x="0" y="6"/>
                    </a:lnTo>
                    <a:lnTo>
                      <a:pt x="4" y="4"/>
                    </a:lnTo>
                    <a:lnTo>
                      <a:pt x="6" y="2"/>
                    </a:lnTo>
                    <a:lnTo>
                      <a:pt x="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8" name="Freeform 1242">
                <a:extLst>
                  <a:ext uri="{FF2B5EF4-FFF2-40B4-BE49-F238E27FC236}">
                    <a16:creationId xmlns:a16="http://schemas.microsoft.com/office/drawing/2014/main" id="{6298BB52-2F3B-4A08-9147-73A1C7A948B4}"/>
                  </a:ext>
                </a:extLst>
              </p:cNvPr>
              <p:cNvSpPr>
                <a:spLocks/>
              </p:cNvSpPr>
              <p:nvPr/>
            </p:nvSpPr>
            <p:spPr bwMode="auto">
              <a:xfrm>
                <a:off x="2656" y="3384"/>
                <a:ext cx="106" cy="118"/>
              </a:xfrm>
              <a:custGeom>
                <a:avLst/>
                <a:gdLst>
                  <a:gd name="T0" fmla="*/ 94 w 106"/>
                  <a:gd name="T1" fmla="*/ 0 h 118"/>
                  <a:gd name="T2" fmla="*/ 4 w 106"/>
                  <a:gd name="T3" fmla="*/ 90 h 118"/>
                  <a:gd name="T4" fmla="*/ 4 w 106"/>
                  <a:gd name="T5" fmla="*/ 90 h 118"/>
                  <a:gd name="T6" fmla="*/ 6 w 106"/>
                  <a:gd name="T7" fmla="*/ 94 h 118"/>
                  <a:gd name="T8" fmla="*/ 8 w 106"/>
                  <a:gd name="T9" fmla="*/ 98 h 118"/>
                  <a:gd name="T10" fmla="*/ 8 w 106"/>
                  <a:gd name="T11" fmla="*/ 98 h 118"/>
                  <a:gd name="T12" fmla="*/ 6 w 106"/>
                  <a:gd name="T13" fmla="*/ 102 h 118"/>
                  <a:gd name="T14" fmla="*/ 4 w 106"/>
                  <a:gd name="T15" fmla="*/ 106 h 118"/>
                  <a:gd name="T16" fmla="*/ 4 w 106"/>
                  <a:gd name="T17" fmla="*/ 106 h 118"/>
                  <a:gd name="T18" fmla="*/ 8 w 106"/>
                  <a:gd name="T19" fmla="*/ 108 h 118"/>
                  <a:gd name="T20" fmla="*/ 8 w 106"/>
                  <a:gd name="T21" fmla="*/ 108 h 118"/>
                  <a:gd name="T22" fmla="*/ 6 w 106"/>
                  <a:gd name="T23" fmla="*/ 110 h 118"/>
                  <a:gd name="T24" fmla="*/ 4 w 106"/>
                  <a:gd name="T25" fmla="*/ 112 h 118"/>
                  <a:gd name="T26" fmla="*/ 0 w 106"/>
                  <a:gd name="T27" fmla="*/ 114 h 118"/>
                  <a:gd name="T28" fmla="*/ 0 w 106"/>
                  <a:gd name="T29" fmla="*/ 116 h 118"/>
                  <a:gd name="T30" fmla="*/ 0 w 106"/>
                  <a:gd name="T31" fmla="*/ 116 h 118"/>
                  <a:gd name="T32" fmla="*/ 2 w 106"/>
                  <a:gd name="T33" fmla="*/ 118 h 118"/>
                  <a:gd name="T34" fmla="*/ 106 w 106"/>
                  <a:gd name="T35" fmla="*/ 14 h 118"/>
                  <a:gd name="T36" fmla="*/ 106 w 106"/>
                  <a:gd name="T37" fmla="*/ 14 h 118"/>
                  <a:gd name="T38" fmla="*/ 98 w 106"/>
                  <a:gd name="T39" fmla="*/ 8 h 118"/>
                  <a:gd name="T40" fmla="*/ 96 w 106"/>
                  <a:gd name="T41" fmla="*/ 6 h 118"/>
                  <a:gd name="T42" fmla="*/ 94 w 106"/>
                  <a:gd name="T43" fmla="*/ 0 h 118"/>
                  <a:gd name="T44" fmla="*/ 94 w 106"/>
                  <a:gd name="T4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6" h="118">
                    <a:moveTo>
                      <a:pt x="94" y="0"/>
                    </a:moveTo>
                    <a:lnTo>
                      <a:pt x="4" y="90"/>
                    </a:lnTo>
                    <a:lnTo>
                      <a:pt x="4" y="90"/>
                    </a:lnTo>
                    <a:lnTo>
                      <a:pt x="6" y="94"/>
                    </a:lnTo>
                    <a:lnTo>
                      <a:pt x="8" y="98"/>
                    </a:lnTo>
                    <a:lnTo>
                      <a:pt x="8" y="98"/>
                    </a:lnTo>
                    <a:lnTo>
                      <a:pt x="6" y="102"/>
                    </a:lnTo>
                    <a:lnTo>
                      <a:pt x="4" y="106"/>
                    </a:lnTo>
                    <a:lnTo>
                      <a:pt x="4" y="106"/>
                    </a:lnTo>
                    <a:lnTo>
                      <a:pt x="8" y="108"/>
                    </a:lnTo>
                    <a:lnTo>
                      <a:pt x="8" y="108"/>
                    </a:lnTo>
                    <a:lnTo>
                      <a:pt x="6" y="110"/>
                    </a:lnTo>
                    <a:lnTo>
                      <a:pt x="4" y="112"/>
                    </a:lnTo>
                    <a:lnTo>
                      <a:pt x="0" y="114"/>
                    </a:lnTo>
                    <a:lnTo>
                      <a:pt x="0" y="116"/>
                    </a:lnTo>
                    <a:lnTo>
                      <a:pt x="0" y="116"/>
                    </a:lnTo>
                    <a:lnTo>
                      <a:pt x="2" y="118"/>
                    </a:lnTo>
                    <a:lnTo>
                      <a:pt x="106" y="14"/>
                    </a:lnTo>
                    <a:lnTo>
                      <a:pt x="106" y="14"/>
                    </a:lnTo>
                    <a:lnTo>
                      <a:pt x="98" y="8"/>
                    </a:lnTo>
                    <a:lnTo>
                      <a:pt x="96" y="6"/>
                    </a:lnTo>
                    <a:lnTo>
                      <a:pt x="94" y="0"/>
                    </a:lnTo>
                    <a:lnTo>
                      <a:pt x="9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9" name="Freeform 1243">
                <a:extLst>
                  <a:ext uri="{FF2B5EF4-FFF2-40B4-BE49-F238E27FC236}">
                    <a16:creationId xmlns:a16="http://schemas.microsoft.com/office/drawing/2014/main" id="{89E3A6DD-C6D5-42C1-89AA-B816796FF181}"/>
                  </a:ext>
                </a:extLst>
              </p:cNvPr>
              <p:cNvSpPr>
                <a:spLocks/>
              </p:cNvSpPr>
              <p:nvPr/>
            </p:nvSpPr>
            <p:spPr bwMode="auto">
              <a:xfrm>
                <a:off x="2670" y="3432"/>
                <a:ext cx="80" cy="90"/>
              </a:xfrm>
              <a:custGeom>
                <a:avLst/>
                <a:gdLst>
                  <a:gd name="T0" fmla="*/ 54 w 80"/>
                  <a:gd name="T1" fmla="*/ 42 h 90"/>
                  <a:gd name="T2" fmla="*/ 54 w 80"/>
                  <a:gd name="T3" fmla="*/ 42 h 90"/>
                  <a:gd name="T4" fmla="*/ 56 w 80"/>
                  <a:gd name="T5" fmla="*/ 30 h 90"/>
                  <a:gd name="T6" fmla="*/ 60 w 80"/>
                  <a:gd name="T7" fmla="*/ 24 h 90"/>
                  <a:gd name="T8" fmla="*/ 62 w 80"/>
                  <a:gd name="T9" fmla="*/ 20 h 90"/>
                  <a:gd name="T10" fmla="*/ 62 w 80"/>
                  <a:gd name="T11" fmla="*/ 20 h 90"/>
                  <a:gd name="T12" fmla="*/ 66 w 80"/>
                  <a:gd name="T13" fmla="*/ 18 h 90"/>
                  <a:gd name="T14" fmla="*/ 70 w 80"/>
                  <a:gd name="T15" fmla="*/ 18 h 90"/>
                  <a:gd name="T16" fmla="*/ 74 w 80"/>
                  <a:gd name="T17" fmla="*/ 16 h 90"/>
                  <a:gd name="T18" fmla="*/ 78 w 80"/>
                  <a:gd name="T19" fmla="*/ 12 h 90"/>
                  <a:gd name="T20" fmla="*/ 78 w 80"/>
                  <a:gd name="T21" fmla="*/ 12 h 90"/>
                  <a:gd name="T22" fmla="*/ 80 w 80"/>
                  <a:gd name="T23" fmla="*/ 6 h 90"/>
                  <a:gd name="T24" fmla="*/ 80 w 80"/>
                  <a:gd name="T25" fmla="*/ 0 h 90"/>
                  <a:gd name="T26" fmla="*/ 0 w 80"/>
                  <a:gd name="T27" fmla="*/ 82 h 90"/>
                  <a:gd name="T28" fmla="*/ 0 w 80"/>
                  <a:gd name="T29" fmla="*/ 82 h 90"/>
                  <a:gd name="T30" fmla="*/ 4 w 80"/>
                  <a:gd name="T31" fmla="*/ 84 h 90"/>
                  <a:gd name="T32" fmla="*/ 12 w 80"/>
                  <a:gd name="T33" fmla="*/ 86 h 90"/>
                  <a:gd name="T34" fmla="*/ 12 w 80"/>
                  <a:gd name="T35" fmla="*/ 86 h 90"/>
                  <a:gd name="T36" fmla="*/ 14 w 80"/>
                  <a:gd name="T37" fmla="*/ 88 h 90"/>
                  <a:gd name="T38" fmla="*/ 16 w 80"/>
                  <a:gd name="T39" fmla="*/ 90 h 90"/>
                  <a:gd name="T40" fmla="*/ 58 w 80"/>
                  <a:gd name="T41" fmla="*/ 48 h 90"/>
                  <a:gd name="T42" fmla="*/ 58 w 80"/>
                  <a:gd name="T43" fmla="*/ 48 h 90"/>
                  <a:gd name="T44" fmla="*/ 56 w 80"/>
                  <a:gd name="T45" fmla="*/ 46 h 90"/>
                  <a:gd name="T46" fmla="*/ 54 w 80"/>
                  <a:gd name="T47" fmla="*/ 42 h 90"/>
                  <a:gd name="T48" fmla="*/ 54 w 80"/>
                  <a:gd name="T49" fmla="*/ 4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0" h="90">
                    <a:moveTo>
                      <a:pt x="54" y="42"/>
                    </a:moveTo>
                    <a:lnTo>
                      <a:pt x="54" y="42"/>
                    </a:lnTo>
                    <a:lnTo>
                      <a:pt x="56" y="30"/>
                    </a:lnTo>
                    <a:lnTo>
                      <a:pt x="60" y="24"/>
                    </a:lnTo>
                    <a:lnTo>
                      <a:pt x="62" y="20"/>
                    </a:lnTo>
                    <a:lnTo>
                      <a:pt x="62" y="20"/>
                    </a:lnTo>
                    <a:lnTo>
                      <a:pt x="66" y="18"/>
                    </a:lnTo>
                    <a:lnTo>
                      <a:pt x="70" y="18"/>
                    </a:lnTo>
                    <a:lnTo>
                      <a:pt x="74" y="16"/>
                    </a:lnTo>
                    <a:lnTo>
                      <a:pt x="78" y="12"/>
                    </a:lnTo>
                    <a:lnTo>
                      <a:pt x="78" y="12"/>
                    </a:lnTo>
                    <a:lnTo>
                      <a:pt x="80" y="6"/>
                    </a:lnTo>
                    <a:lnTo>
                      <a:pt x="80" y="0"/>
                    </a:lnTo>
                    <a:lnTo>
                      <a:pt x="0" y="82"/>
                    </a:lnTo>
                    <a:lnTo>
                      <a:pt x="0" y="82"/>
                    </a:lnTo>
                    <a:lnTo>
                      <a:pt x="4" y="84"/>
                    </a:lnTo>
                    <a:lnTo>
                      <a:pt x="12" y="86"/>
                    </a:lnTo>
                    <a:lnTo>
                      <a:pt x="12" y="86"/>
                    </a:lnTo>
                    <a:lnTo>
                      <a:pt x="14" y="88"/>
                    </a:lnTo>
                    <a:lnTo>
                      <a:pt x="16" y="90"/>
                    </a:lnTo>
                    <a:lnTo>
                      <a:pt x="58" y="48"/>
                    </a:lnTo>
                    <a:lnTo>
                      <a:pt x="58" y="48"/>
                    </a:lnTo>
                    <a:lnTo>
                      <a:pt x="56" y="46"/>
                    </a:lnTo>
                    <a:lnTo>
                      <a:pt x="54" y="42"/>
                    </a:lnTo>
                    <a:lnTo>
                      <a:pt x="54"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0" name="Freeform 1244">
                <a:extLst>
                  <a:ext uri="{FF2B5EF4-FFF2-40B4-BE49-F238E27FC236}">
                    <a16:creationId xmlns:a16="http://schemas.microsoft.com/office/drawing/2014/main" id="{0F242F83-57A5-4079-94A3-5DEF8C6E9FD5}"/>
                  </a:ext>
                </a:extLst>
              </p:cNvPr>
              <p:cNvSpPr>
                <a:spLocks/>
              </p:cNvSpPr>
              <p:nvPr/>
            </p:nvSpPr>
            <p:spPr bwMode="auto">
              <a:xfrm>
                <a:off x="2758" y="3412"/>
                <a:ext cx="12" cy="12"/>
              </a:xfrm>
              <a:custGeom>
                <a:avLst/>
                <a:gdLst>
                  <a:gd name="T0" fmla="*/ 12 w 12"/>
                  <a:gd name="T1" fmla="*/ 0 h 12"/>
                  <a:gd name="T2" fmla="*/ 0 w 12"/>
                  <a:gd name="T3" fmla="*/ 12 h 12"/>
                  <a:gd name="T4" fmla="*/ 0 w 12"/>
                  <a:gd name="T5" fmla="*/ 12 h 12"/>
                  <a:gd name="T6" fmla="*/ 8 w 12"/>
                  <a:gd name="T7" fmla="*/ 8 h 12"/>
                  <a:gd name="T8" fmla="*/ 10 w 12"/>
                  <a:gd name="T9" fmla="*/ 4 h 12"/>
                  <a:gd name="T10" fmla="*/ 12 w 12"/>
                  <a:gd name="T11" fmla="*/ 0 h 12"/>
                  <a:gd name="T12" fmla="*/ 12 w 12"/>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12" y="0"/>
                    </a:moveTo>
                    <a:lnTo>
                      <a:pt x="0" y="12"/>
                    </a:lnTo>
                    <a:lnTo>
                      <a:pt x="0" y="12"/>
                    </a:lnTo>
                    <a:lnTo>
                      <a:pt x="8" y="8"/>
                    </a:lnTo>
                    <a:lnTo>
                      <a:pt x="10" y="4"/>
                    </a:lnTo>
                    <a:lnTo>
                      <a:pt x="12" y="0"/>
                    </a:lnTo>
                    <a:lnTo>
                      <a:pt x="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1" name="Freeform 1245">
                <a:extLst>
                  <a:ext uri="{FF2B5EF4-FFF2-40B4-BE49-F238E27FC236}">
                    <a16:creationId xmlns:a16="http://schemas.microsoft.com/office/drawing/2014/main" id="{6379F6D0-211D-481D-8718-9E31F41DFFCA}"/>
                  </a:ext>
                </a:extLst>
              </p:cNvPr>
              <p:cNvSpPr>
                <a:spLocks/>
              </p:cNvSpPr>
              <p:nvPr/>
            </p:nvSpPr>
            <p:spPr bwMode="auto">
              <a:xfrm>
                <a:off x="2702" y="3494"/>
                <a:ext cx="42" cy="44"/>
              </a:xfrm>
              <a:custGeom>
                <a:avLst/>
                <a:gdLst>
                  <a:gd name="T0" fmla="*/ 36 w 42"/>
                  <a:gd name="T1" fmla="*/ 0 h 44"/>
                  <a:gd name="T2" fmla="*/ 0 w 42"/>
                  <a:gd name="T3" fmla="*/ 36 h 44"/>
                  <a:gd name="T4" fmla="*/ 0 w 42"/>
                  <a:gd name="T5" fmla="*/ 36 h 44"/>
                  <a:gd name="T6" fmla="*/ 12 w 42"/>
                  <a:gd name="T7" fmla="*/ 40 h 44"/>
                  <a:gd name="T8" fmla="*/ 12 w 42"/>
                  <a:gd name="T9" fmla="*/ 40 h 44"/>
                  <a:gd name="T10" fmla="*/ 14 w 42"/>
                  <a:gd name="T11" fmla="*/ 42 h 44"/>
                  <a:gd name="T12" fmla="*/ 16 w 42"/>
                  <a:gd name="T13" fmla="*/ 44 h 44"/>
                  <a:gd name="T14" fmla="*/ 42 w 42"/>
                  <a:gd name="T15" fmla="*/ 18 h 44"/>
                  <a:gd name="T16" fmla="*/ 42 w 42"/>
                  <a:gd name="T17" fmla="*/ 18 h 44"/>
                  <a:gd name="T18" fmla="*/ 38 w 42"/>
                  <a:gd name="T19" fmla="*/ 10 h 44"/>
                  <a:gd name="T20" fmla="*/ 36 w 42"/>
                  <a:gd name="T21" fmla="*/ 0 h 44"/>
                  <a:gd name="T22" fmla="*/ 36 w 42"/>
                  <a:gd name="T23"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 h="44">
                    <a:moveTo>
                      <a:pt x="36" y="0"/>
                    </a:moveTo>
                    <a:lnTo>
                      <a:pt x="0" y="36"/>
                    </a:lnTo>
                    <a:lnTo>
                      <a:pt x="0" y="36"/>
                    </a:lnTo>
                    <a:lnTo>
                      <a:pt x="12" y="40"/>
                    </a:lnTo>
                    <a:lnTo>
                      <a:pt x="12" y="40"/>
                    </a:lnTo>
                    <a:lnTo>
                      <a:pt x="14" y="42"/>
                    </a:lnTo>
                    <a:lnTo>
                      <a:pt x="16" y="44"/>
                    </a:lnTo>
                    <a:lnTo>
                      <a:pt x="42" y="18"/>
                    </a:lnTo>
                    <a:lnTo>
                      <a:pt x="42" y="18"/>
                    </a:lnTo>
                    <a:lnTo>
                      <a:pt x="38" y="10"/>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2" name="Freeform 1246">
                <a:extLst>
                  <a:ext uri="{FF2B5EF4-FFF2-40B4-BE49-F238E27FC236}">
                    <a16:creationId xmlns:a16="http://schemas.microsoft.com/office/drawing/2014/main" id="{E1A6498C-0F9B-4E3E-AF7D-DA3A610228B2}"/>
                  </a:ext>
                </a:extLst>
              </p:cNvPr>
              <p:cNvSpPr>
                <a:spLocks/>
              </p:cNvSpPr>
              <p:nvPr/>
            </p:nvSpPr>
            <p:spPr bwMode="auto">
              <a:xfrm>
                <a:off x="2732" y="3524"/>
                <a:ext cx="40" cy="24"/>
              </a:xfrm>
              <a:custGeom>
                <a:avLst/>
                <a:gdLst>
                  <a:gd name="T0" fmla="*/ 0 w 40"/>
                  <a:gd name="T1" fmla="*/ 24 h 24"/>
                  <a:gd name="T2" fmla="*/ 0 w 40"/>
                  <a:gd name="T3" fmla="*/ 24 h 24"/>
                  <a:gd name="T4" fmla="*/ 10 w 40"/>
                  <a:gd name="T5" fmla="*/ 24 h 24"/>
                  <a:gd name="T6" fmla="*/ 10 w 40"/>
                  <a:gd name="T7" fmla="*/ 24 h 24"/>
                  <a:gd name="T8" fmla="*/ 14 w 40"/>
                  <a:gd name="T9" fmla="*/ 24 h 24"/>
                  <a:gd name="T10" fmla="*/ 14 w 40"/>
                  <a:gd name="T11" fmla="*/ 24 h 24"/>
                  <a:gd name="T12" fmla="*/ 18 w 40"/>
                  <a:gd name="T13" fmla="*/ 24 h 24"/>
                  <a:gd name="T14" fmla="*/ 18 w 40"/>
                  <a:gd name="T15" fmla="*/ 24 h 24"/>
                  <a:gd name="T16" fmla="*/ 24 w 40"/>
                  <a:gd name="T17" fmla="*/ 22 h 24"/>
                  <a:gd name="T18" fmla="*/ 32 w 40"/>
                  <a:gd name="T19" fmla="*/ 18 h 24"/>
                  <a:gd name="T20" fmla="*/ 40 w 40"/>
                  <a:gd name="T21" fmla="*/ 8 h 24"/>
                  <a:gd name="T22" fmla="*/ 40 w 40"/>
                  <a:gd name="T23" fmla="*/ 8 h 24"/>
                  <a:gd name="T24" fmla="*/ 24 w 40"/>
                  <a:gd name="T25" fmla="*/ 0 h 24"/>
                  <a:gd name="T26" fmla="*/ 0 w 40"/>
                  <a:gd name="T2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 h="24">
                    <a:moveTo>
                      <a:pt x="0" y="24"/>
                    </a:moveTo>
                    <a:lnTo>
                      <a:pt x="0" y="24"/>
                    </a:lnTo>
                    <a:lnTo>
                      <a:pt x="10" y="24"/>
                    </a:lnTo>
                    <a:lnTo>
                      <a:pt x="10" y="24"/>
                    </a:lnTo>
                    <a:lnTo>
                      <a:pt x="14" y="24"/>
                    </a:lnTo>
                    <a:lnTo>
                      <a:pt x="14" y="24"/>
                    </a:lnTo>
                    <a:lnTo>
                      <a:pt x="18" y="24"/>
                    </a:lnTo>
                    <a:lnTo>
                      <a:pt x="18" y="24"/>
                    </a:lnTo>
                    <a:lnTo>
                      <a:pt x="24" y="22"/>
                    </a:lnTo>
                    <a:lnTo>
                      <a:pt x="32" y="18"/>
                    </a:lnTo>
                    <a:lnTo>
                      <a:pt x="40" y="8"/>
                    </a:lnTo>
                    <a:lnTo>
                      <a:pt x="40" y="8"/>
                    </a:lnTo>
                    <a:lnTo>
                      <a:pt x="24" y="0"/>
                    </a:lnTo>
                    <a:lnTo>
                      <a:pt x="0"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3" name="Freeform 1247">
                <a:extLst>
                  <a:ext uri="{FF2B5EF4-FFF2-40B4-BE49-F238E27FC236}">
                    <a16:creationId xmlns:a16="http://schemas.microsoft.com/office/drawing/2014/main" id="{18FFFB85-6B40-47AD-8D9E-46FE590ED0D9}"/>
                  </a:ext>
                </a:extLst>
              </p:cNvPr>
              <p:cNvSpPr>
                <a:spLocks/>
              </p:cNvSpPr>
              <p:nvPr/>
            </p:nvSpPr>
            <p:spPr bwMode="auto">
              <a:xfrm>
                <a:off x="2554" y="2590"/>
                <a:ext cx="44" cy="32"/>
              </a:xfrm>
              <a:custGeom>
                <a:avLst/>
                <a:gdLst>
                  <a:gd name="T0" fmla="*/ 36 w 44"/>
                  <a:gd name="T1" fmla="*/ 0 h 32"/>
                  <a:gd name="T2" fmla="*/ 36 w 44"/>
                  <a:gd name="T3" fmla="*/ 0 h 32"/>
                  <a:gd name="T4" fmla="*/ 30 w 44"/>
                  <a:gd name="T5" fmla="*/ 2 h 32"/>
                  <a:gd name="T6" fmla="*/ 24 w 44"/>
                  <a:gd name="T7" fmla="*/ 4 h 32"/>
                  <a:gd name="T8" fmla="*/ 12 w 44"/>
                  <a:gd name="T9" fmla="*/ 8 h 32"/>
                  <a:gd name="T10" fmla="*/ 0 w 44"/>
                  <a:gd name="T11" fmla="*/ 20 h 32"/>
                  <a:gd name="T12" fmla="*/ 0 w 44"/>
                  <a:gd name="T13" fmla="*/ 20 h 32"/>
                  <a:gd name="T14" fmla="*/ 0 w 44"/>
                  <a:gd name="T15" fmla="*/ 20 h 32"/>
                  <a:gd name="T16" fmla="*/ 0 w 44"/>
                  <a:gd name="T17" fmla="*/ 20 h 32"/>
                  <a:gd name="T18" fmla="*/ 6 w 44"/>
                  <a:gd name="T19" fmla="*/ 26 h 32"/>
                  <a:gd name="T20" fmla="*/ 10 w 44"/>
                  <a:gd name="T21" fmla="*/ 30 h 32"/>
                  <a:gd name="T22" fmla="*/ 14 w 44"/>
                  <a:gd name="T23" fmla="*/ 32 h 32"/>
                  <a:gd name="T24" fmla="*/ 22 w 44"/>
                  <a:gd name="T25" fmla="*/ 24 h 32"/>
                  <a:gd name="T26" fmla="*/ 22 w 44"/>
                  <a:gd name="T27" fmla="*/ 24 h 32"/>
                  <a:gd name="T28" fmla="*/ 20 w 44"/>
                  <a:gd name="T29" fmla="*/ 22 h 32"/>
                  <a:gd name="T30" fmla="*/ 20 w 44"/>
                  <a:gd name="T31" fmla="*/ 22 h 32"/>
                  <a:gd name="T32" fmla="*/ 22 w 44"/>
                  <a:gd name="T33" fmla="*/ 18 h 32"/>
                  <a:gd name="T34" fmla="*/ 26 w 44"/>
                  <a:gd name="T35" fmla="*/ 14 h 32"/>
                  <a:gd name="T36" fmla="*/ 36 w 44"/>
                  <a:gd name="T37" fmla="*/ 10 h 32"/>
                  <a:gd name="T38" fmla="*/ 36 w 44"/>
                  <a:gd name="T39" fmla="*/ 10 h 32"/>
                  <a:gd name="T40" fmla="*/ 44 w 44"/>
                  <a:gd name="T41" fmla="*/ 2 h 32"/>
                  <a:gd name="T42" fmla="*/ 44 w 44"/>
                  <a:gd name="T43" fmla="*/ 2 h 32"/>
                  <a:gd name="T44" fmla="*/ 36 w 44"/>
                  <a:gd name="T45" fmla="*/ 0 h 32"/>
                  <a:gd name="T46" fmla="*/ 36 w 44"/>
                  <a:gd name="T4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4" h="32">
                    <a:moveTo>
                      <a:pt x="36" y="0"/>
                    </a:moveTo>
                    <a:lnTo>
                      <a:pt x="36" y="0"/>
                    </a:lnTo>
                    <a:lnTo>
                      <a:pt x="30" y="2"/>
                    </a:lnTo>
                    <a:lnTo>
                      <a:pt x="24" y="4"/>
                    </a:lnTo>
                    <a:lnTo>
                      <a:pt x="12" y="8"/>
                    </a:lnTo>
                    <a:lnTo>
                      <a:pt x="0" y="20"/>
                    </a:lnTo>
                    <a:lnTo>
                      <a:pt x="0" y="20"/>
                    </a:lnTo>
                    <a:lnTo>
                      <a:pt x="0" y="20"/>
                    </a:lnTo>
                    <a:lnTo>
                      <a:pt x="0" y="20"/>
                    </a:lnTo>
                    <a:lnTo>
                      <a:pt x="6" y="26"/>
                    </a:lnTo>
                    <a:lnTo>
                      <a:pt x="10" y="30"/>
                    </a:lnTo>
                    <a:lnTo>
                      <a:pt x="14" y="32"/>
                    </a:lnTo>
                    <a:lnTo>
                      <a:pt x="22" y="24"/>
                    </a:lnTo>
                    <a:lnTo>
                      <a:pt x="22" y="24"/>
                    </a:lnTo>
                    <a:lnTo>
                      <a:pt x="20" y="22"/>
                    </a:lnTo>
                    <a:lnTo>
                      <a:pt x="20" y="22"/>
                    </a:lnTo>
                    <a:lnTo>
                      <a:pt x="22" y="18"/>
                    </a:lnTo>
                    <a:lnTo>
                      <a:pt x="26" y="14"/>
                    </a:lnTo>
                    <a:lnTo>
                      <a:pt x="36" y="10"/>
                    </a:lnTo>
                    <a:lnTo>
                      <a:pt x="36" y="10"/>
                    </a:lnTo>
                    <a:lnTo>
                      <a:pt x="44" y="2"/>
                    </a:lnTo>
                    <a:lnTo>
                      <a:pt x="44" y="2"/>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4" name="Freeform 1248">
                <a:extLst>
                  <a:ext uri="{FF2B5EF4-FFF2-40B4-BE49-F238E27FC236}">
                    <a16:creationId xmlns:a16="http://schemas.microsoft.com/office/drawing/2014/main" id="{BF09DF90-2E17-458B-BF4B-0BBCC44DE76C}"/>
                  </a:ext>
                </a:extLst>
              </p:cNvPr>
              <p:cNvSpPr>
                <a:spLocks/>
              </p:cNvSpPr>
              <p:nvPr/>
            </p:nvSpPr>
            <p:spPr bwMode="auto">
              <a:xfrm>
                <a:off x="2600" y="2602"/>
                <a:ext cx="16" cy="14"/>
              </a:xfrm>
              <a:custGeom>
                <a:avLst/>
                <a:gdLst>
                  <a:gd name="T0" fmla="*/ 6 w 16"/>
                  <a:gd name="T1" fmla="*/ 14 h 14"/>
                  <a:gd name="T2" fmla="*/ 6 w 16"/>
                  <a:gd name="T3" fmla="*/ 14 h 14"/>
                  <a:gd name="T4" fmla="*/ 8 w 16"/>
                  <a:gd name="T5" fmla="*/ 10 h 14"/>
                  <a:gd name="T6" fmla="*/ 12 w 16"/>
                  <a:gd name="T7" fmla="*/ 6 h 14"/>
                  <a:gd name="T8" fmla="*/ 12 w 16"/>
                  <a:gd name="T9" fmla="*/ 6 h 14"/>
                  <a:gd name="T10" fmla="*/ 16 w 16"/>
                  <a:gd name="T11" fmla="*/ 4 h 14"/>
                  <a:gd name="T12" fmla="*/ 16 w 16"/>
                  <a:gd name="T13" fmla="*/ 4 h 14"/>
                  <a:gd name="T14" fmla="*/ 12 w 16"/>
                  <a:gd name="T15" fmla="*/ 0 h 14"/>
                  <a:gd name="T16" fmla="*/ 0 w 16"/>
                  <a:gd name="T17" fmla="*/ 12 h 14"/>
                  <a:gd name="T18" fmla="*/ 0 w 16"/>
                  <a:gd name="T19" fmla="*/ 12 h 14"/>
                  <a:gd name="T20" fmla="*/ 4 w 16"/>
                  <a:gd name="T21" fmla="*/ 14 h 14"/>
                  <a:gd name="T22" fmla="*/ 4 w 16"/>
                  <a:gd name="T23" fmla="*/ 14 h 14"/>
                  <a:gd name="T24" fmla="*/ 6 w 16"/>
                  <a:gd name="T25" fmla="*/ 14 h 14"/>
                  <a:gd name="T26" fmla="*/ 6 w 16"/>
                  <a:gd name="T27"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14">
                    <a:moveTo>
                      <a:pt x="6" y="14"/>
                    </a:moveTo>
                    <a:lnTo>
                      <a:pt x="6" y="14"/>
                    </a:lnTo>
                    <a:lnTo>
                      <a:pt x="8" y="10"/>
                    </a:lnTo>
                    <a:lnTo>
                      <a:pt x="12" y="6"/>
                    </a:lnTo>
                    <a:lnTo>
                      <a:pt x="12" y="6"/>
                    </a:lnTo>
                    <a:lnTo>
                      <a:pt x="16" y="4"/>
                    </a:lnTo>
                    <a:lnTo>
                      <a:pt x="16" y="4"/>
                    </a:lnTo>
                    <a:lnTo>
                      <a:pt x="12" y="0"/>
                    </a:lnTo>
                    <a:lnTo>
                      <a:pt x="0" y="12"/>
                    </a:lnTo>
                    <a:lnTo>
                      <a:pt x="0" y="12"/>
                    </a:lnTo>
                    <a:lnTo>
                      <a:pt x="4" y="14"/>
                    </a:lnTo>
                    <a:lnTo>
                      <a:pt x="4" y="14"/>
                    </a:lnTo>
                    <a:lnTo>
                      <a:pt x="6" y="14"/>
                    </a:lnTo>
                    <a:lnTo>
                      <a:pt x="6"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5" name="Freeform 1249">
                <a:extLst>
                  <a:ext uri="{FF2B5EF4-FFF2-40B4-BE49-F238E27FC236}">
                    <a16:creationId xmlns:a16="http://schemas.microsoft.com/office/drawing/2014/main" id="{BEE6A7B8-5643-4721-AB44-A4FE06B9D4A9}"/>
                  </a:ext>
                </a:extLst>
              </p:cNvPr>
              <p:cNvSpPr>
                <a:spLocks/>
              </p:cNvSpPr>
              <p:nvPr/>
            </p:nvSpPr>
            <p:spPr bwMode="auto">
              <a:xfrm>
                <a:off x="2606" y="2608"/>
                <a:ext cx="6" cy="8"/>
              </a:xfrm>
              <a:custGeom>
                <a:avLst/>
                <a:gdLst>
                  <a:gd name="T0" fmla="*/ 0 w 6"/>
                  <a:gd name="T1" fmla="*/ 8 h 8"/>
                  <a:gd name="T2" fmla="*/ 0 w 6"/>
                  <a:gd name="T3" fmla="*/ 8 h 8"/>
                  <a:gd name="T4" fmla="*/ 6 w 6"/>
                  <a:gd name="T5" fmla="*/ 0 h 8"/>
                  <a:gd name="T6" fmla="*/ 6 w 6"/>
                  <a:gd name="T7" fmla="*/ 0 h 8"/>
                  <a:gd name="T8" fmla="*/ 2 w 6"/>
                  <a:gd name="T9" fmla="*/ 4 h 8"/>
                  <a:gd name="T10" fmla="*/ 0 w 6"/>
                  <a:gd name="T11" fmla="*/ 8 h 8"/>
                  <a:gd name="T12" fmla="*/ 0 w 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 h="8">
                    <a:moveTo>
                      <a:pt x="0" y="8"/>
                    </a:moveTo>
                    <a:lnTo>
                      <a:pt x="0" y="8"/>
                    </a:lnTo>
                    <a:lnTo>
                      <a:pt x="6" y="0"/>
                    </a:lnTo>
                    <a:lnTo>
                      <a:pt x="6" y="0"/>
                    </a:lnTo>
                    <a:lnTo>
                      <a:pt x="2" y="4"/>
                    </a:lnTo>
                    <a:lnTo>
                      <a:pt x="0" y="8"/>
                    </a:lnTo>
                    <a:lnTo>
                      <a:pt x="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6" name="Freeform 1250">
                <a:extLst>
                  <a:ext uri="{FF2B5EF4-FFF2-40B4-BE49-F238E27FC236}">
                    <a16:creationId xmlns:a16="http://schemas.microsoft.com/office/drawing/2014/main" id="{0C4D2A13-F614-4C7C-81DB-DD1689D4D394}"/>
                  </a:ext>
                </a:extLst>
              </p:cNvPr>
              <p:cNvSpPr>
                <a:spLocks/>
              </p:cNvSpPr>
              <p:nvPr/>
            </p:nvSpPr>
            <p:spPr bwMode="auto">
              <a:xfrm>
                <a:off x="3838" y="1324"/>
                <a:ext cx="8" cy="14"/>
              </a:xfrm>
              <a:custGeom>
                <a:avLst/>
                <a:gdLst>
                  <a:gd name="T0" fmla="*/ 8 w 8"/>
                  <a:gd name="T1" fmla="*/ 14 h 14"/>
                  <a:gd name="T2" fmla="*/ 8 w 8"/>
                  <a:gd name="T3" fmla="*/ 14 h 14"/>
                  <a:gd name="T4" fmla="*/ 6 w 8"/>
                  <a:gd name="T5" fmla="*/ 6 h 14"/>
                  <a:gd name="T6" fmla="*/ 4 w 8"/>
                  <a:gd name="T7" fmla="*/ 0 h 14"/>
                  <a:gd name="T8" fmla="*/ 0 w 8"/>
                  <a:gd name="T9" fmla="*/ 4 h 14"/>
                  <a:gd name="T10" fmla="*/ 0 w 8"/>
                  <a:gd name="T11" fmla="*/ 4 h 14"/>
                  <a:gd name="T12" fmla="*/ 2 w 8"/>
                  <a:gd name="T13" fmla="*/ 10 h 14"/>
                  <a:gd name="T14" fmla="*/ 6 w 8"/>
                  <a:gd name="T15" fmla="*/ 12 h 14"/>
                  <a:gd name="T16" fmla="*/ 8 w 8"/>
                  <a:gd name="T17" fmla="*/ 14 h 14"/>
                  <a:gd name="T18" fmla="*/ 8 w 8"/>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14">
                    <a:moveTo>
                      <a:pt x="8" y="14"/>
                    </a:moveTo>
                    <a:lnTo>
                      <a:pt x="8" y="14"/>
                    </a:lnTo>
                    <a:lnTo>
                      <a:pt x="6" y="6"/>
                    </a:lnTo>
                    <a:lnTo>
                      <a:pt x="4" y="0"/>
                    </a:lnTo>
                    <a:lnTo>
                      <a:pt x="0" y="4"/>
                    </a:lnTo>
                    <a:lnTo>
                      <a:pt x="0" y="4"/>
                    </a:lnTo>
                    <a:lnTo>
                      <a:pt x="2" y="10"/>
                    </a:lnTo>
                    <a:lnTo>
                      <a:pt x="6" y="12"/>
                    </a:lnTo>
                    <a:lnTo>
                      <a:pt x="8" y="14"/>
                    </a:lnTo>
                    <a:lnTo>
                      <a:pt x="8"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7" name="Freeform 1251">
                <a:extLst>
                  <a:ext uri="{FF2B5EF4-FFF2-40B4-BE49-F238E27FC236}">
                    <a16:creationId xmlns:a16="http://schemas.microsoft.com/office/drawing/2014/main" id="{F7EEC343-49A4-47E3-99D9-410570A97247}"/>
                  </a:ext>
                </a:extLst>
              </p:cNvPr>
              <p:cNvSpPr>
                <a:spLocks/>
              </p:cNvSpPr>
              <p:nvPr/>
            </p:nvSpPr>
            <p:spPr bwMode="auto">
              <a:xfrm>
                <a:off x="3830" y="1378"/>
                <a:ext cx="22" cy="6"/>
              </a:xfrm>
              <a:custGeom>
                <a:avLst/>
                <a:gdLst>
                  <a:gd name="T0" fmla="*/ 22 w 22"/>
                  <a:gd name="T1" fmla="*/ 2 h 6"/>
                  <a:gd name="T2" fmla="*/ 22 w 22"/>
                  <a:gd name="T3" fmla="*/ 2 h 6"/>
                  <a:gd name="T4" fmla="*/ 16 w 22"/>
                  <a:gd name="T5" fmla="*/ 2 h 6"/>
                  <a:gd name="T6" fmla="*/ 4 w 22"/>
                  <a:gd name="T7" fmla="*/ 0 h 6"/>
                  <a:gd name="T8" fmla="*/ 0 w 22"/>
                  <a:gd name="T9" fmla="*/ 6 h 6"/>
                  <a:gd name="T10" fmla="*/ 0 w 22"/>
                  <a:gd name="T11" fmla="*/ 6 h 6"/>
                  <a:gd name="T12" fmla="*/ 8 w 22"/>
                  <a:gd name="T13" fmla="*/ 6 h 6"/>
                  <a:gd name="T14" fmla="*/ 8 w 22"/>
                  <a:gd name="T15" fmla="*/ 6 h 6"/>
                  <a:gd name="T16" fmla="*/ 12 w 22"/>
                  <a:gd name="T17" fmla="*/ 4 h 6"/>
                  <a:gd name="T18" fmla="*/ 14 w 22"/>
                  <a:gd name="T19" fmla="*/ 4 h 6"/>
                  <a:gd name="T20" fmla="*/ 22 w 22"/>
                  <a:gd name="T21" fmla="*/ 2 h 6"/>
                  <a:gd name="T22" fmla="*/ 22 w 22"/>
                  <a:gd name="T23"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6">
                    <a:moveTo>
                      <a:pt x="22" y="2"/>
                    </a:moveTo>
                    <a:lnTo>
                      <a:pt x="22" y="2"/>
                    </a:lnTo>
                    <a:lnTo>
                      <a:pt x="16" y="2"/>
                    </a:lnTo>
                    <a:lnTo>
                      <a:pt x="4" y="0"/>
                    </a:lnTo>
                    <a:lnTo>
                      <a:pt x="0" y="6"/>
                    </a:lnTo>
                    <a:lnTo>
                      <a:pt x="0" y="6"/>
                    </a:lnTo>
                    <a:lnTo>
                      <a:pt x="8" y="6"/>
                    </a:lnTo>
                    <a:lnTo>
                      <a:pt x="8" y="6"/>
                    </a:lnTo>
                    <a:lnTo>
                      <a:pt x="12" y="4"/>
                    </a:lnTo>
                    <a:lnTo>
                      <a:pt x="14" y="4"/>
                    </a:lnTo>
                    <a:lnTo>
                      <a:pt x="22" y="2"/>
                    </a:lnTo>
                    <a:lnTo>
                      <a:pt x="22"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8" name="Freeform 1252">
                <a:extLst>
                  <a:ext uri="{FF2B5EF4-FFF2-40B4-BE49-F238E27FC236}">
                    <a16:creationId xmlns:a16="http://schemas.microsoft.com/office/drawing/2014/main" id="{B204DE92-4A56-4AB9-B03E-953506F43FE5}"/>
                  </a:ext>
                </a:extLst>
              </p:cNvPr>
              <p:cNvSpPr>
                <a:spLocks/>
              </p:cNvSpPr>
              <p:nvPr/>
            </p:nvSpPr>
            <p:spPr bwMode="auto">
              <a:xfrm>
                <a:off x="3556" y="1846"/>
                <a:ext cx="6" cy="6"/>
              </a:xfrm>
              <a:custGeom>
                <a:avLst/>
                <a:gdLst>
                  <a:gd name="T0" fmla="*/ 6 w 6"/>
                  <a:gd name="T1" fmla="*/ 6 h 6"/>
                  <a:gd name="T2" fmla="*/ 6 w 6"/>
                  <a:gd name="T3" fmla="*/ 6 h 6"/>
                  <a:gd name="T4" fmla="*/ 6 w 6"/>
                  <a:gd name="T5" fmla="*/ 6 h 6"/>
                  <a:gd name="T6" fmla="*/ 6 w 6"/>
                  <a:gd name="T7" fmla="*/ 2 h 6"/>
                  <a:gd name="T8" fmla="*/ 6 w 6"/>
                  <a:gd name="T9" fmla="*/ 2 h 6"/>
                  <a:gd name="T10" fmla="*/ 4 w 6"/>
                  <a:gd name="T11" fmla="*/ 0 h 6"/>
                  <a:gd name="T12" fmla="*/ 0 w 6"/>
                  <a:gd name="T13" fmla="*/ 4 h 6"/>
                  <a:gd name="T14" fmla="*/ 2 w 6"/>
                  <a:gd name="T15" fmla="*/ 4 h 6"/>
                  <a:gd name="T16" fmla="*/ 2 w 6"/>
                  <a:gd name="T17" fmla="*/ 4 h 6"/>
                  <a:gd name="T18" fmla="*/ 6 w 6"/>
                  <a:gd name="T19" fmla="*/ 6 h 6"/>
                  <a:gd name="T20" fmla="*/ 6 w 6"/>
                  <a:gd name="T21"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6" y="6"/>
                    </a:moveTo>
                    <a:lnTo>
                      <a:pt x="6" y="6"/>
                    </a:lnTo>
                    <a:lnTo>
                      <a:pt x="6" y="6"/>
                    </a:lnTo>
                    <a:lnTo>
                      <a:pt x="6" y="2"/>
                    </a:lnTo>
                    <a:lnTo>
                      <a:pt x="6" y="2"/>
                    </a:lnTo>
                    <a:lnTo>
                      <a:pt x="4" y="0"/>
                    </a:lnTo>
                    <a:lnTo>
                      <a:pt x="0" y="4"/>
                    </a:lnTo>
                    <a:lnTo>
                      <a:pt x="2" y="4"/>
                    </a:lnTo>
                    <a:lnTo>
                      <a:pt x="2" y="4"/>
                    </a:lnTo>
                    <a:lnTo>
                      <a:pt x="6" y="6"/>
                    </a:ln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9" name="Freeform 1253">
                <a:extLst>
                  <a:ext uri="{FF2B5EF4-FFF2-40B4-BE49-F238E27FC236}">
                    <a16:creationId xmlns:a16="http://schemas.microsoft.com/office/drawing/2014/main" id="{9552A4C8-7BE4-41CF-878B-5ABE29202300}"/>
                  </a:ext>
                </a:extLst>
              </p:cNvPr>
              <p:cNvSpPr>
                <a:spLocks/>
              </p:cNvSpPr>
              <p:nvPr/>
            </p:nvSpPr>
            <p:spPr bwMode="auto">
              <a:xfrm>
                <a:off x="3566" y="1840"/>
                <a:ext cx="2" cy="0"/>
              </a:xfrm>
              <a:custGeom>
                <a:avLst/>
                <a:gdLst>
                  <a:gd name="T0" fmla="*/ 2 w 2"/>
                  <a:gd name="T1" fmla="*/ 0 w 2"/>
                  <a:gd name="T2" fmla="*/ 0 w 2"/>
                  <a:gd name="T3" fmla="*/ 2 w 2"/>
                  <a:gd name="T4" fmla="*/ 2 w 2"/>
                  <a:gd name="T5" fmla="*/ 2 w 2"/>
                  <a:gd name="T6" fmla="*/ 2 w 2"/>
                </a:gdLst>
                <a:ahLst/>
                <a:cxnLst>
                  <a:cxn ang="0">
                    <a:pos x="T0" y="0"/>
                  </a:cxn>
                  <a:cxn ang="0">
                    <a:pos x="T1" y="0"/>
                  </a:cxn>
                  <a:cxn ang="0">
                    <a:pos x="T2" y="0"/>
                  </a:cxn>
                  <a:cxn ang="0">
                    <a:pos x="T3" y="0"/>
                  </a:cxn>
                  <a:cxn ang="0">
                    <a:pos x="T4" y="0"/>
                  </a:cxn>
                  <a:cxn ang="0">
                    <a:pos x="T5" y="0"/>
                  </a:cxn>
                  <a:cxn ang="0">
                    <a:pos x="T6" y="0"/>
                  </a:cxn>
                </a:cxnLst>
                <a:rect l="0" t="0" r="r" b="b"/>
                <a:pathLst>
                  <a:path w="2">
                    <a:moveTo>
                      <a:pt x="2" y="0"/>
                    </a:moveTo>
                    <a:lnTo>
                      <a:pt x="0" y="0"/>
                    </a:lnTo>
                    <a:lnTo>
                      <a:pt x="0" y="0"/>
                    </a:lnTo>
                    <a:lnTo>
                      <a:pt x="2" y="0"/>
                    </a:lnTo>
                    <a:lnTo>
                      <a:pt x="2" y="0"/>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0" name="Freeform 1254">
                <a:extLst>
                  <a:ext uri="{FF2B5EF4-FFF2-40B4-BE49-F238E27FC236}">
                    <a16:creationId xmlns:a16="http://schemas.microsoft.com/office/drawing/2014/main" id="{1895CE6E-AA39-42E4-90F2-13E5DF214101}"/>
                  </a:ext>
                </a:extLst>
              </p:cNvPr>
              <p:cNvSpPr>
                <a:spLocks/>
              </p:cNvSpPr>
              <p:nvPr/>
            </p:nvSpPr>
            <p:spPr bwMode="auto">
              <a:xfrm>
                <a:off x="3558" y="1882"/>
                <a:ext cx="22" cy="44"/>
              </a:xfrm>
              <a:custGeom>
                <a:avLst/>
                <a:gdLst>
                  <a:gd name="T0" fmla="*/ 6 w 22"/>
                  <a:gd name="T1" fmla="*/ 26 h 44"/>
                  <a:gd name="T2" fmla="*/ 6 w 22"/>
                  <a:gd name="T3" fmla="*/ 26 h 44"/>
                  <a:gd name="T4" fmla="*/ 4 w 22"/>
                  <a:gd name="T5" fmla="*/ 28 h 44"/>
                  <a:gd name="T6" fmla="*/ 2 w 22"/>
                  <a:gd name="T7" fmla="*/ 30 h 44"/>
                  <a:gd name="T8" fmla="*/ 0 w 22"/>
                  <a:gd name="T9" fmla="*/ 32 h 44"/>
                  <a:gd name="T10" fmla="*/ 0 w 22"/>
                  <a:gd name="T11" fmla="*/ 34 h 44"/>
                  <a:gd name="T12" fmla="*/ 0 w 22"/>
                  <a:gd name="T13" fmla="*/ 34 h 44"/>
                  <a:gd name="T14" fmla="*/ 0 w 22"/>
                  <a:gd name="T15" fmla="*/ 44 h 44"/>
                  <a:gd name="T16" fmla="*/ 22 w 22"/>
                  <a:gd name="T17" fmla="*/ 20 h 44"/>
                  <a:gd name="T18" fmla="*/ 22 w 22"/>
                  <a:gd name="T19" fmla="*/ 20 h 44"/>
                  <a:gd name="T20" fmla="*/ 20 w 22"/>
                  <a:gd name="T21" fmla="*/ 20 h 44"/>
                  <a:gd name="T22" fmla="*/ 20 w 22"/>
                  <a:gd name="T23" fmla="*/ 20 h 44"/>
                  <a:gd name="T24" fmla="*/ 14 w 22"/>
                  <a:gd name="T25" fmla="*/ 20 h 44"/>
                  <a:gd name="T26" fmla="*/ 12 w 22"/>
                  <a:gd name="T27" fmla="*/ 18 h 44"/>
                  <a:gd name="T28" fmla="*/ 12 w 22"/>
                  <a:gd name="T29" fmla="*/ 16 h 44"/>
                  <a:gd name="T30" fmla="*/ 12 w 22"/>
                  <a:gd name="T31" fmla="*/ 16 h 44"/>
                  <a:gd name="T32" fmla="*/ 14 w 22"/>
                  <a:gd name="T33" fmla="*/ 12 h 44"/>
                  <a:gd name="T34" fmla="*/ 16 w 22"/>
                  <a:gd name="T35" fmla="*/ 6 h 44"/>
                  <a:gd name="T36" fmla="*/ 16 w 22"/>
                  <a:gd name="T37" fmla="*/ 6 h 44"/>
                  <a:gd name="T38" fmla="*/ 16 w 22"/>
                  <a:gd name="T39" fmla="*/ 0 h 44"/>
                  <a:gd name="T40" fmla="*/ 2 w 22"/>
                  <a:gd name="T41" fmla="*/ 14 h 44"/>
                  <a:gd name="T42" fmla="*/ 2 w 22"/>
                  <a:gd name="T43" fmla="*/ 14 h 44"/>
                  <a:gd name="T44" fmla="*/ 6 w 22"/>
                  <a:gd name="T45" fmla="*/ 20 h 44"/>
                  <a:gd name="T46" fmla="*/ 6 w 22"/>
                  <a:gd name="T47" fmla="*/ 26 h 44"/>
                  <a:gd name="T48" fmla="*/ 6 w 22"/>
                  <a:gd name="T49" fmla="*/ 26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44">
                    <a:moveTo>
                      <a:pt x="6" y="26"/>
                    </a:moveTo>
                    <a:lnTo>
                      <a:pt x="6" y="26"/>
                    </a:lnTo>
                    <a:lnTo>
                      <a:pt x="4" y="28"/>
                    </a:lnTo>
                    <a:lnTo>
                      <a:pt x="2" y="30"/>
                    </a:lnTo>
                    <a:lnTo>
                      <a:pt x="0" y="32"/>
                    </a:lnTo>
                    <a:lnTo>
                      <a:pt x="0" y="34"/>
                    </a:lnTo>
                    <a:lnTo>
                      <a:pt x="0" y="34"/>
                    </a:lnTo>
                    <a:lnTo>
                      <a:pt x="0" y="44"/>
                    </a:lnTo>
                    <a:lnTo>
                      <a:pt x="22" y="20"/>
                    </a:lnTo>
                    <a:lnTo>
                      <a:pt x="22" y="20"/>
                    </a:lnTo>
                    <a:lnTo>
                      <a:pt x="20" y="20"/>
                    </a:lnTo>
                    <a:lnTo>
                      <a:pt x="20" y="20"/>
                    </a:lnTo>
                    <a:lnTo>
                      <a:pt x="14" y="20"/>
                    </a:lnTo>
                    <a:lnTo>
                      <a:pt x="12" y="18"/>
                    </a:lnTo>
                    <a:lnTo>
                      <a:pt x="12" y="16"/>
                    </a:lnTo>
                    <a:lnTo>
                      <a:pt x="12" y="16"/>
                    </a:lnTo>
                    <a:lnTo>
                      <a:pt x="14" y="12"/>
                    </a:lnTo>
                    <a:lnTo>
                      <a:pt x="16" y="6"/>
                    </a:lnTo>
                    <a:lnTo>
                      <a:pt x="16" y="6"/>
                    </a:lnTo>
                    <a:lnTo>
                      <a:pt x="16" y="0"/>
                    </a:lnTo>
                    <a:lnTo>
                      <a:pt x="2" y="14"/>
                    </a:lnTo>
                    <a:lnTo>
                      <a:pt x="2" y="14"/>
                    </a:lnTo>
                    <a:lnTo>
                      <a:pt x="6" y="20"/>
                    </a:lnTo>
                    <a:lnTo>
                      <a:pt x="6" y="26"/>
                    </a:lnTo>
                    <a:lnTo>
                      <a:pt x="6"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1" name="Freeform 1255">
                <a:extLst>
                  <a:ext uri="{FF2B5EF4-FFF2-40B4-BE49-F238E27FC236}">
                    <a16:creationId xmlns:a16="http://schemas.microsoft.com/office/drawing/2014/main" id="{2A83277E-2EEF-4D1E-8312-E9F9BB5A1886}"/>
                  </a:ext>
                </a:extLst>
              </p:cNvPr>
              <p:cNvSpPr>
                <a:spLocks/>
              </p:cNvSpPr>
              <p:nvPr/>
            </p:nvSpPr>
            <p:spPr bwMode="auto">
              <a:xfrm>
                <a:off x="3922" y="1582"/>
                <a:ext cx="0" cy="2"/>
              </a:xfrm>
              <a:custGeom>
                <a:avLst/>
                <a:gdLst>
                  <a:gd name="T0" fmla="*/ 0 h 2"/>
                  <a:gd name="T1" fmla="*/ 2 h 2"/>
                  <a:gd name="T2" fmla="*/ 2 h 2"/>
                  <a:gd name="T3" fmla="*/ 2 h 2"/>
                  <a:gd name="T4" fmla="*/ 0 h 2"/>
                  <a:gd name="T5" fmla="*/ 0 h 2"/>
                </a:gdLst>
                <a:ahLst/>
                <a:cxnLst>
                  <a:cxn ang="0">
                    <a:pos x="0" y="T0"/>
                  </a:cxn>
                  <a:cxn ang="0">
                    <a:pos x="0" y="T1"/>
                  </a:cxn>
                  <a:cxn ang="0">
                    <a:pos x="0" y="T2"/>
                  </a:cxn>
                  <a:cxn ang="0">
                    <a:pos x="0" y="T3"/>
                  </a:cxn>
                  <a:cxn ang="0">
                    <a:pos x="0" y="T4"/>
                  </a:cxn>
                  <a:cxn ang="0">
                    <a:pos x="0" y="T5"/>
                  </a:cxn>
                </a:cxnLst>
                <a:rect l="0" t="0" r="r" b="b"/>
                <a:pathLst>
                  <a:path h="2">
                    <a:moveTo>
                      <a:pt x="0" y="0"/>
                    </a:moveTo>
                    <a:lnTo>
                      <a:pt x="0" y="2"/>
                    </a:lnTo>
                    <a:lnTo>
                      <a:pt x="0" y="2"/>
                    </a:lnTo>
                    <a:lnTo>
                      <a:pt x="0" y="2"/>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2" name="Freeform 1256">
                <a:extLst>
                  <a:ext uri="{FF2B5EF4-FFF2-40B4-BE49-F238E27FC236}">
                    <a16:creationId xmlns:a16="http://schemas.microsoft.com/office/drawing/2014/main" id="{85D14068-6FF0-47AE-9210-360BFD667133}"/>
                  </a:ext>
                </a:extLst>
              </p:cNvPr>
              <p:cNvSpPr>
                <a:spLocks/>
              </p:cNvSpPr>
              <p:nvPr/>
            </p:nvSpPr>
            <p:spPr bwMode="auto">
              <a:xfrm>
                <a:off x="3930" y="1570"/>
                <a:ext cx="10" cy="4"/>
              </a:xfrm>
              <a:custGeom>
                <a:avLst/>
                <a:gdLst>
                  <a:gd name="T0" fmla="*/ 4 w 10"/>
                  <a:gd name="T1" fmla="*/ 0 h 4"/>
                  <a:gd name="T2" fmla="*/ 0 w 10"/>
                  <a:gd name="T3" fmla="*/ 4 h 4"/>
                  <a:gd name="T4" fmla="*/ 0 w 10"/>
                  <a:gd name="T5" fmla="*/ 4 h 4"/>
                  <a:gd name="T6" fmla="*/ 10 w 10"/>
                  <a:gd name="T7" fmla="*/ 0 h 4"/>
                  <a:gd name="T8" fmla="*/ 10 w 10"/>
                  <a:gd name="T9" fmla="*/ 0 h 4"/>
                  <a:gd name="T10" fmla="*/ 4 w 10"/>
                  <a:gd name="T11" fmla="*/ 0 h 4"/>
                  <a:gd name="T12" fmla="*/ 4 w 10"/>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4" y="0"/>
                    </a:moveTo>
                    <a:lnTo>
                      <a:pt x="0" y="4"/>
                    </a:lnTo>
                    <a:lnTo>
                      <a:pt x="0" y="4"/>
                    </a:lnTo>
                    <a:lnTo>
                      <a:pt x="10" y="0"/>
                    </a:lnTo>
                    <a:lnTo>
                      <a:pt x="10" y="0"/>
                    </a:lnTo>
                    <a:lnTo>
                      <a:pt x="4"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3" name="Freeform 1257">
                <a:extLst>
                  <a:ext uri="{FF2B5EF4-FFF2-40B4-BE49-F238E27FC236}">
                    <a16:creationId xmlns:a16="http://schemas.microsoft.com/office/drawing/2014/main" id="{DD0F12DF-486E-4C84-B090-05B7ECFBABBE}"/>
                  </a:ext>
                </a:extLst>
              </p:cNvPr>
              <p:cNvSpPr>
                <a:spLocks/>
              </p:cNvSpPr>
              <p:nvPr/>
            </p:nvSpPr>
            <p:spPr bwMode="auto">
              <a:xfrm>
                <a:off x="3588" y="1956"/>
                <a:ext cx="12" cy="8"/>
              </a:xfrm>
              <a:custGeom>
                <a:avLst/>
                <a:gdLst>
                  <a:gd name="T0" fmla="*/ 12 w 12"/>
                  <a:gd name="T1" fmla="*/ 4 h 8"/>
                  <a:gd name="T2" fmla="*/ 12 w 12"/>
                  <a:gd name="T3" fmla="*/ 4 h 8"/>
                  <a:gd name="T4" fmla="*/ 10 w 12"/>
                  <a:gd name="T5" fmla="*/ 0 h 8"/>
                  <a:gd name="T6" fmla="*/ 10 w 12"/>
                  <a:gd name="T7" fmla="*/ 0 h 8"/>
                  <a:gd name="T8" fmla="*/ 8 w 12"/>
                  <a:gd name="T9" fmla="*/ 4 h 8"/>
                  <a:gd name="T10" fmla="*/ 4 w 12"/>
                  <a:gd name="T11" fmla="*/ 4 h 8"/>
                  <a:gd name="T12" fmla="*/ 0 w 12"/>
                  <a:gd name="T13" fmla="*/ 8 h 8"/>
                  <a:gd name="T14" fmla="*/ 0 w 12"/>
                  <a:gd name="T15" fmla="*/ 8 h 8"/>
                  <a:gd name="T16" fmla="*/ 8 w 12"/>
                  <a:gd name="T17" fmla="*/ 8 h 8"/>
                  <a:gd name="T18" fmla="*/ 10 w 12"/>
                  <a:gd name="T19" fmla="*/ 6 h 8"/>
                  <a:gd name="T20" fmla="*/ 12 w 12"/>
                  <a:gd name="T21" fmla="*/ 4 h 8"/>
                  <a:gd name="T22" fmla="*/ 12 w 12"/>
                  <a:gd name="T23"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8">
                    <a:moveTo>
                      <a:pt x="12" y="4"/>
                    </a:moveTo>
                    <a:lnTo>
                      <a:pt x="12" y="4"/>
                    </a:lnTo>
                    <a:lnTo>
                      <a:pt x="10" y="0"/>
                    </a:lnTo>
                    <a:lnTo>
                      <a:pt x="10" y="0"/>
                    </a:lnTo>
                    <a:lnTo>
                      <a:pt x="8" y="4"/>
                    </a:lnTo>
                    <a:lnTo>
                      <a:pt x="4" y="4"/>
                    </a:lnTo>
                    <a:lnTo>
                      <a:pt x="0" y="8"/>
                    </a:lnTo>
                    <a:lnTo>
                      <a:pt x="0" y="8"/>
                    </a:lnTo>
                    <a:lnTo>
                      <a:pt x="8" y="8"/>
                    </a:lnTo>
                    <a:lnTo>
                      <a:pt x="10" y="6"/>
                    </a:lnTo>
                    <a:lnTo>
                      <a:pt x="12" y="4"/>
                    </a:lnTo>
                    <a:lnTo>
                      <a:pt x="1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4" name="Freeform 1258">
                <a:extLst>
                  <a:ext uri="{FF2B5EF4-FFF2-40B4-BE49-F238E27FC236}">
                    <a16:creationId xmlns:a16="http://schemas.microsoft.com/office/drawing/2014/main" id="{873F3495-88CF-465B-ABAC-A49BF07062F0}"/>
                  </a:ext>
                </a:extLst>
              </p:cNvPr>
              <p:cNvSpPr>
                <a:spLocks/>
              </p:cNvSpPr>
              <p:nvPr/>
            </p:nvSpPr>
            <p:spPr bwMode="auto">
              <a:xfrm>
                <a:off x="3644" y="1932"/>
                <a:ext cx="0" cy="2"/>
              </a:xfrm>
              <a:custGeom>
                <a:avLst/>
                <a:gdLst>
                  <a:gd name="T0" fmla="*/ 2 h 2"/>
                  <a:gd name="T1" fmla="*/ 2 h 2"/>
                  <a:gd name="T2" fmla="*/ 0 h 2"/>
                  <a:gd name="T3" fmla="*/ 0 h 2"/>
                  <a:gd name="T4" fmla="*/ 2 h 2"/>
                  <a:gd name="T5" fmla="*/ 2 h 2"/>
                </a:gdLst>
                <a:ahLst/>
                <a:cxnLst>
                  <a:cxn ang="0">
                    <a:pos x="0" y="T0"/>
                  </a:cxn>
                  <a:cxn ang="0">
                    <a:pos x="0" y="T1"/>
                  </a:cxn>
                  <a:cxn ang="0">
                    <a:pos x="0" y="T2"/>
                  </a:cxn>
                  <a:cxn ang="0">
                    <a:pos x="0" y="T3"/>
                  </a:cxn>
                  <a:cxn ang="0">
                    <a:pos x="0" y="T4"/>
                  </a:cxn>
                  <a:cxn ang="0">
                    <a:pos x="0" y="T5"/>
                  </a:cxn>
                </a:cxnLst>
                <a:rect l="0" t="0" r="r" b="b"/>
                <a:pathLst>
                  <a:path h="2">
                    <a:moveTo>
                      <a:pt x="0" y="2"/>
                    </a:moveTo>
                    <a:lnTo>
                      <a:pt x="0" y="2"/>
                    </a:lnTo>
                    <a:lnTo>
                      <a:pt x="0" y="0"/>
                    </a:lnTo>
                    <a:lnTo>
                      <a:pt x="0"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5" name="Freeform 1259">
                <a:extLst>
                  <a:ext uri="{FF2B5EF4-FFF2-40B4-BE49-F238E27FC236}">
                    <a16:creationId xmlns:a16="http://schemas.microsoft.com/office/drawing/2014/main" id="{6A29EB91-27CF-4325-AB0A-F0BB89CC5465}"/>
                  </a:ext>
                </a:extLst>
              </p:cNvPr>
              <p:cNvSpPr>
                <a:spLocks/>
              </p:cNvSpPr>
              <p:nvPr/>
            </p:nvSpPr>
            <p:spPr bwMode="auto">
              <a:xfrm>
                <a:off x="3774" y="1802"/>
                <a:ext cx="0" cy="2"/>
              </a:xfrm>
              <a:custGeom>
                <a:avLst/>
                <a:gdLst>
                  <a:gd name="T0" fmla="*/ 2 h 2"/>
                  <a:gd name="T1" fmla="*/ 0 h 2"/>
                  <a:gd name="T2" fmla="*/ 0 h 2"/>
                  <a:gd name="T3" fmla="*/ 0 h 2"/>
                  <a:gd name="T4" fmla="*/ 0 h 2"/>
                  <a:gd name="T5" fmla="*/ 2 h 2"/>
                  <a:gd name="T6" fmla="*/ 2 h 2"/>
                </a:gdLst>
                <a:ahLst/>
                <a:cxnLst>
                  <a:cxn ang="0">
                    <a:pos x="0" y="T0"/>
                  </a:cxn>
                  <a:cxn ang="0">
                    <a:pos x="0" y="T1"/>
                  </a:cxn>
                  <a:cxn ang="0">
                    <a:pos x="0" y="T2"/>
                  </a:cxn>
                  <a:cxn ang="0">
                    <a:pos x="0" y="T3"/>
                  </a:cxn>
                  <a:cxn ang="0">
                    <a:pos x="0" y="T4"/>
                  </a:cxn>
                  <a:cxn ang="0">
                    <a:pos x="0" y="T5"/>
                  </a:cxn>
                  <a:cxn ang="0">
                    <a:pos x="0" y="T6"/>
                  </a:cxn>
                </a:cxnLst>
                <a:rect l="0" t="0" r="r" b="b"/>
                <a:pathLst>
                  <a:path h="2">
                    <a:moveTo>
                      <a:pt x="0" y="2"/>
                    </a:moveTo>
                    <a:lnTo>
                      <a:pt x="0" y="0"/>
                    </a:lnTo>
                    <a:lnTo>
                      <a:pt x="0" y="0"/>
                    </a:lnTo>
                    <a:lnTo>
                      <a:pt x="0" y="0"/>
                    </a:lnTo>
                    <a:lnTo>
                      <a:pt x="0"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6" name="Freeform 1260">
                <a:extLst>
                  <a:ext uri="{FF2B5EF4-FFF2-40B4-BE49-F238E27FC236}">
                    <a16:creationId xmlns:a16="http://schemas.microsoft.com/office/drawing/2014/main" id="{59E8D14D-0F1E-4CAB-816B-5044049D3DDD}"/>
                  </a:ext>
                </a:extLst>
              </p:cNvPr>
              <p:cNvSpPr>
                <a:spLocks/>
              </p:cNvSpPr>
              <p:nvPr/>
            </p:nvSpPr>
            <p:spPr bwMode="auto">
              <a:xfrm>
                <a:off x="3860" y="1764"/>
                <a:ext cx="2" cy="2"/>
              </a:xfrm>
              <a:custGeom>
                <a:avLst/>
                <a:gdLst>
                  <a:gd name="T0" fmla="*/ 0 w 2"/>
                  <a:gd name="T1" fmla="*/ 2 h 2"/>
                  <a:gd name="T2" fmla="*/ 0 w 2"/>
                  <a:gd name="T3" fmla="*/ 2 h 2"/>
                  <a:gd name="T4" fmla="*/ 2 w 2"/>
                  <a:gd name="T5" fmla="*/ 0 h 2"/>
                  <a:gd name="T6" fmla="*/ 2 w 2"/>
                  <a:gd name="T7" fmla="*/ 0 h 2"/>
                  <a:gd name="T8" fmla="*/ 0 w 2"/>
                  <a:gd name="T9" fmla="*/ 2 h 2"/>
                  <a:gd name="T10" fmla="*/ 0 w 2"/>
                  <a:gd name="T11" fmla="*/ 2 h 2"/>
                </a:gdLst>
                <a:ahLst/>
                <a:cxnLst>
                  <a:cxn ang="0">
                    <a:pos x="T0" y="T1"/>
                  </a:cxn>
                  <a:cxn ang="0">
                    <a:pos x="T2" y="T3"/>
                  </a:cxn>
                  <a:cxn ang="0">
                    <a:pos x="T4" y="T5"/>
                  </a:cxn>
                  <a:cxn ang="0">
                    <a:pos x="T6" y="T7"/>
                  </a:cxn>
                  <a:cxn ang="0">
                    <a:pos x="T8" y="T9"/>
                  </a:cxn>
                  <a:cxn ang="0">
                    <a:pos x="T10" y="T11"/>
                  </a:cxn>
                </a:cxnLst>
                <a:rect l="0" t="0" r="r" b="b"/>
                <a:pathLst>
                  <a:path w="2" h="2">
                    <a:moveTo>
                      <a:pt x="0" y="2"/>
                    </a:moveTo>
                    <a:lnTo>
                      <a:pt x="0" y="2"/>
                    </a:lnTo>
                    <a:lnTo>
                      <a:pt x="2" y="0"/>
                    </a:lnTo>
                    <a:lnTo>
                      <a:pt x="2"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7" name="Freeform 1261">
                <a:extLst>
                  <a:ext uri="{FF2B5EF4-FFF2-40B4-BE49-F238E27FC236}">
                    <a16:creationId xmlns:a16="http://schemas.microsoft.com/office/drawing/2014/main" id="{24614DCF-50A1-4E97-8CD3-1CBE9B3FB0A3}"/>
                  </a:ext>
                </a:extLst>
              </p:cNvPr>
              <p:cNvSpPr>
                <a:spLocks/>
              </p:cNvSpPr>
              <p:nvPr/>
            </p:nvSpPr>
            <p:spPr bwMode="auto">
              <a:xfrm>
                <a:off x="3690" y="1956"/>
                <a:ext cx="4" cy="4"/>
              </a:xfrm>
              <a:custGeom>
                <a:avLst/>
                <a:gdLst>
                  <a:gd name="T0" fmla="*/ 4 w 4"/>
                  <a:gd name="T1" fmla="*/ 0 h 4"/>
                  <a:gd name="T2" fmla="*/ 0 w 4"/>
                  <a:gd name="T3" fmla="*/ 4 h 4"/>
                  <a:gd name="T4" fmla="*/ 0 w 4"/>
                  <a:gd name="T5" fmla="*/ 4 h 4"/>
                  <a:gd name="T6" fmla="*/ 2 w 4"/>
                  <a:gd name="T7" fmla="*/ 2 h 4"/>
                  <a:gd name="T8" fmla="*/ 2 w 4"/>
                  <a:gd name="T9" fmla="*/ 2 h 4"/>
                  <a:gd name="T10" fmla="*/ 4 w 4"/>
                  <a:gd name="T11" fmla="*/ 0 h 4"/>
                  <a:gd name="T12" fmla="*/ 4 w 4"/>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4" y="0"/>
                    </a:moveTo>
                    <a:lnTo>
                      <a:pt x="0" y="4"/>
                    </a:lnTo>
                    <a:lnTo>
                      <a:pt x="0" y="4"/>
                    </a:lnTo>
                    <a:lnTo>
                      <a:pt x="2" y="2"/>
                    </a:lnTo>
                    <a:lnTo>
                      <a:pt x="2" y="2"/>
                    </a:lnTo>
                    <a:lnTo>
                      <a:pt x="4"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8" name="Freeform 1262">
                <a:extLst>
                  <a:ext uri="{FF2B5EF4-FFF2-40B4-BE49-F238E27FC236}">
                    <a16:creationId xmlns:a16="http://schemas.microsoft.com/office/drawing/2014/main" id="{8364D973-5056-4AC8-9F5C-8F61C234F63F}"/>
                  </a:ext>
                </a:extLst>
              </p:cNvPr>
              <p:cNvSpPr>
                <a:spLocks/>
              </p:cNvSpPr>
              <p:nvPr/>
            </p:nvSpPr>
            <p:spPr bwMode="auto">
              <a:xfrm>
                <a:off x="3892" y="1898"/>
                <a:ext cx="6" cy="6"/>
              </a:xfrm>
              <a:custGeom>
                <a:avLst/>
                <a:gdLst>
                  <a:gd name="T0" fmla="*/ 6 w 6"/>
                  <a:gd name="T1" fmla="*/ 0 h 6"/>
                  <a:gd name="T2" fmla="*/ 0 w 6"/>
                  <a:gd name="T3" fmla="*/ 6 h 6"/>
                  <a:gd name="T4" fmla="*/ 0 w 6"/>
                  <a:gd name="T5" fmla="*/ 6 h 6"/>
                  <a:gd name="T6" fmla="*/ 4 w 6"/>
                  <a:gd name="T7" fmla="*/ 6 h 6"/>
                  <a:gd name="T8" fmla="*/ 4 w 6"/>
                  <a:gd name="T9" fmla="*/ 6 h 6"/>
                  <a:gd name="T10" fmla="*/ 6 w 6"/>
                  <a:gd name="T11" fmla="*/ 0 h 6"/>
                  <a:gd name="T12" fmla="*/ 6 w 6"/>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6" h="6">
                    <a:moveTo>
                      <a:pt x="6" y="0"/>
                    </a:moveTo>
                    <a:lnTo>
                      <a:pt x="0" y="6"/>
                    </a:lnTo>
                    <a:lnTo>
                      <a:pt x="0" y="6"/>
                    </a:lnTo>
                    <a:lnTo>
                      <a:pt x="4" y="6"/>
                    </a:lnTo>
                    <a:lnTo>
                      <a:pt x="4" y="6"/>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9" name="Freeform 1263">
                <a:extLst>
                  <a:ext uri="{FF2B5EF4-FFF2-40B4-BE49-F238E27FC236}">
                    <a16:creationId xmlns:a16="http://schemas.microsoft.com/office/drawing/2014/main" id="{08F25713-5737-4017-ACC0-42DB248947BC}"/>
                  </a:ext>
                </a:extLst>
              </p:cNvPr>
              <p:cNvSpPr>
                <a:spLocks/>
              </p:cNvSpPr>
              <p:nvPr/>
            </p:nvSpPr>
            <p:spPr bwMode="auto">
              <a:xfrm>
                <a:off x="4102" y="1668"/>
                <a:ext cx="46" cy="40"/>
              </a:xfrm>
              <a:custGeom>
                <a:avLst/>
                <a:gdLst>
                  <a:gd name="T0" fmla="*/ 12 w 46"/>
                  <a:gd name="T1" fmla="*/ 40 h 40"/>
                  <a:gd name="T2" fmla="*/ 24 w 46"/>
                  <a:gd name="T3" fmla="*/ 28 h 40"/>
                  <a:gd name="T4" fmla="*/ 24 w 46"/>
                  <a:gd name="T5" fmla="*/ 24 h 40"/>
                  <a:gd name="T6" fmla="*/ 24 w 46"/>
                  <a:gd name="T7" fmla="*/ 24 h 40"/>
                  <a:gd name="T8" fmla="*/ 26 w 46"/>
                  <a:gd name="T9" fmla="*/ 26 h 40"/>
                  <a:gd name="T10" fmla="*/ 46 w 46"/>
                  <a:gd name="T11" fmla="*/ 4 h 40"/>
                  <a:gd name="T12" fmla="*/ 46 w 46"/>
                  <a:gd name="T13" fmla="*/ 4 h 40"/>
                  <a:gd name="T14" fmla="*/ 38 w 46"/>
                  <a:gd name="T15" fmla="*/ 4 h 40"/>
                  <a:gd name="T16" fmla="*/ 38 w 46"/>
                  <a:gd name="T17" fmla="*/ 4 h 40"/>
                  <a:gd name="T18" fmla="*/ 24 w 46"/>
                  <a:gd name="T19" fmla="*/ 0 h 40"/>
                  <a:gd name="T20" fmla="*/ 0 w 46"/>
                  <a:gd name="T21" fmla="*/ 26 h 40"/>
                  <a:gd name="T22" fmla="*/ 0 w 46"/>
                  <a:gd name="T23" fmla="*/ 26 h 40"/>
                  <a:gd name="T24" fmla="*/ 4 w 46"/>
                  <a:gd name="T25" fmla="*/ 34 h 40"/>
                  <a:gd name="T26" fmla="*/ 12 w 46"/>
                  <a:gd name="T27" fmla="*/ 40 h 40"/>
                  <a:gd name="T28" fmla="*/ 12 w 46"/>
                  <a:gd name="T29"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40">
                    <a:moveTo>
                      <a:pt x="12" y="40"/>
                    </a:moveTo>
                    <a:lnTo>
                      <a:pt x="24" y="28"/>
                    </a:lnTo>
                    <a:lnTo>
                      <a:pt x="24" y="24"/>
                    </a:lnTo>
                    <a:lnTo>
                      <a:pt x="24" y="24"/>
                    </a:lnTo>
                    <a:lnTo>
                      <a:pt x="26" y="26"/>
                    </a:lnTo>
                    <a:lnTo>
                      <a:pt x="46" y="4"/>
                    </a:lnTo>
                    <a:lnTo>
                      <a:pt x="46" y="4"/>
                    </a:lnTo>
                    <a:lnTo>
                      <a:pt x="38" y="4"/>
                    </a:lnTo>
                    <a:lnTo>
                      <a:pt x="38" y="4"/>
                    </a:lnTo>
                    <a:lnTo>
                      <a:pt x="24" y="0"/>
                    </a:lnTo>
                    <a:lnTo>
                      <a:pt x="0" y="26"/>
                    </a:lnTo>
                    <a:lnTo>
                      <a:pt x="0" y="26"/>
                    </a:lnTo>
                    <a:lnTo>
                      <a:pt x="4" y="34"/>
                    </a:lnTo>
                    <a:lnTo>
                      <a:pt x="12" y="40"/>
                    </a:lnTo>
                    <a:lnTo>
                      <a:pt x="12"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0" name="Freeform 1264">
                <a:extLst>
                  <a:ext uri="{FF2B5EF4-FFF2-40B4-BE49-F238E27FC236}">
                    <a16:creationId xmlns:a16="http://schemas.microsoft.com/office/drawing/2014/main" id="{EA82F12A-795B-4D45-98AC-729FA1B4DC07}"/>
                  </a:ext>
                </a:extLst>
              </p:cNvPr>
              <p:cNvSpPr>
                <a:spLocks/>
              </p:cNvSpPr>
              <p:nvPr/>
            </p:nvSpPr>
            <p:spPr bwMode="auto">
              <a:xfrm>
                <a:off x="3912" y="1902"/>
                <a:ext cx="6" cy="0"/>
              </a:xfrm>
              <a:custGeom>
                <a:avLst/>
                <a:gdLst>
                  <a:gd name="T0" fmla="*/ 6 w 6"/>
                  <a:gd name="T1" fmla="*/ 6 w 6"/>
                  <a:gd name="T2" fmla="*/ 6 w 6"/>
                  <a:gd name="T3" fmla="*/ 0 w 6"/>
                  <a:gd name="T4" fmla="*/ 0 w 6"/>
                  <a:gd name="T5" fmla="*/ 0 w 6"/>
                  <a:gd name="T6" fmla="*/ 0 w 6"/>
                  <a:gd name="T7" fmla="*/ 0 w 6"/>
                  <a:gd name="T8" fmla="*/ 0 w 6"/>
                  <a:gd name="T9" fmla="*/ 6 w 6"/>
                  <a:gd name="T10" fmla="*/ 6 w 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6">
                    <a:moveTo>
                      <a:pt x="6" y="0"/>
                    </a:moveTo>
                    <a:lnTo>
                      <a:pt x="6" y="0"/>
                    </a:lnTo>
                    <a:lnTo>
                      <a:pt x="6" y="0"/>
                    </a:lnTo>
                    <a:lnTo>
                      <a:pt x="0" y="0"/>
                    </a:lnTo>
                    <a:lnTo>
                      <a:pt x="0" y="0"/>
                    </a:lnTo>
                    <a:lnTo>
                      <a:pt x="0" y="0"/>
                    </a:lnTo>
                    <a:lnTo>
                      <a:pt x="0" y="0"/>
                    </a:lnTo>
                    <a:lnTo>
                      <a:pt x="0" y="0"/>
                    </a:lnTo>
                    <a:lnTo>
                      <a:pt x="0" y="0"/>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1" name="Freeform 1265">
                <a:extLst>
                  <a:ext uri="{FF2B5EF4-FFF2-40B4-BE49-F238E27FC236}">
                    <a16:creationId xmlns:a16="http://schemas.microsoft.com/office/drawing/2014/main" id="{20138180-AD10-4DD4-A497-1AE1A8B14783}"/>
                  </a:ext>
                </a:extLst>
              </p:cNvPr>
              <p:cNvSpPr>
                <a:spLocks/>
              </p:cNvSpPr>
              <p:nvPr/>
            </p:nvSpPr>
            <p:spPr bwMode="auto">
              <a:xfrm>
                <a:off x="3908" y="1902"/>
                <a:ext cx="2" cy="0"/>
              </a:xfrm>
              <a:custGeom>
                <a:avLst/>
                <a:gdLst>
                  <a:gd name="T0" fmla="*/ 0 w 2"/>
                  <a:gd name="T1" fmla="*/ 0 w 2"/>
                  <a:gd name="T2" fmla="*/ 2 w 2"/>
                  <a:gd name="T3" fmla="*/ 2 w 2"/>
                  <a:gd name="T4" fmla="*/ 0 w 2"/>
                  <a:gd name="T5" fmla="*/ 0 w 2"/>
                </a:gdLst>
                <a:ahLst/>
                <a:cxnLst>
                  <a:cxn ang="0">
                    <a:pos x="T0" y="0"/>
                  </a:cxn>
                  <a:cxn ang="0">
                    <a:pos x="T1" y="0"/>
                  </a:cxn>
                  <a:cxn ang="0">
                    <a:pos x="T2" y="0"/>
                  </a:cxn>
                  <a:cxn ang="0">
                    <a:pos x="T3" y="0"/>
                  </a:cxn>
                  <a:cxn ang="0">
                    <a:pos x="T4" y="0"/>
                  </a:cxn>
                  <a:cxn ang="0">
                    <a:pos x="T5" y="0"/>
                  </a:cxn>
                </a:cxnLst>
                <a:rect l="0" t="0" r="r" b="b"/>
                <a:pathLst>
                  <a:path w="2">
                    <a:moveTo>
                      <a:pt x="0" y="0"/>
                    </a:moveTo>
                    <a:lnTo>
                      <a:pt x="0" y="0"/>
                    </a:lnTo>
                    <a:lnTo>
                      <a:pt x="2" y="0"/>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2" name="Freeform 1266">
                <a:extLst>
                  <a:ext uri="{FF2B5EF4-FFF2-40B4-BE49-F238E27FC236}">
                    <a16:creationId xmlns:a16="http://schemas.microsoft.com/office/drawing/2014/main" id="{1118A5F4-4EF2-469C-921F-B39B72B7802A}"/>
                  </a:ext>
                </a:extLst>
              </p:cNvPr>
              <p:cNvSpPr>
                <a:spLocks/>
              </p:cNvSpPr>
              <p:nvPr/>
            </p:nvSpPr>
            <p:spPr bwMode="auto">
              <a:xfrm>
                <a:off x="3946" y="1838"/>
                <a:ext cx="12" cy="12"/>
              </a:xfrm>
              <a:custGeom>
                <a:avLst/>
                <a:gdLst>
                  <a:gd name="T0" fmla="*/ 4 w 12"/>
                  <a:gd name="T1" fmla="*/ 12 h 12"/>
                  <a:gd name="T2" fmla="*/ 4 w 12"/>
                  <a:gd name="T3" fmla="*/ 12 h 12"/>
                  <a:gd name="T4" fmla="*/ 6 w 12"/>
                  <a:gd name="T5" fmla="*/ 12 h 12"/>
                  <a:gd name="T6" fmla="*/ 10 w 12"/>
                  <a:gd name="T7" fmla="*/ 10 h 12"/>
                  <a:gd name="T8" fmla="*/ 12 w 12"/>
                  <a:gd name="T9" fmla="*/ 6 h 12"/>
                  <a:gd name="T10" fmla="*/ 10 w 12"/>
                  <a:gd name="T11" fmla="*/ 0 h 12"/>
                  <a:gd name="T12" fmla="*/ 0 w 12"/>
                  <a:gd name="T13" fmla="*/ 12 h 12"/>
                  <a:gd name="T14" fmla="*/ 0 w 12"/>
                  <a:gd name="T15" fmla="*/ 12 h 12"/>
                  <a:gd name="T16" fmla="*/ 4 w 12"/>
                  <a:gd name="T17" fmla="*/ 12 h 12"/>
                  <a:gd name="T18" fmla="*/ 4 w 12"/>
                  <a:gd name="T19"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4" y="12"/>
                    </a:moveTo>
                    <a:lnTo>
                      <a:pt x="4" y="12"/>
                    </a:lnTo>
                    <a:lnTo>
                      <a:pt x="6" y="12"/>
                    </a:lnTo>
                    <a:lnTo>
                      <a:pt x="10" y="10"/>
                    </a:lnTo>
                    <a:lnTo>
                      <a:pt x="12" y="6"/>
                    </a:lnTo>
                    <a:lnTo>
                      <a:pt x="10" y="0"/>
                    </a:lnTo>
                    <a:lnTo>
                      <a:pt x="0" y="12"/>
                    </a:lnTo>
                    <a:lnTo>
                      <a:pt x="0" y="12"/>
                    </a:lnTo>
                    <a:lnTo>
                      <a:pt x="4" y="12"/>
                    </a:lnTo>
                    <a:lnTo>
                      <a:pt x="4"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3" name="Freeform 1267">
                <a:extLst>
                  <a:ext uri="{FF2B5EF4-FFF2-40B4-BE49-F238E27FC236}">
                    <a16:creationId xmlns:a16="http://schemas.microsoft.com/office/drawing/2014/main" id="{01454ED9-B596-4C81-8245-2C4640711FAC}"/>
                  </a:ext>
                </a:extLst>
              </p:cNvPr>
              <p:cNvSpPr>
                <a:spLocks/>
              </p:cNvSpPr>
              <p:nvPr/>
            </p:nvSpPr>
            <p:spPr bwMode="auto">
              <a:xfrm>
                <a:off x="3798" y="2058"/>
                <a:ext cx="12" cy="12"/>
              </a:xfrm>
              <a:custGeom>
                <a:avLst/>
                <a:gdLst>
                  <a:gd name="T0" fmla="*/ 0 w 12"/>
                  <a:gd name="T1" fmla="*/ 8 h 12"/>
                  <a:gd name="T2" fmla="*/ 0 w 12"/>
                  <a:gd name="T3" fmla="*/ 8 h 12"/>
                  <a:gd name="T4" fmla="*/ 2 w 12"/>
                  <a:gd name="T5" fmla="*/ 10 h 12"/>
                  <a:gd name="T6" fmla="*/ 2 w 12"/>
                  <a:gd name="T7" fmla="*/ 10 h 12"/>
                  <a:gd name="T8" fmla="*/ 0 w 12"/>
                  <a:gd name="T9" fmla="*/ 12 h 12"/>
                  <a:gd name="T10" fmla="*/ 12 w 12"/>
                  <a:gd name="T11" fmla="*/ 0 h 12"/>
                  <a:gd name="T12" fmla="*/ 12 w 12"/>
                  <a:gd name="T13" fmla="*/ 0 h 12"/>
                  <a:gd name="T14" fmla="*/ 4 w 12"/>
                  <a:gd name="T15" fmla="*/ 4 h 12"/>
                  <a:gd name="T16" fmla="*/ 0 w 12"/>
                  <a:gd name="T17" fmla="*/ 4 h 12"/>
                  <a:gd name="T18" fmla="*/ 0 w 12"/>
                  <a:gd name="T19" fmla="*/ 8 h 12"/>
                  <a:gd name="T20" fmla="*/ 0 w 12"/>
                  <a:gd name="T21"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12">
                    <a:moveTo>
                      <a:pt x="0" y="8"/>
                    </a:moveTo>
                    <a:lnTo>
                      <a:pt x="0" y="8"/>
                    </a:lnTo>
                    <a:lnTo>
                      <a:pt x="2" y="10"/>
                    </a:lnTo>
                    <a:lnTo>
                      <a:pt x="2" y="10"/>
                    </a:lnTo>
                    <a:lnTo>
                      <a:pt x="0" y="12"/>
                    </a:lnTo>
                    <a:lnTo>
                      <a:pt x="12" y="0"/>
                    </a:lnTo>
                    <a:lnTo>
                      <a:pt x="12" y="0"/>
                    </a:lnTo>
                    <a:lnTo>
                      <a:pt x="4" y="4"/>
                    </a:lnTo>
                    <a:lnTo>
                      <a:pt x="0" y="4"/>
                    </a:lnTo>
                    <a:lnTo>
                      <a:pt x="0" y="8"/>
                    </a:lnTo>
                    <a:lnTo>
                      <a:pt x="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4" name="Freeform 1268">
                <a:extLst>
                  <a:ext uri="{FF2B5EF4-FFF2-40B4-BE49-F238E27FC236}">
                    <a16:creationId xmlns:a16="http://schemas.microsoft.com/office/drawing/2014/main" id="{F54A9FFD-C3A9-4019-80F2-67A8CFDB6017}"/>
                  </a:ext>
                </a:extLst>
              </p:cNvPr>
              <p:cNvSpPr>
                <a:spLocks/>
              </p:cNvSpPr>
              <p:nvPr/>
            </p:nvSpPr>
            <p:spPr bwMode="auto">
              <a:xfrm>
                <a:off x="3804" y="2070"/>
                <a:ext cx="32" cy="30"/>
              </a:xfrm>
              <a:custGeom>
                <a:avLst/>
                <a:gdLst>
                  <a:gd name="T0" fmla="*/ 4 w 32"/>
                  <a:gd name="T1" fmla="*/ 18 h 30"/>
                  <a:gd name="T2" fmla="*/ 4 w 32"/>
                  <a:gd name="T3" fmla="*/ 18 h 30"/>
                  <a:gd name="T4" fmla="*/ 6 w 32"/>
                  <a:gd name="T5" fmla="*/ 20 h 30"/>
                  <a:gd name="T6" fmla="*/ 10 w 32"/>
                  <a:gd name="T7" fmla="*/ 22 h 30"/>
                  <a:gd name="T8" fmla="*/ 14 w 32"/>
                  <a:gd name="T9" fmla="*/ 30 h 30"/>
                  <a:gd name="T10" fmla="*/ 32 w 32"/>
                  <a:gd name="T11" fmla="*/ 10 h 30"/>
                  <a:gd name="T12" fmla="*/ 32 w 32"/>
                  <a:gd name="T13" fmla="*/ 10 h 30"/>
                  <a:gd name="T14" fmla="*/ 30 w 32"/>
                  <a:gd name="T15" fmla="*/ 6 h 30"/>
                  <a:gd name="T16" fmla="*/ 28 w 32"/>
                  <a:gd name="T17" fmla="*/ 0 h 30"/>
                  <a:gd name="T18" fmla="*/ 28 w 32"/>
                  <a:gd name="T19" fmla="*/ 0 h 30"/>
                  <a:gd name="T20" fmla="*/ 18 w 32"/>
                  <a:gd name="T21" fmla="*/ 0 h 30"/>
                  <a:gd name="T22" fmla="*/ 0 w 32"/>
                  <a:gd name="T23" fmla="*/ 18 h 30"/>
                  <a:gd name="T24" fmla="*/ 0 w 32"/>
                  <a:gd name="T25" fmla="*/ 18 h 30"/>
                  <a:gd name="T26" fmla="*/ 4 w 32"/>
                  <a:gd name="T27" fmla="*/ 18 h 30"/>
                  <a:gd name="T28" fmla="*/ 4 w 32"/>
                  <a:gd name="T29" fmla="*/ 1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 h="30">
                    <a:moveTo>
                      <a:pt x="4" y="18"/>
                    </a:moveTo>
                    <a:lnTo>
                      <a:pt x="4" y="18"/>
                    </a:lnTo>
                    <a:lnTo>
                      <a:pt x="6" y="20"/>
                    </a:lnTo>
                    <a:lnTo>
                      <a:pt x="10" y="22"/>
                    </a:lnTo>
                    <a:lnTo>
                      <a:pt x="14" y="30"/>
                    </a:lnTo>
                    <a:lnTo>
                      <a:pt x="32" y="10"/>
                    </a:lnTo>
                    <a:lnTo>
                      <a:pt x="32" y="10"/>
                    </a:lnTo>
                    <a:lnTo>
                      <a:pt x="30" y="6"/>
                    </a:lnTo>
                    <a:lnTo>
                      <a:pt x="28" y="0"/>
                    </a:lnTo>
                    <a:lnTo>
                      <a:pt x="28" y="0"/>
                    </a:lnTo>
                    <a:lnTo>
                      <a:pt x="18" y="0"/>
                    </a:lnTo>
                    <a:lnTo>
                      <a:pt x="0" y="18"/>
                    </a:lnTo>
                    <a:lnTo>
                      <a:pt x="0" y="18"/>
                    </a:lnTo>
                    <a:lnTo>
                      <a:pt x="4" y="18"/>
                    </a:lnTo>
                    <a:lnTo>
                      <a:pt x="4"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 name="Freeform 1269">
                <a:extLst>
                  <a:ext uri="{FF2B5EF4-FFF2-40B4-BE49-F238E27FC236}">
                    <a16:creationId xmlns:a16="http://schemas.microsoft.com/office/drawing/2014/main" id="{B6AF87D1-8958-40BC-AEE7-08EC064CA4FF}"/>
                  </a:ext>
                </a:extLst>
              </p:cNvPr>
              <p:cNvSpPr>
                <a:spLocks/>
              </p:cNvSpPr>
              <p:nvPr/>
            </p:nvSpPr>
            <p:spPr bwMode="auto">
              <a:xfrm>
                <a:off x="3946" y="2018"/>
                <a:ext cx="2" cy="0"/>
              </a:xfrm>
              <a:custGeom>
                <a:avLst/>
                <a:gdLst>
                  <a:gd name="T0" fmla="*/ 2 w 2"/>
                  <a:gd name="T1" fmla="*/ 2 w 2"/>
                  <a:gd name="T2" fmla="*/ 2 w 2"/>
                  <a:gd name="T3" fmla="*/ 0 w 2"/>
                  <a:gd name="T4" fmla="*/ 0 w 2"/>
                  <a:gd name="T5" fmla="*/ 2 w 2"/>
                  <a:gd name="T6" fmla="*/ 2 w 2"/>
                </a:gdLst>
                <a:ahLst/>
                <a:cxnLst>
                  <a:cxn ang="0">
                    <a:pos x="T0" y="0"/>
                  </a:cxn>
                  <a:cxn ang="0">
                    <a:pos x="T1" y="0"/>
                  </a:cxn>
                  <a:cxn ang="0">
                    <a:pos x="T2" y="0"/>
                  </a:cxn>
                  <a:cxn ang="0">
                    <a:pos x="T3" y="0"/>
                  </a:cxn>
                  <a:cxn ang="0">
                    <a:pos x="T4" y="0"/>
                  </a:cxn>
                  <a:cxn ang="0">
                    <a:pos x="T5" y="0"/>
                  </a:cxn>
                  <a:cxn ang="0">
                    <a:pos x="T6" y="0"/>
                  </a:cxn>
                </a:cxnLst>
                <a:rect l="0" t="0" r="r" b="b"/>
                <a:pathLst>
                  <a:path w="2">
                    <a:moveTo>
                      <a:pt x="2" y="0"/>
                    </a:moveTo>
                    <a:lnTo>
                      <a:pt x="2" y="0"/>
                    </a:lnTo>
                    <a:lnTo>
                      <a:pt x="2" y="0"/>
                    </a:lnTo>
                    <a:lnTo>
                      <a:pt x="0" y="0"/>
                    </a:lnTo>
                    <a:lnTo>
                      <a:pt x="0" y="0"/>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6" name="Freeform 1270">
                <a:extLst>
                  <a:ext uri="{FF2B5EF4-FFF2-40B4-BE49-F238E27FC236}">
                    <a16:creationId xmlns:a16="http://schemas.microsoft.com/office/drawing/2014/main" id="{38503680-61D7-4ECF-AFCC-E070858C0942}"/>
                  </a:ext>
                </a:extLst>
              </p:cNvPr>
              <p:cNvSpPr>
                <a:spLocks/>
              </p:cNvSpPr>
              <p:nvPr/>
            </p:nvSpPr>
            <p:spPr bwMode="auto">
              <a:xfrm>
                <a:off x="3826" y="2092"/>
                <a:ext cx="40" cy="28"/>
              </a:xfrm>
              <a:custGeom>
                <a:avLst/>
                <a:gdLst>
                  <a:gd name="T0" fmla="*/ 2 w 40"/>
                  <a:gd name="T1" fmla="*/ 26 h 28"/>
                  <a:gd name="T2" fmla="*/ 2 w 40"/>
                  <a:gd name="T3" fmla="*/ 26 h 28"/>
                  <a:gd name="T4" fmla="*/ 6 w 40"/>
                  <a:gd name="T5" fmla="*/ 28 h 28"/>
                  <a:gd name="T6" fmla="*/ 12 w 40"/>
                  <a:gd name="T7" fmla="*/ 28 h 28"/>
                  <a:gd name="T8" fmla="*/ 20 w 40"/>
                  <a:gd name="T9" fmla="*/ 28 h 28"/>
                  <a:gd name="T10" fmla="*/ 40 w 40"/>
                  <a:gd name="T11" fmla="*/ 8 h 28"/>
                  <a:gd name="T12" fmla="*/ 40 w 40"/>
                  <a:gd name="T13" fmla="*/ 8 h 28"/>
                  <a:gd name="T14" fmla="*/ 36 w 40"/>
                  <a:gd name="T15" fmla="*/ 6 h 28"/>
                  <a:gd name="T16" fmla="*/ 34 w 40"/>
                  <a:gd name="T17" fmla="*/ 2 h 28"/>
                  <a:gd name="T18" fmla="*/ 34 w 40"/>
                  <a:gd name="T19" fmla="*/ 2 h 28"/>
                  <a:gd name="T20" fmla="*/ 28 w 40"/>
                  <a:gd name="T21" fmla="*/ 2 h 28"/>
                  <a:gd name="T22" fmla="*/ 28 w 40"/>
                  <a:gd name="T23" fmla="*/ 2 h 28"/>
                  <a:gd name="T24" fmla="*/ 22 w 40"/>
                  <a:gd name="T25" fmla="*/ 0 h 28"/>
                  <a:gd name="T26" fmla="*/ 0 w 40"/>
                  <a:gd name="T27" fmla="*/ 24 h 28"/>
                  <a:gd name="T28" fmla="*/ 0 w 40"/>
                  <a:gd name="T29" fmla="*/ 24 h 28"/>
                  <a:gd name="T30" fmla="*/ 2 w 40"/>
                  <a:gd name="T31" fmla="*/ 26 h 28"/>
                  <a:gd name="T32" fmla="*/ 2 w 40"/>
                  <a:gd name="T33" fmla="*/ 2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 h="28">
                    <a:moveTo>
                      <a:pt x="2" y="26"/>
                    </a:moveTo>
                    <a:lnTo>
                      <a:pt x="2" y="26"/>
                    </a:lnTo>
                    <a:lnTo>
                      <a:pt x="6" y="28"/>
                    </a:lnTo>
                    <a:lnTo>
                      <a:pt x="12" y="28"/>
                    </a:lnTo>
                    <a:lnTo>
                      <a:pt x="20" y="28"/>
                    </a:lnTo>
                    <a:lnTo>
                      <a:pt x="40" y="8"/>
                    </a:lnTo>
                    <a:lnTo>
                      <a:pt x="40" y="8"/>
                    </a:lnTo>
                    <a:lnTo>
                      <a:pt x="36" y="6"/>
                    </a:lnTo>
                    <a:lnTo>
                      <a:pt x="34" y="2"/>
                    </a:lnTo>
                    <a:lnTo>
                      <a:pt x="34" y="2"/>
                    </a:lnTo>
                    <a:lnTo>
                      <a:pt x="28" y="2"/>
                    </a:lnTo>
                    <a:lnTo>
                      <a:pt x="28" y="2"/>
                    </a:lnTo>
                    <a:lnTo>
                      <a:pt x="22" y="0"/>
                    </a:lnTo>
                    <a:lnTo>
                      <a:pt x="0" y="24"/>
                    </a:lnTo>
                    <a:lnTo>
                      <a:pt x="0" y="24"/>
                    </a:lnTo>
                    <a:lnTo>
                      <a:pt x="2" y="26"/>
                    </a:lnTo>
                    <a:lnTo>
                      <a:pt x="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 name="Group 1472">
              <a:extLst>
                <a:ext uri="{FF2B5EF4-FFF2-40B4-BE49-F238E27FC236}">
                  <a16:creationId xmlns:a16="http://schemas.microsoft.com/office/drawing/2014/main" id="{1C82F312-0E86-4DCA-8705-3D879D10D297}"/>
                </a:ext>
              </a:extLst>
            </p:cNvPr>
            <p:cNvGrpSpPr>
              <a:grpSpLocks/>
            </p:cNvGrpSpPr>
            <p:nvPr/>
          </p:nvGrpSpPr>
          <p:grpSpPr bwMode="auto">
            <a:xfrm>
              <a:off x="1430" y="1240"/>
              <a:ext cx="2808" cy="1470"/>
              <a:chOff x="1430" y="1240"/>
              <a:chExt cx="2808" cy="1470"/>
            </a:xfrm>
            <a:grpFill/>
          </p:grpSpPr>
          <p:sp>
            <p:nvSpPr>
              <p:cNvPr id="237" name="Freeform 1272">
                <a:extLst>
                  <a:ext uri="{FF2B5EF4-FFF2-40B4-BE49-F238E27FC236}">
                    <a16:creationId xmlns:a16="http://schemas.microsoft.com/office/drawing/2014/main" id="{B5B8F59D-9C7F-4CB8-B613-D38A1EFA01BC}"/>
                  </a:ext>
                </a:extLst>
              </p:cNvPr>
              <p:cNvSpPr>
                <a:spLocks/>
              </p:cNvSpPr>
              <p:nvPr/>
            </p:nvSpPr>
            <p:spPr bwMode="auto">
              <a:xfrm>
                <a:off x="3858" y="2108"/>
                <a:ext cx="36" cy="32"/>
              </a:xfrm>
              <a:custGeom>
                <a:avLst/>
                <a:gdLst>
                  <a:gd name="T0" fmla="*/ 0 w 36"/>
                  <a:gd name="T1" fmla="*/ 24 h 32"/>
                  <a:gd name="T2" fmla="*/ 0 w 36"/>
                  <a:gd name="T3" fmla="*/ 24 h 32"/>
                  <a:gd name="T4" fmla="*/ 8 w 36"/>
                  <a:gd name="T5" fmla="*/ 28 h 32"/>
                  <a:gd name="T6" fmla="*/ 16 w 36"/>
                  <a:gd name="T7" fmla="*/ 32 h 32"/>
                  <a:gd name="T8" fmla="*/ 36 w 36"/>
                  <a:gd name="T9" fmla="*/ 12 h 32"/>
                  <a:gd name="T10" fmla="*/ 36 w 36"/>
                  <a:gd name="T11" fmla="*/ 12 h 32"/>
                  <a:gd name="T12" fmla="*/ 30 w 36"/>
                  <a:gd name="T13" fmla="*/ 6 h 32"/>
                  <a:gd name="T14" fmla="*/ 24 w 36"/>
                  <a:gd name="T15" fmla="*/ 0 h 32"/>
                  <a:gd name="T16" fmla="*/ 0 w 36"/>
                  <a:gd name="T17" fmla="*/ 24 h 32"/>
                  <a:gd name="T18" fmla="*/ 0 w 36"/>
                  <a:gd name="T19" fmla="*/ 24 h 32"/>
                  <a:gd name="T20" fmla="*/ 0 w 36"/>
                  <a:gd name="T21" fmla="*/ 24 h 32"/>
                  <a:gd name="T22" fmla="*/ 0 w 36"/>
                  <a:gd name="T23"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32">
                    <a:moveTo>
                      <a:pt x="0" y="24"/>
                    </a:moveTo>
                    <a:lnTo>
                      <a:pt x="0" y="24"/>
                    </a:lnTo>
                    <a:lnTo>
                      <a:pt x="8" y="28"/>
                    </a:lnTo>
                    <a:lnTo>
                      <a:pt x="16" y="32"/>
                    </a:lnTo>
                    <a:lnTo>
                      <a:pt x="36" y="12"/>
                    </a:lnTo>
                    <a:lnTo>
                      <a:pt x="36" y="12"/>
                    </a:lnTo>
                    <a:lnTo>
                      <a:pt x="30" y="6"/>
                    </a:lnTo>
                    <a:lnTo>
                      <a:pt x="24" y="0"/>
                    </a:lnTo>
                    <a:lnTo>
                      <a:pt x="0" y="24"/>
                    </a:lnTo>
                    <a:lnTo>
                      <a:pt x="0" y="24"/>
                    </a:lnTo>
                    <a:lnTo>
                      <a:pt x="0" y="24"/>
                    </a:lnTo>
                    <a:lnTo>
                      <a:pt x="0"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Freeform 1273">
                <a:extLst>
                  <a:ext uri="{FF2B5EF4-FFF2-40B4-BE49-F238E27FC236}">
                    <a16:creationId xmlns:a16="http://schemas.microsoft.com/office/drawing/2014/main" id="{1C18AFBA-43AB-4C2E-A4B2-CD41BC9ED880}"/>
                  </a:ext>
                </a:extLst>
              </p:cNvPr>
              <p:cNvSpPr>
                <a:spLocks/>
              </p:cNvSpPr>
              <p:nvPr/>
            </p:nvSpPr>
            <p:spPr bwMode="auto">
              <a:xfrm>
                <a:off x="3852" y="2144"/>
                <a:ext cx="16" cy="14"/>
              </a:xfrm>
              <a:custGeom>
                <a:avLst/>
                <a:gdLst>
                  <a:gd name="T0" fmla="*/ 0 w 16"/>
                  <a:gd name="T1" fmla="*/ 6 h 14"/>
                  <a:gd name="T2" fmla="*/ 0 w 16"/>
                  <a:gd name="T3" fmla="*/ 6 h 14"/>
                  <a:gd name="T4" fmla="*/ 2 w 16"/>
                  <a:gd name="T5" fmla="*/ 10 h 14"/>
                  <a:gd name="T6" fmla="*/ 4 w 16"/>
                  <a:gd name="T7" fmla="*/ 14 h 14"/>
                  <a:gd name="T8" fmla="*/ 16 w 16"/>
                  <a:gd name="T9" fmla="*/ 2 h 14"/>
                  <a:gd name="T10" fmla="*/ 16 w 16"/>
                  <a:gd name="T11" fmla="*/ 2 h 14"/>
                  <a:gd name="T12" fmla="*/ 10 w 16"/>
                  <a:gd name="T13" fmla="*/ 0 h 14"/>
                  <a:gd name="T14" fmla="*/ 10 w 16"/>
                  <a:gd name="T15" fmla="*/ 0 h 14"/>
                  <a:gd name="T16" fmla="*/ 2 w 16"/>
                  <a:gd name="T17" fmla="*/ 2 h 14"/>
                  <a:gd name="T18" fmla="*/ 0 w 16"/>
                  <a:gd name="T19" fmla="*/ 4 h 14"/>
                  <a:gd name="T20" fmla="*/ 0 w 16"/>
                  <a:gd name="T21" fmla="*/ 6 h 14"/>
                  <a:gd name="T22" fmla="*/ 0 w 16"/>
                  <a:gd name="T2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 h="14">
                    <a:moveTo>
                      <a:pt x="0" y="6"/>
                    </a:moveTo>
                    <a:lnTo>
                      <a:pt x="0" y="6"/>
                    </a:lnTo>
                    <a:lnTo>
                      <a:pt x="2" y="10"/>
                    </a:lnTo>
                    <a:lnTo>
                      <a:pt x="4" y="14"/>
                    </a:lnTo>
                    <a:lnTo>
                      <a:pt x="16" y="2"/>
                    </a:lnTo>
                    <a:lnTo>
                      <a:pt x="16" y="2"/>
                    </a:lnTo>
                    <a:lnTo>
                      <a:pt x="10" y="0"/>
                    </a:lnTo>
                    <a:lnTo>
                      <a:pt x="10" y="0"/>
                    </a:lnTo>
                    <a:lnTo>
                      <a:pt x="2" y="2"/>
                    </a:lnTo>
                    <a:lnTo>
                      <a:pt x="0" y="4"/>
                    </a:lnTo>
                    <a:lnTo>
                      <a:pt x="0" y="6"/>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Freeform 1274">
                <a:extLst>
                  <a:ext uri="{FF2B5EF4-FFF2-40B4-BE49-F238E27FC236}">
                    <a16:creationId xmlns:a16="http://schemas.microsoft.com/office/drawing/2014/main" id="{2A447F8A-B923-4135-93AE-33ADF87F75FC}"/>
                  </a:ext>
                </a:extLst>
              </p:cNvPr>
              <p:cNvSpPr>
                <a:spLocks/>
              </p:cNvSpPr>
              <p:nvPr/>
            </p:nvSpPr>
            <p:spPr bwMode="auto">
              <a:xfrm>
                <a:off x="3976" y="2010"/>
                <a:ext cx="14" cy="4"/>
              </a:xfrm>
              <a:custGeom>
                <a:avLst/>
                <a:gdLst>
                  <a:gd name="T0" fmla="*/ 14 w 14"/>
                  <a:gd name="T1" fmla="*/ 0 h 4"/>
                  <a:gd name="T2" fmla="*/ 14 w 14"/>
                  <a:gd name="T3" fmla="*/ 0 h 4"/>
                  <a:gd name="T4" fmla="*/ 6 w 14"/>
                  <a:gd name="T5" fmla="*/ 2 h 4"/>
                  <a:gd name="T6" fmla="*/ 0 w 14"/>
                  <a:gd name="T7" fmla="*/ 4 h 4"/>
                  <a:gd name="T8" fmla="*/ 0 w 14"/>
                  <a:gd name="T9" fmla="*/ 4 h 4"/>
                  <a:gd name="T10" fmla="*/ 0 w 14"/>
                  <a:gd name="T11" fmla="*/ 4 h 4"/>
                  <a:gd name="T12" fmla="*/ 6 w 14"/>
                  <a:gd name="T13" fmla="*/ 2 h 4"/>
                  <a:gd name="T14" fmla="*/ 14 w 14"/>
                  <a:gd name="T15" fmla="*/ 0 h 4"/>
                  <a:gd name="T16" fmla="*/ 14 w 1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4">
                    <a:moveTo>
                      <a:pt x="14" y="0"/>
                    </a:moveTo>
                    <a:lnTo>
                      <a:pt x="14" y="0"/>
                    </a:lnTo>
                    <a:lnTo>
                      <a:pt x="6" y="2"/>
                    </a:lnTo>
                    <a:lnTo>
                      <a:pt x="0" y="4"/>
                    </a:lnTo>
                    <a:lnTo>
                      <a:pt x="0" y="4"/>
                    </a:lnTo>
                    <a:lnTo>
                      <a:pt x="0" y="4"/>
                    </a:lnTo>
                    <a:lnTo>
                      <a:pt x="6" y="2"/>
                    </a:lnTo>
                    <a:lnTo>
                      <a:pt x="14" y="0"/>
                    </a:ln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Freeform 1275">
                <a:extLst>
                  <a:ext uri="{FF2B5EF4-FFF2-40B4-BE49-F238E27FC236}">
                    <a16:creationId xmlns:a16="http://schemas.microsoft.com/office/drawing/2014/main" id="{E29235CD-7784-4D38-8F2C-640CA9FF0C2C}"/>
                  </a:ext>
                </a:extLst>
              </p:cNvPr>
              <p:cNvSpPr>
                <a:spLocks/>
              </p:cNvSpPr>
              <p:nvPr/>
            </p:nvSpPr>
            <p:spPr bwMode="auto">
              <a:xfrm>
                <a:off x="3580" y="2006"/>
                <a:ext cx="36" cy="22"/>
              </a:xfrm>
              <a:custGeom>
                <a:avLst/>
                <a:gdLst>
                  <a:gd name="T0" fmla="*/ 28 w 36"/>
                  <a:gd name="T1" fmla="*/ 4 h 22"/>
                  <a:gd name="T2" fmla="*/ 28 w 36"/>
                  <a:gd name="T3" fmla="*/ 4 h 22"/>
                  <a:gd name="T4" fmla="*/ 22 w 36"/>
                  <a:gd name="T5" fmla="*/ 4 h 22"/>
                  <a:gd name="T6" fmla="*/ 18 w 36"/>
                  <a:gd name="T7" fmla="*/ 2 h 22"/>
                  <a:gd name="T8" fmla="*/ 16 w 36"/>
                  <a:gd name="T9" fmla="*/ 0 h 22"/>
                  <a:gd name="T10" fmla="*/ 16 w 36"/>
                  <a:gd name="T11" fmla="*/ 0 h 22"/>
                  <a:gd name="T12" fmla="*/ 14 w 36"/>
                  <a:gd name="T13" fmla="*/ 0 h 22"/>
                  <a:gd name="T14" fmla="*/ 0 w 36"/>
                  <a:gd name="T15" fmla="*/ 14 h 22"/>
                  <a:gd name="T16" fmla="*/ 0 w 36"/>
                  <a:gd name="T17" fmla="*/ 14 h 22"/>
                  <a:gd name="T18" fmla="*/ 8 w 36"/>
                  <a:gd name="T19" fmla="*/ 18 h 22"/>
                  <a:gd name="T20" fmla="*/ 18 w 36"/>
                  <a:gd name="T21" fmla="*/ 22 h 22"/>
                  <a:gd name="T22" fmla="*/ 36 w 36"/>
                  <a:gd name="T23" fmla="*/ 4 h 22"/>
                  <a:gd name="T24" fmla="*/ 36 w 36"/>
                  <a:gd name="T25" fmla="*/ 4 h 22"/>
                  <a:gd name="T26" fmla="*/ 28 w 36"/>
                  <a:gd name="T27" fmla="*/ 4 h 22"/>
                  <a:gd name="T28" fmla="*/ 28 w 36"/>
                  <a:gd name="T29"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22">
                    <a:moveTo>
                      <a:pt x="28" y="4"/>
                    </a:moveTo>
                    <a:lnTo>
                      <a:pt x="28" y="4"/>
                    </a:lnTo>
                    <a:lnTo>
                      <a:pt x="22" y="4"/>
                    </a:lnTo>
                    <a:lnTo>
                      <a:pt x="18" y="2"/>
                    </a:lnTo>
                    <a:lnTo>
                      <a:pt x="16" y="0"/>
                    </a:lnTo>
                    <a:lnTo>
                      <a:pt x="16" y="0"/>
                    </a:lnTo>
                    <a:lnTo>
                      <a:pt x="14" y="0"/>
                    </a:lnTo>
                    <a:lnTo>
                      <a:pt x="0" y="14"/>
                    </a:lnTo>
                    <a:lnTo>
                      <a:pt x="0" y="14"/>
                    </a:lnTo>
                    <a:lnTo>
                      <a:pt x="8" y="18"/>
                    </a:lnTo>
                    <a:lnTo>
                      <a:pt x="18" y="22"/>
                    </a:lnTo>
                    <a:lnTo>
                      <a:pt x="36" y="4"/>
                    </a:lnTo>
                    <a:lnTo>
                      <a:pt x="36" y="4"/>
                    </a:lnTo>
                    <a:lnTo>
                      <a:pt x="28" y="4"/>
                    </a:lnTo>
                    <a:lnTo>
                      <a:pt x="28"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1276">
                <a:extLst>
                  <a:ext uri="{FF2B5EF4-FFF2-40B4-BE49-F238E27FC236}">
                    <a16:creationId xmlns:a16="http://schemas.microsoft.com/office/drawing/2014/main" id="{3D4F368E-7C58-46B6-B10B-2B50801F7850}"/>
                  </a:ext>
                </a:extLst>
              </p:cNvPr>
              <p:cNvSpPr>
                <a:spLocks/>
              </p:cNvSpPr>
              <p:nvPr/>
            </p:nvSpPr>
            <p:spPr bwMode="auto">
              <a:xfrm>
                <a:off x="3618" y="1992"/>
                <a:ext cx="12" cy="14"/>
              </a:xfrm>
              <a:custGeom>
                <a:avLst/>
                <a:gdLst>
                  <a:gd name="T0" fmla="*/ 0 w 12"/>
                  <a:gd name="T1" fmla="*/ 0 h 14"/>
                  <a:gd name="T2" fmla="*/ 0 w 12"/>
                  <a:gd name="T3" fmla="*/ 4 h 14"/>
                  <a:gd name="T4" fmla="*/ 0 w 12"/>
                  <a:gd name="T5" fmla="*/ 4 h 14"/>
                  <a:gd name="T6" fmla="*/ 2 w 12"/>
                  <a:gd name="T7" fmla="*/ 8 h 14"/>
                  <a:gd name="T8" fmla="*/ 2 w 12"/>
                  <a:gd name="T9" fmla="*/ 12 h 14"/>
                  <a:gd name="T10" fmla="*/ 4 w 12"/>
                  <a:gd name="T11" fmla="*/ 14 h 14"/>
                  <a:gd name="T12" fmla="*/ 12 w 12"/>
                  <a:gd name="T13" fmla="*/ 6 h 14"/>
                  <a:gd name="T14" fmla="*/ 12 w 12"/>
                  <a:gd name="T15" fmla="*/ 6 h 14"/>
                  <a:gd name="T16" fmla="*/ 6 w 12"/>
                  <a:gd name="T17" fmla="*/ 4 h 14"/>
                  <a:gd name="T18" fmla="*/ 2 w 12"/>
                  <a:gd name="T19" fmla="*/ 0 h 14"/>
                  <a:gd name="T20" fmla="*/ 0 w 12"/>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14">
                    <a:moveTo>
                      <a:pt x="0" y="0"/>
                    </a:moveTo>
                    <a:lnTo>
                      <a:pt x="0" y="4"/>
                    </a:lnTo>
                    <a:lnTo>
                      <a:pt x="0" y="4"/>
                    </a:lnTo>
                    <a:lnTo>
                      <a:pt x="2" y="8"/>
                    </a:lnTo>
                    <a:lnTo>
                      <a:pt x="2" y="12"/>
                    </a:lnTo>
                    <a:lnTo>
                      <a:pt x="4" y="14"/>
                    </a:lnTo>
                    <a:lnTo>
                      <a:pt x="12" y="6"/>
                    </a:lnTo>
                    <a:lnTo>
                      <a:pt x="12" y="6"/>
                    </a:lnTo>
                    <a:lnTo>
                      <a:pt x="6" y="4"/>
                    </a:lnTo>
                    <a:lnTo>
                      <a:pt x="2"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1277">
                <a:extLst>
                  <a:ext uri="{FF2B5EF4-FFF2-40B4-BE49-F238E27FC236}">
                    <a16:creationId xmlns:a16="http://schemas.microsoft.com/office/drawing/2014/main" id="{6FB189F9-C060-4418-988C-E8522A456902}"/>
                  </a:ext>
                </a:extLst>
              </p:cNvPr>
              <p:cNvSpPr>
                <a:spLocks/>
              </p:cNvSpPr>
              <p:nvPr/>
            </p:nvSpPr>
            <p:spPr bwMode="auto">
              <a:xfrm>
                <a:off x="3518" y="2092"/>
                <a:ext cx="16" cy="16"/>
              </a:xfrm>
              <a:custGeom>
                <a:avLst/>
                <a:gdLst>
                  <a:gd name="T0" fmla="*/ 0 w 16"/>
                  <a:gd name="T1" fmla="*/ 12 h 16"/>
                  <a:gd name="T2" fmla="*/ 0 w 16"/>
                  <a:gd name="T3" fmla="*/ 12 h 16"/>
                  <a:gd name="T4" fmla="*/ 0 w 16"/>
                  <a:gd name="T5" fmla="*/ 16 h 16"/>
                  <a:gd name="T6" fmla="*/ 16 w 16"/>
                  <a:gd name="T7" fmla="*/ 0 h 16"/>
                  <a:gd name="T8" fmla="*/ 16 w 16"/>
                  <a:gd name="T9" fmla="*/ 0 h 16"/>
                  <a:gd name="T10" fmla="*/ 6 w 16"/>
                  <a:gd name="T11" fmla="*/ 6 h 16"/>
                  <a:gd name="T12" fmla="*/ 2 w 16"/>
                  <a:gd name="T13" fmla="*/ 10 h 16"/>
                  <a:gd name="T14" fmla="*/ 0 w 16"/>
                  <a:gd name="T15" fmla="*/ 12 h 16"/>
                  <a:gd name="T16" fmla="*/ 0 w 16"/>
                  <a:gd name="T17"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6">
                    <a:moveTo>
                      <a:pt x="0" y="12"/>
                    </a:moveTo>
                    <a:lnTo>
                      <a:pt x="0" y="12"/>
                    </a:lnTo>
                    <a:lnTo>
                      <a:pt x="0" y="16"/>
                    </a:lnTo>
                    <a:lnTo>
                      <a:pt x="16" y="0"/>
                    </a:lnTo>
                    <a:lnTo>
                      <a:pt x="16" y="0"/>
                    </a:lnTo>
                    <a:lnTo>
                      <a:pt x="6" y="6"/>
                    </a:lnTo>
                    <a:lnTo>
                      <a:pt x="2" y="10"/>
                    </a:lnTo>
                    <a:lnTo>
                      <a:pt x="0" y="1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1278">
                <a:extLst>
                  <a:ext uri="{FF2B5EF4-FFF2-40B4-BE49-F238E27FC236}">
                    <a16:creationId xmlns:a16="http://schemas.microsoft.com/office/drawing/2014/main" id="{E8157D6F-2051-4362-82EF-C9D3B09E73CE}"/>
                  </a:ext>
                </a:extLst>
              </p:cNvPr>
              <p:cNvSpPr>
                <a:spLocks/>
              </p:cNvSpPr>
              <p:nvPr/>
            </p:nvSpPr>
            <p:spPr bwMode="auto">
              <a:xfrm>
                <a:off x="3744" y="1844"/>
                <a:ext cx="30" cy="38"/>
              </a:xfrm>
              <a:custGeom>
                <a:avLst/>
                <a:gdLst>
                  <a:gd name="T0" fmla="*/ 30 w 30"/>
                  <a:gd name="T1" fmla="*/ 6 h 38"/>
                  <a:gd name="T2" fmla="*/ 30 w 30"/>
                  <a:gd name="T3" fmla="*/ 0 h 38"/>
                  <a:gd name="T4" fmla="*/ 30 w 30"/>
                  <a:gd name="T5" fmla="*/ 0 h 38"/>
                  <a:gd name="T6" fmla="*/ 10 w 30"/>
                  <a:gd name="T7" fmla="*/ 12 h 38"/>
                  <a:gd name="T8" fmla="*/ 6 w 30"/>
                  <a:gd name="T9" fmla="*/ 14 h 38"/>
                  <a:gd name="T10" fmla="*/ 2 w 30"/>
                  <a:gd name="T11" fmla="*/ 18 h 38"/>
                  <a:gd name="T12" fmla="*/ 0 w 30"/>
                  <a:gd name="T13" fmla="*/ 24 h 38"/>
                  <a:gd name="T14" fmla="*/ 0 w 30"/>
                  <a:gd name="T15" fmla="*/ 30 h 38"/>
                  <a:gd name="T16" fmla="*/ 0 w 30"/>
                  <a:gd name="T17" fmla="*/ 30 h 38"/>
                  <a:gd name="T18" fmla="*/ 0 w 30"/>
                  <a:gd name="T19" fmla="*/ 38 h 38"/>
                  <a:gd name="T20" fmla="*/ 28 w 30"/>
                  <a:gd name="T21" fmla="*/ 12 h 38"/>
                  <a:gd name="T22" fmla="*/ 28 w 30"/>
                  <a:gd name="T23" fmla="*/ 12 h 38"/>
                  <a:gd name="T24" fmla="*/ 30 w 30"/>
                  <a:gd name="T25" fmla="*/ 6 h 38"/>
                  <a:gd name="T26" fmla="*/ 30 w 30"/>
                  <a:gd name="T27" fmla="*/ 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8">
                    <a:moveTo>
                      <a:pt x="30" y="6"/>
                    </a:moveTo>
                    <a:lnTo>
                      <a:pt x="30" y="0"/>
                    </a:lnTo>
                    <a:lnTo>
                      <a:pt x="30" y="0"/>
                    </a:lnTo>
                    <a:lnTo>
                      <a:pt x="10" y="12"/>
                    </a:lnTo>
                    <a:lnTo>
                      <a:pt x="6" y="14"/>
                    </a:lnTo>
                    <a:lnTo>
                      <a:pt x="2" y="18"/>
                    </a:lnTo>
                    <a:lnTo>
                      <a:pt x="0" y="24"/>
                    </a:lnTo>
                    <a:lnTo>
                      <a:pt x="0" y="30"/>
                    </a:lnTo>
                    <a:lnTo>
                      <a:pt x="0" y="30"/>
                    </a:lnTo>
                    <a:lnTo>
                      <a:pt x="0" y="38"/>
                    </a:lnTo>
                    <a:lnTo>
                      <a:pt x="28" y="12"/>
                    </a:lnTo>
                    <a:lnTo>
                      <a:pt x="28" y="12"/>
                    </a:lnTo>
                    <a:lnTo>
                      <a:pt x="30" y="6"/>
                    </a:lnTo>
                    <a:lnTo>
                      <a:pt x="3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Freeform 1279">
                <a:extLst>
                  <a:ext uri="{FF2B5EF4-FFF2-40B4-BE49-F238E27FC236}">
                    <a16:creationId xmlns:a16="http://schemas.microsoft.com/office/drawing/2014/main" id="{910DD19E-A4B4-471F-B42F-E6AA32D4041D}"/>
                  </a:ext>
                </a:extLst>
              </p:cNvPr>
              <p:cNvSpPr>
                <a:spLocks/>
              </p:cNvSpPr>
              <p:nvPr/>
            </p:nvSpPr>
            <p:spPr bwMode="auto">
              <a:xfrm>
                <a:off x="3774" y="1870"/>
                <a:ext cx="6" cy="6"/>
              </a:xfrm>
              <a:custGeom>
                <a:avLst/>
                <a:gdLst>
                  <a:gd name="T0" fmla="*/ 6 w 6"/>
                  <a:gd name="T1" fmla="*/ 2 h 6"/>
                  <a:gd name="T2" fmla="*/ 6 w 6"/>
                  <a:gd name="T3" fmla="*/ 2 h 6"/>
                  <a:gd name="T4" fmla="*/ 6 w 6"/>
                  <a:gd name="T5" fmla="*/ 0 h 6"/>
                  <a:gd name="T6" fmla="*/ 0 w 6"/>
                  <a:gd name="T7" fmla="*/ 6 h 6"/>
                  <a:gd name="T8" fmla="*/ 0 w 6"/>
                  <a:gd name="T9" fmla="*/ 6 h 6"/>
                  <a:gd name="T10" fmla="*/ 4 w 6"/>
                  <a:gd name="T11" fmla="*/ 4 h 6"/>
                  <a:gd name="T12" fmla="*/ 6 w 6"/>
                  <a:gd name="T13" fmla="*/ 2 h 6"/>
                  <a:gd name="T14" fmla="*/ 6 w 6"/>
                  <a:gd name="T15" fmla="*/ 2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6" y="2"/>
                    </a:moveTo>
                    <a:lnTo>
                      <a:pt x="6" y="2"/>
                    </a:lnTo>
                    <a:lnTo>
                      <a:pt x="6" y="0"/>
                    </a:lnTo>
                    <a:lnTo>
                      <a:pt x="0" y="6"/>
                    </a:lnTo>
                    <a:lnTo>
                      <a:pt x="0" y="6"/>
                    </a:lnTo>
                    <a:lnTo>
                      <a:pt x="4" y="4"/>
                    </a:lnTo>
                    <a:lnTo>
                      <a:pt x="6" y="2"/>
                    </a:lnTo>
                    <a:lnTo>
                      <a:pt x="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Freeform 1280">
                <a:extLst>
                  <a:ext uri="{FF2B5EF4-FFF2-40B4-BE49-F238E27FC236}">
                    <a16:creationId xmlns:a16="http://schemas.microsoft.com/office/drawing/2014/main" id="{7B7180F8-0B8C-4A9F-80F1-112B40B3D695}"/>
                  </a:ext>
                </a:extLst>
              </p:cNvPr>
              <p:cNvSpPr>
                <a:spLocks/>
              </p:cNvSpPr>
              <p:nvPr/>
            </p:nvSpPr>
            <p:spPr bwMode="auto">
              <a:xfrm>
                <a:off x="3612" y="1884"/>
                <a:ext cx="156" cy="166"/>
              </a:xfrm>
              <a:custGeom>
                <a:avLst/>
                <a:gdLst>
                  <a:gd name="T0" fmla="*/ 10 w 156"/>
                  <a:gd name="T1" fmla="*/ 164 h 166"/>
                  <a:gd name="T2" fmla="*/ 10 w 156"/>
                  <a:gd name="T3" fmla="*/ 164 h 166"/>
                  <a:gd name="T4" fmla="*/ 12 w 156"/>
                  <a:gd name="T5" fmla="*/ 166 h 166"/>
                  <a:gd name="T6" fmla="*/ 156 w 156"/>
                  <a:gd name="T7" fmla="*/ 22 h 166"/>
                  <a:gd name="T8" fmla="*/ 156 w 156"/>
                  <a:gd name="T9" fmla="*/ 22 h 166"/>
                  <a:gd name="T10" fmla="*/ 156 w 156"/>
                  <a:gd name="T11" fmla="*/ 22 h 166"/>
                  <a:gd name="T12" fmla="*/ 156 w 156"/>
                  <a:gd name="T13" fmla="*/ 22 h 166"/>
                  <a:gd name="T14" fmla="*/ 156 w 156"/>
                  <a:gd name="T15" fmla="*/ 18 h 166"/>
                  <a:gd name="T16" fmla="*/ 156 w 156"/>
                  <a:gd name="T17" fmla="*/ 18 h 166"/>
                  <a:gd name="T18" fmla="*/ 152 w 156"/>
                  <a:gd name="T19" fmla="*/ 14 h 166"/>
                  <a:gd name="T20" fmla="*/ 150 w 156"/>
                  <a:gd name="T21" fmla="*/ 10 h 166"/>
                  <a:gd name="T22" fmla="*/ 150 w 156"/>
                  <a:gd name="T23" fmla="*/ 10 h 166"/>
                  <a:gd name="T24" fmla="*/ 152 w 156"/>
                  <a:gd name="T25" fmla="*/ 4 h 166"/>
                  <a:gd name="T26" fmla="*/ 154 w 156"/>
                  <a:gd name="T27" fmla="*/ 0 h 166"/>
                  <a:gd name="T28" fmla="*/ 140 w 156"/>
                  <a:gd name="T29" fmla="*/ 14 h 166"/>
                  <a:gd name="T30" fmla="*/ 140 w 156"/>
                  <a:gd name="T31" fmla="*/ 14 h 166"/>
                  <a:gd name="T32" fmla="*/ 140 w 156"/>
                  <a:gd name="T33" fmla="*/ 18 h 166"/>
                  <a:gd name="T34" fmla="*/ 140 w 156"/>
                  <a:gd name="T35" fmla="*/ 18 h 166"/>
                  <a:gd name="T36" fmla="*/ 144 w 156"/>
                  <a:gd name="T37" fmla="*/ 30 h 166"/>
                  <a:gd name="T38" fmla="*/ 144 w 156"/>
                  <a:gd name="T39" fmla="*/ 30 h 166"/>
                  <a:gd name="T40" fmla="*/ 142 w 156"/>
                  <a:gd name="T41" fmla="*/ 32 h 166"/>
                  <a:gd name="T42" fmla="*/ 138 w 156"/>
                  <a:gd name="T43" fmla="*/ 34 h 166"/>
                  <a:gd name="T44" fmla="*/ 132 w 156"/>
                  <a:gd name="T45" fmla="*/ 36 h 166"/>
                  <a:gd name="T46" fmla="*/ 132 w 156"/>
                  <a:gd name="T47" fmla="*/ 36 h 166"/>
                  <a:gd name="T48" fmla="*/ 126 w 156"/>
                  <a:gd name="T49" fmla="*/ 36 h 166"/>
                  <a:gd name="T50" fmla="*/ 124 w 156"/>
                  <a:gd name="T51" fmla="*/ 36 h 166"/>
                  <a:gd name="T52" fmla="*/ 122 w 156"/>
                  <a:gd name="T53" fmla="*/ 38 h 166"/>
                  <a:gd name="T54" fmla="*/ 122 w 156"/>
                  <a:gd name="T55" fmla="*/ 38 h 166"/>
                  <a:gd name="T56" fmla="*/ 120 w 156"/>
                  <a:gd name="T57" fmla="*/ 40 h 166"/>
                  <a:gd name="T58" fmla="*/ 118 w 156"/>
                  <a:gd name="T59" fmla="*/ 40 h 166"/>
                  <a:gd name="T60" fmla="*/ 118 w 156"/>
                  <a:gd name="T61" fmla="*/ 40 h 166"/>
                  <a:gd name="T62" fmla="*/ 118 w 156"/>
                  <a:gd name="T63" fmla="*/ 40 h 166"/>
                  <a:gd name="T64" fmla="*/ 116 w 156"/>
                  <a:gd name="T65" fmla="*/ 42 h 166"/>
                  <a:gd name="T66" fmla="*/ 112 w 156"/>
                  <a:gd name="T67" fmla="*/ 40 h 166"/>
                  <a:gd name="T68" fmla="*/ 82 w 156"/>
                  <a:gd name="T69" fmla="*/ 72 h 166"/>
                  <a:gd name="T70" fmla="*/ 82 w 156"/>
                  <a:gd name="T71" fmla="*/ 72 h 166"/>
                  <a:gd name="T72" fmla="*/ 80 w 156"/>
                  <a:gd name="T73" fmla="*/ 74 h 166"/>
                  <a:gd name="T74" fmla="*/ 80 w 156"/>
                  <a:gd name="T75" fmla="*/ 74 h 166"/>
                  <a:gd name="T76" fmla="*/ 78 w 156"/>
                  <a:gd name="T77" fmla="*/ 76 h 166"/>
                  <a:gd name="T78" fmla="*/ 0 w 156"/>
                  <a:gd name="T79" fmla="*/ 154 h 166"/>
                  <a:gd name="T80" fmla="*/ 0 w 156"/>
                  <a:gd name="T81" fmla="*/ 154 h 166"/>
                  <a:gd name="T82" fmla="*/ 0 w 156"/>
                  <a:gd name="T83" fmla="*/ 158 h 166"/>
                  <a:gd name="T84" fmla="*/ 4 w 156"/>
                  <a:gd name="T85" fmla="*/ 162 h 166"/>
                  <a:gd name="T86" fmla="*/ 6 w 156"/>
                  <a:gd name="T87" fmla="*/ 164 h 166"/>
                  <a:gd name="T88" fmla="*/ 10 w 156"/>
                  <a:gd name="T89" fmla="*/ 164 h 166"/>
                  <a:gd name="T90" fmla="*/ 10 w 156"/>
                  <a:gd name="T91" fmla="*/ 1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 h="166">
                    <a:moveTo>
                      <a:pt x="10" y="164"/>
                    </a:moveTo>
                    <a:lnTo>
                      <a:pt x="10" y="164"/>
                    </a:lnTo>
                    <a:lnTo>
                      <a:pt x="12" y="166"/>
                    </a:lnTo>
                    <a:lnTo>
                      <a:pt x="156" y="22"/>
                    </a:lnTo>
                    <a:lnTo>
                      <a:pt x="156" y="22"/>
                    </a:lnTo>
                    <a:lnTo>
                      <a:pt x="156" y="22"/>
                    </a:lnTo>
                    <a:lnTo>
                      <a:pt x="156" y="22"/>
                    </a:lnTo>
                    <a:lnTo>
                      <a:pt x="156" y="18"/>
                    </a:lnTo>
                    <a:lnTo>
                      <a:pt x="156" y="18"/>
                    </a:lnTo>
                    <a:lnTo>
                      <a:pt x="152" y="14"/>
                    </a:lnTo>
                    <a:lnTo>
                      <a:pt x="150" y="10"/>
                    </a:lnTo>
                    <a:lnTo>
                      <a:pt x="150" y="10"/>
                    </a:lnTo>
                    <a:lnTo>
                      <a:pt x="152" y="4"/>
                    </a:lnTo>
                    <a:lnTo>
                      <a:pt x="154" y="0"/>
                    </a:lnTo>
                    <a:lnTo>
                      <a:pt x="140" y="14"/>
                    </a:lnTo>
                    <a:lnTo>
                      <a:pt x="140" y="14"/>
                    </a:lnTo>
                    <a:lnTo>
                      <a:pt x="140" y="18"/>
                    </a:lnTo>
                    <a:lnTo>
                      <a:pt x="140" y="18"/>
                    </a:lnTo>
                    <a:lnTo>
                      <a:pt x="144" y="30"/>
                    </a:lnTo>
                    <a:lnTo>
                      <a:pt x="144" y="30"/>
                    </a:lnTo>
                    <a:lnTo>
                      <a:pt x="142" y="32"/>
                    </a:lnTo>
                    <a:lnTo>
                      <a:pt x="138" y="34"/>
                    </a:lnTo>
                    <a:lnTo>
                      <a:pt x="132" y="36"/>
                    </a:lnTo>
                    <a:lnTo>
                      <a:pt x="132" y="36"/>
                    </a:lnTo>
                    <a:lnTo>
                      <a:pt x="126" y="36"/>
                    </a:lnTo>
                    <a:lnTo>
                      <a:pt x="124" y="36"/>
                    </a:lnTo>
                    <a:lnTo>
                      <a:pt x="122" y="38"/>
                    </a:lnTo>
                    <a:lnTo>
                      <a:pt x="122" y="38"/>
                    </a:lnTo>
                    <a:lnTo>
                      <a:pt x="120" y="40"/>
                    </a:lnTo>
                    <a:lnTo>
                      <a:pt x="118" y="40"/>
                    </a:lnTo>
                    <a:lnTo>
                      <a:pt x="118" y="40"/>
                    </a:lnTo>
                    <a:lnTo>
                      <a:pt x="118" y="40"/>
                    </a:lnTo>
                    <a:lnTo>
                      <a:pt x="116" y="42"/>
                    </a:lnTo>
                    <a:lnTo>
                      <a:pt x="112" y="40"/>
                    </a:lnTo>
                    <a:lnTo>
                      <a:pt x="82" y="72"/>
                    </a:lnTo>
                    <a:lnTo>
                      <a:pt x="82" y="72"/>
                    </a:lnTo>
                    <a:lnTo>
                      <a:pt x="80" y="74"/>
                    </a:lnTo>
                    <a:lnTo>
                      <a:pt x="80" y="74"/>
                    </a:lnTo>
                    <a:lnTo>
                      <a:pt x="78" y="76"/>
                    </a:lnTo>
                    <a:lnTo>
                      <a:pt x="0" y="154"/>
                    </a:lnTo>
                    <a:lnTo>
                      <a:pt x="0" y="154"/>
                    </a:lnTo>
                    <a:lnTo>
                      <a:pt x="0" y="158"/>
                    </a:lnTo>
                    <a:lnTo>
                      <a:pt x="4" y="162"/>
                    </a:lnTo>
                    <a:lnTo>
                      <a:pt x="6" y="164"/>
                    </a:lnTo>
                    <a:lnTo>
                      <a:pt x="10" y="164"/>
                    </a:lnTo>
                    <a:lnTo>
                      <a:pt x="10" y="1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1281">
                <a:extLst>
                  <a:ext uri="{FF2B5EF4-FFF2-40B4-BE49-F238E27FC236}">
                    <a16:creationId xmlns:a16="http://schemas.microsoft.com/office/drawing/2014/main" id="{591C905D-C7FB-4B8C-866D-D0A4F5F58C59}"/>
                  </a:ext>
                </a:extLst>
              </p:cNvPr>
              <p:cNvSpPr>
                <a:spLocks/>
              </p:cNvSpPr>
              <p:nvPr/>
            </p:nvSpPr>
            <p:spPr bwMode="auto">
              <a:xfrm>
                <a:off x="3518" y="2094"/>
                <a:ext cx="64" cy="62"/>
              </a:xfrm>
              <a:custGeom>
                <a:avLst/>
                <a:gdLst>
                  <a:gd name="T0" fmla="*/ 54 w 64"/>
                  <a:gd name="T1" fmla="*/ 0 h 62"/>
                  <a:gd name="T2" fmla="*/ 54 w 64"/>
                  <a:gd name="T3" fmla="*/ 0 h 62"/>
                  <a:gd name="T4" fmla="*/ 46 w 64"/>
                  <a:gd name="T5" fmla="*/ 0 h 62"/>
                  <a:gd name="T6" fmla="*/ 38 w 64"/>
                  <a:gd name="T7" fmla="*/ 0 h 62"/>
                  <a:gd name="T8" fmla="*/ 4 w 64"/>
                  <a:gd name="T9" fmla="*/ 34 h 62"/>
                  <a:gd name="T10" fmla="*/ 4 w 64"/>
                  <a:gd name="T11" fmla="*/ 34 h 62"/>
                  <a:gd name="T12" fmla="*/ 2 w 64"/>
                  <a:gd name="T13" fmla="*/ 48 h 62"/>
                  <a:gd name="T14" fmla="*/ 0 w 64"/>
                  <a:gd name="T15" fmla="*/ 62 h 62"/>
                  <a:gd name="T16" fmla="*/ 64 w 64"/>
                  <a:gd name="T17" fmla="*/ 0 h 62"/>
                  <a:gd name="T18" fmla="*/ 54 w 64"/>
                  <a:gd name="T19"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2">
                    <a:moveTo>
                      <a:pt x="54" y="0"/>
                    </a:moveTo>
                    <a:lnTo>
                      <a:pt x="54" y="0"/>
                    </a:lnTo>
                    <a:lnTo>
                      <a:pt x="46" y="0"/>
                    </a:lnTo>
                    <a:lnTo>
                      <a:pt x="38" y="0"/>
                    </a:lnTo>
                    <a:lnTo>
                      <a:pt x="4" y="34"/>
                    </a:lnTo>
                    <a:lnTo>
                      <a:pt x="4" y="34"/>
                    </a:lnTo>
                    <a:lnTo>
                      <a:pt x="2" y="48"/>
                    </a:lnTo>
                    <a:lnTo>
                      <a:pt x="0" y="62"/>
                    </a:lnTo>
                    <a:lnTo>
                      <a:pt x="64" y="0"/>
                    </a:lnTo>
                    <a:lnTo>
                      <a:pt x="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Freeform 1282">
                <a:extLst>
                  <a:ext uri="{FF2B5EF4-FFF2-40B4-BE49-F238E27FC236}">
                    <a16:creationId xmlns:a16="http://schemas.microsoft.com/office/drawing/2014/main" id="{247A555B-0C60-41EC-997B-E4BFB7CD6B6D}"/>
                  </a:ext>
                </a:extLst>
              </p:cNvPr>
              <p:cNvSpPr>
                <a:spLocks/>
              </p:cNvSpPr>
              <p:nvPr/>
            </p:nvSpPr>
            <p:spPr bwMode="auto">
              <a:xfrm>
                <a:off x="3524" y="1904"/>
                <a:ext cx="290" cy="292"/>
              </a:xfrm>
              <a:custGeom>
                <a:avLst/>
                <a:gdLst>
                  <a:gd name="T0" fmla="*/ 288 w 290"/>
                  <a:gd name="T1" fmla="*/ 6 h 292"/>
                  <a:gd name="T2" fmla="*/ 288 w 290"/>
                  <a:gd name="T3" fmla="*/ 6 h 292"/>
                  <a:gd name="T4" fmla="*/ 290 w 290"/>
                  <a:gd name="T5" fmla="*/ 0 h 292"/>
                  <a:gd name="T6" fmla="*/ 290 w 290"/>
                  <a:gd name="T7" fmla="*/ 0 h 292"/>
                  <a:gd name="T8" fmla="*/ 282 w 290"/>
                  <a:gd name="T9" fmla="*/ 2 h 292"/>
                  <a:gd name="T10" fmla="*/ 276 w 290"/>
                  <a:gd name="T11" fmla="*/ 4 h 292"/>
                  <a:gd name="T12" fmla="*/ 268 w 290"/>
                  <a:gd name="T13" fmla="*/ 8 h 292"/>
                  <a:gd name="T14" fmla="*/ 260 w 290"/>
                  <a:gd name="T15" fmla="*/ 10 h 292"/>
                  <a:gd name="T16" fmla="*/ 102 w 290"/>
                  <a:gd name="T17" fmla="*/ 168 h 292"/>
                  <a:gd name="T18" fmla="*/ 102 w 290"/>
                  <a:gd name="T19" fmla="*/ 168 h 292"/>
                  <a:gd name="T20" fmla="*/ 102 w 290"/>
                  <a:gd name="T21" fmla="*/ 170 h 292"/>
                  <a:gd name="T22" fmla="*/ 102 w 290"/>
                  <a:gd name="T23" fmla="*/ 170 h 292"/>
                  <a:gd name="T24" fmla="*/ 100 w 290"/>
                  <a:gd name="T25" fmla="*/ 176 h 292"/>
                  <a:gd name="T26" fmla="*/ 98 w 290"/>
                  <a:gd name="T27" fmla="*/ 180 h 292"/>
                  <a:gd name="T28" fmla="*/ 96 w 290"/>
                  <a:gd name="T29" fmla="*/ 186 h 292"/>
                  <a:gd name="T30" fmla="*/ 96 w 290"/>
                  <a:gd name="T31" fmla="*/ 192 h 292"/>
                  <a:gd name="T32" fmla="*/ 96 w 290"/>
                  <a:gd name="T33" fmla="*/ 192 h 292"/>
                  <a:gd name="T34" fmla="*/ 84 w 290"/>
                  <a:gd name="T35" fmla="*/ 192 h 292"/>
                  <a:gd name="T36" fmla="*/ 84 w 290"/>
                  <a:gd name="T37" fmla="*/ 192 h 292"/>
                  <a:gd name="T38" fmla="*/ 78 w 290"/>
                  <a:gd name="T39" fmla="*/ 192 h 292"/>
                  <a:gd name="T40" fmla="*/ 0 w 290"/>
                  <a:gd name="T41" fmla="*/ 270 h 292"/>
                  <a:gd name="T42" fmla="*/ 0 w 290"/>
                  <a:gd name="T43" fmla="*/ 270 h 292"/>
                  <a:gd name="T44" fmla="*/ 2 w 290"/>
                  <a:gd name="T45" fmla="*/ 270 h 292"/>
                  <a:gd name="T46" fmla="*/ 2 w 290"/>
                  <a:gd name="T47" fmla="*/ 270 h 292"/>
                  <a:gd name="T48" fmla="*/ 2 w 290"/>
                  <a:gd name="T49" fmla="*/ 290 h 292"/>
                  <a:gd name="T50" fmla="*/ 2 w 290"/>
                  <a:gd name="T51" fmla="*/ 290 h 292"/>
                  <a:gd name="T52" fmla="*/ 2 w 290"/>
                  <a:gd name="T53" fmla="*/ 292 h 292"/>
                  <a:gd name="T54" fmla="*/ 2 w 290"/>
                  <a:gd name="T55" fmla="*/ 292 h 292"/>
                  <a:gd name="T56" fmla="*/ 4 w 290"/>
                  <a:gd name="T57" fmla="*/ 292 h 292"/>
                  <a:gd name="T58" fmla="*/ 288 w 290"/>
                  <a:gd name="T59" fmla="*/ 6 h 292"/>
                  <a:gd name="T60" fmla="*/ 288 w 290"/>
                  <a:gd name="T61" fmla="*/ 6 h 292"/>
                  <a:gd name="T62" fmla="*/ 288 w 290"/>
                  <a:gd name="T63" fmla="*/ 6 h 292"/>
                  <a:gd name="T64" fmla="*/ 288 w 290"/>
                  <a:gd name="T65" fmla="*/ 6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90" h="292">
                    <a:moveTo>
                      <a:pt x="288" y="6"/>
                    </a:moveTo>
                    <a:lnTo>
                      <a:pt x="288" y="6"/>
                    </a:lnTo>
                    <a:lnTo>
                      <a:pt x="290" y="0"/>
                    </a:lnTo>
                    <a:lnTo>
                      <a:pt x="290" y="0"/>
                    </a:lnTo>
                    <a:lnTo>
                      <a:pt x="282" y="2"/>
                    </a:lnTo>
                    <a:lnTo>
                      <a:pt x="276" y="4"/>
                    </a:lnTo>
                    <a:lnTo>
                      <a:pt x="268" y="8"/>
                    </a:lnTo>
                    <a:lnTo>
                      <a:pt x="260" y="10"/>
                    </a:lnTo>
                    <a:lnTo>
                      <a:pt x="102" y="168"/>
                    </a:lnTo>
                    <a:lnTo>
                      <a:pt x="102" y="168"/>
                    </a:lnTo>
                    <a:lnTo>
                      <a:pt x="102" y="170"/>
                    </a:lnTo>
                    <a:lnTo>
                      <a:pt x="102" y="170"/>
                    </a:lnTo>
                    <a:lnTo>
                      <a:pt x="100" y="176"/>
                    </a:lnTo>
                    <a:lnTo>
                      <a:pt x="98" y="180"/>
                    </a:lnTo>
                    <a:lnTo>
                      <a:pt x="96" y="186"/>
                    </a:lnTo>
                    <a:lnTo>
                      <a:pt x="96" y="192"/>
                    </a:lnTo>
                    <a:lnTo>
                      <a:pt x="96" y="192"/>
                    </a:lnTo>
                    <a:lnTo>
                      <a:pt x="84" y="192"/>
                    </a:lnTo>
                    <a:lnTo>
                      <a:pt x="84" y="192"/>
                    </a:lnTo>
                    <a:lnTo>
                      <a:pt x="78" y="192"/>
                    </a:lnTo>
                    <a:lnTo>
                      <a:pt x="0" y="270"/>
                    </a:lnTo>
                    <a:lnTo>
                      <a:pt x="0" y="270"/>
                    </a:lnTo>
                    <a:lnTo>
                      <a:pt x="2" y="270"/>
                    </a:lnTo>
                    <a:lnTo>
                      <a:pt x="2" y="270"/>
                    </a:lnTo>
                    <a:lnTo>
                      <a:pt x="2" y="290"/>
                    </a:lnTo>
                    <a:lnTo>
                      <a:pt x="2" y="290"/>
                    </a:lnTo>
                    <a:lnTo>
                      <a:pt x="2" y="292"/>
                    </a:lnTo>
                    <a:lnTo>
                      <a:pt x="2" y="292"/>
                    </a:lnTo>
                    <a:lnTo>
                      <a:pt x="4" y="292"/>
                    </a:lnTo>
                    <a:lnTo>
                      <a:pt x="288" y="6"/>
                    </a:lnTo>
                    <a:lnTo>
                      <a:pt x="288" y="6"/>
                    </a:lnTo>
                    <a:lnTo>
                      <a:pt x="288" y="6"/>
                    </a:lnTo>
                    <a:lnTo>
                      <a:pt x="288"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Freeform 1283">
                <a:extLst>
                  <a:ext uri="{FF2B5EF4-FFF2-40B4-BE49-F238E27FC236}">
                    <a16:creationId xmlns:a16="http://schemas.microsoft.com/office/drawing/2014/main" id="{93487AB4-095D-4D49-B485-79B8FFC9CFE4}"/>
                  </a:ext>
                </a:extLst>
              </p:cNvPr>
              <p:cNvSpPr>
                <a:spLocks/>
              </p:cNvSpPr>
              <p:nvPr/>
            </p:nvSpPr>
            <p:spPr bwMode="auto">
              <a:xfrm>
                <a:off x="3552" y="1898"/>
                <a:ext cx="322" cy="312"/>
              </a:xfrm>
              <a:custGeom>
                <a:avLst/>
                <a:gdLst>
                  <a:gd name="T0" fmla="*/ 314 w 322"/>
                  <a:gd name="T1" fmla="*/ 0 h 312"/>
                  <a:gd name="T2" fmla="*/ 314 w 322"/>
                  <a:gd name="T3" fmla="*/ 0 h 312"/>
                  <a:gd name="T4" fmla="*/ 308 w 322"/>
                  <a:gd name="T5" fmla="*/ 0 h 312"/>
                  <a:gd name="T6" fmla="*/ 304 w 322"/>
                  <a:gd name="T7" fmla="*/ 4 h 312"/>
                  <a:gd name="T8" fmla="*/ 296 w 322"/>
                  <a:gd name="T9" fmla="*/ 8 h 312"/>
                  <a:gd name="T10" fmla="*/ 296 w 322"/>
                  <a:gd name="T11" fmla="*/ 8 h 312"/>
                  <a:gd name="T12" fmla="*/ 286 w 322"/>
                  <a:gd name="T13" fmla="*/ 12 h 312"/>
                  <a:gd name="T14" fmla="*/ 0 w 322"/>
                  <a:gd name="T15" fmla="*/ 298 h 312"/>
                  <a:gd name="T16" fmla="*/ 0 w 322"/>
                  <a:gd name="T17" fmla="*/ 298 h 312"/>
                  <a:gd name="T18" fmla="*/ 2 w 322"/>
                  <a:gd name="T19" fmla="*/ 302 h 312"/>
                  <a:gd name="T20" fmla="*/ 4 w 322"/>
                  <a:gd name="T21" fmla="*/ 306 h 312"/>
                  <a:gd name="T22" fmla="*/ 6 w 322"/>
                  <a:gd name="T23" fmla="*/ 310 h 312"/>
                  <a:gd name="T24" fmla="*/ 10 w 322"/>
                  <a:gd name="T25" fmla="*/ 312 h 312"/>
                  <a:gd name="T26" fmla="*/ 322 w 322"/>
                  <a:gd name="T27" fmla="*/ 0 h 312"/>
                  <a:gd name="T28" fmla="*/ 322 w 322"/>
                  <a:gd name="T29" fmla="*/ 0 h 312"/>
                  <a:gd name="T30" fmla="*/ 314 w 322"/>
                  <a:gd name="T31" fmla="*/ 0 h 312"/>
                  <a:gd name="T32" fmla="*/ 314 w 322"/>
                  <a:gd name="T33"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2" h="312">
                    <a:moveTo>
                      <a:pt x="314" y="0"/>
                    </a:moveTo>
                    <a:lnTo>
                      <a:pt x="314" y="0"/>
                    </a:lnTo>
                    <a:lnTo>
                      <a:pt x="308" y="0"/>
                    </a:lnTo>
                    <a:lnTo>
                      <a:pt x="304" y="4"/>
                    </a:lnTo>
                    <a:lnTo>
                      <a:pt x="296" y="8"/>
                    </a:lnTo>
                    <a:lnTo>
                      <a:pt x="296" y="8"/>
                    </a:lnTo>
                    <a:lnTo>
                      <a:pt x="286" y="12"/>
                    </a:lnTo>
                    <a:lnTo>
                      <a:pt x="0" y="298"/>
                    </a:lnTo>
                    <a:lnTo>
                      <a:pt x="0" y="298"/>
                    </a:lnTo>
                    <a:lnTo>
                      <a:pt x="2" y="302"/>
                    </a:lnTo>
                    <a:lnTo>
                      <a:pt x="4" y="306"/>
                    </a:lnTo>
                    <a:lnTo>
                      <a:pt x="6" y="310"/>
                    </a:lnTo>
                    <a:lnTo>
                      <a:pt x="10" y="312"/>
                    </a:lnTo>
                    <a:lnTo>
                      <a:pt x="322" y="0"/>
                    </a:lnTo>
                    <a:lnTo>
                      <a:pt x="322" y="0"/>
                    </a:lnTo>
                    <a:lnTo>
                      <a:pt x="314" y="0"/>
                    </a:lnTo>
                    <a:lnTo>
                      <a:pt x="3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1284">
                <a:extLst>
                  <a:ext uri="{FF2B5EF4-FFF2-40B4-BE49-F238E27FC236}">
                    <a16:creationId xmlns:a16="http://schemas.microsoft.com/office/drawing/2014/main" id="{F9DDDE7C-5EC0-437B-8C45-D152BB484BFF}"/>
                  </a:ext>
                </a:extLst>
              </p:cNvPr>
              <p:cNvSpPr>
                <a:spLocks/>
              </p:cNvSpPr>
              <p:nvPr/>
            </p:nvSpPr>
            <p:spPr bwMode="auto">
              <a:xfrm>
                <a:off x="3700" y="1902"/>
                <a:ext cx="218" cy="198"/>
              </a:xfrm>
              <a:custGeom>
                <a:avLst/>
                <a:gdLst>
                  <a:gd name="T0" fmla="*/ 212 w 218"/>
                  <a:gd name="T1" fmla="*/ 2 h 198"/>
                  <a:gd name="T2" fmla="*/ 212 w 218"/>
                  <a:gd name="T3" fmla="*/ 2 h 198"/>
                  <a:gd name="T4" fmla="*/ 212 w 218"/>
                  <a:gd name="T5" fmla="*/ 2 h 198"/>
                  <a:gd name="T6" fmla="*/ 212 w 218"/>
                  <a:gd name="T7" fmla="*/ 2 h 198"/>
                  <a:gd name="T8" fmla="*/ 210 w 218"/>
                  <a:gd name="T9" fmla="*/ 0 h 198"/>
                  <a:gd name="T10" fmla="*/ 210 w 218"/>
                  <a:gd name="T11" fmla="*/ 0 h 198"/>
                  <a:gd name="T12" fmla="*/ 208 w 218"/>
                  <a:gd name="T13" fmla="*/ 0 h 198"/>
                  <a:gd name="T14" fmla="*/ 208 w 218"/>
                  <a:gd name="T15" fmla="*/ 0 h 198"/>
                  <a:gd name="T16" fmla="*/ 196 w 218"/>
                  <a:gd name="T17" fmla="*/ 2 h 198"/>
                  <a:gd name="T18" fmla="*/ 196 w 218"/>
                  <a:gd name="T19" fmla="*/ 2 h 198"/>
                  <a:gd name="T20" fmla="*/ 196 w 218"/>
                  <a:gd name="T21" fmla="*/ 2 h 198"/>
                  <a:gd name="T22" fmla="*/ 196 w 218"/>
                  <a:gd name="T23" fmla="*/ 2 h 198"/>
                  <a:gd name="T24" fmla="*/ 192 w 218"/>
                  <a:gd name="T25" fmla="*/ 2 h 198"/>
                  <a:gd name="T26" fmla="*/ 0 w 218"/>
                  <a:gd name="T27" fmla="*/ 194 h 198"/>
                  <a:gd name="T28" fmla="*/ 0 w 218"/>
                  <a:gd name="T29" fmla="*/ 194 h 198"/>
                  <a:gd name="T30" fmla="*/ 8 w 218"/>
                  <a:gd name="T31" fmla="*/ 196 h 198"/>
                  <a:gd name="T32" fmla="*/ 18 w 218"/>
                  <a:gd name="T33" fmla="*/ 198 h 198"/>
                  <a:gd name="T34" fmla="*/ 18 w 218"/>
                  <a:gd name="T35" fmla="*/ 198 h 198"/>
                  <a:gd name="T36" fmla="*/ 20 w 218"/>
                  <a:gd name="T37" fmla="*/ 198 h 198"/>
                  <a:gd name="T38" fmla="*/ 218 w 218"/>
                  <a:gd name="T39" fmla="*/ 0 h 198"/>
                  <a:gd name="T40" fmla="*/ 218 w 218"/>
                  <a:gd name="T41" fmla="*/ 0 h 198"/>
                  <a:gd name="T42" fmla="*/ 212 w 218"/>
                  <a:gd name="T43" fmla="*/ 2 h 198"/>
                  <a:gd name="T44" fmla="*/ 212 w 218"/>
                  <a:gd name="T45" fmla="*/ 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8" h="198">
                    <a:moveTo>
                      <a:pt x="212" y="2"/>
                    </a:moveTo>
                    <a:lnTo>
                      <a:pt x="212" y="2"/>
                    </a:lnTo>
                    <a:lnTo>
                      <a:pt x="212" y="2"/>
                    </a:lnTo>
                    <a:lnTo>
                      <a:pt x="212" y="2"/>
                    </a:lnTo>
                    <a:lnTo>
                      <a:pt x="210" y="0"/>
                    </a:lnTo>
                    <a:lnTo>
                      <a:pt x="210" y="0"/>
                    </a:lnTo>
                    <a:lnTo>
                      <a:pt x="208" y="0"/>
                    </a:lnTo>
                    <a:lnTo>
                      <a:pt x="208" y="0"/>
                    </a:lnTo>
                    <a:lnTo>
                      <a:pt x="196" y="2"/>
                    </a:lnTo>
                    <a:lnTo>
                      <a:pt x="196" y="2"/>
                    </a:lnTo>
                    <a:lnTo>
                      <a:pt x="196" y="2"/>
                    </a:lnTo>
                    <a:lnTo>
                      <a:pt x="196" y="2"/>
                    </a:lnTo>
                    <a:lnTo>
                      <a:pt x="192" y="2"/>
                    </a:lnTo>
                    <a:lnTo>
                      <a:pt x="0" y="194"/>
                    </a:lnTo>
                    <a:lnTo>
                      <a:pt x="0" y="194"/>
                    </a:lnTo>
                    <a:lnTo>
                      <a:pt x="8" y="196"/>
                    </a:lnTo>
                    <a:lnTo>
                      <a:pt x="18" y="198"/>
                    </a:lnTo>
                    <a:lnTo>
                      <a:pt x="18" y="198"/>
                    </a:lnTo>
                    <a:lnTo>
                      <a:pt x="20" y="198"/>
                    </a:lnTo>
                    <a:lnTo>
                      <a:pt x="218" y="0"/>
                    </a:lnTo>
                    <a:lnTo>
                      <a:pt x="218" y="0"/>
                    </a:lnTo>
                    <a:lnTo>
                      <a:pt x="212" y="2"/>
                    </a:lnTo>
                    <a:lnTo>
                      <a:pt x="212"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1285">
                <a:extLst>
                  <a:ext uri="{FF2B5EF4-FFF2-40B4-BE49-F238E27FC236}">
                    <a16:creationId xmlns:a16="http://schemas.microsoft.com/office/drawing/2014/main" id="{6B7F7AF8-8526-4BF9-B71C-507057329555}"/>
                  </a:ext>
                </a:extLst>
              </p:cNvPr>
              <p:cNvSpPr>
                <a:spLocks/>
              </p:cNvSpPr>
              <p:nvPr/>
            </p:nvSpPr>
            <p:spPr bwMode="auto">
              <a:xfrm>
                <a:off x="3666" y="2116"/>
                <a:ext cx="14" cy="12"/>
              </a:xfrm>
              <a:custGeom>
                <a:avLst/>
                <a:gdLst>
                  <a:gd name="T0" fmla="*/ 14 w 14"/>
                  <a:gd name="T1" fmla="*/ 0 h 12"/>
                  <a:gd name="T2" fmla="*/ 14 w 14"/>
                  <a:gd name="T3" fmla="*/ 0 h 12"/>
                  <a:gd name="T4" fmla="*/ 0 w 14"/>
                  <a:gd name="T5" fmla="*/ 12 h 12"/>
                  <a:gd name="T6" fmla="*/ 0 w 14"/>
                  <a:gd name="T7" fmla="*/ 12 h 12"/>
                  <a:gd name="T8" fmla="*/ 8 w 14"/>
                  <a:gd name="T9" fmla="*/ 8 h 12"/>
                  <a:gd name="T10" fmla="*/ 12 w 14"/>
                  <a:gd name="T11" fmla="*/ 4 h 12"/>
                  <a:gd name="T12" fmla="*/ 14 w 14"/>
                  <a:gd name="T13" fmla="*/ 0 h 12"/>
                  <a:gd name="T14" fmla="*/ 14 w 14"/>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2">
                    <a:moveTo>
                      <a:pt x="14" y="0"/>
                    </a:moveTo>
                    <a:lnTo>
                      <a:pt x="14" y="0"/>
                    </a:lnTo>
                    <a:lnTo>
                      <a:pt x="0" y="12"/>
                    </a:lnTo>
                    <a:lnTo>
                      <a:pt x="0" y="12"/>
                    </a:lnTo>
                    <a:lnTo>
                      <a:pt x="8" y="8"/>
                    </a:lnTo>
                    <a:lnTo>
                      <a:pt x="12" y="4"/>
                    </a:lnTo>
                    <a:lnTo>
                      <a:pt x="14" y="0"/>
                    </a:ln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Freeform 1286">
                <a:extLst>
                  <a:ext uri="{FF2B5EF4-FFF2-40B4-BE49-F238E27FC236}">
                    <a16:creationId xmlns:a16="http://schemas.microsoft.com/office/drawing/2014/main" id="{76D4160C-F10E-43BE-8CE0-28A709B869BF}"/>
                  </a:ext>
                </a:extLst>
              </p:cNvPr>
              <p:cNvSpPr>
                <a:spLocks/>
              </p:cNvSpPr>
              <p:nvPr/>
            </p:nvSpPr>
            <p:spPr bwMode="auto">
              <a:xfrm>
                <a:off x="3596" y="2160"/>
                <a:ext cx="44" cy="40"/>
              </a:xfrm>
              <a:custGeom>
                <a:avLst/>
                <a:gdLst>
                  <a:gd name="T0" fmla="*/ 10 w 44"/>
                  <a:gd name="T1" fmla="*/ 40 h 40"/>
                  <a:gd name="T2" fmla="*/ 10 w 44"/>
                  <a:gd name="T3" fmla="*/ 40 h 40"/>
                  <a:gd name="T4" fmla="*/ 10 w 44"/>
                  <a:gd name="T5" fmla="*/ 40 h 40"/>
                  <a:gd name="T6" fmla="*/ 14 w 44"/>
                  <a:gd name="T7" fmla="*/ 40 h 40"/>
                  <a:gd name="T8" fmla="*/ 16 w 44"/>
                  <a:gd name="T9" fmla="*/ 40 h 40"/>
                  <a:gd name="T10" fmla="*/ 20 w 44"/>
                  <a:gd name="T11" fmla="*/ 36 h 40"/>
                  <a:gd name="T12" fmla="*/ 22 w 44"/>
                  <a:gd name="T13" fmla="*/ 32 h 40"/>
                  <a:gd name="T14" fmla="*/ 26 w 44"/>
                  <a:gd name="T15" fmla="*/ 28 h 40"/>
                  <a:gd name="T16" fmla="*/ 26 w 44"/>
                  <a:gd name="T17" fmla="*/ 28 h 40"/>
                  <a:gd name="T18" fmla="*/ 32 w 44"/>
                  <a:gd name="T19" fmla="*/ 24 h 40"/>
                  <a:gd name="T20" fmla="*/ 36 w 44"/>
                  <a:gd name="T21" fmla="*/ 20 h 40"/>
                  <a:gd name="T22" fmla="*/ 44 w 44"/>
                  <a:gd name="T23" fmla="*/ 8 h 40"/>
                  <a:gd name="T24" fmla="*/ 44 w 44"/>
                  <a:gd name="T25" fmla="*/ 8 h 40"/>
                  <a:gd name="T26" fmla="*/ 40 w 44"/>
                  <a:gd name="T27" fmla="*/ 8 h 40"/>
                  <a:gd name="T28" fmla="*/ 38 w 44"/>
                  <a:gd name="T29" fmla="*/ 2 h 40"/>
                  <a:gd name="T30" fmla="*/ 38 w 44"/>
                  <a:gd name="T31" fmla="*/ 2 h 40"/>
                  <a:gd name="T32" fmla="*/ 38 w 44"/>
                  <a:gd name="T33" fmla="*/ 0 h 40"/>
                  <a:gd name="T34" fmla="*/ 0 w 44"/>
                  <a:gd name="T35" fmla="*/ 40 h 40"/>
                  <a:gd name="T36" fmla="*/ 0 w 44"/>
                  <a:gd name="T37" fmla="*/ 40 h 40"/>
                  <a:gd name="T38" fmla="*/ 4 w 44"/>
                  <a:gd name="T39" fmla="*/ 40 h 40"/>
                  <a:gd name="T40" fmla="*/ 10 w 44"/>
                  <a:gd name="T41" fmla="*/ 40 h 40"/>
                  <a:gd name="T42" fmla="*/ 10 w 44"/>
                  <a:gd name="T43"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 h="40">
                    <a:moveTo>
                      <a:pt x="10" y="40"/>
                    </a:moveTo>
                    <a:lnTo>
                      <a:pt x="10" y="40"/>
                    </a:lnTo>
                    <a:lnTo>
                      <a:pt x="10" y="40"/>
                    </a:lnTo>
                    <a:lnTo>
                      <a:pt x="14" y="40"/>
                    </a:lnTo>
                    <a:lnTo>
                      <a:pt x="16" y="40"/>
                    </a:lnTo>
                    <a:lnTo>
                      <a:pt x="20" y="36"/>
                    </a:lnTo>
                    <a:lnTo>
                      <a:pt x="22" y="32"/>
                    </a:lnTo>
                    <a:lnTo>
                      <a:pt x="26" y="28"/>
                    </a:lnTo>
                    <a:lnTo>
                      <a:pt x="26" y="28"/>
                    </a:lnTo>
                    <a:lnTo>
                      <a:pt x="32" y="24"/>
                    </a:lnTo>
                    <a:lnTo>
                      <a:pt x="36" y="20"/>
                    </a:lnTo>
                    <a:lnTo>
                      <a:pt x="44" y="8"/>
                    </a:lnTo>
                    <a:lnTo>
                      <a:pt x="44" y="8"/>
                    </a:lnTo>
                    <a:lnTo>
                      <a:pt x="40" y="8"/>
                    </a:lnTo>
                    <a:lnTo>
                      <a:pt x="38" y="2"/>
                    </a:lnTo>
                    <a:lnTo>
                      <a:pt x="38" y="2"/>
                    </a:lnTo>
                    <a:lnTo>
                      <a:pt x="38" y="0"/>
                    </a:lnTo>
                    <a:lnTo>
                      <a:pt x="0" y="40"/>
                    </a:lnTo>
                    <a:lnTo>
                      <a:pt x="0" y="40"/>
                    </a:lnTo>
                    <a:lnTo>
                      <a:pt x="4" y="40"/>
                    </a:lnTo>
                    <a:lnTo>
                      <a:pt x="10" y="40"/>
                    </a:lnTo>
                    <a:lnTo>
                      <a:pt x="10"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 name="Freeform 1287">
                <a:extLst>
                  <a:ext uri="{FF2B5EF4-FFF2-40B4-BE49-F238E27FC236}">
                    <a16:creationId xmlns:a16="http://schemas.microsoft.com/office/drawing/2014/main" id="{5152A45A-BE04-481B-AF71-089FB2659998}"/>
                  </a:ext>
                </a:extLst>
              </p:cNvPr>
              <p:cNvSpPr>
                <a:spLocks/>
              </p:cNvSpPr>
              <p:nvPr/>
            </p:nvSpPr>
            <p:spPr bwMode="auto">
              <a:xfrm>
                <a:off x="3762" y="1902"/>
                <a:ext cx="188" cy="192"/>
              </a:xfrm>
              <a:custGeom>
                <a:avLst/>
                <a:gdLst>
                  <a:gd name="T0" fmla="*/ 38 w 188"/>
                  <a:gd name="T1" fmla="*/ 166 h 192"/>
                  <a:gd name="T2" fmla="*/ 38 w 188"/>
                  <a:gd name="T3" fmla="*/ 166 h 192"/>
                  <a:gd name="T4" fmla="*/ 36 w 188"/>
                  <a:gd name="T5" fmla="*/ 164 h 192"/>
                  <a:gd name="T6" fmla="*/ 36 w 188"/>
                  <a:gd name="T7" fmla="*/ 164 h 192"/>
                  <a:gd name="T8" fmla="*/ 36 w 188"/>
                  <a:gd name="T9" fmla="*/ 160 h 192"/>
                  <a:gd name="T10" fmla="*/ 40 w 188"/>
                  <a:gd name="T11" fmla="*/ 160 h 192"/>
                  <a:gd name="T12" fmla="*/ 48 w 188"/>
                  <a:gd name="T13" fmla="*/ 156 h 192"/>
                  <a:gd name="T14" fmla="*/ 188 w 188"/>
                  <a:gd name="T15" fmla="*/ 16 h 192"/>
                  <a:gd name="T16" fmla="*/ 188 w 188"/>
                  <a:gd name="T17" fmla="*/ 16 h 192"/>
                  <a:gd name="T18" fmla="*/ 184 w 188"/>
                  <a:gd name="T19" fmla="*/ 8 h 192"/>
                  <a:gd name="T20" fmla="*/ 182 w 188"/>
                  <a:gd name="T21" fmla="*/ 4 h 192"/>
                  <a:gd name="T22" fmla="*/ 178 w 188"/>
                  <a:gd name="T23" fmla="*/ 0 h 192"/>
                  <a:gd name="T24" fmla="*/ 0 w 188"/>
                  <a:gd name="T25" fmla="*/ 180 h 192"/>
                  <a:gd name="T26" fmla="*/ 0 w 188"/>
                  <a:gd name="T27" fmla="*/ 180 h 192"/>
                  <a:gd name="T28" fmla="*/ 8 w 188"/>
                  <a:gd name="T29" fmla="*/ 184 h 192"/>
                  <a:gd name="T30" fmla="*/ 12 w 188"/>
                  <a:gd name="T31" fmla="*/ 192 h 192"/>
                  <a:gd name="T32" fmla="*/ 36 w 188"/>
                  <a:gd name="T33" fmla="*/ 168 h 192"/>
                  <a:gd name="T34" fmla="*/ 36 w 188"/>
                  <a:gd name="T35" fmla="*/ 168 h 192"/>
                  <a:gd name="T36" fmla="*/ 38 w 188"/>
                  <a:gd name="T37" fmla="*/ 166 h 192"/>
                  <a:gd name="T38" fmla="*/ 38 w 188"/>
                  <a:gd name="T39" fmla="*/ 16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 h="192">
                    <a:moveTo>
                      <a:pt x="38" y="166"/>
                    </a:moveTo>
                    <a:lnTo>
                      <a:pt x="38" y="166"/>
                    </a:lnTo>
                    <a:lnTo>
                      <a:pt x="36" y="164"/>
                    </a:lnTo>
                    <a:lnTo>
                      <a:pt x="36" y="164"/>
                    </a:lnTo>
                    <a:lnTo>
                      <a:pt x="36" y="160"/>
                    </a:lnTo>
                    <a:lnTo>
                      <a:pt x="40" y="160"/>
                    </a:lnTo>
                    <a:lnTo>
                      <a:pt x="48" y="156"/>
                    </a:lnTo>
                    <a:lnTo>
                      <a:pt x="188" y="16"/>
                    </a:lnTo>
                    <a:lnTo>
                      <a:pt x="188" y="16"/>
                    </a:lnTo>
                    <a:lnTo>
                      <a:pt x="184" y="8"/>
                    </a:lnTo>
                    <a:lnTo>
                      <a:pt x="182" y="4"/>
                    </a:lnTo>
                    <a:lnTo>
                      <a:pt x="178" y="0"/>
                    </a:lnTo>
                    <a:lnTo>
                      <a:pt x="0" y="180"/>
                    </a:lnTo>
                    <a:lnTo>
                      <a:pt x="0" y="180"/>
                    </a:lnTo>
                    <a:lnTo>
                      <a:pt x="8" y="184"/>
                    </a:lnTo>
                    <a:lnTo>
                      <a:pt x="12" y="192"/>
                    </a:lnTo>
                    <a:lnTo>
                      <a:pt x="36" y="168"/>
                    </a:lnTo>
                    <a:lnTo>
                      <a:pt x="36" y="168"/>
                    </a:lnTo>
                    <a:lnTo>
                      <a:pt x="38" y="166"/>
                    </a:lnTo>
                    <a:lnTo>
                      <a:pt x="38" y="1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Freeform 1288">
                <a:extLst>
                  <a:ext uri="{FF2B5EF4-FFF2-40B4-BE49-F238E27FC236}">
                    <a16:creationId xmlns:a16="http://schemas.microsoft.com/office/drawing/2014/main" id="{2FB066D7-7B46-493D-97D2-7A6C9F97997C}"/>
                  </a:ext>
                </a:extLst>
              </p:cNvPr>
              <p:cNvSpPr>
                <a:spLocks/>
              </p:cNvSpPr>
              <p:nvPr/>
            </p:nvSpPr>
            <p:spPr bwMode="auto">
              <a:xfrm>
                <a:off x="3784" y="2088"/>
                <a:ext cx="34" cy="32"/>
              </a:xfrm>
              <a:custGeom>
                <a:avLst/>
                <a:gdLst>
                  <a:gd name="T0" fmla="*/ 24 w 34"/>
                  <a:gd name="T1" fmla="*/ 0 h 32"/>
                  <a:gd name="T2" fmla="*/ 24 w 34"/>
                  <a:gd name="T3" fmla="*/ 0 h 32"/>
                  <a:gd name="T4" fmla="*/ 20 w 34"/>
                  <a:gd name="T5" fmla="*/ 0 h 32"/>
                  <a:gd name="T6" fmla="*/ 0 w 34"/>
                  <a:gd name="T7" fmla="*/ 20 h 32"/>
                  <a:gd name="T8" fmla="*/ 0 w 34"/>
                  <a:gd name="T9" fmla="*/ 20 h 32"/>
                  <a:gd name="T10" fmla="*/ 0 w 34"/>
                  <a:gd name="T11" fmla="*/ 22 h 32"/>
                  <a:gd name="T12" fmla="*/ 0 w 34"/>
                  <a:gd name="T13" fmla="*/ 22 h 32"/>
                  <a:gd name="T14" fmla="*/ 2 w 34"/>
                  <a:gd name="T15" fmla="*/ 24 h 32"/>
                  <a:gd name="T16" fmla="*/ 4 w 34"/>
                  <a:gd name="T17" fmla="*/ 26 h 32"/>
                  <a:gd name="T18" fmla="*/ 12 w 34"/>
                  <a:gd name="T19" fmla="*/ 30 h 32"/>
                  <a:gd name="T20" fmla="*/ 12 w 34"/>
                  <a:gd name="T21" fmla="*/ 30 h 32"/>
                  <a:gd name="T22" fmla="*/ 14 w 34"/>
                  <a:gd name="T23" fmla="*/ 32 h 32"/>
                  <a:gd name="T24" fmla="*/ 34 w 34"/>
                  <a:gd name="T25" fmla="*/ 12 h 32"/>
                  <a:gd name="T26" fmla="*/ 34 w 34"/>
                  <a:gd name="T27" fmla="*/ 12 h 32"/>
                  <a:gd name="T28" fmla="*/ 30 w 34"/>
                  <a:gd name="T29" fmla="*/ 4 h 32"/>
                  <a:gd name="T30" fmla="*/ 26 w 34"/>
                  <a:gd name="T31" fmla="*/ 2 h 32"/>
                  <a:gd name="T32" fmla="*/ 24 w 34"/>
                  <a:gd name="T33" fmla="*/ 0 h 32"/>
                  <a:gd name="T34" fmla="*/ 24 w 34"/>
                  <a:gd name="T3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 h="32">
                    <a:moveTo>
                      <a:pt x="24" y="0"/>
                    </a:moveTo>
                    <a:lnTo>
                      <a:pt x="24" y="0"/>
                    </a:lnTo>
                    <a:lnTo>
                      <a:pt x="20" y="0"/>
                    </a:lnTo>
                    <a:lnTo>
                      <a:pt x="0" y="20"/>
                    </a:lnTo>
                    <a:lnTo>
                      <a:pt x="0" y="20"/>
                    </a:lnTo>
                    <a:lnTo>
                      <a:pt x="0" y="22"/>
                    </a:lnTo>
                    <a:lnTo>
                      <a:pt x="0" y="22"/>
                    </a:lnTo>
                    <a:lnTo>
                      <a:pt x="2" y="24"/>
                    </a:lnTo>
                    <a:lnTo>
                      <a:pt x="4" y="26"/>
                    </a:lnTo>
                    <a:lnTo>
                      <a:pt x="12" y="30"/>
                    </a:lnTo>
                    <a:lnTo>
                      <a:pt x="12" y="30"/>
                    </a:lnTo>
                    <a:lnTo>
                      <a:pt x="14" y="32"/>
                    </a:lnTo>
                    <a:lnTo>
                      <a:pt x="34" y="12"/>
                    </a:lnTo>
                    <a:lnTo>
                      <a:pt x="34" y="12"/>
                    </a:lnTo>
                    <a:lnTo>
                      <a:pt x="30" y="4"/>
                    </a:lnTo>
                    <a:lnTo>
                      <a:pt x="26" y="2"/>
                    </a:lnTo>
                    <a:lnTo>
                      <a:pt x="24" y="0"/>
                    </a:lnTo>
                    <a:lnTo>
                      <a:pt x="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Freeform 1289">
                <a:extLst>
                  <a:ext uri="{FF2B5EF4-FFF2-40B4-BE49-F238E27FC236}">
                    <a16:creationId xmlns:a16="http://schemas.microsoft.com/office/drawing/2014/main" id="{962E6A22-C4B2-4E8E-86CF-52B482C1405F}"/>
                  </a:ext>
                </a:extLst>
              </p:cNvPr>
              <p:cNvSpPr>
                <a:spLocks/>
              </p:cNvSpPr>
              <p:nvPr/>
            </p:nvSpPr>
            <p:spPr bwMode="auto">
              <a:xfrm>
                <a:off x="3822" y="1948"/>
                <a:ext cx="130" cy="132"/>
              </a:xfrm>
              <a:custGeom>
                <a:avLst/>
                <a:gdLst>
                  <a:gd name="T0" fmla="*/ 0 w 130"/>
                  <a:gd name="T1" fmla="*/ 122 h 132"/>
                  <a:gd name="T2" fmla="*/ 0 w 130"/>
                  <a:gd name="T3" fmla="*/ 122 h 132"/>
                  <a:gd name="T4" fmla="*/ 10 w 130"/>
                  <a:gd name="T5" fmla="*/ 122 h 132"/>
                  <a:gd name="T6" fmla="*/ 10 w 130"/>
                  <a:gd name="T7" fmla="*/ 122 h 132"/>
                  <a:gd name="T8" fmla="*/ 12 w 130"/>
                  <a:gd name="T9" fmla="*/ 128 h 132"/>
                  <a:gd name="T10" fmla="*/ 14 w 130"/>
                  <a:gd name="T11" fmla="*/ 132 h 132"/>
                  <a:gd name="T12" fmla="*/ 130 w 130"/>
                  <a:gd name="T13" fmla="*/ 16 h 132"/>
                  <a:gd name="T14" fmla="*/ 130 w 130"/>
                  <a:gd name="T15" fmla="*/ 16 h 132"/>
                  <a:gd name="T16" fmla="*/ 126 w 130"/>
                  <a:gd name="T17" fmla="*/ 8 h 132"/>
                  <a:gd name="T18" fmla="*/ 122 w 130"/>
                  <a:gd name="T19" fmla="*/ 0 h 132"/>
                  <a:gd name="T20" fmla="*/ 0 w 130"/>
                  <a:gd name="T21" fmla="*/ 12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0" h="132">
                    <a:moveTo>
                      <a:pt x="0" y="122"/>
                    </a:moveTo>
                    <a:lnTo>
                      <a:pt x="0" y="122"/>
                    </a:lnTo>
                    <a:lnTo>
                      <a:pt x="10" y="122"/>
                    </a:lnTo>
                    <a:lnTo>
                      <a:pt x="10" y="122"/>
                    </a:lnTo>
                    <a:lnTo>
                      <a:pt x="12" y="128"/>
                    </a:lnTo>
                    <a:lnTo>
                      <a:pt x="14" y="132"/>
                    </a:lnTo>
                    <a:lnTo>
                      <a:pt x="130" y="16"/>
                    </a:lnTo>
                    <a:lnTo>
                      <a:pt x="130" y="16"/>
                    </a:lnTo>
                    <a:lnTo>
                      <a:pt x="126" y="8"/>
                    </a:lnTo>
                    <a:lnTo>
                      <a:pt x="122" y="0"/>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Freeform 1290">
                <a:extLst>
                  <a:ext uri="{FF2B5EF4-FFF2-40B4-BE49-F238E27FC236}">
                    <a16:creationId xmlns:a16="http://schemas.microsoft.com/office/drawing/2014/main" id="{6BC0B6E8-2FA6-4188-9F97-B26107484B22}"/>
                  </a:ext>
                </a:extLst>
              </p:cNvPr>
              <p:cNvSpPr>
                <a:spLocks/>
              </p:cNvSpPr>
              <p:nvPr/>
            </p:nvSpPr>
            <p:spPr bwMode="auto">
              <a:xfrm>
                <a:off x="3810" y="2116"/>
                <a:ext cx="36" cy="22"/>
              </a:xfrm>
              <a:custGeom>
                <a:avLst/>
                <a:gdLst>
                  <a:gd name="T0" fmla="*/ 10 w 36"/>
                  <a:gd name="T1" fmla="*/ 18 h 22"/>
                  <a:gd name="T2" fmla="*/ 10 w 36"/>
                  <a:gd name="T3" fmla="*/ 18 h 22"/>
                  <a:gd name="T4" fmla="*/ 14 w 36"/>
                  <a:gd name="T5" fmla="*/ 20 h 22"/>
                  <a:gd name="T6" fmla="*/ 18 w 36"/>
                  <a:gd name="T7" fmla="*/ 22 h 22"/>
                  <a:gd name="T8" fmla="*/ 36 w 36"/>
                  <a:gd name="T9" fmla="*/ 4 h 22"/>
                  <a:gd name="T10" fmla="*/ 36 w 36"/>
                  <a:gd name="T11" fmla="*/ 4 h 22"/>
                  <a:gd name="T12" fmla="*/ 28 w 36"/>
                  <a:gd name="T13" fmla="*/ 4 h 22"/>
                  <a:gd name="T14" fmla="*/ 22 w 36"/>
                  <a:gd name="T15" fmla="*/ 4 h 22"/>
                  <a:gd name="T16" fmla="*/ 18 w 36"/>
                  <a:gd name="T17" fmla="*/ 2 h 22"/>
                  <a:gd name="T18" fmla="*/ 18 w 36"/>
                  <a:gd name="T19" fmla="*/ 2 h 22"/>
                  <a:gd name="T20" fmla="*/ 16 w 36"/>
                  <a:gd name="T21" fmla="*/ 0 h 22"/>
                  <a:gd name="T22" fmla="*/ 0 w 36"/>
                  <a:gd name="T23" fmla="*/ 14 h 22"/>
                  <a:gd name="T24" fmla="*/ 0 w 36"/>
                  <a:gd name="T25" fmla="*/ 14 h 22"/>
                  <a:gd name="T26" fmla="*/ 10 w 36"/>
                  <a:gd name="T27" fmla="*/ 18 h 22"/>
                  <a:gd name="T28" fmla="*/ 10 w 36"/>
                  <a:gd name="T29" fmla="*/ 18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22">
                    <a:moveTo>
                      <a:pt x="10" y="18"/>
                    </a:moveTo>
                    <a:lnTo>
                      <a:pt x="10" y="18"/>
                    </a:lnTo>
                    <a:lnTo>
                      <a:pt x="14" y="20"/>
                    </a:lnTo>
                    <a:lnTo>
                      <a:pt x="18" y="22"/>
                    </a:lnTo>
                    <a:lnTo>
                      <a:pt x="36" y="4"/>
                    </a:lnTo>
                    <a:lnTo>
                      <a:pt x="36" y="4"/>
                    </a:lnTo>
                    <a:lnTo>
                      <a:pt x="28" y="4"/>
                    </a:lnTo>
                    <a:lnTo>
                      <a:pt x="22" y="4"/>
                    </a:lnTo>
                    <a:lnTo>
                      <a:pt x="18" y="2"/>
                    </a:lnTo>
                    <a:lnTo>
                      <a:pt x="18" y="2"/>
                    </a:lnTo>
                    <a:lnTo>
                      <a:pt x="16" y="0"/>
                    </a:lnTo>
                    <a:lnTo>
                      <a:pt x="0" y="14"/>
                    </a:lnTo>
                    <a:lnTo>
                      <a:pt x="0" y="14"/>
                    </a:lnTo>
                    <a:lnTo>
                      <a:pt x="10" y="18"/>
                    </a:lnTo>
                    <a:lnTo>
                      <a:pt x="1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Freeform 1291">
                <a:extLst>
                  <a:ext uri="{FF2B5EF4-FFF2-40B4-BE49-F238E27FC236}">
                    <a16:creationId xmlns:a16="http://schemas.microsoft.com/office/drawing/2014/main" id="{5163A84C-4DD5-434A-8D2D-FA2880D4E9B4}"/>
                  </a:ext>
                </a:extLst>
              </p:cNvPr>
              <p:cNvSpPr>
                <a:spLocks/>
              </p:cNvSpPr>
              <p:nvPr/>
            </p:nvSpPr>
            <p:spPr bwMode="auto">
              <a:xfrm>
                <a:off x="3848" y="2006"/>
                <a:ext cx="100" cy="94"/>
              </a:xfrm>
              <a:custGeom>
                <a:avLst/>
                <a:gdLst>
                  <a:gd name="T0" fmla="*/ 88 w 100"/>
                  <a:gd name="T1" fmla="*/ 0 h 94"/>
                  <a:gd name="T2" fmla="*/ 88 w 100"/>
                  <a:gd name="T3" fmla="*/ 0 h 94"/>
                  <a:gd name="T4" fmla="*/ 88 w 100"/>
                  <a:gd name="T5" fmla="*/ 0 h 94"/>
                  <a:gd name="T6" fmla="*/ 0 w 100"/>
                  <a:gd name="T7" fmla="*/ 86 h 94"/>
                  <a:gd name="T8" fmla="*/ 0 w 100"/>
                  <a:gd name="T9" fmla="*/ 86 h 94"/>
                  <a:gd name="T10" fmla="*/ 6 w 100"/>
                  <a:gd name="T11" fmla="*/ 88 h 94"/>
                  <a:gd name="T12" fmla="*/ 6 w 100"/>
                  <a:gd name="T13" fmla="*/ 88 h 94"/>
                  <a:gd name="T14" fmla="*/ 12 w 100"/>
                  <a:gd name="T15" fmla="*/ 88 h 94"/>
                  <a:gd name="T16" fmla="*/ 12 w 100"/>
                  <a:gd name="T17" fmla="*/ 88 h 94"/>
                  <a:gd name="T18" fmla="*/ 14 w 100"/>
                  <a:gd name="T19" fmla="*/ 92 h 94"/>
                  <a:gd name="T20" fmla="*/ 18 w 100"/>
                  <a:gd name="T21" fmla="*/ 94 h 94"/>
                  <a:gd name="T22" fmla="*/ 100 w 100"/>
                  <a:gd name="T23" fmla="*/ 12 h 94"/>
                  <a:gd name="T24" fmla="*/ 100 w 100"/>
                  <a:gd name="T25" fmla="*/ 12 h 94"/>
                  <a:gd name="T26" fmla="*/ 98 w 100"/>
                  <a:gd name="T27" fmla="*/ 12 h 94"/>
                  <a:gd name="T28" fmla="*/ 98 w 100"/>
                  <a:gd name="T29" fmla="*/ 12 h 94"/>
                  <a:gd name="T30" fmla="*/ 94 w 100"/>
                  <a:gd name="T31" fmla="*/ 10 h 94"/>
                  <a:gd name="T32" fmla="*/ 90 w 100"/>
                  <a:gd name="T33" fmla="*/ 10 h 94"/>
                  <a:gd name="T34" fmla="*/ 88 w 100"/>
                  <a:gd name="T35" fmla="*/ 6 h 94"/>
                  <a:gd name="T36" fmla="*/ 88 w 100"/>
                  <a:gd name="T37" fmla="*/ 0 h 94"/>
                  <a:gd name="T38" fmla="*/ 88 w 100"/>
                  <a:gd name="T39"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0" h="94">
                    <a:moveTo>
                      <a:pt x="88" y="0"/>
                    </a:moveTo>
                    <a:lnTo>
                      <a:pt x="88" y="0"/>
                    </a:lnTo>
                    <a:lnTo>
                      <a:pt x="88" y="0"/>
                    </a:lnTo>
                    <a:lnTo>
                      <a:pt x="0" y="86"/>
                    </a:lnTo>
                    <a:lnTo>
                      <a:pt x="0" y="86"/>
                    </a:lnTo>
                    <a:lnTo>
                      <a:pt x="6" y="88"/>
                    </a:lnTo>
                    <a:lnTo>
                      <a:pt x="6" y="88"/>
                    </a:lnTo>
                    <a:lnTo>
                      <a:pt x="12" y="88"/>
                    </a:lnTo>
                    <a:lnTo>
                      <a:pt x="12" y="88"/>
                    </a:lnTo>
                    <a:lnTo>
                      <a:pt x="14" y="92"/>
                    </a:lnTo>
                    <a:lnTo>
                      <a:pt x="18" y="94"/>
                    </a:lnTo>
                    <a:lnTo>
                      <a:pt x="100" y="12"/>
                    </a:lnTo>
                    <a:lnTo>
                      <a:pt x="100" y="12"/>
                    </a:lnTo>
                    <a:lnTo>
                      <a:pt x="98" y="12"/>
                    </a:lnTo>
                    <a:lnTo>
                      <a:pt x="98" y="12"/>
                    </a:lnTo>
                    <a:lnTo>
                      <a:pt x="94" y="10"/>
                    </a:lnTo>
                    <a:lnTo>
                      <a:pt x="90" y="10"/>
                    </a:lnTo>
                    <a:lnTo>
                      <a:pt x="88" y="6"/>
                    </a:lnTo>
                    <a:lnTo>
                      <a:pt x="88" y="0"/>
                    </a:lnTo>
                    <a:lnTo>
                      <a:pt x="8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 name="Freeform 1292">
                <a:extLst>
                  <a:ext uri="{FF2B5EF4-FFF2-40B4-BE49-F238E27FC236}">
                    <a16:creationId xmlns:a16="http://schemas.microsoft.com/office/drawing/2014/main" id="{82B4F431-3B2B-4DFA-9AB1-5826D80A995A}"/>
                  </a:ext>
                </a:extLst>
              </p:cNvPr>
              <p:cNvSpPr>
                <a:spLocks/>
              </p:cNvSpPr>
              <p:nvPr/>
            </p:nvSpPr>
            <p:spPr bwMode="auto">
              <a:xfrm>
                <a:off x="3840" y="2132"/>
                <a:ext cx="34" cy="34"/>
              </a:xfrm>
              <a:custGeom>
                <a:avLst/>
                <a:gdLst>
                  <a:gd name="T0" fmla="*/ 2 w 34"/>
                  <a:gd name="T1" fmla="*/ 20 h 34"/>
                  <a:gd name="T2" fmla="*/ 2 w 34"/>
                  <a:gd name="T3" fmla="*/ 20 h 34"/>
                  <a:gd name="T4" fmla="*/ 6 w 34"/>
                  <a:gd name="T5" fmla="*/ 26 h 34"/>
                  <a:gd name="T6" fmla="*/ 6 w 34"/>
                  <a:gd name="T7" fmla="*/ 28 h 34"/>
                  <a:gd name="T8" fmla="*/ 8 w 34"/>
                  <a:gd name="T9" fmla="*/ 32 h 34"/>
                  <a:gd name="T10" fmla="*/ 8 w 34"/>
                  <a:gd name="T11" fmla="*/ 32 h 34"/>
                  <a:gd name="T12" fmla="*/ 8 w 34"/>
                  <a:gd name="T13" fmla="*/ 34 h 34"/>
                  <a:gd name="T14" fmla="*/ 16 w 34"/>
                  <a:gd name="T15" fmla="*/ 26 h 34"/>
                  <a:gd name="T16" fmla="*/ 16 w 34"/>
                  <a:gd name="T17" fmla="*/ 26 h 34"/>
                  <a:gd name="T18" fmla="*/ 14 w 34"/>
                  <a:gd name="T19" fmla="*/ 22 h 34"/>
                  <a:gd name="T20" fmla="*/ 12 w 34"/>
                  <a:gd name="T21" fmla="*/ 18 h 34"/>
                  <a:gd name="T22" fmla="*/ 12 w 34"/>
                  <a:gd name="T23" fmla="*/ 18 h 34"/>
                  <a:gd name="T24" fmla="*/ 12 w 34"/>
                  <a:gd name="T25" fmla="*/ 16 h 34"/>
                  <a:gd name="T26" fmla="*/ 14 w 34"/>
                  <a:gd name="T27" fmla="*/ 14 h 34"/>
                  <a:gd name="T28" fmla="*/ 22 w 34"/>
                  <a:gd name="T29" fmla="*/ 12 h 34"/>
                  <a:gd name="T30" fmla="*/ 22 w 34"/>
                  <a:gd name="T31" fmla="*/ 12 h 34"/>
                  <a:gd name="T32" fmla="*/ 28 w 34"/>
                  <a:gd name="T33" fmla="*/ 14 h 34"/>
                  <a:gd name="T34" fmla="*/ 34 w 34"/>
                  <a:gd name="T35" fmla="*/ 8 h 34"/>
                  <a:gd name="T36" fmla="*/ 34 w 34"/>
                  <a:gd name="T37" fmla="*/ 8 h 34"/>
                  <a:gd name="T38" fmla="*/ 26 w 34"/>
                  <a:gd name="T39" fmla="*/ 4 h 34"/>
                  <a:gd name="T40" fmla="*/ 18 w 34"/>
                  <a:gd name="T41" fmla="*/ 0 h 34"/>
                  <a:gd name="T42" fmla="*/ 18 w 34"/>
                  <a:gd name="T43" fmla="*/ 0 h 34"/>
                  <a:gd name="T44" fmla="*/ 18 w 34"/>
                  <a:gd name="T45" fmla="*/ 0 h 34"/>
                  <a:gd name="T46" fmla="*/ 0 w 34"/>
                  <a:gd name="T47" fmla="*/ 18 h 34"/>
                  <a:gd name="T48" fmla="*/ 0 w 34"/>
                  <a:gd name="T49" fmla="*/ 18 h 34"/>
                  <a:gd name="T50" fmla="*/ 2 w 34"/>
                  <a:gd name="T51" fmla="*/ 20 h 34"/>
                  <a:gd name="T52" fmla="*/ 2 w 34"/>
                  <a:gd name="T53"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 h="34">
                    <a:moveTo>
                      <a:pt x="2" y="20"/>
                    </a:moveTo>
                    <a:lnTo>
                      <a:pt x="2" y="20"/>
                    </a:lnTo>
                    <a:lnTo>
                      <a:pt x="6" y="26"/>
                    </a:lnTo>
                    <a:lnTo>
                      <a:pt x="6" y="28"/>
                    </a:lnTo>
                    <a:lnTo>
                      <a:pt x="8" y="32"/>
                    </a:lnTo>
                    <a:lnTo>
                      <a:pt x="8" y="32"/>
                    </a:lnTo>
                    <a:lnTo>
                      <a:pt x="8" y="34"/>
                    </a:lnTo>
                    <a:lnTo>
                      <a:pt x="16" y="26"/>
                    </a:lnTo>
                    <a:lnTo>
                      <a:pt x="16" y="26"/>
                    </a:lnTo>
                    <a:lnTo>
                      <a:pt x="14" y="22"/>
                    </a:lnTo>
                    <a:lnTo>
                      <a:pt x="12" y="18"/>
                    </a:lnTo>
                    <a:lnTo>
                      <a:pt x="12" y="18"/>
                    </a:lnTo>
                    <a:lnTo>
                      <a:pt x="12" y="16"/>
                    </a:lnTo>
                    <a:lnTo>
                      <a:pt x="14" y="14"/>
                    </a:lnTo>
                    <a:lnTo>
                      <a:pt x="22" y="12"/>
                    </a:lnTo>
                    <a:lnTo>
                      <a:pt x="22" y="12"/>
                    </a:lnTo>
                    <a:lnTo>
                      <a:pt x="28" y="14"/>
                    </a:lnTo>
                    <a:lnTo>
                      <a:pt x="34" y="8"/>
                    </a:lnTo>
                    <a:lnTo>
                      <a:pt x="34" y="8"/>
                    </a:lnTo>
                    <a:lnTo>
                      <a:pt x="26" y="4"/>
                    </a:lnTo>
                    <a:lnTo>
                      <a:pt x="18" y="0"/>
                    </a:lnTo>
                    <a:lnTo>
                      <a:pt x="18" y="0"/>
                    </a:lnTo>
                    <a:lnTo>
                      <a:pt x="18" y="0"/>
                    </a:lnTo>
                    <a:lnTo>
                      <a:pt x="0" y="18"/>
                    </a:lnTo>
                    <a:lnTo>
                      <a:pt x="0" y="18"/>
                    </a:lnTo>
                    <a:lnTo>
                      <a:pt x="2" y="20"/>
                    </a:lnTo>
                    <a:lnTo>
                      <a:pt x="2"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 name="Freeform 1293">
                <a:extLst>
                  <a:ext uri="{FF2B5EF4-FFF2-40B4-BE49-F238E27FC236}">
                    <a16:creationId xmlns:a16="http://schemas.microsoft.com/office/drawing/2014/main" id="{9812346B-C675-48CA-A8CB-EBB9F588E1C2}"/>
                  </a:ext>
                </a:extLst>
              </p:cNvPr>
              <p:cNvSpPr>
                <a:spLocks/>
              </p:cNvSpPr>
              <p:nvPr/>
            </p:nvSpPr>
            <p:spPr bwMode="auto">
              <a:xfrm>
                <a:off x="3882" y="2010"/>
                <a:ext cx="116" cy="110"/>
              </a:xfrm>
              <a:custGeom>
                <a:avLst/>
                <a:gdLst>
                  <a:gd name="T0" fmla="*/ 0 w 116"/>
                  <a:gd name="T1" fmla="*/ 98 h 110"/>
                  <a:gd name="T2" fmla="*/ 0 w 116"/>
                  <a:gd name="T3" fmla="*/ 98 h 110"/>
                  <a:gd name="T4" fmla="*/ 6 w 116"/>
                  <a:gd name="T5" fmla="*/ 104 h 110"/>
                  <a:gd name="T6" fmla="*/ 12 w 116"/>
                  <a:gd name="T7" fmla="*/ 110 h 110"/>
                  <a:gd name="T8" fmla="*/ 116 w 116"/>
                  <a:gd name="T9" fmla="*/ 6 h 110"/>
                  <a:gd name="T10" fmla="*/ 116 w 116"/>
                  <a:gd name="T11" fmla="*/ 6 h 110"/>
                  <a:gd name="T12" fmla="*/ 112 w 116"/>
                  <a:gd name="T13" fmla="*/ 2 h 110"/>
                  <a:gd name="T14" fmla="*/ 108 w 116"/>
                  <a:gd name="T15" fmla="*/ 0 h 110"/>
                  <a:gd name="T16" fmla="*/ 108 w 116"/>
                  <a:gd name="T17" fmla="*/ 0 h 110"/>
                  <a:gd name="T18" fmla="*/ 100 w 116"/>
                  <a:gd name="T19" fmla="*/ 2 h 110"/>
                  <a:gd name="T20" fmla="*/ 94 w 116"/>
                  <a:gd name="T21" fmla="*/ 4 h 110"/>
                  <a:gd name="T22" fmla="*/ 0 w 116"/>
                  <a:gd name="T23" fmla="*/ 9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6" h="110">
                    <a:moveTo>
                      <a:pt x="0" y="98"/>
                    </a:moveTo>
                    <a:lnTo>
                      <a:pt x="0" y="98"/>
                    </a:lnTo>
                    <a:lnTo>
                      <a:pt x="6" y="104"/>
                    </a:lnTo>
                    <a:lnTo>
                      <a:pt x="12" y="110"/>
                    </a:lnTo>
                    <a:lnTo>
                      <a:pt x="116" y="6"/>
                    </a:lnTo>
                    <a:lnTo>
                      <a:pt x="116" y="6"/>
                    </a:lnTo>
                    <a:lnTo>
                      <a:pt x="112" y="2"/>
                    </a:lnTo>
                    <a:lnTo>
                      <a:pt x="108" y="0"/>
                    </a:lnTo>
                    <a:lnTo>
                      <a:pt x="108" y="0"/>
                    </a:lnTo>
                    <a:lnTo>
                      <a:pt x="100" y="2"/>
                    </a:lnTo>
                    <a:lnTo>
                      <a:pt x="94" y="4"/>
                    </a:lnTo>
                    <a:lnTo>
                      <a:pt x="0" y="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 name="Freeform 1294">
                <a:extLst>
                  <a:ext uri="{FF2B5EF4-FFF2-40B4-BE49-F238E27FC236}">
                    <a16:creationId xmlns:a16="http://schemas.microsoft.com/office/drawing/2014/main" id="{03317D27-5F27-4E8C-914A-E404EF011242}"/>
                  </a:ext>
                </a:extLst>
              </p:cNvPr>
              <p:cNvSpPr>
                <a:spLocks/>
              </p:cNvSpPr>
              <p:nvPr/>
            </p:nvSpPr>
            <p:spPr bwMode="auto">
              <a:xfrm>
                <a:off x="3896" y="2032"/>
                <a:ext cx="120" cy="124"/>
              </a:xfrm>
              <a:custGeom>
                <a:avLst/>
                <a:gdLst>
                  <a:gd name="T0" fmla="*/ 10 w 120"/>
                  <a:gd name="T1" fmla="*/ 124 h 124"/>
                  <a:gd name="T2" fmla="*/ 120 w 120"/>
                  <a:gd name="T3" fmla="*/ 16 h 124"/>
                  <a:gd name="T4" fmla="*/ 120 w 120"/>
                  <a:gd name="T5" fmla="*/ 2 h 124"/>
                  <a:gd name="T6" fmla="*/ 120 w 120"/>
                  <a:gd name="T7" fmla="*/ 2 h 124"/>
                  <a:gd name="T8" fmla="*/ 114 w 120"/>
                  <a:gd name="T9" fmla="*/ 2 h 124"/>
                  <a:gd name="T10" fmla="*/ 112 w 120"/>
                  <a:gd name="T11" fmla="*/ 0 h 124"/>
                  <a:gd name="T12" fmla="*/ 0 w 120"/>
                  <a:gd name="T13" fmla="*/ 110 h 124"/>
                  <a:gd name="T14" fmla="*/ 0 w 120"/>
                  <a:gd name="T15" fmla="*/ 110 h 124"/>
                  <a:gd name="T16" fmla="*/ 2 w 120"/>
                  <a:gd name="T17" fmla="*/ 114 h 124"/>
                  <a:gd name="T18" fmla="*/ 4 w 120"/>
                  <a:gd name="T19" fmla="*/ 118 h 124"/>
                  <a:gd name="T20" fmla="*/ 10 w 120"/>
                  <a:gd name="T21" fmla="*/ 124 h 124"/>
                  <a:gd name="T22" fmla="*/ 10 w 120"/>
                  <a:gd name="T23"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124">
                    <a:moveTo>
                      <a:pt x="10" y="124"/>
                    </a:moveTo>
                    <a:lnTo>
                      <a:pt x="120" y="16"/>
                    </a:lnTo>
                    <a:lnTo>
                      <a:pt x="120" y="2"/>
                    </a:lnTo>
                    <a:lnTo>
                      <a:pt x="120" y="2"/>
                    </a:lnTo>
                    <a:lnTo>
                      <a:pt x="114" y="2"/>
                    </a:lnTo>
                    <a:lnTo>
                      <a:pt x="112" y="0"/>
                    </a:lnTo>
                    <a:lnTo>
                      <a:pt x="0" y="110"/>
                    </a:lnTo>
                    <a:lnTo>
                      <a:pt x="0" y="110"/>
                    </a:lnTo>
                    <a:lnTo>
                      <a:pt x="2" y="114"/>
                    </a:lnTo>
                    <a:lnTo>
                      <a:pt x="4" y="118"/>
                    </a:lnTo>
                    <a:lnTo>
                      <a:pt x="10" y="124"/>
                    </a:lnTo>
                    <a:lnTo>
                      <a:pt x="10" y="1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0" name="Freeform 1295">
                <a:extLst>
                  <a:ext uri="{FF2B5EF4-FFF2-40B4-BE49-F238E27FC236}">
                    <a16:creationId xmlns:a16="http://schemas.microsoft.com/office/drawing/2014/main" id="{21A74EC7-E360-4DCB-98D3-B6D0B80DB373}"/>
                  </a:ext>
                </a:extLst>
              </p:cNvPr>
              <p:cNvSpPr>
                <a:spLocks/>
              </p:cNvSpPr>
              <p:nvPr/>
            </p:nvSpPr>
            <p:spPr bwMode="auto">
              <a:xfrm>
                <a:off x="3942" y="2060"/>
                <a:ext cx="84" cy="90"/>
              </a:xfrm>
              <a:custGeom>
                <a:avLst/>
                <a:gdLst>
                  <a:gd name="T0" fmla="*/ 8 w 84"/>
                  <a:gd name="T1" fmla="*/ 90 h 90"/>
                  <a:gd name="T2" fmla="*/ 8 w 84"/>
                  <a:gd name="T3" fmla="*/ 90 h 90"/>
                  <a:gd name="T4" fmla="*/ 8 w 84"/>
                  <a:gd name="T5" fmla="*/ 86 h 90"/>
                  <a:gd name="T6" fmla="*/ 8 w 84"/>
                  <a:gd name="T7" fmla="*/ 80 h 90"/>
                  <a:gd name="T8" fmla="*/ 8 w 84"/>
                  <a:gd name="T9" fmla="*/ 80 h 90"/>
                  <a:gd name="T10" fmla="*/ 14 w 84"/>
                  <a:gd name="T11" fmla="*/ 76 h 90"/>
                  <a:gd name="T12" fmla="*/ 18 w 84"/>
                  <a:gd name="T13" fmla="*/ 74 h 90"/>
                  <a:gd name="T14" fmla="*/ 24 w 84"/>
                  <a:gd name="T15" fmla="*/ 74 h 90"/>
                  <a:gd name="T16" fmla="*/ 24 w 84"/>
                  <a:gd name="T17" fmla="*/ 74 h 90"/>
                  <a:gd name="T18" fmla="*/ 28 w 84"/>
                  <a:gd name="T19" fmla="*/ 76 h 90"/>
                  <a:gd name="T20" fmla="*/ 32 w 84"/>
                  <a:gd name="T21" fmla="*/ 78 h 90"/>
                  <a:gd name="T22" fmla="*/ 60 w 84"/>
                  <a:gd name="T23" fmla="*/ 50 h 90"/>
                  <a:gd name="T24" fmla="*/ 60 w 84"/>
                  <a:gd name="T25" fmla="*/ 50 h 90"/>
                  <a:gd name="T26" fmla="*/ 62 w 84"/>
                  <a:gd name="T27" fmla="*/ 46 h 90"/>
                  <a:gd name="T28" fmla="*/ 68 w 84"/>
                  <a:gd name="T29" fmla="*/ 40 h 90"/>
                  <a:gd name="T30" fmla="*/ 72 w 84"/>
                  <a:gd name="T31" fmla="*/ 34 h 90"/>
                  <a:gd name="T32" fmla="*/ 74 w 84"/>
                  <a:gd name="T33" fmla="*/ 30 h 90"/>
                  <a:gd name="T34" fmla="*/ 74 w 84"/>
                  <a:gd name="T35" fmla="*/ 18 h 90"/>
                  <a:gd name="T36" fmla="*/ 74 w 84"/>
                  <a:gd name="T37" fmla="*/ 18 h 90"/>
                  <a:gd name="T38" fmla="*/ 76 w 84"/>
                  <a:gd name="T39" fmla="*/ 12 h 90"/>
                  <a:gd name="T40" fmla="*/ 76 w 84"/>
                  <a:gd name="T41" fmla="*/ 12 h 90"/>
                  <a:gd name="T42" fmla="*/ 76 w 84"/>
                  <a:gd name="T43" fmla="*/ 10 h 90"/>
                  <a:gd name="T44" fmla="*/ 78 w 84"/>
                  <a:gd name="T45" fmla="*/ 6 h 90"/>
                  <a:gd name="T46" fmla="*/ 84 w 84"/>
                  <a:gd name="T47" fmla="*/ 4 h 90"/>
                  <a:gd name="T48" fmla="*/ 84 w 84"/>
                  <a:gd name="T49" fmla="*/ 4 h 90"/>
                  <a:gd name="T50" fmla="*/ 84 w 84"/>
                  <a:gd name="T51" fmla="*/ 0 h 90"/>
                  <a:gd name="T52" fmla="*/ 0 w 84"/>
                  <a:gd name="T53" fmla="*/ 86 h 90"/>
                  <a:gd name="T54" fmla="*/ 0 w 84"/>
                  <a:gd name="T55" fmla="*/ 86 h 90"/>
                  <a:gd name="T56" fmla="*/ 2 w 84"/>
                  <a:gd name="T57" fmla="*/ 88 h 90"/>
                  <a:gd name="T58" fmla="*/ 8 w 84"/>
                  <a:gd name="T59" fmla="*/ 90 h 90"/>
                  <a:gd name="T60" fmla="*/ 8 w 84"/>
                  <a:gd name="T61"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4" h="90">
                    <a:moveTo>
                      <a:pt x="8" y="90"/>
                    </a:moveTo>
                    <a:lnTo>
                      <a:pt x="8" y="90"/>
                    </a:lnTo>
                    <a:lnTo>
                      <a:pt x="8" y="86"/>
                    </a:lnTo>
                    <a:lnTo>
                      <a:pt x="8" y="80"/>
                    </a:lnTo>
                    <a:lnTo>
                      <a:pt x="8" y="80"/>
                    </a:lnTo>
                    <a:lnTo>
                      <a:pt x="14" y="76"/>
                    </a:lnTo>
                    <a:lnTo>
                      <a:pt x="18" y="74"/>
                    </a:lnTo>
                    <a:lnTo>
                      <a:pt x="24" y="74"/>
                    </a:lnTo>
                    <a:lnTo>
                      <a:pt x="24" y="74"/>
                    </a:lnTo>
                    <a:lnTo>
                      <a:pt x="28" y="76"/>
                    </a:lnTo>
                    <a:lnTo>
                      <a:pt x="32" y="78"/>
                    </a:lnTo>
                    <a:lnTo>
                      <a:pt x="60" y="50"/>
                    </a:lnTo>
                    <a:lnTo>
                      <a:pt x="60" y="50"/>
                    </a:lnTo>
                    <a:lnTo>
                      <a:pt x="62" y="46"/>
                    </a:lnTo>
                    <a:lnTo>
                      <a:pt x="68" y="40"/>
                    </a:lnTo>
                    <a:lnTo>
                      <a:pt x="72" y="34"/>
                    </a:lnTo>
                    <a:lnTo>
                      <a:pt x="74" y="30"/>
                    </a:lnTo>
                    <a:lnTo>
                      <a:pt x="74" y="18"/>
                    </a:lnTo>
                    <a:lnTo>
                      <a:pt x="74" y="18"/>
                    </a:lnTo>
                    <a:lnTo>
                      <a:pt x="76" y="12"/>
                    </a:lnTo>
                    <a:lnTo>
                      <a:pt x="76" y="12"/>
                    </a:lnTo>
                    <a:lnTo>
                      <a:pt x="76" y="10"/>
                    </a:lnTo>
                    <a:lnTo>
                      <a:pt x="78" y="6"/>
                    </a:lnTo>
                    <a:lnTo>
                      <a:pt x="84" y="4"/>
                    </a:lnTo>
                    <a:lnTo>
                      <a:pt x="84" y="4"/>
                    </a:lnTo>
                    <a:lnTo>
                      <a:pt x="84" y="0"/>
                    </a:lnTo>
                    <a:lnTo>
                      <a:pt x="0" y="86"/>
                    </a:lnTo>
                    <a:lnTo>
                      <a:pt x="0" y="86"/>
                    </a:lnTo>
                    <a:lnTo>
                      <a:pt x="2" y="88"/>
                    </a:lnTo>
                    <a:lnTo>
                      <a:pt x="8" y="90"/>
                    </a:lnTo>
                    <a:lnTo>
                      <a:pt x="8"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1" name="Freeform 1296">
                <a:extLst>
                  <a:ext uri="{FF2B5EF4-FFF2-40B4-BE49-F238E27FC236}">
                    <a16:creationId xmlns:a16="http://schemas.microsoft.com/office/drawing/2014/main" id="{72DE3EAA-3A5C-4392-A3F2-43A2786A830A}"/>
                  </a:ext>
                </a:extLst>
              </p:cNvPr>
              <p:cNvSpPr>
                <a:spLocks/>
              </p:cNvSpPr>
              <p:nvPr/>
            </p:nvSpPr>
            <p:spPr bwMode="auto">
              <a:xfrm>
                <a:off x="3914" y="2152"/>
                <a:ext cx="28" cy="38"/>
              </a:xfrm>
              <a:custGeom>
                <a:avLst/>
                <a:gdLst>
                  <a:gd name="T0" fmla="*/ 4 w 28"/>
                  <a:gd name="T1" fmla="*/ 24 h 38"/>
                  <a:gd name="T2" fmla="*/ 4 w 28"/>
                  <a:gd name="T3" fmla="*/ 24 h 38"/>
                  <a:gd name="T4" fmla="*/ 12 w 28"/>
                  <a:gd name="T5" fmla="*/ 24 h 38"/>
                  <a:gd name="T6" fmla="*/ 12 w 28"/>
                  <a:gd name="T7" fmla="*/ 24 h 38"/>
                  <a:gd name="T8" fmla="*/ 10 w 28"/>
                  <a:gd name="T9" fmla="*/ 28 h 38"/>
                  <a:gd name="T10" fmla="*/ 8 w 28"/>
                  <a:gd name="T11" fmla="*/ 28 h 38"/>
                  <a:gd name="T12" fmla="*/ 6 w 28"/>
                  <a:gd name="T13" fmla="*/ 30 h 38"/>
                  <a:gd name="T14" fmla="*/ 4 w 28"/>
                  <a:gd name="T15" fmla="*/ 32 h 38"/>
                  <a:gd name="T16" fmla="*/ 4 w 28"/>
                  <a:gd name="T17" fmla="*/ 32 h 38"/>
                  <a:gd name="T18" fmla="*/ 6 w 28"/>
                  <a:gd name="T19" fmla="*/ 38 h 38"/>
                  <a:gd name="T20" fmla="*/ 28 w 28"/>
                  <a:gd name="T21" fmla="*/ 16 h 38"/>
                  <a:gd name="T22" fmla="*/ 28 w 28"/>
                  <a:gd name="T23" fmla="*/ 16 h 38"/>
                  <a:gd name="T24" fmla="*/ 26 w 28"/>
                  <a:gd name="T25" fmla="*/ 12 h 38"/>
                  <a:gd name="T26" fmla="*/ 26 w 28"/>
                  <a:gd name="T27" fmla="*/ 12 h 38"/>
                  <a:gd name="T28" fmla="*/ 28 w 28"/>
                  <a:gd name="T29" fmla="*/ 6 h 38"/>
                  <a:gd name="T30" fmla="*/ 20 w 28"/>
                  <a:gd name="T31" fmla="*/ 0 h 38"/>
                  <a:gd name="T32" fmla="*/ 0 w 28"/>
                  <a:gd name="T33" fmla="*/ 20 h 38"/>
                  <a:gd name="T34" fmla="*/ 0 w 28"/>
                  <a:gd name="T35" fmla="*/ 20 h 38"/>
                  <a:gd name="T36" fmla="*/ 2 w 28"/>
                  <a:gd name="T37" fmla="*/ 20 h 38"/>
                  <a:gd name="T38" fmla="*/ 2 w 28"/>
                  <a:gd name="T39" fmla="*/ 20 h 38"/>
                  <a:gd name="T40" fmla="*/ 2 w 28"/>
                  <a:gd name="T41" fmla="*/ 22 h 38"/>
                  <a:gd name="T42" fmla="*/ 4 w 28"/>
                  <a:gd name="T43" fmla="*/ 24 h 38"/>
                  <a:gd name="T44" fmla="*/ 4 w 28"/>
                  <a:gd name="T45" fmla="*/ 2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38">
                    <a:moveTo>
                      <a:pt x="4" y="24"/>
                    </a:moveTo>
                    <a:lnTo>
                      <a:pt x="4" y="24"/>
                    </a:lnTo>
                    <a:lnTo>
                      <a:pt x="12" y="24"/>
                    </a:lnTo>
                    <a:lnTo>
                      <a:pt x="12" y="24"/>
                    </a:lnTo>
                    <a:lnTo>
                      <a:pt x="10" y="28"/>
                    </a:lnTo>
                    <a:lnTo>
                      <a:pt x="8" y="28"/>
                    </a:lnTo>
                    <a:lnTo>
                      <a:pt x="6" y="30"/>
                    </a:lnTo>
                    <a:lnTo>
                      <a:pt x="4" y="32"/>
                    </a:lnTo>
                    <a:lnTo>
                      <a:pt x="4" y="32"/>
                    </a:lnTo>
                    <a:lnTo>
                      <a:pt x="6" y="38"/>
                    </a:lnTo>
                    <a:lnTo>
                      <a:pt x="28" y="16"/>
                    </a:lnTo>
                    <a:lnTo>
                      <a:pt x="28" y="16"/>
                    </a:lnTo>
                    <a:lnTo>
                      <a:pt x="26" y="12"/>
                    </a:lnTo>
                    <a:lnTo>
                      <a:pt x="26" y="12"/>
                    </a:lnTo>
                    <a:lnTo>
                      <a:pt x="28" y="6"/>
                    </a:lnTo>
                    <a:lnTo>
                      <a:pt x="20" y="0"/>
                    </a:lnTo>
                    <a:lnTo>
                      <a:pt x="0" y="20"/>
                    </a:lnTo>
                    <a:lnTo>
                      <a:pt x="0" y="20"/>
                    </a:lnTo>
                    <a:lnTo>
                      <a:pt x="2" y="20"/>
                    </a:lnTo>
                    <a:lnTo>
                      <a:pt x="2" y="20"/>
                    </a:lnTo>
                    <a:lnTo>
                      <a:pt x="2" y="22"/>
                    </a:lnTo>
                    <a:lnTo>
                      <a:pt x="4" y="24"/>
                    </a:lnTo>
                    <a:lnTo>
                      <a:pt x="4"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2" name="Freeform 1297">
                <a:extLst>
                  <a:ext uri="{FF2B5EF4-FFF2-40B4-BE49-F238E27FC236}">
                    <a16:creationId xmlns:a16="http://schemas.microsoft.com/office/drawing/2014/main" id="{C079E2F8-BC2A-4015-AD9B-58DDE678D0FC}"/>
                  </a:ext>
                </a:extLst>
              </p:cNvPr>
              <p:cNvSpPr>
                <a:spLocks/>
              </p:cNvSpPr>
              <p:nvPr/>
            </p:nvSpPr>
            <p:spPr bwMode="auto">
              <a:xfrm>
                <a:off x="3936" y="2198"/>
                <a:ext cx="4" cy="0"/>
              </a:xfrm>
              <a:custGeom>
                <a:avLst/>
                <a:gdLst>
                  <a:gd name="T0" fmla="*/ 4 w 4"/>
                  <a:gd name="T1" fmla="*/ 4 w 4"/>
                  <a:gd name="T2" fmla="*/ 2 w 4"/>
                  <a:gd name="T3" fmla="*/ 0 w 4"/>
                  <a:gd name="T4" fmla="*/ 0 w 4"/>
                  <a:gd name="T5" fmla="*/ 4 w 4"/>
                  <a:gd name="T6" fmla="*/ 4 w 4"/>
                </a:gdLst>
                <a:ahLst/>
                <a:cxnLst>
                  <a:cxn ang="0">
                    <a:pos x="T0" y="0"/>
                  </a:cxn>
                  <a:cxn ang="0">
                    <a:pos x="T1" y="0"/>
                  </a:cxn>
                  <a:cxn ang="0">
                    <a:pos x="T2" y="0"/>
                  </a:cxn>
                  <a:cxn ang="0">
                    <a:pos x="T3" y="0"/>
                  </a:cxn>
                  <a:cxn ang="0">
                    <a:pos x="T4" y="0"/>
                  </a:cxn>
                  <a:cxn ang="0">
                    <a:pos x="T5" y="0"/>
                  </a:cxn>
                  <a:cxn ang="0">
                    <a:pos x="T6" y="0"/>
                  </a:cxn>
                </a:cxnLst>
                <a:rect l="0" t="0" r="r" b="b"/>
                <a:pathLst>
                  <a:path w="4">
                    <a:moveTo>
                      <a:pt x="4" y="0"/>
                    </a:moveTo>
                    <a:lnTo>
                      <a:pt x="4" y="0"/>
                    </a:lnTo>
                    <a:lnTo>
                      <a:pt x="2" y="0"/>
                    </a:lnTo>
                    <a:lnTo>
                      <a:pt x="0" y="0"/>
                    </a:lnTo>
                    <a:lnTo>
                      <a:pt x="0" y="0"/>
                    </a:lnTo>
                    <a:lnTo>
                      <a:pt x="4"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3" name="Freeform 1298">
                <a:extLst>
                  <a:ext uri="{FF2B5EF4-FFF2-40B4-BE49-F238E27FC236}">
                    <a16:creationId xmlns:a16="http://schemas.microsoft.com/office/drawing/2014/main" id="{9CFC450B-D367-4C4A-81ED-D966179EDC5A}"/>
                  </a:ext>
                </a:extLst>
              </p:cNvPr>
              <p:cNvSpPr>
                <a:spLocks/>
              </p:cNvSpPr>
              <p:nvPr/>
            </p:nvSpPr>
            <p:spPr bwMode="auto">
              <a:xfrm>
                <a:off x="3952" y="2178"/>
                <a:ext cx="6" cy="6"/>
              </a:xfrm>
              <a:custGeom>
                <a:avLst/>
                <a:gdLst>
                  <a:gd name="T0" fmla="*/ 6 w 6"/>
                  <a:gd name="T1" fmla="*/ 4 h 6"/>
                  <a:gd name="T2" fmla="*/ 6 w 6"/>
                  <a:gd name="T3" fmla="*/ 4 h 6"/>
                  <a:gd name="T4" fmla="*/ 4 w 6"/>
                  <a:gd name="T5" fmla="*/ 0 h 6"/>
                  <a:gd name="T6" fmla="*/ 0 w 6"/>
                  <a:gd name="T7" fmla="*/ 6 h 6"/>
                  <a:gd name="T8" fmla="*/ 0 w 6"/>
                  <a:gd name="T9" fmla="*/ 6 h 6"/>
                  <a:gd name="T10" fmla="*/ 6 w 6"/>
                  <a:gd name="T11" fmla="*/ 4 h 6"/>
                  <a:gd name="T12" fmla="*/ 6 w 6"/>
                  <a:gd name="T13" fmla="*/ 4 h 6"/>
                </a:gdLst>
                <a:ahLst/>
                <a:cxnLst>
                  <a:cxn ang="0">
                    <a:pos x="T0" y="T1"/>
                  </a:cxn>
                  <a:cxn ang="0">
                    <a:pos x="T2" y="T3"/>
                  </a:cxn>
                  <a:cxn ang="0">
                    <a:pos x="T4" y="T5"/>
                  </a:cxn>
                  <a:cxn ang="0">
                    <a:pos x="T6" y="T7"/>
                  </a:cxn>
                  <a:cxn ang="0">
                    <a:pos x="T8" y="T9"/>
                  </a:cxn>
                  <a:cxn ang="0">
                    <a:pos x="T10" y="T11"/>
                  </a:cxn>
                  <a:cxn ang="0">
                    <a:pos x="T12" y="T13"/>
                  </a:cxn>
                </a:cxnLst>
                <a:rect l="0" t="0" r="r" b="b"/>
                <a:pathLst>
                  <a:path w="6" h="6">
                    <a:moveTo>
                      <a:pt x="6" y="4"/>
                    </a:moveTo>
                    <a:lnTo>
                      <a:pt x="6" y="4"/>
                    </a:lnTo>
                    <a:lnTo>
                      <a:pt x="4" y="0"/>
                    </a:lnTo>
                    <a:lnTo>
                      <a:pt x="0" y="6"/>
                    </a:lnTo>
                    <a:lnTo>
                      <a:pt x="0" y="6"/>
                    </a:lnTo>
                    <a:lnTo>
                      <a:pt x="6" y="4"/>
                    </a:lnTo>
                    <a:lnTo>
                      <a:pt x="6"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4" name="Freeform 1299">
                <a:extLst>
                  <a:ext uri="{FF2B5EF4-FFF2-40B4-BE49-F238E27FC236}">
                    <a16:creationId xmlns:a16="http://schemas.microsoft.com/office/drawing/2014/main" id="{2D1534A0-ECB3-4F2C-9564-6C88872C45CC}"/>
                  </a:ext>
                </a:extLst>
              </p:cNvPr>
              <p:cNvSpPr>
                <a:spLocks/>
              </p:cNvSpPr>
              <p:nvPr/>
            </p:nvSpPr>
            <p:spPr bwMode="auto">
              <a:xfrm>
                <a:off x="3948" y="2184"/>
                <a:ext cx="2" cy="2"/>
              </a:xfrm>
              <a:custGeom>
                <a:avLst/>
                <a:gdLst>
                  <a:gd name="T0" fmla="*/ 2 w 2"/>
                  <a:gd name="T1" fmla="*/ 2 h 2"/>
                  <a:gd name="T2" fmla="*/ 2 w 2"/>
                  <a:gd name="T3" fmla="*/ 2 h 2"/>
                  <a:gd name="T4" fmla="*/ 2 w 2"/>
                  <a:gd name="T5" fmla="*/ 0 h 2"/>
                  <a:gd name="T6" fmla="*/ 0 w 2"/>
                  <a:gd name="T7" fmla="*/ 2 h 2"/>
                  <a:gd name="T8" fmla="*/ 2 w 2"/>
                  <a:gd name="T9" fmla="*/ 2 h 2"/>
                </a:gdLst>
                <a:ahLst/>
                <a:cxnLst>
                  <a:cxn ang="0">
                    <a:pos x="T0" y="T1"/>
                  </a:cxn>
                  <a:cxn ang="0">
                    <a:pos x="T2" y="T3"/>
                  </a:cxn>
                  <a:cxn ang="0">
                    <a:pos x="T4" y="T5"/>
                  </a:cxn>
                  <a:cxn ang="0">
                    <a:pos x="T6" y="T7"/>
                  </a:cxn>
                  <a:cxn ang="0">
                    <a:pos x="T8" y="T9"/>
                  </a:cxn>
                </a:cxnLst>
                <a:rect l="0" t="0" r="r" b="b"/>
                <a:pathLst>
                  <a:path w="2" h="2">
                    <a:moveTo>
                      <a:pt x="2" y="2"/>
                    </a:moveTo>
                    <a:lnTo>
                      <a:pt x="2" y="2"/>
                    </a:lnTo>
                    <a:lnTo>
                      <a:pt x="2" y="0"/>
                    </a:lnTo>
                    <a:lnTo>
                      <a:pt x="0" y="2"/>
                    </a:lnTo>
                    <a:lnTo>
                      <a:pt x="2"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5" name="Freeform 1300">
                <a:extLst>
                  <a:ext uri="{FF2B5EF4-FFF2-40B4-BE49-F238E27FC236}">
                    <a16:creationId xmlns:a16="http://schemas.microsoft.com/office/drawing/2014/main" id="{E8EE942A-5FF9-4F6B-ADED-62EB30113AEC}"/>
                  </a:ext>
                </a:extLst>
              </p:cNvPr>
              <p:cNvSpPr>
                <a:spLocks/>
              </p:cNvSpPr>
              <p:nvPr/>
            </p:nvSpPr>
            <p:spPr bwMode="auto">
              <a:xfrm>
                <a:off x="3704" y="1726"/>
                <a:ext cx="50" cy="50"/>
              </a:xfrm>
              <a:custGeom>
                <a:avLst/>
                <a:gdLst>
                  <a:gd name="T0" fmla="*/ 32 w 50"/>
                  <a:gd name="T1" fmla="*/ 12 h 50"/>
                  <a:gd name="T2" fmla="*/ 32 w 50"/>
                  <a:gd name="T3" fmla="*/ 12 h 50"/>
                  <a:gd name="T4" fmla="*/ 24 w 50"/>
                  <a:gd name="T5" fmla="*/ 14 h 50"/>
                  <a:gd name="T6" fmla="*/ 18 w 50"/>
                  <a:gd name="T7" fmla="*/ 18 h 50"/>
                  <a:gd name="T8" fmla="*/ 10 w 50"/>
                  <a:gd name="T9" fmla="*/ 28 h 50"/>
                  <a:gd name="T10" fmla="*/ 10 w 50"/>
                  <a:gd name="T11" fmla="*/ 28 h 50"/>
                  <a:gd name="T12" fmla="*/ 8 w 50"/>
                  <a:gd name="T13" fmla="*/ 30 h 50"/>
                  <a:gd name="T14" fmla="*/ 4 w 50"/>
                  <a:gd name="T15" fmla="*/ 32 h 50"/>
                  <a:gd name="T16" fmla="*/ 2 w 50"/>
                  <a:gd name="T17" fmla="*/ 34 h 50"/>
                  <a:gd name="T18" fmla="*/ 0 w 50"/>
                  <a:gd name="T19" fmla="*/ 38 h 50"/>
                  <a:gd name="T20" fmla="*/ 0 w 50"/>
                  <a:gd name="T21" fmla="*/ 38 h 50"/>
                  <a:gd name="T22" fmla="*/ 0 w 50"/>
                  <a:gd name="T23" fmla="*/ 50 h 50"/>
                  <a:gd name="T24" fmla="*/ 50 w 50"/>
                  <a:gd name="T25" fmla="*/ 0 h 50"/>
                  <a:gd name="T26" fmla="*/ 50 w 50"/>
                  <a:gd name="T27" fmla="*/ 0 h 50"/>
                  <a:gd name="T28" fmla="*/ 44 w 50"/>
                  <a:gd name="T29" fmla="*/ 2 h 50"/>
                  <a:gd name="T30" fmla="*/ 40 w 50"/>
                  <a:gd name="T31" fmla="*/ 6 h 50"/>
                  <a:gd name="T32" fmla="*/ 36 w 50"/>
                  <a:gd name="T33" fmla="*/ 10 h 50"/>
                  <a:gd name="T34" fmla="*/ 32 w 50"/>
                  <a:gd name="T35" fmla="*/ 12 h 50"/>
                  <a:gd name="T36" fmla="*/ 32 w 50"/>
                  <a:gd name="T37" fmla="*/ 1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 h="50">
                    <a:moveTo>
                      <a:pt x="32" y="12"/>
                    </a:moveTo>
                    <a:lnTo>
                      <a:pt x="32" y="12"/>
                    </a:lnTo>
                    <a:lnTo>
                      <a:pt x="24" y="14"/>
                    </a:lnTo>
                    <a:lnTo>
                      <a:pt x="18" y="18"/>
                    </a:lnTo>
                    <a:lnTo>
                      <a:pt x="10" y="28"/>
                    </a:lnTo>
                    <a:lnTo>
                      <a:pt x="10" y="28"/>
                    </a:lnTo>
                    <a:lnTo>
                      <a:pt x="8" y="30"/>
                    </a:lnTo>
                    <a:lnTo>
                      <a:pt x="4" y="32"/>
                    </a:lnTo>
                    <a:lnTo>
                      <a:pt x="2" y="34"/>
                    </a:lnTo>
                    <a:lnTo>
                      <a:pt x="0" y="38"/>
                    </a:lnTo>
                    <a:lnTo>
                      <a:pt x="0" y="38"/>
                    </a:lnTo>
                    <a:lnTo>
                      <a:pt x="0" y="50"/>
                    </a:lnTo>
                    <a:lnTo>
                      <a:pt x="50" y="0"/>
                    </a:lnTo>
                    <a:lnTo>
                      <a:pt x="50" y="0"/>
                    </a:lnTo>
                    <a:lnTo>
                      <a:pt x="44" y="2"/>
                    </a:lnTo>
                    <a:lnTo>
                      <a:pt x="40" y="6"/>
                    </a:lnTo>
                    <a:lnTo>
                      <a:pt x="36" y="10"/>
                    </a:lnTo>
                    <a:lnTo>
                      <a:pt x="32" y="12"/>
                    </a:lnTo>
                    <a:lnTo>
                      <a:pt x="32"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6" name="Freeform 1301">
                <a:extLst>
                  <a:ext uri="{FF2B5EF4-FFF2-40B4-BE49-F238E27FC236}">
                    <a16:creationId xmlns:a16="http://schemas.microsoft.com/office/drawing/2014/main" id="{46ADE5EF-D773-43B4-A02B-0F3C1FB7C4E7}"/>
                  </a:ext>
                </a:extLst>
              </p:cNvPr>
              <p:cNvSpPr>
                <a:spLocks/>
              </p:cNvSpPr>
              <p:nvPr/>
            </p:nvSpPr>
            <p:spPr bwMode="auto">
              <a:xfrm>
                <a:off x="3750" y="1718"/>
                <a:ext cx="12" cy="6"/>
              </a:xfrm>
              <a:custGeom>
                <a:avLst/>
                <a:gdLst>
                  <a:gd name="T0" fmla="*/ 0 w 12"/>
                  <a:gd name="T1" fmla="*/ 4 h 6"/>
                  <a:gd name="T2" fmla="*/ 0 w 12"/>
                  <a:gd name="T3" fmla="*/ 4 h 6"/>
                  <a:gd name="T4" fmla="*/ 6 w 12"/>
                  <a:gd name="T5" fmla="*/ 6 h 6"/>
                  <a:gd name="T6" fmla="*/ 12 w 12"/>
                  <a:gd name="T7" fmla="*/ 0 h 6"/>
                  <a:gd name="T8" fmla="*/ 12 w 12"/>
                  <a:gd name="T9" fmla="*/ 0 h 6"/>
                  <a:gd name="T10" fmla="*/ 0 w 12"/>
                  <a:gd name="T11" fmla="*/ 4 h 6"/>
                  <a:gd name="T12" fmla="*/ 0 w 12"/>
                  <a:gd name="T13" fmla="*/ 4 h 6"/>
                </a:gdLst>
                <a:ahLst/>
                <a:cxnLst>
                  <a:cxn ang="0">
                    <a:pos x="T0" y="T1"/>
                  </a:cxn>
                  <a:cxn ang="0">
                    <a:pos x="T2" y="T3"/>
                  </a:cxn>
                  <a:cxn ang="0">
                    <a:pos x="T4" y="T5"/>
                  </a:cxn>
                  <a:cxn ang="0">
                    <a:pos x="T6" y="T7"/>
                  </a:cxn>
                  <a:cxn ang="0">
                    <a:pos x="T8" y="T9"/>
                  </a:cxn>
                  <a:cxn ang="0">
                    <a:pos x="T10" y="T11"/>
                  </a:cxn>
                  <a:cxn ang="0">
                    <a:pos x="T12" y="T13"/>
                  </a:cxn>
                </a:cxnLst>
                <a:rect l="0" t="0" r="r" b="b"/>
                <a:pathLst>
                  <a:path w="12" h="6">
                    <a:moveTo>
                      <a:pt x="0" y="4"/>
                    </a:moveTo>
                    <a:lnTo>
                      <a:pt x="0" y="4"/>
                    </a:lnTo>
                    <a:lnTo>
                      <a:pt x="6" y="6"/>
                    </a:lnTo>
                    <a:lnTo>
                      <a:pt x="12" y="0"/>
                    </a:lnTo>
                    <a:lnTo>
                      <a:pt x="12" y="0"/>
                    </a:lnTo>
                    <a:lnTo>
                      <a:pt x="0" y="4"/>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7" name="Freeform 1302">
                <a:extLst>
                  <a:ext uri="{FF2B5EF4-FFF2-40B4-BE49-F238E27FC236}">
                    <a16:creationId xmlns:a16="http://schemas.microsoft.com/office/drawing/2014/main" id="{F11CE3E9-78FA-433A-A55A-99213F9BEDF1}"/>
                  </a:ext>
                </a:extLst>
              </p:cNvPr>
              <p:cNvSpPr>
                <a:spLocks/>
              </p:cNvSpPr>
              <p:nvPr/>
            </p:nvSpPr>
            <p:spPr bwMode="auto">
              <a:xfrm>
                <a:off x="3798" y="1584"/>
                <a:ext cx="100" cy="100"/>
              </a:xfrm>
              <a:custGeom>
                <a:avLst/>
                <a:gdLst>
                  <a:gd name="T0" fmla="*/ 30 w 100"/>
                  <a:gd name="T1" fmla="*/ 58 h 100"/>
                  <a:gd name="T2" fmla="*/ 30 w 100"/>
                  <a:gd name="T3" fmla="*/ 58 h 100"/>
                  <a:gd name="T4" fmla="*/ 24 w 100"/>
                  <a:gd name="T5" fmla="*/ 60 h 100"/>
                  <a:gd name="T6" fmla="*/ 18 w 100"/>
                  <a:gd name="T7" fmla="*/ 64 h 100"/>
                  <a:gd name="T8" fmla="*/ 8 w 100"/>
                  <a:gd name="T9" fmla="*/ 76 h 100"/>
                  <a:gd name="T10" fmla="*/ 8 w 100"/>
                  <a:gd name="T11" fmla="*/ 76 h 100"/>
                  <a:gd name="T12" fmla="*/ 4 w 100"/>
                  <a:gd name="T13" fmla="*/ 88 h 100"/>
                  <a:gd name="T14" fmla="*/ 4 w 100"/>
                  <a:gd name="T15" fmla="*/ 88 h 100"/>
                  <a:gd name="T16" fmla="*/ 2 w 100"/>
                  <a:gd name="T17" fmla="*/ 88 h 100"/>
                  <a:gd name="T18" fmla="*/ 2 w 100"/>
                  <a:gd name="T19" fmla="*/ 92 h 100"/>
                  <a:gd name="T20" fmla="*/ 0 w 100"/>
                  <a:gd name="T21" fmla="*/ 100 h 100"/>
                  <a:gd name="T22" fmla="*/ 100 w 100"/>
                  <a:gd name="T23" fmla="*/ 0 h 100"/>
                  <a:gd name="T24" fmla="*/ 100 w 100"/>
                  <a:gd name="T25" fmla="*/ 0 h 100"/>
                  <a:gd name="T26" fmla="*/ 90 w 100"/>
                  <a:gd name="T27" fmla="*/ 0 h 100"/>
                  <a:gd name="T28" fmla="*/ 84 w 100"/>
                  <a:gd name="T29" fmla="*/ 2 h 100"/>
                  <a:gd name="T30" fmla="*/ 80 w 100"/>
                  <a:gd name="T31" fmla="*/ 4 h 100"/>
                  <a:gd name="T32" fmla="*/ 80 w 100"/>
                  <a:gd name="T33" fmla="*/ 4 h 100"/>
                  <a:gd name="T34" fmla="*/ 84 w 100"/>
                  <a:gd name="T35" fmla="*/ 8 h 100"/>
                  <a:gd name="T36" fmla="*/ 84 w 100"/>
                  <a:gd name="T37" fmla="*/ 8 h 100"/>
                  <a:gd name="T38" fmla="*/ 78 w 100"/>
                  <a:gd name="T39" fmla="*/ 10 h 100"/>
                  <a:gd name="T40" fmla="*/ 74 w 100"/>
                  <a:gd name="T41" fmla="*/ 10 h 100"/>
                  <a:gd name="T42" fmla="*/ 74 w 100"/>
                  <a:gd name="T43" fmla="*/ 10 h 100"/>
                  <a:gd name="T44" fmla="*/ 70 w 100"/>
                  <a:gd name="T45" fmla="*/ 10 h 100"/>
                  <a:gd name="T46" fmla="*/ 68 w 100"/>
                  <a:gd name="T47" fmla="*/ 12 h 100"/>
                  <a:gd name="T48" fmla="*/ 62 w 100"/>
                  <a:gd name="T49" fmla="*/ 16 h 100"/>
                  <a:gd name="T50" fmla="*/ 62 w 100"/>
                  <a:gd name="T51" fmla="*/ 16 h 100"/>
                  <a:gd name="T52" fmla="*/ 66 w 100"/>
                  <a:gd name="T53" fmla="*/ 16 h 100"/>
                  <a:gd name="T54" fmla="*/ 70 w 100"/>
                  <a:gd name="T55" fmla="*/ 18 h 100"/>
                  <a:gd name="T56" fmla="*/ 70 w 100"/>
                  <a:gd name="T57" fmla="*/ 18 h 100"/>
                  <a:gd name="T58" fmla="*/ 66 w 100"/>
                  <a:gd name="T59" fmla="*/ 24 h 100"/>
                  <a:gd name="T60" fmla="*/ 64 w 100"/>
                  <a:gd name="T61" fmla="*/ 28 h 100"/>
                  <a:gd name="T62" fmla="*/ 62 w 100"/>
                  <a:gd name="T63" fmla="*/ 30 h 100"/>
                  <a:gd name="T64" fmla="*/ 62 w 100"/>
                  <a:gd name="T65" fmla="*/ 30 h 100"/>
                  <a:gd name="T66" fmla="*/ 56 w 100"/>
                  <a:gd name="T67" fmla="*/ 28 h 100"/>
                  <a:gd name="T68" fmla="*/ 48 w 100"/>
                  <a:gd name="T69" fmla="*/ 24 h 100"/>
                  <a:gd name="T70" fmla="*/ 40 w 100"/>
                  <a:gd name="T71" fmla="*/ 34 h 100"/>
                  <a:gd name="T72" fmla="*/ 40 w 100"/>
                  <a:gd name="T73" fmla="*/ 34 h 100"/>
                  <a:gd name="T74" fmla="*/ 48 w 100"/>
                  <a:gd name="T75" fmla="*/ 30 h 100"/>
                  <a:gd name="T76" fmla="*/ 56 w 100"/>
                  <a:gd name="T77" fmla="*/ 28 h 100"/>
                  <a:gd name="T78" fmla="*/ 56 w 100"/>
                  <a:gd name="T79" fmla="*/ 28 h 100"/>
                  <a:gd name="T80" fmla="*/ 52 w 100"/>
                  <a:gd name="T81" fmla="*/ 36 h 100"/>
                  <a:gd name="T82" fmla="*/ 46 w 100"/>
                  <a:gd name="T83" fmla="*/ 44 h 100"/>
                  <a:gd name="T84" fmla="*/ 38 w 100"/>
                  <a:gd name="T85" fmla="*/ 52 h 100"/>
                  <a:gd name="T86" fmla="*/ 30 w 100"/>
                  <a:gd name="T87" fmla="*/ 58 h 100"/>
                  <a:gd name="T88" fmla="*/ 30 w 100"/>
                  <a:gd name="T89"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0" h="100">
                    <a:moveTo>
                      <a:pt x="30" y="58"/>
                    </a:moveTo>
                    <a:lnTo>
                      <a:pt x="30" y="58"/>
                    </a:lnTo>
                    <a:lnTo>
                      <a:pt x="24" y="60"/>
                    </a:lnTo>
                    <a:lnTo>
                      <a:pt x="18" y="64"/>
                    </a:lnTo>
                    <a:lnTo>
                      <a:pt x="8" y="76"/>
                    </a:lnTo>
                    <a:lnTo>
                      <a:pt x="8" y="76"/>
                    </a:lnTo>
                    <a:lnTo>
                      <a:pt x="4" y="88"/>
                    </a:lnTo>
                    <a:lnTo>
                      <a:pt x="4" y="88"/>
                    </a:lnTo>
                    <a:lnTo>
                      <a:pt x="2" y="88"/>
                    </a:lnTo>
                    <a:lnTo>
                      <a:pt x="2" y="92"/>
                    </a:lnTo>
                    <a:lnTo>
                      <a:pt x="0" y="100"/>
                    </a:lnTo>
                    <a:lnTo>
                      <a:pt x="100" y="0"/>
                    </a:lnTo>
                    <a:lnTo>
                      <a:pt x="100" y="0"/>
                    </a:lnTo>
                    <a:lnTo>
                      <a:pt x="90" y="0"/>
                    </a:lnTo>
                    <a:lnTo>
                      <a:pt x="84" y="2"/>
                    </a:lnTo>
                    <a:lnTo>
                      <a:pt x="80" y="4"/>
                    </a:lnTo>
                    <a:lnTo>
                      <a:pt x="80" y="4"/>
                    </a:lnTo>
                    <a:lnTo>
                      <a:pt x="84" y="8"/>
                    </a:lnTo>
                    <a:lnTo>
                      <a:pt x="84" y="8"/>
                    </a:lnTo>
                    <a:lnTo>
                      <a:pt x="78" y="10"/>
                    </a:lnTo>
                    <a:lnTo>
                      <a:pt x="74" y="10"/>
                    </a:lnTo>
                    <a:lnTo>
                      <a:pt x="74" y="10"/>
                    </a:lnTo>
                    <a:lnTo>
                      <a:pt x="70" y="10"/>
                    </a:lnTo>
                    <a:lnTo>
                      <a:pt x="68" y="12"/>
                    </a:lnTo>
                    <a:lnTo>
                      <a:pt x="62" y="16"/>
                    </a:lnTo>
                    <a:lnTo>
                      <a:pt x="62" y="16"/>
                    </a:lnTo>
                    <a:lnTo>
                      <a:pt x="66" y="16"/>
                    </a:lnTo>
                    <a:lnTo>
                      <a:pt x="70" y="18"/>
                    </a:lnTo>
                    <a:lnTo>
                      <a:pt x="70" y="18"/>
                    </a:lnTo>
                    <a:lnTo>
                      <a:pt x="66" y="24"/>
                    </a:lnTo>
                    <a:lnTo>
                      <a:pt x="64" y="28"/>
                    </a:lnTo>
                    <a:lnTo>
                      <a:pt x="62" y="30"/>
                    </a:lnTo>
                    <a:lnTo>
                      <a:pt x="62" y="30"/>
                    </a:lnTo>
                    <a:lnTo>
                      <a:pt x="56" y="28"/>
                    </a:lnTo>
                    <a:lnTo>
                      <a:pt x="48" y="24"/>
                    </a:lnTo>
                    <a:lnTo>
                      <a:pt x="40" y="34"/>
                    </a:lnTo>
                    <a:lnTo>
                      <a:pt x="40" y="34"/>
                    </a:lnTo>
                    <a:lnTo>
                      <a:pt x="48" y="30"/>
                    </a:lnTo>
                    <a:lnTo>
                      <a:pt x="56" y="28"/>
                    </a:lnTo>
                    <a:lnTo>
                      <a:pt x="56" y="28"/>
                    </a:lnTo>
                    <a:lnTo>
                      <a:pt x="52" y="36"/>
                    </a:lnTo>
                    <a:lnTo>
                      <a:pt x="46" y="44"/>
                    </a:lnTo>
                    <a:lnTo>
                      <a:pt x="38" y="52"/>
                    </a:lnTo>
                    <a:lnTo>
                      <a:pt x="30" y="58"/>
                    </a:lnTo>
                    <a:lnTo>
                      <a:pt x="30" y="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8" name="Freeform 1303">
                <a:extLst>
                  <a:ext uri="{FF2B5EF4-FFF2-40B4-BE49-F238E27FC236}">
                    <a16:creationId xmlns:a16="http://schemas.microsoft.com/office/drawing/2014/main" id="{16F34175-8BC8-4E52-A374-29E8045D84ED}"/>
                  </a:ext>
                </a:extLst>
              </p:cNvPr>
              <p:cNvSpPr>
                <a:spLocks/>
              </p:cNvSpPr>
              <p:nvPr/>
            </p:nvSpPr>
            <p:spPr bwMode="auto">
              <a:xfrm>
                <a:off x="3708" y="1558"/>
                <a:ext cx="264" cy="252"/>
              </a:xfrm>
              <a:custGeom>
                <a:avLst/>
                <a:gdLst>
                  <a:gd name="T0" fmla="*/ 4 w 264"/>
                  <a:gd name="T1" fmla="*/ 240 h 252"/>
                  <a:gd name="T2" fmla="*/ 4 w 264"/>
                  <a:gd name="T3" fmla="*/ 240 h 252"/>
                  <a:gd name="T4" fmla="*/ 0 w 264"/>
                  <a:gd name="T5" fmla="*/ 246 h 252"/>
                  <a:gd name="T6" fmla="*/ 0 w 264"/>
                  <a:gd name="T7" fmla="*/ 252 h 252"/>
                  <a:gd name="T8" fmla="*/ 0 w 264"/>
                  <a:gd name="T9" fmla="*/ 252 h 252"/>
                  <a:gd name="T10" fmla="*/ 6 w 264"/>
                  <a:gd name="T11" fmla="*/ 250 h 252"/>
                  <a:gd name="T12" fmla="*/ 14 w 264"/>
                  <a:gd name="T13" fmla="*/ 250 h 252"/>
                  <a:gd name="T14" fmla="*/ 264 w 264"/>
                  <a:gd name="T15" fmla="*/ 0 h 252"/>
                  <a:gd name="T16" fmla="*/ 264 w 264"/>
                  <a:gd name="T17" fmla="*/ 0 h 252"/>
                  <a:gd name="T18" fmla="*/ 252 w 264"/>
                  <a:gd name="T19" fmla="*/ 4 h 252"/>
                  <a:gd name="T20" fmla="*/ 242 w 264"/>
                  <a:gd name="T21" fmla="*/ 8 h 252"/>
                  <a:gd name="T22" fmla="*/ 242 w 264"/>
                  <a:gd name="T23" fmla="*/ 8 h 252"/>
                  <a:gd name="T24" fmla="*/ 238 w 264"/>
                  <a:gd name="T25" fmla="*/ 6 h 252"/>
                  <a:gd name="T26" fmla="*/ 234 w 264"/>
                  <a:gd name="T27" fmla="*/ 4 h 252"/>
                  <a:gd name="T28" fmla="*/ 226 w 264"/>
                  <a:gd name="T29" fmla="*/ 12 h 252"/>
                  <a:gd name="T30" fmla="*/ 226 w 264"/>
                  <a:gd name="T31" fmla="*/ 12 h 252"/>
                  <a:gd name="T32" fmla="*/ 232 w 264"/>
                  <a:gd name="T33" fmla="*/ 12 h 252"/>
                  <a:gd name="T34" fmla="*/ 232 w 264"/>
                  <a:gd name="T35" fmla="*/ 12 h 252"/>
                  <a:gd name="T36" fmla="*/ 222 w 264"/>
                  <a:gd name="T37" fmla="*/ 16 h 252"/>
                  <a:gd name="T38" fmla="*/ 214 w 264"/>
                  <a:gd name="T39" fmla="*/ 24 h 252"/>
                  <a:gd name="T40" fmla="*/ 214 w 264"/>
                  <a:gd name="T41" fmla="*/ 24 h 252"/>
                  <a:gd name="T42" fmla="*/ 216 w 264"/>
                  <a:gd name="T43" fmla="*/ 26 h 252"/>
                  <a:gd name="T44" fmla="*/ 216 w 264"/>
                  <a:gd name="T45" fmla="*/ 26 h 252"/>
                  <a:gd name="T46" fmla="*/ 2 w 264"/>
                  <a:gd name="T47" fmla="*/ 236 h 252"/>
                  <a:gd name="T48" fmla="*/ 2 w 264"/>
                  <a:gd name="T49" fmla="*/ 236 h 252"/>
                  <a:gd name="T50" fmla="*/ 4 w 264"/>
                  <a:gd name="T51" fmla="*/ 240 h 252"/>
                  <a:gd name="T52" fmla="*/ 4 w 264"/>
                  <a:gd name="T53" fmla="*/ 24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4" h="252">
                    <a:moveTo>
                      <a:pt x="4" y="240"/>
                    </a:moveTo>
                    <a:lnTo>
                      <a:pt x="4" y="240"/>
                    </a:lnTo>
                    <a:lnTo>
                      <a:pt x="0" y="246"/>
                    </a:lnTo>
                    <a:lnTo>
                      <a:pt x="0" y="252"/>
                    </a:lnTo>
                    <a:lnTo>
                      <a:pt x="0" y="252"/>
                    </a:lnTo>
                    <a:lnTo>
                      <a:pt x="6" y="250"/>
                    </a:lnTo>
                    <a:lnTo>
                      <a:pt x="14" y="250"/>
                    </a:lnTo>
                    <a:lnTo>
                      <a:pt x="264" y="0"/>
                    </a:lnTo>
                    <a:lnTo>
                      <a:pt x="264" y="0"/>
                    </a:lnTo>
                    <a:lnTo>
                      <a:pt x="252" y="4"/>
                    </a:lnTo>
                    <a:lnTo>
                      <a:pt x="242" y="8"/>
                    </a:lnTo>
                    <a:lnTo>
                      <a:pt x="242" y="8"/>
                    </a:lnTo>
                    <a:lnTo>
                      <a:pt x="238" y="6"/>
                    </a:lnTo>
                    <a:lnTo>
                      <a:pt x="234" y="4"/>
                    </a:lnTo>
                    <a:lnTo>
                      <a:pt x="226" y="12"/>
                    </a:lnTo>
                    <a:lnTo>
                      <a:pt x="226" y="12"/>
                    </a:lnTo>
                    <a:lnTo>
                      <a:pt x="232" y="12"/>
                    </a:lnTo>
                    <a:lnTo>
                      <a:pt x="232" y="12"/>
                    </a:lnTo>
                    <a:lnTo>
                      <a:pt x="222" y="16"/>
                    </a:lnTo>
                    <a:lnTo>
                      <a:pt x="214" y="24"/>
                    </a:lnTo>
                    <a:lnTo>
                      <a:pt x="214" y="24"/>
                    </a:lnTo>
                    <a:lnTo>
                      <a:pt x="216" y="26"/>
                    </a:lnTo>
                    <a:lnTo>
                      <a:pt x="216" y="26"/>
                    </a:lnTo>
                    <a:lnTo>
                      <a:pt x="2" y="236"/>
                    </a:lnTo>
                    <a:lnTo>
                      <a:pt x="2" y="236"/>
                    </a:lnTo>
                    <a:lnTo>
                      <a:pt x="4" y="240"/>
                    </a:lnTo>
                    <a:lnTo>
                      <a:pt x="4" y="2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 name="Freeform 1304">
                <a:extLst>
                  <a:ext uri="{FF2B5EF4-FFF2-40B4-BE49-F238E27FC236}">
                    <a16:creationId xmlns:a16="http://schemas.microsoft.com/office/drawing/2014/main" id="{862644EA-10AB-447C-96AF-8792B8027BCE}"/>
                  </a:ext>
                </a:extLst>
              </p:cNvPr>
              <p:cNvSpPr>
                <a:spLocks/>
              </p:cNvSpPr>
              <p:nvPr/>
            </p:nvSpPr>
            <p:spPr bwMode="auto">
              <a:xfrm>
                <a:off x="3722" y="1556"/>
                <a:ext cx="296" cy="278"/>
              </a:xfrm>
              <a:custGeom>
                <a:avLst/>
                <a:gdLst>
                  <a:gd name="T0" fmla="*/ 26 w 296"/>
                  <a:gd name="T1" fmla="*/ 274 h 278"/>
                  <a:gd name="T2" fmla="*/ 52 w 296"/>
                  <a:gd name="T3" fmla="*/ 248 h 278"/>
                  <a:gd name="T4" fmla="*/ 52 w 296"/>
                  <a:gd name="T5" fmla="*/ 248 h 278"/>
                  <a:gd name="T6" fmla="*/ 52 w 296"/>
                  <a:gd name="T7" fmla="*/ 246 h 278"/>
                  <a:gd name="T8" fmla="*/ 52 w 296"/>
                  <a:gd name="T9" fmla="*/ 246 h 278"/>
                  <a:gd name="T10" fmla="*/ 52 w 296"/>
                  <a:gd name="T11" fmla="*/ 246 h 278"/>
                  <a:gd name="T12" fmla="*/ 296 w 296"/>
                  <a:gd name="T13" fmla="*/ 4 h 278"/>
                  <a:gd name="T14" fmla="*/ 296 w 296"/>
                  <a:gd name="T15" fmla="*/ 4 h 278"/>
                  <a:gd name="T16" fmla="*/ 294 w 296"/>
                  <a:gd name="T17" fmla="*/ 4 h 278"/>
                  <a:gd name="T18" fmla="*/ 294 w 296"/>
                  <a:gd name="T19" fmla="*/ 4 h 278"/>
                  <a:gd name="T20" fmla="*/ 292 w 296"/>
                  <a:gd name="T21" fmla="*/ 4 h 278"/>
                  <a:gd name="T22" fmla="*/ 290 w 296"/>
                  <a:gd name="T23" fmla="*/ 6 h 278"/>
                  <a:gd name="T24" fmla="*/ 286 w 296"/>
                  <a:gd name="T25" fmla="*/ 10 h 278"/>
                  <a:gd name="T26" fmla="*/ 286 w 296"/>
                  <a:gd name="T27" fmla="*/ 10 h 278"/>
                  <a:gd name="T28" fmla="*/ 284 w 296"/>
                  <a:gd name="T29" fmla="*/ 10 h 278"/>
                  <a:gd name="T30" fmla="*/ 282 w 296"/>
                  <a:gd name="T31" fmla="*/ 8 h 278"/>
                  <a:gd name="T32" fmla="*/ 282 w 296"/>
                  <a:gd name="T33" fmla="*/ 0 h 278"/>
                  <a:gd name="T34" fmla="*/ 282 w 296"/>
                  <a:gd name="T35" fmla="*/ 0 h 278"/>
                  <a:gd name="T36" fmla="*/ 272 w 296"/>
                  <a:gd name="T37" fmla="*/ 6 h 278"/>
                  <a:gd name="T38" fmla="*/ 264 w 296"/>
                  <a:gd name="T39" fmla="*/ 14 h 278"/>
                  <a:gd name="T40" fmla="*/ 264 w 296"/>
                  <a:gd name="T41" fmla="*/ 14 h 278"/>
                  <a:gd name="T42" fmla="*/ 264 w 296"/>
                  <a:gd name="T43" fmla="*/ 10 h 278"/>
                  <a:gd name="T44" fmla="*/ 0 w 296"/>
                  <a:gd name="T45" fmla="*/ 274 h 278"/>
                  <a:gd name="T46" fmla="*/ 0 w 296"/>
                  <a:gd name="T47" fmla="*/ 274 h 278"/>
                  <a:gd name="T48" fmla="*/ 10 w 296"/>
                  <a:gd name="T49" fmla="*/ 278 h 278"/>
                  <a:gd name="T50" fmla="*/ 10 w 296"/>
                  <a:gd name="T51" fmla="*/ 278 h 278"/>
                  <a:gd name="T52" fmla="*/ 18 w 296"/>
                  <a:gd name="T53" fmla="*/ 278 h 278"/>
                  <a:gd name="T54" fmla="*/ 26 w 296"/>
                  <a:gd name="T55" fmla="*/ 274 h 278"/>
                  <a:gd name="T56" fmla="*/ 26 w 296"/>
                  <a:gd name="T57" fmla="*/ 274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6" h="278">
                    <a:moveTo>
                      <a:pt x="26" y="274"/>
                    </a:moveTo>
                    <a:lnTo>
                      <a:pt x="52" y="248"/>
                    </a:lnTo>
                    <a:lnTo>
                      <a:pt x="52" y="248"/>
                    </a:lnTo>
                    <a:lnTo>
                      <a:pt x="52" y="246"/>
                    </a:lnTo>
                    <a:lnTo>
                      <a:pt x="52" y="246"/>
                    </a:lnTo>
                    <a:lnTo>
                      <a:pt x="52" y="246"/>
                    </a:lnTo>
                    <a:lnTo>
                      <a:pt x="296" y="4"/>
                    </a:lnTo>
                    <a:lnTo>
                      <a:pt x="296" y="4"/>
                    </a:lnTo>
                    <a:lnTo>
                      <a:pt x="294" y="4"/>
                    </a:lnTo>
                    <a:lnTo>
                      <a:pt x="294" y="4"/>
                    </a:lnTo>
                    <a:lnTo>
                      <a:pt x="292" y="4"/>
                    </a:lnTo>
                    <a:lnTo>
                      <a:pt x="290" y="6"/>
                    </a:lnTo>
                    <a:lnTo>
                      <a:pt x="286" y="10"/>
                    </a:lnTo>
                    <a:lnTo>
                      <a:pt x="286" y="10"/>
                    </a:lnTo>
                    <a:lnTo>
                      <a:pt x="284" y="10"/>
                    </a:lnTo>
                    <a:lnTo>
                      <a:pt x="282" y="8"/>
                    </a:lnTo>
                    <a:lnTo>
                      <a:pt x="282" y="0"/>
                    </a:lnTo>
                    <a:lnTo>
                      <a:pt x="282" y="0"/>
                    </a:lnTo>
                    <a:lnTo>
                      <a:pt x="272" y="6"/>
                    </a:lnTo>
                    <a:lnTo>
                      <a:pt x="264" y="14"/>
                    </a:lnTo>
                    <a:lnTo>
                      <a:pt x="264" y="14"/>
                    </a:lnTo>
                    <a:lnTo>
                      <a:pt x="264" y="10"/>
                    </a:lnTo>
                    <a:lnTo>
                      <a:pt x="0" y="274"/>
                    </a:lnTo>
                    <a:lnTo>
                      <a:pt x="0" y="274"/>
                    </a:lnTo>
                    <a:lnTo>
                      <a:pt x="10" y="278"/>
                    </a:lnTo>
                    <a:lnTo>
                      <a:pt x="10" y="278"/>
                    </a:lnTo>
                    <a:lnTo>
                      <a:pt x="18" y="278"/>
                    </a:lnTo>
                    <a:lnTo>
                      <a:pt x="26" y="274"/>
                    </a:lnTo>
                    <a:lnTo>
                      <a:pt x="26"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 name="Freeform 1305">
                <a:extLst>
                  <a:ext uri="{FF2B5EF4-FFF2-40B4-BE49-F238E27FC236}">
                    <a16:creationId xmlns:a16="http://schemas.microsoft.com/office/drawing/2014/main" id="{9C7898C9-A151-4C68-9C0E-3DE8CE4C613A}"/>
                  </a:ext>
                </a:extLst>
              </p:cNvPr>
              <p:cNvSpPr>
                <a:spLocks/>
              </p:cNvSpPr>
              <p:nvPr/>
            </p:nvSpPr>
            <p:spPr bwMode="auto">
              <a:xfrm>
                <a:off x="3780" y="1582"/>
                <a:ext cx="256" cy="254"/>
              </a:xfrm>
              <a:custGeom>
                <a:avLst/>
                <a:gdLst>
                  <a:gd name="T0" fmla="*/ 0 w 256"/>
                  <a:gd name="T1" fmla="*/ 238 h 254"/>
                  <a:gd name="T2" fmla="*/ 0 w 256"/>
                  <a:gd name="T3" fmla="*/ 238 h 254"/>
                  <a:gd name="T4" fmla="*/ 2 w 256"/>
                  <a:gd name="T5" fmla="*/ 244 h 254"/>
                  <a:gd name="T6" fmla="*/ 4 w 256"/>
                  <a:gd name="T7" fmla="*/ 248 h 254"/>
                  <a:gd name="T8" fmla="*/ 8 w 256"/>
                  <a:gd name="T9" fmla="*/ 250 h 254"/>
                  <a:gd name="T10" fmla="*/ 10 w 256"/>
                  <a:gd name="T11" fmla="*/ 254 h 254"/>
                  <a:gd name="T12" fmla="*/ 82 w 256"/>
                  <a:gd name="T13" fmla="*/ 184 h 254"/>
                  <a:gd name="T14" fmla="*/ 82 w 256"/>
                  <a:gd name="T15" fmla="*/ 184 h 254"/>
                  <a:gd name="T16" fmla="*/ 82 w 256"/>
                  <a:gd name="T17" fmla="*/ 184 h 254"/>
                  <a:gd name="T18" fmla="*/ 84 w 256"/>
                  <a:gd name="T19" fmla="*/ 182 h 254"/>
                  <a:gd name="T20" fmla="*/ 82 w 256"/>
                  <a:gd name="T21" fmla="*/ 182 h 254"/>
                  <a:gd name="T22" fmla="*/ 82 w 256"/>
                  <a:gd name="T23" fmla="*/ 182 h 254"/>
                  <a:gd name="T24" fmla="*/ 84 w 256"/>
                  <a:gd name="T25" fmla="*/ 178 h 254"/>
                  <a:gd name="T26" fmla="*/ 84 w 256"/>
                  <a:gd name="T27" fmla="*/ 174 h 254"/>
                  <a:gd name="T28" fmla="*/ 84 w 256"/>
                  <a:gd name="T29" fmla="*/ 170 h 254"/>
                  <a:gd name="T30" fmla="*/ 86 w 256"/>
                  <a:gd name="T31" fmla="*/ 164 h 254"/>
                  <a:gd name="T32" fmla="*/ 86 w 256"/>
                  <a:gd name="T33" fmla="*/ 164 h 254"/>
                  <a:gd name="T34" fmla="*/ 90 w 256"/>
                  <a:gd name="T35" fmla="*/ 160 h 254"/>
                  <a:gd name="T36" fmla="*/ 94 w 256"/>
                  <a:gd name="T37" fmla="*/ 156 h 254"/>
                  <a:gd name="T38" fmla="*/ 106 w 256"/>
                  <a:gd name="T39" fmla="*/ 150 h 254"/>
                  <a:gd name="T40" fmla="*/ 106 w 256"/>
                  <a:gd name="T41" fmla="*/ 150 h 254"/>
                  <a:gd name="T42" fmla="*/ 126 w 256"/>
                  <a:gd name="T43" fmla="*/ 138 h 254"/>
                  <a:gd name="T44" fmla="*/ 136 w 256"/>
                  <a:gd name="T45" fmla="*/ 128 h 254"/>
                  <a:gd name="T46" fmla="*/ 136 w 256"/>
                  <a:gd name="T47" fmla="*/ 128 h 254"/>
                  <a:gd name="T48" fmla="*/ 136 w 256"/>
                  <a:gd name="T49" fmla="*/ 124 h 254"/>
                  <a:gd name="T50" fmla="*/ 136 w 256"/>
                  <a:gd name="T51" fmla="*/ 124 h 254"/>
                  <a:gd name="T52" fmla="*/ 138 w 256"/>
                  <a:gd name="T53" fmla="*/ 120 h 254"/>
                  <a:gd name="T54" fmla="*/ 136 w 256"/>
                  <a:gd name="T55" fmla="*/ 114 h 254"/>
                  <a:gd name="T56" fmla="*/ 136 w 256"/>
                  <a:gd name="T57" fmla="*/ 114 h 254"/>
                  <a:gd name="T58" fmla="*/ 138 w 256"/>
                  <a:gd name="T59" fmla="*/ 110 h 254"/>
                  <a:gd name="T60" fmla="*/ 138 w 256"/>
                  <a:gd name="T61" fmla="*/ 106 h 254"/>
                  <a:gd name="T62" fmla="*/ 144 w 256"/>
                  <a:gd name="T63" fmla="*/ 100 h 254"/>
                  <a:gd name="T64" fmla="*/ 154 w 256"/>
                  <a:gd name="T65" fmla="*/ 96 h 254"/>
                  <a:gd name="T66" fmla="*/ 164 w 256"/>
                  <a:gd name="T67" fmla="*/ 96 h 254"/>
                  <a:gd name="T68" fmla="*/ 164 w 256"/>
                  <a:gd name="T69" fmla="*/ 96 h 254"/>
                  <a:gd name="T70" fmla="*/ 168 w 256"/>
                  <a:gd name="T71" fmla="*/ 96 h 254"/>
                  <a:gd name="T72" fmla="*/ 234 w 256"/>
                  <a:gd name="T73" fmla="*/ 30 h 254"/>
                  <a:gd name="T74" fmla="*/ 234 w 256"/>
                  <a:gd name="T75" fmla="*/ 30 h 254"/>
                  <a:gd name="T76" fmla="*/ 234 w 256"/>
                  <a:gd name="T77" fmla="*/ 30 h 254"/>
                  <a:gd name="T78" fmla="*/ 234 w 256"/>
                  <a:gd name="T79" fmla="*/ 30 h 254"/>
                  <a:gd name="T80" fmla="*/ 234 w 256"/>
                  <a:gd name="T81" fmla="*/ 26 h 254"/>
                  <a:gd name="T82" fmla="*/ 236 w 256"/>
                  <a:gd name="T83" fmla="*/ 22 h 254"/>
                  <a:gd name="T84" fmla="*/ 242 w 256"/>
                  <a:gd name="T85" fmla="*/ 14 h 254"/>
                  <a:gd name="T86" fmla="*/ 256 w 256"/>
                  <a:gd name="T87" fmla="*/ 6 h 254"/>
                  <a:gd name="T88" fmla="*/ 256 w 256"/>
                  <a:gd name="T89" fmla="*/ 6 h 254"/>
                  <a:gd name="T90" fmla="*/ 242 w 256"/>
                  <a:gd name="T91" fmla="*/ 4 h 254"/>
                  <a:gd name="T92" fmla="*/ 242 w 256"/>
                  <a:gd name="T93" fmla="*/ 4 h 254"/>
                  <a:gd name="T94" fmla="*/ 240 w 256"/>
                  <a:gd name="T95" fmla="*/ 2 h 254"/>
                  <a:gd name="T96" fmla="*/ 240 w 256"/>
                  <a:gd name="T97" fmla="*/ 0 h 254"/>
                  <a:gd name="T98" fmla="*/ 0 w 256"/>
                  <a:gd name="T99" fmla="*/ 238 h 254"/>
                  <a:gd name="T100" fmla="*/ 0 w 256"/>
                  <a:gd name="T101" fmla="*/ 238 h 254"/>
                  <a:gd name="T102" fmla="*/ 0 w 256"/>
                  <a:gd name="T103" fmla="*/ 238 h 254"/>
                  <a:gd name="T104" fmla="*/ 0 w 256"/>
                  <a:gd name="T105" fmla="*/ 238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6" h="254">
                    <a:moveTo>
                      <a:pt x="0" y="238"/>
                    </a:moveTo>
                    <a:lnTo>
                      <a:pt x="0" y="238"/>
                    </a:lnTo>
                    <a:lnTo>
                      <a:pt x="2" y="244"/>
                    </a:lnTo>
                    <a:lnTo>
                      <a:pt x="4" y="248"/>
                    </a:lnTo>
                    <a:lnTo>
                      <a:pt x="8" y="250"/>
                    </a:lnTo>
                    <a:lnTo>
                      <a:pt x="10" y="254"/>
                    </a:lnTo>
                    <a:lnTo>
                      <a:pt x="82" y="184"/>
                    </a:lnTo>
                    <a:lnTo>
                      <a:pt x="82" y="184"/>
                    </a:lnTo>
                    <a:lnTo>
                      <a:pt x="82" y="184"/>
                    </a:lnTo>
                    <a:lnTo>
                      <a:pt x="84" y="182"/>
                    </a:lnTo>
                    <a:lnTo>
                      <a:pt x="82" y="182"/>
                    </a:lnTo>
                    <a:lnTo>
                      <a:pt x="82" y="182"/>
                    </a:lnTo>
                    <a:lnTo>
                      <a:pt x="84" y="178"/>
                    </a:lnTo>
                    <a:lnTo>
                      <a:pt x="84" y="174"/>
                    </a:lnTo>
                    <a:lnTo>
                      <a:pt x="84" y="170"/>
                    </a:lnTo>
                    <a:lnTo>
                      <a:pt x="86" y="164"/>
                    </a:lnTo>
                    <a:lnTo>
                      <a:pt x="86" y="164"/>
                    </a:lnTo>
                    <a:lnTo>
                      <a:pt x="90" y="160"/>
                    </a:lnTo>
                    <a:lnTo>
                      <a:pt x="94" y="156"/>
                    </a:lnTo>
                    <a:lnTo>
                      <a:pt x="106" y="150"/>
                    </a:lnTo>
                    <a:lnTo>
                      <a:pt x="106" y="150"/>
                    </a:lnTo>
                    <a:lnTo>
                      <a:pt x="126" y="138"/>
                    </a:lnTo>
                    <a:lnTo>
                      <a:pt x="136" y="128"/>
                    </a:lnTo>
                    <a:lnTo>
                      <a:pt x="136" y="128"/>
                    </a:lnTo>
                    <a:lnTo>
                      <a:pt x="136" y="124"/>
                    </a:lnTo>
                    <a:lnTo>
                      <a:pt x="136" y="124"/>
                    </a:lnTo>
                    <a:lnTo>
                      <a:pt x="138" y="120"/>
                    </a:lnTo>
                    <a:lnTo>
                      <a:pt x="136" y="114"/>
                    </a:lnTo>
                    <a:lnTo>
                      <a:pt x="136" y="114"/>
                    </a:lnTo>
                    <a:lnTo>
                      <a:pt x="138" y="110"/>
                    </a:lnTo>
                    <a:lnTo>
                      <a:pt x="138" y="106"/>
                    </a:lnTo>
                    <a:lnTo>
                      <a:pt x="144" y="100"/>
                    </a:lnTo>
                    <a:lnTo>
                      <a:pt x="154" y="96"/>
                    </a:lnTo>
                    <a:lnTo>
                      <a:pt x="164" y="96"/>
                    </a:lnTo>
                    <a:lnTo>
                      <a:pt x="164" y="96"/>
                    </a:lnTo>
                    <a:lnTo>
                      <a:pt x="168" y="96"/>
                    </a:lnTo>
                    <a:lnTo>
                      <a:pt x="234" y="30"/>
                    </a:lnTo>
                    <a:lnTo>
                      <a:pt x="234" y="30"/>
                    </a:lnTo>
                    <a:lnTo>
                      <a:pt x="234" y="30"/>
                    </a:lnTo>
                    <a:lnTo>
                      <a:pt x="234" y="30"/>
                    </a:lnTo>
                    <a:lnTo>
                      <a:pt x="234" y="26"/>
                    </a:lnTo>
                    <a:lnTo>
                      <a:pt x="236" y="22"/>
                    </a:lnTo>
                    <a:lnTo>
                      <a:pt x="242" y="14"/>
                    </a:lnTo>
                    <a:lnTo>
                      <a:pt x="256" y="6"/>
                    </a:lnTo>
                    <a:lnTo>
                      <a:pt x="256" y="6"/>
                    </a:lnTo>
                    <a:lnTo>
                      <a:pt x="242" y="4"/>
                    </a:lnTo>
                    <a:lnTo>
                      <a:pt x="242" y="4"/>
                    </a:lnTo>
                    <a:lnTo>
                      <a:pt x="240" y="2"/>
                    </a:lnTo>
                    <a:lnTo>
                      <a:pt x="240" y="0"/>
                    </a:lnTo>
                    <a:lnTo>
                      <a:pt x="0" y="238"/>
                    </a:lnTo>
                    <a:lnTo>
                      <a:pt x="0" y="238"/>
                    </a:lnTo>
                    <a:lnTo>
                      <a:pt x="0" y="238"/>
                    </a:lnTo>
                    <a:lnTo>
                      <a:pt x="0" y="2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 name="Freeform 1306">
                <a:extLst>
                  <a:ext uri="{FF2B5EF4-FFF2-40B4-BE49-F238E27FC236}">
                    <a16:creationId xmlns:a16="http://schemas.microsoft.com/office/drawing/2014/main" id="{4FAB2B73-87DF-45F3-B765-F89F19FE9F81}"/>
                  </a:ext>
                </a:extLst>
              </p:cNvPr>
              <p:cNvSpPr>
                <a:spLocks/>
              </p:cNvSpPr>
              <p:nvPr/>
            </p:nvSpPr>
            <p:spPr bwMode="auto">
              <a:xfrm>
                <a:off x="3912" y="1624"/>
                <a:ext cx="118" cy="134"/>
              </a:xfrm>
              <a:custGeom>
                <a:avLst/>
                <a:gdLst>
                  <a:gd name="T0" fmla="*/ 60 w 118"/>
                  <a:gd name="T1" fmla="*/ 68 h 134"/>
                  <a:gd name="T2" fmla="*/ 60 w 118"/>
                  <a:gd name="T3" fmla="*/ 68 h 134"/>
                  <a:gd name="T4" fmla="*/ 58 w 118"/>
                  <a:gd name="T5" fmla="*/ 72 h 134"/>
                  <a:gd name="T6" fmla="*/ 54 w 118"/>
                  <a:gd name="T7" fmla="*/ 76 h 134"/>
                  <a:gd name="T8" fmla="*/ 42 w 118"/>
                  <a:gd name="T9" fmla="*/ 82 h 134"/>
                  <a:gd name="T10" fmla="*/ 42 w 118"/>
                  <a:gd name="T11" fmla="*/ 82 h 134"/>
                  <a:gd name="T12" fmla="*/ 32 w 118"/>
                  <a:gd name="T13" fmla="*/ 90 h 134"/>
                  <a:gd name="T14" fmla="*/ 24 w 118"/>
                  <a:gd name="T15" fmla="*/ 100 h 134"/>
                  <a:gd name="T16" fmla="*/ 14 w 118"/>
                  <a:gd name="T17" fmla="*/ 110 h 134"/>
                  <a:gd name="T18" fmla="*/ 8 w 118"/>
                  <a:gd name="T19" fmla="*/ 112 h 134"/>
                  <a:gd name="T20" fmla="*/ 0 w 118"/>
                  <a:gd name="T21" fmla="*/ 114 h 134"/>
                  <a:gd name="T22" fmla="*/ 0 w 118"/>
                  <a:gd name="T23" fmla="*/ 114 h 134"/>
                  <a:gd name="T24" fmla="*/ 0 w 118"/>
                  <a:gd name="T25" fmla="*/ 114 h 134"/>
                  <a:gd name="T26" fmla="*/ 0 w 118"/>
                  <a:gd name="T27" fmla="*/ 118 h 134"/>
                  <a:gd name="T28" fmla="*/ 0 w 118"/>
                  <a:gd name="T29" fmla="*/ 122 h 134"/>
                  <a:gd name="T30" fmla="*/ 0 w 118"/>
                  <a:gd name="T31" fmla="*/ 122 h 134"/>
                  <a:gd name="T32" fmla="*/ 2 w 118"/>
                  <a:gd name="T33" fmla="*/ 128 h 134"/>
                  <a:gd name="T34" fmla="*/ 4 w 118"/>
                  <a:gd name="T35" fmla="*/ 134 h 134"/>
                  <a:gd name="T36" fmla="*/ 110 w 118"/>
                  <a:gd name="T37" fmla="*/ 28 h 134"/>
                  <a:gd name="T38" fmla="*/ 110 w 118"/>
                  <a:gd name="T39" fmla="*/ 28 h 134"/>
                  <a:gd name="T40" fmla="*/ 110 w 118"/>
                  <a:gd name="T41" fmla="*/ 26 h 134"/>
                  <a:gd name="T42" fmla="*/ 110 w 118"/>
                  <a:gd name="T43" fmla="*/ 26 h 134"/>
                  <a:gd name="T44" fmla="*/ 110 w 118"/>
                  <a:gd name="T45" fmla="*/ 20 h 134"/>
                  <a:gd name="T46" fmla="*/ 114 w 118"/>
                  <a:gd name="T47" fmla="*/ 16 h 134"/>
                  <a:gd name="T48" fmla="*/ 116 w 118"/>
                  <a:gd name="T49" fmla="*/ 10 h 134"/>
                  <a:gd name="T50" fmla="*/ 118 w 118"/>
                  <a:gd name="T51" fmla="*/ 6 h 134"/>
                  <a:gd name="T52" fmla="*/ 118 w 118"/>
                  <a:gd name="T53" fmla="*/ 6 h 134"/>
                  <a:gd name="T54" fmla="*/ 116 w 118"/>
                  <a:gd name="T55" fmla="*/ 2 h 134"/>
                  <a:gd name="T56" fmla="*/ 114 w 118"/>
                  <a:gd name="T57" fmla="*/ 0 h 134"/>
                  <a:gd name="T58" fmla="*/ 56 w 118"/>
                  <a:gd name="T59" fmla="*/ 58 h 134"/>
                  <a:gd name="T60" fmla="*/ 56 w 118"/>
                  <a:gd name="T61" fmla="*/ 58 h 134"/>
                  <a:gd name="T62" fmla="*/ 58 w 118"/>
                  <a:gd name="T63" fmla="*/ 62 h 134"/>
                  <a:gd name="T64" fmla="*/ 60 w 118"/>
                  <a:gd name="T65" fmla="*/ 68 h 134"/>
                  <a:gd name="T66" fmla="*/ 60 w 118"/>
                  <a:gd name="T67" fmla="*/ 68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8" h="134">
                    <a:moveTo>
                      <a:pt x="60" y="68"/>
                    </a:moveTo>
                    <a:lnTo>
                      <a:pt x="60" y="68"/>
                    </a:lnTo>
                    <a:lnTo>
                      <a:pt x="58" y="72"/>
                    </a:lnTo>
                    <a:lnTo>
                      <a:pt x="54" y="76"/>
                    </a:lnTo>
                    <a:lnTo>
                      <a:pt x="42" y="82"/>
                    </a:lnTo>
                    <a:lnTo>
                      <a:pt x="42" y="82"/>
                    </a:lnTo>
                    <a:lnTo>
                      <a:pt x="32" y="90"/>
                    </a:lnTo>
                    <a:lnTo>
                      <a:pt x="24" y="100"/>
                    </a:lnTo>
                    <a:lnTo>
                      <a:pt x="14" y="110"/>
                    </a:lnTo>
                    <a:lnTo>
                      <a:pt x="8" y="112"/>
                    </a:lnTo>
                    <a:lnTo>
                      <a:pt x="0" y="114"/>
                    </a:lnTo>
                    <a:lnTo>
                      <a:pt x="0" y="114"/>
                    </a:lnTo>
                    <a:lnTo>
                      <a:pt x="0" y="114"/>
                    </a:lnTo>
                    <a:lnTo>
                      <a:pt x="0" y="118"/>
                    </a:lnTo>
                    <a:lnTo>
                      <a:pt x="0" y="122"/>
                    </a:lnTo>
                    <a:lnTo>
                      <a:pt x="0" y="122"/>
                    </a:lnTo>
                    <a:lnTo>
                      <a:pt x="2" y="128"/>
                    </a:lnTo>
                    <a:lnTo>
                      <a:pt x="4" y="134"/>
                    </a:lnTo>
                    <a:lnTo>
                      <a:pt x="110" y="28"/>
                    </a:lnTo>
                    <a:lnTo>
                      <a:pt x="110" y="28"/>
                    </a:lnTo>
                    <a:lnTo>
                      <a:pt x="110" y="26"/>
                    </a:lnTo>
                    <a:lnTo>
                      <a:pt x="110" y="26"/>
                    </a:lnTo>
                    <a:lnTo>
                      <a:pt x="110" y="20"/>
                    </a:lnTo>
                    <a:lnTo>
                      <a:pt x="114" y="16"/>
                    </a:lnTo>
                    <a:lnTo>
                      <a:pt x="116" y="10"/>
                    </a:lnTo>
                    <a:lnTo>
                      <a:pt x="118" y="6"/>
                    </a:lnTo>
                    <a:lnTo>
                      <a:pt x="118" y="6"/>
                    </a:lnTo>
                    <a:lnTo>
                      <a:pt x="116" y="2"/>
                    </a:lnTo>
                    <a:lnTo>
                      <a:pt x="114" y="0"/>
                    </a:lnTo>
                    <a:lnTo>
                      <a:pt x="56" y="58"/>
                    </a:lnTo>
                    <a:lnTo>
                      <a:pt x="56" y="58"/>
                    </a:lnTo>
                    <a:lnTo>
                      <a:pt x="58" y="62"/>
                    </a:lnTo>
                    <a:lnTo>
                      <a:pt x="60" y="68"/>
                    </a:lnTo>
                    <a:lnTo>
                      <a:pt x="60" y="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 name="Freeform 1307">
                <a:extLst>
                  <a:ext uri="{FF2B5EF4-FFF2-40B4-BE49-F238E27FC236}">
                    <a16:creationId xmlns:a16="http://schemas.microsoft.com/office/drawing/2014/main" id="{E9BFB0BB-CE57-40A0-ACD7-EDC8EB529B50}"/>
                  </a:ext>
                </a:extLst>
              </p:cNvPr>
              <p:cNvSpPr>
                <a:spLocks/>
              </p:cNvSpPr>
              <p:nvPr/>
            </p:nvSpPr>
            <p:spPr bwMode="auto">
              <a:xfrm>
                <a:off x="3794" y="1784"/>
                <a:ext cx="86" cy="90"/>
              </a:xfrm>
              <a:custGeom>
                <a:avLst/>
                <a:gdLst>
                  <a:gd name="T0" fmla="*/ 6 w 86"/>
                  <a:gd name="T1" fmla="*/ 82 h 90"/>
                  <a:gd name="T2" fmla="*/ 6 w 86"/>
                  <a:gd name="T3" fmla="*/ 82 h 90"/>
                  <a:gd name="T4" fmla="*/ 8 w 86"/>
                  <a:gd name="T5" fmla="*/ 90 h 90"/>
                  <a:gd name="T6" fmla="*/ 86 w 86"/>
                  <a:gd name="T7" fmla="*/ 10 h 90"/>
                  <a:gd name="T8" fmla="*/ 86 w 86"/>
                  <a:gd name="T9" fmla="*/ 10 h 90"/>
                  <a:gd name="T10" fmla="*/ 80 w 86"/>
                  <a:gd name="T11" fmla="*/ 4 h 90"/>
                  <a:gd name="T12" fmla="*/ 72 w 86"/>
                  <a:gd name="T13" fmla="*/ 0 h 90"/>
                  <a:gd name="T14" fmla="*/ 0 w 86"/>
                  <a:gd name="T15" fmla="*/ 70 h 90"/>
                  <a:gd name="T16" fmla="*/ 0 w 86"/>
                  <a:gd name="T17" fmla="*/ 70 h 90"/>
                  <a:gd name="T18" fmla="*/ 6 w 86"/>
                  <a:gd name="T19" fmla="*/ 78 h 90"/>
                  <a:gd name="T20" fmla="*/ 6 w 86"/>
                  <a:gd name="T21" fmla="*/ 78 h 90"/>
                  <a:gd name="T22" fmla="*/ 6 w 86"/>
                  <a:gd name="T23" fmla="*/ 82 h 90"/>
                  <a:gd name="T24" fmla="*/ 6 w 86"/>
                  <a:gd name="T25" fmla="*/ 8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90">
                    <a:moveTo>
                      <a:pt x="6" y="82"/>
                    </a:moveTo>
                    <a:lnTo>
                      <a:pt x="6" y="82"/>
                    </a:lnTo>
                    <a:lnTo>
                      <a:pt x="8" y="90"/>
                    </a:lnTo>
                    <a:lnTo>
                      <a:pt x="86" y="10"/>
                    </a:lnTo>
                    <a:lnTo>
                      <a:pt x="86" y="10"/>
                    </a:lnTo>
                    <a:lnTo>
                      <a:pt x="80" y="4"/>
                    </a:lnTo>
                    <a:lnTo>
                      <a:pt x="72" y="0"/>
                    </a:lnTo>
                    <a:lnTo>
                      <a:pt x="0" y="70"/>
                    </a:lnTo>
                    <a:lnTo>
                      <a:pt x="0" y="70"/>
                    </a:lnTo>
                    <a:lnTo>
                      <a:pt x="6" y="78"/>
                    </a:lnTo>
                    <a:lnTo>
                      <a:pt x="6" y="78"/>
                    </a:lnTo>
                    <a:lnTo>
                      <a:pt x="6" y="82"/>
                    </a:lnTo>
                    <a:lnTo>
                      <a:pt x="6" y="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 name="Freeform 1308">
                <a:extLst>
                  <a:ext uri="{FF2B5EF4-FFF2-40B4-BE49-F238E27FC236}">
                    <a16:creationId xmlns:a16="http://schemas.microsoft.com/office/drawing/2014/main" id="{B60B0F77-88AE-4FFD-94E0-D883A4F3BE08}"/>
                  </a:ext>
                </a:extLst>
              </p:cNvPr>
              <p:cNvSpPr>
                <a:spLocks/>
              </p:cNvSpPr>
              <p:nvPr/>
            </p:nvSpPr>
            <p:spPr bwMode="auto">
              <a:xfrm>
                <a:off x="3810" y="1846"/>
                <a:ext cx="48" cy="42"/>
              </a:xfrm>
              <a:custGeom>
                <a:avLst/>
                <a:gdLst>
                  <a:gd name="T0" fmla="*/ 22 w 48"/>
                  <a:gd name="T1" fmla="*/ 26 h 42"/>
                  <a:gd name="T2" fmla="*/ 22 w 48"/>
                  <a:gd name="T3" fmla="*/ 26 h 42"/>
                  <a:gd name="T4" fmla="*/ 34 w 48"/>
                  <a:gd name="T5" fmla="*/ 26 h 42"/>
                  <a:gd name="T6" fmla="*/ 34 w 48"/>
                  <a:gd name="T7" fmla="*/ 26 h 42"/>
                  <a:gd name="T8" fmla="*/ 38 w 48"/>
                  <a:gd name="T9" fmla="*/ 24 h 42"/>
                  <a:gd name="T10" fmla="*/ 42 w 48"/>
                  <a:gd name="T11" fmla="*/ 18 h 42"/>
                  <a:gd name="T12" fmla="*/ 46 w 48"/>
                  <a:gd name="T13" fmla="*/ 14 h 42"/>
                  <a:gd name="T14" fmla="*/ 48 w 48"/>
                  <a:gd name="T15" fmla="*/ 4 h 42"/>
                  <a:gd name="T16" fmla="*/ 48 w 48"/>
                  <a:gd name="T17" fmla="*/ 4 h 42"/>
                  <a:gd name="T18" fmla="*/ 44 w 48"/>
                  <a:gd name="T19" fmla="*/ 4 h 42"/>
                  <a:gd name="T20" fmla="*/ 42 w 48"/>
                  <a:gd name="T21" fmla="*/ 0 h 42"/>
                  <a:gd name="T22" fmla="*/ 0 w 48"/>
                  <a:gd name="T23" fmla="*/ 42 h 42"/>
                  <a:gd name="T24" fmla="*/ 0 w 48"/>
                  <a:gd name="T25" fmla="*/ 42 h 42"/>
                  <a:gd name="T26" fmla="*/ 4 w 48"/>
                  <a:gd name="T27" fmla="*/ 42 h 42"/>
                  <a:gd name="T28" fmla="*/ 8 w 48"/>
                  <a:gd name="T29" fmla="*/ 40 h 42"/>
                  <a:gd name="T30" fmla="*/ 12 w 48"/>
                  <a:gd name="T31" fmla="*/ 34 h 42"/>
                  <a:gd name="T32" fmla="*/ 16 w 48"/>
                  <a:gd name="T33" fmla="*/ 28 h 42"/>
                  <a:gd name="T34" fmla="*/ 20 w 48"/>
                  <a:gd name="T35" fmla="*/ 28 h 42"/>
                  <a:gd name="T36" fmla="*/ 22 w 48"/>
                  <a:gd name="T37" fmla="*/ 26 h 42"/>
                  <a:gd name="T38" fmla="*/ 22 w 48"/>
                  <a:gd name="T39" fmla="*/ 2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 h="42">
                    <a:moveTo>
                      <a:pt x="22" y="26"/>
                    </a:moveTo>
                    <a:lnTo>
                      <a:pt x="22" y="26"/>
                    </a:lnTo>
                    <a:lnTo>
                      <a:pt x="34" y="26"/>
                    </a:lnTo>
                    <a:lnTo>
                      <a:pt x="34" y="26"/>
                    </a:lnTo>
                    <a:lnTo>
                      <a:pt x="38" y="24"/>
                    </a:lnTo>
                    <a:lnTo>
                      <a:pt x="42" y="18"/>
                    </a:lnTo>
                    <a:lnTo>
                      <a:pt x="46" y="14"/>
                    </a:lnTo>
                    <a:lnTo>
                      <a:pt x="48" y="4"/>
                    </a:lnTo>
                    <a:lnTo>
                      <a:pt x="48" y="4"/>
                    </a:lnTo>
                    <a:lnTo>
                      <a:pt x="44" y="4"/>
                    </a:lnTo>
                    <a:lnTo>
                      <a:pt x="42" y="0"/>
                    </a:lnTo>
                    <a:lnTo>
                      <a:pt x="0" y="42"/>
                    </a:lnTo>
                    <a:lnTo>
                      <a:pt x="0" y="42"/>
                    </a:lnTo>
                    <a:lnTo>
                      <a:pt x="4" y="42"/>
                    </a:lnTo>
                    <a:lnTo>
                      <a:pt x="8" y="40"/>
                    </a:lnTo>
                    <a:lnTo>
                      <a:pt x="12" y="34"/>
                    </a:lnTo>
                    <a:lnTo>
                      <a:pt x="16" y="28"/>
                    </a:lnTo>
                    <a:lnTo>
                      <a:pt x="20" y="28"/>
                    </a:lnTo>
                    <a:lnTo>
                      <a:pt x="22" y="26"/>
                    </a:lnTo>
                    <a:lnTo>
                      <a:pt x="2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 name="Freeform 1309">
                <a:extLst>
                  <a:ext uri="{FF2B5EF4-FFF2-40B4-BE49-F238E27FC236}">
                    <a16:creationId xmlns:a16="http://schemas.microsoft.com/office/drawing/2014/main" id="{36834666-E40D-425C-BEAB-B59A69CBBE9B}"/>
                  </a:ext>
                </a:extLst>
              </p:cNvPr>
              <p:cNvSpPr>
                <a:spLocks/>
              </p:cNvSpPr>
              <p:nvPr/>
            </p:nvSpPr>
            <p:spPr bwMode="auto">
              <a:xfrm>
                <a:off x="3916" y="1668"/>
                <a:ext cx="114" cy="122"/>
              </a:xfrm>
              <a:custGeom>
                <a:avLst/>
                <a:gdLst>
                  <a:gd name="T0" fmla="*/ 16 w 114"/>
                  <a:gd name="T1" fmla="*/ 122 h 122"/>
                  <a:gd name="T2" fmla="*/ 114 w 114"/>
                  <a:gd name="T3" fmla="*/ 26 h 122"/>
                  <a:gd name="T4" fmla="*/ 114 w 114"/>
                  <a:gd name="T5" fmla="*/ 26 h 122"/>
                  <a:gd name="T6" fmla="*/ 110 w 114"/>
                  <a:gd name="T7" fmla="*/ 22 h 122"/>
                  <a:gd name="T8" fmla="*/ 110 w 114"/>
                  <a:gd name="T9" fmla="*/ 18 h 122"/>
                  <a:gd name="T10" fmla="*/ 110 w 114"/>
                  <a:gd name="T11" fmla="*/ 18 h 122"/>
                  <a:gd name="T12" fmla="*/ 110 w 114"/>
                  <a:gd name="T13" fmla="*/ 14 h 122"/>
                  <a:gd name="T14" fmla="*/ 112 w 114"/>
                  <a:gd name="T15" fmla="*/ 12 h 122"/>
                  <a:gd name="T16" fmla="*/ 114 w 114"/>
                  <a:gd name="T17" fmla="*/ 8 h 122"/>
                  <a:gd name="T18" fmla="*/ 114 w 114"/>
                  <a:gd name="T19" fmla="*/ 4 h 122"/>
                  <a:gd name="T20" fmla="*/ 114 w 114"/>
                  <a:gd name="T21" fmla="*/ 4 h 122"/>
                  <a:gd name="T22" fmla="*/ 114 w 114"/>
                  <a:gd name="T23" fmla="*/ 0 h 122"/>
                  <a:gd name="T24" fmla="*/ 0 w 114"/>
                  <a:gd name="T25" fmla="*/ 114 h 122"/>
                  <a:gd name="T26" fmla="*/ 0 w 114"/>
                  <a:gd name="T27" fmla="*/ 114 h 122"/>
                  <a:gd name="T28" fmla="*/ 4 w 114"/>
                  <a:gd name="T29" fmla="*/ 118 h 122"/>
                  <a:gd name="T30" fmla="*/ 8 w 114"/>
                  <a:gd name="T31" fmla="*/ 120 h 122"/>
                  <a:gd name="T32" fmla="*/ 16 w 114"/>
                  <a:gd name="T33" fmla="*/ 122 h 122"/>
                  <a:gd name="T34" fmla="*/ 16 w 114"/>
                  <a:gd name="T3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4" h="122">
                    <a:moveTo>
                      <a:pt x="16" y="122"/>
                    </a:moveTo>
                    <a:lnTo>
                      <a:pt x="114" y="26"/>
                    </a:lnTo>
                    <a:lnTo>
                      <a:pt x="114" y="26"/>
                    </a:lnTo>
                    <a:lnTo>
                      <a:pt x="110" y="22"/>
                    </a:lnTo>
                    <a:lnTo>
                      <a:pt x="110" y="18"/>
                    </a:lnTo>
                    <a:lnTo>
                      <a:pt x="110" y="18"/>
                    </a:lnTo>
                    <a:lnTo>
                      <a:pt x="110" y="14"/>
                    </a:lnTo>
                    <a:lnTo>
                      <a:pt x="112" y="12"/>
                    </a:lnTo>
                    <a:lnTo>
                      <a:pt x="114" y="8"/>
                    </a:lnTo>
                    <a:lnTo>
                      <a:pt x="114" y="4"/>
                    </a:lnTo>
                    <a:lnTo>
                      <a:pt x="114" y="4"/>
                    </a:lnTo>
                    <a:lnTo>
                      <a:pt x="114" y="0"/>
                    </a:lnTo>
                    <a:lnTo>
                      <a:pt x="0" y="114"/>
                    </a:lnTo>
                    <a:lnTo>
                      <a:pt x="0" y="114"/>
                    </a:lnTo>
                    <a:lnTo>
                      <a:pt x="4" y="118"/>
                    </a:lnTo>
                    <a:lnTo>
                      <a:pt x="8" y="120"/>
                    </a:lnTo>
                    <a:lnTo>
                      <a:pt x="16" y="122"/>
                    </a:lnTo>
                    <a:lnTo>
                      <a:pt x="16"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5" name="Freeform 1310">
                <a:extLst>
                  <a:ext uri="{FF2B5EF4-FFF2-40B4-BE49-F238E27FC236}">
                    <a16:creationId xmlns:a16="http://schemas.microsoft.com/office/drawing/2014/main" id="{4009FDF5-6B96-4388-A74B-9D8CB793B104}"/>
                  </a:ext>
                </a:extLst>
              </p:cNvPr>
              <p:cNvSpPr>
                <a:spLocks/>
              </p:cNvSpPr>
              <p:nvPr/>
            </p:nvSpPr>
            <p:spPr bwMode="auto">
              <a:xfrm>
                <a:off x="3950" y="1708"/>
                <a:ext cx="96" cy="88"/>
              </a:xfrm>
              <a:custGeom>
                <a:avLst/>
                <a:gdLst>
                  <a:gd name="T0" fmla="*/ 0 w 96"/>
                  <a:gd name="T1" fmla="*/ 88 h 88"/>
                  <a:gd name="T2" fmla="*/ 0 w 96"/>
                  <a:gd name="T3" fmla="*/ 88 h 88"/>
                  <a:gd name="T4" fmla="*/ 22 w 96"/>
                  <a:gd name="T5" fmla="*/ 82 h 88"/>
                  <a:gd name="T6" fmla="*/ 22 w 96"/>
                  <a:gd name="T7" fmla="*/ 82 h 88"/>
                  <a:gd name="T8" fmla="*/ 30 w 96"/>
                  <a:gd name="T9" fmla="*/ 82 h 88"/>
                  <a:gd name="T10" fmla="*/ 96 w 96"/>
                  <a:gd name="T11" fmla="*/ 18 h 88"/>
                  <a:gd name="T12" fmla="*/ 96 w 96"/>
                  <a:gd name="T13" fmla="*/ 18 h 88"/>
                  <a:gd name="T14" fmla="*/ 90 w 96"/>
                  <a:gd name="T15" fmla="*/ 14 h 88"/>
                  <a:gd name="T16" fmla="*/ 84 w 96"/>
                  <a:gd name="T17" fmla="*/ 8 h 88"/>
                  <a:gd name="T18" fmla="*/ 84 w 96"/>
                  <a:gd name="T19" fmla="*/ 8 h 88"/>
                  <a:gd name="T20" fmla="*/ 88 w 96"/>
                  <a:gd name="T21" fmla="*/ 6 h 88"/>
                  <a:gd name="T22" fmla="*/ 90 w 96"/>
                  <a:gd name="T23" fmla="*/ 2 h 88"/>
                  <a:gd name="T24" fmla="*/ 90 w 96"/>
                  <a:gd name="T25" fmla="*/ 2 h 88"/>
                  <a:gd name="T26" fmla="*/ 90 w 96"/>
                  <a:gd name="T27" fmla="*/ 0 h 88"/>
                  <a:gd name="T28" fmla="*/ 0 w 96"/>
                  <a:gd name="T29"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 h="88">
                    <a:moveTo>
                      <a:pt x="0" y="88"/>
                    </a:moveTo>
                    <a:lnTo>
                      <a:pt x="0" y="88"/>
                    </a:lnTo>
                    <a:lnTo>
                      <a:pt x="22" y="82"/>
                    </a:lnTo>
                    <a:lnTo>
                      <a:pt x="22" y="82"/>
                    </a:lnTo>
                    <a:lnTo>
                      <a:pt x="30" y="82"/>
                    </a:lnTo>
                    <a:lnTo>
                      <a:pt x="96" y="18"/>
                    </a:lnTo>
                    <a:lnTo>
                      <a:pt x="96" y="18"/>
                    </a:lnTo>
                    <a:lnTo>
                      <a:pt x="90" y="14"/>
                    </a:lnTo>
                    <a:lnTo>
                      <a:pt x="84" y="8"/>
                    </a:lnTo>
                    <a:lnTo>
                      <a:pt x="84" y="8"/>
                    </a:lnTo>
                    <a:lnTo>
                      <a:pt x="88" y="6"/>
                    </a:lnTo>
                    <a:lnTo>
                      <a:pt x="90" y="2"/>
                    </a:lnTo>
                    <a:lnTo>
                      <a:pt x="90" y="2"/>
                    </a:lnTo>
                    <a:lnTo>
                      <a:pt x="90" y="0"/>
                    </a:lnTo>
                    <a:lnTo>
                      <a:pt x="0" y="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 name="Freeform 1311">
                <a:extLst>
                  <a:ext uri="{FF2B5EF4-FFF2-40B4-BE49-F238E27FC236}">
                    <a16:creationId xmlns:a16="http://schemas.microsoft.com/office/drawing/2014/main" id="{B8D10E94-111B-4401-9874-0FE46C302C95}"/>
                  </a:ext>
                </a:extLst>
              </p:cNvPr>
              <p:cNvSpPr>
                <a:spLocks/>
              </p:cNvSpPr>
              <p:nvPr/>
            </p:nvSpPr>
            <p:spPr bwMode="auto">
              <a:xfrm>
                <a:off x="3818" y="1318"/>
                <a:ext cx="4" cy="4"/>
              </a:xfrm>
              <a:custGeom>
                <a:avLst/>
                <a:gdLst>
                  <a:gd name="T0" fmla="*/ 0 w 4"/>
                  <a:gd name="T1" fmla="*/ 4 h 4"/>
                  <a:gd name="T2" fmla="*/ 4 w 4"/>
                  <a:gd name="T3" fmla="*/ 0 h 4"/>
                  <a:gd name="T4" fmla="*/ 4 w 4"/>
                  <a:gd name="T5" fmla="*/ 0 h 4"/>
                  <a:gd name="T6" fmla="*/ 0 w 4"/>
                  <a:gd name="T7" fmla="*/ 4 h 4"/>
                  <a:gd name="T8" fmla="*/ 0 w 4"/>
                  <a:gd name="T9" fmla="*/ 4 h 4"/>
                </a:gdLst>
                <a:ahLst/>
                <a:cxnLst>
                  <a:cxn ang="0">
                    <a:pos x="T0" y="T1"/>
                  </a:cxn>
                  <a:cxn ang="0">
                    <a:pos x="T2" y="T3"/>
                  </a:cxn>
                  <a:cxn ang="0">
                    <a:pos x="T4" y="T5"/>
                  </a:cxn>
                  <a:cxn ang="0">
                    <a:pos x="T6" y="T7"/>
                  </a:cxn>
                  <a:cxn ang="0">
                    <a:pos x="T8" y="T9"/>
                  </a:cxn>
                </a:cxnLst>
                <a:rect l="0" t="0" r="r" b="b"/>
                <a:pathLst>
                  <a:path w="4" h="4">
                    <a:moveTo>
                      <a:pt x="0" y="4"/>
                    </a:moveTo>
                    <a:lnTo>
                      <a:pt x="4" y="0"/>
                    </a:lnTo>
                    <a:lnTo>
                      <a:pt x="4" y="0"/>
                    </a:lnTo>
                    <a:lnTo>
                      <a:pt x="0" y="4"/>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7" name="Freeform 1312">
                <a:extLst>
                  <a:ext uri="{FF2B5EF4-FFF2-40B4-BE49-F238E27FC236}">
                    <a16:creationId xmlns:a16="http://schemas.microsoft.com/office/drawing/2014/main" id="{6D0E7B5E-B01D-4191-B426-F02475ED5D41}"/>
                  </a:ext>
                </a:extLst>
              </p:cNvPr>
              <p:cNvSpPr>
                <a:spLocks/>
              </p:cNvSpPr>
              <p:nvPr/>
            </p:nvSpPr>
            <p:spPr bwMode="auto">
              <a:xfrm>
                <a:off x="3782" y="1316"/>
                <a:ext cx="32" cy="32"/>
              </a:xfrm>
              <a:custGeom>
                <a:avLst/>
                <a:gdLst>
                  <a:gd name="T0" fmla="*/ 4 w 32"/>
                  <a:gd name="T1" fmla="*/ 22 h 32"/>
                  <a:gd name="T2" fmla="*/ 4 w 32"/>
                  <a:gd name="T3" fmla="*/ 22 h 32"/>
                  <a:gd name="T4" fmla="*/ 8 w 32"/>
                  <a:gd name="T5" fmla="*/ 24 h 32"/>
                  <a:gd name="T6" fmla="*/ 8 w 32"/>
                  <a:gd name="T7" fmla="*/ 24 h 32"/>
                  <a:gd name="T8" fmla="*/ 8 w 32"/>
                  <a:gd name="T9" fmla="*/ 30 h 32"/>
                  <a:gd name="T10" fmla="*/ 10 w 32"/>
                  <a:gd name="T11" fmla="*/ 32 h 32"/>
                  <a:gd name="T12" fmla="*/ 32 w 32"/>
                  <a:gd name="T13" fmla="*/ 12 h 32"/>
                  <a:gd name="T14" fmla="*/ 32 w 32"/>
                  <a:gd name="T15" fmla="*/ 12 h 32"/>
                  <a:gd name="T16" fmla="*/ 26 w 32"/>
                  <a:gd name="T17" fmla="*/ 8 h 32"/>
                  <a:gd name="T18" fmla="*/ 26 w 32"/>
                  <a:gd name="T19" fmla="*/ 8 h 32"/>
                  <a:gd name="T20" fmla="*/ 32 w 32"/>
                  <a:gd name="T21" fmla="*/ 2 h 32"/>
                  <a:gd name="T22" fmla="*/ 32 w 32"/>
                  <a:gd name="T23" fmla="*/ 2 h 32"/>
                  <a:gd name="T24" fmla="*/ 18 w 32"/>
                  <a:gd name="T25" fmla="*/ 0 h 32"/>
                  <a:gd name="T26" fmla="*/ 0 w 32"/>
                  <a:gd name="T27" fmla="*/ 20 h 32"/>
                  <a:gd name="T28" fmla="*/ 0 w 32"/>
                  <a:gd name="T29" fmla="*/ 20 h 32"/>
                  <a:gd name="T30" fmla="*/ 2 w 32"/>
                  <a:gd name="T31" fmla="*/ 22 h 32"/>
                  <a:gd name="T32" fmla="*/ 4 w 32"/>
                  <a:gd name="T33" fmla="*/ 22 h 32"/>
                  <a:gd name="T34" fmla="*/ 4 w 32"/>
                  <a:gd name="T35" fmla="*/ 2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 h="32">
                    <a:moveTo>
                      <a:pt x="4" y="22"/>
                    </a:moveTo>
                    <a:lnTo>
                      <a:pt x="4" y="22"/>
                    </a:lnTo>
                    <a:lnTo>
                      <a:pt x="8" y="24"/>
                    </a:lnTo>
                    <a:lnTo>
                      <a:pt x="8" y="24"/>
                    </a:lnTo>
                    <a:lnTo>
                      <a:pt x="8" y="30"/>
                    </a:lnTo>
                    <a:lnTo>
                      <a:pt x="10" y="32"/>
                    </a:lnTo>
                    <a:lnTo>
                      <a:pt x="32" y="12"/>
                    </a:lnTo>
                    <a:lnTo>
                      <a:pt x="32" y="12"/>
                    </a:lnTo>
                    <a:lnTo>
                      <a:pt x="26" y="8"/>
                    </a:lnTo>
                    <a:lnTo>
                      <a:pt x="26" y="8"/>
                    </a:lnTo>
                    <a:lnTo>
                      <a:pt x="32" y="2"/>
                    </a:lnTo>
                    <a:lnTo>
                      <a:pt x="32" y="2"/>
                    </a:lnTo>
                    <a:lnTo>
                      <a:pt x="18" y="0"/>
                    </a:lnTo>
                    <a:lnTo>
                      <a:pt x="0" y="20"/>
                    </a:lnTo>
                    <a:lnTo>
                      <a:pt x="0" y="20"/>
                    </a:lnTo>
                    <a:lnTo>
                      <a:pt x="2" y="22"/>
                    </a:lnTo>
                    <a:lnTo>
                      <a:pt x="4" y="22"/>
                    </a:lnTo>
                    <a:lnTo>
                      <a:pt x="4"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8" name="Freeform 1313">
                <a:extLst>
                  <a:ext uri="{FF2B5EF4-FFF2-40B4-BE49-F238E27FC236}">
                    <a16:creationId xmlns:a16="http://schemas.microsoft.com/office/drawing/2014/main" id="{C6551980-3F88-40C5-9060-AF54174B1262}"/>
                  </a:ext>
                </a:extLst>
              </p:cNvPr>
              <p:cNvSpPr>
                <a:spLocks/>
              </p:cNvSpPr>
              <p:nvPr/>
            </p:nvSpPr>
            <p:spPr bwMode="auto">
              <a:xfrm>
                <a:off x="3804" y="1312"/>
                <a:ext cx="66" cy="50"/>
              </a:xfrm>
              <a:custGeom>
                <a:avLst/>
                <a:gdLst>
                  <a:gd name="T0" fmla="*/ 10 w 66"/>
                  <a:gd name="T1" fmla="*/ 50 h 50"/>
                  <a:gd name="T2" fmla="*/ 10 w 66"/>
                  <a:gd name="T3" fmla="*/ 50 h 50"/>
                  <a:gd name="T4" fmla="*/ 16 w 66"/>
                  <a:gd name="T5" fmla="*/ 48 h 50"/>
                  <a:gd name="T6" fmla="*/ 20 w 66"/>
                  <a:gd name="T7" fmla="*/ 44 h 50"/>
                  <a:gd name="T8" fmla="*/ 24 w 66"/>
                  <a:gd name="T9" fmla="*/ 36 h 50"/>
                  <a:gd name="T10" fmla="*/ 24 w 66"/>
                  <a:gd name="T11" fmla="*/ 36 h 50"/>
                  <a:gd name="T12" fmla="*/ 28 w 66"/>
                  <a:gd name="T13" fmla="*/ 36 h 50"/>
                  <a:gd name="T14" fmla="*/ 28 w 66"/>
                  <a:gd name="T15" fmla="*/ 36 h 50"/>
                  <a:gd name="T16" fmla="*/ 32 w 66"/>
                  <a:gd name="T17" fmla="*/ 42 h 50"/>
                  <a:gd name="T18" fmla="*/ 66 w 66"/>
                  <a:gd name="T19" fmla="*/ 8 h 50"/>
                  <a:gd name="T20" fmla="*/ 66 w 66"/>
                  <a:gd name="T21" fmla="*/ 8 h 50"/>
                  <a:gd name="T22" fmla="*/ 66 w 66"/>
                  <a:gd name="T23" fmla="*/ 8 h 50"/>
                  <a:gd name="T24" fmla="*/ 66 w 66"/>
                  <a:gd name="T25" fmla="*/ 8 h 50"/>
                  <a:gd name="T26" fmla="*/ 64 w 66"/>
                  <a:gd name="T27" fmla="*/ 6 h 50"/>
                  <a:gd name="T28" fmla="*/ 60 w 66"/>
                  <a:gd name="T29" fmla="*/ 2 h 50"/>
                  <a:gd name="T30" fmla="*/ 50 w 66"/>
                  <a:gd name="T31" fmla="*/ 0 h 50"/>
                  <a:gd name="T32" fmla="*/ 38 w 66"/>
                  <a:gd name="T33" fmla="*/ 12 h 50"/>
                  <a:gd name="T34" fmla="*/ 38 w 66"/>
                  <a:gd name="T35" fmla="*/ 12 h 50"/>
                  <a:gd name="T36" fmla="*/ 40 w 66"/>
                  <a:gd name="T37" fmla="*/ 18 h 50"/>
                  <a:gd name="T38" fmla="*/ 42 w 66"/>
                  <a:gd name="T39" fmla="*/ 26 h 50"/>
                  <a:gd name="T40" fmla="*/ 42 w 66"/>
                  <a:gd name="T41" fmla="*/ 26 h 50"/>
                  <a:gd name="T42" fmla="*/ 40 w 66"/>
                  <a:gd name="T43" fmla="*/ 24 h 50"/>
                  <a:gd name="T44" fmla="*/ 36 w 66"/>
                  <a:gd name="T45" fmla="*/ 22 h 50"/>
                  <a:gd name="T46" fmla="*/ 34 w 66"/>
                  <a:gd name="T47" fmla="*/ 16 h 50"/>
                  <a:gd name="T48" fmla="*/ 0 w 66"/>
                  <a:gd name="T49" fmla="*/ 50 h 50"/>
                  <a:gd name="T50" fmla="*/ 0 w 66"/>
                  <a:gd name="T51" fmla="*/ 50 h 50"/>
                  <a:gd name="T52" fmla="*/ 10 w 66"/>
                  <a:gd name="T53" fmla="*/ 50 h 50"/>
                  <a:gd name="T54" fmla="*/ 10 w 66"/>
                  <a:gd name="T55"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50">
                    <a:moveTo>
                      <a:pt x="10" y="50"/>
                    </a:moveTo>
                    <a:lnTo>
                      <a:pt x="10" y="50"/>
                    </a:lnTo>
                    <a:lnTo>
                      <a:pt x="16" y="48"/>
                    </a:lnTo>
                    <a:lnTo>
                      <a:pt x="20" y="44"/>
                    </a:lnTo>
                    <a:lnTo>
                      <a:pt x="24" y="36"/>
                    </a:lnTo>
                    <a:lnTo>
                      <a:pt x="24" y="36"/>
                    </a:lnTo>
                    <a:lnTo>
                      <a:pt x="28" y="36"/>
                    </a:lnTo>
                    <a:lnTo>
                      <a:pt x="28" y="36"/>
                    </a:lnTo>
                    <a:lnTo>
                      <a:pt x="32" y="42"/>
                    </a:lnTo>
                    <a:lnTo>
                      <a:pt x="66" y="8"/>
                    </a:lnTo>
                    <a:lnTo>
                      <a:pt x="66" y="8"/>
                    </a:lnTo>
                    <a:lnTo>
                      <a:pt x="66" y="8"/>
                    </a:lnTo>
                    <a:lnTo>
                      <a:pt x="66" y="8"/>
                    </a:lnTo>
                    <a:lnTo>
                      <a:pt x="64" y="6"/>
                    </a:lnTo>
                    <a:lnTo>
                      <a:pt x="60" y="2"/>
                    </a:lnTo>
                    <a:lnTo>
                      <a:pt x="50" y="0"/>
                    </a:lnTo>
                    <a:lnTo>
                      <a:pt x="38" y="12"/>
                    </a:lnTo>
                    <a:lnTo>
                      <a:pt x="38" y="12"/>
                    </a:lnTo>
                    <a:lnTo>
                      <a:pt x="40" y="18"/>
                    </a:lnTo>
                    <a:lnTo>
                      <a:pt x="42" y="26"/>
                    </a:lnTo>
                    <a:lnTo>
                      <a:pt x="42" y="26"/>
                    </a:lnTo>
                    <a:lnTo>
                      <a:pt x="40" y="24"/>
                    </a:lnTo>
                    <a:lnTo>
                      <a:pt x="36" y="22"/>
                    </a:lnTo>
                    <a:lnTo>
                      <a:pt x="34" y="16"/>
                    </a:lnTo>
                    <a:lnTo>
                      <a:pt x="0" y="50"/>
                    </a:lnTo>
                    <a:lnTo>
                      <a:pt x="0" y="50"/>
                    </a:lnTo>
                    <a:lnTo>
                      <a:pt x="10" y="50"/>
                    </a:lnTo>
                    <a:lnTo>
                      <a:pt x="10" y="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 name="Freeform 1314">
                <a:extLst>
                  <a:ext uri="{FF2B5EF4-FFF2-40B4-BE49-F238E27FC236}">
                    <a16:creationId xmlns:a16="http://schemas.microsoft.com/office/drawing/2014/main" id="{540FE19E-BD5E-48DE-AA1C-0616A22F50BE}"/>
                  </a:ext>
                </a:extLst>
              </p:cNvPr>
              <p:cNvSpPr>
                <a:spLocks/>
              </p:cNvSpPr>
              <p:nvPr/>
            </p:nvSpPr>
            <p:spPr bwMode="auto">
              <a:xfrm>
                <a:off x="3814" y="1368"/>
                <a:ext cx="8" cy="8"/>
              </a:xfrm>
              <a:custGeom>
                <a:avLst/>
                <a:gdLst>
                  <a:gd name="T0" fmla="*/ 0 w 8"/>
                  <a:gd name="T1" fmla="*/ 4 h 8"/>
                  <a:gd name="T2" fmla="*/ 0 w 8"/>
                  <a:gd name="T3" fmla="*/ 4 h 8"/>
                  <a:gd name="T4" fmla="*/ 0 w 8"/>
                  <a:gd name="T5" fmla="*/ 8 h 8"/>
                  <a:gd name="T6" fmla="*/ 8 w 8"/>
                  <a:gd name="T7" fmla="*/ 0 h 8"/>
                  <a:gd name="T8" fmla="*/ 8 w 8"/>
                  <a:gd name="T9" fmla="*/ 0 h 8"/>
                  <a:gd name="T10" fmla="*/ 2 w 8"/>
                  <a:gd name="T11" fmla="*/ 2 h 8"/>
                  <a:gd name="T12" fmla="*/ 0 w 8"/>
                  <a:gd name="T13" fmla="*/ 4 h 8"/>
                  <a:gd name="T14" fmla="*/ 0 w 8"/>
                  <a:gd name="T15" fmla="*/ 4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8">
                    <a:moveTo>
                      <a:pt x="0" y="4"/>
                    </a:moveTo>
                    <a:lnTo>
                      <a:pt x="0" y="4"/>
                    </a:lnTo>
                    <a:lnTo>
                      <a:pt x="0" y="8"/>
                    </a:lnTo>
                    <a:lnTo>
                      <a:pt x="8" y="0"/>
                    </a:lnTo>
                    <a:lnTo>
                      <a:pt x="8" y="0"/>
                    </a:lnTo>
                    <a:lnTo>
                      <a:pt x="2" y="2"/>
                    </a:lnTo>
                    <a:lnTo>
                      <a:pt x="0" y="4"/>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 name="Freeform 1315">
                <a:extLst>
                  <a:ext uri="{FF2B5EF4-FFF2-40B4-BE49-F238E27FC236}">
                    <a16:creationId xmlns:a16="http://schemas.microsoft.com/office/drawing/2014/main" id="{D0BF6E82-FE96-4D7E-AF0E-81D1477CF37C}"/>
                  </a:ext>
                </a:extLst>
              </p:cNvPr>
              <p:cNvSpPr>
                <a:spLocks/>
              </p:cNvSpPr>
              <p:nvPr/>
            </p:nvSpPr>
            <p:spPr bwMode="auto">
              <a:xfrm>
                <a:off x="3822" y="1332"/>
                <a:ext cx="78" cy="70"/>
              </a:xfrm>
              <a:custGeom>
                <a:avLst/>
                <a:gdLst>
                  <a:gd name="T0" fmla="*/ 64 w 78"/>
                  <a:gd name="T1" fmla="*/ 4 h 70"/>
                  <a:gd name="T2" fmla="*/ 64 w 78"/>
                  <a:gd name="T3" fmla="*/ 4 h 70"/>
                  <a:gd name="T4" fmla="*/ 60 w 78"/>
                  <a:gd name="T5" fmla="*/ 2 h 70"/>
                  <a:gd name="T6" fmla="*/ 60 w 78"/>
                  <a:gd name="T7" fmla="*/ 2 h 70"/>
                  <a:gd name="T8" fmla="*/ 60 w 78"/>
                  <a:gd name="T9" fmla="*/ 0 h 70"/>
                  <a:gd name="T10" fmla="*/ 12 w 78"/>
                  <a:gd name="T11" fmla="*/ 46 h 70"/>
                  <a:gd name="T12" fmla="*/ 12 w 78"/>
                  <a:gd name="T13" fmla="*/ 46 h 70"/>
                  <a:gd name="T14" fmla="*/ 24 w 78"/>
                  <a:gd name="T15" fmla="*/ 48 h 70"/>
                  <a:gd name="T16" fmla="*/ 30 w 78"/>
                  <a:gd name="T17" fmla="*/ 48 h 70"/>
                  <a:gd name="T18" fmla="*/ 30 w 78"/>
                  <a:gd name="T19" fmla="*/ 48 h 70"/>
                  <a:gd name="T20" fmla="*/ 22 w 78"/>
                  <a:gd name="T21" fmla="*/ 50 h 70"/>
                  <a:gd name="T22" fmla="*/ 20 w 78"/>
                  <a:gd name="T23" fmla="*/ 50 h 70"/>
                  <a:gd name="T24" fmla="*/ 16 w 78"/>
                  <a:gd name="T25" fmla="*/ 52 h 70"/>
                  <a:gd name="T26" fmla="*/ 16 w 78"/>
                  <a:gd name="T27" fmla="*/ 52 h 70"/>
                  <a:gd name="T28" fmla="*/ 8 w 78"/>
                  <a:gd name="T29" fmla="*/ 52 h 70"/>
                  <a:gd name="T30" fmla="*/ 0 w 78"/>
                  <a:gd name="T31" fmla="*/ 60 h 70"/>
                  <a:gd name="T32" fmla="*/ 0 w 78"/>
                  <a:gd name="T33" fmla="*/ 60 h 70"/>
                  <a:gd name="T34" fmla="*/ 6 w 78"/>
                  <a:gd name="T35" fmla="*/ 66 h 70"/>
                  <a:gd name="T36" fmla="*/ 14 w 78"/>
                  <a:gd name="T37" fmla="*/ 70 h 70"/>
                  <a:gd name="T38" fmla="*/ 78 w 78"/>
                  <a:gd name="T39" fmla="*/ 8 h 70"/>
                  <a:gd name="T40" fmla="*/ 78 w 78"/>
                  <a:gd name="T41" fmla="*/ 8 h 70"/>
                  <a:gd name="T42" fmla="*/ 70 w 78"/>
                  <a:gd name="T43" fmla="*/ 4 h 70"/>
                  <a:gd name="T44" fmla="*/ 64 w 78"/>
                  <a:gd name="T45" fmla="*/ 4 h 70"/>
                  <a:gd name="T46" fmla="*/ 64 w 78"/>
                  <a:gd name="T47" fmla="*/ 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 h="70">
                    <a:moveTo>
                      <a:pt x="64" y="4"/>
                    </a:moveTo>
                    <a:lnTo>
                      <a:pt x="64" y="4"/>
                    </a:lnTo>
                    <a:lnTo>
                      <a:pt x="60" y="2"/>
                    </a:lnTo>
                    <a:lnTo>
                      <a:pt x="60" y="2"/>
                    </a:lnTo>
                    <a:lnTo>
                      <a:pt x="60" y="0"/>
                    </a:lnTo>
                    <a:lnTo>
                      <a:pt x="12" y="46"/>
                    </a:lnTo>
                    <a:lnTo>
                      <a:pt x="12" y="46"/>
                    </a:lnTo>
                    <a:lnTo>
                      <a:pt x="24" y="48"/>
                    </a:lnTo>
                    <a:lnTo>
                      <a:pt x="30" y="48"/>
                    </a:lnTo>
                    <a:lnTo>
                      <a:pt x="30" y="48"/>
                    </a:lnTo>
                    <a:lnTo>
                      <a:pt x="22" y="50"/>
                    </a:lnTo>
                    <a:lnTo>
                      <a:pt x="20" y="50"/>
                    </a:lnTo>
                    <a:lnTo>
                      <a:pt x="16" y="52"/>
                    </a:lnTo>
                    <a:lnTo>
                      <a:pt x="16" y="52"/>
                    </a:lnTo>
                    <a:lnTo>
                      <a:pt x="8" y="52"/>
                    </a:lnTo>
                    <a:lnTo>
                      <a:pt x="0" y="60"/>
                    </a:lnTo>
                    <a:lnTo>
                      <a:pt x="0" y="60"/>
                    </a:lnTo>
                    <a:lnTo>
                      <a:pt x="6" y="66"/>
                    </a:lnTo>
                    <a:lnTo>
                      <a:pt x="14" y="70"/>
                    </a:lnTo>
                    <a:lnTo>
                      <a:pt x="78" y="8"/>
                    </a:lnTo>
                    <a:lnTo>
                      <a:pt x="78" y="8"/>
                    </a:lnTo>
                    <a:lnTo>
                      <a:pt x="70" y="4"/>
                    </a:lnTo>
                    <a:lnTo>
                      <a:pt x="64" y="4"/>
                    </a:lnTo>
                    <a:lnTo>
                      <a:pt x="6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 name="Freeform 1316">
                <a:extLst>
                  <a:ext uri="{FF2B5EF4-FFF2-40B4-BE49-F238E27FC236}">
                    <a16:creationId xmlns:a16="http://schemas.microsoft.com/office/drawing/2014/main" id="{19E700FC-A27E-4536-BC82-8A359694B7F4}"/>
                  </a:ext>
                </a:extLst>
              </p:cNvPr>
              <p:cNvSpPr>
                <a:spLocks/>
              </p:cNvSpPr>
              <p:nvPr/>
            </p:nvSpPr>
            <p:spPr bwMode="auto">
              <a:xfrm>
                <a:off x="3906" y="1348"/>
                <a:ext cx="22" cy="24"/>
              </a:xfrm>
              <a:custGeom>
                <a:avLst/>
                <a:gdLst>
                  <a:gd name="T0" fmla="*/ 12 w 22"/>
                  <a:gd name="T1" fmla="*/ 6 h 24"/>
                  <a:gd name="T2" fmla="*/ 12 w 22"/>
                  <a:gd name="T3" fmla="*/ 6 h 24"/>
                  <a:gd name="T4" fmla="*/ 18 w 22"/>
                  <a:gd name="T5" fmla="*/ 6 h 24"/>
                  <a:gd name="T6" fmla="*/ 18 w 22"/>
                  <a:gd name="T7" fmla="*/ 6 h 24"/>
                  <a:gd name="T8" fmla="*/ 8 w 22"/>
                  <a:gd name="T9" fmla="*/ 0 h 24"/>
                  <a:gd name="T10" fmla="*/ 0 w 22"/>
                  <a:gd name="T11" fmla="*/ 8 h 24"/>
                  <a:gd name="T12" fmla="*/ 0 w 22"/>
                  <a:gd name="T13" fmla="*/ 8 h 24"/>
                  <a:gd name="T14" fmla="*/ 4 w 22"/>
                  <a:gd name="T15" fmla="*/ 10 h 24"/>
                  <a:gd name="T16" fmla="*/ 8 w 22"/>
                  <a:gd name="T17" fmla="*/ 10 h 24"/>
                  <a:gd name="T18" fmla="*/ 8 w 22"/>
                  <a:gd name="T19" fmla="*/ 10 h 24"/>
                  <a:gd name="T20" fmla="*/ 2 w 22"/>
                  <a:gd name="T21" fmla="*/ 12 h 24"/>
                  <a:gd name="T22" fmla="*/ 2 w 22"/>
                  <a:gd name="T23" fmla="*/ 12 h 24"/>
                  <a:gd name="T24" fmla="*/ 4 w 22"/>
                  <a:gd name="T25" fmla="*/ 18 h 24"/>
                  <a:gd name="T26" fmla="*/ 10 w 22"/>
                  <a:gd name="T27" fmla="*/ 24 h 24"/>
                  <a:gd name="T28" fmla="*/ 22 w 22"/>
                  <a:gd name="T29" fmla="*/ 10 h 24"/>
                  <a:gd name="T30" fmla="*/ 22 w 22"/>
                  <a:gd name="T31" fmla="*/ 10 h 24"/>
                  <a:gd name="T32" fmla="*/ 22 w 22"/>
                  <a:gd name="T33" fmla="*/ 6 h 24"/>
                  <a:gd name="T34" fmla="*/ 22 w 22"/>
                  <a:gd name="T35" fmla="*/ 6 h 24"/>
                  <a:gd name="T36" fmla="*/ 18 w 22"/>
                  <a:gd name="T37" fmla="*/ 8 h 24"/>
                  <a:gd name="T38" fmla="*/ 12 w 22"/>
                  <a:gd name="T39" fmla="*/ 6 h 24"/>
                  <a:gd name="T40" fmla="*/ 12 w 22"/>
                  <a:gd name="T41" fmla="*/ 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24">
                    <a:moveTo>
                      <a:pt x="12" y="6"/>
                    </a:moveTo>
                    <a:lnTo>
                      <a:pt x="12" y="6"/>
                    </a:lnTo>
                    <a:lnTo>
                      <a:pt x="18" y="6"/>
                    </a:lnTo>
                    <a:lnTo>
                      <a:pt x="18" y="6"/>
                    </a:lnTo>
                    <a:lnTo>
                      <a:pt x="8" y="0"/>
                    </a:lnTo>
                    <a:lnTo>
                      <a:pt x="0" y="8"/>
                    </a:lnTo>
                    <a:lnTo>
                      <a:pt x="0" y="8"/>
                    </a:lnTo>
                    <a:lnTo>
                      <a:pt x="4" y="10"/>
                    </a:lnTo>
                    <a:lnTo>
                      <a:pt x="8" y="10"/>
                    </a:lnTo>
                    <a:lnTo>
                      <a:pt x="8" y="10"/>
                    </a:lnTo>
                    <a:lnTo>
                      <a:pt x="2" y="12"/>
                    </a:lnTo>
                    <a:lnTo>
                      <a:pt x="2" y="12"/>
                    </a:lnTo>
                    <a:lnTo>
                      <a:pt x="4" y="18"/>
                    </a:lnTo>
                    <a:lnTo>
                      <a:pt x="10" y="24"/>
                    </a:lnTo>
                    <a:lnTo>
                      <a:pt x="22" y="10"/>
                    </a:lnTo>
                    <a:lnTo>
                      <a:pt x="22" y="10"/>
                    </a:lnTo>
                    <a:lnTo>
                      <a:pt x="22" y="6"/>
                    </a:lnTo>
                    <a:lnTo>
                      <a:pt x="22" y="6"/>
                    </a:lnTo>
                    <a:lnTo>
                      <a:pt x="18" y="8"/>
                    </a:lnTo>
                    <a:lnTo>
                      <a:pt x="12" y="6"/>
                    </a:lnTo>
                    <a:lnTo>
                      <a:pt x="12"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 name="Freeform 1317">
                <a:extLst>
                  <a:ext uri="{FF2B5EF4-FFF2-40B4-BE49-F238E27FC236}">
                    <a16:creationId xmlns:a16="http://schemas.microsoft.com/office/drawing/2014/main" id="{C8AC021F-5DDF-4130-B8C5-80F21EAFA2E9}"/>
                  </a:ext>
                </a:extLst>
              </p:cNvPr>
              <p:cNvSpPr>
                <a:spLocks/>
              </p:cNvSpPr>
              <p:nvPr/>
            </p:nvSpPr>
            <p:spPr bwMode="auto">
              <a:xfrm>
                <a:off x="3852" y="1398"/>
                <a:ext cx="12" cy="16"/>
              </a:xfrm>
              <a:custGeom>
                <a:avLst/>
                <a:gdLst>
                  <a:gd name="T0" fmla="*/ 4 w 12"/>
                  <a:gd name="T1" fmla="*/ 16 h 16"/>
                  <a:gd name="T2" fmla="*/ 4 w 12"/>
                  <a:gd name="T3" fmla="*/ 16 h 16"/>
                  <a:gd name="T4" fmla="*/ 8 w 12"/>
                  <a:gd name="T5" fmla="*/ 8 h 16"/>
                  <a:gd name="T6" fmla="*/ 12 w 12"/>
                  <a:gd name="T7" fmla="*/ 0 h 16"/>
                  <a:gd name="T8" fmla="*/ 0 w 12"/>
                  <a:gd name="T9" fmla="*/ 12 h 16"/>
                  <a:gd name="T10" fmla="*/ 0 w 12"/>
                  <a:gd name="T11" fmla="*/ 12 h 16"/>
                  <a:gd name="T12" fmla="*/ 4 w 12"/>
                  <a:gd name="T13" fmla="*/ 16 h 16"/>
                  <a:gd name="T14" fmla="*/ 4 w 12"/>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6">
                    <a:moveTo>
                      <a:pt x="4" y="16"/>
                    </a:moveTo>
                    <a:lnTo>
                      <a:pt x="4" y="16"/>
                    </a:lnTo>
                    <a:lnTo>
                      <a:pt x="8" y="8"/>
                    </a:lnTo>
                    <a:lnTo>
                      <a:pt x="12" y="0"/>
                    </a:lnTo>
                    <a:lnTo>
                      <a:pt x="0" y="12"/>
                    </a:lnTo>
                    <a:lnTo>
                      <a:pt x="0" y="12"/>
                    </a:lnTo>
                    <a:lnTo>
                      <a:pt x="4" y="16"/>
                    </a:lnTo>
                    <a:lnTo>
                      <a:pt x="4"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 name="Freeform 1318">
                <a:extLst>
                  <a:ext uri="{FF2B5EF4-FFF2-40B4-BE49-F238E27FC236}">
                    <a16:creationId xmlns:a16="http://schemas.microsoft.com/office/drawing/2014/main" id="{A2C0CD62-C996-40D7-BCDB-1C540E8148A4}"/>
                  </a:ext>
                </a:extLst>
              </p:cNvPr>
              <p:cNvSpPr>
                <a:spLocks/>
              </p:cNvSpPr>
              <p:nvPr/>
            </p:nvSpPr>
            <p:spPr bwMode="auto">
              <a:xfrm>
                <a:off x="3924" y="1366"/>
                <a:ext cx="34" cy="28"/>
              </a:xfrm>
              <a:custGeom>
                <a:avLst/>
                <a:gdLst>
                  <a:gd name="T0" fmla="*/ 8 w 34"/>
                  <a:gd name="T1" fmla="*/ 20 h 28"/>
                  <a:gd name="T2" fmla="*/ 8 w 34"/>
                  <a:gd name="T3" fmla="*/ 20 h 28"/>
                  <a:gd name="T4" fmla="*/ 6 w 34"/>
                  <a:gd name="T5" fmla="*/ 24 h 28"/>
                  <a:gd name="T6" fmla="*/ 6 w 34"/>
                  <a:gd name="T7" fmla="*/ 28 h 28"/>
                  <a:gd name="T8" fmla="*/ 6 w 34"/>
                  <a:gd name="T9" fmla="*/ 28 h 28"/>
                  <a:gd name="T10" fmla="*/ 14 w 34"/>
                  <a:gd name="T11" fmla="*/ 26 h 28"/>
                  <a:gd name="T12" fmla="*/ 18 w 34"/>
                  <a:gd name="T13" fmla="*/ 22 h 28"/>
                  <a:gd name="T14" fmla="*/ 30 w 34"/>
                  <a:gd name="T15" fmla="*/ 14 h 28"/>
                  <a:gd name="T16" fmla="*/ 34 w 34"/>
                  <a:gd name="T17" fmla="*/ 10 h 28"/>
                  <a:gd name="T18" fmla="*/ 34 w 34"/>
                  <a:gd name="T19" fmla="*/ 10 h 28"/>
                  <a:gd name="T20" fmla="*/ 26 w 34"/>
                  <a:gd name="T21" fmla="*/ 6 h 28"/>
                  <a:gd name="T22" fmla="*/ 22 w 34"/>
                  <a:gd name="T23" fmla="*/ 4 h 28"/>
                  <a:gd name="T24" fmla="*/ 20 w 34"/>
                  <a:gd name="T25" fmla="*/ 0 h 28"/>
                  <a:gd name="T26" fmla="*/ 0 w 34"/>
                  <a:gd name="T27" fmla="*/ 20 h 28"/>
                  <a:gd name="T28" fmla="*/ 0 w 34"/>
                  <a:gd name="T29" fmla="*/ 20 h 28"/>
                  <a:gd name="T30" fmla="*/ 8 w 34"/>
                  <a:gd name="T31" fmla="*/ 20 h 28"/>
                  <a:gd name="T32" fmla="*/ 8 w 34"/>
                  <a:gd name="T33" fmla="*/ 2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28">
                    <a:moveTo>
                      <a:pt x="8" y="20"/>
                    </a:moveTo>
                    <a:lnTo>
                      <a:pt x="8" y="20"/>
                    </a:lnTo>
                    <a:lnTo>
                      <a:pt x="6" y="24"/>
                    </a:lnTo>
                    <a:lnTo>
                      <a:pt x="6" y="28"/>
                    </a:lnTo>
                    <a:lnTo>
                      <a:pt x="6" y="28"/>
                    </a:lnTo>
                    <a:lnTo>
                      <a:pt x="14" y="26"/>
                    </a:lnTo>
                    <a:lnTo>
                      <a:pt x="18" y="22"/>
                    </a:lnTo>
                    <a:lnTo>
                      <a:pt x="30" y="14"/>
                    </a:lnTo>
                    <a:lnTo>
                      <a:pt x="34" y="10"/>
                    </a:lnTo>
                    <a:lnTo>
                      <a:pt x="34" y="10"/>
                    </a:lnTo>
                    <a:lnTo>
                      <a:pt x="26" y="6"/>
                    </a:lnTo>
                    <a:lnTo>
                      <a:pt x="22" y="4"/>
                    </a:lnTo>
                    <a:lnTo>
                      <a:pt x="20" y="0"/>
                    </a:lnTo>
                    <a:lnTo>
                      <a:pt x="0" y="20"/>
                    </a:lnTo>
                    <a:lnTo>
                      <a:pt x="0" y="20"/>
                    </a:lnTo>
                    <a:lnTo>
                      <a:pt x="8" y="20"/>
                    </a:lnTo>
                    <a:lnTo>
                      <a:pt x="8"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 name="Rectangle 1319">
                <a:extLst>
                  <a:ext uri="{FF2B5EF4-FFF2-40B4-BE49-F238E27FC236}">
                    <a16:creationId xmlns:a16="http://schemas.microsoft.com/office/drawing/2014/main" id="{33F7CBCA-8BDB-450F-9CB4-0D9C656377CC}"/>
                  </a:ext>
                </a:extLst>
              </p:cNvPr>
              <p:cNvSpPr>
                <a:spLocks noChangeArrowheads="1"/>
              </p:cNvSpPr>
              <p:nvPr/>
            </p:nvSpPr>
            <p:spPr bwMode="auto">
              <a:xfrm>
                <a:off x="3894" y="1296"/>
                <a:ext cx="1"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5" name="Freeform 1320">
                <a:extLst>
                  <a:ext uri="{FF2B5EF4-FFF2-40B4-BE49-F238E27FC236}">
                    <a16:creationId xmlns:a16="http://schemas.microsoft.com/office/drawing/2014/main" id="{9B1D97B3-DCD1-4665-A1FD-E9AB2A075782}"/>
                  </a:ext>
                </a:extLst>
              </p:cNvPr>
              <p:cNvSpPr>
                <a:spLocks/>
              </p:cNvSpPr>
              <p:nvPr/>
            </p:nvSpPr>
            <p:spPr bwMode="auto">
              <a:xfrm>
                <a:off x="3872" y="1304"/>
                <a:ext cx="14" cy="10"/>
              </a:xfrm>
              <a:custGeom>
                <a:avLst/>
                <a:gdLst>
                  <a:gd name="T0" fmla="*/ 6 w 14"/>
                  <a:gd name="T1" fmla="*/ 0 h 10"/>
                  <a:gd name="T2" fmla="*/ 0 w 14"/>
                  <a:gd name="T3" fmla="*/ 0 h 10"/>
                  <a:gd name="T4" fmla="*/ 0 w 14"/>
                  <a:gd name="T5" fmla="*/ 0 h 10"/>
                  <a:gd name="T6" fmla="*/ 2 w 14"/>
                  <a:gd name="T7" fmla="*/ 4 h 10"/>
                  <a:gd name="T8" fmla="*/ 4 w 14"/>
                  <a:gd name="T9" fmla="*/ 10 h 10"/>
                  <a:gd name="T10" fmla="*/ 14 w 14"/>
                  <a:gd name="T11" fmla="*/ 0 h 10"/>
                  <a:gd name="T12" fmla="*/ 14 w 14"/>
                  <a:gd name="T13" fmla="*/ 0 h 10"/>
                  <a:gd name="T14" fmla="*/ 6 w 14"/>
                  <a:gd name="T15" fmla="*/ 0 h 10"/>
                  <a:gd name="T16" fmla="*/ 6 w 14"/>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0">
                    <a:moveTo>
                      <a:pt x="6" y="0"/>
                    </a:moveTo>
                    <a:lnTo>
                      <a:pt x="0" y="0"/>
                    </a:lnTo>
                    <a:lnTo>
                      <a:pt x="0" y="0"/>
                    </a:lnTo>
                    <a:lnTo>
                      <a:pt x="2" y="4"/>
                    </a:lnTo>
                    <a:lnTo>
                      <a:pt x="4" y="10"/>
                    </a:lnTo>
                    <a:lnTo>
                      <a:pt x="14" y="0"/>
                    </a:lnTo>
                    <a:lnTo>
                      <a:pt x="14" y="0"/>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 name="Freeform 1321">
                <a:extLst>
                  <a:ext uri="{FF2B5EF4-FFF2-40B4-BE49-F238E27FC236}">
                    <a16:creationId xmlns:a16="http://schemas.microsoft.com/office/drawing/2014/main" id="{7D8B6281-AE2B-4161-B6D8-36C81A435B77}"/>
                  </a:ext>
                </a:extLst>
              </p:cNvPr>
              <p:cNvSpPr>
                <a:spLocks/>
              </p:cNvSpPr>
              <p:nvPr/>
            </p:nvSpPr>
            <p:spPr bwMode="auto">
              <a:xfrm>
                <a:off x="3894" y="1296"/>
                <a:ext cx="48" cy="30"/>
              </a:xfrm>
              <a:custGeom>
                <a:avLst/>
                <a:gdLst>
                  <a:gd name="T0" fmla="*/ 0 w 48"/>
                  <a:gd name="T1" fmla="*/ 24 h 30"/>
                  <a:gd name="T2" fmla="*/ 0 w 48"/>
                  <a:gd name="T3" fmla="*/ 24 h 30"/>
                  <a:gd name="T4" fmla="*/ 22 w 48"/>
                  <a:gd name="T5" fmla="*/ 24 h 30"/>
                  <a:gd name="T6" fmla="*/ 22 w 48"/>
                  <a:gd name="T7" fmla="*/ 24 h 30"/>
                  <a:gd name="T8" fmla="*/ 12 w 48"/>
                  <a:gd name="T9" fmla="*/ 26 h 30"/>
                  <a:gd name="T10" fmla="*/ 12 w 48"/>
                  <a:gd name="T11" fmla="*/ 26 h 30"/>
                  <a:gd name="T12" fmla="*/ 8 w 48"/>
                  <a:gd name="T13" fmla="*/ 26 h 30"/>
                  <a:gd name="T14" fmla="*/ 2 w 48"/>
                  <a:gd name="T15" fmla="*/ 24 h 30"/>
                  <a:gd name="T16" fmla="*/ 2 w 48"/>
                  <a:gd name="T17" fmla="*/ 24 h 30"/>
                  <a:gd name="T18" fmla="*/ 4 w 48"/>
                  <a:gd name="T19" fmla="*/ 28 h 30"/>
                  <a:gd name="T20" fmla="*/ 8 w 48"/>
                  <a:gd name="T21" fmla="*/ 30 h 30"/>
                  <a:gd name="T22" fmla="*/ 18 w 48"/>
                  <a:gd name="T23" fmla="*/ 30 h 30"/>
                  <a:gd name="T24" fmla="*/ 48 w 48"/>
                  <a:gd name="T25" fmla="*/ 0 h 30"/>
                  <a:gd name="T26" fmla="*/ 48 w 48"/>
                  <a:gd name="T27" fmla="*/ 0 h 30"/>
                  <a:gd name="T28" fmla="*/ 48 w 48"/>
                  <a:gd name="T29" fmla="*/ 0 h 30"/>
                  <a:gd name="T30" fmla="*/ 42 w 48"/>
                  <a:gd name="T31" fmla="*/ 0 h 30"/>
                  <a:gd name="T32" fmla="*/ 42 w 48"/>
                  <a:gd name="T33" fmla="*/ 0 h 30"/>
                  <a:gd name="T34" fmla="*/ 40 w 48"/>
                  <a:gd name="T35" fmla="*/ 0 h 30"/>
                  <a:gd name="T36" fmla="*/ 38 w 48"/>
                  <a:gd name="T37" fmla="*/ 4 h 30"/>
                  <a:gd name="T38" fmla="*/ 34 w 48"/>
                  <a:gd name="T39" fmla="*/ 8 h 30"/>
                  <a:gd name="T40" fmla="*/ 32 w 48"/>
                  <a:gd name="T41" fmla="*/ 10 h 30"/>
                  <a:gd name="T42" fmla="*/ 32 w 48"/>
                  <a:gd name="T43" fmla="*/ 10 h 30"/>
                  <a:gd name="T44" fmla="*/ 18 w 48"/>
                  <a:gd name="T45" fmla="*/ 4 h 30"/>
                  <a:gd name="T46" fmla="*/ 0 w 48"/>
                  <a:gd name="T47" fmla="*/ 24 h 30"/>
                  <a:gd name="T48" fmla="*/ 0 w 48"/>
                  <a:gd name="T49" fmla="*/ 24 h 30"/>
                  <a:gd name="T50" fmla="*/ 0 w 48"/>
                  <a:gd name="T51" fmla="*/ 24 h 30"/>
                  <a:gd name="T52" fmla="*/ 0 w 48"/>
                  <a:gd name="T53"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 h="30">
                    <a:moveTo>
                      <a:pt x="0" y="24"/>
                    </a:moveTo>
                    <a:lnTo>
                      <a:pt x="0" y="24"/>
                    </a:lnTo>
                    <a:lnTo>
                      <a:pt x="22" y="24"/>
                    </a:lnTo>
                    <a:lnTo>
                      <a:pt x="22" y="24"/>
                    </a:lnTo>
                    <a:lnTo>
                      <a:pt x="12" y="26"/>
                    </a:lnTo>
                    <a:lnTo>
                      <a:pt x="12" y="26"/>
                    </a:lnTo>
                    <a:lnTo>
                      <a:pt x="8" y="26"/>
                    </a:lnTo>
                    <a:lnTo>
                      <a:pt x="2" y="24"/>
                    </a:lnTo>
                    <a:lnTo>
                      <a:pt x="2" y="24"/>
                    </a:lnTo>
                    <a:lnTo>
                      <a:pt x="4" y="28"/>
                    </a:lnTo>
                    <a:lnTo>
                      <a:pt x="8" y="30"/>
                    </a:lnTo>
                    <a:lnTo>
                      <a:pt x="18" y="30"/>
                    </a:lnTo>
                    <a:lnTo>
                      <a:pt x="48" y="0"/>
                    </a:lnTo>
                    <a:lnTo>
                      <a:pt x="48" y="0"/>
                    </a:lnTo>
                    <a:lnTo>
                      <a:pt x="48" y="0"/>
                    </a:lnTo>
                    <a:lnTo>
                      <a:pt x="42" y="0"/>
                    </a:lnTo>
                    <a:lnTo>
                      <a:pt x="42" y="0"/>
                    </a:lnTo>
                    <a:lnTo>
                      <a:pt x="40" y="0"/>
                    </a:lnTo>
                    <a:lnTo>
                      <a:pt x="38" y="4"/>
                    </a:lnTo>
                    <a:lnTo>
                      <a:pt x="34" y="8"/>
                    </a:lnTo>
                    <a:lnTo>
                      <a:pt x="32" y="10"/>
                    </a:lnTo>
                    <a:lnTo>
                      <a:pt x="32" y="10"/>
                    </a:lnTo>
                    <a:lnTo>
                      <a:pt x="18" y="4"/>
                    </a:lnTo>
                    <a:lnTo>
                      <a:pt x="0" y="24"/>
                    </a:lnTo>
                    <a:lnTo>
                      <a:pt x="0" y="24"/>
                    </a:lnTo>
                    <a:lnTo>
                      <a:pt x="0" y="24"/>
                    </a:lnTo>
                    <a:lnTo>
                      <a:pt x="0"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 name="Freeform 1322">
                <a:extLst>
                  <a:ext uri="{FF2B5EF4-FFF2-40B4-BE49-F238E27FC236}">
                    <a16:creationId xmlns:a16="http://schemas.microsoft.com/office/drawing/2014/main" id="{D1A9A5D4-C1C0-4037-B4BC-9EC46EEC1DD6}"/>
                  </a:ext>
                </a:extLst>
              </p:cNvPr>
              <p:cNvSpPr>
                <a:spLocks/>
              </p:cNvSpPr>
              <p:nvPr/>
            </p:nvSpPr>
            <p:spPr bwMode="auto">
              <a:xfrm>
                <a:off x="3930" y="1304"/>
                <a:ext cx="50" cy="32"/>
              </a:xfrm>
              <a:custGeom>
                <a:avLst/>
                <a:gdLst>
                  <a:gd name="T0" fmla="*/ 14 w 50"/>
                  <a:gd name="T1" fmla="*/ 32 h 32"/>
                  <a:gd name="T2" fmla="*/ 14 w 50"/>
                  <a:gd name="T3" fmla="*/ 32 h 32"/>
                  <a:gd name="T4" fmla="*/ 22 w 50"/>
                  <a:gd name="T5" fmla="*/ 32 h 32"/>
                  <a:gd name="T6" fmla="*/ 50 w 50"/>
                  <a:gd name="T7" fmla="*/ 2 h 32"/>
                  <a:gd name="T8" fmla="*/ 50 w 50"/>
                  <a:gd name="T9" fmla="*/ 2 h 32"/>
                  <a:gd name="T10" fmla="*/ 42 w 50"/>
                  <a:gd name="T11" fmla="*/ 0 h 32"/>
                  <a:gd name="T12" fmla="*/ 42 w 50"/>
                  <a:gd name="T13" fmla="*/ 0 h 32"/>
                  <a:gd name="T14" fmla="*/ 28 w 50"/>
                  <a:gd name="T15" fmla="*/ 0 h 32"/>
                  <a:gd name="T16" fmla="*/ 0 w 50"/>
                  <a:gd name="T17" fmla="*/ 28 h 32"/>
                  <a:gd name="T18" fmla="*/ 0 w 50"/>
                  <a:gd name="T19" fmla="*/ 28 h 32"/>
                  <a:gd name="T20" fmla="*/ 6 w 50"/>
                  <a:gd name="T21" fmla="*/ 32 h 32"/>
                  <a:gd name="T22" fmla="*/ 14 w 50"/>
                  <a:gd name="T23" fmla="*/ 32 h 32"/>
                  <a:gd name="T24" fmla="*/ 14 w 50"/>
                  <a:gd name="T25"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32">
                    <a:moveTo>
                      <a:pt x="14" y="32"/>
                    </a:moveTo>
                    <a:lnTo>
                      <a:pt x="14" y="32"/>
                    </a:lnTo>
                    <a:lnTo>
                      <a:pt x="22" y="32"/>
                    </a:lnTo>
                    <a:lnTo>
                      <a:pt x="50" y="2"/>
                    </a:lnTo>
                    <a:lnTo>
                      <a:pt x="50" y="2"/>
                    </a:lnTo>
                    <a:lnTo>
                      <a:pt x="42" y="0"/>
                    </a:lnTo>
                    <a:lnTo>
                      <a:pt x="42" y="0"/>
                    </a:lnTo>
                    <a:lnTo>
                      <a:pt x="28" y="0"/>
                    </a:lnTo>
                    <a:lnTo>
                      <a:pt x="0" y="28"/>
                    </a:lnTo>
                    <a:lnTo>
                      <a:pt x="0" y="28"/>
                    </a:lnTo>
                    <a:lnTo>
                      <a:pt x="6" y="32"/>
                    </a:lnTo>
                    <a:lnTo>
                      <a:pt x="14" y="32"/>
                    </a:lnTo>
                    <a:lnTo>
                      <a:pt x="14"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 name="Freeform 1323">
                <a:extLst>
                  <a:ext uri="{FF2B5EF4-FFF2-40B4-BE49-F238E27FC236}">
                    <a16:creationId xmlns:a16="http://schemas.microsoft.com/office/drawing/2014/main" id="{F9FC6563-AC40-49D2-8AD6-81C5966E117E}"/>
                  </a:ext>
                </a:extLst>
              </p:cNvPr>
              <p:cNvSpPr>
                <a:spLocks/>
              </p:cNvSpPr>
              <p:nvPr/>
            </p:nvSpPr>
            <p:spPr bwMode="auto">
              <a:xfrm>
                <a:off x="3774" y="1344"/>
                <a:ext cx="2" cy="0"/>
              </a:xfrm>
              <a:custGeom>
                <a:avLst/>
                <a:gdLst>
                  <a:gd name="T0" fmla="*/ 0 w 2"/>
                  <a:gd name="T1" fmla="*/ 0 w 2"/>
                  <a:gd name="T2" fmla="*/ 2 w 2"/>
                  <a:gd name="T3" fmla="*/ 2 w 2"/>
                  <a:gd name="T4" fmla="*/ 2 w 2"/>
                  <a:gd name="T5" fmla="*/ 0 w 2"/>
                </a:gdLst>
                <a:ahLst/>
                <a:cxnLst>
                  <a:cxn ang="0">
                    <a:pos x="T0" y="0"/>
                  </a:cxn>
                  <a:cxn ang="0">
                    <a:pos x="T1" y="0"/>
                  </a:cxn>
                  <a:cxn ang="0">
                    <a:pos x="T2" y="0"/>
                  </a:cxn>
                  <a:cxn ang="0">
                    <a:pos x="T3" y="0"/>
                  </a:cxn>
                  <a:cxn ang="0">
                    <a:pos x="T4" y="0"/>
                  </a:cxn>
                  <a:cxn ang="0">
                    <a:pos x="T5" y="0"/>
                  </a:cxn>
                </a:cxnLst>
                <a:rect l="0" t="0" r="r" b="b"/>
                <a:pathLst>
                  <a:path w="2">
                    <a:moveTo>
                      <a:pt x="0" y="0"/>
                    </a:moveTo>
                    <a:lnTo>
                      <a:pt x="0" y="0"/>
                    </a:lnTo>
                    <a:lnTo>
                      <a:pt x="2" y="0"/>
                    </a:lnTo>
                    <a:lnTo>
                      <a:pt x="2" y="0"/>
                    </a:lnTo>
                    <a:lnTo>
                      <a:pt x="2"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 name="Freeform 1324">
                <a:extLst>
                  <a:ext uri="{FF2B5EF4-FFF2-40B4-BE49-F238E27FC236}">
                    <a16:creationId xmlns:a16="http://schemas.microsoft.com/office/drawing/2014/main" id="{3E5184DC-4410-48D1-9643-164AD2E27DDF}"/>
                  </a:ext>
                </a:extLst>
              </p:cNvPr>
              <p:cNvSpPr>
                <a:spLocks/>
              </p:cNvSpPr>
              <p:nvPr/>
            </p:nvSpPr>
            <p:spPr bwMode="auto">
              <a:xfrm>
                <a:off x="3776" y="1344"/>
                <a:ext cx="0" cy="2"/>
              </a:xfrm>
              <a:custGeom>
                <a:avLst/>
                <a:gdLst>
                  <a:gd name="T0" fmla="*/ 0 h 2"/>
                  <a:gd name="T1" fmla="*/ 0 h 2"/>
                  <a:gd name="T2" fmla="*/ 0 h 2"/>
                  <a:gd name="T3" fmla="*/ 2 h 2"/>
                  <a:gd name="T4" fmla="*/ 0 h 2"/>
                </a:gdLst>
                <a:ahLst/>
                <a:cxnLst>
                  <a:cxn ang="0">
                    <a:pos x="0" y="T0"/>
                  </a:cxn>
                  <a:cxn ang="0">
                    <a:pos x="0" y="T1"/>
                  </a:cxn>
                  <a:cxn ang="0">
                    <a:pos x="0" y="T2"/>
                  </a:cxn>
                  <a:cxn ang="0">
                    <a:pos x="0" y="T3"/>
                  </a:cxn>
                  <a:cxn ang="0">
                    <a:pos x="0" y="T4"/>
                  </a:cxn>
                </a:cxnLst>
                <a:rect l="0" t="0" r="r" b="b"/>
                <a:pathLst>
                  <a:path h="2">
                    <a:moveTo>
                      <a:pt x="0" y="0"/>
                    </a:moveTo>
                    <a:lnTo>
                      <a:pt x="0" y="0"/>
                    </a:lnTo>
                    <a:lnTo>
                      <a:pt x="0" y="0"/>
                    </a:lnTo>
                    <a:lnTo>
                      <a:pt x="0" y="2"/>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 name="Freeform 1325">
                <a:extLst>
                  <a:ext uri="{FF2B5EF4-FFF2-40B4-BE49-F238E27FC236}">
                    <a16:creationId xmlns:a16="http://schemas.microsoft.com/office/drawing/2014/main" id="{0E28886D-9B0D-480A-9A1D-522164AF3333}"/>
                  </a:ext>
                </a:extLst>
              </p:cNvPr>
              <p:cNvSpPr>
                <a:spLocks/>
              </p:cNvSpPr>
              <p:nvPr/>
            </p:nvSpPr>
            <p:spPr bwMode="auto">
              <a:xfrm>
                <a:off x="3774" y="1344"/>
                <a:ext cx="12" cy="16"/>
              </a:xfrm>
              <a:custGeom>
                <a:avLst/>
                <a:gdLst>
                  <a:gd name="T0" fmla="*/ 2 w 12"/>
                  <a:gd name="T1" fmla="*/ 0 h 16"/>
                  <a:gd name="T2" fmla="*/ 2 w 12"/>
                  <a:gd name="T3" fmla="*/ 0 h 16"/>
                  <a:gd name="T4" fmla="*/ 0 w 12"/>
                  <a:gd name="T5" fmla="*/ 4 h 16"/>
                  <a:gd name="T6" fmla="*/ 0 w 12"/>
                  <a:gd name="T7" fmla="*/ 8 h 16"/>
                  <a:gd name="T8" fmla="*/ 4 w 12"/>
                  <a:gd name="T9" fmla="*/ 12 h 16"/>
                  <a:gd name="T10" fmla="*/ 8 w 12"/>
                  <a:gd name="T11" fmla="*/ 16 h 16"/>
                  <a:gd name="T12" fmla="*/ 12 w 12"/>
                  <a:gd name="T13" fmla="*/ 12 h 16"/>
                  <a:gd name="T14" fmla="*/ 12 w 12"/>
                  <a:gd name="T15" fmla="*/ 12 h 16"/>
                  <a:gd name="T16" fmla="*/ 2 w 12"/>
                  <a:gd name="T17" fmla="*/ 0 h 16"/>
                  <a:gd name="T18" fmla="*/ 2 w 12"/>
                  <a:gd name="T19"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6">
                    <a:moveTo>
                      <a:pt x="2" y="0"/>
                    </a:moveTo>
                    <a:lnTo>
                      <a:pt x="2" y="0"/>
                    </a:lnTo>
                    <a:lnTo>
                      <a:pt x="0" y="4"/>
                    </a:lnTo>
                    <a:lnTo>
                      <a:pt x="0" y="8"/>
                    </a:lnTo>
                    <a:lnTo>
                      <a:pt x="4" y="12"/>
                    </a:lnTo>
                    <a:lnTo>
                      <a:pt x="8" y="16"/>
                    </a:lnTo>
                    <a:lnTo>
                      <a:pt x="12" y="12"/>
                    </a:lnTo>
                    <a:lnTo>
                      <a:pt x="12" y="12"/>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 name="Freeform 1326">
                <a:extLst>
                  <a:ext uri="{FF2B5EF4-FFF2-40B4-BE49-F238E27FC236}">
                    <a16:creationId xmlns:a16="http://schemas.microsoft.com/office/drawing/2014/main" id="{170C6768-8566-4BB1-A1C4-483EDCB1FACD}"/>
                  </a:ext>
                </a:extLst>
              </p:cNvPr>
              <p:cNvSpPr>
                <a:spLocks/>
              </p:cNvSpPr>
              <p:nvPr/>
            </p:nvSpPr>
            <p:spPr bwMode="auto">
              <a:xfrm>
                <a:off x="3508" y="1886"/>
                <a:ext cx="38" cy="34"/>
              </a:xfrm>
              <a:custGeom>
                <a:avLst/>
                <a:gdLst>
                  <a:gd name="T0" fmla="*/ 30 w 38"/>
                  <a:gd name="T1" fmla="*/ 0 h 34"/>
                  <a:gd name="T2" fmla="*/ 30 w 38"/>
                  <a:gd name="T3" fmla="*/ 0 h 34"/>
                  <a:gd name="T4" fmla="*/ 26 w 38"/>
                  <a:gd name="T5" fmla="*/ 2 h 34"/>
                  <a:gd name="T6" fmla="*/ 22 w 38"/>
                  <a:gd name="T7" fmla="*/ 4 h 34"/>
                  <a:gd name="T8" fmla="*/ 18 w 38"/>
                  <a:gd name="T9" fmla="*/ 8 h 34"/>
                  <a:gd name="T10" fmla="*/ 16 w 38"/>
                  <a:gd name="T11" fmla="*/ 12 h 34"/>
                  <a:gd name="T12" fmla="*/ 16 w 38"/>
                  <a:gd name="T13" fmla="*/ 12 h 34"/>
                  <a:gd name="T14" fmla="*/ 18 w 38"/>
                  <a:gd name="T15" fmla="*/ 14 h 34"/>
                  <a:gd name="T16" fmla="*/ 20 w 38"/>
                  <a:gd name="T17" fmla="*/ 18 h 34"/>
                  <a:gd name="T18" fmla="*/ 20 w 38"/>
                  <a:gd name="T19" fmla="*/ 18 h 34"/>
                  <a:gd name="T20" fmla="*/ 12 w 38"/>
                  <a:gd name="T21" fmla="*/ 22 h 34"/>
                  <a:gd name="T22" fmla="*/ 6 w 38"/>
                  <a:gd name="T23" fmla="*/ 24 h 34"/>
                  <a:gd name="T24" fmla="*/ 6 w 38"/>
                  <a:gd name="T25" fmla="*/ 24 h 34"/>
                  <a:gd name="T26" fmla="*/ 2 w 38"/>
                  <a:gd name="T27" fmla="*/ 24 h 34"/>
                  <a:gd name="T28" fmla="*/ 2 w 38"/>
                  <a:gd name="T29" fmla="*/ 26 h 34"/>
                  <a:gd name="T30" fmla="*/ 0 w 38"/>
                  <a:gd name="T31" fmla="*/ 30 h 34"/>
                  <a:gd name="T32" fmla="*/ 0 w 38"/>
                  <a:gd name="T33" fmla="*/ 30 h 34"/>
                  <a:gd name="T34" fmla="*/ 2 w 38"/>
                  <a:gd name="T35" fmla="*/ 32 h 34"/>
                  <a:gd name="T36" fmla="*/ 4 w 38"/>
                  <a:gd name="T37" fmla="*/ 34 h 34"/>
                  <a:gd name="T38" fmla="*/ 38 w 38"/>
                  <a:gd name="T39" fmla="*/ 0 h 34"/>
                  <a:gd name="T40" fmla="*/ 38 w 38"/>
                  <a:gd name="T41" fmla="*/ 0 h 34"/>
                  <a:gd name="T42" fmla="*/ 30 w 38"/>
                  <a:gd name="T43" fmla="*/ 0 h 34"/>
                  <a:gd name="T44" fmla="*/ 30 w 38"/>
                  <a:gd name="T45"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8" h="34">
                    <a:moveTo>
                      <a:pt x="30" y="0"/>
                    </a:moveTo>
                    <a:lnTo>
                      <a:pt x="30" y="0"/>
                    </a:lnTo>
                    <a:lnTo>
                      <a:pt x="26" y="2"/>
                    </a:lnTo>
                    <a:lnTo>
                      <a:pt x="22" y="4"/>
                    </a:lnTo>
                    <a:lnTo>
                      <a:pt x="18" y="8"/>
                    </a:lnTo>
                    <a:lnTo>
                      <a:pt x="16" y="12"/>
                    </a:lnTo>
                    <a:lnTo>
                      <a:pt x="16" y="12"/>
                    </a:lnTo>
                    <a:lnTo>
                      <a:pt x="18" y="14"/>
                    </a:lnTo>
                    <a:lnTo>
                      <a:pt x="20" y="18"/>
                    </a:lnTo>
                    <a:lnTo>
                      <a:pt x="20" y="18"/>
                    </a:lnTo>
                    <a:lnTo>
                      <a:pt x="12" y="22"/>
                    </a:lnTo>
                    <a:lnTo>
                      <a:pt x="6" y="24"/>
                    </a:lnTo>
                    <a:lnTo>
                      <a:pt x="6" y="24"/>
                    </a:lnTo>
                    <a:lnTo>
                      <a:pt x="2" y="24"/>
                    </a:lnTo>
                    <a:lnTo>
                      <a:pt x="2" y="26"/>
                    </a:lnTo>
                    <a:lnTo>
                      <a:pt x="0" y="30"/>
                    </a:lnTo>
                    <a:lnTo>
                      <a:pt x="0" y="30"/>
                    </a:lnTo>
                    <a:lnTo>
                      <a:pt x="2" y="32"/>
                    </a:lnTo>
                    <a:lnTo>
                      <a:pt x="4" y="34"/>
                    </a:lnTo>
                    <a:lnTo>
                      <a:pt x="38" y="0"/>
                    </a:lnTo>
                    <a:lnTo>
                      <a:pt x="38" y="0"/>
                    </a:lnTo>
                    <a:lnTo>
                      <a:pt x="30" y="0"/>
                    </a:lnTo>
                    <a:lnTo>
                      <a:pt x="3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 name="Freeform 1327">
                <a:extLst>
                  <a:ext uri="{FF2B5EF4-FFF2-40B4-BE49-F238E27FC236}">
                    <a16:creationId xmlns:a16="http://schemas.microsoft.com/office/drawing/2014/main" id="{F2DB205A-D70B-4968-B844-26F835C58B56}"/>
                  </a:ext>
                </a:extLst>
              </p:cNvPr>
              <p:cNvSpPr>
                <a:spLocks/>
              </p:cNvSpPr>
              <p:nvPr/>
            </p:nvSpPr>
            <p:spPr bwMode="auto">
              <a:xfrm>
                <a:off x="3504" y="1896"/>
                <a:ext cx="60" cy="64"/>
              </a:xfrm>
              <a:custGeom>
                <a:avLst/>
                <a:gdLst>
                  <a:gd name="T0" fmla="*/ 60 w 60"/>
                  <a:gd name="T1" fmla="*/ 12 h 64"/>
                  <a:gd name="T2" fmla="*/ 60 w 60"/>
                  <a:gd name="T3" fmla="*/ 12 h 64"/>
                  <a:gd name="T4" fmla="*/ 60 w 60"/>
                  <a:gd name="T5" fmla="*/ 6 h 64"/>
                  <a:gd name="T6" fmla="*/ 56 w 60"/>
                  <a:gd name="T7" fmla="*/ 0 h 64"/>
                  <a:gd name="T8" fmla="*/ 0 w 60"/>
                  <a:gd name="T9" fmla="*/ 56 h 64"/>
                  <a:gd name="T10" fmla="*/ 0 w 60"/>
                  <a:gd name="T11" fmla="*/ 56 h 64"/>
                  <a:gd name="T12" fmla="*/ 2 w 60"/>
                  <a:gd name="T13" fmla="*/ 58 h 64"/>
                  <a:gd name="T14" fmla="*/ 6 w 60"/>
                  <a:gd name="T15" fmla="*/ 62 h 64"/>
                  <a:gd name="T16" fmla="*/ 8 w 60"/>
                  <a:gd name="T17" fmla="*/ 64 h 64"/>
                  <a:gd name="T18" fmla="*/ 12 w 60"/>
                  <a:gd name="T19" fmla="*/ 64 h 64"/>
                  <a:gd name="T20" fmla="*/ 12 w 60"/>
                  <a:gd name="T21" fmla="*/ 64 h 64"/>
                  <a:gd name="T22" fmla="*/ 18 w 60"/>
                  <a:gd name="T23" fmla="*/ 64 h 64"/>
                  <a:gd name="T24" fmla="*/ 54 w 60"/>
                  <a:gd name="T25" fmla="*/ 30 h 64"/>
                  <a:gd name="T26" fmla="*/ 54 w 60"/>
                  <a:gd name="T27" fmla="*/ 30 h 64"/>
                  <a:gd name="T28" fmla="*/ 54 w 60"/>
                  <a:gd name="T29" fmla="*/ 20 h 64"/>
                  <a:gd name="T30" fmla="*/ 54 w 60"/>
                  <a:gd name="T31" fmla="*/ 20 h 64"/>
                  <a:gd name="T32" fmla="*/ 54 w 60"/>
                  <a:gd name="T33" fmla="*/ 18 h 64"/>
                  <a:gd name="T34" fmla="*/ 56 w 60"/>
                  <a:gd name="T35" fmla="*/ 16 h 64"/>
                  <a:gd name="T36" fmla="*/ 58 w 60"/>
                  <a:gd name="T37" fmla="*/ 14 h 64"/>
                  <a:gd name="T38" fmla="*/ 60 w 60"/>
                  <a:gd name="T39" fmla="*/ 12 h 64"/>
                  <a:gd name="T40" fmla="*/ 60 w 60"/>
                  <a:gd name="T41"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 h="64">
                    <a:moveTo>
                      <a:pt x="60" y="12"/>
                    </a:moveTo>
                    <a:lnTo>
                      <a:pt x="60" y="12"/>
                    </a:lnTo>
                    <a:lnTo>
                      <a:pt x="60" y="6"/>
                    </a:lnTo>
                    <a:lnTo>
                      <a:pt x="56" y="0"/>
                    </a:lnTo>
                    <a:lnTo>
                      <a:pt x="0" y="56"/>
                    </a:lnTo>
                    <a:lnTo>
                      <a:pt x="0" y="56"/>
                    </a:lnTo>
                    <a:lnTo>
                      <a:pt x="2" y="58"/>
                    </a:lnTo>
                    <a:lnTo>
                      <a:pt x="6" y="62"/>
                    </a:lnTo>
                    <a:lnTo>
                      <a:pt x="8" y="64"/>
                    </a:lnTo>
                    <a:lnTo>
                      <a:pt x="12" y="64"/>
                    </a:lnTo>
                    <a:lnTo>
                      <a:pt x="12" y="64"/>
                    </a:lnTo>
                    <a:lnTo>
                      <a:pt x="18" y="64"/>
                    </a:lnTo>
                    <a:lnTo>
                      <a:pt x="54" y="30"/>
                    </a:lnTo>
                    <a:lnTo>
                      <a:pt x="54" y="30"/>
                    </a:lnTo>
                    <a:lnTo>
                      <a:pt x="54" y="20"/>
                    </a:lnTo>
                    <a:lnTo>
                      <a:pt x="54" y="20"/>
                    </a:lnTo>
                    <a:lnTo>
                      <a:pt x="54" y="18"/>
                    </a:lnTo>
                    <a:lnTo>
                      <a:pt x="56" y="16"/>
                    </a:lnTo>
                    <a:lnTo>
                      <a:pt x="58" y="14"/>
                    </a:lnTo>
                    <a:lnTo>
                      <a:pt x="60" y="12"/>
                    </a:lnTo>
                    <a:lnTo>
                      <a:pt x="6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 name="Freeform 1328">
                <a:extLst>
                  <a:ext uri="{FF2B5EF4-FFF2-40B4-BE49-F238E27FC236}">
                    <a16:creationId xmlns:a16="http://schemas.microsoft.com/office/drawing/2014/main" id="{13058EA8-6742-44F4-BA08-3698F073DE0A}"/>
                  </a:ext>
                </a:extLst>
              </p:cNvPr>
              <p:cNvSpPr>
                <a:spLocks/>
              </p:cNvSpPr>
              <p:nvPr/>
            </p:nvSpPr>
            <p:spPr bwMode="auto">
              <a:xfrm>
                <a:off x="3544" y="1832"/>
                <a:ext cx="8" cy="8"/>
              </a:xfrm>
              <a:custGeom>
                <a:avLst/>
                <a:gdLst>
                  <a:gd name="T0" fmla="*/ 0 w 8"/>
                  <a:gd name="T1" fmla="*/ 4 h 8"/>
                  <a:gd name="T2" fmla="*/ 0 w 8"/>
                  <a:gd name="T3" fmla="*/ 4 h 8"/>
                  <a:gd name="T4" fmla="*/ 0 w 8"/>
                  <a:gd name="T5" fmla="*/ 8 h 8"/>
                  <a:gd name="T6" fmla="*/ 8 w 8"/>
                  <a:gd name="T7" fmla="*/ 0 h 8"/>
                  <a:gd name="T8" fmla="*/ 8 w 8"/>
                  <a:gd name="T9" fmla="*/ 0 h 8"/>
                  <a:gd name="T10" fmla="*/ 2 w 8"/>
                  <a:gd name="T11" fmla="*/ 2 h 8"/>
                  <a:gd name="T12" fmla="*/ 0 w 8"/>
                  <a:gd name="T13" fmla="*/ 4 h 8"/>
                  <a:gd name="T14" fmla="*/ 0 w 8"/>
                  <a:gd name="T15" fmla="*/ 4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8">
                    <a:moveTo>
                      <a:pt x="0" y="4"/>
                    </a:moveTo>
                    <a:lnTo>
                      <a:pt x="0" y="4"/>
                    </a:lnTo>
                    <a:lnTo>
                      <a:pt x="0" y="8"/>
                    </a:lnTo>
                    <a:lnTo>
                      <a:pt x="8" y="0"/>
                    </a:lnTo>
                    <a:lnTo>
                      <a:pt x="8" y="0"/>
                    </a:lnTo>
                    <a:lnTo>
                      <a:pt x="2" y="2"/>
                    </a:lnTo>
                    <a:lnTo>
                      <a:pt x="0" y="4"/>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Freeform 1329">
                <a:extLst>
                  <a:ext uri="{FF2B5EF4-FFF2-40B4-BE49-F238E27FC236}">
                    <a16:creationId xmlns:a16="http://schemas.microsoft.com/office/drawing/2014/main" id="{385AE7ED-3DB2-4162-AD75-CF0DF6A09773}"/>
                  </a:ext>
                </a:extLst>
              </p:cNvPr>
              <p:cNvSpPr>
                <a:spLocks/>
              </p:cNvSpPr>
              <p:nvPr/>
            </p:nvSpPr>
            <p:spPr bwMode="auto">
              <a:xfrm>
                <a:off x="3554" y="1828"/>
                <a:ext cx="40" cy="42"/>
              </a:xfrm>
              <a:custGeom>
                <a:avLst/>
                <a:gdLst>
                  <a:gd name="T0" fmla="*/ 8 w 40"/>
                  <a:gd name="T1" fmla="*/ 32 h 42"/>
                  <a:gd name="T2" fmla="*/ 8 w 40"/>
                  <a:gd name="T3" fmla="*/ 32 h 42"/>
                  <a:gd name="T4" fmla="*/ 6 w 40"/>
                  <a:gd name="T5" fmla="*/ 34 h 42"/>
                  <a:gd name="T6" fmla="*/ 4 w 40"/>
                  <a:gd name="T7" fmla="*/ 38 h 42"/>
                  <a:gd name="T8" fmla="*/ 4 w 40"/>
                  <a:gd name="T9" fmla="*/ 38 h 42"/>
                  <a:gd name="T10" fmla="*/ 6 w 40"/>
                  <a:gd name="T11" fmla="*/ 40 h 42"/>
                  <a:gd name="T12" fmla="*/ 10 w 40"/>
                  <a:gd name="T13" fmla="*/ 42 h 42"/>
                  <a:gd name="T14" fmla="*/ 30 w 40"/>
                  <a:gd name="T15" fmla="*/ 20 h 42"/>
                  <a:gd name="T16" fmla="*/ 30 w 40"/>
                  <a:gd name="T17" fmla="*/ 20 h 42"/>
                  <a:gd name="T18" fmla="*/ 30 w 40"/>
                  <a:gd name="T19" fmla="*/ 16 h 42"/>
                  <a:gd name="T20" fmla="*/ 30 w 40"/>
                  <a:gd name="T21" fmla="*/ 16 h 42"/>
                  <a:gd name="T22" fmla="*/ 32 w 40"/>
                  <a:gd name="T23" fmla="*/ 12 h 42"/>
                  <a:gd name="T24" fmla="*/ 36 w 40"/>
                  <a:gd name="T25" fmla="*/ 10 h 42"/>
                  <a:gd name="T26" fmla="*/ 40 w 40"/>
                  <a:gd name="T27" fmla="*/ 8 h 42"/>
                  <a:gd name="T28" fmla="*/ 40 w 40"/>
                  <a:gd name="T29" fmla="*/ 4 h 42"/>
                  <a:gd name="T30" fmla="*/ 40 w 40"/>
                  <a:gd name="T31" fmla="*/ 4 h 42"/>
                  <a:gd name="T32" fmla="*/ 38 w 40"/>
                  <a:gd name="T33" fmla="*/ 2 h 42"/>
                  <a:gd name="T34" fmla="*/ 36 w 40"/>
                  <a:gd name="T35" fmla="*/ 0 h 42"/>
                  <a:gd name="T36" fmla="*/ 36 w 40"/>
                  <a:gd name="T37" fmla="*/ 0 h 42"/>
                  <a:gd name="T38" fmla="*/ 24 w 40"/>
                  <a:gd name="T39" fmla="*/ 0 h 42"/>
                  <a:gd name="T40" fmla="*/ 14 w 40"/>
                  <a:gd name="T41" fmla="*/ 12 h 42"/>
                  <a:gd name="T42" fmla="*/ 14 w 40"/>
                  <a:gd name="T43" fmla="*/ 12 h 42"/>
                  <a:gd name="T44" fmla="*/ 14 w 40"/>
                  <a:gd name="T45" fmla="*/ 12 h 42"/>
                  <a:gd name="T46" fmla="*/ 14 w 40"/>
                  <a:gd name="T47" fmla="*/ 12 h 42"/>
                  <a:gd name="T48" fmla="*/ 12 w 40"/>
                  <a:gd name="T49" fmla="*/ 12 h 42"/>
                  <a:gd name="T50" fmla="*/ 6 w 40"/>
                  <a:gd name="T51" fmla="*/ 18 h 42"/>
                  <a:gd name="T52" fmla="*/ 6 w 40"/>
                  <a:gd name="T53" fmla="*/ 18 h 42"/>
                  <a:gd name="T54" fmla="*/ 8 w 40"/>
                  <a:gd name="T55" fmla="*/ 20 h 42"/>
                  <a:gd name="T56" fmla="*/ 8 w 40"/>
                  <a:gd name="T57" fmla="*/ 20 h 42"/>
                  <a:gd name="T58" fmla="*/ 8 w 40"/>
                  <a:gd name="T59" fmla="*/ 24 h 42"/>
                  <a:gd name="T60" fmla="*/ 8 w 40"/>
                  <a:gd name="T61" fmla="*/ 24 h 42"/>
                  <a:gd name="T62" fmla="*/ 8 w 40"/>
                  <a:gd name="T63" fmla="*/ 24 h 42"/>
                  <a:gd name="T64" fmla="*/ 4 w 40"/>
                  <a:gd name="T65" fmla="*/ 22 h 42"/>
                  <a:gd name="T66" fmla="*/ 2 w 40"/>
                  <a:gd name="T67" fmla="*/ 22 h 42"/>
                  <a:gd name="T68" fmla="*/ 0 w 40"/>
                  <a:gd name="T69" fmla="*/ 26 h 42"/>
                  <a:gd name="T70" fmla="*/ 0 w 40"/>
                  <a:gd name="T71" fmla="*/ 26 h 42"/>
                  <a:gd name="T72" fmla="*/ 8 w 40"/>
                  <a:gd name="T73" fmla="*/ 28 h 42"/>
                  <a:gd name="T74" fmla="*/ 8 w 40"/>
                  <a:gd name="T75" fmla="*/ 3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0" h="42">
                    <a:moveTo>
                      <a:pt x="8" y="32"/>
                    </a:moveTo>
                    <a:lnTo>
                      <a:pt x="8" y="32"/>
                    </a:lnTo>
                    <a:lnTo>
                      <a:pt x="6" y="34"/>
                    </a:lnTo>
                    <a:lnTo>
                      <a:pt x="4" y="38"/>
                    </a:lnTo>
                    <a:lnTo>
                      <a:pt x="4" y="38"/>
                    </a:lnTo>
                    <a:lnTo>
                      <a:pt x="6" y="40"/>
                    </a:lnTo>
                    <a:lnTo>
                      <a:pt x="10" y="42"/>
                    </a:lnTo>
                    <a:lnTo>
                      <a:pt x="30" y="20"/>
                    </a:lnTo>
                    <a:lnTo>
                      <a:pt x="30" y="20"/>
                    </a:lnTo>
                    <a:lnTo>
                      <a:pt x="30" y="16"/>
                    </a:lnTo>
                    <a:lnTo>
                      <a:pt x="30" y="16"/>
                    </a:lnTo>
                    <a:lnTo>
                      <a:pt x="32" y="12"/>
                    </a:lnTo>
                    <a:lnTo>
                      <a:pt x="36" y="10"/>
                    </a:lnTo>
                    <a:lnTo>
                      <a:pt x="40" y="8"/>
                    </a:lnTo>
                    <a:lnTo>
                      <a:pt x="40" y="4"/>
                    </a:lnTo>
                    <a:lnTo>
                      <a:pt x="40" y="4"/>
                    </a:lnTo>
                    <a:lnTo>
                      <a:pt x="38" y="2"/>
                    </a:lnTo>
                    <a:lnTo>
                      <a:pt x="36" y="0"/>
                    </a:lnTo>
                    <a:lnTo>
                      <a:pt x="36" y="0"/>
                    </a:lnTo>
                    <a:lnTo>
                      <a:pt x="24" y="0"/>
                    </a:lnTo>
                    <a:lnTo>
                      <a:pt x="14" y="12"/>
                    </a:lnTo>
                    <a:lnTo>
                      <a:pt x="14" y="12"/>
                    </a:lnTo>
                    <a:lnTo>
                      <a:pt x="14" y="12"/>
                    </a:lnTo>
                    <a:lnTo>
                      <a:pt x="14" y="12"/>
                    </a:lnTo>
                    <a:lnTo>
                      <a:pt x="12" y="12"/>
                    </a:lnTo>
                    <a:lnTo>
                      <a:pt x="6" y="18"/>
                    </a:lnTo>
                    <a:lnTo>
                      <a:pt x="6" y="18"/>
                    </a:lnTo>
                    <a:lnTo>
                      <a:pt x="8" y="20"/>
                    </a:lnTo>
                    <a:lnTo>
                      <a:pt x="8" y="20"/>
                    </a:lnTo>
                    <a:lnTo>
                      <a:pt x="8" y="24"/>
                    </a:lnTo>
                    <a:lnTo>
                      <a:pt x="8" y="24"/>
                    </a:lnTo>
                    <a:lnTo>
                      <a:pt x="8" y="24"/>
                    </a:lnTo>
                    <a:lnTo>
                      <a:pt x="4" y="22"/>
                    </a:lnTo>
                    <a:lnTo>
                      <a:pt x="2" y="22"/>
                    </a:lnTo>
                    <a:lnTo>
                      <a:pt x="0" y="26"/>
                    </a:lnTo>
                    <a:lnTo>
                      <a:pt x="0" y="26"/>
                    </a:lnTo>
                    <a:lnTo>
                      <a:pt x="8" y="28"/>
                    </a:lnTo>
                    <a:lnTo>
                      <a:pt x="8"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 name="Freeform 1330">
                <a:extLst>
                  <a:ext uri="{FF2B5EF4-FFF2-40B4-BE49-F238E27FC236}">
                    <a16:creationId xmlns:a16="http://schemas.microsoft.com/office/drawing/2014/main" id="{8C33A454-0D1D-4802-90A1-4AECA6D4F2FD}"/>
                  </a:ext>
                </a:extLst>
              </p:cNvPr>
              <p:cNvSpPr>
                <a:spLocks/>
              </p:cNvSpPr>
              <p:nvPr/>
            </p:nvSpPr>
            <p:spPr bwMode="auto">
              <a:xfrm>
                <a:off x="3570" y="1850"/>
                <a:ext cx="42" cy="52"/>
              </a:xfrm>
              <a:custGeom>
                <a:avLst/>
                <a:gdLst>
                  <a:gd name="T0" fmla="*/ 4 w 42"/>
                  <a:gd name="T1" fmla="*/ 38 h 52"/>
                  <a:gd name="T2" fmla="*/ 4 w 42"/>
                  <a:gd name="T3" fmla="*/ 38 h 52"/>
                  <a:gd name="T4" fmla="*/ 2 w 42"/>
                  <a:gd name="T5" fmla="*/ 44 h 52"/>
                  <a:gd name="T6" fmla="*/ 0 w 42"/>
                  <a:gd name="T7" fmla="*/ 48 h 52"/>
                  <a:gd name="T8" fmla="*/ 0 w 42"/>
                  <a:gd name="T9" fmla="*/ 48 h 52"/>
                  <a:gd name="T10" fmla="*/ 0 w 42"/>
                  <a:gd name="T11" fmla="*/ 50 h 52"/>
                  <a:gd name="T12" fmla="*/ 2 w 42"/>
                  <a:gd name="T13" fmla="*/ 52 h 52"/>
                  <a:gd name="T14" fmla="*/ 8 w 42"/>
                  <a:gd name="T15" fmla="*/ 52 h 52"/>
                  <a:gd name="T16" fmla="*/ 8 w 42"/>
                  <a:gd name="T17" fmla="*/ 52 h 52"/>
                  <a:gd name="T18" fmla="*/ 10 w 42"/>
                  <a:gd name="T19" fmla="*/ 52 h 52"/>
                  <a:gd name="T20" fmla="*/ 32 w 42"/>
                  <a:gd name="T21" fmla="*/ 28 h 52"/>
                  <a:gd name="T22" fmla="*/ 32 w 42"/>
                  <a:gd name="T23" fmla="*/ 28 h 52"/>
                  <a:gd name="T24" fmla="*/ 26 w 42"/>
                  <a:gd name="T25" fmla="*/ 28 h 52"/>
                  <a:gd name="T26" fmla="*/ 26 w 42"/>
                  <a:gd name="T27" fmla="*/ 28 h 52"/>
                  <a:gd name="T28" fmla="*/ 26 w 42"/>
                  <a:gd name="T29" fmla="*/ 26 h 52"/>
                  <a:gd name="T30" fmla="*/ 30 w 42"/>
                  <a:gd name="T31" fmla="*/ 26 h 52"/>
                  <a:gd name="T32" fmla="*/ 30 w 42"/>
                  <a:gd name="T33" fmla="*/ 26 h 52"/>
                  <a:gd name="T34" fmla="*/ 30 w 42"/>
                  <a:gd name="T35" fmla="*/ 24 h 52"/>
                  <a:gd name="T36" fmla="*/ 32 w 42"/>
                  <a:gd name="T37" fmla="*/ 20 h 52"/>
                  <a:gd name="T38" fmla="*/ 36 w 42"/>
                  <a:gd name="T39" fmla="*/ 14 h 52"/>
                  <a:gd name="T40" fmla="*/ 40 w 42"/>
                  <a:gd name="T41" fmla="*/ 8 h 52"/>
                  <a:gd name="T42" fmla="*/ 42 w 42"/>
                  <a:gd name="T43" fmla="*/ 6 h 52"/>
                  <a:gd name="T44" fmla="*/ 42 w 42"/>
                  <a:gd name="T45" fmla="*/ 0 h 52"/>
                  <a:gd name="T46" fmla="*/ 36 w 42"/>
                  <a:gd name="T47" fmla="*/ 0 h 52"/>
                  <a:gd name="T48" fmla="*/ 4 w 42"/>
                  <a:gd name="T49" fmla="*/ 32 h 52"/>
                  <a:gd name="T50" fmla="*/ 4 w 42"/>
                  <a:gd name="T51" fmla="*/ 32 h 52"/>
                  <a:gd name="T52" fmla="*/ 4 w 42"/>
                  <a:gd name="T53" fmla="*/ 38 h 52"/>
                  <a:gd name="T54" fmla="*/ 4 w 42"/>
                  <a:gd name="T55" fmla="*/ 3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 h="52">
                    <a:moveTo>
                      <a:pt x="4" y="38"/>
                    </a:moveTo>
                    <a:lnTo>
                      <a:pt x="4" y="38"/>
                    </a:lnTo>
                    <a:lnTo>
                      <a:pt x="2" y="44"/>
                    </a:lnTo>
                    <a:lnTo>
                      <a:pt x="0" y="48"/>
                    </a:lnTo>
                    <a:lnTo>
                      <a:pt x="0" y="48"/>
                    </a:lnTo>
                    <a:lnTo>
                      <a:pt x="0" y="50"/>
                    </a:lnTo>
                    <a:lnTo>
                      <a:pt x="2" y="52"/>
                    </a:lnTo>
                    <a:lnTo>
                      <a:pt x="8" y="52"/>
                    </a:lnTo>
                    <a:lnTo>
                      <a:pt x="8" y="52"/>
                    </a:lnTo>
                    <a:lnTo>
                      <a:pt x="10" y="52"/>
                    </a:lnTo>
                    <a:lnTo>
                      <a:pt x="32" y="28"/>
                    </a:lnTo>
                    <a:lnTo>
                      <a:pt x="32" y="28"/>
                    </a:lnTo>
                    <a:lnTo>
                      <a:pt x="26" y="28"/>
                    </a:lnTo>
                    <a:lnTo>
                      <a:pt x="26" y="28"/>
                    </a:lnTo>
                    <a:lnTo>
                      <a:pt x="26" y="26"/>
                    </a:lnTo>
                    <a:lnTo>
                      <a:pt x="30" y="26"/>
                    </a:lnTo>
                    <a:lnTo>
                      <a:pt x="30" y="26"/>
                    </a:lnTo>
                    <a:lnTo>
                      <a:pt x="30" y="24"/>
                    </a:lnTo>
                    <a:lnTo>
                      <a:pt x="32" y="20"/>
                    </a:lnTo>
                    <a:lnTo>
                      <a:pt x="36" y="14"/>
                    </a:lnTo>
                    <a:lnTo>
                      <a:pt x="40" y="8"/>
                    </a:lnTo>
                    <a:lnTo>
                      <a:pt x="42" y="6"/>
                    </a:lnTo>
                    <a:lnTo>
                      <a:pt x="42" y="0"/>
                    </a:lnTo>
                    <a:lnTo>
                      <a:pt x="36" y="0"/>
                    </a:lnTo>
                    <a:lnTo>
                      <a:pt x="4" y="32"/>
                    </a:lnTo>
                    <a:lnTo>
                      <a:pt x="4" y="32"/>
                    </a:lnTo>
                    <a:lnTo>
                      <a:pt x="4" y="38"/>
                    </a:lnTo>
                    <a:lnTo>
                      <a:pt x="4"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Freeform 1331">
                <a:extLst>
                  <a:ext uri="{FF2B5EF4-FFF2-40B4-BE49-F238E27FC236}">
                    <a16:creationId xmlns:a16="http://schemas.microsoft.com/office/drawing/2014/main" id="{FAC3FBEA-ADC1-497C-AEAD-B8683DBEC2D2}"/>
                  </a:ext>
                </a:extLst>
              </p:cNvPr>
              <p:cNvSpPr>
                <a:spLocks/>
              </p:cNvSpPr>
              <p:nvPr/>
            </p:nvSpPr>
            <p:spPr bwMode="auto">
              <a:xfrm>
                <a:off x="3570" y="1890"/>
                <a:ext cx="56" cy="68"/>
              </a:xfrm>
              <a:custGeom>
                <a:avLst/>
                <a:gdLst>
                  <a:gd name="T0" fmla="*/ 50 w 56"/>
                  <a:gd name="T1" fmla="*/ 8 h 68"/>
                  <a:gd name="T2" fmla="*/ 50 w 56"/>
                  <a:gd name="T3" fmla="*/ 8 h 68"/>
                  <a:gd name="T4" fmla="*/ 46 w 56"/>
                  <a:gd name="T5" fmla="*/ 4 h 68"/>
                  <a:gd name="T6" fmla="*/ 44 w 56"/>
                  <a:gd name="T7" fmla="*/ 0 h 68"/>
                  <a:gd name="T8" fmla="*/ 24 w 56"/>
                  <a:gd name="T9" fmla="*/ 22 h 68"/>
                  <a:gd name="T10" fmla="*/ 24 w 56"/>
                  <a:gd name="T11" fmla="*/ 22 h 68"/>
                  <a:gd name="T12" fmla="*/ 32 w 56"/>
                  <a:gd name="T13" fmla="*/ 22 h 68"/>
                  <a:gd name="T14" fmla="*/ 32 w 56"/>
                  <a:gd name="T15" fmla="*/ 28 h 68"/>
                  <a:gd name="T16" fmla="*/ 32 w 56"/>
                  <a:gd name="T17" fmla="*/ 28 h 68"/>
                  <a:gd name="T18" fmla="*/ 30 w 56"/>
                  <a:gd name="T19" fmla="*/ 32 h 68"/>
                  <a:gd name="T20" fmla="*/ 24 w 56"/>
                  <a:gd name="T21" fmla="*/ 34 h 68"/>
                  <a:gd name="T22" fmla="*/ 10 w 56"/>
                  <a:gd name="T23" fmla="*/ 38 h 68"/>
                  <a:gd name="T24" fmla="*/ 10 w 56"/>
                  <a:gd name="T25" fmla="*/ 38 h 68"/>
                  <a:gd name="T26" fmla="*/ 12 w 56"/>
                  <a:gd name="T27" fmla="*/ 44 h 68"/>
                  <a:gd name="T28" fmla="*/ 14 w 56"/>
                  <a:gd name="T29" fmla="*/ 50 h 68"/>
                  <a:gd name="T30" fmla="*/ 14 w 56"/>
                  <a:gd name="T31" fmla="*/ 50 h 68"/>
                  <a:gd name="T32" fmla="*/ 12 w 56"/>
                  <a:gd name="T33" fmla="*/ 56 h 68"/>
                  <a:gd name="T34" fmla="*/ 6 w 56"/>
                  <a:gd name="T35" fmla="*/ 58 h 68"/>
                  <a:gd name="T36" fmla="*/ 2 w 56"/>
                  <a:gd name="T37" fmla="*/ 62 h 68"/>
                  <a:gd name="T38" fmla="*/ 0 w 56"/>
                  <a:gd name="T39" fmla="*/ 66 h 68"/>
                  <a:gd name="T40" fmla="*/ 0 w 56"/>
                  <a:gd name="T41" fmla="*/ 66 h 68"/>
                  <a:gd name="T42" fmla="*/ 2 w 56"/>
                  <a:gd name="T43" fmla="*/ 68 h 68"/>
                  <a:gd name="T44" fmla="*/ 56 w 56"/>
                  <a:gd name="T45" fmla="*/ 14 h 68"/>
                  <a:gd name="T46" fmla="*/ 56 w 56"/>
                  <a:gd name="T47" fmla="*/ 14 h 68"/>
                  <a:gd name="T48" fmla="*/ 50 w 56"/>
                  <a:gd name="T49" fmla="*/ 8 h 68"/>
                  <a:gd name="T50" fmla="*/ 50 w 56"/>
                  <a:gd name="T5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6" h="68">
                    <a:moveTo>
                      <a:pt x="50" y="8"/>
                    </a:moveTo>
                    <a:lnTo>
                      <a:pt x="50" y="8"/>
                    </a:lnTo>
                    <a:lnTo>
                      <a:pt x="46" y="4"/>
                    </a:lnTo>
                    <a:lnTo>
                      <a:pt x="44" y="0"/>
                    </a:lnTo>
                    <a:lnTo>
                      <a:pt x="24" y="22"/>
                    </a:lnTo>
                    <a:lnTo>
                      <a:pt x="24" y="22"/>
                    </a:lnTo>
                    <a:lnTo>
                      <a:pt x="32" y="22"/>
                    </a:lnTo>
                    <a:lnTo>
                      <a:pt x="32" y="28"/>
                    </a:lnTo>
                    <a:lnTo>
                      <a:pt x="32" y="28"/>
                    </a:lnTo>
                    <a:lnTo>
                      <a:pt x="30" y="32"/>
                    </a:lnTo>
                    <a:lnTo>
                      <a:pt x="24" y="34"/>
                    </a:lnTo>
                    <a:lnTo>
                      <a:pt x="10" y="38"/>
                    </a:lnTo>
                    <a:lnTo>
                      <a:pt x="10" y="38"/>
                    </a:lnTo>
                    <a:lnTo>
                      <a:pt x="12" y="44"/>
                    </a:lnTo>
                    <a:lnTo>
                      <a:pt x="14" y="50"/>
                    </a:lnTo>
                    <a:lnTo>
                      <a:pt x="14" y="50"/>
                    </a:lnTo>
                    <a:lnTo>
                      <a:pt x="12" y="56"/>
                    </a:lnTo>
                    <a:lnTo>
                      <a:pt x="6" y="58"/>
                    </a:lnTo>
                    <a:lnTo>
                      <a:pt x="2" y="62"/>
                    </a:lnTo>
                    <a:lnTo>
                      <a:pt x="0" y="66"/>
                    </a:lnTo>
                    <a:lnTo>
                      <a:pt x="0" y="66"/>
                    </a:lnTo>
                    <a:lnTo>
                      <a:pt x="2" y="68"/>
                    </a:lnTo>
                    <a:lnTo>
                      <a:pt x="56" y="14"/>
                    </a:lnTo>
                    <a:lnTo>
                      <a:pt x="56" y="14"/>
                    </a:lnTo>
                    <a:lnTo>
                      <a:pt x="50" y="8"/>
                    </a:lnTo>
                    <a:lnTo>
                      <a:pt x="5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 name="Freeform 1332">
                <a:extLst>
                  <a:ext uri="{FF2B5EF4-FFF2-40B4-BE49-F238E27FC236}">
                    <a16:creationId xmlns:a16="http://schemas.microsoft.com/office/drawing/2014/main" id="{CED1FBA3-E12F-4433-A2AC-12C644584F75}"/>
                  </a:ext>
                </a:extLst>
              </p:cNvPr>
              <p:cNvSpPr>
                <a:spLocks/>
              </p:cNvSpPr>
              <p:nvPr/>
            </p:nvSpPr>
            <p:spPr bwMode="auto">
              <a:xfrm>
                <a:off x="3570" y="1914"/>
                <a:ext cx="76" cy="68"/>
              </a:xfrm>
              <a:custGeom>
                <a:avLst/>
                <a:gdLst>
                  <a:gd name="T0" fmla="*/ 76 w 76"/>
                  <a:gd name="T1" fmla="*/ 20 h 68"/>
                  <a:gd name="T2" fmla="*/ 76 w 76"/>
                  <a:gd name="T3" fmla="*/ 20 h 68"/>
                  <a:gd name="T4" fmla="*/ 76 w 76"/>
                  <a:gd name="T5" fmla="*/ 18 h 68"/>
                  <a:gd name="T6" fmla="*/ 76 w 76"/>
                  <a:gd name="T7" fmla="*/ 18 h 68"/>
                  <a:gd name="T8" fmla="*/ 76 w 76"/>
                  <a:gd name="T9" fmla="*/ 18 h 68"/>
                  <a:gd name="T10" fmla="*/ 76 w 76"/>
                  <a:gd name="T11" fmla="*/ 16 h 68"/>
                  <a:gd name="T12" fmla="*/ 76 w 76"/>
                  <a:gd name="T13" fmla="*/ 16 h 68"/>
                  <a:gd name="T14" fmla="*/ 74 w 76"/>
                  <a:gd name="T15" fmla="*/ 14 h 68"/>
                  <a:gd name="T16" fmla="*/ 72 w 76"/>
                  <a:gd name="T17" fmla="*/ 10 h 68"/>
                  <a:gd name="T18" fmla="*/ 70 w 76"/>
                  <a:gd name="T19" fmla="*/ 8 h 68"/>
                  <a:gd name="T20" fmla="*/ 70 w 76"/>
                  <a:gd name="T21" fmla="*/ 6 h 68"/>
                  <a:gd name="T22" fmla="*/ 70 w 76"/>
                  <a:gd name="T23" fmla="*/ 6 h 68"/>
                  <a:gd name="T24" fmla="*/ 68 w 76"/>
                  <a:gd name="T25" fmla="*/ 0 h 68"/>
                  <a:gd name="T26" fmla="*/ 22 w 76"/>
                  <a:gd name="T27" fmla="*/ 46 h 68"/>
                  <a:gd name="T28" fmla="*/ 22 w 76"/>
                  <a:gd name="T29" fmla="*/ 46 h 68"/>
                  <a:gd name="T30" fmla="*/ 26 w 76"/>
                  <a:gd name="T31" fmla="*/ 46 h 68"/>
                  <a:gd name="T32" fmla="*/ 28 w 76"/>
                  <a:gd name="T33" fmla="*/ 42 h 68"/>
                  <a:gd name="T34" fmla="*/ 28 w 76"/>
                  <a:gd name="T35" fmla="*/ 42 h 68"/>
                  <a:gd name="T36" fmla="*/ 30 w 76"/>
                  <a:gd name="T37" fmla="*/ 46 h 68"/>
                  <a:gd name="T38" fmla="*/ 30 w 76"/>
                  <a:gd name="T39" fmla="*/ 46 h 68"/>
                  <a:gd name="T40" fmla="*/ 28 w 76"/>
                  <a:gd name="T41" fmla="*/ 48 h 68"/>
                  <a:gd name="T42" fmla="*/ 26 w 76"/>
                  <a:gd name="T43" fmla="*/ 50 h 68"/>
                  <a:gd name="T44" fmla="*/ 18 w 76"/>
                  <a:gd name="T45" fmla="*/ 50 h 68"/>
                  <a:gd name="T46" fmla="*/ 0 w 76"/>
                  <a:gd name="T47" fmla="*/ 68 h 68"/>
                  <a:gd name="T48" fmla="*/ 0 w 76"/>
                  <a:gd name="T49" fmla="*/ 68 h 68"/>
                  <a:gd name="T50" fmla="*/ 0 w 76"/>
                  <a:gd name="T51" fmla="*/ 68 h 68"/>
                  <a:gd name="T52" fmla="*/ 6 w 76"/>
                  <a:gd name="T53" fmla="*/ 68 h 68"/>
                  <a:gd name="T54" fmla="*/ 14 w 76"/>
                  <a:gd name="T55" fmla="*/ 68 h 68"/>
                  <a:gd name="T56" fmla="*/ 14 w 76"/>
                  <a:gd name="T57" fmla="*/ 68 h 68"/>
                  <a:gd name="T58" fmla="*/ 16 w 76"/>
                  <a:gd name="T59" fmla="*/ 62 h 68"/>
                  <a:gd name="T60" fmla="*/ 18 w 76"/>
                  <a:gd name="T61" fmla="*/ 62 h 68"/>
                  <a:gd name="T62" fmla="*/ 20 w 76"/>
                  <a:gd name="T63" fmla="*/ 60 h 68"/>
                  <a:gd name="T64" fmla="*/ 20 w 76"/>
                  <a:gd name="T65" fmla="*/ 60 h 68"/>
                  <a:gd name="T66" fmla="*/ 30 w 76"/>
                  <a:gd name="T67" fmla="*/ 62 h 68"/>
                  <a:gd name="T68" fmla="*/ 30 w 76"/>
                  <a:gd name="T69" fmla="*/ 62 h 68"/>
                  <a:gd name="T70" fmla="*/ 34 w 76"/>
                  <a:gd name="T71" fmla="*/ 62 h 68"/>
                  <a:gd name="T72" fmla="*/ 76 w 76"/>
                  <a:gd name="T73" fmla="*/ 20 h 68"/>
                  <a:gd name="T74" fmla="*/ 76 w 76"/>
                  <a:gd name="T75" fmla="*/ 2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 h="68">
                    <a:moveTo>
                      <a:pt x="76" y="20"/>
                    </a:moveTo>
                    <a:lnTo>
                      <a:pt x="76" y="20"/>
                    </a:lnTo>
                    <a:lnTo>
                      <a:pt x="76" y="18"/>
                    </a:lnTo>
                    <a:lnTo>
                      <a:pt x="76" y="18"/>
                    </a:lnTo>
                    <a:lnTo>
                      <a:pt x="76" y="18"/>
                    </a:lnTo>
                    <a:lnTo>
                      <a:pt x="76" y="16"/>
                    </a:lnTo>
                    <a:lnTo>
                      <a:pt x="76" y="16"/>
                    </a:lnTo>
                    <a:lnTo>
                      <a:pt x="74" y="14"/>
                    </a:lnTo>
                    <a:lnTo>
                      <a:pt x="72" y="10"/>
                    </a:lnTo>
                    <a:lnTo>
                      <a:pt x="70" y="8"/>
                    </a:lnTo>
                    <a:lnTo>
                      <a:pt x="70" y="6"/>
                    </a:lnTo>
                    <a:lnTo>
                      <a:pt x="70" y="6"/>
                    </a:lnTo>
                    <a:lnTo>
                      <a:pt x="68" y="0"/>
                    </a:lnTo>
                    <a:lnTo>
                      <a:pt x="22" y="46"/>
                    </a:lnTo>
                    <a:lnTo>
                      <a:pt x="22" y="46"/>
                    </a:lnTo>
                    <a:lnTo>
                      <a:pt x="26" y="46"/>
                    </a:lnTo>
                    <a:lnTo>
                      <a:pt x="28" y="42"/>
                    </a:lnTo>
                    <a:lnTo>
                      <a:pt x="28" y="42"/>
                    </a:lnTo>
                    <a:lnTo>
                      <a:pt x="30" y="46"/>
                    </a:lnTo>
                    <a:lnTo>
                      <a:pt x="30" y="46"/>
                    </a:lnTo>
                    <a:lnTo>
                      <a:pt x="28" y="48"/>
                    </a:lnTo>
                    <a:lnTo>
                      <a:pt x="26" y="50"/>
                    </a:lnTo>
                    <a:lnTo>
                      <a:pt x="18" y="50"/>
                    </a:lnTo>
                    <a:lnTo>
                      <a:pt x="0" y="68"/>
                    </a:lnTo>
                    <a:lnTo>
                      <a:pt x="0" y="68"/>
                    </a:lnTo>
                    <a:lnTo>
                      <a:pt x="0" y="68"/>
                    </a:lnTo>
                    <a:lnTo>
                      <a:pt x="6" y="68"/>
                    </a:lnTo>
                    <a:lnTo>
                      <a:pt x="14" y="68"/>
                    </a:lnTo>
                    <a:lnTo>
                      <a:pt x="14" y="68"/>
                    </a:lnTo>
                    <a:lnTo>
                      <a:pt x="16" y="62"/>
                    </a:lnTo>
                    <a:lnTo>
                      <a:pt x="18" y="62"/>
                    </a:lnTo>
                    <a:lnTo>
                      <a:pt x="20" y="60"/>
                    </a:lnTo>
                    <a:lnTo>
                      <a:pt x="20" y="60"/>
                    </a:lnTo>
                    <a:lnTo>
                      <a:pt x="30" y="62"/>
                    </a:lnTo>
                    <a:lnTo>
                      <a:pt x="30" y="62"/>
                    </a:lnTo>
                    <a:lnTo>
                      <a:pt x="34" y="62"/>
                    </a:lnTo>
                    <a:lnTo>
                      <a:pt x="76" y="20"/>
                    </a:lnTo>
                    <a:lnTo>
                      <a:pt x="76"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 name="Freeform 1333">
                <a:extLst>
                  <a:ext uri="{FF2B5EF4-FFF2-40B4-BE49-F238E27FC236}">
                    <a16:creationId xmlns:a16="http://schemas.microsoft.com/office/drawing/2014/main" id="{585E1312-F831-458C-9C88-E2A19ED13D3F}"/>
                  </a:ext>
                </a:extLst>
              </p:cNvPr>
              <p:cNvSpPr>
                <a:spLocks/>
              </p:cNvSpPr>
              <p:nvPr/>
            </p:nvSpPr>
            <p:spPr bwMode="auto">
              <a:xfrm>
                <a:off x="3632" y="1940"/>
                <a:ext cx="30" cy="30"/>
              </a:xfrm>
              <a:custGeom>
                <a:avLst/>
                <a:gdLst>
                  <a:gd name="T0" fmla="*/ 26 w 30"/>
                  <a:gd name="T1" fmla="*/ 26 h 30"/>
                  <a:gd name="T2" fmla="*/ 26 w 30"/>
                  <a:gd name="T3" fmla="*/ 22 h 30"/>
                  <a:gd name="T4" fmla="*/ 26 w 30"/>
                  <a:gd name="T5" fmla="*/ 22 h 30"/>
                  <a:gd name="T6" fmla="*/ 16 w 30"/>
                  <a:gd name="T7" fmla="*/ 20 h 30"/>
                  <a:gd name="T8" fmla="*/ 16 w 30"/>
                  <a:gd name="T9" fmla="*/ 20 h 30"/>
                  <a:gd name="T10" fmla="*/ 20 w 30"/>
                  <a:gd name="T11" fmla="*/ 16 h 30"/>
                  <a:gd name="T12" fmla="*/ 24 w 30"/>
                  <a:gd name="T13" fmla="*/ 12 h 30"/>
                  <a:gd name="T14" fmla="*/ 28 w 30"/>
                  <a:gd name="T15" fmla="*/ 8 h 30"/>
                  <a:gd name="T16" fmla="*/ 30 w 30"/>
                  <a:gd name="T17" fmla="*/ 2 h 30"/>
                  <a:gd name="T18" fmla="*/ 30 w 30"/>
                  <a:gd name="T19" fmla="*/ 2 h 30"/>
                  <a:gd name="T20" fmla="*/ 30 w 30"/>
                  <a:gd name="T21" fmla="*/ 0 h 30"/>
                  <a:gd name="T22" fmla="*/ 0 w 30"/>
                  <a:gd name="T23" fmla="*/ 30 h 30"/>
                  <a:gd name="T24" fmla="*/ 0 w 30"/>
                  <a:gd name="T25" fmla="*/ 30 h 30"/>
                  <a:gd name="T26" fmla="*/ 10 w 30"/>
                  <a:gd name="T27" fmla="*/ 30 h 30"/>
                  <a:gd name="T28" fmla="*/ 10 w 30"/>
                  <a:gd name="T29" fmla="*/ 30 h 30"/>
                  <a:gd name="T30" fmla="*/ 18 w 30"/>
                  <a:gd name="T31" fmla="*/ 30 h 30"/>
                  <a:gd name="T32" fmla="*/ 22 w 30"/>
                  <a:gd name="T33" fmla="*/ 28 h 30"/>
                  <a:gd name="T34" fmla="*/ 26 w 30"/>
                  <a:gd name="T35" fmla="*/ 26 h 30"/>
                  <a:gd name="T36" fmla="*/ 26 w 30"/>
                  <a:gd name="T37" fmla="*/ 2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 h="30">
                    <a:moveTo>
                      <a:pt x="26" y="26"/>
                    </a:moveTo>
                    <a:lnTo>
                      <a:pt x="26" y="22"/>
                    </a:lnTo>
                    <a:lnTo>
                      <a:pt x="26" y="22"/>
                    </a:lnTo>
                    <a:lnTo>
                      <a:pt x="16" y="20"/>
                    </a:lnTo>
                    <a:lnTo>
                      <a:pt x="16" y="20"/>
                    </a:lnTo>
                    <a:lnTo>
                      <a:pt x="20" y="16"/>
                    </a:lnTo>
                    <a:lnTo>
                      <a:pt x="24" y="12"/>
                    </a:lnTo>
                    <a:lnTo>
                      <a:pt x="28" y="8"/>
                    </a:lnTo>
                    <a:lnTo>
                      <a:pt x="30" y="2"/>
                    </a:lnTo>
                    <a:lnTo>
                      <a:pt x="30" y="2"/>
                    </a:lnTo>
                    <a:lnTo>
                      <a:pt x="30" y="0"/>
                    </a:lnTo>
                    <a:lnTo>
                      <a:pt x="0" y="30"/>
                    </a:lnTo>
                    <a:lnTo>
                      <a:pt x="0" y="30"/>
                    </a:lnTo>
                    <a:lnTo>
                      <a:pt x="10" y="30"/>
                    </a:lnTo>
                    <a:lnTo>
                      <a:pt x="10" y="30"/>
                    </a:lnTo>
                    <a:lnTo>
                      <a:pt x="18" y="30"/>
                    </a:lnTo>
                    <a:lnTo>
                      <a:pt x="22" y="28"/>
                    </a:lnTo>
                    <a:lnTo>
                      <a:pt x="26" y="26"/>
                    </a:lnTo>
                    <a:lnTo>
                      <a:pt x="26"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 name="Freeform 1334">
                <a:extLst>
                  <a:ext uri="{FF2B5EF4-FFF2-40B4-BE49-F238E27FC236}">
                    <a16:creationId xmlns:a16="http://schemas.microsoft.com/office/drawing/2014/main" id="{A0BD00EC-3087-4166-AB53-8BEBFE0241F6}"/>
                  </a:ext>
                </a:extLst>
              </p:cNvPr>
              <p:cNvSpPr>
                <a:spLocks/>
              </p:cNvSpPr>
              <p:nvPr/>
            </p:nvSpPr>
            <p:spPr bwMode="auto">
              <a:xfrm>
                <a:off x="3802" y="2180"/>
                <a:ext cx="32" cy="14"/>
              </a:xfrm>
              <a:custGeom>
                <a:avLst/>
                <a:gdLst>
                  <a:gd name="T0" fmla="*/ 6 w 32"/>
                  <a:gd name="T1" fmla="*/ 0 h 14"/>
                  <a:gd name="T2" fmla="*/ 0 w 32"/>
                  <a:gd name="T3" fmla="*/ 6 h 14"/>
                  <a:gd name="T4" fmla="*/ 0 w 32"/>
                  <a:gd name="T5" fmla="*/ 6 h 14"/>
                  <a:gd name="T6" fmla="*/ 6 w 32"/>
                  <a:gd name="T7" fmla="*/ 8 h 14"/>
                  <a:gd name="T8" fmla="*/ 6 w 32"/>
                  <a:gd name="T9" fmla="*/ 8 h 14"/>
                  <a:gd name="T10" fmla="*/ 12 w 32"/>
                  <a:gd name="T11" fmla="*/ 10 h 14"/>
                  <a:gd name="T12" fmla="*/ 18 w 32"/>
                  <a:gd name="T13" fmla="*/ 14 h 14"/>
                  <a:gd name="T14" fmla="*/ 32 w 32"/>
                  <a:gd name="T15" fmla="*/ 0 h 14"/>
                  <a:gd name="T16" fmla="*/ 32 w 32"/>
                  <a:gd name="T17" fmla="*/ 0 h 14"/>
                  <a:gd name="T18" fmla="*/ 26 w 32"/>
                  <a:gd name="T19" fmla="*/ 2 h 14"/>
                  <a:gd name="T20" fmla="*/ 20 w 32"/>
                  <a:gd name="T21" fmla="*/ 4 h 14"/>
                  <a:gd name="T22" fmla="*/ 20 w 32"/>
                  <a:gd name="T23" fmla="*/ 4 h 14"/>
                  <a:gd name="T24" fmla="*/ 14 w 32"/>
                  <a:gd name="T25" fmla="*/ 2 h 14"/>
                  <a:gd name="T26" fmla="*/ 6 w 32"/>
                  <a:gd name="T27" fmla="*/ 0 h 14"/>
                  <a:gd name="T28" fmla="*/ 6 w 32"/>
                  <a:gd name="T2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 h="14">
                    <a:moveTo>
                      <a:pt x="6" y="0"/>
                    </a:moveTo>
                    <a:lnTo>
                      <a:pt x="0" y="6"/>
                    </a:lnTo>
                    <a:lnTo>
                      <a:pt x="0" y="6"/>
                    </a:lnTo>
                    <a:lnTo>
                      <a:pt x="6" y="8"/>
                    </a:lnTo>
                    <a:lnTo>
                      <a:pt x="6" y="8"/>
                    </a:lnTo>
                    <a:lnTo>
                      <a:pt x="12" y="10"/>
                    </a:lnTo>
                    <a:lnTo>
                      <a:pt x="18" y="14"/>
                    </a:lnTo>
                    <a:lnTo>
                      <a:pt x="32" y="0"/>
                    </a:lnTo>
                    <a:lnTo>
                      <a:pt x="32" y="0"/>
                    </a:lnTo>
                    <a:lnTo>
                      <a:pt x="26" y="2"/>
                    </a:lnTo>
                    <a:lnTo>
                      <a:pt x="20" y="4"/>
                    </a:lnTo>
                    <a:lnTo>
                      <a:pt x="20" y="4"/>
                    </a:lnTo>
                    <a:lnTo>
                      <a:pt x="14" y="2"/>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 name="Freeform 1335">
                <a:extLst>
                  <a:ext uri="{FF2B5EF4-FFF2-40B4-BE49-F238E27FC236}">
                    <a16:creationId xmlns:a16="http://schemas.microsoft.com/office/drawing/2014/main" id="{7186792C-ECF4-4213-8332-590760587DF7}"/>
                  </a:ext>
                </a:extLst>
              </p:cNvPr>
              <p:cNvSpPr>
                <a:spLocks/>
              </p:cNvSpPr>
              <p:nvPr/>
            </p:nvSpPr>
            <p:spPr bwMode="auto">
              <a:xfrm>
                <a:off x="3750" y="2104"/>
                <a:ext cx="10" cy="12"/>
              </a:xfrm>
              <a:custGeom>
                <a:avLst/>
                <a:gdLst>
                  <a:gd name="T0" fmla="*/ 2 w 10"/>
                  <a:gd name="T1" fmla="*/ 6 h 12"/>
                  <a:gd name="T2" fmla="*/ 2 w 10"/>
                  <a:gd name="T3" fmla="*/ 6 h 12"/>
                  <a:gd name="T4" fmla="*/ 0 w 10"/>
                  <a:gd name="T5" fmla="*/ 6 h 12"/>
                  <a:gd name="T6" fmla="*/ 0 w 10"/>
                  <a:gd name="T7" fmla="*/ 6 h 12"/>
                  <a:gd name="T8" fmla="*/ 2 w 10"/>
                  <a:gd name="T9" fmla="*/ 12 h 12"/>
                  <a:gd name="T10" fmla="*/ 10 w 10"/>
                  <a:gd name="T11" fmla="*/ 4 h 12"/>
                  <a:gd name="T12" fmla="*/ 10 w 10"/>
                  <a:gd name="T13" fmla="*/ 4 h 12"/>
                  <a:gd name="T14" fmla="*/ 10 w 10"/>
                  <a:gd name="T15" fmla="*/ 0 h 12"/>
                  <a:gd name="T16" fmla="*/ 10 w 10"/>
                  <a:gd name="T17" fmla="*/ 0 h 12"/>
                  <a:gd name="T18" fmla="*/ 6 w 10"/>
                  <a:gd name="T19" fmla="*/ 4 h 12"/>
                  <a:gd name="T20" fmla="*/ 2 w 10"/>
                  <a:gd name="T21" fmla="*/ 6 h 12"/>
                  <a:gd name="T22" fmla="*/ 2 w 10"/>
                  <a:gd name="T23"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12">
                    <a:moveTo>
                      <a:pt x="2" y="6"/>
                    </a:moveTo>
                    <a:lnTo>
                      <a:pt x="2" y="6"/>
                    </a:lnTo>
                    <a:lnTo>
                      <a:pt x="0" y="6"/>
                    </a:lnTo>
                    <a:lnTo>
                      <a:pt x="0" y="6"/>
                    </a:lnTo>
                    <a:lnTo>
                      <a:pt x="2" y="12"/>
                    </a:lnTo>
                    <a:lnTo>
                      <a:pt x="10" y="4"/>
                    </a:lnTo>
                    <a:lnTo>
                      <a:pt x="10" y="4"/>
                    </a:lnTo>
                    <a:lnTo>
                      <a:pt x="10" y="0"/>
                    </a:lnTo>
                    <a:lnTo>
                      <a:pt x="10" y="0"/>
                    </a:lnTo>
                    <a:lnTo>
                      <a:pt x="6" y="4"/>
                    </a:lnTo>
                    <a:lnTo>
                      <a:pt x="2" y="6"/>
                    </a:lnTo>
                    <a:lnTo>
                      <a:pt x="2"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 name="Freeform 1336">
                <a:extLst>
                  <a:ext uri="{FF2B5EF4-FFF2-40B4-BE49-F238E27FC236}">
                    <a16:creationId xmlns:a16="http://schemas.microsoft.com/office/drawing/2014/main" id="{FE9EE72D-A5BB-4DFA-8088-DEDE1BEE12AE}"/>
                  </a:ext>
                </a:extLst>
              </p:cNvPr>
              <p:cNvSpPr>
                <a:spLocks/>
              </p:cNvSpPr>
              <p:nvPr/>
            </p:nvSpPr>
            <p:spPr bwMode="auto">
              <a:xfrm>
                <a:off x="3748" y="2132"/>
                <a:ext cx="18" cy="34"/>
              </a:xfrm>
              <a:custGeom>
                <a:avLst/>
                <a:gdLst>
                  <a:gd name="T0" fmla="*/ 14 w 18"/>
                  <a:gd name="T1" fmla="*/ 2 h 34"/>
                  <a:gd name="T2" fmla="*/ 14 w 18"/>
                  <a:gd name="T3" fmla="*/ 2 h 34"/>
                  <a:gd name="T4" fmla="*/ 12 w 18"/>
                  <a:gd name="T5" fmla="*/ 0 h 34"/>
                  <a:gd name="T6" fmla="*/ 2 w 18"/>
                  <a:gd name="T7" fmla="*/ 12 h 34"/>
                  <a:gd name="T8" fmla="*/ 2 w 18"/>
                  <a:gd name="T9" fmla="*/ 12 h 34"/>
                  <a:gd name="T10" fmla="*/ 2 w 18"/>
                  <a:gd name="T11" fmla="*/ 16 h 34"/>
                  <a:gd name="T12" fmla="*/ 2 w 18"/>
                  <a:gd name="T13" fmla="*/ 16 h 34"/>
                  <a:gd name="T14" fmla="*/ 2 w 18"/>
                  <a:gd name="T15" fmla="*/ 20 h 34"/>
                  <a:gd name="T16" fmla="*/ 0 w 18"/>
                  <a:gd name="T17" fmla="*/ 24 h 34"/>
                  <a:gd name="T18" fmla="*/ 0 w 18"/>
                  <a:gd name="T19" fmla="*/ 24 h 34"/>
                  <a:gd name="T20" fmla="*/ 0 w 18"/>
                  <a:gd name="T21" fmla="*/ 30 h 34"/>
                  <a:gd name="T22" fmla="*/ 2 w 18"/>
                  <a:gd name="T23" fmla="*/ 34 h 34"/>
                  <a:gd name="T24" fmla="*/ 18 w 18"/>
                  <a:gd name="T25" fmla="*/ 20 h 34"/>
                  <a:gd name="T26" fmla="*/ 18 w 18"/>
                  <a:gd name="T27" fmla="*/ 20 h 34"/>
                  <a:gd name="T28" fmla="*/ 18 w 18"/>
                  <a:gd name="T29" fmla="*/ 12 h 34"/>
                  <a:gd name="T30" fmla="*/ 14 w 18"/>
                  <a:gd name="T31" fmla="*/ 2 h 34"/>
                  <a:gd name="T32" fmla="*/ 14 w 18"/>
                  <a:gd name="T33"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4">
                    <a:moveTo>
                      <a:pt x="14" y="2"/>
                    </a:moveTo>
                    <a:lnTo>
                      <a:pt x="14" y="2"/>
                    </a:lnTo>
                    <a:lnTo>
                      <a:pt x="12" y="0"/>
                    </a:lnTo>
                    <a:lnTo>
                      <a:pt x="2" y="12"/>
                    </a:lnTo>
                    <a:lnTo>
                      <a:pt x="2" y="12"/>
                    </a:lnTo>
                    <a:lnTo>
                      <a:pt x="2" y="16"/>
                    </a:lnTo>
                    <a:lnTo>
                      <a:pt x="2" y="16"/>
                    </a:lnTo>
                    <a:lnTo>
                      <a:pt x="2" y="20"/>
                    </a:lnTo>
                    <a:lnTo>
                      <a:pt x="0" y="24"/>
                    </a:lnTo>
                    <a:lnTo>
                      <a:pt x="0" y="24"/>
                    </a:lnTo>
                    <a:lnTo>
                      <a:pt x="0" y="30"/>
                    </a:lnTo>
                    <a:lnTo>
                      <a:pt x="2" y="34"/>
                    </a:lnTo>
                    <a:lnTo>
                      <a:pt x="18" y="20"/>
                    </a:lnTo>
                    <a:lnTo>
                      <a:pt x="18" y="20"/>
                    </a:lnTo>
                    <a:lnTo>
                      <a:pt x="18" y="12"/>
                    </a:lnTo>
                    <a:lnTo>
                      <a:pt x="14" y="2"/>
                    </a:lnTo>
                    <a:lnTo>
                      <a:pt x="14"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 name="Freeform 1337">
                <a:extLst>
                  <a:ext uri="{FF2B5EF4-FFF2-40B4-BE49-F238E27FC236}">
                    <a16:creationId xmlns:a16="http://schemas.microsoft.com/office/drawing/2014/main" id="{35434835-9205-4F86-AE76-746B08E09270}"/>
                  </a:ext>
                </a:extLst>
              </p:cNvPr>
              <p:cNvSpPr>
                <a:spLocks/>
              </p:cNvSpPr>
              <p:nvPr/>
            </p:nvSpPr>
            <p:spPr bwMode="auto">
              <a:xfrm>
                <a:off x="3768" y="1882"/>
                <a:ext cx="14" cy="14"/>
              </a:xfrm>
              <a:custGeom>
                <a:avLst/>
                <a:gdLst>
                  <a:gd name="T0" fmla="*/ 8 w 14"/>
                  <a:gd name="T1" fmla="*/ 0 h 14"/>
                  <a:gd name="T2" fmla="*/ 0 w 14"/>
                  <a:gd name="T3" fmla="*/ 0 h 14"/>
                  <a:gd name="T4" fmla="*/ 0 w 14"/>
                  <a:gd name="T5" fmla="*/ 0 h 14"/>
                  <a:gd name="T6" fmla="*/ 0 w 14"/>
                  <a:gd name="T7" fmla="*/ 0 h 14"/>
                  <a:gd name="T8" fmla="*/ 0 w 14"/>
                  <a:gd name="T9" fmla="*/ 8 h 14"/>
                  <a:gd name="T10" fmla="*/ 0 w 14"/>
                  <a:gd name="T11" fmla="*/ 8 h 14"/>
                  <a:gd name="T12" fmla="*/ 2 w 14"/>
                  <a:gd name="T13" fmla="*/ 10 h 14"/>
                  <a:gd name="T14" fmla="*/ 4 w 14"/>
                  <a:gd name="T15" fmla="*/ 12 h 14"/>
                  <a:gd name="T16" fmla="*/ 12 w 14"/>
                  <a:gd name="T17" fmla="*/ 14 h 14"/>
                  <a:gd name="T18" fmla="*/ 14 w 14"/>
                  <a:gd name="T19" fmla="*/ 12 h 14"/>
                  <a:gd name="T20" fmla="*/ 14 w 14"/>
                  <a:gd name="T21" fmla="*/ 12 h 14"/>
                  <a:gd name="T22" fmla="*/ 12 w 14"/>
                  <a:gd name="T23" fmla="*/ 10 h 14"/>
                  <a:gd name="T24" fmla="*/ 12 w 14"/>
                  <a:gd name="T25" fmla="*/ 10 h 14"/>
                  <a:gd name="T26" fmla="*/ 12 w 14"/>
                  <a:gd name="T27" fmla="*/ 8 h 14"/>
                  <a:gd name="T28" fmla="*/ 10 w 14"/>
                  <a:gd name="T29" fmla="*/ 4 h 14"/>
                  <a:gd name="T30" fmla="*/ 10 w 14"/>
                  <a:gd name="T31" fmla="*/ 2 h 14"/>
                  <a:gd name="T32" fmla="*/ 8 w 14"/>
                  <a:gd name="T33" fmla="*/ 0 h 14"/>
                  <a:gd name="T34" fmla="*/ 8 w 14"/>
                  <a:gd name="T35"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 h="14">
                    <a:moveTo>
                      <a:pt x="8" y="0"/>
                    </a:moveTo>
                    <a:lnTo>
                      <a:pt x="0" y="0"/>
                    </a:lnTo>
                    <a:lnTo>
                      <a:pt x="0" y="0"/>
                    </a:lnTo>
                    <a:lnTo>
                      <a:pt x="0" y="0"/>
                    </a:lnTo>
                    <a:lnTo>
                      <a:pt x="0" y="8"/>
                    </a:lnTo>
                    <a:lnTo>
                      <a:pt x="0" y="8"/>
                    </a:lnTo>
                    <a:lnTo>
                      <a:pt x="2" y="10"/>
                    </a:lnTo>
                    <a:lnTo>
                      <a:pt x="4" y="12"/>
                    </a:lnTo>
                    <a:lnTo>
                      <a:pt x="12" y="14"/>
                    </a:lnTo>
                    <a:lnTo>
                      <a:pt x="14" y="12"/>
                    </a:lnTo>
                    <a:lnTo>
                      <a:pt x="14" y="12"/>
                    </a:lnTo>
                    <a:lnTo>
                      <a:pt x="12" y="10"/>
                    </a:lnTo>
                    <a:lnTo>
                      <a:pt x="12" y="10"/>
                    </a:lnTo>
                    <a:lnTo>
                      <a:pt x="12" y="8"/>
                    </a:lnTo>
                    <a:lnTo>
                      <a:pt x="10" y="4"/>
                    </a:lnTo>
                    <a:lnTo>
                      <a:pt x="10" y="2"/>
                    </a:lnTo>
                    <a:lnTo>
                      <a:pt x="8" y="0"/>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 name="Freeform 1338">
                <a:extLst>
                  <a:ext uri="{FF2B5EF4-FFF2-40B4-BE49-F238E27FC236}">
                    <a16:creationId xmlns:a16="http://schemas.microsoft.com/office/drawing/2014/main" id="{C7F7A5E7-92A1-4FF1-87D2-834F4B7B5C81}"/>
                  </a:ext>
                </a:extLst>
              </p:cNvPr>
              <p:cNvSpPr>
                <a:spLocks/>
              </p:cNvSpPr>
              <p:nvPr/>
            </p:nvSpPr>
            <p:spPr bwMode="auto">
              <a:xfrm>
                <a:off x="3782" y="1872"/>
                <a:ext cx="18" cy="18"/>
              </a:xfrm>
              <a:custGeom>
                <a:avLst/>
                <a:gdLst>
                  <a:gd name="T0" fmla="*/ 8 w 18"/>
                  <a:gd name="T1" fmla="*/ 0 h 18"/>
                  <a:gd name="T2" fmla="*/ 8 w 18"/>
                  <a:gd name="T3" fmla="*/ 0 h 18"/>
                  <a:gd name="T4" fmla="*/ 6 w 18"/>
                  <a:gd name="T5" fmla="*/ 2 h 18"/>
                  <a:gd name="T6" fmla="*/ 4 w 18"/>
                  <a:gd name="T7" fmla="*/ 6 h 18"/>
                  <a:gd name="T8" fmla="*/ 0 w 18"/>
                  <a:gd name="T9" fmla="*/ 14 h 18"/>
                  <a:gd name="T10" fmla="*/ 0 w 18"/>
                  <a:gd name="T11" fmla="*/ 14 h 18"/>
                  <a:gd name="T12" fmla="*/ 2 w 18"/>
                  <a:gd name="T13" fmla="*/ 18 h 18"/>
                  <a:gd name="T14" fmla="*/ 18 w 18"/>
                  <a:gd name="T15" fmla="*/ 2 h 18"/>
                  <a:gd name="T16" fmla="*/ 18 w 18"/>
                  <a:gd name="T17" fmla="*/ 2 h 18"/>
                  <a:gd name="T18" fmla="*/ 14 w 18"/>
                  <a:gd name="T19" fmla="*/ 0 h 18"/>
                  <a:gd name="T20" fmla="*/ 8 w 18"/>
                  <a:gd name="T21" fmla="*/ 0 h 18"/>
                  <a:gd name="T22" fmla="*/ 8 w 18"/>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 h="18">
                    <a:moveTo>
                      <a:pt x="8" y="0"/>
                    </a:moveTo>
                    <a:lnTo>
                      <a:pt x="8" y="0"/>
                    </a:lnTo>
                    <a:lnTo>
                      <a:pt x="6" y="2"/>
                    </a:lnTo>
                    <a:lnTo>
                      <a:pt x="4" y="6"/>
                    </a:lnTo>
                    <a:lnTo>
                      <a:pt x="0" y="14"/>
                    </a:lnTo>
                    <a:lnTo>
                      <a:pt x="0" y="14"/>
                    </a:lnTo>
                    <a:lnTo>
                      <a:pt x="2" y="18"/>
                    </a:lnTo>
                    <a:lnTo>
                      <a:pt x="18" y="2"/>
                    </a:lnTo>
                    <a:lnTo>
                      <a:pt x="18" y="2"/>
                    </a:lnTo>
                    <a:lnTo>
                      <a:pt x="14" y="0"/>
                    </a:lnTo>
                    <a:lnTo>
                      <a:pt x="8" y="0"/>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 name="Freeform 1339">
                <a:extLst>
                  <a:ext uri="{FF2B5EF4-FFF2-40B4-BE49-F238E27FC236}">
                    <a16:creationId xmlns:a16="http://schemas.microsoft.com/office/drawing/2014/main" id="{3A4B2AFB-CCB6-40F9-B792-CE33AD6CC9A7}"/>
                  </a:ext>
                </a:extLst>
              </p:cNvPr>
              <p:cNvSpPr>
                <a:spLocks/>
              </p:cNvSpPr>
              <p:nvPr/>
            </p:nvSpPr>
            <p:spPr bwMode="auto">
              <a:xfrm>
                <a:off x="3874" y="1838"/>
                <a:ext cx="12" cy="10"/>
              </a:xfrm>
              <a:custGeom>
                <a:avLst/>
                <a:gdLst>
                  <a:gd name="T0" fmla="*/ 0 w 12"/>
                  <a:gd name="T1" fmla="*/ 10 h 10"/>
                  <a:gd name="T2" fmla="*/ 12 w 12"/>
                  <a:gd name="T3" fmla="*/ 0 h 10"/>
                  <a:gd name="T4" fmla="*/ 12 w 12"/>
                  <a:gd name="T5" fmla="*/ 0 h 10"/>
                  <a:gd name="T6" fmla="*/ 12 w 12"/>
                  <a:gd name="T7" fmla="*/ 0 h 10"/>
                  <a:gd name="T8" fmla="*/ 12 w 12"/>
                  <a:gd name="T9" fmla="*/ 0 h 10"/>
                  <a:gd name="T10" fmla="*/ 6 w 12"/>
                  <a:gd name="T11" fmla="*/ 2 h 10"/>
                  <a:gd name="T12" fmla="*/ 4 w 12"/>
                  <a:gd name="T13" fmla="*/ 4 h 10"/>
                  <a:gd name="T14" fmla="*/ 0 w 12"/>
                  <a:gd name="T15" fmla="*/ 10 h 10"/>
                  <a:gd name="T16" fmla="*/ 0 w 12"/>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0">
                    <a:moveTo>
                      <a:pt x="0" y="10"/>
                    </a:moveTo>
                    <a:lnTo>
                      <a:pt x="12" y="0"/>
                    </a:lnTo>
                    <a:lnTo>
                      <a:pt x="12" y="0"/>
                    </a:lnTo>
                    <a:lnTo>
                      <a:pt x="12" y="0"/>
                    </a:lnTo>
                    <a:lnTo>
                      <a:pt x="12" y="0"/>
                    </a:lnTo>
                    <a:lnTo>
                      <a:pt x="6" y="2"/>
                    </a:lnTo>
                    <a:lnTo>
                      <a:pt x="4" y="4"/>
                    </a:lnTo>
                    <a:lnTo>
                      <a:pt x="0" y="1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 name="Freeform 1340">
                <a:extLst>
                  <a:ext uri="{FF2B5EF4-FFF2-40B4-BE49-F238E27FC236}">
                    <a16:creationId xmlns:a16="http://schemas.microsoft.com/office/drawing/2014/main" id="{B322E67C-FA83-4D8D-965A-4437A0F5412C}"/>
                  </a:ext>
                </a:extLst>
              </p:cNvPr>
              <p:cNvSpPr>
                <a:spLocks/>
              </p:cNvSpPr>
              <p:nvPr/>
            </p:nvSpPr>
            <p:spPr bwMode="auto">
              <a:xfrm>
                <a:off x="3922" y="1814"/>
                <a:ext cx="18" cy="22"/>
              </a:xfrm>
              <a:custGeom>
                <a:avLst/>
                <a:gdLst>
                  <a:gd name="T0" fmla="*/ 6 w 18"/>
                  <a:gd name="T1" fmla="*/ 22 h 22"/>
                  <a:gd name="T2" fmla="*/ 6 w 18"/>
                  <a:gd name="T3" fmla="*/ 22 h 22"/>
                  <a:gd name="T4" fmla="*/ 10 w 18"/>
                  <a:gd name="T5" fmla="*/ 20 h 22"/>
                  <a:gd name="T6" fmla="*/ 14 w 18"/>
                  <a:gd name="T7" fmla="*/ 16 h 22"/>
                  <a:gd name="T8" fmla="*/ 14 w 18"/>
                  <a:gd name="T9" fmla="*/ 16 h 22"/>
                  <a:gd name="T10" fmla="*/ 14 w 18"/>
                  <a:gd name="T11" fmla="*/ 12 h 22"/>
                  <a:gd name="T12" fmla="*/ 14 w 18"/>
                  <a:gd name="T13" fmla="*/ 12 h 22"/>
                  <a:gd name="T14" fmla="*/ 18 w 18"/>
                  <a:gd name="T15" fmla="*/ 6 h 22"/>
                  <a:gd name="T16" fmla="*/ 18 w 18"/>
                  <a:gd name="T17" fmla="*/ 6 h 22"/>
                  <a:gd name="T18" fmla="*/ 12 w 18"/>
                  <a:gd name="T19" fmla="*/ 0 h 22"/>
                  <a:gd name="T20" fmla="*/ 12 w 18"/>
                  <a:gd name="T21" fmla="*/ 0 h 22"/>
                  <a:gd name="T22" fmla="*/ 10 w 18"/>
                  <a:gd name="T23" fmla="*/ 2 h 22"/>
                  <a:gd name="T24" fmla="*/ 8 w 18"/>
                  <a:gd name="T25" fmla="*/ 6 h 22"/>
                  <a:gd name="T26" fmla="*/ 8 w 18"/>
                  <a:gd name="T27" fmla="*/ 6 h 22"/>
                  <a:gd name="T28" fmla="*/ 8 w 18"/>
                  <a:gd name="T29" fmla="*/ 8 h 22"/>
                  <a:gd name="T30" fmla="*/ 12 w 18"/>
                  <a:gd name="T31" fmla="*/ 10 h 22"/>
                  <a:gd name="T32" fmla="*/ 12 w 18"/>
                  <a:gd name="T33" fmla="*/ 10 h 22"/>
                  <a:gd name="T34" fmla="*/ 6 w 18"/>
                  <a:gd name="T35" fmla="*/ 12 h 22"/>
                  <a:gd name="T36" fmla="*/ 0 w 18"/>
                  <a:gd name="T37" fmla="*/ 14 h 22"/>
                  <a:gd name="T38" fmla="*/ 0 w 18"/>
                  <a:gd name="T39" fmla="*/ 14 h 22"/>
                  <a:gd name="T40" fmla="*/ 2 w 18"/>
                  <a:gd name="T41" fmla="*/ 18 h 22"/>
                  <a:gd name="T42" fmla="*/ 4 w 18"/>
                  <a:gd name="T43" fmla="*/ 20 h 22"/>
                  <a:gd name="T44" fmla="*/ 6 w 18"/>
                  <a:gd name="T45" fmla="*/ 22 h 22"/>
                  <a:gd name="T46" fmla="*/ 6 w 18"/>
                  <a:gd name="T4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 h="22">
                    <a:moveTo>
                      <a:pt x="6" y="22"/>
                    </a:moveTo>
                    <a:lnTo>
                      <a:pt x="6" y="22"/>
                    </a:lnTo>
                    <a:lnTo>
                      <a:pt x="10" y="20"/>
                    </a:lnTo>
                    <a:lnTo>
                      <a:pt x="14" y="16"/>
                    </a:lnTo>
                    <a:lnTo>
                      <a:pt x="14" y="16"/>
                    </a:lnTo>
                    <a:lnTo>
                      <a:pt x="14" y="12"/>
                    </a:lnTo>
                    <a:lnTo>
                      <a:pt x="14" y="12"/>
                    </a:lnTo>
                    <a:lnTo>
                      <a:pt x="18" y="6"/>
                    </a:lnTo>
                    <a:lnTo>
                      <a:pt x="18" y="6"/>
                    </a:lnTo>
                    <a:lnTo>
                      <a:pt x="12" y="0"/>
                    </a:lnTo>
                    <a:lnTo>
                      <a:pt x="12" y="0"/>
                    </a:lnTo>
                    <a:lnTo>
                      <a:pt x="10" y="2"/>
                    </a:lnTo>
                    <a:lnTo>
                      <a:pt x="8" y="6"/>
                    </a:lnTo>
                    <a:lnTo>
                      <a:pt x="8" y="6"/>
                    </a:lnTo>
                    <a:lnTo>
                      <a:pt x="8" y="8"/>
                    </a:lnTo>
                    <a:lnTo>
                      <a:pt x="12" y="10"/>
                    </a:lnTo>
                    <a:lnTo>
                      <a:pt x="12" y="10"/>
                    </a:lnTo>
                    <a:lnTo>
                      <a:pt x="6" y="12"/>
                    </a:lnTo>
                    <a:lnTo>
                      <a:pt x="0" y="14"/>
                    </a:lnTo>
                    <a:lnTo>
                      <a:pt x="0" y="14"/>
                    </a:lnTo>
                    <a:lnTo>
                      <a:pt x="2" y="18"/>
                    </a:lnTo>
                    <a:lnTo>
                      <a:pt x="4" y="20"/>
                    </a:lnTo>
                    <a:lnTo>
                      <a:pt x="6" y="22"/>
                    </a:lnTo>
                    <a:lnTo>
                      <a:pt x="6"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 name="Freeform 1341">
                <a:extLst>
                  <a:ext uri="{FF2B5EF4-FFF2-40B4-BE49-F238E27FC236}">
                    <a16:creationId xmlns:a16="http://schemas.microsoft.com/office/drawing/2014/main" id="{0C45F2F4-6FF5-4655-A1DC-EEB652C2AB1F}"/>
                  </a:ext>
                </a:extLst>
              </p:cNvPr>
              <p:cNvSpPr>
                <a:spLocks/>
              </p:cNvSpPr>
              <p:nvPr/>
            </p:nvSpPr>
            <p:spPr bwMode="auto">
              <a:xfrm>
                <a:off x="4014" y="1588"/>
                <a:ext cx="26" cy="24"/>
              </a:xfrm>
              <a:custGeom>
                <a:avLst/>
                <a:gdLst>
                  <a:gd name="T0" fmla="*/ 0 w 26"/>
                  <a:gd name="T1" fmla="*/ 24 h 24"/>
                  <a:gd name="T2" fmla="*/ 0 w 26"/>
                  <a:gd name="T3" fmla="*/ 24 h 24"/>
                  <a:gd name="T4" fmla="*/ 0 w 26"/>
                  <a:gd name="T5" fmla="*/ 24 h 24"/>
                  <a:gd name="T6" fmla="*/ 26 w 26"/>
                  <a:gd name="T7" fmla="*/ 0 h 24"/>
                  <a:gd name="T8" fmla="*/ 26 w 26"/>
                  <a:gd name="T9" fmla="*/ 0 h 24"/>
                  <a:gd name="T10" fmla="*/ 22 w 26"/>
                  <a:gd name="T11" fmla="*/ 0 h 24"/>
                  <a:gd name="T12" fmla="*/ 22 w 26"/>
                  <a:gd name="T13" fmla="*/ 0 h 24"/>
                  <a:gd name="T14" fmla="*/ 8 w 26"/>
                  <a:gd name="T15" fmla="*/ 8 h 24"/>
                  <a:gd name="T16" fmla="*/ 2 w 26"/>
                  <a:gd name="T17" fmla="*/ 16 h 24"/>
                  <a:gd name="T18" fmla="*/ 0 w 26"/>
                  <a:gd name="T19" fmla="*/ 20 h 24"/>
                  <a:gd name="T20" fmla="*/ 0 w 26"/>
                  <a:gd name="T21" fmla="*/ 24 h 24"/>
                  <a:gd name="T22" fmla="*/ 0 w 26"/>
                  <a:gd name="T23"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24">
                    <a:moveTo>
                      <a:pt x="0" y="24"/>
                    </a:moveTo>
                    <a:lnTo>
                      <a:pt x="0" y="24"/>
                    </a:lnTo>
                    <a:lnTo>
                      <a:pt x="0" y="24"/>
                    </a:lnTo>
                    <a:lnTo>
                      <a:pt x="26" y="0"/>
                    </a:lnTo>
                    <a:lnTo>
                      <a:pt x="26" y="0"/>
                    </a:lnTo>
                    <a:lnTo>
                      <a:pt x="22" y="0"/>
                    </a:lnTo>
                    <a:lnTo>
                      <a:pt x="22" y="0"/>
                    </a:lnTo>
                    <a:lnTo>
                      <a:pt x="8" y="8"/>
                    </a:lnTo>
                    <a:lnTo>
                      <a:pt x="2" y="16"/>
                    </a:lnTo>
                    <a:lnTo>
                      <a:pt x="0" y="20"/>
                    </a:lnTo>
                    <a:lnTo>
                      <a:pt x="0" y="24"/>
                    </a:lnTo>
                    <a:lnTo>
                      <a:pt x="0"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 name="Freeform 1342">
                <a:extLst>
                  <a:ext uri="{FF2B5EF4-FFF2-40B4-BE49-F238E27FC236}">
                    <a16:creationId xmlns:a16="http://schemas.microsoft.com/office/drawing/2014/main" id="{CCD83F96-A5BB-4623-A7B3-B2AAC6DF5EDB}"/>
                  </a:ext>
                </a:extLst>
              </p:cNvPr>
              <p:cNvSpPr>
                <a:spLocks/>
              </p:cNvSpPr>
              <p:nvPr/>
            </p:nvSpPr>
            <p:spPr bwMode="auto">
              <a:xfrm>
                <a:off x="4022" y="1590"/>
                <a:ext cx="56" cy="62"/>
              </a:xfrm>
              <a:custGeom>
                <a:avLst/>
                <a:gdLst>
                  <a:gd name="T0" fmla="*/ 8 w 56"/>
                  <a:gd name="T1" fmla="*/ 40 h 62"/>
                  <a:gd name="T2" fmla="*/ 8 w 56"/>
                  <a:gd name="T3" fmla="*/ 40 h 62"/>
                  <a:gd name="T4" fmla="*/ 6 w 56"/>
                  <a:gd name="T5" fmla="*/ 44 h 62"/>
                  <a:gd name="T6" fmla="*/ 4 w 56"/>
                  <a:gd name="T7" fmla="*/ 50 h 62"/>
                  <a:gd name="T8" fmla="*/ 0 w 56"/>
                  <a:gd name="T9" fmla="*/ 54 h 62"/>
                  <a:gd name="T10" fmla="*/ 0 w 56"/>
                  <a:gd name="T11" fmla="*/ 60 h 62"/>
                  <a:gd name="T12" fmla="*/ 0 w 56"/>
                  <a:gd name="T13" fmla="*/ 60 h 62"/>
                  <a:gd name="T14" fmla="*/ 0 w 56"/>
                  <a:gd name="T15" fmla="*/ 62 h 62"/>
                  <a:gd name="T16" fmla="*/ 56 w 56"/>
                  <a:gd name="T17" fmla="*/ 6 h 62"/>
                  <a:gd name="T18" fmla="*/ 56 w 56"/>
                  <a:gd name="T19" fmla="*/ 6 h 62"/>
                  <a:gd name="T20" fmla="*/ 38 w 56"/>
                  <a:gd name="T21" fmla="*/ 0 h 62"/>
                  <a:gd name="T22" fmla="*/ 4 w 56"/>
                  <a:gd name="T23" fmla="*/ 34 h 62"/>
                  <a:gd name="T24" fmla="*/ 4 w 56"/>
                  <a:gd name="T25" fmla="*/ 34 h 62"/>
                  <a:gd name="T26" fmla="*/ 6 w 56"/>
                  <a:gd name="T27" fmla="*/ 36 h 62"/>
                  <a:gd name="T28" fmla="*/ 8 w 56"/>
                  <a:gd name="T29" fmla="*/ 40 h 62"/>
                  <a:gd name="T30" fmla="*/ 8 w 56"/>
                  <a:gd name="T31" fmla="*/ 4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 h="62">
                    <a:moveTo>
                      <a:pt x="8" y="40"/>
                    </a:moveTo>
                    <a:lnTo>
                      <a:pt x="8" y="40"/>
                    </a:lnTo>
                    <a:lnTo>
                      <a:pt x="6" y="44"/>
                    </a:lnTo>
                    <a:lnTo>
                      <a:pt x="4" y="50"/>
                    </a:lnTo>
                    <a:lnTo>
                      <a:pt x="0" y="54"/>
                    </a:lnTo>
                    <a:lnTo>
                      <a:pt x="0" y="60"/>
                    </a:lnTo>
                    <a:lnTo>
                      <a:pt x="0" y="60"/>
                    </a:lnTo>
                    <a:lnTo>
                      <a:pt x="0" y="62"/>
                    </a:lnTo>
                    <a:lnTo>
                      <a:pt x="56" y="6"/>
                    </a:lnTo>
                    <a:lnTo>
                      <a:pt x="56" y="6"/>
                    </a:lnTo>
                    <a:lnTo>
                      <a:pt x="38" y="0"/>
                    </a:lnTo>
                    <a:lnTo>
                      <a:pt x="4" y="34"/>
                    </a:lnTo>
                    <a:lnTo>
                      <a:pt x="4" y="34"/>
                    </a:lnTo>
                    <a:lnTo>
                      <a:pt x="6" y="36"/>
                    </a:lnTo>
                    <a:lnTo>
                      <a:pt x="8" y="40"/>
                    </a:lnTo>
                    <a:lnTo>
                      <a:pt x="8"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 name="Freeform 1343">
                <a:extLst>
                  <a:ext uri="{FF2B5EF4-FFF2-40B4-BE49-F238E27FC236}">
                    <a16:creationId xmlns:a16="http://schemas.microsoft.com/office/drawing/2014/main" id="{9C6D9807-0DCA-44EE-A0EE-09C3CB758794}"/>
                  </a:ext>
                </a:extLst>
              </p:cNvPr>
              <p:cNvSpPr>
                <a:spLocks/>
              </p:cNvSpPr>
              <p:nvPr/>
            </p:nvSpPr>
            <p:spPr bwMode="auto">
              <a:xfrm>
                <a:off x="4026" y="1604"/>
                <a:ext cx="86" cy="90"/>
              </a:xfrm>
              <a:custGeom>
                <a:avLst/>
                <a:gdLst>
                  <a:gd name="T0" fmla="*/ 4 w 86"/>
                  <a:gd name="T1" fmla="*/ 68 h 90"/>
                  <a:gd name="T2" fmla="*/ 4 w 86"/>
                  <a:gd name="T3" fmla="*/ 68 h 90"/>
                  <a:gd name="T4" fmla="*/ 4 w 86"/>
                  <a:gd name="T5" fmla="*/ 72 h 90"/>
                  <a:gd name="T6" fmla="*/ 2 w 86"/>
                  <a:gd name="T7" fmla="*/ 76 h 90"/>
                  <a:gd name="T8" fmla="*/ 0 w 86"/>
                  <a:gd name="T9" fmla="*/ 78 h 90"/>
                  <a:gd name="T10" fmla="*/ 0 w 86"/>
                  <a:gd name="T11" fmla="*/ 82 h 90"/>
                  <a:gd name="T12" fmla="*/ 0 w 86"/>
                  <a:gd name="T13" fmla="*/ 82 h 90"/>
                  <a:gd name="T14" fmla="*/ 0 w 86"/>
                  <a:gd name="T15" fmla="*/ 86 h 90"/>
                  <a:gd name="T16" fmla="*/ 4 w 86"/>
                  <a:gd name="T17" fmla="*/ 90 h 90"/>
                  <a:gd name="T18" fmla="*/ 86 w 86"/>
                  <a:gd name="T19" fmla="*/ 6 h 90"/>
                  <a:gd name="T20" fmla="*/ 86 w 86"/>
                  <a:gd name="T21" fmla="*/ 6 h 90"/>
                  <a:gd name="T22" fmla="*/ 70 w 86"/>
                  <a:gd name="T23" fmla="*/ 0 h 90"/>
                  <a:gd name="T24" fmla="*/ 4 w 86"/>
                  <a:gd name="T25" fmla="*/ 64 h 90"/>
                  <a:gd name="T26" fmla="*/ 4 w 86"/>
                  <a:gd name="T27" fmla="*/ 64 h 90"/>
                  <a:gd name="T28" fmla="*/ 4 w 86"/>
                  <a:gd name="T29" fmla="*/ 68 h 90"/>
                  <a:gd name="T30" fmla="*/ 4 w 86"/>
                  <a:gd name="T31" fmla="*/ 6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6" h="90">
                    <a:moveTo>
                      <a:pt x="4" y="68"/>
                    </a:moveTo>
                    <a:lnTo>
                      <a:pt x="4" y="68"/>
                    </a:lnTo>
                    <a:lnTo>
                      <a:pt x="4" y="72"/>
                    </a:lnTo>
                    <a:lnTo>
                      <a:pt x="2" y="76"/>
                    </a:lnTo>
                    <a:lnTo>
                      <a:pt x="0" y="78"/>
                    </a:lnTo>
                    <a:lnTo>
                      <a:pt x="0" y="82"/>
                    </a:lnTo>
                    <a:lnTo>
                      <a:pt x="0" y="82"/>
                    </a:lnTo>
                    <a:lnTo>
                      <a:pt x="0" y="86"/>
                    </a:lnTo>
                    <a:lnTo>
                      <a:pt x="4" y="90"/>
                    </a:lnTo>
                    <a:lnTo>
                      <a:pt x="86" y="6"/>
                    </a:lnTo>
                    <a:lnTo>
                      <a:pt x="86" y="6"/>
                    </a:lnTo>
                    <a:lnTo>
                      <a:pt x="70" y="0"/>
                    </a:lnTo>
                    <a:lnTo>
                      <a:pt x="4" y="64"/>
                    </a:lnTo>
                    <a:lnTo>
                      <a:pt x="4" y="64"/>
                    </a:lnTo>
                    <a:lnTo>
                      <a:pt x="4" y="68"/>
                    </a:lnTo>
                    <a:lnTo>
                      <a:pt x="4" y="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 name="Freeform 1344">
                <a:extLst>
                  <a:ext uri="{FF2B5EF4-FFF2-40B4-BE49-F238E27FC236}">
                    <a16:creationId xmlns:a16="http://schemas.microsoft.com/office/drawing/2014/main" id="{F1CED0F9-FCEB-442E-A794-889124BA1035}"/>
                  </a:ext>
                </a:extLst>
              </p:cNvPr>
              <p:cNvSpPr>
                <a:spLocks/>
              </p:cNvSpPr>
              <p:nvPr/>
            </p:nvSpPr>
            <p:spPr bwMode="auto">
              <a:xfrm>
                <a:off x="3942" y="1804"/>
                <a:ext cx="26" cy="20"/>
              </a:xfrm>
              <a:custGeom>
                <a:avLst/>
                <a:gdLst>
                  <a:gd name="T0" fmla="*/ 2 w 26"/>
                  <a:gd name="T1" fmla="*/ 16 h 20"/>
                  <a:gd name="T2" fmla="*/ 2 w 26"/>
                  <a:gd name="T3" fmla="*/ 16 h 20"/>
                  <a:gd name="T4" fmla="*/ 6 w 26"/>
                  <a:gd name="T5" fmla="*/ 20 h 20"/>
                  <a:gd name="T6" fmla="*/ 26 w 26"/>
                  <a:gd name="T7" fmla="*/ 0 h 20"/>
                  <a:gd name="T8" fmla="*/ 26 w 26"/>
                  <a:gd name="T9" fmla="*/ 0 h 20"/>
                  <a:gd name="T10" fmla="*/ 16 w 26"/>
                  <a:gd name="T11" fmla="*/ 2 h 20"/>
                  <a:gd name="T12" fmla="*/ 6 w 26"/>
                  <a:gd name="T13" fmla="*/ 6 h 20"/>
                  <a:gd name="T14" fmla="*/ 2 w 26"/>
                  <a:gd name="T15" fmla="*/ 12 h 20"/>
                  <a:gd name="T16" fmla="*/ 0 w 26"/>
                  <a:gd name="T17" fmla="*/ 14 h 20"/>
                  <a:gd name="T18" fmla="*/ 2 w 26"/>
                  <a:gd name="T19" fmla="*/ 16 h 20"/>
                  <a:gd name="T20" fmla="*/ 2 w 26"/>
                  <a:gd name="T21"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0">
                    <a:moveTo>
                      <a:pt x="2" y="16"/>
                    </a:moveTo>
                    <a:lnTo>
                      <a:pt x="2" y="16"/>
                    </a:lnTo>
                    <a:lnTo>
                      <a:pt x="6" y="20"/>
                    </a:lnTo>
                    <a:lnTo>
                      <a:pt x="26" y="0"/>
                    </a:lnTo>
                    <a:lnTo>
                      <a:pt x="26" y="0"/>
                    </a:lnTo>
                    <a:lnTo>
                      <a:pt x="16" y="2"/>
                    </a:lnTo>
                    <a:lnTo>
                      <a:pt x="6" y="6"/>
                    </a:lnTo>
                    <a:lnTo>
                      <a:pt x="2" y="12"/>
                    </a:lnTo>
                    <a:lnTo>
                      <a:pt x="0" y="14"/>
                    </a:lnTo>
                    <a:lnTo>
                      <a:pt x="2" y="16"/>
                    </a:lnTo>
                    <a:lnTo>
                      <a:pt x="2"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 name="Freeform 1345">
                <a:extLst>
                  <a:ext uri="{FF2B5EF4-FFF2-40B4-BE49-F238E27FC236}">
                    <a16:creationId xmlns:a16="http://schemas.microsoft.com/office/drawing/2014/main" id="{04BFC9CE-E192-4928-8378-B591415A864A}"/>
                  </a:ext>
                </a:extLst>
              </p:cNvPr>
              <p:cNvSpPr>
                <a:spLocks/>
              </p:cNvSpPr>
              <p:nvPr/>
            </p:nvSpPr>
            <p:spPr bwMode="auto">
              <a:xfrm>
                <a:off x="4034" y="1618"/>
                <a:ext cx="114" cy="108"/>
              </a:xfrm>
              <a:custGeom>
                <a:avLst/>
                <a:gdLst>
                  <a:gd name="T0" fmla="*/ 6 w 114"/>
                  <a:gd name="T1" fmla="*/ 92 h 108"/>
                  <a:gd name="T2" fmla="*/ 6 w 114"/>
                  <a:gd name="T3" fmla="*/ 92 h 108"/>
                  <a:gd name="T4" fmla="*/ 4 w 114"/>
                  <a:gd name="T5" fmla="*/ 96 h 108"/>
                  <a:gd name="T6" fmla="*/ 0 w 114"/>
                  <a:gd name="T7" fmla="*/ 98 h 108"/>
                  <a:gd name="T8" fmla="*/ 0 w 114"/>
                  <a:gd name="T9" fmla="*/ 98 h 108"/>
                  <a:gd name="T10" fmla="*/ 6 w 114"/>
                  <a:gd name="T11" fmla="*/ 104 h 108"/>
                  <a:gd name="T12" fmla="*/ 12 w 114"/>
                  <a:gd name="T13" fmla="*/ 108 h 108"/>
                  <a:gd name="T14" fmla="*/ 60 w 114"/>
                  <a:gd name="T15" fmla="*/ 58 h 108"/>
                  <a:gd name="T16" fmla="*/ 60 w 114"/>
                  <a:gd name="T17" fmla="*/ 58 h 108"/>
                  <a:gd name="T18" fmla="*/ 56 w 114"/>
                  <a:gd name="T19" fmla="*/ 48 h 108"/>
                  <a:gd name="T20" fmla="*/ 56 w 114"/>
                  <a:gd name="T21" fmla="*/ 48 h 108"/>
                  <a:gd name="T22" fmla="*/ 70 w 114"/>
                  <a:gd name="T23" fmla="*/ 48 h 108"/>
                  <a:gd name="T24" fmla="*/ 114 w 114"/>
                  <a:gd name="T25" fmla="*/ 6 h 108"/>
                  <a:gd name="T26" fmla="*/ 114 w 114"/>
                  <a:gd name="T27" fmla="*/ 6 h 108"/>
                  <a:gd name="T28" fmla="*/ 104 w 114"/>
                  <a:gd name="T29" fmla="*/ 2 h 108"/>
                  <a:gd name="T30" fmla="*/ 104 w 114"/>
                  <a:gd name="T31" fmla="*/ 2 h 108"/>
                  <a:gd name="T32" fmla="*/ 96 w 114"/>
                  <a:gd name="T33" fmla="*/ 0 h 108"/>
                  <a:gd name="T34" fmla="*/ 6 w 114"/>
                  <a:gd name="T35" fmla="*/ 90 h 108"/>
                  <a:gd name="T36" fmla="*/ 6 w 114"/>
                  <a:gd name="T37" fmla="*/ 90 h 108"/>
                  <a:gd name="T38" fmla="*/ 6 w 114"/>
                  <a:gd name="T39" fmla="*/ 92 h 108"/>
                  <a:gd name="T40" fmla="*/ 6 w 114"/>
                  <a:gd name="T41" fmla="*/ 9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4" h="108">
                    <a:moveTo>
                      <a:pt x="6" y="92"/>
                    </a:moveTo>
                    <a:lnTo>
                      <a:pt x="6" y="92"/>
                    </a:lnTo>
                    <a:lnTo>
                      <a:pt x="4" y="96"/>
                    </a:lnTo>
                    <a:lnTo>
                      <a:pt x="0" y="98"/>
                    </a:lnTo>
                    <a:lnTo>
                      <a:pt x="0" y="98"/>
                    </a:lnTo>
                    <a:lnTo>
                      <a:pt x="6" y="104"/>
                    </a:lnTo>
                    <a:lnTo>
                      <a:pt x="12" y="108"/>
                    </a:lnTo>
                    <a:lnTo>
                      <a:pt x="60" y="58"/>
                    </a:lnTo>
                    <a:lnTo>
                      <a:pt x="60" y="58"/>
                    </a:lnTo>
                    <a:lnTo>
                      <a:pt x="56" y="48"/>
                    </a:lnTo>
                    <a:lnTo>
                      <a:pt x="56" y="48"/>
                    </a:lnTo>
                    <a:lnTo>
                      <a:pt x="70" y="48"/>
                    </a:lnTo>
                    <a:lnTo>
                      <a:pt x="114" y="6"/>
                    </a:lnTo>
                    <a:lnTo>
                      <a:pt x="114" y="6"/>
                    </a:lnTo>
                    <a:lnTo>
                      <a:pt x="104" y="2"/>
                    </a:lnTo>
                    <a:lnTo>
                      <a:pt x="104" y="2"/>
                    </a:lnTo>
                    <a:lnTo>
                      <a:pt x="96" y="0"/>
                    </a:lnTo>
                    <a:lnTo>
                      <a:pt x="6" y="90"/>
                    </a:lnTo>
                    <a:lnTo>
                      <a:pt x="6" y="90"/>
                    </a:lnTo>
                    <a:lnTo>
                      <a:pt x="6" y="92"/>
                    </a:lnTo>
                    <a:lnTo>
                      <a:pt x="6" y="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 name="Freeform 1346">
                <a:extLst>
                  <a:ext uri="{FF2B5EF4-FFF2-40B4-BE49-F238E27FC236}">
                    <a16:creationId xmlns:a16="http://schemas.microsoft.com/office/drawing/2014/main" id="{AFACCC07-5583-4E9E-9DE6-10E88BEEB0E7}"/>
                  </a:ext>
                </a:extLst>
              </p:cNvPr>
              <p:cNvSpPr>
                <a:spLocks/>
              </p:cNvSpPr>
              <p:nvPr/>
            </p:nvSpPr>
            <p:spPr bwMode="auto">
              <a:xfrm>
                <a:off x="3916" y="1840"/>
                <a:ext cx="16" cy="16"/>
              </a:xfrm>
              <a:custGeom>
                <a:avLst/>
                <a:gdLst>
                  <a:gd name="T0" fmla="*/ 14 w 16"/>
                  <a:gd name="T1" fmla="*/ 0 h 16"/>
                  <a:gd name="T2" fmla="*/ 14 w 16"/>
                  <a:gd name="T3" fmla="*/ 0 h 16"/>
                  <a:gd name="T4" fmla="*/ 10 w 16"/>
                  <a:gd name="T5" fmla="*/ 0 h 16"/>
                  <a:gd name="T6" fmla="*/ 6 w 16"/>
                  <a:gd name="T7" fmla="*/ 4 h 16"/>
                  <a:gd name="T8" fmla="*/ 0 w 16"/>
                  <a:gd name="T9" fmla="*/ 16 h 16"/>
                  <a:gd name="T10" fmla="*/ 16 w 16"/>
                  <a:gd name="T11" fmla="*/ 0 h 16"/>
                  <a:gd name="T12" fmla="*/ 16 w 16"/>
                  <a:gd name="T13" fmla="*/ 0 h 16"/>
                  <a:gd name="T14" fmla="*/ 14 w 16"/>
                  <a:gd name="T15" fmla="*/ 0 h 16"/>
                  <a:gd name="T16" fmla="*/ 14 w 16"/>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6">
                    <a:moveTo>
                      <a:pt x="14" y="0"/>
                    </a:moveTo>
                    <a:lnTo>
                      <a:pt x="14" y="0"/>
                    </a:lnTo>
                    <a:lnTo>
                      <a:pt x="10" y="0"/>
                    </a:lnTo>
                    <a:lnTo>
                      <a:pt x="6" y="4"/>
                    </a:lnTo>
                    <a:lnTo>
                      <a:pt x="0" y="16"/>
                    </a:lnTo>
                    <a:lnTo>
                      <a:pt x="16" y="0"/>
                    </a:lnTo>
                    <a:lnTo>
                      <a:pt x="16" y="0"/>
                    </a:lnTo>
                    <a:lnTo>
                      <a:pt x="14" y="0"/>
                    </a:ln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 name="Freeform 1347">
                <a:extLst>
                  <a:ext uri="{FF2B5EF4-FFF2-40B4-BE49-F238E27FC236}">
                    <a16:creationId xmlns:a16="http://schemas.microsoft.com/office/drawing/2014/main" id="{220B7944-F5B3-40DC-96F9-54C9D2A93A54}"/>
                  </a:ext>
                </a:extLst>
              </p:cNvPr>
              <p:cNvSpPr>
                <a:spLocks/>
              </p:cNvSpPr>
              <p:nvPr/>
            </p:nvSpPr>
            <p:spPr bwMode="auto">
              <a:xfrm>
                <a:off x="4126" y="1632"/>
                <a:ext cx="52" cy="40"/>
              </a:xfrm>
              <a:custGeom>
                <a:avLst/>
                <a:gdLst>
                  <a:gd name="T0" fmla="*/ 14 w 52"/>
                  <a:gd name="T1" fmla="*/ 40 h 40"/>
                  <a:gd name="T2" fmla="*/ 14 w 52"/>
                  <a:gd name="T3" fmla="*/ 40 h 40"/>
                  <a:gd name="T4" fmla="*/ 22 w 52"/>
                  <a:gd name="T5" fmla="*/ 40 h 40"/>
                  <a:gd name="T6" fmla="*/ 52 w 52"/>
                  <a:gd name="T7" fmla="*/ 10 h 40"/>
                  <a:gd name="T8" fmla="*/ 52 w 52"/>
                  <a:gd name="T9" fmla="*/ 10 h 40"/>
                  <a:gd name="T10" fmla="*/ 46 w 52"/>
                  <a:gd name="T11" fmla="*/ 4 h 40"/>
                  <a:gd name="T12" fmla="*/ 38 w 52"/>
                  <a:gd name="T13" fmla="*/ 0 h 40"/>
                  <a:gd name="T14" fmla="*/ 0 w 52"/>
                  <a:gd name="T15" fmla="*/ 36 h 40"/>
                  <a:gd name="T16" fmla="*/ 0 w 52"/>
                  <a:gd name="T17" fmla="*/ 36 h 40"/>
                  <a:gd name="T18" fmla="*/ 14 w 52"/>
                  <a:gd name="T19" fmla="*/ 40 h 40"/>
                  <a:gd name="T20" fmla="*/ 14 w 52"/>
                  <a:gd name="T21"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 h="40">
                    <a:moveTo>
                      <a:pt x="14" y="40"/>
                    </a:moveTo>
                    <a:lnTo>
                      <a:pt x="14" y="40"/>
                    </a:lnTo>
                    <a:lnTo>
                      <a:pt x="22" y="40"/>
                    </a:lnTo>
                    <a:lnTo>
                      <a:pt x="52" y="10"/>
                    </a:lnTo>
                    <a:lnTo>
                      <a:pt x="52" y="10"/>
                    </a:lnTo>
                    <a:lnTo>
                      <a:pt x="46" y="4"/>
                    </a:lnTo>
                    <a:lnTo>
                      <a:pt x="38" y="0"/>
                    </a:lnTo>
                    <a:lnTo>
                      <a:pt x="0" y="36"/>
                    </a:lnTo>
                    <a:lnTo>
                      <a:pt x="0" y="36"/>
                    </a:lnTo>
                    <a:lnTo>
                      <a:pt x="14" y="40"/>
                    </a:lnTo>
                    <a:lnTo>
                      <a:pt x="14"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 name="Freeform 1348">
                <a:extLst>
                  <a:ext uri="{FF2B5EF4-FFF2-40B4-BE49-F238E27FC236}">
                    <a16:creationId xmlns:a16="http://schemas.microsoft.com/office/drawing/2014/main" id="{9D4AD2CA-6314-46D7-B669-1895BCBF8A25}"/>
                  </a:ext>
                </a:extLst>
              </p:cNvPr>
              <p:cNvSpPr>
                <a:spLocks/>
              </p:cNvSpPr>
              <p:nvPr/>
            </p:nvSpPr>
            <p:spPr bwMode="auto">
              <a:xfrm>
                <a:off x="4212" y="1612"/>
                <a:ext cx="26" cy="40"/>
              </a:xfrm>
              <a:custGeom>
                <a:avLst/>
                <a:gdLst>
                  <a:gd name="T0" fmla="*/ 6 w 26"/>
                  <a:gd name="T1" fmla="*/ 40 h 40"/>
                  <a:gd name="T2" fmla="*/ 26 w 26"/>
                  <a:gd name="T3" fmla="*/ 20 h 40"/>
                  <a:gd name="T4" fmla="*/ 26 w 26"/>
                  <a:gd name="T5" fmla="*/ 20 h 40"/>
                  <a:gd name="T6" fmla="*/ 24 w 26"/>
                  <a:gd name="T7" fmla="*/ 6 h 40"/>
                  <a:gd name="T8" fmla="*/ 24 w 26"/>
                  <a:gd name="T9" fmla="*/ 2 h 40"/>
                  <a:gd name="T10" fmla="*/ 20 w 26"/>
                  <a:gd name="T11" fmla="*/ 0 h 40"/>
                  <a:gd name="T12" fmla="*/ 8 w 26"/>
                  <a:gd name="T13" fmla="*/ 12 h 40"/>
                  <a:gd name="T14" fmla="*/ 8 w 26"/>
                  <a:gd name="T15" fmla="*/ 12 h 40"/>
                  <a:gd name="T16" fmla="*/ 0 w 26"/>
                  <a:gd name="T17" fmla="*/ 32 h 40"/>
                  <a:gd name="T18" fmla="*/ 0 w 26"/>
                  <a:gd name="T19" fmla="*/ 32 h 40"/>
                  <a:gd name="T20" fmla="*/ 0 w 26"/>
                  <a:gd name="T21" fmla="*/ 34 h 40"/>
                  <a:gd name="T22" fmla="*/ 2 w 26"/>
                  <a:gd name="T23" fmla="*/ 36 h 40"/>
                  <a:gd name="T24" fmla="*/ 6 w 26"/>
                  <a:gd name="T25" fmla="*/ 40 h 40"/>
                  <a:gd name="T26" fmla="*/ 6 w 26"/>
                  <a:gd name="T2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 h="40">
                    <a:moveTo>
                      <a:pt x="6" y="40"/>
                    </a:moveTo>
                    <a:lnTo>
                      <a:pt x="26" y="20"/>
                    </a:lnTo>
                    <a:lnTo>
                      <a:pt x="26" y="20"/>
                    </a:lnTo>
                    <a:lnTo>
                      <a:pt x="24" y="6"/>
                    </a:lnTo>
                    <a:lnTo>
                      <a:pt x="24" y="2"/>
                    </a:lnTo>
                    <a:lnTo>
                      <a:pt x="20" y="0"/>
                    </a:lnTo>
                    <a:lnTo>
                      <a:pt x="8" y="12"/>
                    </a:lnTo>
                    <a:lnTo>
                      <a:pt x="8" y="12"/>
                    </a:lnTo>
                    <a:lnTo>
                      <a:pt x="0" y="32"/>
                    </a:lnTo>
                    <a:lnTo>
                      <a:pt x="0" y="32"/>
                    </a:lnTo>
                    <a:lnTo>
                      <a:pt x="0" y="34"/>
                    </a:lnTo>
                    <a:lnTo>
                      <a:pt x="2" y="36"/>
                    </a:lnTo>
                    <a:lnTo>
                      <a:pt x="6" y="40"/>
                    </a:lnTo>
                    <a:lnTo>
                      <a:pt x="6"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 name="Freeform 1349">
                <a:extLst>
                  <a:ext uri="{FF2B5EF4-FFF2-40B4-BE49-F238E27FC236}">
                    <a16:creationId xmlns:a16="http://schemas.microsoft.com/office/drawing/2014/main" id="{3A7B1F5E-F72C-4C36-88C2-0900CA592CD5}"/>
                  </a:ext>
                </a:extLst>
              </p:cNvPr>
              <p:cNvSpPr>
                <a:spLocks/>
              </p:cNvSpPr>
              <p:nvPr/>
            </p:nvSpPr>
            <p:spPr bwMode="auto">
              <a:xfrm>
                <a:off x="3896" y="1902"/>
                <a:ext cx="12" cy="2"/>
              </a:xfrm>
              <a:custGeom>
                <a:avLst/>
                <a:gdLst>
                  <a:gd name="T0" fmla="*/ 12 w 12"/>
                  <a:gd name="T1" fmla="*/ 0 h 2"/>
                  <a:gd name="T2" fmla="*/ 12 w 12"/>
                  <a:gd name="T3" fmla="*/ 0 h 2"/>
                  <a:gd name="T4" fmla="*/ 0 w 12"/>
                  <a:gd name="T5" fmla="*/ 2 h 2"/>
                  <a:gd name="T6" fmla="*/ 0 w 12"/>
                  <a:gd name="T7" fmla="*/ 2 h 2"/>
                  <a:gd name="T8" fmla="*/ 0 w 12"/>
                  <a:gd name="T9" fmla="*/ 2 h 2"/>
                  <a:gd name="T10" fmla="*/ 0 w 12"/>
                  <a:gd name="T11" fmla="*/ 2 h 2"/>
                  <a:gd name="T12" fmla="*/ 12 w 12"/>
                  <a:gd name="T13" fmla="*/ 0 h 2"/>
                  <a:gd name="T14" fmla="*/ 12 w 12"/>
                  <a:gd name="T15" fmla="*/ 0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2">
                    <a:moveTo>
                      <a:pt x="12" y="0"/>
                    </a:moveTo>
                    <a:lnTo>
                      <a:pt x="12" y="0"/>
                    </a:lnTo>
                    <a:lnTo>
                      <a:pt x="0" y="2"/>
                    </a:lnTo>
                    <a:lnTo>
                      <a:pt x="0" y="2"/>
                    </a:lnTo>
                    <a:lnTo>
                      <a:pt x="0" y="2"/>
                    </a:lnTo>
                    <a:lnTo>
                      <a:pt x="0" y="2"/>
                    </a:lnTo>
                    <a:lnTo>
                      <a:pt x="12" y="0"/>
                    </a:lnTo>
                    <a:lnTo>
                      <a:pt x="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 name="Freeform 1350">
                <a:extLst>
                  <a:ext uri="{FF2B5EF4-FFF2-40B4-BE49-F238E27FC236}">
                    <a16:creationId xmlns:a16="http://schemas.microsoft.com/office/drawing/2014/main" id="{48FCE505-7597-4A00-86D6-7DFC0FACDB1E}"/>
                  </a:ext>
                </a:extLst>
              </p:cNvPr>
              <p:cNvSpPr>
                <a:spLocks/>
              </p:cNvSpPr>
              <p:nvPr/>
            </p:nvSpPr>
            <p:spPr bwMode="auto">
              <a:xfrm>
                <a:off x="3910" y="1902"/>
                <a:ext cx="2" cy="0"/>
              </a:xfrm>
              <a:custGeom>
                <a:avLst/>
                <a:gdLst>
                  <a:gd name="T0" fmla="*/ 0 w 2"/>
                  <a:gd name="T1" fmla="*/ 0 w 2"/>
                  <a:gd name="T2" fmla="*/ 2 w 2"/>
                  <a:gd name="T3" fmla="*/ 2 w 2"/>
                  <a:gd name="T4" fmla="*/ 0 w 2"/>
                  <a:gd name="T5" fmla="*/ 0 w 2"/>
                </a:gdLst>
                <a:ahLst/>
                <a:cxnLst>
                  <a:cxn ang="0">
                    <a:pos x="T0" y="0"/>
                  </a:cxn>
                  <a:cxn ang="0">
                    <a:pos x="T1" y="0"/>
                  </a:cxn>
                  <a:cxn ang="0">
                    <a:pos x="T2" y="0"/>
                  </a:cxn>
                  <a:cxn ang="0">
                    <a:pos x="T3" y="0"/>
                  </a:cxn>
                  <a:cxn ang="0">
                    <a:pos x="T4" y="0"/>
                  </a:cxn>
                  <a:cxn ang="0">
                    <a:pos x="T5" y="0"/>
                  </a:cxn>
                </a:cxnLst>
                <a:rect l="0" t="0" r="r" b="b"/>
                <a:pathLst>
                  <a:path w="2">
                    <a:moveTo>
                      <a:pt x="0" y="0"/>
                    </a:moveTo>
                    <a:lnTo>
                      <a:pt x="0" y="0"/>
                    </a:lnTo>
                    <a:lnTo>
                      <a:pt x="2" y="0"/>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 name="Freeform 1351">
                <a:extLst>
                  <a:ext uri="{FF2B5EF4-FFF2-40B4-BE49-F238E27FC236}">
                    <a16:creationId xmlns:a16="http://schemas.microsoft.com/office/drawing/2014/main" id="{D2B90161-F6A8-49DB-AC37-66B33E5D105C}"/>
                  </a:ext>
                </a:extLst>
              </p:cNvPr>
              <p:cNvSpPr>
                <a:spLocks/>
              </p:cNvSpPr>
              <p:nvPr/>
            </p:nvSpPr>
            <p:spPr bwMode="auto">
              <a:xfrm>
                <a:off x="3940" y="1902"/>
                <a:ext cx="10" cy="16"/>
              </a:xfrm>
              <a:custGeom>
                <a:avLst/>
                <a:gdLst>
                  <a:gd name="T0" fmla="*/ 10 w 10"/>
                  <a:gd name="T1" fmla="*/ 16 h 16"/>
                  <a:gd name="T2" fmla="*/ 10 w 10"/>
                  <a:gd name="T3" fmla="*/ 16 h 16"/>
                  <a:gd name="T4" fmla="*/ 10 w 10"/>
                  <a:gd name="T5" fmla="*/ 16 h 16"/>
                  <a:gd name="T6" fmla="*/ 8 w 10"/>
                  <a:gd name="T7" fmla="*/ 12 h 16"/>
                  <a:gd name="T8" fmla="*/ 6 w 10"/>
                  <a:gd name="T9" fmla="*/ 8 h 16"/>
                  <a:gd name="T10" fmla="*/ 0 w 10"/>
                  <a:gd name="T11" fmla="*/ 0 h 16"/>
                  <a:gd name="T12" fmla="*/ 0 w 10"/>
                  <a:gd name="T13" fmla="*/ 0 h 16"/>
                  <a:gd name="T14" fmla="*/ 0 w 10"/>
                  <a:gd name="T15" fmla="*/ 0 h 16"/>
                  <a:gd name="T16" fmla="*/ 6 w 10"/>
                  <a:gd name="T17" fmla="*/ 8 h 16"/>
                  <a:gd name="T18" fmla="*/ 8 w 10"/>
                  <a:gd name="T19" fmla="*/ 12 h 16"/>
                  <a:gd name="T20" fmla="*/ 10 w 10"/>
                  <a:gd name="T21" fmla="*/ 16 h 16"/>
                  <a:gd name="T22" fmla="*/ 10 w 10"/>
                  <a:gd name="T23"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16">
                    <a:moveTo>
                      <a:pt x="10" y="16"/>
                    </a:moveTo>
                    <a:lnTo>
                      <a:pt x="10" y="16"/>
                    </a:lnTo>
                    <a:lnTo>
                      <a:pt x="10" y="16"/>
                    </a:lnTo>
                    <a:lnTo>
                      <a:pt x="8" y="12"/>
                    </a:lnTo>
                    <a:lnTo>
                      <a:pt x="6" y="8"/>
                    </a:lnTo>
                    <a:lnTo>
                      <a:pt x="0" y="0"/>
                    </a:lnTo>
                    <a:lnTo>
                      <a:pt x="0" y="0"/>
                    </a:lnTo>
                    <a:lnTo>
                      <a:pt x="0" y="0"/>
                    </a:lnTo>
                    <a:lnTo>
                      <a:pt x="6" y="8"/>
                    </a:lnTo>
                    <a:lnTo>
                      <a:pt x="8" y="12"/>
                    </a:lnTo>
                    <a:lnTo>
                      <a:pt x="10" y="16"/>
                    </a:lnTo>
                    <a:lnTo>
                      <a:pt x="1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 name="Freeform 1352">
                <a:extLst>
                  <a:ext uri="{FF2B5EF4-FFF2-40B4-BE49-F238E27FC236}">
                    <a16:creationId xmlns:a16="http://schemas.microsoft.com/office/drawing/2014/main" id="{EDF12869-4E5E-418D-9205-ABECF25F0A3B}"/>
                  </a:ext>
                </a:extLst>
              </p:cNvPr>
              <p:cNvSpPr>
                <a:spLocks/>
              </p:cNvSpPr>
              <p:nvPr/>
            </p:nvSpPr>
            <p:spPr bwMode="auto">
              <a:xfrm>
                <a:off x="3944" y="1948"/>
                <a:ext cx="8" cy="16"/>
              </a:xfrm>
              <a:custGeom>
                <a:avLst/>
                <a:gdLst>
                  <a:gd name="T0" fmla="*/ 0 w 8"/>
                  <a:gd name="T1" fmla="*/ 0 h 16"/>
                  <a:gd name="T2" fmla="*/ 0 w 8"/>
                  <a:gd name="T3" fmla="*/ 0 h 16"/>
                  <a:gd name="T4" fmla="*/ 4 w 8"/>
                  <a:gd name="T5" fmla="*/ 8 h 16"/>
                  <a:gd name="T6" fmla="*/ 8 w 8"/>
                  <a:gd name="T7" fmla="*/ 16 h 16"/>
                  <a:gd name="T8" fmla="*/ 8 w 8"/>
                  <a:gd name="T9" fmla="*/ 16 h 16"/>
                  <a:gd name="T10" fmla="*/ 8 w 8"/>
                  <a:gd name="T11" fmla="*/ 16 h 16"/>
                  <a:gd name="T12" fmla="*/ 4 w 8"/>
                  <a:gd name="T13" fmla="*/ 8 h 16"/>
                  <a:gd name="T14" fmla="*/ 0 w 8"/>
                  <a:gd name="T15" fmla="*/ 0 h 16"/>
                  <a:gd name="T16" fmla="*/ 0 w 8"/>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6">
                    <a:moveTo>
                      <a:pt x="0" y="0"/>
                    </a:moveTo>
                    <a:lnTo>
                      <a:pt x="0" y="0"/>
                    </a:lnTo>
                    <a:lnTo>
                      <a:pt x="4" y="8"/>
                    </a:lnTo>
                    <a:lnTo>
                      <a:pt x="8" y="16"/>
                    </a:lnTo>
                    <a:lnTo>
                      <a:pt x="8" y="16"/>
                    </a:lnTo>
                    <a:lnTo>
                      <a:pt x="8" y="16"/>
                    </a:lnTo>
                    <a:lnTo>
                      <a:pt x="4" y="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 name="Freeform 1353">
                <a:extLst>
                  <a:ext uri="{FF2B5EF4-FFF2-40B4-BE49-F238E27FC236}">
                    <a16:creationId xmlns:a16="http://schemas.microsoft.com/office/drawing/2014/main" id="{8D7E4D83-6EBA-47A2-85B3-C161B7BE542A}"/>
                  </a:ext>
                </a:extLst>
              </p:cNvPr>
              <p:cNvSpPr>
                <a:spLocks/>
              </p:cNvSpPr>
              <p:nvPr/>
            </p:nvSpPr>
            <p:spPr bwMode="auto">
              <a:xfrm>
                <a:off x="3936" y="2004"/>
                <a:ext cx="10" cy="14"/>
              </a:xfrm>
              <a:custGeom>
                <a:avLst/>
                <a:gdLst>
                  <a:gd name="T0" fmla="*/ 0 w 10"/>
                  <a:gd name="T1" fmla="*/ 2 h 14"/>
                  <a:gd name="T2" fmla="*/ 0 w 10"/>
                  <a:gd name="T3" fmla="*/ 2 h 14"/>
                  <a:gd name="T4" fmla="*/ 0 w 10"/>
                  <a:gd name="T5" fmla="*/ 8 h 14"/>
                  <a:gd name="T6" fmla="*/ 2 w 10"/>
                  <a:gd name="T7" fmla="*/ 12 h 14"/>
                  <a:gd name="T8" fmla="*/ 6 w 10"/>
                  <a:gd name="T9" fmla="*/ 12 h 14"/>
                  <a:gd name="T10" fmla="*/ 10 w 10"/>
                  <a:gd name="T11" fmla="*/ 14 h 14"/>
                  <a:gd name="T12" fmla="*/ 10 w 10"/>
                  <a:gd name="T13" fmla="*/ 14 h 14"/>
                  <a:gd name="T14" fmla="*/ 6 w 10"/>
                  <a:gd name="T15" fmla="*/ 12 h 14"/>
                  <a:gd name="T16" fmla="*/ 2 w 10"/>
                  <a:gd name="T17" fmla="*/ 12 h 14"/>
                  <a:gd name="T18" fmla="*/ 0 w 10"/>
                  <a:gd name="T19" fmla="*/ 8 h 14"/>
                  <a:gd name="T20" fmla="*/ 0 w 10"/>
                  <a:gd name="T21" fmla="*/ 2 h 14"/>
                  <a:gd name="T22" fmla="*/ 0 w 10"/>
                  <a:gd name="T23" fmla="*/ 2 h 14"/>
                  <a:gd name="T24" fmla="*/ 0 w 10"/>
                  <a:gd name="T25" fmla="*/ 0 h 14"/>
                  <a:gd name="T26" fmla="*/ 0 w 10"/>
                  <a:gd name="T27" fmla="*/ 2 h 14"/>
                  <a:gd name="T28" fmla="*/ 0 w 10"/>
                  <a:gd name="T29" fmla="*/ 2 h 14"/>
                  <a:gd name="T30" fmla="*/ 0 w 10"/>
                  <a:gd name="T31" fmla="*/ 2 h 14"/>
                  <a:gd name="T32" fmla="*/ 0 w 10"/>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 h="14">
                    <a:moveTo>
                      <a:pt x="0" y="2"/>
                    </a:moveTo>
                    <a:lnTo>
                      <a:pt x="0" y="2"/>
                    </a:lnTo>
                    <a:lnTo>
                      <a:pt x="0" y="8"/>
                    </a:lnTo>
                    <a:lnTo>
                      <a:pt x="2" y="12"/>
                    </a:lnTo>
                    <a:lnTo>
                      <a:pt x="6" y="12"/>
                    </a:lnTo>
                    <a:lnTo>
                      <a:pt x="10" y="14"/>
                    </a:lnTo>
                    <a:lnTo>
                      <a:pt x="10" y="14"/>
                    </a:lnTo>
                    <a:lnTo>
                      <a:pt x="6" y="12"/>
                    </a:lnTo>
                    <a:lnTo>
                      <a:pt x="2" y="12"/>
                    </a:lnTo>
                    <a:lnTo>
                      <a:pt x="0" y="8"/>
                    </a:lnTo>
                    <a:lnTo>
                      <a:pt x="0" y="2"/>
                    </a:lnTo>
                    <a:lnTo>
                      <a:pt x="0" y="2"/>
                    </a:lnTo>
                    <a:lnTo>
                      <a:pt x="0" y="0"/>
                    </a:lnTo>
                    <a:lnTo>
                      <a:pt x="0" y="2"/>
                    </a:lnTo>
                    <a:lnTo>
                      <a:pt x="0" y="2"/>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 name="Freeform 1354">
                <a:extLst>
                  <a:ext uri="{FF2B5EF4-FFF2-40B4-BE49-F238E27FC236}">
                    <a16:creationId xmlns:a16="http://schemas.microsoft.com/office/drawing/2014/main" id="{62A7876E-89C6-4AD6-BD9E-3213303BBB6A}"/>
                  </a:ext>
                </a:extLst>
              </p:cNvPr>
              <p:cNvSpPr>
                <a:spLocks/>
              </p:cNvSpPr>
              <p:nvPr/>
            </p:nvSpPr>
            <p:spPr bwMode="auto">
              <a:xfrm>
                <a:off x="3450" y="1260"/>
                <a:ext cx="22" cy="18"/>
              </a:xfrm>
              <a:custGeom>
                <a:avLst/>
                <a:gdLst>
                  <a:gd name="T0" fmla="*/ 10 w 22"/>
                  <a:gd name="T1" fmla="*/ 14 h 18"/>
                  <a:gd name="T2" fmla="*/ 10 w 22"/>
                  <a:gd name="T3" fmla="*/ 14 h 18"/>
                  <a:gd name="T4" fmla="*/ 16 w 22"/>
                  <a:gd name="T5" fmla="*/ 10 h 18"/>
                  <a:gd name="T6" fmla="*/ 20 w 22"/>
                  <a:gd name="T7" fmla="*/ 6 h 18"/>
                  <a:gd name="T8" fmla="*/ 22 w 22"/>
                  <a:gd name="T9" fmla="*/ 2 h 18"/>
                  <a:gd name="T10" fmla="*/ 22 w 22"/>
                  <a:gd name="T11" fmla="*/ 2 h 18"/>
                  <a:gd name="T12" fmla="*/ 20 w 22"/>
                  <a:gd name="T13" fmla="*/ 0 h 18"/>
                  <a:gd name="T14" fmla="*/ 0 w 22"/>
                  <a:gd name="T15" fmla="*/ 18 h 18"/>
                  <a:gd name="T16" fmla="*/ 0 w 22"/>
                  <a:gd name="T17" fmla="*/ 18 h 18"/>
                  <a:gd name="T18" fmla="*/ 10 w 22"/>
                  <a:gd name="T19" fmla="*/ 14 h 18"/>
                  <a:gd name="T20" fmla="*/ 10 w 22"/>
                  <a:gd name="T21"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18">
                    <a:moveTo>
                      <a:pt x="10" y="14"/>
                    </a:moveTo>
                    <a:lnTo>
                      <a:pt x="10" y="14"/>
                    </a:lnTo>
                    <a:lnTo>
                      <a:pt x="16" y="10"/>
                    </a:lnTo>
                    <a:lnTo>
                      <a:pt x="20" y="6"/>
                    </a:lnTo>
                    <a:lnTo>
                      <a:pt x="22" y="2"/>
                    </a:lnTo>
                    <a:lnTo>
                      <a:pt x="22" y="2"/>
                    </a:lnTo>
                    <a:lnTo>
                      <a:pt x="20" y="0"/>
                    </a:lnTo>
                    <a:lnTo>
                      <a:pt x="0" y="18"/>
                    </a:lnTo>
                    <a:lnTo>
                      <a:pt x="0" y="18"/>
                    </a:lnTo>
                    <a:lnTo>
                      <a:pt x="10" y="14"/>
                    </a:lnTo>
                    <a:lnTo>
                      <a:pt x="1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0" name="Freeform 1355">
                <a:extLst>
                  <a:ext uri="{FF2B5EF4-FFF2-40B4-BE49-F238E27FC236}">
                    <a16:creationId xmlns:a16="http://schemas.microsoft.com/office/drawing/2014/main" id="{519F5812-9678-4137-8285-80666078473D}"/>
                  </a:ext>
                </a:extLst>
              </p:cNvPr>
              <p:cNvSpPr>
                <a:spLocks/>
              </p:cNvSpPr>
              <p:nvPr/>
            </p:nvSpPr>
            <p:spPr bwMode="auto">
              <a:xfrm>
                <a:off x="3386" y="1446"/>
                <a:ext cx="16" cy="12"/>
              </a:xfrm>
              <a:custGeom>
                <a:avLst/>
                <a:gdLst>
                  <a:gd name="T0" fmla="*/ 4 w 16"/>
                  <a:gd name="T1" fmla="*/ 0 h 12"/>
                  <a:gd name="T2" fmla="*/ 4 w 16"/>
                  <a:gd name="T3" fmla="*/ 0 h 12"/>
                  <a:gd name="T4" fmla="*/ 2 w 16"/>
                  <a:gd name="T5" fmla="*/ 0 h 12"/>
                  <a:gd name="T6" fmla="*/ 0 w 16"/>
                  <a:gd name="T7" fmla="*/ 4 h 12"/>
                  <a:gd name="T8" fmla="*/ 0 w 16"/>
                  <a:gd name="T9" fmla="*/ 4 h 12"/>
                  <a:gd name="T10" fmla="*/ 2 w 16"/>
                  <a:gd name="T11" fmla="*/ 8 h 12"/>
                  <a:gd name="T12" fmla="*/ 6 w 16"/>
                  <a:gd name="T13" fmla="*/ 12 h 12"/>
                  <a:gd name="T14" fmla="*/ 6 w 16"/>
                  <a:gd name="T15" fmla="*/ 12 h 12"/>
                  <a:gd name="T16" fmla="*/ 8 w 16"/>
                  <a:gd name="T17" fmla="*/ 12 h 12"/>
                  <a:gd name="T18" fmla="*/ 16 w 16"/>
                  <a:gd name="T19" fmla="*/ 4 h 12"/>
                  <a:gd name="T20" fmla="*/ 16 w 16"/>
                  <a:gd name="T21" fmla="*/ 4 h 12"/>
                  <a:gd name="T22" fmla="*/ 16 w 16"/>
                  <a:gd name="T23" fmla="*/ 0 h 12"/>
                  <a:gd name="T24" fmla="*/ 4 w 16"/>
                  <a:gd name="T25"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12">
                    <a:moveTo>
                      <a:pt x="4" y="0"/>
                    </a:moveTo>
                    <a:lnTo>
                      <a:pt x="4" y="0"/>
                    </a:lnTo>
                    <a:lnTo>
                      <a:pt x="2" y="0"/>
                    </a:lnTo>
                    <a:lnTo>
                      <a:pt x="0" y="4"/>
                    </a:lnTo>
                    <a:lnTo>
                      <a:pt x="0" y="4"/>
                    </a:lnTo>
                    <a:lnTo>
                      <a:pt x="2" y="8"/>
                    </a:lnTo>
                    <a:lnTo>
                      <a:pt x="6" y="12"/>
                    </a:lnTo>
                    <a:lnTo>
                      <a:pt x="6" y="12"/>
                    </a:lnTo>
                    <a:lnTo>
                      <a:pt x="8" y="12"/>
                    </a:lnTo>
                    <a:lnTo>
                      <a:pt x="16" y="4"/>
                    </a:lnTo>
                    <a:lnTo>
                      <a:pt x="16" y="4"/>
                    </a:lnTo>
                    <a:lnTo>
                      <a:pt x="16"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1" name="Freeform 1356">
                <a:extLst>
                  <a:ext uri="{FF2B5EF4-FFF2-40B4-BE49-F238E27FC236}">
                    <a16:creationId xmlns:a16="http://schemas.microsoft.com/office/drawing/2014/main" id="{C99967E5-3525-4F48-A841-544A4EB632C5}"/>
                  </a:ext>
                </a:extLst>
              </p:cNvPr>
              <p:cNvSpPr>
                <a:spLocks/>
              </p:cNvSpPr>
              <p:nvPr/>
            </p:nvSpPr>
            <p:spPr bwMode="auto">
              <a:xfrm>
                <a:off x="1456" y="1656"/>
                <a:ext cx="32" cy="26"/>
              </a:xfrm>
              <a:custGeom>
                <a:avLst/>
                <a:gdLst>
                  <a:gd name="T0" fmla="*/ 12 w 32"/>
                  <a:gd name="T1" fmla="*/ 14 h 26"/>
                  <a:gd name="T2" fmla="*/ 12 w 32"/>
                  <a:gd name="T3" fmla="*/ 14 h 26"/>
                  <a:gd name="T4" fmla="*/ 14 w 32"/>
                  <a:gd name="T5" fmla="*/ 22 h 26"/>
                  <a:gd name="T6" fmla="*/ 14 w 32"/>
                  <a:gd name="T7" fmla="*/ 24 h 26"/>
                  <a:gd name="T8" fmla="*/ 16 w 32"/>
                  <a:gd name="T9" fmla="*/ 26 h 26"/>
                  <a:gd name="T10" fmla="*/ 32 w 32"/>
                  <a:gd name="T11" fmla="*/ 8 h 26"/>
                  <a:gd name="T12" fmla="*/ 32 w 32"/>
                  <a:gd name="T13" fmla="*/ 8 h 26"/>
                  <a:gd name="T14" fmla="*/ 26 w 32"/>
                  <a:gd name="T15" fmla="*/ 4 h 26"/>
                  <a:gd name="T16" fmla="*/ 16 w 32"/>
                  <a:gd name="T17" fmla="*/ 0 h 26"/>
                  <a:gd name="T18" fmla="*/ 0 w 32"/>
                  <a:gd name="T19" fmla="*/ 16 h 26"/>
                  <a:gd name="T20" fmla="*/ 0 w 32"/>
                  <a:gd name="T21" fmla="*/ 16 h 26"/>
                  <a:gd name="T22" fmla="*/ 4 w 32"/>
                  <a:gd name="T23" fmla="*/ 14 h 26"/>
                  <a:gd name="T24" fmla="*/ 12 w 32"/>
                  <a:gd name="T25" fmla="*/ 14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26">
                    <a:moveTo>
                      <a:pt x="12" y="14"/>
                    </a:moveTo>
                    <a:lnTo>
                      <a:pt x="12" y="14"/>
                    </a:lnTo>
                    <a:lnTo>
                      <a:pt x="14" y="22"/>
                    </a:lnTo>
                    <a:lnTo>
                      <a:pt x="14" y="24"/>
                    </a:lnTo>
                    <a:lnTo>
                      <a:pt x="16" y="26"/>
                    </a:lnTo>
                    <a:lnTo>
                      <a:pt x="32" y="8"/>
                    </a:lnTo>
                    <a:lnTo>
                      <a:pt x="32" y="8"/>
                    </a:lnTo>
                    <a:lnTo>
                      <a:pt x="26" y="4"/>
                    </a:lnTo>
                    <a:lnTo>
                      <a:pt x="16" y="0"/>
                    </a:lnTo>
                    <a:lnTo>
                      <a:pt x="0" y="16"/>
                    </a:lnTo>
                    <a:lnTo>
                      <a:pt x="0" y="16"/>
                    </a:lnTo>
                    <a:lnTo>
                      <a:pt x="4" y="14"/>
                    </a:lnTo>
                    <a:lnTo>
                      <a:pt x="12"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2" name="Rectangle 1357">
                <a:extLst>
                  <a:ext uri="{FF2B5EF4-FFF2-40B4-BE49-F238E27FC236}">
                    <a16:creationId xmlns:a16="http://schemas.microsoft.com/office/drawing/2014/main" id="{BEC5A21B-D7BC-4AB1-9FC1-A1898E71E71C}"/>
                  </a:ext>
                </a:extLst>
              </p:cNvPr>
              <p:cNvSpPr>
                <a:spLocks noChangeArrowheads="1"/>
              </p:cNvSpPr>
              <p:nvPr/>
            </p:nvSpPr>
            <p:spPr bwMode="auto">
              <a:xfrm>
                <a:off x="1510" y="1716"/>
                <a:ext cx="1"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3" name="Freeform 1358">
                <a:extLst>
                  <a:ext uri="{FF2B5EF4-FFF2-40B4-BE49-F238E27FC236}">
                    <a16:creationId xmlns:a16="http://schemas.microsoft.com/office/drawing/2014/main" id="{9D382F33-24C8-45DA-82D3-CF7000E1BCCA}"/>
                  </a:ext>
                </a:extLst>
              </p:cNvPr>
              <p:cNvSpPr>
                <a:spLocks/>
              </p:cNvSpPr>
              <p:nvPr/>
            </p:nvSpPr>
            <p:spPr bwMode="auto">
              <a:xfrm>
                <a:off x="1482" y="1720"/>
                <a:ext cx="28" cy="24"/>
              </a:xfrm>
              <a:custGeom>
                <a:avLst/>
                <a:gdLst>
                  <a:gd name="T0" fmla="*/ 28 w 28"/>
                  <a:gd name="T1" fmla="*/ 8 h 24"/>
                  <a:gd name="T2" fmla="*/ 28 w 28"/>
                  <a:gd name="T3" fmla="*/ 8 h 24"/>
                  <a:gd name="T4" fmla="*/ 26 w 28"/>
                  <a:gd name="T5" fmla="*/ 4 h 24"/>
                  <a:gd name="T6" fmla="*/ 24 w 28"/>
                  <a:gd name="T7" fmla="*/ 0 h 24"/>
                  <a:gd name="T8" fmla="*/ 0 w 28"/>
                  <a:gd name="T9" fmla="*/ 24 h 24"/>
                  <a:gd name="T10" fmla="*/ 0 w 28"/>
                  <a:gd name="T11" fmla="*/ 24 h 24"/>
                  <a:gd name="T12" fmla="*/ 18 w 28"/>
                  <a:gd name="T13" fmla="*/ 16 h 24"/>
                  <a:gd name="T14" fmla="*/ 24 w 28"/>
                  <a:gd name="T15" fmla="*/ 12 h 24"/>
                  <a:gd name="T16" fmla="*/ 28 w 28"/>
                  <a:gd name="T17" fmla="*/ 8 h 24"/>
                  <a:gd name="T18" fmla="*/ 28 w 28"/>
                  <a:gd name="T19" fmla="*/ 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4">
                    <a:moveTo>
                      <a:pt x="28" y="8"/>
                    </a:moveTo>
                    <a:lnTo>
                      <a:pt x="28" y="8"/>
                    </a:lnTo>
                    <a:lnTo>
                      <a:pt x="26" y="4"/>
                    </a:lnTo>
                    <a:lnTo>
                      <a:pt x="24" y="0"/>
                    </a:lnTo>
                    <a:lnTo>
                      <a:pt x="0" y="24"/>
                    </a:lnTo>
                    <a:lnTo>
                      <a:pt x="0" y="24"/>
                    </a:lnTo>
                    <a:lnTo>
                      <a:pt x="18" y="16"/>
                    </a:lnTo>
                    <a:lnTo>
                      <a:pt x="24" y="12"/>
                    </a:lnTo>
                    <a:lnTo>
                      <a:pt x="28" y="8"/>
                    </a:lnTo>
                    <a:lnTo>
                      <a:pt x="2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4" name="Freeform 1359">
                <a:extLst>
                  <a:ext uri="{FF2B5EF4-FFF2-40B4-BE49-F238E27FC236}">
                    <a16:creationId xmlns:a16="http://schemas.microsoft.com/office/drawing/2014/main" id="{D1EB46AB-B0E7-4B6E-8E72-AEEC5199A93E}"/>
                  </a:ext>
                </a:extLst>
              </p:cNvPr>
              <p:cNvSpPr>
                <a:spLocks/>
              </p:cNvSpPr>
              <p:nvPr/>
            </p:nvSpPr>
            <p:spPr bwMode="auto">
              <a:xfrm>
                <a:off x="2090" y="1400"/>
                <a:ext cx="2" cy="2"/>
              </a:xfrm>
              <a:custGeom>
                <a:avLst/>
                <a:gdLst>
                  <a:gd name="T0" fmla="*/ 0 w 2"/>
                  <a:gd name="T1" fmla="*/ 2 h 2"/>
                  <a:gd name="T2" fmla="*/ 2 w 2"/>
                  <a:gd name="T3" fmla="*/ 0 h 2"/>
                  <a:gd name="T4" fmla="*/ 2 w 2"/>
                  <a:gd name="T5" fmla="*/ 0 h 2"/>
                  <a:gd name="T6" fmla="*/ 0 w 2"/>
                  <a:gd name="T7" fmla="*/ 2 h 2"/>
                  <a:gd name="T8" fmla="*/ 0 w 2"/>
                  <a:gd name="T9" fmla="*/ 2 h 2"/>
                  <a:gd name="T10" fmla="*/ 0 w 2"/>
                  <a:gd name="T11" fmla="*/ 2 h 2"/>
                  <a:gd name="T12" fmla="*/ 0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0" y="2"/>
                    </a:moveTo>
                    <a:lnTo>
                      <a:pt x="2" y="0"/>
                    </a:lnTo>
                    <a:lnTo>
                      <a:pt x="2" y="0"/>
                    </a:lnTo>
                    <a:lnTo>
                      <a:pt x="0" y="2"/>
                    </a:lnTo>
                    <a:lnTo>
                      <a:pt x="0" y="2"/>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5" name="Freeform 1360">
                <a:extLst>
                  <a:ext uri="{FF2B5EF4-FFF2-40B4-BE49-F238E27FC236}">
                    <a16:creationId xmlns:a16="http://schemas.microsoft.com/office/drawing/2014/main" id="{F9C81EFE-AFE8-40AE-922E-DC74271CB554}"/>
                  </a:ext>
                </a:extLst>
              </p:cNvPr>
              <p:cNvSpPr>
                <a:spLocks/>
              </p:cNvSpPr>
              <p:nvPr/>
            </p:nvSpPr>
            <p:spPr bwMode="auto">
              <a:xfrm>
                <a:off x="2094" y="1430"/>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6" name="Freeform 1361">
                <a:extLst>
                  <a:ext uri="{FF2B5EF4-FFF2-40B4-BE49-F238E27FC236}">
                    <a16:creationId xmlns:a16="http://schemas.microsoft.com/office/drawing/2014/main" id="{03402E97-1CEC-448E-B50F-748A2DCDE3E1}"/>
                  </a:ext>
                </a:extLst>
              </p:cNvPr>
              <p:cNvSpPr>
                <a:spLocks/>
              </p:cNvSpPr>
              <p:nvPr/>
            </p:nvSpPr>
            <p:spPr bwMode="auto">
              <a:xfrm>
                <a:off x="2106" y="1432"/>
                <a:ext cx="2" cy="0"/>
              </a:xfrm>
              <a:custGeom>
                <a:avLst/>
                <a:gdLst>
                  <a:gd name="T0" fmla="*/ 0 w 2"/>
                  <a:gd name="T1" fmla="*/ 0 w 2"/>
                  <a:gd name="T2" fmla="*/ 2 w 2"/>
                  <a:gd name="T3" fmla="*/ 2 w 2"/>
                  <a:gd name="T4" fmla="*/ 2 w 2"/>
                  <a:gd name="T5" fmla="*/ 0 w 2"/>
                  <a:gd name="T6" fmla="*/ 0 w 2"/>
                </a:gdLst>
                <a:ahLst/>
                <a:cxnLst>
                  <a:cxn ang="0">
                    <a:pos x="T0" y="0"/>
                  </a:cxn>
                  <a:cxn ang="0">
                    <a:pos x="T1" y="0"/>
                  </a:cxn>
                  <a:cxn ang="0">
                    <a:pos x="T2" y="0"/>
                  </a:cxn>
                  <a:cxn ang="0">
                    <a:pos x="T3" y="0"/>
                  </a:cxn>
                  <a:cxn ang="0">
                    <a:pos x="T4" y="0"/>
                  </a:cxn>
                  <a:cxn ang="0">
                    <a:pos x="T5" y="0"/>
                  </a:cxn>
                  <a:cxn ang="0">
                    <a:pos x="T6" y="0"/>
                  </a:cxn>
                </a:cxnLst>
                <a:rect l="0" t="0" r="r" b="b"/>
                <a:pathLst>
                  <a:path w="2">
                    <a:moveTo>
                      <a:pt x="0" y="0"/>
                    </a:moveTo>
                    <a:lnTo>
                      <a:pt x="0" y="0"/>
                    </a:lnTo>
                    <a:lnTo>
                      <a:pt x="2" y="0"/>
                    </a:lnTo>
                    <a:lnTo>
                      <a:pt x="2" y="0"/>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7" name="Freeform 1362">
                <a:extLst>
                  <a:ext uri="{FF2B5EF4-FFF2-40B4-BE49-F238E27FC236}">
                    <a16:creationId xmlns:a16="http://schemas.microsoft.com/office/drawing/2014/main" id="{6C301403-512C-4103-A2B8-3BB8DDDCA3C3}"/>
                  </a:ext>
                </a:extLst>
              </p:cNvPr>
              <p:cNvSpPr>
                <a:spLocks/>
              </p:cNvSpPr>
              <p:nvPr/>
            </p:nvSpPr>
            <p:spPr bwMode="auto">
              <a:xfrm>
                <a:off x="1926" y="1584"/>
                <a:ext cx="6" cy="6"/>
              </a:xfrm>
              <a:custGeom>
                <a:avLst/>
                <a:gdLst>
                  <a:gd name="T0" fmla="*/ 6 w 6"/>
                  <a:gd name="T1" fmla="*/ 0 h 6"/>
                  <a:gd name="T2" fmla="*/ 0 w 6"/>
                  <a:gd name="T3" fmla="*/ 6 h 6"/>
                  <a:gd name="T4" fmla="*/ 0 w 6"/>
                  <a:gd name="T5" fmla="*/ 6 h 6"/>
                  <a:gd name="T6" fmla="*/ 4 w 6"/>
                  <a:gd name="T7" fmla="*/ 4 h 6"/>
                  <a:gd name="T8" fmla="*/ 6 w 6"/>
                  <a:gd name="T9" fmla="*/ 0 h 6"/>
                  <a:gd name="T10" fmla="*/ 6 w 6"/>
                  <a:gd name="T11" fmla="*/ 0 h 6"/>
                </a:gdLst>
                <a:ahLst/>
                <a:cxnLst>
                  <a:cxn ang="0">
                    <a:pos x="T0" y="T1"/>
                  </a:cxn>
                  <a:cxn ang="0">
                    <a:pos x="T2" y="T3"/>
                  </a:cxn>
                  <a:cxn ang="0">
                    <a:pos x="T4" y="T5"/>
                  </a:cxn>
                  <a:cxn ang="0">
                    <a:pos x="T6" y="T7"/>
                  </a:cxn>
                  <a:cxn ang="0">
                    <a:pos x="T8" y="T9"/>
                  </a:cxn>
                  <a:cxn ang="0">
                    <a:pos x="T10" y="T11"/>
                  </a:cxn>
                </a:cxnLst>
                <a:rect l="0" t="0" r="r" b="b"/>
                <a:pathLst>
                  <a:path w="6" h="6">
                    <a:moveTo>
                      <a:pt x="6" y="0"/>
                    </a:moveTo>
                    <a:lnTo>
                      <a:pt x="0" y="6"/>
                    </a:lnTo>
                    <a:lnTo>
                      <a:pt x="0" y="6"/>
                    </a:lnTo>
                    <a:lnTo>
                      <a:pt x="4" y="4"/>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Freeform 1363">
                <a:extLst>
                  <a:ext uri="{FF2B5EF4-FFF2-40B4-BE49-F238E27FC236}">
                    <a16:creationId xmlns:a16="http://schemas.microsoft.com/office/drawing/2014/main" id="{D2557B5A-EC74-49E4-A9BC-C7965145FBEC}"/>
                  </a:ext>
                </a:extLst>
              </p:cNvPr>
              <p:cNvSpPr>
                <a:spLocks/>
              </p:cNvSpPr>
              <p:nvPr/>
            </p:nvSpPr>
            <p:spPr bwMode="auto">
              <a:xfrm>
                <a:off x="2144" y="1370"/>
                <a:ext cx="28" cy="4"/>
              </a:xfrm>
              <a:custGeom>
                <a:avLst/>
                <a:gdLst>
                  <a:gd name="T0" fmla="*/ 26 w 28"/>
                  <a:gd name="T1" fmla="*/ 2 h 4"/>
                  <a:gd name="T2" fmla="*/ 28 w 28"/>
                  <a:gd name="T3" fmla="*/ 0 h 4"/>
                  <a:gd name="T4" fmla="*/ 28 w 28"/>
                  <a:gd name="T5" fmla="*/ 0 h 4"/>
                  <a:gd name="T6" fmla="*/ 24 w 28"/>
                  <a:gd name="T7" fmla="*/ 0 h 4"/>
                  <a:gd name="T8" fmla="*/ 24 w 28"/>
                  <a:gd name="T9" fmla="*/ 0 h 4"/>
                  <a:gd name="T10" fmla="*/ 4 w 28"/>
                  <a:gd name="T11" fmla="*/ 0 h 4"/>
                  <a:gd name="T12" fmla="*/ 4 w 28"/>
                  <a:gd name="T13" fmla="*/ 0 h 4"/>
                  <a:gd name="T14" fmla="*/ 2 w 28"/>
                  <a:gd name="T15" fmla="*/ 0 h 4"/>
                  <a:gd name="T16" fmla="*/ 0 w 28"/>
                  <a:gd name="T17" fmla="*/ 4 h 4"/>
                  <a:gd name="T18" fmla="*/ 0 w 28"/>
                  <a:gd name="T19" fmla="*/ 4 h 4"/>
                  <a:gd name="T20" fmla="*/ 12 w 28"/>
                  <a:gd name="T21" fmla="*/ 2 h 4"/>
                  <a:gd name="T22" fmla="*/ 22 w 28"/>
                  <a:gd name="T23" fmla="*/ 2 h 4"/>
                  <a:gd name="T24" fmla="*/ 22 w 28"/>
                  <a:gd name="T25" fmla="*/ 2 h 4"/>
                  <a:gd name="T26" fmla="*/ 26 w 28"/>
                  <a:gd name="T27" fmla="*/ 2 h 4"/>
                  <a:gd name="T28" fmla="*/ 26 w 28"/>
                  <a:gd name="T29"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4">
                    <a:moveTo>
                      <a:pt x="26" y="2"/>
                    </a:moveTo>
                    <a:lnTo>
                      <a:pt x="28" y="0"/>
                    </a:lnTo>
                    <a:lnTo>
                      <a:pt x="28" y="0"/>
                    </a:lnTo>
                    <a:lnTo>
                      <a:pt x="24" y="0"/>
                    </a:lnTo>
                    <a:lnTo>
                      <a:pt x="24" y="0"/>
                    </a:lnTo>
                    <a:lnTo>
                      <a:pt x="4" y="0"/>
                    </a:lnTo>
                    <a:lnTo>
                      <a:pt x="4" y="0"/>
                    </a:lnTo>
                    <a:lnTo>
                      <a:pt x="2" y="0"/>
                    </a:lnTo>
                    <a:lnTo>
                      <a:pt x="0" y="4"/>
                    </a:lnTo>
                    <a:lnTo>
                      <a:pt x="0" y="4"/>
                    </a:lnTo>
                    <a:lnTo>
                      <a:pt x="12" y="2"/>
                    </a:lnTo>
                    <a:lnTo>
                      <a:pt x="22" y="2"/>
                    </a:lnTo>
                    <a:lnTo>
                      <a:pt x="22" y="2"/>
                    </a:lnTo>
                    <a:lnTo>
                      <a:pt x="26" y="2"/>
                    </a:lnTo>
                    <a:lnTo>
                      <a:pt x="2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9" name="Freeform 1364">
                <a:extLst>
                  <a:ext uri="{FF2B5EF4-FFF2-40B4-BE49-F238E27FC236}">
                    <a16:creationId xmlns:a16="http://schemas.microsoft.com/office/drawing/2014/main" id="{6707CADC-69E8-4085-B284-0B84FFD86044}"/>
                  </a:ext>
                </a:extLst>
              </p:cNvPr>
              <p:cNvSpPr>
                <a:spLocks/>
              </p:cNvSpPr>
              <p:nvPr/>
            </p:nvSpPr>
            <p:spPr bwMode="auto">
              <a:xfrm>
                <a:off x="2156" y="1384"/>
                <a:ext cx="2" cy="0"/>
              </a:xfrm>
              <a:custGeom>
                <a:avLst/>
                <a:gdLst>
                  <a:gd name="T0" fmla="*/ 2 w 2"/>
                  <a:gd name="T1" fmla="*/ 2 w 2"/>
                  <a:gd name="T2" fmla="*/ 2 w 2"/>
                  <a:gd name="T3" fmla="*/ 0 w 2"/>
                  <a:gd name="T4" fmla="*/ 2 w 2"/>
                </a:gdLst>
                <a:ahLst/>
                <a:cxnLst>
                  <a:cxn ang="0">
                    <a:pos x="T0" y="0"/>
                  </a:cxn>
                  <a:cxn ang="0">
                    <a:pos x="T1" y="0"/>
                  </a:cxn>
                  <a:cxn ang="0">
                    <a:pos x="T2" y="0"/>
                  </a:cxn>
                  <a:cxn ang="0">
                    <a:pos x="T3" y="0"/>
                  </a:cxn>
                  <a:cxn ang="0">
                    <a:pos x="T4" y="0"/>
                  </a:cxn>
                </a:cxnLst>
                <a:rect l="0" t="0" r="r" b="b"/>
                <a:pathLst>
                  <a:path w="2">
                    <a:moveTo>
                      <a:pt x="2" y="0"/>
                    </a:moveTo>
                    <a:lnTo>
                      <a:pt x="2" y="0"/>
                    </a:lnTo>
                    <a:lnTo>
                      <a:pt x="2" y="0"/>
                    </a:lnTo>
                    <a:lnTo>
                      <a:pt x="0"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0" name="Freeform 1365">
                <a:extLst>
                  <a:ext uri="{FF2B5EF4-FFF2-40B4-BE49-F238E27FC236}">
                    <a16:creationId xmlns:a16="http://schemas.microsoft.com/office/drawing/2014/main" id="{FF0E43BF-BB23-49BE-8E2B-39CDFFC999EE}"/>
                  </a:ext>
                </a:extLst>
              </p:cNvPr>
              <p:cNvSpPr>
                <a:spLocks/>
              </p:cNvSpPr>
              <p:nvPr/>
            </p:nvSpPr>
            <p:spPr bwMode="auto">
              <a:xfrm>
                <a:off x="2172" y="1428"/>
                <a:ext cx="14" cy="14"/>
              </a:xfrm>
              <a:custGeom>
                <a:avLst/>
                <a:gdLst>
                  <a:gd name="T0" fmla="*/ 14 w 14"/>
                  <a:gd name="T1" fmla="*/ 10 h 14"/>
                  <a:gd name="T2" fmla="*/ 14 w 14"/>
                  <a:gd name="T3" fmla="*/ 10 h 14"/>
                  <a:gd name="T4" fmla="*/ 10 w 14"/>
                  <a:gd name="T5" fmla="*/ 10 h 14"/>
                  <a:gd name="T6" fmla="*/ 6 w 14"/>
                  <a:gd name="T7" fmla="*/ 8 h 14"/>
                  <a:gd name="T8" fmla="*/ 6 w 14"/>
                  <a:gd name="T9" fmla="*/ 8 h 14"/>
                  <a:gd name="T10" fmla="*/ 10 w 14"/>
                  <a:gd name="T11" fmla="*/ 6 h 14"/>
                  <a:gd name="T12" fmla="*/ 14 w 14"/>
                  <a:gd name="T13" fmla="*/ 6 h 14"/>
                  <a:gd name="T14" fmla="*/ 14 w 14"/>
                  <a:gd name="T15" fmla="*/ 0 h 14"/>
                  <a:gd name="T16" fmla="*/ 0 w 14"/>
                  <a:gd name="T17" fmla="*/ 14 h 14"/>
                  <a:gd name="T18" fmla="*/ 0 w 14"/>
                  <a:gd name="T19" fmla="*/ 14 h 14"/>
                  <a:gd name="T20" fmla="*/ 4 w 14"/>
                  <a:gd name="T21" fmla="*/ 14 h 14"/>
                  <a:gd name="T22" fmla="*/ 4 w 14"/>
                  <a:gd name="T23" fmla="*/ 14 h 14"/>
                  <a:gd name="T24" fmla="*/ 10 w 14"/>
                  <a:gd name="T25" fmla="*/ 14 h 14"/>
                  <a:gd name="T26" fmla="*/ 14 w 14"/>
                  <a:gd name="T27" fmla="*/ 10 h 14"/>
                  <a:gd name="T28" fmla="*/ 14 w 14"/>
                  <a:gd name="T29"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 h="14">
                    <a:moveTo>
                      <a:pt x="14" y="10"/>
                    </a:moveTo>
                    <a:lnTo>
                      <a:pt x="14" y="10"/>
                    </a:lnTo>
                    <a:lnTo>
                      <a:pt x="10" y="10"/>
                    </a:lnTo>
                    <a:lnTo>
                      <a:pt x="6" y="8"/>
                    </a:lnTo>
                    <a:lnTo>
                      <a:pt x="6" y="8"/>
                    </a:lnTo>
                    <a:lnTo>
                      <a:pt x="10" y="6"/>
                    </a:lnTo>
                    <a:lnTo>
                      <a:pt x="14" y="6"/>
                    </a:lnTo>
                    <a:lnTo>
                      <a:pt x="14" y="0"/>
                    </a:lnTo>
                    <a:lnTo>
                      <a:pt x="0" y="14"/>
                    </a:lnTo>
                    <a:lnTo>
                      <a:pt x="0" y="14"/>
                    </a:lnTo>
                    <a:lnTo>
                      <a:pt x="4" y="14"/>
                    </a:lnTo>
                    <a:lnTo>
                      <a:pt x="4" y="14"/>
                    </a:lnTo>
                    <a:lnTo>
                      <a:pt x="10" y="14"/>
                    </a:lnTo>
                    <a:lnTo>
                      <a:pt x="14" y="10"/>
                    </a:lnTo>
                    <a:lnTo>
                      <a:pt x="14"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1" name="Rectangle 1366">
                <a:extLst>
                  <a:ext uri="{FF2B5EF4-FFF2-40B4-BE49-F238E27FC236}">
                    <a16:creationId xmlns:a16="http://schemas.microsoft.com/office/drawing/2014/main" id="{FEBF0252-8616-458F-8D15-1F5F33570B3F}"/>
                  </a:ext>
                </a:extLst>
              </p:cNvPr>
              <p:cNvSpPr>
                <a:spLocks noChangeArrowheads="1"/>
              </p:cNvSpPr>
              <p:nvPr/>
            </p:nvSpPr>
            <p:spPr bwMode="auto">
              <a:xfrm>
                <a:off x="2106" y="1630"/>
                <a:ext cx="1"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2" name="Freeform 1367">
                <a:extLst>
                  <a:ext uri="{FF2B5EF4-FFF2-40B4-BE49-F238E27FC236}">
                    <a16:creationId xmlns:a16="http://schemas.microsoft.com/office/drawing/2014/main" id="{D32B3381-EAF5-4EDC-92B7-78503A5F5329}"/>
                  </a:ext>
                </a:extLst>
              </p:cNvPr>
              <p:cNvSpPr>
                <a:spLocks/>
              </p:cNvSpPr>
              <p:nvPr/>
            </p:nvSpPr>
            <p:spPr bwMode="auto">
              <a:xfrm>
                <a:off x="2134" y="1576"/>
                <a:ext cx="4" cy="2"/>
              </a:xfrm>
              <a:custGeom>
                <a:avLst/>
                <a:gdLst>
                  <a:gd name="T0" fmla="*/ 4 w 4"/>
                  <a:gd name="T1" fmla="*/ 0 h 2"/>
                  <a:gd name="T2" fmla="*/ 4 w 4"/>
                  <a:gd name="T3" fmla="*/ 0 h 2"/>
                  <a:gd name="T4" fmla="*/ 2 w 4"/>
                  <a:gd name="T5" fmla="*/ 0 h 2"/>
                  <a:gd name="T6" fmla="*/ 0 w 4"/>
                  <a:gd name="T7" fmla="*/ 2 h 2"/>
                  <a:gd name="T8" fmla="*/ 0 w 4"/>
                  <a:gd name="T9" fmla="*/ 2 h 2"/>
                  <a:gd name="T10" fmla="*/ 4 w 4"/>
                  <a:gd name="T11" fmla="*/ 0 h 2"/>
                  <a:gd name="T12" fmla="*/ 4 w 4"/>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4" h="2">
                    <a:moveTo>
                      <a:pt x="4" y="0"/>
                    </a:moveTo>
                    <a:lnTo>
                      <a:pt x="4" y="0"/>
                    </a:lnTo>
                    <a:lnTo>
                      <a:pt x="2" y="0"/>
                    </a:lnTo>
                    <a:lnTo>
                      <a:pt x="0" y="2"/>
                    </a:lnTo>
                    <a:lnTo>
                      <a:pt x="0" y="2"/>
                    </a:lnTo>
                    <a:lnTo>
                      <a:pt x="4"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3" name="Freeform 1368">
                <a:extLst>
                  <a:ext uri="{FF2B5EF4-FFF2-40B4-BE49-F238E27FC236}">
                    <a16:creationId xmlns:a16="http://schemas.microsoft.com/office/drawing/2014/main" id="{CB7EE8AD-B15B-42FD-A860-6B52CD068CCD}"/>
                  </a:ext>
                </a:extLst>
              </p:cNvPr>
              <p:cNvSpPr>
                <a:spLocks/>
              </p:cNvSpPr>
              <p:nvPr/>
            </p:nvSpPr>
            <p:spPr bwMode="auto">
              <a:xfrm>
                <a:off x="2190" y="1512"/>
                <a:ext cx="14" cy="28"/>
              </a:xfrm>
              <a:custGeom>
                <a:avLst/>
                <a:gdLst>
                  <a:gd name="T0" fmla="*/ 0 w 14"/>
                  <a:gd name="T1" fmla="*/ 8 h 28"/>
                  <a:gd name="T2" fmla="*/ 0 w 14"/>
                  <a:gd name="T3" fmla="*/ 8 h 28"/>
                  <a:gd name="T4" fmla="*/ 4 w 14"/>
                  <a:gd name="T5" fmla="*/ 14 h 28"/>
                  <a:gd name="T6" fmla="*/ 4 w 14"/>
                  <a:gd name="T7" fmla="*/ 14 h 28"/>
                  <a:gd name="T8" fmla="*/ 6 w 14"/>
                  <a:gd name="T9" fmla="*/ 20 h 28"/>
                  <a:gd name="T10" fmla="*/ 6 w 14"/>
                  <a:gd name="T11" fmla="*/ 28 h 28"/>
                  <a:gd name="T12" fmla="*/ 14 w 14"/>
                  <a:gd name="T13" fmla="*/ 20 h 28"/>
                  <a:gd name="T14" fmla="*/ 14 w 14"/>
                  <a:gd name="T15" fmla="*/ 20 h 28"/>
                  <a:gd name="T16" fmla="*/ 8 w 14"/>
                  <a:gd name="T17" fmla="*/ 0 h 28"/>
                  <a:gd name="T18" fmla="*/ 0 w 14"/>
                  <a:gd name="T19"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28">
                    <a:moveTo>
                      <a:pt x="0" y="8"/>
                    </a:moveTo>
                    <a:lnTo>
                      <a:pt x="0" y="8"/>
                    </a:lnTo>
                    <a:lnTo>
                      <a:pt x="4" y="14"/>
                    </a:lnTo>
                    <a:lnTo>
                      <a:pt x="4" y="14"/>
                    </a:lnTo>
                    <a:lnTo>
                      <a:pt x="6" y="20"/>
                    </a:lnTo>
                    <a:lnTo>
                      <a:pt x="6" y="28"/>
                    </a:lnTo>
                    <a:lnTo>
                      <a:pt x="14" y="20"/>
                    </a:lnTo>
                    <a:lnTo>
                      <a:pt x="14" y="20"/>
                    </a:lnTo>
                    <a:lnTo>
                      <a:pt x="8" y="0"/>
                    </a:lnTo>
                    <a:lnTo>
                      <a:pt x="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4" name="Freeform 1369">
                <a:extLst>
                  <a:ext uri="{FF2B5EF4-FFF2-40B4-BE49-F238E27FC236}">
                    <a16:creationId xmlns:a16="http://schemas.microsoft.com/office/drawing/2014/main" id="{D6F16610-FF8C-4841-8031-369FC3B72CFB}"/>
                  </a:ext>
                </a:extLst>
              </p:cNvPr>
              <p:cNvSpPr>
                <a:spLocks/>
              </p:cNvSpPr>
              <p:nvPr/>
            </p:nvSpPr>
            <p:spPr bwMode="auto">
              <a:xfrm>
                <a:off x="2290" y="1418"/>
                <a:ext cx="20" cy="12"/>
              </a:xfrm>
              <a:custGeom>
                <a:avLst/>
                <a:gdLst>
                  <a:gd name="T0" fmla="*/ 20 w 20"/>
                  <a:gd name="T1" fmla="*/ 10 h 12"/>
                  <a:gd name="T2" fmla="*/ 20 w 20"/>
                  <a:gd name="T3" fmla="*/ 2 h 12"/>
                  <a:gd name="T4" fmla="*/ 20 w 20"/>
                  <a:gd name="T5" fmla="*/ 2 h 12"/>
                  <a:gd name="T6" fmla="*/ 10 w 20"/>
                  <a:gd name="T7" fmla="*/ 2 h 12"/>
                  <a:gd name="T8" fmla="*/ 4 w 20"/>
                  <a:gd name="T9" fmla="*/ 0 h 12"/>
                  <a:gd name="T10" fmla="*/ 0 w 20"/>
                  <a:gd name="T11" fmla="*/ 4 h 12"/>
                  <a:gd name="T12" fmla="*/ 0 w 20"/>
                  <a:gd name="T13" fmla="*/ 4 h 12"/>
                  <a:gd name="T14" fmla="*/ 6 w 20"/>
                  <a:gd name="T15" fmla="*/ 8 h 12"/>
                  <a:gd name="T16" fmla="*/ 10 w 20"/>
                  <a:gd name="T17" fmla="*/ 10 h 12"/>
                  <a:gd name="T18" fmla="*/ 16 w 20"/>
                  <a:gd name="T19" fmla="*/ 12 h 12"/>
                  <a:gd name="T20" fmla="*/ 20 w 20"/>
                  <a:gd name="T21"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12">
                    <a:moveTo>
                      <a:pt x="20" y="10"/>
                    </a:moveTo>
                    <a:lnTo>
                      <a:pt x="20" y="2"/>
                    </a:lnTo>
                    <a:lnTo>
                      <a:pt x="20" y="2"/>
                    </a:lnTo>
                    <a:lnTo>
                      <a:pt x="10" y="2"/>
                    </a:lnTo>
                    <a:lnTo>
                      <a:pt x="4" y="0"/>
                    </a:lnTo>
                    <a:lnTo>
                      <a:pt x="0" y="4"/>
                    </a:lnTo>
                    <a:lnTo>
                      <a:pt x="0" y="4"/>
                    </a:lnTo>
                    <a:lnTo>
                      <a:pt x="6" y="8"/>
                    </a:lnTo>
                    <a:lnTo>
                      <a:pt x="10" y="10"/>
                    </a:lnTo>
                    <a:lnTo>
                      <a:pt x="16" y="12"/>
                    </a:lnTo>
                    <a:lnTo>
                      <a:pt x="2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5" name="Freeform 1370">
                <a:extLst>
                  <a:ext uri="{FF2B5EF4-FFF2-40B4-BE49-F238E27FC236}">
                    <a16:creationId xmlns:a16="http://schemas.microsoft.com/office/drawing/2014/main" id="{2AB65A0D-137F-45C8-830C-5B3D4970727B}"/>
                  </a:ext>
                </a:extLst>
              </p:cNvPr>
              <p:cNvSpPr>
                <a:spLocks/>
              </p:cNvSpPr>
              <p:nvPr/>
            </p:nvSpPr>
            <p:spPr bwMode="auto">
              <a:xfrm>
                <a:off x="2442" y="1264"/>
                <a:ext cx="6" cy="4"/>
              </a:xfrm>
              <a:custGeom>
                <a:avLst/>
                <a:gdLst>
                  <a:gd name="T0" fmla="*/ 6 w 6"/>
                  <a:gd name="T1" fmla="*/ 0 h 4"/>
                  <a:gd name="T2" fmla="*/ 4 w 6"/>
                  <a:gd name="T3" fmla="*/ 0 h 4"/>
                  <a:gd name="T4" fmla="*/ 0 w 6"/>
                  <a:gd name="T5" fmla="*/ 4 h 4"/>
                  <a:gd name="T6" fmla="*/ 0 w 6"/>
                  <a:gd name="T7" fmla="*/ 4 h 4"/>
                  <a:gd name="T8" fmla="*/ 6 w 6"/>
                  <a:gd name="T9" fmla="*/ 0 h 4"/>
                  <a:gd name="T10" fmla="*/ 6 w 6"/>
                  <a:gd name="T11" fmla="*/ 0 h 4"/>
                </a:gdLst>
                <a:ahLst/>
                <a:cxnLst>
                  <a:cxn ang="0">
                    <a:pos x="T0" y="T1"/>
                  </a:cxn>
                  <a:cxn ang="0">
                    <a:pos x="T2" y="T3"/>
                  </a:cxn>
                  <a:cxn ang="0">
                    <a:pos x="T4" y="T5"/>
                  </a:cxn>
                  <a:cxn ang="0">
                    <a:pos x="T6" y="T7"/>
                  </a:cxn>
                  <a:cxn ang="0">
                    <a:pos x="T8" y="T9"/>
                  </a:cxn>
                  <a:cxn ang="0">
                    <a:pos x="T10" y="T11"/>
                  </a:cxn>
                </a:cxnLst>
                <a:rect l="0" t="0" r="r" b="b"/>
                <a:pathLst>
                  <a:path w="6" h="4">
                    <a:moveTo>
                      <a:pt x="6" y="0"/>
                    </a:moveTo>
                    <a:lnTo>
                      <a:pt x="4" y="0"/>
                    </a:lnTo>
                    <a:lnTo>
                      <a:pt x="0" y="4"/>
                    </a:lnTo>
                    <a:lnTo>
                      <a:pt x="0" y="4"/>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Freeform 1371">
                <a:extLst>
                  <a:ext uri="{FF2B5EF4-FFF2-40B4-BE49-F238E27FC236}">
                    <a16:creationId xmlns:a16="http://schemas.microsoft.com/office/drawing/2014/main" id="{8BDE8FB0-78E0-4854-AF41-47FA7E4FDA94}"/>
                  </a:ext>
                </a:extLst>
              </p:cNvPr>
              <p:cNvSpPr>
                <a:spLocks/>
              </p:cNvSpPr>
              <p:nvPr/>
            </p:nvSpPr>
            <p:spPr bwMode="auto">
              <a:xfrm>
                <a:off x="2282" y="1424"/>
                <a:ext cx="12" cy="10"/>
              </a:xfrm>
              <a:custGeom>
                <a:avLst/>
                <a:gdLst>
                  <a:gd name="T0" fmla="*/ 12 w 12"/>
                  <a:gd name="T1" fmla="*/ 10 h 10"/>
                  <a:gd name="T2" fmla="*/ 12 w 12"/>
                  <a:gd name="T3" fmla="*/ 10 h 10"/>
                  <a:gd name="T4" fmla="*/ 8 w 12"/>
                  <a:gd name="T5" fmla="*/ 6 h 10"/>
                  <a:gd name="T6" fmla="*/ 6 w 12"/>
                  <a:gd name="T7" fmla="*/ 2 h 10"/>
                  <a:gd name="T8" fmla="*/ 6 w 12"/>
                  <a:gd name="T9" fmla="*/ 0 h 10"/>
                  <a:gd name="T10" fmla="*/ 0 w 12"/>
                  <a:gd name="T11" fmla="*/ 6 h 10"/>
                  <a:gd name="T12" fmla="*/ 0 w 12"/>
                  <a:gd name="T13" fmla="*/ 6 h 10"/>
                  <a:gd name="T14" fmla="*/ 6 w 12"/>
                  <a:gd name="T15" fmla="*/ 10 h 10"/>
                  <a:gd name="T16" fmla="*/ 12 w 12"/>
                  <a:gd name="T17" fmla="*/ 10 h 10"/>
                  <a:gd name="T18" fmla="*/ 12 w 12"/>
                  <a:gd name="T1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0">
                    <a:moveTo>
                      <a:pt x="12" y="10"/>
                    </a:moveTo>
                    <a:lnTo>
                      <a:pt x="12" y="10"/>
                    </a:lnTo>
                    <a:lnTo>
                      <a:pt x="8" y="6"/>
                    </a:lnTo>
                    <a:lnTo>
                      <a:pt x="6" y="2"/>
                    </a:lnTo>
                    <a:lnTo>
                      <a:pt x="6" y="0"/>
                    </a:lnTo>
                    <a:lnTo>
                      <a:pt x="0" y="6"/>
                    </a:lnTo>
                    <a:lnTo>
                      <a:pt x="0" y="6"/>
                    </a:lnTo>
                    <a:lnTo>
                      <a:pt x="6" y="10"/>
                    </a:lnTo>
                    <a:lnTo>
                      <a:pt x="12" y="10"/>
                    </a:lnTo>
                    <a:lnTo>
                      <a:pt x="1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7" name="Freeform 1372">
                <a:extLst>
                  <a:ext uri="{FF2B5EF4-FFF2-40B4-BE49-F238E27FC236}">
                    <a16:creationId xmlns:a16="http://schemas.microsoft.com/office/drawing/2014/main" id="{D7241C2F-8013-4400-A41A-8B3305BF0D2B}"/>
                  </a:ext>
                </a:extLst>
              </p:cNvPr>
              <p:cNvSpPr>
                <a:spLocks/>
              </p:cNvSpPr>
              <p:nvPr/>
            </p:nvSpPr>
            <p:spPr bwMode="auto">
              <a:xfrm>
                <a:off x="2418" y="1336"/>
                <a:ext cx="14" cy="4"/>
              </a:xfrm>
              <a:custGeom>
                <a:avLst/>
                <a:gdLst>
                  <a:gd name="T0" fmla="*/ 14 w 14"/>
                  <a:gd name="T1" fmla="*/ 2 h 4"/>
                  <a:gd name="T2" fmla="*/ 14 w 14"/>
                  <a:gd name="T3" fmla="*/ 2 h 4"/>
                  <a:gd name="T4" fmla="*/ 4 w 14"/>
                  <a:gd name="T5" fmla="*/ 0 h 4"/>
                  <a:gd name="T6" fmla="*/ 0 w 14"/>
                  <a:gd name="T7" fmla="*/ 4 h 4"/>
                  <a:gd name="T8" fmla="*/ 0 w 14"/>
                  <a:gd name="T9" fmla="*/ 4 h 4"/>
                  <a:gd name="T10" fmla="*/ 14 w 14"/>
                  <a:gd name="T11" fmla="*/ 2 h 4"/>
                  <a:gd name="T12" fmla="*/ 14 w 14"/>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14" h="4">
                    <a:moveTo>
                      <a:pt x="14" y="2"/>
                    </a:moveTo>
                    <a:lnTo>
                      <a:pt x="14" y="2"/>
                    </a:lnTo>
                    <a:lnTo>
                      <a:pt x="4" y="0"/>
                    </a:lnTo>
                    <a:lnTo>
                      <a:pt x="0" y="4"/>
                    </a:lnTo>
                    <a:lnTo>
                      <a:pt x="0" y="4"/>
                    </a:lnTo>
                    <a:lnTo>
                      <a:pt x="14" y="2"/>
                    </a:lnTo>
                    <a:lnTo>
                      <a:pt x="14"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Freeform 1373">
                <a:extLst>
                  <a:ext uri="{FF2B5EF4-FFF2-40B4-BE49-F238E27FC236}">
                    <a16:creationId xmlns:a16="http://schemas.microsoft.com/office/drawing/2014/main" id="{AD8E3B3F-FA32-484E-AF96-8460403C48BB}"/>
                  </a:ext>
                </a:extLst>
              </p:cNvPr>
              <p:cNvSpPr>
                <a:spLocks/>
              </p:cNvSpPr>
              <p:nvPr/>
            </p:nvSpPr>
            <p:spPr bwMode="auto">
              <a:xfrm>
                <a:off x="2292" y="1506"/>
                <a:ext cx="18" cy="10"/>
              </a:xfrm>
              <a:custGeom>
                <a:avLst/>
                <a:gdLst>
                  <a:gd name="T0" fmla="*/ 18 w 18"/>
                  <a:gd name="T1" fmla="*/ 10 h 10"/>
                  <a:gd name="T2" fmla="*/ 18 w 18"/>
                  <a:gd name="T3" fmla="*/ 0 h 10"/>
                  <a:gd name="T4" fmla="*/ 18 w 18"/>
                  <a:gd name="T5" fmla="*/ 0 h 10"/>
                  <a:gd name="T6" fmla="*/ 10 w 18"/>
                  <a:gd name="T7" fmla="*/ 0 h 10"/>
                  <a:gd name="T8" fmla="*/ 0 w 18"/>
                  <a:gd name="T9" fmla="*/ 8 h 10"/>
                  <a:gd name="T10" fmla="*/ 0 w 18"/>
                  <a:gd name="T11" fmla="*/ 8 h 10"/>
                  <a:gd name="T12" fmla="*/ 8 w 18"/>
                  <a:gd name="T13" fmla="*/ 10 h 10"/>
                  <a:gd name="T14" fmla="*/ 8 w 18"/>
                  <a:gd name="T15" fmla="*/ 10 h 10"/>
                  <a:gd name="T16" fmla="*/ 18 w 18"/>
                  <a:gd name="T17" fmla="*/ 10 h 10"/>
                  <a:gd name="T18" fmla="*/ 18 w 18"/>
                  <a:gd name="T1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10">
                    <a:moveTo>
                      <a:pt x="18" y="10"/>
                    </a:moveTo>
                    <a:lnTo>
                      <a:pt x="18" y="0"/>
                    </a:lnTo>
                    <a:lnTo>
                      <a:pt x="18" y="0"/>
                    </a:lnTo>
                    <a:lnTo>
                      <a:pt x="10" y="0"/>
                    </a:lnTo>
                    <a:lnTo>
                      <a:pt x="0" y="8"/>
                    </a:lnTo>
                    <a:lnTo>
                      <a:pt x="0" y="8"/>
                    </a:lnTo>
                    <a:lnTo>
                      <a:pt x="8" y="10"/>
                    </a:lnTo>
                    <a:lnTo>
                      <a:pt x="8" y="10"/>
                    </a:lnTo>
                    <a:lnTo>
                      <a:pt x="18" y="10"/>
                    </a:lnTo>
                    <a:lnTo>
                      <a:pt x="18"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9" name="Freeform 1374">
                <a:extLst>
                  <a:ext uri="{FF2B5EF4-FFF2-40B4-BE49-F238E27FC236}">
                    <a16:creationId xmlns:a16="http://schemas.microsoft.com/office/drawing/2014/main" id="{F5D1DCF7-AF27-490F-A31A-8DFC66BD9867}"/>
                  </a:ext>
                </a:extLst>
              </p:cNvPr>
              <p:cNvSpPr>
                <a:spLocks/>
              </p:cNvSpPr>
              <p:nvPr/>
            </p:nvSpPr>
            <p:spPr bwMode="auto">
              <a:xfrm>
                <a:off x="2274" y="1592"/>
                <a:ext cx="16" cy="8"/>
              </a:xfrm>
              <a:custGeom>
                <a:avLst/>
                <a:gdLst>
                  <a:gd name="T0" fmla="*/ 6 w 16"/>
                  <a:gd name="T1" fmla="*/ 0 h 8"/>
                  <a:gd name="T2" fmla="*/ 6 w 16"/>
                  <a:gd name="T3" fmla="*/ 0 h 8"/>
                  <a:gd name="T4" fmla="*/ 2 w 16"/>
                  <a:gd name="T5" fmla="*/ 0 h 8"/>
                  <a:gd name="T6" fmla="*/ 0 w 16"/>
                  <a:gd name="T7" fmla="*/ 4 h 8"/>
                  <a:gd name="T8" fmla="*/ 0 w 16"/>
                  <a:gd name="T9" fmla="*/ 4 h 8"/>
                  <a:gd name="T10" fmla="*/ 0 w 16"/>
                  <a:gd name="T11" fmla="*/ 6 h 8"/>
                  <a:gd name="T12" fmla="*/ 2 w 16"/>
                  <a:gd name="T13" fmla="*/ 6 h 8"/>
                  <a:gd name="T14" fmla="*/ 6 w 16"/>
                  <a:gd name="T15" fmla="*/ 8 h 8"/>
                  <a:gd name="T16" fmla="*/ 6 w 16"/>
                  <a:gd name="T17" fmla="*/ 8 h 8"/>
                  <a:gd name="T18" fmla="*/ 6 w 16"/>
                  <a:gd name="T19" fmla="*/ 8 h 8"/>
                  <a:gd name="T20" fmla="*/ 16 w 16"/>
                  <a:gd name="T21" fmla="*/ 0 h 8"/>
                  <a:gd name="T22" fmla="*/ 16 w 16"/>
                  <a:gd name="T23" fmla="*/ 0 h 8"/>
                  <a:gd name="T24" fmla="*/ 6 w 16"/>
                  <a:gd name="T25" fmla="*/ 0 h 8"/>
                  <a:gd name="T26" fmla="*/ 6 w 16"/>
                  <a:gd name="T2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8">
                    <a:moveTo>
                      <a:pt x="6" y="0"/>
                    </a:moveTo>
                    <a:lnTo>
                      <a:pt x="6" y="0"/>
                    </a:lnTo>
                    <a:lnTo>
                      <a:pt x="2" y="0"/>
                    </a:lnTo>
                    <a:lnTo>
                      <a:pt x="0" y="4"/>
                    </a:lnTo>
                    <a:lnTo>
                      <a:pt x="0" y="4"/>
                    </a:lnTo>
                    <a:lnTo>
                      <a:pt x="0" y="6"/>
                    </a:lnTo>
                    <a:lnTo>
                      <a:pt x="2" y="6"/>
                    </a:lnTo>
                    <a:lnTo>
                      <a:pt x="6" y="8"/>
                    </a:lnTo>
                    <a:lnTo>
                      <a:pt x="6" y="8"/>
                    </a:lnTo>
                    <a:lnTo>
                      <a:pt x="6" y="8"/>
                    </a:lnTo>
                    <a:lnTo>
                      <a:pt x="16" y="0"/>
                    </a:lnTo>
                    <a:lnTo>
                      <a:pt x="16" y="0"/>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0" name="Freeform 1375">
                <a:extLst>
                  <a:ext uri="{FF2B5EF4-FFF2-40B4-BE49-F238E27FC236}">
                    <a16:creationId xmlns:a16="http://schemas.microsoft.com/office/drawing/2014/main" id="{C644ED0D-B256-4971-BC25-A3231AD4D89F}"/>
                  </a:ext>
                </a:extLst>
              </p:cNvPr>
              <p:cNvSpPr>
                <a:spLocks/>
              </p:cNvSpPr>
              <p:nvPr/>
            </p:nvSpPr>
            <p:spPr bwMode="auto">
              <a:xfrm>
                <a:off x="2204" y="1650"/>
                <a:ext cx="2" cy="2"/>
              </a:xfrm>
              <a:custGeom>
                <a:avLst/>
                <a:gdLst>
                  <a:gd name="T0" fmla="*/ 0 w 2"/>
                  <a:gd name="T1" fmla="*/ 2 h 2"/>
                  <a:gd name="T2" fmla="*/ 0 w 2"/>
                  <a:gd name="T3" fmla="*/ 2 h 2"/>
                  <a:gd name="T4" fmla="*/ 2 w 2"/>
                  <a:gd name="T5" fmla="*/ 0 h 2"/>
                  <a:gd name="T6" fmla="*/ 0 w 2"/>
                  <a:gd name="T7" fmla="*/ 2 h 2"/>
                  <a:gd name="T8" fmla="*/ 0 w 2"/>
                  <a:gd name="T9" fmla="*/ 2 h 2"/>
                  <a:gd name="T10" fmla="*/ 0 w 2"/>
                  <a:gd name="T11" fmla="*/ 2 h 2"/>
                  <a:gd name="T12" fmla="*/ 0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0" y="2"/>
                    </a:moveTo>
                    <a:lnTo>
                      <a:pt x="0" y="2"/>
                    </a:lnTo>
                    <a:lnTo>
                      <a:pt x="2" y="0"/>
                    </a:lnTo>
                    <a:lnTo>
                      <a:pt x="0" y="2"/>
                    </a:lnTo>
                    <a:lnTo>
                      <a:pt x="0" y="2"/>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1" name="Freeform 1376">
                <a:extLst>
                  <a:ext uri="{FF2B5EF4-FFF2-40B4-BE49-F238E27FC236}">
                    <a16:creationId xmlns:a16="http://schemas.microsoft.com/office/drawing/2014/main" id="{A38EC402-DC83-4748-A4E3-033C54AB3DF2}"/>
                  </a:ext>
                </a:extLst>
              </p:cNvPr>
              <p:cNvSpPr>
                <a:spLocks/>
              </p:cNvSpPr>
              <p:nvPr/>
            </p:nvSpPr>
            <p:spPr bwMode="auto">
              <a:xfrm>
                <a:off x="2552" y="1290"/>
                <a:ext cx="28" cy="14"/>
              </a:xfrm>
              <a:custGeom>
                <a:avLst/>
                <a:gdLst>
                  <a:gd name="T0" fmla="*/ 6 w 28"/>
                  <a:gd name="T1" fmla="*/ 14 h 14"/>
                  <a:gd name="T2" fmla="*/ 6 w 28"/>
                  <a:gd name="T3" fmla="*/ 14 h 14"/>
                  <a:gd name="T4" fmla="*/ 18 w 28"/>
                  <a:gd name="T5" fmla="*/ 8 h 14"/>
                  <a:gd name="T6" fmla="*/ 28 w 28"/>
                  <a:gd name="T7" fmla="*/ 0 h 14"/>
                  <a:gd name="T8" fmla="*/ 22 w 28"/>
                  <a:gd name="T9" fmla="*/ 0 h 14"/>
                  <a:gd name="T10" fmla="*/ 22 w 28"/>
                  <a:gd name="T11" fmla="*/ 0 h 14"/>
                  <a:gd name="T12" fmla="*/ 6 w 28"/>
                  <a:gd name="T13" fmla="*/ 8 h 14"/>
                  <a:gd name="T14" fmla="*/ 0 w 28"/>
                  <a:gd name="T15" fmla="*/ 14 h 14"/>
                  <a:gd name="T16" fmla="*/ 6 w 28"/>
                  <a:gd name="T17"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14">
                    <a:moveTo>
                      <a:pt x="6" y="14"/>
                    </a:moveTo>
                    <a:lnTo>
                      <a:pt x="6" y="14"/>
                    </a:lnTo>
                    <a:lnTo>
                      <a:pt x="18" y="8"/>
                    </a:lnTo>
                    <a:lnTo>
                      <a:pt x="28" y="0"/>
                    </a:lnTo>
                    <a:lnTo>
                      <a:pt x="22" y="0"/>
                    </a:lnTo>
                    <a:lnTo>
                      <a:pt x="22" y="0"/>
                    </a:lnTo>
                    <a:lnTo>
                      <a:pt x="6" y="8"/>
                    </a:lnTo>
                    <a:lnTo>
                      <a:pt x="0" y="14"/>
                    </a:lnTo>
                    <a:lnTo>
                      <a:pt x="6"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2" name="Freeform 1377">
                <a:extLst>
                  <a:ext uri="{FF2B5EF4-FFF2-40B4-BE49-F238E27FC236}">
                    <a16:creationId xmlns:a16="http://schemas.microsoft.com/office/drawing/2014/main" id="{528143ED-25BE-42B2-86E7-F26831C61811}"/>
                  </a:ext>
                </a:extLst>
              </p:cNvPr>
              <p:cNvSpPr>
                <a:spLocks/>
              </p:cNvSpPr>
              <p:nvPr/>
            </p:nvSpPr>
            <p:spPr bwMode="auto">
              <a:xfrm>
                <a:off x="2508" y="1342"/>
                <a:ext cx="6" cy="6"/>
              </a:xfrm>
              <a:custGeom>
                <a:avLst/>
                <a:gdLst>
                  <a:gd name="T0" fmla="*/ 6 w 6"/>
                  <a:gd name="T1" fmla="*/ 0 h 6"/>
                  <a:gd name="T2" fmla="*/ 0 w 6"/>
                  <a:gd name="T3" fmla="*/ 6 h 6"/>
                  <a:gd name="T4" fmla="*/ 0 w 6"/>
                  <a:gd name="T5" fmla="*/ 6 h 6"/>
                  <a:gd name="T6" fmla="*/ 4 w 6"/>
                  <a:gd name="T7" fmla="*/ 4 h 6"/>
                  <a:gd name="T8" fmla="*/ 6 w 6"/>
                  <a:gd name="T9" fmla="*/ 0 h 6"/>
                  <a:gd name="T10" fmla="*/ 6 w 6"/>
                  <a:gd name="T11" fmla="*/ 0 h 6"/>
                </a:gdLst>
                <a:ahLst/>
                <a:cxnLst>
                  <a:cxn ang="0">
                    <a:pos x="T0" y="T1"/>
                  </a:cxn>
                  <a:cxn ang="0">
                    <a:pos x="T2" y="T3"/>
                  </a:cxn>
                  <a:cxn ang="0">
                    <a:pos x="T4" y="T5"/>
                  </a:cxn>
                  <a:cxn ang="0">
                    <a:pos x="T6" y="T7"/>
                  </a:cxn>
                  <a:cxn ang="0">
                    <a:pos x="T8" y="T9"/>
                  </a:cxn>
                  <a:cxn ang="0">
                    <a:pos x="T10" y="T11"/>
                  </a:cxn>
                </a:cxnLst>
                <a:rect l="0" t="0" r="r" b="b"/>
                <a:pathLst>
                  <a:path w="6" h="6">
                    <a:moveTo>
                      <a:pt x="6" y="0"/>
                    </a:moveTo>
                    <a:lnTo>
                      <a:pt x="0" y="6"/>
                    </a:lnTo>
                    <a:lnTo>
                      <a:pt x="0" y="6"/>
                    </a:lnTo>
                    <a:lnTo>
                      <a:pt x="4" y="4"/>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3" name="Freeform 1378">
                <a:extLst>
                  <a:ext uri="{FF2B5EF4-FFF2-40B4-BE49-F238E27FC236}">
                    <a16:creationId xmlns:a16="http://schemas.microsoft.com/office/drawing/2014/main" id="{00470C4E-91F0-42DC-911B-02201A1525C6}"/>
                  </a:ext>
                </a:extLst>
              </p:cNvPr>
              <p:cNvSpPr>
                <a:spLocks/>
              </p:cNvSpPr>
              <p:nvPr/>
            </p:nvSpPr>
            <p:spPr bwMode="auto">
              <a:xfrm>
                <a:off x="2536" y="1316"/>
                <a:ext cx="12" cy="6"/>
              </a:xfrm>
              <a:custGeom>
                <a:avLst/>
                <a:gdLst>
                  <a:gd name="T0" fmla="*/ 12 w 12"/>
                  <a:gd name="T1" fmla="*/ 6 h 6"/>
                  <a:gd name="T2" fmla="*/ 12 w 12"/>
                  <a:gd name="T3" fmla="*/ 6 h 6"/>
                  <a:gd name="T4" fmla="*/ 4 w 12"/>
                  <a:gd name="T5" fmla="*/ 0 h 6"/>
                  <a:gd name="T6" fmla="*/ 0 w 12"/>
                  <a:gd name="T7" fmla="*/ 4 h 6"/>
                  <a:gd name="T8" fmla="*/ 0 w 12"/>
                  <a:gd name="T9" fmla="*/ 4 h 6"/>
                  <a:gd name="T10" fmla="*/ 6 w 12"/>
                  <a:gd name="T11" fmla="*/ 6 h 6"/>
                  <a:gd name="T12" fmla="*/ 12 w 12"/>
                  <a:gd name="T13" fmla="*/ 6 h 6"/>
                  <a:gd name="T14" fmla="*/ 12 w 12"/>
                  <a:gd name="T15" fmla="*/ 6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6">
                    <a:moveTo>
                      <a:pt x="12" y="6"/>
                    </a:moveTo>
                    <a:lnTo>
                      <a:pt x="12" y="6"/>
                    </a:lnTo>
                    <a:lnTo>
                      <a:pt x="4" y="0"/>
                    </a:lnTo>
                    <a:lnTo>
                      <a:pt x="0" y="4"/>
                    </a:lnTo>
                    <a:lnTo>
                      <a:pt x="0" y="4"/>
                    </a:lnTo>
                    <a:lnTo>
                      <a:pt x="6" y="6"/>
                    </a:lnTo>
                    <a:lnTo>
                      <a:pt x="12" y="6"/>
                    </a:lnTo>
                    <a:lnTo>
                      <a:pt x="12"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4" name="Freeform 1379">
                <a:extLst>
                  <a:ext uri="{FF2B5EF4-FFF2-40B4-BE49-F238E27FC236}">
                    <a16:creationId xmlns:a16="http://schemas.microsoft.com/office/drawing/2014/main" id="{8B1710A8-3949-4A7B-BDD0-306D81D04B62}"/>
                  </a:ext>
                </a:extLst>
              </p:cNvPr>
              <p:cNvSpPr>
                <a:spLocks/>
              </p:cNvSpPr>
              <p:nvPr/>
            </p:nvSpPr>
            <p:spPr bwMode="auto">
              <a:xfrm>
                <a:off x="2512" y="1392"/>
                <a:ext cx="2" cy="0"/>
              </a:xfrm>
              <a:custGeom>
                <a:avLst/>
                <a:gdLst>
                  <a:gd name="T0" fmla="*/ 2 w 2"/>
                  <a:gd name="T1" fmla="*/ 2 w 2"/>
                  <a:gd name="T2" fmla="*/ 2 w 2"/>
                  <a:gd name="T3" fmla="*/ 0 w 2"/>
                  <a:gd name="T4" fmla="*/ 2 w 2"/>
                </a:gdLst>
                <a:ahLst/>
                <a:cxnLst>
                  <a:cxn ang="0">
                    <a:pos x="T0" y="0"/>
                  </a:cxn>
                  <a:cxn ang="0">
                    <a:pos x="T1" y="0"/>
                  </a:cxn>
                  <a:cxn ang="0">
                    <a:pos x="T2" y="0"/>
                  </a:cxn>
                  <a:cxn ang="0">
                    <a:pos x="T3" y="0"/>
                  </a:cxn>
                  <a:cxn ang="0">
                    <a:pos x="T4" y="0"/>
                  </a:cxn>
                </a:cxnLst>
                <a:rect l="0" t="0" r="r" b="b"/>
                <a:pathLst>
                  <a:path w="2">
                    <a:moveTo>
                      <a:pt x="2" y="0"/>
                    </a:moveTo>
                    <a:lnTo>
                      <a:pt x="2" y="0"/>
                    </a:lnTo>
                    <a:lnTo>
                      <a:pt x="2" y="0"/>
                    </a:lnTo>
                    <a:lnTo>
                      <a:pt x="0"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5" name="Freeform 1380">
                <a:extLst>
                  <a:ext uri="{FF2B5EF4-FFF2-40B4-BE49-F238E27FC236}">
                    <a16:creationId xmlns:a16="http://schemas.microsoft.com/office/drawing/2014/main" id="{CE8C4FEE-0ED2-40A8-A037-E4D43DB794DA}"/>
                  </a:ext>
                </a:extLst>
              </p:cNvPr>
              <p:cNvSpPr>
                <a:spLocks/>
              </p:cNvSpPr>
              <p:nvPr/>
            </p:nvSpPr>
            <p:spPr bwMode="auto">
              <a:xfrm>
                <a:off x="2632" y="1330"/>
                <a:ext cx="16" cy="4"/>
              </a:xfrm>
              <a:custGeom>
                <a:avLst/>
                <a:gdLst>
                  <a:gd name="T0" fmla="*/ 0 w 16"/>
                  <a:gd name="T1" fmla="*/ 4 h 4"/>
                  <a:gd name="T2" fmla="*/ 10 w 16"/>
                  <a:gd name="T3" fmla="*/ 4 h 4"/>
                  <a:gd name="T4" fmla="*/ 16 w 16"/>
                  <a:gd name="T5" fmla="*/ 0 h 4"/>
                  <a:gd name="T6" fmla="*/ 16 w 16"/>
                  <a:gd name="T7" fmla="*/ 0 h 4"/>
                  <a:gd name="T8" fmla="*/ 8 w 16"/>
                  <a:gd name="T9" fmla="*/ 2 h 4"/>
                  <a:gd name="T10" fmla="*/ 0 w 16"/>
                  <a:gd name="T11" fmla="*/ 4 h 4"/>
                  <a:gd name="T12" fmla="*/ 0 w 1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0" y="4"/>
                    </a:moveTo>
                    <a:lnTo>
                      <a:pt x="10" y="4"/>
                    </a:lnTo>
                    <a:lnTo>
                      <a:pt x="16" y="0"/>
                    </a:lnTo>
                    <a:lnTo>
                      <a:pt x="16" y="0"/>
                    </a:lnTo>
                    <a:lnTo>
                      <a:pt x="8" y="2"/>
                    </a:lnTo>
                    <a:lnTo>
                      <a:pt x="0" y="4"/>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6" name="Freeform 1381">
                <a:extLst>
                  <a:ext uri="{FF2B5EF4-FFF2-40B4-BE49-F238E27FC236}">
                    <a16:creationId xmlns:a16="http://schemas.microsoft.com/office/drawing/2014/main" id="{0BF174DB-4B7D-4CEE-B42F-29A1FCE64584}"/>
                  </a:ext>
                </a:extLst>
              </p:cNvPr>
              <p:cNvSpPr>
                <a:spLocks/>
              </p:cNvSpPr>
              <p:nvPr/>
            </p:nvSpPr>
            <p:spPr bwMode="auto">
              <a:xfrm>
                <a:off x="2632" y="1344"/>
                <a:ext cx="0" cy="2"/>
              </a:xfrm>
              <a:custGeom>
                <a:avLst/>
                <a:gdLst>
                  <a:gd name="T0" fmla="*/ 0 h 2"/>
                  <a:gd name="T1" fmla="*/ 0 h 2"/>
                  <a:gd name="T2" fmla="*/ 2 h 2"/>
                  <a:gd name="T3" fmla="*/ 0 h 2"/>
                  <a:gd name="T4" fmla="*/ 0 h 2"/>
                  <a:gd name="T5" fmla="*/ 0 h 2"/>
                  <a:gd name="T6" fmla="*/ 0 h 2"/>
                </a:gdLst>
                <a:ahLst/>
                <a:cxnLst>
                  <a:cxn ang="0">
                    <a:pos x="0" y="T0"/>
                  </a:cxn>
                  <a:cxn ang="0">
                    <a:pos x="0" y="T1"/>
                  </a:cxn>
                  <a:cxn ang="0">
                    <a:pos x="0" y="T2"/>
                  </a:cxn>
                  <a:cxn ang="0">
                    <a:pos x="0" y="T3"/>
                  </a:cxn>
                  <a:cxn ang="0">
                    <a:pos x="0" y="T4"/>
                  </a:cxn>
                  <a:cxn ang="0">
                    <a:pos x="0" y="T5"/>
                  </a:cxn>
                  <a:cxn ang="0">
                    <a:pos x="0" y="T6"/>
                  </a:cxn>
                </a:cxnLst>
                <a:rect l="0" t="0" r="r" b="b"/>
                <a:pathLst>
                  <a:path h="2">
                    <a:moveTo>
                      <a:pt x="0" y="0"/>
                    </a:moveTo>
                    <a:lnTo>
                      <a:pt x="0" y="0"/>
                    </a:lnTo>
                    <a:lnTo>
                      <a:pt x="0" y="2"/>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7" name="Freeform 1382">
                <a:extLst>
                  <a:ext uri="{FF2B5EF4-FFF2-40B4-BE49-F238E27FC236}">
                    <a16:creationId xmlns:a16="http://schemas.microsoft.com/office/drawing/2014/main" id="{887CC990-F51E-4757-8A9C-11F5AC30A2D5}"/>
                  </a:ext>
                </a:extLst>
              </p:cNvPr>
              <p:cNvSpPr>
                <a:spLocks/>
              </p:cNvSpPr>
              <p:nvPr/>
            </p:nvSpPr>
            <p:spPr bwMode="auto">
              <a:xfrm>
                <a:off x="2700" y="1386"/>
                <a:ext cx="36" cy="12"/>
              </a:xfrm>
              <a:custGeom>
                <a:avLst/>
                <a:gdLst>
                  <a:gd name="T0" fmla="*/ 6 w 36"/>
                  <a:gd name="T1" fmla="*/ 10 h 12"/>
                  <a:gd name="T2" fmla="*/ 6 w 36"/>
                  <a:gd name="T3" fmla="*/ 10 h 12"/>
                  <a:gd name="T4" fmla="*/ 18 w 36"/>
                  <a:gd name="T5" fmla="*/ 10 h 12"/>
                  <a:gd name="T6" fmla="*/ 18 w 36"/>
                  <a:gd name="T7" fmla="*/ 10 h 12"/>
                  <a:gd name="T8" fmla="*/ 26 w 36"/>
                  <a:gd name="T9" fmla="*/ 10 h 12"/>
                  <a:gd name="T10" fmla="*/ 36 w 36"/>
                  <a:gd name="T11" fmla="*/ 2 h 12"/>
                  <a:gd name="T12" fmla="*/ 36 w 36"/>
                  <a:gd name="T13" fmla="*/ 2 h 12"/>
                  <a:gd name="T14" fmla="*/ 20 w 36"/>
                  <a:gd name="T15" fmla="*/ 2 h 12"/>
                  <a:gd name="T16" fmla="*/ 20 w 36"/>
                  <a:gd name="T17" fmla="*/ 2 h 12"/>
                  <a:gd name="T18" fmla="*/ 12 w 36"/>
                  <a:gd name="T19" fmla="*/ 0 h 12"/>
                  <a:gd name="T20" fmla="*/ 0 w 36"/>
                  <a:gd name="T21" fmla="*/ 12 h 12"/>
                  <a:gd name="T22" fmla="*/ 0 w 36"/>
                  <a:gd name="T23" fmla="*/ 12 h 12"/>
                  <a:gd name="T24" fmla="*/ 6 w 36"/>
                  <a:gd name="T25" fmla="*/ 10 h 12"/>
                  <a:gd name="T26" fmla="*/ 6 w 36"/>
                  <a:gd name="T2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12">
                    <a:moveTo>
                      <a:pt x="6" y="10"/>
                    </a:moveTo>
                    <a:lnTo>
                      <a:pt x="6" y="10"/>
                    </a:lnTo>
                    <a:lnTo>
                      <a:pt x="18" y="10"/>
                    </a:lnTo>
                    <a:lnTo>
                      <a:pt x="18" y="10"/>
                    </a:lnTo>
                    <a:lnTo>
                      <a:pt x="26" y="10"/>
                    </a:lnTo>
                    <a:lnTo>
                      <a:pt x="36" y="2"/>
                    </a:lnTo>
                    <a:lnTo>
                      <a:pt x="36" y="2"/>
                    </a:lnTo>
                    <a:lnTo>
                      <a:pt x="20" y="2"/>
                    </a:lnTo>
                    <a:lnTo>
                      <a:pt x="20" y="2"/>
                    </a:lnTo>
                    <a:lnTo>
                      <a:pt x="12" y="0"/>
                    </a:lnTo>
                    <a:lnTo>
                      <a:pt x="0" y="12"/>
                    </a:lnTo>
                    <a:lnTo>
                      <a:pt x="0" y="12"/>
                    </a:lnTo>
                    <a:lnTo>
                      <a:pt x="6" y="10"/>
                    </a:lnTo>
                    <a:lnTo>
                      <a:pt x="6"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8" name="Freeform 1383">
                <a:extLst>
                  <a:ext uri="{FF2B5EF4-FFF2-40B4-BE49-F238E27FC236}">
                    <a16:creationId xmlns:a16="http://schemas.microsoft.com/office/drawing/2014/main" id="{3A5C815B-EFFC-449F-84C3-94238F38B6B9}"/>
                  </a:ext>
                </a:extLst>
              </p:cNvPr>
              <p:cNvSpPr>
                <a:spLocks/>
              </p:cNvSpPr>
              <p:nvPr/>
            </p:nvSpPr>
            <p:spPr bwMode="auto">
              <a:xfrm>
                <a:off x="2572" y="1514"/>
                <a:ext cx="36" cy="16"/>
              </a:xfrm>
              <a:custGeom>
                <a:avLst/>
                <a:gdLst>
                  <a:gd name="T0" fmla="*/ 16 w 36"/>
                  <a:gd name="T1" fmla="*/ 4 h 16"/>
                  <a:gd name="T2" fmla="*/ 16 w 36"/>
                  <a:gd name="T3" fmla="*/ 4 h 16"/>
                  <a:gd name="T4" fmla="*/ 8 w 36"/>
                  <a:gd name="T5" fmla="*/ 4 h 16"/>
                  <a:gd name="T6" fmla="*/ 0 w 36"/>
                  <a:gd name="T7" fmla="*/ 12 h 16"/>
                  <a:gd name="T8" fmla="*/ 0 w 36"/>
                  <a:gd name="T9" fmla="*/ 12 h 16"/>
                  <a:gd name="T10" fmla="*/ 2 w 36"/>
                  <a:gd name="T11" fmla="*/ 12 h 16"/>
                  <a:gd name="T12" fmla="*/ 2 w 36"/>
                  <a:gd name="T13" fmla="*/ 12 h 16"/>
                  <a:gd name="T14" fmla="*/ 6 w 36"/>
                  <a:gd name="T15" fmla="*/ 12 h 16"/>
                  <a:gd name="T16" fmla="*/ 10 w 36"/>
                  <a:gd name="T17" fmla="*/ 14 h 16"/>
                  <a:gd name="T18" fmla="*/ 16 w 36"/>
                  <a:gd name="T19" fmla="*/ 16 h 16"/>
                  <a:gd name="T20" fmla="*/ 16 w 36"/>
                  <a:gd name="T21" fmla="*/ 16 h 16"/>
                  <a:gd name="T22" fmla="*/ 20 w 36"/>
                  <a:gd name="T23" fmla="*/ 14 h 16"/>
                  <a:gd name="T24" fmla="*/ 24 w 36"/>
                  <a:gd name="T25" fmla="*/ 10 h 16"/>
                  <a:gd name="T26" fmla="*/ 28 w 36"/>
                  <a:gd name="T27" fmla="*/ 6 h 16"/>
                  <a:gd name="T28" fmla="*/ 32 w 36"/>
                  <a:gd name="T29" fmla="*/ 4 h 16"/>
                  <a:gd name="T30" fmla="*/ 36 w 36"/>
                  <a:gd name="T31" fmla="*/ 0 h 16"/>
                  <a:gd name="T32" fmla="*/ 36 w 36"/>
                  <a:gd name="T33" fmla="*/ 0 h 16"/>
                  <a:gd name="T34" fmla="*/ 32 w 36"/>
                  <a:gd name="T35" fmla="*/ 0 h 16"/>
                  <a:gd name="T36" fmla="*/ 32 w 36"/>
                  <a:gd name="T37" fmla="*/ 0 h 16"/>
                  <a:gd name="T38" fmla="*/ 24 w 36"/>
                  <a:gd name="T39" fmla="*/ 2 h 16"/>
                  <a:gd name="T40" fmla="*/ 20 w 36"/>
                  <a:gd name="T41" fmla="*/ 4 h 16"/>
                  <a:gd name="T42" fmla="*/ 16 w 36"/>
                  <a:gd name="T43" fmla="*/ 4 h 16"/>
                  <a:gd name="T44" fmla="*/ 16 w 36"/>
                  <a:gd name="T45"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 h="16">
                    <a:moveTo>
                      <a:pt x="16" y="4"/>
                    </a:moveTo>
                    <a:lnTo>
                      <a:pt x="16" y="4"/>
                    </a:lnTo>
                    <a:lnTo>
                      <a:pt x="8" y="4"/>
                    </a:lnTo>
                    <a:lnTo>
                      <a:pt x="0" y="12"/>
                    </a:lnTo>
                    <a:lnTo>
                      <a:pt x="0" y="12"/>
                    </a:lnTo>
                    <a:lnTo>
                      <a:pt x="2" y="12"/>
                    </a:lnTo>
                    <a:lnTo>
                      <a:pt x="2" y="12"/>
                    </a:lnTo>
                    <a:lnTo>
                      <a:pt x="6" y="12"/>
                    </a:lnTo>
                    <a:lnTo>
                      <a:pt x="10" y="14"/>
                    </a:lnTo>
                    <a:lnTo>
                      <a:pt x="16" y="16"/>
                    </a:lnTo>
                    <a:lnTo>
                      <a:pt x="16" y="16"/>
                    </a:lnTo>
                    <a:lnTo>
                      <a:pt x="20" y="14"/>
                    </a:lnTo>
                    <a:lnTo>
                      <a:pt x="24" y="10"/>
                    </a:lnTo>
                    <a:lnTo>
                      <a:pt x="28" y="6"/>
                    </a:lnTo>
                    <a:lnTo>
                      <a:pt x="32" y="4"/>
                    </a:lnTo>
                    <a:lnTo>
                      <a:pt x="36" y="0"/>
                    </a:lnTo>
                    <a:lnTo>
                      <a:pt x="36" y="0"/>
                    </a:lnTo>
                    <a:lnTo>
                      <a:pt x="32" y="0"/>
                    </a:lnTo>
                    <a:lnTo>
                      <a:pt x="32" y="0"/>
                    </a:lnTo>
                    <a:lnTo>
                      <a:pt x="24" y="2"/>
                    </a:lnTo>
                    <a:lnTo>
                      <a:pt x="20" y="4"/>
                    </a:lnTo>
                    <a:lnTo>
                      <a:pt x="16" y="4"/>
                    </a:lnTo>
                    <a:lnTo>
                      <a:pt x="16"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9" name="Freeform 1384">
                <a:extLst>
                  <a:ext uri="{FF2B5EF4-FFF2-40B4-BE49-F238E27FC236}">
                    <a16:creationId xmlns:a16="http://schemas.microsoft.com/office/drawing/2014/main" id="{29FBBCB5-BDB7-41D3-8285-E7F1F2535D9E}"/>
                  </a:ext>
                </a:extLst>
              </p:cNvPr>
              <p:cNvSpPr>
                <a:spLocks/>
              </p:cNvSpPr>
              <p:nvPr/>
            </p:nvSpPr>
            <p:spPr bwMode="auto">
              <a:xfrm>
                <a:off x="2458" y="1688"/>
                <a:ext cx="6" cy="2"/>
              </a:xfrm>
              <a:custGeom>
                <a:avLst/>
                <a:gdLst>
                  <a:gd name="T0" fmla="*/ 0 w 6"/>
                  <a:gd name="T1" fmla="*/ 0 h 2"/>
                  <a:gd name="T2" fmla="*/ 0 w 6"/>
                  <a:gd name="T3" fmla="*/ 0 h 2"/>
                  <a:gd name="T4" fmla="*/ 0 w 6"/>
                  <a:gd name="T5" fmla="*/ 0 h 2"/>
                  <a:gd name="T6" fmla="*/ 6 w 6"/>
                  <a:gd name="T7" fmla="*/ 2 h 2"/>
                  <a:gd name="T8" fmla="*/ 6 w 6"/>
                  <a:gd name="T9" fmla="*/ 2 h 2"/>
                  <a:gd name="T10" fmla="*/ 0 w 6"/>
                  <a:gd name="T11" fmla="*/ 0 h 2"/>
                  <a:gd name="T12" fmla="*/ 0 w 6"/>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6" h="2">
                    <a:moveTo>
                      <a:pt x="0" y="0"/>
                    </a:moveTo>
                    <a:lnTo>
                      <a:pt x="0" y="0"/>
                    </a:lnTo>
                    <a:lnTo>
                      <a:pt x="0" y="0"/>
                    </a:lnTo>
                    <a:lnTo>
                      <a:pt x="6" y="2"/>
                    </a:lnTo>
                    <a:lnTo>
                      <a:pt x="6" y="2"/>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Freeform 1385">
                <a:extLst>
                  <a:ext uri="{FF2B5EF4-FFF2-40B4-BE49-F238E27FC236}">
                    <a16:creationId xmlns:a16="http://schemas.microsoft.com/office/drawing/2014/main" id="{06D824D2-4674-4A95-A5B5-9FC412E6BC40}"/>
                  </a:ext>
                </a:extLst>
              </p:cNvPr>
              <p:cNvSpPr>
                <a:spLocks/>
              </p:cNvSpPr>
              <p:nvPr/>
            </p:nvSpPr>
            <p:spPr bwMode="auto">
              <a:xfrm>
                <a:off x="2750" y="1388"/>
                <a:ext cx="8" cy="8"/>
              </a:xfrm>
              <a:custGeom>
                <a:avLst/>
                <a:gdLst>
                  <a:gd name="T0" fmla="*/ 4 w 8"/>
                  <a:gd name="T1" fmla="*/ 8 h 8"/>
                  <a:gd name="T2" fmla="*/ 4 w 8"/>
                  <a:gd name="T3" fmla="*/ 8 h 8"/>
                  <a:gd name="T4" fmla="*/ 6 w 8"/>
                  <a:gd name="T5" fmla="*/ 4 h 8"/>
                  <a:gd name="T6" fmla="*/ 8 w 8"/>
                  <a:gd name="T7" fmla="*/ 0 h 8"/>
                  <a:gd name="T8" fmla="*/ 0 w 8"/>
                  <a:gd name="T9" fmla="*/ 8 h 8"/>
                  <a:gd name="T10" fmla="*/ 4 w 8"/>
                  <a:gd name="T11" fmla="*/ 8 h 8"/>
                </a:gdLst>
                <a:ahLst/>
                <a:cxnLst>
                  <a:cxn ang="0">
                    <a:pos x="T0" y="T1"/>
                  </a:cxn>
                  <a:cxn ang="0">
                    <a:pos x="T2" y="T3"/>
                  </a:cxn>
                  <a:cxn ang="0">
                    <a:pos x="T4" y="T5"/>
                  </a:cxn>
                  <a:cxn ang="0">
                    <a:pos x="T6" y="T7"/>
                  </a:cxn>
                  <a:cxn ang="0">
                    <a:pos x="T8" y="T9"/>
                  </a:cxn>
                  <a:cxn ang="0">
                    <a:pos x="T10" y="T11"/>
                  </a:cxn>
                </a:cxnLst>
                <a:rect l="0" t="0" r="r" b="b"/>
                <a:pathLst>
                  <a:path w="8" h="8">
                    <a:moveTo>
                      <a:pt x="4" y="8"/>
                    </a:moveTo>
                    <a:lnTo>
                      <a:pt x="4" y="8"/>
                    </a:lnTo>
                    <a:lnTo>
                      <a:pt x="6" y="4"/>
                    </a:lnTo>
                    <a:lnTo>
                      <a:pt x="8" y="0"/>
                    </a:lnTo>
                    <a:lnTo>
                      <a:pt x="0" y="8"/>
                    </a:lnTo>
                    <a:lnTo>
                      <a:pt x="4"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1" name="Freeform 1386">
                <a:extLst>
                  <a:ext uri="{FF2B5EF4-FFF2-40B4-BE49-F238E27FC236}">
                    <a16:creationId xmlns:a16="http://schemas.microsoft.com/office/drawing/2014/main" id="{536F6DAF-F569-4549-824C-3A8F05BDBA0C}"/>
                  </a:ext>
                </a:extLst>
              </p:cNvPr>
              <p:cNvSpPr>
                <a:spLocks/>
              </p:cNvSpPr>
              <p:nvPr/>
            </p:nvSpPr>
            <p:spPr bwMode="auto">
              <a:xfrm>
                <a:off x="2470" y="1688"/>
                <a:ext cx="14" cy="6"/>
              </a:xfrm>
              <a:custGeom>
                <a:avLst/>
                <a:gdLst>
                  <a:gd name="T0" fmla="*/ 0 w 14"/>
                  <a:gd name="T1" fmla="*/ 4 h 6"/>
                  <a:gd name="T2" fmla="*/ 0 w 14"/>
                  <a:gd name="T3" fmla="*/ 4 h 6"/>
                  <a:gd name="T4" fmla="*/ 8 w 14"/>
                  <a:gd name="T5" fmla="*/ 6 h 6"/>
                  <a:gd name="T6" fmla="*/ 14 w 14"/>
                  <a:gd name="T7" fmla="*/ 0 h 6"/>
                  <a:gd name="T8" fmla="*/ 14 w 14"/>
                  <a:gd name="T9" fmla="*/ 0 h 6"/>
                  <a:gd name="T10" fmla="*/ 8 w 14"/>
                  <a:gd name="T11" fmla="*/ 2 h 6"/>
                  <a:gd name="T12" fmla="*/ 4 w 14"/>
                  <a:gd name="T13" fmla="*/ 4 h 6"/>
                  <a:gd name="T14" fmla="*/ 4 w 14"/>
                  <a:gd name="T15" fmla="*/ 4 h 6"/>
                  <a:gd name="T16" fmla="*/ 0 w 14"/>
                  <a:gd name="T17" fmla="*/ 4 h 6"/>
                  <a:gd name="T18" fmla="*/ 0 w 14"/>
                  <a:gd name="T19"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6">
                    <a:moveTo>
                      <a:pt x="0" y="4"/>
                    </a:moveTo>
                    <a:lnTo>
                      <a:pt x="0" y="4"/>
                    </a:lnTo>
                    <a:lnTo>
                      <a:pt x="8" y="6"/>
                    </a:lnTo>
                    <a:lnTo>
                      <a:pt x="14" y="0"/>
                    </a:lnTo>
                    <a:lnTo>
                      <a:pt x="14" y="0"/>
                    </a:lnTo>
                    <a:lnTo>
                      <a:pt x="8" y="2"/>
                    </a:lnTo>
                    <a:lnTo>
                      <a:pt x="4" y="4"/>
                    </a:lnTo>
                    <a:lnTo>
                      <a:pt x="4" y="4"/>
                    </a:lnTo>
                    <a:lnTo>
                      <a:pt x="0" y="4"/>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2" name="Freeform 1387">
                <a:extLst>
                  <a:ext uri="{FF2B5EF4-FFF2-40B4-BE49-F238E27FC236}">
                    <a16:creationId xmlns:a16="http://schemas.microsoft.com/office/drawing/2014/main" id="{CBDB7FB8-0744-40A3-A5F6-6BE3A095F4B4}"/>
                  </a:ext>
                </a:extLst>
              </p:cNvPr>
              <p:cNvSpPr>
                <a:spLocks/>
              </p:cNvSpPr>
              <p:nvPr/>
            </p:nvSpPr>
            <p:spPr bwMode="auto">
              <a:xfrm>
                <a:off x="2548" y="1618"/>
                <a:ext cx="4" cy="6"/>
              </a:xfrm>
              <a:custGeom>
                <a:avLst/>
                <a:gdLst>
                  <a:gd name="T0" fmla="*/ 0 w 4"/>
                  <a:gd name="T1" fmla="*/ 6 h 6"/>
                  <a:gd name="T2" fmla="*/ 4 w 4"/>
                  <a:gd name="T3" fmla="*/ 0 h 6"/>
                  <a:gd name="T4" fmla="*/ 4 w 4"/>
                  <a:gd name="T5" fmla="*/ 0 h 6"/>
                  <a:gd name="T6" fmla="*/ 0 w 4"/>
                  <a:gd name="T7" fmla="*/ 6 h 6"/>
                  <a:gd name="T8" fmla="*/ 0 w 4"/>
                  <a:gd name="T9" fmla="*/ 6 h 6"/>
                </a:gdLst>
                <a:ahLst/>
                <a:cxnLst>
                  <a:cxn ang="0">
                    <a:pos x="T0" y="T1"/>
                  </a:cxn>
                  <a:cxn ang="0">
                    <a:pos x="T2" y="T3"/>
                  </a:cxn>
                  <a:cxn ang="0">
                    <a:pos x="T4" y="T5"/>
                  </a:cxn>
                  <a:cxn ang="0">
                    <a:pos x="T6" y="T7"/>
                  </a:cxn>
                  <a:cxn ang="0">
                    <a:pos x="T8" y="T9"/>
                  </a:cxn>
                </a:cxnLst>
                <a:rect l="0" t="0" r="r" b="b"/>
                <a:pathLst>
                  <a:path w="4" h="6">
                    <a:moveTo>
                      <a:pt x="0" y="6"/>
                    </a:moveTo>
                    <a:lnTo>
                      <a:pt x="4" y="0"/>
                    </a:lnTo>
                    <a:lnTo>
                      <a:pt x="4" y="0"/>
                    </a:lnTo>
                    <a:lnTo>
                      <a:pt x="0" y="6"/>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3" name="Freeform 1388">
                <a:extLst>
                  <a:ext uri="{FF2B5EF4-FFF2-40B4-BE49-F238E27FC236}">
                    <a16:creationId xmlns:a16="http://schemas.microsoft.com/office/drawing/2014/main" id="{3CCE547F-70D3-4A67-A4A6-3E63B4B308BE}"/>
                  </a:ext>
                </a:extLst>
              </p:cNvPr>
              <p:cNvSpPr>
                <a:spLocks/>
              </p:cNvSpPr>
              <p:nvPr/>
            </p:nvSpPr>
            <p:spPr bwMode="auto">
              <a:xfrm>
                <a:off x="2946" y="1244"/>
                <a:ext cx="8" cy="8"/>
              </a:xfrm>
              <a:custGeom>
                <a:avLst/>
                <a:gdLst>
                  <a:gd name="T0" fmla="*/ 8 w 8"/>
                  <a:gd name="T1" fmla="*/ 8 h 8"/>
                  <a:gd name="T2" fmla="*/ 8 w 8"/>
                  <a:gd name="T3" fmla="*/ 8 h 8"/>
                  <a:gd name="T4" fmla="*/ 6 w 8"/>
                  <a:gd name="T5" fmla="*/ 0 h 8"/>
                  <a:gd name="T6" fmla="*/ 0 w 8"/>
                  <a:gd name="T7" fmla="*/ 6 h 8"/>
                  <a:gd name="T8" fmla="*/ 0 w 8"/>
                  <a:gd name="T9" fmla="*/ 6 h 8"/>
                  <a:gd name="T10" fmla="*/ 2 w 8"/>
                  <a:gd name="T11" fmla="*/ 8 h 8"/>
                  <a:gd name="T12" fmla="*/ 2 w 8"/>
                  <a:gd name="T13" fmla="*/ 8 h 8"/>
                  <a:gd name="T14" fmla="*/ 8 w 8"/>
                  <a:gd name="T15" fmla="*/ 8 h 8"/>
                  <a:gd name="T16" fmla="*/ 8 w 8"/>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8">
                    <a:moveTo>
                      <a:pt x="8" y="8"/>
                    </a:moveTo>
                    <a:lnTo>
                      <a:pt x="8" y="8"/>
                    </a:lnTo>
                    <a:lnTo>
                      <a:pt x="6" y="0"/>
                    </a:lnTo>
                    <a:lnTo>
                      <a:pt x="0" y="6"/>
                    </a:lnTo>
                    <a:lnTo>
                      <a:pt x="0" y="6"/>
                    </a:lnTo>
                    <a:lnTo>
                      <a:pt x="2" y="8"/>
                    </a:lnTo>
                    <a:lnTo>
                      <a:pt x="2" y="8"/>
                    </a:lnTo>
                    <a:lnTo>
                      <a:pt x="8" y="8"/>
                    </a:lnTo>
                    <a:lnTo>
                      <a:pt x="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4" name="Freeform 1389">
                <a:extLst>
                  <a:ext uri="{FF2B5EF4-FFF2-40B4-BE49-F238E27FC236}">
                    <a16:creationId xmlns:a16="http://schemas.microsoft.com/office/drawing/2014/main" id="{54BD73A1-5E75-4E66-B903-1A920F8F84BD}"/>
                  </a:ext>
                </a:extLst>
              </p:cNvPr>
              <p:cNvSpPr>
                <a:spLocks/>
              </p:cNvSpPr>
              <p:nvPr/>
            </p:nvSpPr>
            <p:spPr bwMode="auto">
              <a:xfrm>
                <a:off x="2998" y="1240"/>
                <a:ext cx="22" cy="12"/>
              </a:xfrm>
              <a:custGeom>
                <a:avLst/>
                <a:gdLst>
                  <a:gd name="T0" fmla="*/ 20 w 22"/>
                  <a:gd name="T1" fmla="*/ 12 h 12"/>
                  <a:gd name="T2" fmla="*/ 22 w 22"/>
                  <a:gd name="T3" fmla="*/ 8 h 12"/>
                  <a:gd name="T4" fmla="*/ 22 w 22"/>
                  <a:gd name="T5" fmla="*/ 8 h 12"/>
                  <a:gd name="T6" fmla="*/ 14 w 22"/>
                  <a:gd name="T7" fmla="*/ 4 h 12"/>
                  <a:gd name="T8" fmla="*/ 6 w 22"/>
                  <a:gd name="T9" fmla="*/ 0 h 12"/>
                  <a:gd name="T10" fmla="*/ 0 w 22"/>
                  <a:gd name="T11" fmla="*/ 6 h 12"/>
                  <a:gd name="T12" fmla="*/ 0 w 22"/>
                  <a:gd name="T13" fmla="*/ 6 h 12"/>
                  <a:gd name="T14" fmla="*/ 6 w 22"/>
                  <a:gd name="T15" fmla="*/ 12 h 12"/>
                  <a:gd name="T16" fmla="*/ 20 w 22"/>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2">
                    <a:moveTo>
                      <a:pt x="20" y="12"/>
                    </a:moveTo>
                    <a:lnTo>
                      <a:pt x="22" y="8"/>
                    </a:lnTo>
                    <a:lnTo>
                      <a:pt x="22" y="8"/>
                    </a:lnTo>
                    <a:lnTo>
                      <a:pt x="14" y="4"/>
                    </a:lnTo>
                    <a:lnTo>
                      <a:pt x="6" y="0"/>
                    </a:lnTo>
                    <a:lnTo>
                      <a:pt x="0" y="6"/>
                    </a:lnTo>
                    <a:lnTo>
                      <a:pt x="0" y="6"/>
                    </a:lnTo>
                    <a:lnTo>
                      <a:pt x="6" y="12"/>
                    </a:lnTo>
                    <a:lnTo>
                      <a:pt x="2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5" name="Freeform 1390">
                <a:extLst>
                  <a:ext uri="{FF2B5EF4-FFF2-40B4-BE49-F238E27FC236}">
                    <a16:creationId xmlns:a16="http://schemas.microsoft.com/office/drawing/2014/main" id="{4A3001BF-8A9C-4D0B-B5ED-D535C08DAF3E}"/>
                  </a:ext>
                </a:extLst>
              </p:cNvPr>
              <p:cNvSpPr>
                <a:spLocks/>
              </p:cNvSpPr>
              <p:nvPr/>
            </p:nvSpPr>
            <p:spPr bwMode="auto">
              <a:xfrm>
                <a:off x="2658" y="1682"/>
                <a:ext cx="2" cy="2"/>
              </a:xfrm>
              <a:custGeom>
                <a:avLst/>
                <a:gdLst>
                  <a:gd name="T0" fmla="*/ 2 w 2"/>
                  <a:gd name="T1" fmla="*/ 0 h 2"/>
                  <a:gd name="T2" fmla="*/ 2 w 2"/>
                  <a:gd name="T3" fmla="*/ 0 h 2"/>
                  <a:gd name="T4" fmla="*/ 0 w 2"/>
                  <a:gd name="T5" fmla="*/ 0 h 2"/>
                  <a:gd name="T6" fmla="*/ 0 w 2"/>
                  <a:gd name="T7" fmla="*/ 2 h 2"/>
                  <a:gd name="T8" fmla="*/ 0 w 2"/>
                  <a:gd name="T9" fmla="*/ 2 h 2"/>
                  <a:gd name="T10" fmla="*/ 2 w 2"/>
                  <a:gd name="T11" fmla="*/ 0 h 2"/>
                  <a:gd name="T12" fmla="*/ 2 w 2"/>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0"/>
                    </a:moveTo>
                    <a:lnTo>
                      <a:pt x="2" y="0"/>
                    </a:lnTo>
                    <a:lnTo>
                      <a:pt x="0" y="0"/>
                    </a:lnTo>
                    <a:lnTo>
                      <a:pt x="0" y="2"/>
                    </a:lnTo>
                    <a:lnTo>
                      <a:pt x="0" y="2"/>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6" name="Freeform 1391">
                <a:extLst>
                  <a:ext uri="{FF2B5EF4-FFF2-40B4-BE49-F238E27FC236}">
                    <a16:creationId xmlns:a16="http://schemas.microsoft.com/office/drawing/2014/main" id="{B1FEC488-E8FB-4347-BE7E-BDD1045D1CC6}"/>
                  </a:ext>
                </a:extLst>
              </p:cNvPr>
              <p:cNvSpPr>
                <a:spLocks/>
              </p:cNvSpPr>
              <p:nvPr/>
            </p:nvSpPr>
            <p:spPr bwMode="auto">
              <a:xfrm>
                <a:off x="2114" y="2280"/>
                <a:ext cx="14" cy="18"/>
              </a:xfrm>
              <a:custGeom>
                <a:avLst/>
                <a:gdLst>
                  <a:gd name="T0" fmla="*/ 0 w 14"/>
                  <a:gd name="T1" fmla="*/ 0 h 18"/>
                  <a:gd name="T2" fmla="*/ 0 w 14"/>
                  <a:gd name="T3" fmla="*/ 0 h 18"/>
                  <a:gd name="T4" fmla="*/ 0 w 14"/>
                  <a:gd name="T5" fmla="*/ 2 h 18"/>
                  <a:gd name="T6" fmla="*/ 0 w 14"/>
                  <a:gd name="T7" fmla="*/ 6 h 18"/>
                  <a:gd name="T8" fmla="*/ 0 w 14"/>
                  <a:gd name="T9" fmla="*/ 6 h 18"/>
                  <a:gd name="T10" fmla="*/ 0 w 14"/>
                  <a:gd name="T11" fmla="*/ 12 h 18"/>
                  <a:gd name="T12" fmla="*/ 2 w 14"/>
                  <a:gd name="T13" fmla="*/ 18 h 18"/>
                  <a:gd name="T14" fmla="*/ 14 w 14"/>
                  <a:gd name="T15" fmla="*/ 6 h 18"/>
                  <a:gd name="T16" fmla="*/ 14 w 14"/>
                  <a:gd name="T17" fmla="*/ 6 h 18"/>
                  <a:gd name="T18" fmla="*/ 6 w 14"/>
                  <a:gd name="T19" fmla="*/ 4 h 18"/>
                  <a:gd name="T20" fmla="*/ 0 w 14"/>
                  <a:gd name="T21" fmla="*/ 0 h 18"/>
                  <a:gd name="T22" fmla="*/ 0 w 14"/>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 h="18">
                    <a:moveTo>
                      <a:pt x="0" y="0"/>
                    </a:moveTo>
                    <a:lnTo>
                      <a:pt x="0" y="0"/>
                    </a:lnTo>
                    <a:lnTo>
                      <a:pt x="0" y="2"/>
                    </a:lnTo>
                    <a:lnTo>
                      <a:pt x="0" y="6"/>
                    </a:lnTo>
                    <a:lnTo>
                      <a:pt x="0" y="6"/>
                    </a:lnTo>
                    <a:lnTo>
                      <a:pt x="0" y="12"/>
                    </a:lnTo>
                    <a:lnTo>
                      <a:pt x="2" y="18"/>
                    </a:lnTo>
                    <a:lnTo>
                      <a:pt x="14" y="6"/>
                    </a:lnTo>
                    <a:lnTo>
                      <a:pt x="14" y="6"/>
                    </a:lnTo>
                    <a:lnTo>
                      <a:pt x="6" y="4"/>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7" name="Freeform 1392">
                <a:extLst>
                  <a:ext uri="{FF2B5EF4-FFF2-40B4-BE49-F238E27FC236}">
                    <a16:creationId xmlns:a16="http://schemas.microsoft.com/office/drawing/2014/main" id="{680A091A-93BF-4127-A46C-208297743364}"/>
                  </a:ext>
                </a:extLst>
              </p:cNvPr>
              <p:cNvSpPr>
                <a:spLocks/>
              </p:cNvSpPr>
              <p:nvPr/>
            </p:nvSpPr>
            <p:spPr bwMode="auto">
              <a:xfrm>
                <a:off x="2124" y="2298"/>
                <a:ext cx="24" cy="26"/>
              </a:xfrm>
              <a:custGeom>
                <a:avLst/>
                <a:gdLst>
                  <a:gd name="T0" fmla="*/ 20 w 24"/>
                  <a:gd name="T1" fmla="*/ 8 h 26"/>
                  <a:gd name="T2" fmla="*/ 20 w 24"/>
                  <a:gd name="T3" fmla="*/ 8 h 26"/>
                  <a:gd name="T4" fmla="*/ 18 w 24"/>
                  <a:gd name="T5" fmla="*/ 4 h 26"/>
                  <a:gd name="T6" fmla="*/ 16 w 24"/>
                  <a:gd name="T7" fmla="*/ 0 h 26"/>
                  <a:gd name="T8" fmla="*/ 0 w 24"/>
                  <a:gd name="T9" fmla="*/ 16 h 26"/>
                  <a:gd name="T10" fmla="*/ 0 w 24"/>
                  <a:gd name="T11" fmla="*/ 16 h 26"/>
                  <a:gd name="T12" fmla="*/ 6 w 24"/>
                  <a:gd name="T13" fmla="*/ 20 h 26"/>
                  <a:gd name="T14" fmla="*/ 12 w 24"/>
                  <a:gd name="T15" fmla="*/ 24 h 26"/>
                  <a:gd name="T16" fmla="*/ 12 w 24"/>
                  <a:gd name="T17" fmla="*/ 24 h 26"/>
                  <a:gd name="T18" fmla="*/ 14 w 24"/>
                  <a:gd name="T19" fmla="*/ 26 h 26"/>
                  <a:gd name="T20" fmla="*/ 24 w 24"/>
                  <a:gd name="T21" fmla="*/ 18 h 26"/>
                  <a:gd name="T22" fmla="*/ 24 w 24"/>
                  <a:gd name="T23" fmla="*/ 18 h 26"/>
                  <a:gd name="T24" fmla="*/ 22 w 24"/>
                  <a:gd name="T25" fmla="*/ 12 h 26"/>
                  <a:gd name="T26" fmla="*/ 20 w 24"/>
                  <a:gd name="T27" fmla="*/ 8 h 26"/>
                  <a:gd name="T28" fmla="*/ 20 w 24"/>
                  <a:gd name="T29"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26">
                    <a:moveTo>
                      <a:pt x="20" y="8"/>
                    </a:moveTo>
                    <a:lnTo>
                      <a:pt x="20" y="8"/>
                    </a:lnTo>
                    <a:lnTo>
                      <a:pt x="18" y="4"/>
                    </a:lnTo>
                    <a:lnTo>
                      <a:pt x="16" y="0"/>
                    </a:lnTo>
                    <a:lnTo>
                      <a:pt x="0" y="16"/>
                    </a:lnTo>
                    <a:lnTo>
                      <a:pt x="0" y="16"/>
                    </a:lnTo>
                    <a:lnTo>
                      <a:pt x="6" y="20"/>
                    </a:lnTo>
                    <a:lnTo>
                      <a:pt x="12" y="24"/>
                    </a:lnTo>
                    <a:lnTo>
                      <a:pt x="12" y="24"/>
                    </a:lnTo>
                    <a:lnTo>
                      <a:pt x="14" y="26"/>
                    </a:lnTo>
                    <a:lnTo>
                      <a:pt x="24" y="18"/>
                    </a:lnTo>
                    <a:lnTo>
                      <a:pt x="24" y="18"/>
                    </a:lnTo>
                    <a:lnTo>
                      <a:pt x="22" y="12"/>
                    </a:lnTo>
                    <a:lnTo>
                      <a:pt x="20" y="8"/>
                    </a:lnTo>
                    <a:lnTo>
                      <a:pt x="2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8" name="Freeform 1393">
                <a:extLst>
                  <a:ext uri="{FF2B5EF4-FFF2-40B4-BE49-F238E27FC236}">
                    <a16:creationId xmlns:a16="http://schemas.microsoft.com/office/drawing/2014/main" id="{101C2A5B-20E6-479D-8B7D-8D2E050F1211}"/>
                  </a:ext>
                </a:extLst>
              </p:cNvPr>
              <p:cNvSpPr>
                <a:spLocks/>
              </p:cNvSpPr>
              <p:nvPr/>
            </p:nvSpPr>
            <p:spPr bwMode="auto">
              <a:xfrm>
                <a:off x="2438" y="2010"/>
                <a:ext cx="56" cy="38"/>
              </a:xfrm>
              <a:custGeom>
                <a:avLst/>
                <a:gdLst>
                  <a:gd name="T0" fmla="*/ 50 w 56"/>
                  <a:gd name="T1" fmla="*/ 4 h 38"/>
                  <a:gd name="T2" fmla="*/ 50 w 56"/>
                  <a:gd name="T3" fmla="*/ 4 h 38"/>
                  <a:gd name="T4" fmla="*/ 46 w 56"/>
                  <a:gd name="T5" fmla="*/ 4 h 38"/>
                  <a:gd name="T6" fmla="*/ 46 w 56"/>
                  <a:gd name="T7" fmla="*/ 4 h 38"/>
                  <a:gd name="T8" fmla="*/ 44 w 56"/>
                  <a:gd name="T9" fmla="*/ 10 h 38"/>
                  <a:gd name="T10" fmla="*/ 44 w 56"/>
                  <a:gd name="T11" fmla="*/ 10 h 38"/>
                  <a:gd name="T12" fmla="*/ 42 w 56"/>
                  <a:gd name="T13" fmla="*/ 6 h 38"/>
                  <a:gd name="T14" fmla="*/ 38 w 56"/>
                  <a:gd name="T15" fmla="*/ 0 h 38"/>
                  <a:gd name="T16" fmla="*/ 0 w 56"/>
                  <a:gd name="T17" fmla="*/ 38 h 38"/>
                  <a:gd name="T18" fmla="*/ 0 w 56"/>
                  <a:gd name="T19" fmla="*/ 38 h 38"/>
                  <a:gd name="T20" fmla="*/ 0 w 56"/>
                  <a:gd name="T21" fmla="*/ 38 h 38"/>
                  <a:gd name="T22" fmla="*/ 0 w 56"/>
                  <a:gd name="T23" fmla="*/ 38 h 38"/>
                  <a:gd name="T24" fmla="*/ 4 w 56"/>
                  <a:gd name="T25" fmla="*/ 38 h 38"/>
                  <a:gd name="T26" fmla="*/ 8 w 56"/>
                  <a:gd name="T27" fmla="*/ 36 h 38"/>
                  <a:gd name="T28" fmla="*/ 10 w 56"/>
                  <a:gd name="T29" fmla="*/ 34 h 38"/>
                  <a:gd name="T30" fmla="*/ 12 w 56"/>
                  <a:gd name="T31" fmla="*/ 34 h 38"/>
                  <a:gd name="T32" fmla="*/ 12 w 56"/>
                  <a:gd name="T33" fmla="*/ 34 h 38"/>
                  <a:gd name="T34" fmla="*/ 18 w 56"/>
                  <a:gd name="T35" fmla="*/ 32 h 38"/>
                  <a:gd name="T36" fmla="*/ 22 w 56"/>
                  <a:gd name="T37" fmla="*/ 30 h 38"/>
                  <a:gd name="T38" fmla="*/ 28 w 56"/>
                  <a:gd name="T39" fmla="*/ 26 h 38"/>
                  <a:gd name="T40" fmla="*/ 34 w 56"/>
                  <a:gd name="T41" fmla="*/ 24 h 38"/>
                  <a:gd name="T42" fmla="*/ 34 w 56"/>
                  <a:gd name="T43" fmla="*/ 24 h 38"/>
                  <a:gd name="T44" fmla="*/ 32 w 56"/>
                  <a:gd name="T45" fmla="*/ 30 h 38"/>
                  <a:gd name="T46" fmla="*/ 56 w 56"/>
                  <a:gd name="T47" fmla="*/ 8 h 38"/>
                  <a:gd name="T48" fmla="*/ 56 w 56"/>
                  <a:gd name="T49" fmla="*/ 8 h 38"/>
                  <a:gd name="T50" fmla="*/ 50 w 56"/>
                  <a:gd name="T51" fmla="*/ 4 h 38"/>
                  <a:gd name="T52" fmla="*/ 50 w 56"/>
                  <a:gd name="T53" fmla="*/ 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38">
                    <a:moveTo>
                      <a:pt x="50" y="4"/>
                    </a:moveTo>
                    <a:lnTo>
                      <a:pt x="50" y="4"/>
                    </a:lnTo>
                    <a:lnTo>
                      <a:pt x="46" y="4"/>
                    </a:lnTo>
                    <a:lnTo>
                      <a:pt x="46" y="4"/>
                    </a:lnTo>
                    <a:lnTo>
                      <a:pt x="44" y="10"/>
                    </a:lnTo>
                    <a:lnTo>
                      <a:pt x="44" y="10"/>
                    </a:lnTo>
                    <a:lnTo>
                      <a:pt x="42" y="6"/>
                    </a:lnTo>
                    <a:lnTo>
                      <a:pt x="38" y="0"/>
                    </a:lnTo>
                    <a:lnTo>
                      <a:pt x="0" y="38"/>
                    </a:lnTo>
                    <a:lnTo>
                      <a:pt x="0" y="38"/>
                    </a:lnTo>
                    <a:lnTo>
                      <a:pt x="0" y="38"/>
                    </a:lnTo>
                    <a:lnTo>
                      <a:pt x="0" y="38"/>
                    </a:lnTo>
                    <a:lnTo>
                      <a:pt x="4" y="38"/>
                    </a:lnTo>
                    <a:lnTo>
                      <a:pt x="8" y="36"/>
                    </a:lnTo>
                    <a:lnTo>
                      <a:pt x="10" y="34"/>
                    </a:lnTo>
                    <a:lnTo>
                      <a:pt x="12" y="34"/>
                    </a:lnTo>
                    <a:lnTo>
                      <a:pt x="12" y="34"/>
                    </a:lnTo>
                    <a:lnTo>
                      <a:pt x="18" y="32"/>
                    </a:lnTo>
                    <a:lnTo>
                      <a:pt x="22" y="30"/>
                    </a:lnTo>
                    <a:lnTo>
                      <a:pt x="28" y="26"/>
                    </a:lnTo>
                    <a:lnTo>
                      <a:pt x="34" y="24"/>
                    </a:lnTo>
                    <a:lnTo>
                      <a:pt x="34" y="24"/>
                    </a:lnTo>
                    <a:lnTo>
                      <a:pt x="32" y="30"/>
                    </a:lnTo>
                    <a:lnTo>
                      <a:pt x="56" y="8"/>
                    </a:lnTo>
                    <a:lnTo>
                      <a:pt x="56" y="8"/>
                    </a:lnTo>
                    <a:lnTo>
                      <a:pt x="50" y="4"/>
                    </a:lnTo>
                    <a:lnTo>
                      <a:pt x="5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9" name="Freeform 1394">
                <a:extLst>
                  <a:ext uri="{FF2B5EF4-FFF2-40B4-BE49-F238E27FC236}">
                    <a16:creationId xmlns:a16="http://schemas.microsoft.com/office/drawing/2014/main" id="{94B22010-ECF5-4895-A9BB-2FF6E8AF19EA}"/>
                  </a:ext>
                </a:extLst>
              </p:cNvPr>
              <p:cNvSpPr>
                <a:spLocks/>
              </p:cNvSpPr>
              <p:nvPr/>
            </p:nvSpPr>
            <p:spPr bwMode="auto">
              <a:xfrm>
                <a:off x="2922" y="1546"/>
                <a:ext cx="30" cy="24"/>
              </a:xfrm>
              <a:custGeom>
                <a:avLst/>
                <a:gdLst>
                  <a:gd name="T0" fmla="*/ 4 w 30"/>
                  <a:gd name="T1" fmla="*/ 20 h 24"/>
                  <a:gd name="T2" fmla="*/ 4 w 30"/>
                  <a:gd name="T3" fmla="*/ 20 h 24"/>
                  <a:gd name="T4" fmla="*/ 12 w 30"/>
                  <a:gd name="T5" fmla="*/ 20 h 24"/>
                  <a:gd name="T6" fmla="*/ 20 w 30"/>
                  <a:gd name="T7" fmla="*/ 24 h 24"/>
                  <a:gd name="T8" fmla="*/ 30 w 30"/>
                  <a:gd name="T9" fmla="*/ 14 h 24"/>
                  <a:gd name="T10" fmla="*/ 30 w 30"/>
                  <a:gd name="T11" fmla="*/ 14 h 24"/>
                  <a:gd name="T12" fmla="*/ 18 w 30"/>
                  <a:gd name="T13" fmla="*/ 0 h 24"/>
                  <a:gd name="T14" fmla="*/ 0 w 30"/>
                  <a:gd name="T15" fmla="*/ 18 h 24"/>
                  <a:gd name="T16" fmla="*/ 0 w 30"/>
                  <a:gd name="T17" fmla="*/ 18 h 24"/>
                  <a:gd name="T18" fmla="*/ 4 w 30"/>
                  <a:gd name="T19" fmla="*/ 20 h 24"/>
                  <a:gd name="T20" fmla="*/ 4 w 30"/>
                  <a:gd name="T2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24">
                    <a:moveTo>
                      <a:pt x="4" y="20"/>
                    </a:moveTo>
                    <a:lnTo>
                      <a:pt x="4" y="20"/>
                    </a:lnTo>
                    <a:lnTo>
                      <a:pt x="12" y="20"/>
                    </a:lnTo>
                    <a:lnTo>
                      <a:pt x="20" y="24"/>
                    </a:lnTo>
                    <a:lnTo>
                      <a:pt x="30" y="14"/>
                    </a:lnTo>
                    <a:lnTo>
                      <a:pt x="30" y="14"/>
                    </a:lnTo>
                    <a:lnTo>
                      <a:pt x="18" y="0"/>
                    </a:lnTo>
                    <a:lnTo>
                      <a:pt x="0" y="18"/>
                    </a:lnTo>
                    <a:lnTo>
                      <a:pt x="0" y="18"/>
                    </a:lnTo>
                    <a:lnTo>
                      <a:pt x="4" y="20"/>
                    </a:lnTo>
                    <a:lnTo>
                      <a:pt x="4"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0" name="Freeform 1395">
                <a:extLst>
                  <a:ext uri="{FF2B5EF4-FFF2-40B4-BE49-F238E27FC236}">
                    <a16:creationId xmlns:a16="http://schemas.microsoft.com/office/drawing/2014/main" id="{D93F5BB6-55C5-47EF-BE13-F770B00ED733}"/>
                  </a:ext>
                </a:extLst>
              </p:cNvPr>
              <p:cNvSpPr>
                <a:spLocks/>
              </p:cNvSpPr>
              <p:nvPr/>
            </p:nvSpPr>
            <p:spPr bwMode="auto">
              <a:xfrm>
                <a:off x="2146" y="2328"/>
                <a:ext cx="26" cy="28"/>
              </a:xfrm>
              <a:custGeom>
                <a:avLst/>
                <a:gdLst>
                  <a:gd name="T0" fmla="*/ 26 w 26"/>
                  <a:gd name="T1" fmla="*/ 10 h 28"/>
                  <a:gd name="T2" fmla="*/ 26 w 26"/>
                  <a:gd name="T3" fmla="*/ 10 h 28"/>
                  <a:gd name="T4" fmla="*/ 22 w 26"/>
                  <a:gd name="T5" fmla="*/ 10 h 28"/>
                  <a:gd name="T6" fmla="*/ 20 w 26"/>
                  <a:gd name="T7" fmla="*/ 10 h 28"/>
                  <a:gd name="T8" fmla="*/ 20 w 26"/>
                  <a:gd name="T9" fmla="*/ 10 h 28"/>
                  <a:gd name="T10" fmla="*/ 12 w 26"/>
                  <a:gd name="T11" fmla="*/ 0 h 28"/>
                  <a:gd name="T12" fmla="*/ 0 w 26"/>
                  <a:gd name="T13" fmla="*/ 12 h 28"/>
                  <a:gd name="T14" fmla="*/ 0 w 26"/>
                  <a:gd name="T15" fmla="*/ 12 h 28"/>
                  <a:gd name="T16" fmla="*/ 0 w 26"/>
                  <a:gd name="T17" fmla="*/ 12 h 28"/>
                  <a:gd name="T18" fmla="*/ 0 w 26"/>
                  <a:gd name="T19" fmla="*/ 12 h 28"/>
                  <a:gd name="T20" fmla="*/ 4 w 26"/>
                  <a:gd name="T21" fmla="*/ 20 h 28"/>
                  <a:gd name="T22" fmla="*/ 10 w 26"/>
                  <a:gd name="T23" fmla="*/ 28 h 28"/>
                  <a:gd name="T24" fmla="*/ 26 w 26"/>
                  <a:gd name="T25" fmla="*/ 12 h 28"/>
                  <a:gd name="T26" fmla="*/ 26 w 26"/>
                  <a:gd name="T27" fmla="*/ 12 h 28"/>
                  <a:gd name="T28" fmla="*/ 26 w 26"/>
                  <a:gd name="T29" fmla="*/ 10 h 28"/>
                  <a:gd name="T30" fmla="*/ 26 w 26"/>
                  <a:gd name="T31"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 h="28">
                    <a:moveTo>
                      <a:pt x="26" y="10"/>
                    </a:moveTo>
                    <a:lnTo>
                      <a:pt x="26" y="10"/>
                    </a:lnTo>
                    <a:lnTo>
                      <a:pt x="22" y="10"/>
                    </a:lnTo>
                    <a:lnTo>
                      <a:pt x="20" y="10"/>
                    </a:lnTo>
                    <a:lnTo>
                      <a:pt x="20" y="10"/>
                    </a:lnTo>
                    <a:lnTo>
                      <a:pt x="12" y="0"/>
                    </a:lnTo>
                    <a:lnTo>
                      <a:pt x="0" y="12"/>
                    </a:lnTo>
                    <a:lnTo>
                      <a:pt x="0" y="12"/>
                    </a:lnTo>
                    <a:lnTo>
                      <a:pt x="0" y="12"/>
                    </a:lnTo>
                    <a:lnTo>
                      <a:pt x="0" y="12"/>
                    </a:lnTo>
                    <a:lnTo>
                      <a:pt x="4" y="20"/>
                    </a:lnTo>
                    <a:lnTo>
                      <a:pt x="10" y="28"/>
                    </a:lnTo>
                    <a:lnTo>
                      <a:pt x="26" y="12"/>
                    </a:lnTo>
                    <a:lnTo>
                      <a:pt x="26" y="12"/>
                    </a:lnTo>
                    <a:lnTo>
                      <a:pt x="26" y="10"/>
                    </a:lnTo>
                    <a:lnTo>
                      <a:pt x="26"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1" name="Freeform 1396">
                <a:extLst>
                  <a:ext uri="{FF2B5EF4-FFF2-40B4-BE49-F238E27FC236}">
                    <a16:creationId xmlns:a16="http://schemas.microsoft.com/office/drawing/2014/main" id="{54E4C4C4-25F6-4C8E-B443-419D8FFAFA61}"/>
                  </a:ext>
                </a:extLst>
              </p:cNvPr>
              <p:cNvSpPr>
                <a:spLocks/>
              </p:cNvSpPr>
              <p:nvPr/>
            </p:nvSpPr>
            <p:spPr bwMode="auto">
              <a:xfrm>
                <a:off x="2482" y="2028"/>
                <a:ext cx="34" cy="24"/>
              </a:xfrm>
              <a:custGeom>
                <a:avLst/>
                <a:gdLst>
                  <a:gd name="T0" fmla="*/ 28 w 34"/>
                  <a:gd name="T1" fmla="*/ 2 h 24"/>
                  <a:gd name="T2" fmla="*/ 28 w 34"/>
                  <a:gd name="T3" fmla="*/ 2 h 24"/>
                  <a:gd name="T4" fmla="*/ 26 w 34"/>
                  <a:gd name="T5" fmla="*/ 0 h 24"/>
                  <a:gd name="T6" fmla="*/ 0 w 34"/>
                  <a:gd name="T7" fmla="*/ 24 h 24"/>
                  <a:gd name="T8" fmla="*/ 0 w 34"/>
                  <a:gd name="T9" fmla="*/ 24 h 24"/>
                  <a:gd name="T10" fmla="*/ 2 w 34"/>
                  <a:gd name="T11" fmla="*/ 24 h 24"/>
                  <a:gd name="T12" fmla="*/ 2 w 34"/>
                  <a:gd name="T13" fmla="*/ 24 h 24"/>
                  <a:gd name="T14" fmla="*/ 6 w 34"/>
                  <a:gd name="T15" fmla="*/ 22 h 24"/>
                  <a:gd name="T16" fmla="*/ 8 w 34"/>
                  <a:gd name="T17" fmla="*/ 20 h 24"/>
                  <a:gd name="T18" fmla="*/ 12 w 34"/>
                  <a:gd name="T19" fmla="*/ 18 h 24"/>
                  <a:gd name="T20" fmla="*/ 14 w 34"/>
                  <a:gd name="T21" fmla="*/ 16 h 24"/>
                  <a:gd name="T22" fmla="*/ 14 w 34"/>
                  <a:gd name="T23" fmla="*/ 16 h 24"/>
                  <a:gd name="T24" fmla="*/ 22 w 34"/>
                  <a:gd name="T25" fmla="*/ 18 h 24"/>
                  <a:gd name="T26" fmla="*/ 30 w 34"/>
                  <a:gd name="T27" fmla="*/ 20 h 24"/>
                  <a:gd name="T28" fmla="*/ 34 w 34"/>
                  <a:gd name="T29" fmla="*/ 16 h 24"/>
                  <a:gd name="T30" fmla="*/ 34 w 34"/>
                  <a:gd name="T31" fmla="*/ 16 h 24"/>
                  <a:gd name="T32" fmla="*/ 32 w 34"/>
                  <a:gd name="T33" fmla="*/ 16 h 24"/>
                  <a:gd name="T34" fmla="*/ 32 w 34"/>
                  <a:gd name="T35" fmla="*/ 16 h 24"/>
                  <a:gd name="T36" fmla="*/ 30 w 34"/>
                  <a:gd name="T37" fmla="*/ 12 h 24"/>
                  <a:gd name="T38" fmla="*/ 30 w 34"/>
                  <a:gd name="T39" fmla="*/ 10 h 24"/>
                  <a:gd name="T40" fmla="*/ 28 w 34"/>
                  <a:gd name="T41" fmla="*/ 2 h 24"/>
                  <a:gd name="T42" fmla="*/ 28 w 34"/>
                  <a:gd name="T43" fmla="*/ 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 h="24">
                    <a:moveTo>
                      <a:pt x="28" y="2"/>
                    </a:moveTo>
                    <a:lnTo>
                      <a:pt x="28" y="2"/>
                    </a:lnTo>
                    <a:lnTo>
                      <a:pt x="26" y="0"/>
                    </a:lnTo>
                    <a:lnTo>
                      <a:pt x="0" y="24"/>
                    </a:lnTo>
                    <a:lnTo>
                      <a:pt x="0" y="24"/>
                    </a:lnTo>
                    <a:lnTo>
                      <a:pt x="2" y="24"/>
                    </a:lnTo>
                    <a:lnTo>
                      <a:pt x="2" y="24"/>
                    </a:lnTo>
                    <a:lnTo>
                      <a:pt x="6" y="22"/>
                    </a:lnTo>
                    <a:lnTo>
                      <a:pt x="8" y="20"/>
                    </a:lnTo>
                    <a:lnTo>
                      <a:pt x="12" y="18"/>
                    </a:lnTo>
                    <a:lnTo>
                      <a:pt x="14" y="16"/>
                    </a:lnTo>
                    <a:lnTo>
                      <a:pt x="14" y="16"/>
                    </a:lnTo>
                    <a:lnTo>
                      <a:pt x="22" y="18"/>
                    </a:lnTo>
                    <a:lnTo>
                      <a:pt x="30" y="20"/>
                    </a:lnTo>
                    <a:lnTo>
                      <a:pt x="34" y="16"/>
                    </a:lnTo>
                    <a:lnTo>
                      <a:pt x="34" y="16"/>
                    </a:lnTo>
                    <a:lnTo>
                      <a:pt x="32" y="16"/>
                    </a:lnTo>
                    <a:lnTo>
                      <a:pt x="32" y="16"/>
                    </a:lnTo>
                    <a:lnTo>
                      <a:pt x="30" y="12"/>
                    </a:lnTo>
                    <a:lnTo>
                      <a:pt x="30" y="10"/>
                    </a:lnTo>
                    <a:lnTo>
                      <a:pt x="28" y="2"/>
                    </a:lnTo>
                    <a:lnTo>
                      <a:pt x="28"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2" name="Freeform 1397">
                <a:extLst>
                  <a:ext uri="{FF2B5EF4-FFF2-40B4-BE49-F238E27FC236}">
                    <a16:creationId xmlns:a16="http://schemas.microsoft.com/office/drawing/2014/main" id="{2DAD626A-6E94-4A7B-93AA-4985480B5414}"/>
                  </a:ext>
                </a:extLst>
              </p:cNvPr>
              <p:cNvSpPr>
                <a:spLocks/>
              </p:cNvSpPr>
              <p:nvPr/>
            </p:nvSpPr>
            <p:spPr bwMode="auto">
              <a:xfrm>
                <a:off x="2472" y="2056"/>
                <a:ext cx="32" cy="24"/>
              </a:xfrm>
              <a:custGeom>
                <a:avLst/>
                <a:gdLst>
                  <a:gd name="T0" fmla="*/ 0 w 32"/>
                  <a:gd name="T1" fmla="*/ 22 h 24"/>
                  <a:gd name="T2" fmla="*/ 0 w 32"/>
                  <a:gd name="T3" fmla="*/ 22 h 24"/>
                  <a:gd name="T4" fmla="*/ 6 w 32"/>
                  <a:gd name="T5" fmla="*/ 18 h 24"/>
                  <a:gd name="T6" fmla="*/ 8 w 32"/>
                  <a:gd name="T7" fmla="*/ 16 h 24"/>
                  <a:gd name="T8" fmla="*/ 12 w 32"/>
                  <a:gd name="T9" fmla="*/ 16 h 24"/>
                  <a:gd name="T10" fmla="*/ 12 w 32"/>
                  <a:gd name="T11" fmla="*/ 16 h 24"/>
                  <a:gd name="T12" fmla="*/ 6 w 32"/>
                  <a:gd name="T13" fmla="*/ 24 h 24"/>
                  <a:gd name="T14" fmla="*/ 32 w 32"/>
                  <a:gd name="T15" fmla="*/ 0 h 24"/>
                  <a:gd name="T16" fmla="*/ 32 w 32"/>
                  <a:gd name="T17" fmla="*/ 0 h 24"/>
                  <a:gd name="T18" fmla="*/ 30 w 32"/>
                  <a:gd name="T19" fmla="*/ 0 h 24"/>
                  <a:gd name="T20" fmla="*/ 30 w 32"/>
                  <a:gd name="T21" fmla="*/ 0 h 24"/>
                  <a:gd name="T22" fmla="*/ 22 w 32"/>
                  <a:gd name="T23" fmla="*/ 2 h 24"/>
                  <a:gd name="T24" fmla="*/ 12 w 32"/>
                  <a:gd name="T25" fmla="*/ 8 h 24"/>
                  <a:gd name="T26" fmla="*/ 4 w 32"/>
                  <a:gd name="T27" fmla="*/ 16 h 24"/>
                  <a:gd name="T28" fmla="*/ 2 w 32"/>
                  <a:gd name="T29" fmla="*/ 20 h 24"/>
                  <a:gd name="T30" fmla="*/ 0 w 32"/>
                  <a:gd name="T31" fmla="*/ 22 h 24"/>
                  <a:gd name="T32" fmla="*/ 0 w 32"/>
                  <a:gd name="T33" fmla="*/ 2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24">
                    <a:moveTo>
                      <a:pt x="0" y="22"/>
                    </a:moveTo>
                    <a:lnTo>
                      <a:pt x="0" y="22"/>
                    </a:lnTo>
                    <a:lnTo>
                      <a:pt x="6" y="18"/>
                    </a:lnTo>
                    <a:lnTo>
                      <a:pt x="8" y="16"/>
                    </a:lnTo>
                    <a:lnTo>
                      <a:pt x="12" y="16"/>
                    </a:lnTo>
                    <a:lnTo>
                      <a:pt x="12" y="16"/>
                    </a:lnTo>
                    <a:lnTo>
                      <a:pt x="6" y="24"/>
                    </a:lnTo>
                    <a:lnTo>
                      <a:pt x="32" y="0"/>
                    </a:lnTo>
                    <a:lnTo>
                      <a:pt x="32" y="0"/>
                    </a:lnTo>
                    <a:lnTo>
                      <a:pt x="30" y="0"/>
                    </a:lnTo>
                    <a:lnTo>
                      <a:pt x="30" y="0"/>
                    </a:lnTo>
                    <a:lnTo>
                      <a:pt x="22" y="2"/>
                    </a:lnTo>
                    <a:lnTo>
                      <a:pt x="12" y="8"/>
                    </a:lnTo>
                    <a:lnTo>
                      <a:pt x="4" y="16"/>
                    </a:lnTo>
                    <a:lnTo>
                      <a:pt x="2" y="20"/>
                    </a:lnTo>
                    <a:lnTo>
                      <a:pt x="0" y="22"/>
                    </a:lnTo>
                    <a:lnTo>
                      <a:pt x="0"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3" name="Freeform 1398">
                <a:extLst>
                  <a:ext uri="{FF2B5EF4-FFF2-40B4-BE49-F238E27FC236}">
                    <a16:creationId xmlns:a16="http://schemas.microsoft.com/office/drawing/2014/main" id="{FDAB4C20-1FEB-47A1-95D0-AE9CF9F89F58}"/>
                  </a:ext>
                </a:extLst>
              </p:cNvPr>
              <p:cNvSpPr>
                <a:spLocks/>
              </p:cNvSpPr>
              <p:nvPr/>
            </p:nvSpPr>
            <p:spPr bwMode="auto">
              <a:xfrm>
                <a:off x="2164" y="2352"/>
                <a:ext cx="26" cy="36"/>
              </a:xfrm>
              <a:custGeom>
                <a:avLst/>
                <a:gdLst>
                  <a:gd name="T0" fmla="*/ 26 w 26"/>
                  <a:gd name="T1" fmla="*/ 6 h 36"/>
                  <a:gd name="T2" fmla="*/ 26 w 26"/>
                  <a:gd name="T3" fmla="*/ 6 h 36"/>
                  <a:gd name="T4" fmla="*/ 22 w 26"/>
                  <a:gd name="T5" fmla="*/ 2 h 36"/>
                  <a:gd name="T6" fmla="*/ 18 w 26"/>
                  <a:gd name="T7" fmla="*/ 0 h 36"/>
                  <a:gd name="T8" fmla="*/ 0 w 26"/>
                  <a:gd name="T9" fmla="*/ 20 h 36"/>
                  <a:gd name="T10" fmla="*/ 0 w 26"/>
                  <a:gd name="T11" fmla="*/ 20 h 36"/>
                  <a:gd name="T12" fmla="*/ 2 w 26"/>
                  <a:gd name="T13" fmla="*/ 28 h 36"/>
                  <a:gd name="T14" fmla="*/ 6 w 26"/>
                  <a:gd name="T15" fmla="*/ 36 h 36"/>
                  <a:gd name="T16" fmla="*/ 26 w 26"/>
                  <a:gd name="T17" fmla="*/ 16 h 36"/>
                  <a:gd name="T18" fmla="*/ 26 w 26"/>
                  <a:gd name="T19" fmla="*/ 16 h 36"/>
                  <a:gd name="T20" fmla="*/ 26 w 26"/>
                  <a:gd name="T21" fmla="*/ 12 h 36"/>
                  <a:gd name="T22" fmla="*/ 26 w 26"/>
                  <a:gd name="T23" fmla="*/ 6 h 36"/>
                  <a:gd name="T24" fmla="*/ 26 w 26"/>
                  <a:gd name="T25"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 h="36">
                    <a:moveTo>
                      <a:pt x="26" y="6"/>
                    </a:moveTo>
                    <a:lnTo>
                      <a:pt x="26" y="6"/>
                    </a:lnTo>
                    <a:lnTo>
                      <a:pt x="22" y="2"/>
                    </a:lnTo>
                    <a:lnTo>
                      <a:pt x="18" y="0"/>
                    </a:lnTo>
                    <a:lnTo>
                      <a:pt x="0" y="20"/>
                    </a:lnTo>
                    <a:lnTo>
                      <a:pt x="0" y="20"/>
                    </a:lnTo>
                    <a:lnTo>
                      <a:pt x="2" y="28"/>
                    </a:lnTo>
                    <a:lnTo>
                      <a:pt x="6" y="36"/>
                    </a:lnTo>
                    <a:lnTo>
                      <a:pt x="26" y="16"/>
                    </a:lnTo>
                    <a:lnTo>
                      <a:pt x="26" y="16"/>
                    </a:lnTo>
                    <a:lnTo>
                      <a:pt x="26" y="12"/>
                    </a:lnTo>
                    <a:lnTo>
                      <a:pt x="26" y="6"/>
                    </a:lnTo>
                    <a:lnTo>
                      <a:pt x="2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4" name="Freeform 1399">
                <a:extLst>
                  <a:ext uri="{FF2B5EF4-FFF2-40B4-BE49-F238E27FC236}">
                    <a16:creationId xmlns:a16="http://schemas.microsoft.com/office/drawing/2014/main" id="{25D400EA-348E-4210-B481-17E1DEFCB415}"/>
                  </a:ext>
                </a:extLst>
              </p:cNvPr>
              <p:cNvSpPr>
                <a:spLocks/>
              </p:cNvSpPr>
              <p:nvPr/>
            </p:nvSpPr>
            <p:spPr bwMode="auto">
              <a:xfrm>
                <a:off x="2520" y="2052"/>
                <a:ext cx="30" cy="22"/>
              </a:xfrm>
              <a:custGeom>
                <a:avLst/>
                <a:gdLst>
                  <a:gd name="T0" fmla="*/ 10 w 30"/>
                  <a:gd name="T1" fmla="*/ 0 h 22"/>
                  <a:gd name="T2" fmla="*/ 0 w 30"/>
                  <a:gd name="T3" fmla="*/ 10 h 22"/>
                  <a:gd name="T4" fmla="*/ 0 w 30"/>
                  <a:gd name="T5" fmla="*/ 10 h 22"/>
                  <a:gd name="T6" fmla="*/ 10 w 30"/>
                  <a:gd name="T7" fmla="*/ 16 h 22"/>
                  <a:gd name="T8" fmla="*/ 12 w 30"/>
                  <a:gd name="T9" fmla="*/ 18 h 22"/>
                  <a:gd name="T10" fmla="*/ 14 w 30"/>
                  <a:gd name="T11" fmla="*/ 22 h 22"/>
                  <a:gd name="T12" fmla="*/ 30 w 30"/>
                  <a:gd name="T13" fmla="*/ 6 h 22"/>
                  <a:gd name="T14" fmla="*/ 30 w 30"/>
                  <a:gd name="T15" fmla="*/ 6 h 22"/>
                  <a:gd name="T16" fmla="*/ 10 w 30"/>
                  <a:gd name="T17" fmla="*/ 0 h 22"/>
                  <a:gd name="T18" fmla="*/ 10 w 30"/>
                  <a:gd name="T19"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22">
                    <a:moveTo>
                      <a:pt x="10" y="0"/>
                    </a:moveTo>
                    <a:lnTo>
                      <a:pt x="0" y="10"/>
                    </a:lnTo>
                    <a:lnTo>
                      <a:pt x="0" y="10"/>
                    </a:lnTo>
                    <a:lnTo>
                      <a:pt x="10" y="16"/>
                    </a:lnTo>
                    <a:lnTo>
                      <a:pt x="12" y="18"/>
                    </a:lnTo>
                    <a:lnTo>
                      <a:pt x="14" y="22"/>
                    </a:lnTo>
                    <a:lnTo>
                      <a:pt x="30" y="6"/>
                    </a:lnTo>
                    <a:lnTo>
                      <a:pt x="30" y="6"/>
                    </a:lnTo>
                    <a:lnTo>
                      <a:pt x="10" y="0"/>
                    </a:ln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5" name="Freeform 1400">
                <a:extLst>
                  <a:ext uri="{FF2B5EF4-FFF2-40B4-BE49-F238E27FC236}">
                    <a16:creationId xmlns:a16="http://schemas.microsoft.com/office/drawing/2014/main" id="{FEB97928-7389-4B08-87E5-710CAEEC0029}"/>
                  </a:ext>
                </a:extLst>
              </p:cNvPr>
              <p:cNvSpPr>
                <a:spLocks/>
              </p:cNvSpPr>
              <p:nvPr/>
            </p:nvSpPr>
            <p:spPr bwMode="auto">
              <a:xfrm>
                <a:off x="2754" y="1818"/>
                <a:ext cx="12" cy="10"/>
              </a:xfrm>
              <a:custGeom>
                <a:avLst/>
                <a:gdLst>
                  <a:gd name="T0" fmla="*/ 12 w 12"/>
                  <a:gd name="T1" fmla="*/ 0 h 10"/>
                  <a:gd name="T2" fmla="*/ 0 w 12"/>
                  <a:gd name="T3" fmla="*/ 10 h 10"/>
                  <a:gd name="T4" fmla="*/ 0 w 12"/>
                  <a:gd name="T5" fmla="*/ 10 h 10"/>
                  <a:gd name="T6" fmla="*/ 6 w 12"/>
                  <a:gd name="T7" fmla="*/ 6 h 10"/>
                  <a:gd name="T8" fmla="*/ 12 w 12"/>
                  <a:gd name="T9" fmla="*/ 0 h 10"/>
                  <a:gd name="T10" fmla="*/ 12 w 12"/>
                  <a:gd name="T11" fmla="*/ 0 h 10"/>
                </a:gdLst>
                <a:ahLst/>
                <a:cxnLst>
                  <a:cxn ang="0">
                    <a:pos x="T0" y="T1"/>
                  </a:cxn>
                  <a:cxn ang="0">
                    <a:pos x="T2" y="T3"/>
                  </a:cxn>
                  <a:cxn ang="0">
                    <a:pos x="T4" y="T5"/>
                  </a:cxn>
                  <a:cxn ang="0">
                    <a:pos x="T6" y="T7"/>
                  </a:cxn>
                  <a:cxn ang="0">
                    <a:pos x="T8" y="T9"/>
                  </a:cxn>
                  <a:cxn ang="0">
                    <a:pos x="T10" y="T11"/>
                  </a:cxn>
                </a:cxnLst>
                <a:rect l="0" t="0" r="r" b="b"/>
                <a:pathLst>
                  <a:path w="12" h="10">
                    <a:moveTo>
                      <a:pt x="12" y="0"/>
                    </a:moveTo>
                    <a:lnTo>
                      <a:pt x="0" y="10"/>
                    </a:lnTo>
                    <a:lnTo>
                      <a:pt x="0" y="10"/>
                    </a:lnTo>
                    <a:lnTo>
                      <a:pt x="6" y="6"/>
                    </a:lnTo>
                    <a:lnTo>
                      <a:pt x="12" y="0"/>
                    </a:lnTo>
                    <a:lnTo>
                      <a:pt x="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Freeform 1401">
                <a:extLst>
                  <a:ext uri="{FF2B5EF4-FFF2-40B4-BE49-F238E27FC236}">
                    <a16:creationId xmlns:a16="http://schemas.microsoft.com/office/drawing/2014/main" id="{45DE68AF-A6FB-4A9F-BDA6-F9592C5BBAC2}"/>
                  </a:ext>
                </a:extLst>
              </p:cNvPr>
              <p:cNvSpPr>
                <a:spLocks/>
              </p:cNvSpPr>
              <p:nvPr/>
            </p:nvSpPr>
            <p:spPr bwMode="auto">
              <a:xfrm>
                <a:off x="2472" y="2090"/>
                <a:ext cx="24" cy="38"/>
              </a:xfrm>
              <a:custGeom>
                <a:avLst/>
                <a:gdLst>
                  <a:gd name="T0" fmla="*/ 24 w 24"/>
                  <a:gd name="T1" fmla="*/ 2 h 38"/>
                  <a:gd name="T2" fmla="*/ 24 w 24"/>
                  <a:gd name="T3" fmla="*/ 2 h 38"/>
                  <a:gd name="T4" fmla="*/ 22 w 24"/>
                  <a:gd name="T5" fmla="*/ 0 h 38"/>
                  <a:gd name="T6" fmla="*/ 0 w 24"/>
                  <a:gd name="T7" fmla="*/ 20 h 38"/>
                  <a:gd name="T8" fmla="*/ 0 w 24"/>
                  <a:gd name="T9" fmla="*/ 20 h 38"/>
                  <a:gd name="T10" fmla="*/ 0 w 24"/>
                  <a:gd name="T11" fmla="*/ 28 h 38"/>
                  <a:gd name="T12" fmla="*/ 0 w 24"/>
                  <a:gd name="T13" fmla="*/ 28 h 38"/>
                  <a:gd name="T14" fmla="*/ 0 w 24"/>
                  <a:gd name="T15" fmla="*/ 32 h 38"/>
                  <a:gd name="T16" fmla="*/ 2 w 24"/>
                  <a:gd name="T17" fmla="*/ 34 h 38"/>
                  <a:gd name="T18" fmla="*/ 8 w 24"/>
                  <a:gd name="T19" fmla="*/ 38 h 38"/>
                  <a:gd name="T20" fmla="*/ 20 w 24"/>
                  <a:gd name="T21" fmla="*/ 26 h 38"/>
                  <a:gd name="T22" fmla="*/ 20 w 24"/>
                  <a:gd name="T23" fmla="*/ 26 h 38"/>
                  <a:gd name="T24" fmla="*/ 24 w 24"/>
                  <a:gd name="T25" fmla="*/ 18 h 38"/>
                  <a:gd name="T26" fmla="*/ 24 w 24"/>
                  <a:gd name="T27" fmla="*/ 18 h 38"/>
                  <a:gd name="T28" fmla="*/ 24 w 24"/>
                  <a:gd name="T29" fmla="*/ 2 h 38"/>
                  <a:gd name="T30" fmla="*/ 24 w 24"/>
                  <a:gd name="T31" fmla="*/ 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 h="38">
                    <a:moveTo>
                      <a:pt x="24" y="2"/>
                    </a:moveTo>
                    <a:lnTo>
                      <a:pt x="24" y="2"/>
                    </a:lnTo>
                    <a:lnTo>
                      <a:pt x="22" y="0"/>
                    </a:lnTo>
                    <a:lnTo>
                      <a:pt x="0" y="20"/>
                    </a:lnTo>
                    <a:lnTo>
                      <a:pt x="0" y="20"/>
                    </a:lnTo>
                    <a:lnTo>
                      <a:pt x="0" y="28"/>
                    </a:lnTo>
                    <a:lnTo>
                      <a:pt x="0" y="28"/>
                    </a:lnTo>
                    <a:lnTo>
                      <a:pt x="0" y="32"/>
                    </a:lnTo>
                    <a:lnTo>
                      <a:pt x="2" y="34"/>
                    </a:lnTo>
                    <a:lnTo>
                      <a:pt x="8" y="38"/>
                    </a:lnTo>
                    <a:lnTo>
                      <a:pt x="20" y="26"/>
                    </a:lnTo>
                    <a:lnTo>
                      <a:pt x="20" y="26"/>
                    </a:lnTo>
                    <a:lnTo>
                      <a:pt x="24" y="18"/>
                    </a:lnTo>
                    <a:lnTo>
                      <a:pt x="24" y="18"/>
                    </a:lnTo>
                    <a:lnTo>
                      <a:pt x="24" y="2"/>
                    </a:lnTo>
                    <a:lnTo>
                      <a:pt x="24"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7" name="Freeform 1402">
                <a:extLst>
                  <a:ext uri="{FF2B5EF4-FFF2-40B4-BE49-F238E27FC236}">
                    <a16:creationId xmlns:a16="http://schemas.microsoft.com/office/drawing/2014/main" id="{43DF8268-4B82-43D4-9249-4ADCA87D2F54}"/>
                  </a:ext>
                </a:extLst>
              </p:cNvPr>
              <p:cNvSpPr>
                <a:spLocks/>
              </p:cNvSpPr>
              <p:nvPr/>
            </p:nvSpPr>
            <p:spPr bwMode="auto">
              <a:xfrm>
                <a:off x="2540" y="2074"/>
                <a:ext cx="18" cy="28"/>
              </a:xfrm>
              <a:custGeom>
                <a:avLst/>
                <a:gdLst>
                  <a:gd name="T0" fmla="*/ 6 w 18"/>
                  <a:gd name="T1" fmla="*/ 28 h 28"/>
                  <a:gd name="T2" fmla="*/ 6 w 18"/>
                  <a:gd name="T3" fmla="*/ 28 h 28"/>
                  <a:gd name="T4" fmla="*/ 8 w 18"/>
                  <a:gd name="T5" fmla="*/ 28 h 28"/>
                  <a:gd name="T6" fmla="*/ 10 w 18"/>
                  <a:gd name="T7" fmla="*/ 26 h 28"/>
                  <a:gd name="T8" fmla="*/ 12 w 18"/>
                  <a:gd name="T9" fmla="*/ 18 h 28"/>
                  <a:gd name="T10" fmla="*/ 18 w 18"/>
                  <a:gd name="T11" fmla="*/ 0 h 28"/>
                  <a:gd name="T12" fmla="*/ 0 w 18"/>
                  <a:gd name="T13" fmla="*/ 18 h 28"/>
                  <a:gd name="T14" fmla="*/ 0 w 18"/>
                  <a:gd name="T15" fmla="*/ 18 h 28"/>
                  <a:gd name="T16" fmla="*/ 2 w 18"/>
                  <a:gd name="T17" fmla="*/ 24 h 28"/>
                  <a:gd name="T18" fmla="*/ 6 w 18"/>
                  <a:gd name="T19" fmla="*/ 28 h 28"/>
                  <a:gd name="T20" fmla="*/ 6 w 18"/>
                  <a:gd name="T2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28">
                    <a:moveTo>
                      <a:pt x="6" y="28"/>
                    </a:moveTo>
                    <a:lnTo>
                      <a:pt x="6" y="28"/>
                    </a:lnTo>
                    <a:lnTo>
                      <a:pt x="8" y="28"/>
                    </a:lnTo>
                    <a:lnTo>
                      <a:pt x="10" y="26"/>
                    </a:lnTo>
                    <a:lnTo>
                      <a:pt x="12" y="18"/>
                    </a:lnTo>
                    <a:lnTo>
                      <a:pt x="18" y="0"/>
                    </a:lnTo>
                    <a:lnTo>
                      <a:pt x="0" y="18"/>
                    </a:lnTo>
                    <a:lnTo>
                      <a:pt x="0" y="18"/>
                    </a:lnTo>
                    <a:lnTo>
                      <a:pt x="2" y="24"/>
                    </a:lnTo>
                    <a:lnTo>
                      <a:pt x="6" y="28"/>
                    </a:lnTo>
                    <a:lnTo>
                      <a:pt x="6"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8" name="Freeform 1403">
                <a:extLst>
                  <a:ext uri="{FF2B5EF4-FFF2-40B4-BE49-F238E27FC236}">
                    <a16:creationId xmlns:a16="http://schemas.microsoft.com/office/drawing/2014/main" id="{4F96F98D-A8C2-4A3E-8DA2-609F590EC2E9}"/>
                  </a:ext>
                </a:extLst>
              </p:cNvPr>
              <p:cNvSpPr>
                <a:spLocks/>
              </p:cNvSpPr>
              <p:nvPr/>
            </p:nvSpPr>
            <p:spPr bwMode="auto">
              <a:xfrm>
                <a:off x="2558" y="2062"/>
                <a:ext cx="18" cy="18"/>
              </a:xfrm>
              <a:custGeom>
                <a:avLst/>
                <a:gdLst>
                  <a:gd name="T0" fmla="*/ 12 w 18"/>
                  <a:gd name="T1" fmla="*/ 18 h 18"/>
                  <a:gd name="T2" fmla="*/ 12 w 18"/>
                  <a:gd name="T3" fmla="*/ 18 h 18"/>
                  <a:gd name="T4" fmla="*/ 16 w 18"/>
                  <a:gd name="T5" fmla="*/ 16 h 18"/>
                  <a:gd name="T6" fmla="*/ 18 w 18"/>
                  <a:gd name="T7" fmla="*/ 12 h 18"/>
                  <a:gd name="T8" fmla="*/ 18 w 18"/>
                  <a:gd name="T9" fmla="*/ 12 h 18"/>
                  <a:gd name="T10" fmla="*/ 16 w 18"/>
                  <a:gd name="T11" fmla="*/ 6 h 18"/>
                  <a:gd name="T12" fmla="*/ 10 w 18"/>
                  <a:gd name="T13" fmla="*/ 0 h 18"/>
                  <a:gd name="T14" fmla="*/ 0 w 18"/>
                  <a:gd name="T15" fmla="*/ 12 h 18"/>
                  <a:gd name="T16" fmla="*/ 0 w 18"/>
                  <a:gd name="T17" fmla="*/ 12 h 18"/>
                  <a:gd name="T18" fmla="*/ 6 w 18"/>
                  <a:gd name="T19" fmla="*/ 16 h 18"/>
                  <a:gd name="T20" fmla="*/ 10 w 18"/>
                  <a:gd name="T21" fmla="*/ 18 h 18"/>
                  <a:gd name="T22" fmla="*/ 12 w 18"/>
                  <a:gd name="T23" fmla="*/ 18 h 18"/>
                  <a:gd name="T24" fmla="*/ 12 w 18"/>
                  <a:gd name="T25"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18">
                    <a:moveTo>
                      <a:pt x="12" y="18"/>
                    </a:moveTo>
                    <a:lnTo>
                      <a:pt x="12" y="18"/>
                    </a:lnTo>
                    <a:lnTo>
                      <a:pt x="16" y="16"/>
                    </a:lnTo>
                    <a:lnTo>
                      <a:pt x="18" y="12"/>
                    </a:lnTo>
                    <a:lnTo>
                      <a:pt x="18" y="12"/>
                    </a:lnTo>
                    <a:lnTo>
                      <a:pt x="16" y="6"/>
                    </a:lnTo>
                    <a:lnTo>
                      <a:pt x="10" y="0"/>
                    </a:lnTo>
                    <a:lnTo>
                      <a:pt x="0" y="12"/>
                    </a:lnTo>
                    <a:lnTo>
                      <a:pt x="0" y="12"/>
                    </a:lnTo>
                    <a:lnTo>
                      <a:pt x="6" y="16"/>
                    </a:lnTo>
                    <a:lnTo>
                      <a:pt x="10" y="18"/>
                    </a:lnTo>
                    <a:lnTo>
                      <a:pt x="12" y="18"/>
                    </a:lnTo>
                    <a:lnTo>
                      <a:pt x="12"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9" name="Freeform 1404">
                <a:extLst>
                  <a:ext uri="{FF2B5EF4-FFF2-40B4-BE49-F238E27FC236}">
                    <a16:creationId xmlns:a16="http://schemas.microsoft.com/office/drawing/2014/main" id="{111823B2-EF10-4868-BD2B-D0AD4B8D19DF}"/>
                  </a:ext>
                </a:extLst>
              </p:cNvPr>
              <p:cNvSpPr>
                <a:spLocks/>
              </p:cNvSpPr>
              <p:nvPr/>
            </p:nvSpPr>
            <p:spPr bwMode="auto">
              <a:xfrm>
                <a:off x="2534" y="2118"/>
                <a:ext cx="2" cy="4"/>
              </a:xfrm>
              <a:custGeom>
                <a:avLst/>
                <a:gdLst>
                  <a:gd name="T0" fmla="*/ 0 w 2"/>
                  <a:gd name="T1" fmla="*/ 0 h 4"/>
                  <a:gd name="T2" fmla="*/ 0 w 2"/>
                  <a:gd name="T3" fmla="*/ 0 h 4"/>
                  <a:gd name="T4" fmla="*/ 2 w 2"/>
                  <a:gd name="T5" fmla="*/ 4 h 4"/>
                  <a:gd name="T6" fmla="*/ 2 w 2"/>
                  <a:gd name="T7" fmla="*/ 2 h 4"/>
                  <a:gd name="T8" fmla="*/ 2 w 2"/>
                  <a:gd name="T9" fmla="*/ 2 h 4"/>
                  <a:gd name="T10" fmla="*/ 0 w 2"/>
                  <a:gd name="T11" fmla="*/ 0 h 4"/>
                  <a:gd name="T12" fmla="*/ 0 w 2"/>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2" h="4">
                    <a:moveTo>
                      <a:pt x="0" y="0"/>
                    </a:moveTo>
                    <a:lnTo>
                      <a:pt x="0" y="0"/>
                    </a:lnTo>
                    <a:lnTo>
                      <a:pt x="2" y="4"/>
                    </a:lnTo>
                    <a:lnTo>
                      <a:pt x="2" y="2"/>
                    </a:lnTo>
                    <a:lnTo>
                      <a:pt x="2" y="2"/>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0" name="Freeform 1405">
                <a:extLst>
                  <a:ext uri="{FF2B5EF4-FFF2-40B4-BE49-F238E27FC236}">
                    <a16:creationId xmlns:a16="http://schemas.microsoft.com/office/drawing/2014/main" id="{2E780ED7-EAEA-45F4-A680-9BB0AE070456}"/>
                  </a:ext>
                </a:extLst>
              </p:cNvPr>
              <p:cNvSpPr>
                <a:spLocks/>
              </p:cNvSpPr>
              <p:nvPr/>
            </p:nvSpPr>
            <p:spPr bwMode="auto">
              <a:xfrm>
                <a:off x="2580" y="2090"/>
                <a:ext cx="34" cy="16"/>
              </a:xfrm>
              <a:custGeom>
                <a:avLst/>
                <a:gdLst>
                  <a:gd name="T0" fmla="*/ 6 w 34"/>
                  <a:gd name="T1" fmla="*/ 8 h 16"/>
                  <a:gd name="T2" fmla="*/ 6 w 34"/>
                  <a:gd name="T3" fmla="*/ 8 h 16"/>
                  <a:gd name="T4" fmla="*/ 0 w 34"/>
                  <a:gd name="T5" fmla="*/ 10 h 16"/>
                  <a:gd name="T6" fmla="*/ 0 w 34"/>
                  <a:gd name="T7" fmla="*/ 10 h 16"/>
                  <a:gd name="T8" fmla="*/ 0 w 34"/>
                  <a:gd name="T9" fmla="*/ 10 h 16"/>
                  <a:gd name="T10" fmla="*/ 0 w 34"/>
                  <a:gd name="T11" fmla="*/ 12 h 16"/>
                  <a:gd name="T12" fmla="*/ 0 w 34"/>
                  <a:gd name="T13" fmla="*/ 12 h 16"/>
                  <a:gd name="T14" fmla="*/ 0 w 34"/>
                  <a:gd name="T15" fmla="*/ 14 h 16"/>
                  <a:gd name="T16" fmla="*/ 2 w 34"/>
                  <a:gd name="T17" fmla="*/ 16 h 16"/>
                  <a:gd name="T18" fmla="*/ 2 w 34"/>
                  <a:gd name="T19" fmla="*/ 16 h 16"/>
                  <a:gd name="T20" fmla="*/ 0 w 34"/>
                  <a:gd name="T21" fmla="*/ 12 h 16"/>
                  <a:gd name="T22" fmla="*/ 0 w 34"/>
                  <a:gd name="T23" fmla="*/ 12 h 16"/>
                  <a:gd name="T24" fmla="*/ 6 w 34"/>
                  <a:gd name="T25" fmla="*/ 12 h 16"/>
                  <a:gd name="T26" fmla="*/ 6 w 34"/>
                  <a:gd name="T27" fmla="*/ 12 h 16"/>
                  <a:gd name="T28" fmla="*/ 22 w 34"/>
                  <a:gd name="T29" fmla="*/ 12 h 16"/>
                  <a:gd name="T30" fmla="*/ 34 w 34"/>
                  <a:gd name="T31" fmla="*/ 0 h 16"/>
                  <a:gd name="T32" fmla="*/ 34 w 34"/>
                  <a:gd name="T33" fmla="*/ 0 h 16"/>
                  <a:gd name="T34" fmla="*/ 6 w 34"/>
                  <a:gd name="T35" fmla="*/ 8 h 16"/>
                  <a:gd name="T36" fmla="*/ 6 w 34"/>
                  <a:gd name="T37"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16">
                    <a:moveTo>
                      <a:pt x="6" y="8"/>
                    </a:moveTo>
                    <a:lnTo>
                      <a:pt x="6" y="8"/>
                    </a:lnTo>
                    <a:lnTo>
                      <a:pt x="0" y="10"/>
                    </a:lnTo>
                    <a:lnTo>
                      <a:pt x="0" y="10"/>
                    </a:lnTo>
                    <a:lnTo>
                      <a:pt x="0" y="10"/>
                    </a:lnTo>
                    <a:lnTo>
                      <a:pt x="0" y="12"/>
                    </a:lnTo>
                    <a:lnTo>
                      <a:pt x="0" y="12"/>
                    </a:lnTo>
                    <a:lnTo>
                      <a:pt x="0" y="14"/>
                    </a:lnTo>
                    <a:lnTo>
                      <a:pt x="2" y="16"/>
                    </a:lnTo>
                    <a:lnTo>
                      <a:pt x="2" y="16"/>
                    </a:lnTo>
                    <a:lnTo>
                      <a:pt x="0" y="12"/>
                    </a:lnTo>
                    <a:lnTo>
                      <a:pt x="0" y="12"/>
                    </a:lnTo>
                    <a:lnTo>
                      <a:pt x="6" y="12"/>
                    </a:lnTo>
                    <a:lnTo>
                      <a:pt x="6" y="12"/>
                    </a:lnTo>
                    <a:lnTo>
                      <a:pt x="22" y="12"/>
                    </a:lnTo>
                    <a:lnTo>
                      <a:pt x="34" y="0"/>
                    </a:lnTo>
                    <a:lnTo>
                      <a:pt x="34" y="0"/>
                    </a:lnTo>
                    <a:lnTo>
                      <a:pt x="6" y="8"/>
                    </a:lnTo>
                    <a:lnTo>
                      <a:pt x="6"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1" name="Freeform 1406">
                <a:extLst>
                  <a:ext uri="{FF2B5EF4-FFF2-40B4-BE49-F238E27FC236}">
                    <a16:creationId xmlns:a16="http://schemas.microsoft.com/office/drawing/2014/main" id="{773D3DA4-15A1-4B53-A911-7F3AAF7A22BC}"/>
                  </a:ext>
                </a:extLst>
              </p:cNvPr>
              <p:cNvSpPr>
                <a:spLocks/>
              </p:cNvSpPr>
              <p:nvPr/>
            </p:nvSpPr>
            <p:spPr bwMode="auto">
              <a:xfrm>
                <a:off x="2552" y="2116"/>
                <a:ext cx="26" cy="12"/>
              </a:xfrm>
              <a:custGeom>
                <a:avLst/>
                <a:gdLst>
                  <a:gd name="T0" fmla="*/ 26 w 26"/>
                  <a:gd name="T1" fmla="*/ 2 h 12"/>
                  <a:gd name="T2" fmla="*/ 26 w 26"/>
                  <a:gd name="T3" fmla="*/ 2 h 12"/>
                  <a:gd name="T4" fmla="*/ 22 w 26"/>
                  <a:gd name="T5" fmla="*/ 0 h 12"/>
                  <a:gd name="T6" fmla="*/ 14 w 26"/>
                  <a:gd name="T7" fmla="*/ 0 h 12"/>
                  <a:gd name="T8" fmla="*/ 14 w 26"/>
                  <a:gd name="T9" fmla="*/ 0 h 12"/>
                  <a:gd name="T10" fmla="*/ 12 w 26"/>
                  <a:gd name="T11" fmla="*/ 0 h 12"/>
                  <a:gd name="T12" fmla="*/ 0 w 26"/>
                  <a:gd name="T13" fmla="*/ 12 h 12"/>
                  <a:gd name="T14" fmla="*/ 0 w 26"/>
                  <a:gd name="T15" fmla="*/ 12 h 12"/>
                  <a:gd name="T16" fmla="*/ 14 w 26"/>
                  <a:gd name="T17" fmla="*/ 8 h 12"/>
                  <a:gd name="T18" fmla="*/ 26 w 26"/>
                  <a:gd name="T19" fmla="*/ 2 h 12"/>
                  <a:gd name="T20" fmla="*/ 26 w 26"/>
                  <a:gd name="T21"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12">
                    <a:moveTo>
                      <a:pt x="26" y="2"/>
                    </a:moveTo>
                    <a:lnTo>
                      <a:pt x="26" y="2"/>
                    </a:lnTo>
                    <a:lnTo>
                      <a:pt x="22" y="0"/>
                    </a:lnTo>
                    <a:lnTo>
                      <a:pt x="14" y="0"/>
                    </a:lnTo>
                    <a:lnTo>
                      <a:pt x="14" y="0"/>
                    </a:lnTo>
                    <a:lnTo>
                      <a:pt x="12" y="0"/>
                    </a:lnTo>
                    <a:lnTo>
                      <a:pt x="0" y="12"/>
                    </a:lnTo>
                    <a:lnTo>
                      <a:pt x="0" y="12"/>
                    </a:lnTo>
                    <a:lnTo>
                      <a:pt x="14" y="8"/>
                    </a:lnTo>
                    <a:lnTo>
                      <a:pt x="26" y="2"/>
                    </a:lnTo>
                    <a:lnTo>
                      <a:pt x="2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2" name="Freeform 1407">
                <a:extLst>
                  <a:ext uri="{FF2B5EF4-FFF2-40B4-BE49-F238E27FC236}">
                    <a16:creationId xmlns:a16="http://schemas.microsoft.com/office/drawing/2014/main" id="{934E5DF7-2CCD-4F43-899A-421AAC0D967D}"/>
                  </a:ext>
                </a:extLst>
              </p:cNvPr>
              <p:cNvSpPr>
                <a:spLocks/>
              </p:cNvSpPr>
              <p:nvPr/>
            </p:nvSpPr>
            <p:spPr bwMode="auto">
              <a:xfrm>
                <a:off x="2580" y="2114"/>
                <a:ext cx="4" cy="2"/>
              </a:xfrm>
              <a:custGeom>
                <a:avLst/>
                <a:gdLst>
                  <a:gd name="T0" fmla="*/ 0 w 4"/>
                  <a:gd name="T1" fmla="*/ 2 h 2"/>
                  <a:gd name="T2" fmla="*/ 0 w 4"/>
                  <a:gd name="T3" fmla="*/ 2 h 2"/>
                  <a:gd name="T4" fmla="*/ 4 w 4"/>
                  <a:gd name="T5" fmla="*/ 0 h 2"/>
                  <a:gd name="T6" fmla="*/ 4 w 4"/>
                  <a:gd name="T7" fmla="*/ 0 h 2"/>
                  <a:gd name="T8" fmla="*/ 0 w 4"/>
                  <a:gd name="T9" fmla="*/ 2 h 2"/>
                  <a:gd name="T10" fmla="*/ 0 w 4"/>
                  <a:gd name="T11" fmla="*/ 2 h 2"/>
                </a:gdLst>
                <a:ahLst/>
                <a:cxnLst>
                  <a:cxn ang="0">
                    <a:pos x="T0" y="T1"/>
                  </a:cxn>
                  <a:cxn ang="0">
                    <a:pos x="T2" y="T3"/>
                  </a:cxn>
                  <a:cxn ang="0">
                    <a:pos x="T4" y="T5"/>
                  </a:cxn>
                  <a:cxn ang="0">
                    <a:pos x="T6" y="T7"/>
                  </a:cxn>
                  <a:cxn ang="0">
                    <a:pos x="T8" y="T9"/>
                  </a:cxn>
                  <a:cxn ang="0">
                    <a:pos x="T10" y="T11"/>
                  </a:cxn>
                </a:cxnLst>
                <a:rect l="0" t="0" r="r" b="b"/>
                <a:pathLst>
                  <a:path w="4" h="2">
                    <a:moveTo>
                      <a:pt x="0" y="2"/>
                    </a:moveTo>
                    <a:lnTo>
                      <a:pt x="0" y="2"/>
                    </a:lnTo>
                    <a:lnTo>
                      <a:pt x="4" y="0"/>
                    </a:lnTo>
                    <a:lnTo>
                      <a:pt x="4"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3" name="Freeform 1408">
                <a:extLst>
                  <a:ext uri="{FF2B5EF4-FFF2-40B4-BE49-F238E27FC236}">
                    <a16:creationId xmlns:a16="http://schemas.microsoft.com/office/drawing/2014/main" id="{5AEE62E0-7AE4-4C87-96BF-ED538E928ADD}"/>
                  </a:ext>
                </a:extLst>
              </p:cNvPr>
              <p:cNvSpPr>
                <a:spLocks/>
              </p:cNvSpPr>
              <p:nvPr/>
            </p:nvSpPr>
            <p:spPr bwMode="auto">
              <a:xfrm>
                <a:off x="2446" y="2300"/>
                <a:ext cx="8" cy="2"/>
              </a:xfrm>
              <a:custGeom>
                <a:avLst/>
                <a:gdLst>
                  <a:gd name="T0" fmla="*/ 4 w 8"/>
                  <a:gd name="T1" fmla="*/ 2 h 2"/>
                  <a:gd name="T2" fmla="*/ 8 w 8"/>
                  <a:gd name="T3" fmla="*/ 0 h 2"/>
                  <a:gd name="T4" fmla="*/ 8 w 8"/>
                  <a:gd name="T5" fmla="*/ 0 h 2"/>
                  <a:gd name="T6" fmla="*/ 0 w 8"/>
                  <a:gd name="T7" fmla="*/ 2 h 2"/>
                  <a:gd name="T8" fmla="*/ 0 w 8"/>
                  <a:gd name="T9" fmla="*/ 2 h 2"/>
                  <a:gd name="T10" fmla="*/ 4 w 8"/>
                  <a:gd name="T11" fmla="*/ 2 h 2"/>
                  <a:gd name="T12" fmla="*/ 4 w 8"/>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4" y="2"/>
                    </a:moveTo>
                    <a:lnTo>
                      <a:pt x="8" y="0"/>
                    </a:lnTo>
                    <a:lnTo>
                      <a:pt x="8" y="0"/>
                    </a:lnTo>
                    <a:lnTo>
                      <a:pt x="0" y="2"/>
                    </a:lnTo>
                    <a:lnTo>
                      <a:pt x="0" y="2"/>
                    </a:lnTo>
                    <a:lnTo>
                      <a:pt x="4" y="2"/>
                    </a:lnTo>
                    <a:lnTo>
                      <a:pt x="4"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4" name="Freeform 1409">
                <a:extLst>
                  <a:ext uri="{FF2B5EF4-FFF2-40B4-BE49-F238E27FC236}">
                    <a16:creationId xmlns:a16="http://schemas.microsoft.com/office/drawing/2014/main" id="{B8947A67-9B3B-40FB-90AD-8DF2BCE11448}"/>
                  </a:ext>
                </a:extLst>
              </p:cNvPr>
              <p:cNvSpPr>
                <a:spLocks/>
              </p:cNvSpPr>
              <p:nvPr/>
            </p:nvSpPr>
            <p:spPr bwMode="auto">
              <a:xfrm>
                <a:off x="2722" y="1982"/>
                <a:ext cx="50" cy="34"/>
              </a:xfrm>
              <a:custGeom>
                <a:avLst/>
                <a:gdLst>
                  <a:gd name="T0" fmla="*/ 38 w 50"/>
                  <a:gd name="T1" fmla="*/ 2 h 34"/>
                  <a:gd name="T2" fmla="*/ 38 w 50"/>
                  <a:gd name="T3" fmla="*/ 2 h 34"/>
                  <a:gd name="T4" fmla="*/ 34 w 50"/>
                  <a:gd name="T5" fmla="*/ 4 h 34"/>
                  <a:gd name="T6" fmla="*/ 32 w 50"/>
                  <a:gd name="T7" fmla="*/ 8 h 34"/>
                  <a:gd name="T8" fmla="*/ 30 w 50"/>
                  <a:gd name="T9" fmla="*/ 12 h 34"/>
                  <a:gd name="T10" fmla="*/ 26 w 50"/>
                  <a:gd name="T11" fmla="*/ 16 h 34"/>
                  <a:gd name="T12" fmla="*/ 26 w 50"/>
                  <a:gd name="T13" fmla="*/ 16 h 34"/>
                  <a:gd name="T14" fmla="*/ 20 w 50"/>
                  <a:gd name="T15" fmla="*/ 22 h 34"/>
                  <a:gd name="T16" fmla="*/ 12 w 50"/>
                  <a:gd name="T17" fmla="*/ 24 h 34"/>
                  <a:gd name="T18" fmla="*/ 6 w 50"/>
                  <a:gd name="T19" fmla="*/ 28 h 34"/>
                  <a:gd name="T20" fmla="*/ 0 w 50"/>
                  <a:gd name="T21" fmla="*/ 34 h 34"/>
                  <a:gd name="T22" fmla="*/ 0 w 50"/>
                  <a:gd name="T23" fmla="*/ 34 h 34"/>
                  <a:gd name="T24" fmla="*/ 8 w 50"/>
                  <a:gd name="T25" fmla="*/ 32 h 34"/>
                  <a:gd name="T26" fmla="*/ 14 w 50"/>
                  <a:gd name="T27" fmla="*/ 30 h 34"/>
                  <a:gd name="T28" fmla="*/ 28 w 50"/>
                  <a:gd name="T29" fmla="*/ 22 h 34"/>
                  <a:gd name="T30" fmla="*/ 50 w 50"/>
                  <a:gd name="T31" fmla="*/ 0 h 34"/>
                  <a:gd name="T32" fmla="*/ 50 w 50"/>
                  <a:gd name="T33" fmla="*/ 0 h 34"/>
                  <a:gd name="T34" fmla="*/ 38 w 50"/>
                  <a:gd name="T35" fmla="*/ 2 h 34"/>
                  <a:gd name="T36" fmla="*/ 38 w 50"/>
                  <a:gd name="T37"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 h="34">
                    <a:moveTo>
                      <a:pt x="38" y="2"/>
                    </a:moveTo>
                    <a:lnTo>
                      <a:pt x="38" y="2"/>
                    </a:lnTo>
                    <a:lnTo>
                      <a:pt x="34" y="4"/>
                    </a:lnTo>
                    <a:lnTo>
                      <a:pt x="32" y="8"/>
                    </a:lnTo>
                    <a:lnTo>
                      <a:pt x="30" y="12"/>
                    </a:lnTo>
                    <a:lnTo>
                      <a:pt x="26" y="16"/>
                    </a:lnTo>
                    <a:lnTo>
                      <a:pt x="26" y="16"/>
                    </a:lnTo>
                    <a:lnTo>
                      <a:pt x="20" y="22"/>
                    </a:lnTo>
                    <a:lnTo>
                      <a:pt x="12" y="24"/>
                    </a:lnTo>
                    <a:lnTo>
                      <a:pt x="6" y="28"/>
                    </a:lnTo>
                    <a:lnTo>
                      <a:pt x="0" y="34"/>
                    </a:lnTo>
                    <a:lnTo>
                      <a:pt x="0" y="34"/>
                    </a:lnTo>
                    <a:lnTo>
                      <a:pt x="8" y="32"/>
                    </a:lnTo>
                    <a:lnTo>
                      <a:pt x="14" y="30"/>
                    </a:lnTo>
                    <a:lnTo>
                      <a:pt x="28" y="22"/>
                    </a:lnTo>
                    <a:lnTo>
                      <a:pt x="50" y="0"/>
                    </a:lnTo>
                    <a:lnTo>
                      <a:pt x="50" y="0"/>
                    </a:lnTo>
                    <a:lnTo>
                      <a:pt x="38" y="2"/>
                    </a:lnTo>
                    <a:lnTo>
                      <a:pt x="38"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5" name="Freeform 1410">
                <a:extLst>
                  <a:ext uri="{FF2B5EF4-FFF2-40B4-BE49-F238E27FC236}">
                    <a16:creationId xmlns:a16="http://schemas.microsoft.com/office/drawing/2014/main" id="{78FD7235-015B-43CE-AA0A-5C900D9F63EE}"/>
                  </a:ext>
                </a:extLst>
              </p:cNvPr>
              <p:cNvSpPr>
                <a:spLocks/>
              </p:cNvSpPr>
              <p:nvPr/>
            </p:nvSpPr>
            <p:spPr bwMode="auto">
              <a:xfrm>
                <a:off x="2786" y="1982"/>
                <a:ext cx="34" cy="12"/>
              </a:xfrm>
              <a:custGeom>
                <a:avLst/>
                <a:gdLst>
                  <a:gd name="T0" fmla="*/ 22 w 34"/>
                  <a:gd name="T1" fmla="*/ 12 h 12"/>
                  <a:gd name="T2" fmla="*/ 34 w 34"/>
                  <a:gd name="T3" fmla="*/ 0 h 12"/>
                  <a:gd name="T4" fmla="*/ 34 w 34"/>
                  <a:gd name="T5" fmla="*/ 0 h 12"/>
                  <a:gd name="T6" fmla="*/ 20 w 34"/>
                  <a:gd name="T7" fmla="*/ 0 h 12"/>
                  <a:gd name="T8" fmla="*/ 20 w 34"/>
                  <a:gd name="T9" fmla="*/ 0 h 12"/>
                  <a:gd name="T10" fmla="*/ 10 w 34"/>
                  <a:gd name="T11" fmla="*/ 0 h 12"/>
                  <a:gd name="T12" fmla="*/ 0 w 34"/>
                  <a:gd name="T13" fmla="*/ 8 h 12"/>
                  <a:gd name="T14" fmla="*/ 0 w 34"/>
                  <a:gd name="T15" fmla="*/ 8 h 12"/>
                  <a:gd name="T16" fmla="*/ 6 w 34"/>
                  <a:gd name="T17" fmla="*/ 8 h 12"/>
                  <a:gd name="T18" fmla="*/ 12 w 34"/>
                  <a:gd name="T19" fmla="*/ 8 h 12"/>
                  <a:gd name="T20" fmla="*/ 22 w 34"/>
                  <a:gd name="T21" fmla="*/ 12 h 12"/>
                  <a:gd name="T22" fmla="*/ 22 w 34"/>
                  <a:gd name="T23"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 h="12">
                    <a:moveTo>
                      <a:pt x="22" y="12"/>
                    </a:moveTo>
                    <a:lnTo>
                      <a:pt x="34" y="0"/>
                    </a:lnTo>
                    <a:lnTo>
                      <a:pt x="34" y="0"/>
                    </a:lnTo>
                    <a:lnTo>
                      <a:pt x="20" y="0"/>
                    </a:lnTo>
                    <a:lnTo>
                      <a:pt x="20" y="0"/>
                    </a:lnTo>
                    <a:lnTo>
                      <a:pt x="10" y="0"/>
                    </a:lnTo>
                    <a:lnTo>
                      <a:pt x="0" y="8"/>
                    </a:lnTo>
                    <a:lnTo>
                      <a:pt x="0" y="8"/>
                    </a:lnTo>
                    <a:lnTo>
                      <a:pt x="6" y="8"/>
                    </a:lnTo>
                    <a:lnTo>
                      <a:pt x="12" y="8"/>
                    </a:lnTo>
                    <a:lnTo>
                      <a:pt x="22" y="12"/>
                    </a:lnTo>
                    <a:lnTo>
                      <a:pt x="22"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6" name="Freeform 1411">
                <a:extLst>
                  <a:ext uri="{FF2B5EF4-FFF2-40B4-BE49-F238E27FC236}">
                    <a16:creationId xmlns:a16="http://schemas.microsoft.com/office/drawing/2014/main" id="{586F03A6-551A-4022-83E8-710A3ADB5CC9}"/>
                  </a:ext>
                </a:extLst>
              </p:cNvPr>
              <p:cNvSpPr>
                <a:spLocks/>
              </p:cNvSpPr>
              <p:nvPr/>
            </p:nvSpPr>
            <p:spPr bwMode="auto">
              <a:xfrm>
                <a:off x="2770" y="1992"/>
                <a:ext cx="30" cy="32"/>
              </a:xfrm>
              <a:custGeom>
                <a:avLst/>
                <a:gdLst>
                  <a:gd name="T0" fmla="*/ 16 w 30"/>
                  <a:gd name="T1" fmla="*/ 0 h 32"/>
                  <a:gd name="T2" fmla="*/ 6 w 30"/>
                  <a:gd name="T3" fmla="*/ 8 h 32"/>
                  <a:gd name="T4" fmla="*/ 6 w 30"/>
                  <a:gd name="T5" fmla="*/ 8 h 32"/>
                  <a:gd name="T6" fmla="*/ 16 w 30"/>
                  <a:gd name="T7" fmla="*/ 10 h 32"/>
                  <a:gd name="T8" fmla="*/ 20 w 30"/>
                  <a:gd name="T9" fmla="*/ 12 h 32"/>
                  <a:gd name="T10" fmla="*/ 20 w 30"/>
                  <a:gd name="T11" fmla="*/ 16 h 32"/>
                  <a:gd name="T12" fmla="*/ 20 w 30"/>
                  <a:gd name="T13" fmla="*/ 16 h 32"/>
                  <a:gd name="T14" fmla="*/ 20 w 30"/>
                  <a:gd name="T15" fmla="*/ 18 h 32"/>
                  <a:gd name="T16" fmla="*/ 18 w 30"/>
                  <a:gd name="T17" fmla="*/ 22 h 32"/>
                  <a:gd name="T18" fmla="*/ 12 w 30"/>
                  <a:gd name="T19" fmla="*/ 26 h 32"/>
                  <a:gd name="T20" fmla="*/ 6 w 30"/>
                  <a:gd name="T21" fmla="*/ 28 h 32"/>
                  <a:gd name="T22" fmla="*/ 0 w 30"/>
                  <a:gd name="T23" fmla="*/ 30 h 32"/>
                  <a:gd name="T24" fmla="*/ 0 w 30"/>
                  <a:gd name="T25" fmla="*/ 30 h 32"/>
                  <a:gd name="T26" fmla="*/ 8 w 30"/>
                  <a:gd name="T27" fmla="*/ 32 h 32"/>
                  <a:gd name="T28" fmla="*/ 30 w 30"/>
                  <a:gd name="T29" fmla="*/ 8 h 32"/>
                  <a:gd name="T30" fmla="*/ 30 w 30"/>
                  <a:gd name="T31" fmla="*/ 8 h 32"/>
                  <a:gd name="T32" fmla="*/ 16 w 30"/>
                  <a:gd name="T33" fmla="*/ 0 h 32"/>
                  <a:gd name="T34" fmla="*/ 16 w 30"/>
                  <a:gd name="T3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 h="32">
                    <a:moveTo>
                      <a:pt x="16" y="0"/>
                    </a:moveTo>
                    <a:lnTo>
                      <a:pt x="6" y="8"/>
                    </a:lnTo>
                    <a:lnTo>
                      <a:pt x="6" y="8"/>
                    </a:lnTo>
                    <a:lnTo>
                      <a:pt x="16" y="10"/>
                    </a:lnTo>
                    <a:lnTo>
                      <a:pt x="20" y="12"/>
                    </a:lnTo>
                    <a:lnTo>
                      <a:pt x="20" y="16"/>
                    </a:lnTo>
                    <a:lnTo>
                      <a:pt x="20" y="16"/>
                    </a:lnTo>
                    <a:lnTo>
                      <a:pt x="20" y="18"/>
                    </a:lnTo>
                    <a:lnTo>
                      <a:pt x="18" y="22"/>
                    </a:lnTo>
                    <a:lnTo>
                      <a:pt x="12" y="26"/>
                    </a:lnTo>
                    <a:lnTo>
                      <a:pt x="6" y="28"/>
                    </a:lnTo>
                    <a:lnTo>
                      <a:pt x="0" y="30"/>
                    </a:lnTo>
                    <a:lnTo>
                      <a:pt x="0" y="30"/>
                    </a:lnTo>
                    <a:lnTo>
                      <a:pt x="8" y="32"/>
                    </a:lnTo>
                    <a:lnTo>
                      <a:pt x="30" y="8"/>
                    </a:lnTo>
                    <a:lnTo>
                      <a:pt x="30" y="8"/>
                    </a:lnTo>
                    <a:lnTo>
                      <a:pt x="16" y="0"/>
                    </a:lnTo>
                    <a:lnTo>
                      <a:pt x="1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7" name="Freeform 1412">
                <a:extLst>
                  <a:ext uri="{FF2B5EF4-FFF2-40B4-BE49-F238E27FC236}">
                    <a16:creationId xmlns:a16="http://schemas.microsoft.com/office/drawing/2014/main" id="{D5182CC7-E44A-4BBF-91F5-C314EEB141F7}"/>
                  </a:ext>
                </a:extLst>
              </p:cNvPr>
              <p:cNvSpPr>
                <a:spLocks/>
              </p:cNvSpPr>
              <p:nvPr/>
            </p:nvSpPr>
            <p:spPr bwMode="auto">
              <a:xfrm>
                <a:off x="2628" y="2172"/>
                <a:ext cx="0" cy="2"/>
              </a:xfrm>
              <a:custGeom>
                <a:avLst/>
                <a:gdLst>
                  <a:gd name="T0" fmla="*/ 0 h 2"/>
                  <a:gd name="T1" fmla="*/ 0 h 2"/>
                  <a:gd name="T2" fmla="*/ 2 h 2"/>
                  <a:gd name="T3" fmla="*/ 2 h 2"/>
                  <a:gd name="T4" fmla="*/ 2 h 2"/>
                  <a:gd name="T5" fmla="*/ 0 h 2"/>
                  <a:gd name="T6" fmla="*/ 0 h 2"/>
                </a:gdLst>
                <a:ahLst/>
                <a:cxnLst>
                  <a:cxn ang="0">
                    <a:pos x="0" y="T0"/>
                  </a:cxn>
                  <a:cxn ang="0">
                    <a:pos x="0" y="T1"/>
                  </a:cxn>
                  <a:cxn ang="0">
                    <a:pos x="0" y="T2"/>
                  </a:cxn>
                  <a:cxn ang="0">
                    <a:pos x="0" y="T3"/>
                  </a:cxn>
                  <a:cxn ang="0">
                    <a:pos x="0" y="T4"/>
                  </a:cxn>
                  <a:cxn ang="0">
                    <a:pos x="0" y="T5"/>
                  </a:cxn>
                  <a:cxn ang="0">
                    <a:pos x="0" y="T6"/>
                  </a:cxn>
                </a:cxnLst>
                <a:rect l="0" t="0" r="r" b="b"/>
                <a:pathLst>
                  <a:path h="2">
                    <a:moveTo>
                      <a:pt x="0" y="0"/>
                    </a:moveTo>
                    <a:lnTo>
                      <a:pt x="0" y="0"/>
                    </a:lnTo>
                    <a:lnTo>
                      <a:pt x="0" y="2"/>
                    </a:lnTo>
                    <a:lnTo>
                      <a:pt x="0" y="2"/>
                    </a:lnTo>
                    <a:lnTo>
                      <a:pt x="0" y="2"/>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8" name="Freeform 1413">
                <a:extLst>
                  <a:ext uri="{FF2B5EF4-FFF2-40B4-BE49-F238E27FC236}">
                    <a16:creationId xmlns:a16="http://schemas.microsoft.com/office/drawing/2014/main" id="{4AE70505-674E-4445-9966-9A27AE077A2E}"/>
                  </a:ext>
                </a:extLst>
              </p:cNvPr>
              <p:cNvSpPr>
                <a:spLocks/>
              </p:cNvSpPr>
              <p:nvPr/>
            </p:nvSpPr>
            <p:spPr bwMode="auto">
              <a:xfrm>
                <a:off x="2656" y="2140"/>
                <a:ext cx="6" cy="6"/>
              </a:xfrm>
              <a:custGeom>
                <a:avLst/>
                <a:gdLst>
                  <a:gd name="T0" fmla="*/ 2 w 6"/>
                  <a:gd name="T1" fmla="*/ 0 h 6"/>
                  <a:gd name="T2" fmla="*/ 2 w 6"/>
                  <a:gd name="T3" fmla="*/ 0 h 6"/>
                  <a:gd name="T4" fmla="*/ 0 w 6"/>
                  <a:gd name="T5" fmla="*/ 2 h 6"/>
                  <a:gd name="T6" fmla="*/ 0 w 6"/>
                  <a:gd name="T7" fmla="*/ 4 h 6"/>
                  <a:gd name="T8" fmla="*/ 0 w 6"/>
                  <a:gd name="T9" fmla="*/ 4 h 6"/>
                  <a:gd name="T10" fmla="*/ 0 w 6"/>
                  <a:gd name="T11" fmla="*/ 6 h 6"/>
                  <a:gd name="T12" fmla="*/ 6 w 6"/>
                  <a:gd name="T13" fmla="*/ 0 h 6"/>
                  <a:gd name="T14" fmla="*/ 6 w 6"/>
                  <a:gd name="T15" fmla="*/ 0 h 6"/>
                  <a:gd name="T16" fmla="*/ 2 w 6"/>
                  <a:gd name="T17" fmla="*/ 0 h 6"/>
                  <a:gd name="T18" fmla="*/ 2 w 6"/>
                  <a:gd name="T1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6">
                    <a:moveTo>
                      <a:pt x="2" y="0"/>
                    </a:moveTo>
                    <a:lnTo>
                      <a:pt x="2" y="0"/>
                    </a:lnTo>
                    <a:lnTo>
                      <a:pt x="0" y="2"/>
                    </a:lnTo>
                    <a:lnTo>
                      <a:pt x="0" y="4"/>
                    </a:lnTo>
                    <a:lnTo>
                      <a:pt x="0" y="4"/>
                    </a:lnTo>
                    <a:lnTo>
                      <a:pt x="0" y="6"/>
                    </a:lnTo>
                    <a:lnTo>
                      <a:pt x="6" y="0"/>
                    </a:lnTo>
                    <a:lnTo>
                      <a:pt x="6" y="0"/>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9" name="Freeform 1414">
                <a:extLst>
                  <a:ext uri="{FF2B5EF4-FFF2-40B4-BE49-F238E27FC236}">
                    <a16:creationId xmlns:a16="http://schemas.microsoft.com/office/drawing/2014/main" id="{C1ADF9E9-E4E8-4DA6-8307-A84BAEE0C59A}"/>
                  </a:ext>
                </a:extLst>
              </p:cNvPr>
              <p:cNvSpPr>
                <a:spLocks/>
              </p:cNvSpPr>
              <p:nvPr/>
            </p:nvSpPr>
            <p:spPr bwMode="auto">
              <a:xfrm>
                <a:off x="2608" y="2240"/>
                <a:ext cx="2" cy="2"/>
              </a:xfrm>
              <a:custGeom>
                <a:avLst/>
                <a:gdLst>
                  <a:gd name="T0" fmla="*/ 0 w 2"/>
                  <a:gd name="T1" fmla="*/ 2 h 2"/>
                  <a:gd name="T2" fmla="*/ 2 w 2"/>
                  <a:gd name="T3" fmla="*/ 0 h 2"/>
                  <a:gd name="T4" fmla="*/ 2 w 2"/>
                  <a:gd name="T5" fmla="*/ 0 h 2"/>
                  <a:gd name="T6" fmla="*/ 0 w 2"/>
                  <a:gd name="T7" fmla="*/ 2 h 2"/>
                  <a:gd name="T8" fmla="*/ 0 w 2"/>
                  <a:gd name="T9" fmla="*/ 2 h 2"/>
                </a:gdLst>
                <a:ahLst/>
                <a:cxnLst>
                  <a:cxn ang="0">
                    <a:pos x="T0" y="T1"/>
                  </a:cxn>
                  <a:cxn ang="0">
                    <a:pos x="T2" y="T3"/>
                  </a:cxn>
                  <a:cxn ang="0">
                    <a:pos x="T4" y="T5"/>
                  </a:cxn>
                  <a:cxn ang="0">
                    <a:pos x="T6" y="T7"/>
                  </a:cxn>
                  <a:cxn ang="0">
                    <a:pos x="T8" y="T9"/>
                  </a:cxn>
                </a:cxnLst>
                <a:rect l="0" t="0" r="r" b="b"/>
                <a:pathLst>
                  <a:path w="2" h="2">
                    <a:moveTo>
                      <a:pt x="0" y="2"/>
                    </a:moveTo>
                    <a:lnTo>
                      <a:pt x="2" y="0"/>
                    </a:lnTo>
                    <a:lnTo>
                      <a:pt x="2"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0" name="Freeform 1415">
                <a:extLst>
                  <a:ext uri="{FF2B5EF4-FFF2-40B4-BE49-F238E27FC236}">
                    <a16:creationId xmlns:a16="http://schemas.microsoft.com/office/drawing/2014/main" id="{E4C2D338-CE78-40B8-9DC6-4188BE9158BF}"/>
                  </a:ext>
                </a:extLst>
              </p:cNvPr>
              <p:cNvSpPr>
                <a:spLocks/>
              </p:cNvSpPr>
              <p:nvPr/>
            </p:nvSpPr>
            <p:spPr bwMode="auto">
              <a:xfrm>
                <a:off x="3298" y="1546"/>
                <a:ext cx="6" cy="6"/>
              </a:xfrm>
              <a:custGeom>
                <a:avLst/>
                <a:gdLst>
                  <a:gd name="T0" fmla="*/ 0 w 6"/>
                  <a:gd name="T1" fmla="*/ 0 h 6"/>
                  <a:gd name="T2" fmla="*/ 0 w 6"/>
                  <a:gd name="T3" fmla="*/ 0 h 6"/>
                  <a:gd name="T4" fmla="*/ 0 w 6"/>
                  <a:gd name="T5" fmla="*/ 6 h 6"/>
                  <a:gd name="T6" fmla="*/ 6 w 6"/>
                  <a:gd name="T7" fmla="*/ 0 h 6"/>
                  <a:gd name="T8" fmla="*/ 6 w 6"/>
                  <a:gd name="T9" fmla="*/ 0 h 6"/>
                  <a:gd name="T10" fmla="*/ 2 w 6"/>
                  <a:gd name="T11" fmla="*/ 2 h 6"/>
                  <a:gd name="T12" fmla="*/ 0 w 6"/>
                  <a:gd name="T13" fmla="*/ 0 h 6"/>
                  <a:gd name="T14" fmla="*/ 0 w 6"/>
                  <a:gd name="T15" fmla="*/ 0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0" y="0"/>
                    </a:moveTo>
                    <a:lnTo>
                      <a:pt x="0" y="0"/>
                    </a:lnTo>
                    <a:lnTo>
                      <a:pt x="0" y="6"/>
                    </a:lnTo>
                    <a:lnTo>
                      <a:pt x="6" y="0"/>
                    </a:lnTo>
                    <a:lnTo>
                      <a:pt x="6" y="0"/>
                    </a:lnTo>
                    <a:lnTo>
                      <a:pt x="2" y="2"/>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1" name="Freeform 1416">
                <a:extLst>
                  <a:ext uri="{FF2B5EF4-FFF2-40B4-BE49-F238E27FC236}">
                    <a16:creationId xmlns:a16="http://schemas.microsoft.com/office/drawing/2014/main" id="{DAB95E57-E3BE-44EF-9240-45510BB893B0}"/>
                  </a:ext>
                </a:extLst>
              </p:cNvPr>
              <p:cNvSpPr>
                <a:spLocks/>
              </p:cNvSpPr>
              <p:nvPr/>
            </p:nvSpPr>
            <p:spPr bwMode="auto">
              <a:xfrm>
                <a:off x="2472" y="2472"/>
                <a:ext cx="4" cy="4"/>
              </a:xfrm>
              <a:custGeom>
                <a:avLst/>
                <a:gdLst>
                  <a:gd name="T0" fmla="*/ 0 w 4"/>
                  <a:gd name="T1" fmla="*/ 0 h 4"/>
                  <a:gd name="T2" fmla="*/ 0 w 4"/>
                  <a:gd name="T3" fmla="*/ 0 h 4"/>
                  <a:gd name="T4" fmla="*/ 0 w 4"/>
                  <a:gd name="T5" fmla="*/ 4 h 4"/>
                  <a:gd name="T6" fmla="*/ 4 w 4"/>
                  <a:gd name="T7" fmla="*/ 0 h 4"/>
                  <a:gd name="T8" fmla="*/ 4 w 4"/>
                  <a:gd name="T9" fmla="*/ 0 h 4"/>
                  <a:gd name="T10" fmla="*/ 0 w 4"/>
                  <a:gd name="T11" fmla="*/ 0 h 4"/>
                  <a:gd name="T12" fmla="*/ 0 w 4"/>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0" y="0"/>
                    </a:moveTo>
                    <a:lnTo>
                      <a:pt x="0" y="0"/>
                    </a:lnTo>
                    <a:lnTo>
                      <a:pt x="0" y="4"/>
                    </a:lnTo>
                    <a:lnTo>
                      <a:pt x="4" y="0"/>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2" name="Freeform 1417">
                <a:extLst>
                  <a:ext uri="{FF2B5EF4-FFF2-40B4-BE49-F238E27FC236}">
                    <a16:creationId xmlns:a16="http://schemas.microsoft.com/office/drawing/2014/main" id="{66B302A3-A677-4763-89F1-C0EE4E7D3403}"/>
                  </a:ext>
                </a:extLst>
              </p:cNvPr>
              <p:cNvSpPr>
                <a:spLocks/>
              </p:cNvSpPr>
              <p:nvPr/>
            </p:nvSpPr>
            <p:spPr bwMode="auto">
              <a:xfrm>
                <a:off x="2918" y="2026"/>
                <a:ext cx="2" cy="4"/>
              </a:xfrm>
              <a:custGeom>
                <a:avLst/>
                <a:gdLst>
                  <a:gd name="T0" fmla="*/ 2 w 2"/>
                  <a:gd name="T1" fmla="*/ 0 h 4"/>
                  <a:gd name="T2" fmla="*/ 2 w 2"/>
                  <a:gd name="T3" fmla="*/ 0 h 4"/>
                  <a:gd name="T4" fmla="*/ 0 w 2"/>
                  <a:gd name="T5" fmla="*/ 4 h 4"/>
                  <a:gd name="T6" fmla="*/ 2 w 2"/>
                  <a:gd name="T7" fmla="*/ 2 h 4"/>
                  <a:gd name="T8" fmla="*/ 2 w 2"/>
                  <a:gd name="T9" fmla="*/ 2 h 4"/>
                  <a:gd name="T10" fmla="*/ 2 w 2"/>
                  <a:gd name="T11" fmla="*/ 0 h 4"/>
                  <a:gd name="T12" fmla="*/ 2 w 2"/>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2" h="4">
                    <a:moveTo>
                      <a:pt x="2" y="0"/>
                    </a:moveTo>
                    <a:lnTo>
                      <a:pt x="2" y="0"/>
                    </a:lnTo>
                    <a:lnTo>
                      <a:pt x="0" y="4"/>
                    </a:lnTo>
                    <a:lnTo>
                      <a:pt x="2" y="2"/>
                    </a:lnTo>
                    <a:lnTo>
                      <a:pt x="2" y="2"/>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3" name="Freeform 1418">
                <a:extLst>
                  <a:ext uri="{FF2B5EF4-FFF2-40B4-BE49-F238E27FC236}">
                    <a16:creationId xmlns:a16="http://schemas.microsoft.com/office/drawing/2014/main" id="{2C737A19-D135-4D05-BAE4-6297FF44674F}"/>
                  </a:ext>
                </a:extLst>
              </p:cNvPr>
              <p:cNvSpPr>
                <a:spLocks/>
              </p:cNvSpPr>
              <p:nvPr/>
            </p:nvSpPr>
            <p:spPr bwMode="auto">
              <a:xfrm>
                <a:off x="2574" y="2600"/>
                <a:ext cx="16" cy="14"/>
              </a:xfrm>
              <a:custGeom>
                <a:avLst/>
                <a:gdLst>
                  <a:gd name="T0" fmla="*/ 0 w 16"/>
                  <a:gd name="T1" fmla="*/ 12 h 14"/>
                  <a:gd name="T2" fmla="*/ 0 w 16"/>
                  <a:gd name="T3" fmla="*/ 12 h 14"/>
                  <a:gd name="T4" fmla="*/ 2 w 16"/>
                  <a:gd name="T5" fmla="*/ 14 h 14"/>
                  <a:gd name="T6" fmla="*/ 16 w 16"/>
                  <a:gd name="T7" fmla="*/ 0 h 14"/>
                  <a:gd name="T8" fmla="*/ 16 w 16"/>
                  <a:gd name="T9" fmla="*/ 0 h 14"/>
                  <a:gd name="T10" fmla="*/ 16 w 16"/>
                  <a:gd name="T11" fmla="*/ 0 h 14"/>
                  <a:gd name="T12" fmla="*/ 6 w 16"/>
                  <a:gd name="T13" fmla="*/ 4 h 14"/>
                  <a:gd name="T14" fmla="*/ 2 w 16"/>
                  <a:gd name="T15" fmla="*/ 8 h 14"/>
                  <a:gd name="T16" fmla="*/ 0 w 16"/>
                  <a:gd name="T17" fmla="*/ 12 h 14"/>
                  <a:gd name="T18" fmla="*/ 0 w 16"/>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0" y="12"/>
                    </a:moveTo>
                    <a:lnTo>
                      <a:pt x="0" y="12"/>
                    </a:lnTo>
                    <a:lnTo>
                      <a:pt x="2" y="14"/>
                    </a:lnTo>
                    <a:lnTo>
                      <a:pt x="16" y="0"/>
                    </a:lnTo>
                    <a:lnTo>
                      <a:pt x="16" y="0"/>
                    </a:lnTo>
                    <a:lnTo>
                      <a:pt x="16" y="0"/>
                    </a:lnTo>
                    <a:lnTo>
                      <a:pt x="6" y="4"/>
                    </a:lnTo>
                    <a:lnTo>
                      <a:pt x="2" y="8"/>
                    </a:lnTo>
                    <a:lnTo>
                      <a:pt x="0" y="1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4" name="Freeform 1419">
                <a:extLst>
                  <a:ext uri="{FF2B5EF4-FFF2-40B4-BE49-F238E27FC236}">
                    <a16:creationId xmlns:a16="http://schemas.microsoft.com/office/drawing/2014/main" id="{02657EC8-8610-4526-9947-25BF31FE2D07}"/>
                  </a:ext>
                </a:extLst>
              </p:cNvPr>
              <p:cNvSpPr>
                <a:spLocks/>
              </p:cNvSpPr>
              <p:nvPr/>
            </p:nvSpPr>
            <p:spPr bwMode="auto">
              <a:xfrm>
                <a:off x="2576" y="2708"/>
                <a:ext cx="4" cy="2"/>
              </a:xfrm>
              <a:custGeom>
                <a:avLst/>
                <a:gdLst>
                  <a:gd name="T0" fmla="*/ 0 w 4"/>
                  <a:gd name="T1" fmla="*/ 0 h 2"/>
                  <a:gd name="T2" fmla="*/ 0 w 4"/>
                  <a:gd name="T3" fmla="*/ 0 h 2"/>
                  <a:gd name="T4" fmla="*/ 0 w 4"/>
                  <a:gd name="T5" fmla="*/ 2 h 2"/>
                  <a:gd name="T6" fmla="*/ 4 w 4"/>
                  <a:gd name="T7" fmla="*/ 0 h 2"/>
                  <a:gd name="T8" fmla="*/ 4 w 4"/>
                  <a:gd name="T9" fmla="*/ 0 h 2"/>
                  <a:gd name="T10" fmla="*/ 0 w 4"/>
                  <a:gd name="T11" fmla="*/ 0 h 2"/>
                  <a:gd name="T12" fmla="*/ 0 w 4"/>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4" h="2">
                    <a:moveTo>
                      <a:pt x="0" y="0"/>
                    </a:moveTo>
                    <a:lnTo>
                      <a:pt x="0" y="0"/>
                    </a:lnTo>
                    <a:lnTo>
                      <a:pt x="0" y="2"/>
                    </a:lnTo>
                    <a:lnTo>
                      <a:pt x="4" y="0"/>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5" name="Freeform 1420">
                <a:extLst>
                  <a:ext uri="{FF2B5EF4-FFF2-40B4-BE49-F238E27FC236}">
                    <a16:creationId xmlns:a16="http://schemas.microsoft.com/office/drawing/2014/main" id="{26536AA2-326F-4760-B3FA-97972A279DE0}"/>
                  </a:ext>
                </a:extLst>
              </p:cNvPr>
              <p:cNvSpPr>
                <a:spLocks/>
              </p:cNvSpPr>
              <p:nvPr/>
            </p:nvSpPr>
            <p:spPr bwMode="auto">
              <a:xfrm>
                <a:off x="3322" y="1670"/>
                <a:ext cx="4" cy="2"/>
              </a:xfrm>
              <a:custGeom>
                <a:avLst/>
                <a:gdLst>
                  <a:gd name="T0" fmla="*/ 0 w 4"/>
                  <a:gd name="T1" fmla="*/ 0 h 2"/>
                  <a:gd name="T2" fmla="*/ 0 w 4"/>
                  <a:gd name="T3" fmla="*/ 0 h 2"/>
                  <a:gd name="T4" fmla="*/ 2 w 4"/>
                  <a:gd name="T5" fmla="*/ 2 h 2"/>
                  <a:gd name="T6" fmla="*/ 4 w 4"/>
                  <a:gd name="T7" fmla="*/ 0 h 2"/>
                  <a:gd name="T8" fmla="*/ 4 w 4"/>
                  <a:gd name="T9" fmla="*/ 0 h 2"/>
                  <a:gd name="T10" fmla="*/ 0 w 4"/>
                  <a:gd name="T11" fmla="*/ 0 h 2"/>
                  <a:gd name="T12" fmla="*/ 0 w 4"/>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4" h="2">
                    <a:moveTo>
                      <a:pt x="0" y="0"/>
                    </a:moveTo>
                    <a:lnTo>
                      <a:pt x="0" y="0"/>
                    </a:lnTo>
                    <a:lnTo>
                      <a:pt x="2" y="2"/>
                    </a:lnTo>
                    <a:lnTo>
                      <a:pt x="4" y="0"/>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6" name="Freeform 1421">
                <a:extLst>
                  <a:ext uri="{FF2B5EF4-FFF2-40B4-BE49-F238E27FC236}">
                    <a16:creationId xmlns:a16="http://schemas.microsoft.com/office/drawing/2014/main" id="{3C7E7B68-5702-4B93-85D0-AA1864582D6B}"/>
                  </a:ext>
                </a:extLst>
              </p:cNvPr>
              <p:cNvSpPr>
                <a:spLocks/>
              </p:cNvSpPr>
              <p:nvPr/>
            </p:nvSpPr>
            <p:spPr bwMode="auto">
              <a:xfrm>
                <a:off x="3338" y="1706"/>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7" name="Freeform 1422">
                <a:extLst>
                  <a:ext uri="{FF2B5EF4-FFF2-40B4-BE49-F238E27FC236}">
                    <a16:creationId xmlns:a16="http://schemas.microsoft.com/office/drawing/2014/main" id="{DBBAA9A4-A962-49F4-8371-3E0BA9BC797F}"/>
                  </a:ext>
                </a:extLst>
              </p:cNvPr>
              <p:cNvSpPr>
                <a:spLocks/>
              </p:cNvSpPr>
              <p:nvPr/>
            </p:nvSpPr>
            <p:spPr bwMode="auto">
              <a:xfrm>
                <a:off x="3328" y="1670"/>
                <a:ext cx="42" cy="32"/>
              </a:xfrm>
              <a:custGeom>
                <a:avLst/>
                <a:gdLst>
                  <a:gd name="T0" fmla="*/ 18 w 42"/>
                  <a:gd name="T1" fmla="*/ 10 h 32"/>
                  <a:gd name="T2" fmla="*/ 18 w 42"/>
                  <a:gd name="T3" fmla="*/ 10 h 32"/>
                  <a:gd name="T4" fmla="*/ 20 w 42"/>
                  <a:gd name="T5" fmla="*/ 14 h 32"/>
                  <a:gd name="T6" fmla="*/ 20 w 42"/>
                  <a:gd name="T7" fmla="*/ 14 h 32"/>
                  <a:gd name="T8" fmla="*/ 4 w 42"/>
                  <a:gd name="T9" fmla="*/ 18 h 32"/>
                  <a:gd name="T10" fmla="*/ 0 w 42"/>
                  <a:gd name="T11" fmla="*/ 20 h 32"/>
                  <a:gd name="T12" fmla="*/ 0 w 42"/>
                  <a:gd name="T13" fmla="*/ 20 h 32"/>
                  <a:gd name="T14" fmla="*/ 8 w 42"/>
                  <a:gd name="T15" fmla="*/ 20 h 32"/>
                  <a:gd name="T16" fmla="*/ 16 w 42"/>
                  <a:gd name="T17" fmla="*/ 20 h 32"/>
                  <a:gd name="T18" fmla="*/ 16 w 42"/>
                  <a:gd name="T19" fmla="*/ 20 h 32"/>
                  <a:gd name="T20" fmla="*/ 14 w 42"/>
                  <a:gd name="T21" fmla="*/ 32 h 32"/>
                  <a:gd name="T22" fmla="*/ 42 w 42"/>
                  <a:gd name="T23" fmla="*/ 4 h 32"/>
                  <a:gd name="T24" fmla="*/ 40 w 42"/>
                  <a:gd name="T25" fmla="*/ 4 h 32"/>
                  <a:gd name="T26" fmla="*/ 40 w 42"/>
                  <a:gd name="T27" fmla="*/ 4 h 32"/>
                  <a:gd name="T28" fmla="*/ 36 w 42"/>
                  <a:gd name="T29" fmla="*/ 2 h 32"/>
                  <a:gd name="T30" fmla="*/ 34 w 42"/>
                  <a:gd name="T31" fmla="*/ 0 h 32"/>
                  <a:gd name="T32" fmla="*/ 34 w 42"/>
                  <a:gd name="T33" fmla="*/ 0 h 32"/>
                  <a:gd name="T34" fmla="*/ 34 w 42"/>
                  <a:gd name="T35" fmla="*/ 2 h 32"/>
                  <a:gd name="T36" fmla="*/ 34 w 42"/>
                  <a:gd name="T37" fmla="*/ 6 h 32"/>
                  <a:gd name="T38" fmla="*/ 34 w 42"/>
                  <a:gd name="T39" fmla="*/ 6 h 32"/>
                  <a:gd name="T40" fmla="*/ 30 w 42"/>
                  <a:gd name="T41" fmla="*/ 8 h 32"/>
                  <a:gd name="T42" fmla="*/ 26 w 42"/>
                  <a:gd name="T43" fmla="*/ 8 h 32"/>
                  <a:gd name="T44" fmla="*/ 26 w 42"/>
                  <a:gd name="T45" fmla="*/ 8 h 32"/>
                  <a:gd name="T46" fmla="*/ 22 w 42"/>
                  <a:gd name="T47" fmla="*/ 6 h 32"/>
                  <a:gd name="T48" fmla="*/ 18 w 42"/>
                  <a:gd name="T49" fmla="*/ 2 h 32"/>
                  <a:gd name="T50" fmla="*/ 12 w 42"/>
                  <a:gd name="T51" fmla="*/ 10 h 32"/>
                  <a:gd name="T52" fmla="*/ 12 w 42"/>
                  <a:gd name="T53" fmla="*/ 10 h 32"/>
                  <a:gd name="T54" fmla="*/ 18 w 42"/>
                  <a:gd name="T55" fmla="*/ 10 h 32"/>
                  <a:gd name="T56" fmla="*/ 18 w 42"/>
                  <a:gd name="T57"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 h="32">
                    <a:moveTo>
                      <a:pt x="18" y="10"/>
                    </a:moveTo>
                    <a:lnTo>
                      <a:pt x="18" y="10"/>
                    </a:lnTo>
                    <a:lnTo>
                      <a:pt x="20" y="14"/>
                    </a:lnTo>
                    <a:lnTo>
                      <a:pt x="20" y="14"/>
                    </a:lnTo>
                    <a:lnTo>
                      <a:pt x="4" y="18"/>
                    </a:lnTo>
                    <a:lnTo>
                      <a:pt x="0" y="20"/>
                    </a:lnTo>
                    <a:lnTo>
                      <a:pt x="0" y="20"/>
                    </a:lnTo>
                    <a:lnTo>
                      <a:pt x="8" y="20"/>
                    </a:lnTo>
                    <a:lnTo>
                      <a:pt x="16" y="20"/>
                    </a:lnTo>
                    <a:lnTo>
                      <a:pt x="16" y="20"/>
                    </a:lnTo>
                    <a:lnTo>
                      <a:pt x="14" y="32"/>
                    </a:lnTo>
                    <a:lnTo>
                      <a:pt x="42" y="4"/>
                    </a:lnTo>
                    <a:lnTo>
                      <a:pt x="40" y="4"/>
                    </a:lnTo>
                    <a:lnTo>
                      <a:pt x="40" y="4"/>
                    </a:lnTo>
                    <a:lnTo>
                      <a:pt x="36" y="2"/>
                    </a:lnTo>
                    <a:lnTo>
                      <a:pt x="34" y="0"/>
                    </a:lnTo>
                    <a:lnTo>
                      <a:pt x="34" y="0"/>
                    </a:lnTo>
                    <a:lnTo>
                      <a:pt x="34" y="2"/>
                    </a:lnTo>
                    <a:lnTo>
                      <a:pt x="34" y="6"/>
                    </a:lnTo>
                    <a:lnTo>
                      <a:pt x="34" y="6"/>
                    </a:lnTo>
                    <a:lnTo>
                      <a:pt x="30" y="8"/>
                    </a:lnTo>
                    <a:lnTo>
                      <a:pt x="26" y="8"/>
                    </a:lnTo>
                    <a:lnTo>
                      <a:pt x="26" y="8"/>
                    </a:lnTo>
                    <a:lnTo>
                      <a:pt x="22" y="6"/>
                    </a:lnTo>
                    <a:lnTo>
                      <a:pt x="18" y="2"/>
                    </a:lnTo>
                    <a:lnTo>
                      <a:pt x="12" y="10"/>
                    </a:lnTo>
                    <a:lnTo>
                      <a:pt x="12" y="10"/>
                    </a:lnTo>
                    <a:lnTo>
                      <a:pt x="18" y="10"/>
                    </a:lnTo>
                    <a:lnTo>
                      <a:pt x="18"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8" name="Freeform 1423">
                <a:extLst>
                  <a:ext uri="{FF2B5EF4-FFF2-40B4-BE49-F238E27FC236}">
                    <a16:creationId xmlns:a16="http://schemas.microsoft.com/office/drawing/2014/main" id="{9DFB80DF-CFF9-4A8C-9F2C-D63B061E321A}"/>
                  </a:ext>
                </a:extLst>
              </p:cNvPr>
              <p:cNvSpPr>
                <a:spLocks/>
              </p:cNvSpPr>
              <p:nvPr/>
            </p:nvSpPr>
            <p:spPr bwMode="auto">
              <a:xfrm>
                <a:off x="3354" y="1664"/>
                <a:ext cx="72" cy="56"/>
              </a:xfrm>
              <a:custGeom>
                <a:avLst/>
                <a:gdLst>
                  <a:gd name="T0" fmla="*/ 4 w 72"/>
                  <a:gd name="T1" fmla="*/ 52 h 56"/>
                  <a:gd name="T2" fmla="*/ 4 w 72"/>
                  <a:gd name="T3" fmla="*/ 52 h 56"/>
                  <a:gd name="T4" fmla="*/ 18 w 72"/>
                  <a:gd name="T5" fmla="*/ 56 h 56"/>
                  <a:gd name="T6" fmla="*/ 72 w 72"/>
                  <a:gd name="T7" fmla="*/ 4 h 56"/>
                  <a:gd name="T8" fmla="*/ 72 w 72"/>
                  <a:gd name="T9" fmla="*/ 4 h 56"/>
                  <a:gd name="T10" fmla="*/ 70 w 72"/>
                  <a:gd name="T11" fmla="*/ 2 h 56"/>
                  <a:gd name="T12" fmla="*/ 70 w 72"/>
                  <a:gd name="T13" fmla="*/ 0 h 56"/>
                  <a:gd name="T14" fmla="*/ 70 w 72"/>
                  <a:gd name="T15" fmla="*/ 0 h 56"/>
                  <a:gd name="T16" fmla="*/ 68 w 72"/>
                  <a:gd name="T17" fmla="*/ 0 h 56"/>
                  <a:gd name="T18" fmla="*/ 64 w 72"/>
                  <a:gd name="T19" fmla="*/ 0 h 56"/>
                  <a:gd name="T20" fmla="*/ 64 w 72"/>
                  <a:gd name="T21" fmla="*/ 0 h 56"/>
                  <a:gd name="T22" fmla="*/ 62 w 72"/>
                  <a:gd name="T23" fmla="*/ 2 h 56"/>
                  <a:gd name="T24" fmla="*/ 62 w 72"/>
                  <a:gd name="T25" fmla="*/ 6 h 56"/>
                  <a:gd name="T26" fmla="*/ 62 w 72"/>
                  <a:gd name="T27" fmla="*/ 6 h 56"/>
                  <a:gd name="T28" fmla="*/ 58 w 72"/>
                  <a:gd name="T29" fmla="*/ 4 h 56"/>
                  <a:gd name="T30" fmla="*/ 56 w 72"/>
                  <a:gd name="T31" fmla="*/ 6 h 56"/>
                  <a:gd name="T32" fmla="*/ 46 w 72"/>
                  <a:gd name="T33" fmla="*/ 8 h 56"/>
                  <a:gd name="T34" fmla="*/ 46 w 72"/>
                  <a:gd name="T35" fmla="*/ 8 h 56"/>
                  <a:gd name="T36" fmla="*/ 42 w 72"/>
                  <a:gd name="T37" fmla="*/ 8 h 56"/>
                  <a:gd name="T38" fmla="*/ 0 w 72"/>
                  <a:gd name="T39" fmla="*/ 50 h 56"/>
                  <a:gd name="T40" fmla="*/ 0 w 72"/>
                  <a:gd name="T41" fmla="*/ 50 h 56"/>
                  <a:gd name="T42" fmla="*/ 4 w 72"/>
                  <a:gd name="T43" fmla="*/ 52 h 56"/>
                  <a:gd name="T44" fmla="*/ 4 w 72"/>
                  <a:gd name="T45" fmla="*/ 5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2" h="56">
                    <a:moveTo>
                      <a:pt x="4" y="52"/>
                    </a:moveTo>
                    <a:lnTo>
                      <a:pt x="4" y="52"/>
                    </a:lnTo>
                    <a:lnTo>
                      <a:pt x="18" y="56"/>
                    </a:lnTo>
                    <a:lnTo>
                      <a:pt x="72" y="4"/>
                    </a:lnTo>
                    <a:lnTo>
                      <a:pt x="72" y="4"/>
                    </a:lnTo>
                    <a:lnTo>
                      <a:pt x="70" y="2"/>
                    </a:lnTo>
                    <a:lnTo>
                      <a:pt x="70" y="0"/>
                    </a:lnTo>
                    <a:lnTo>
                      <a:pt x="70" y="0"/>
                    </a:lnTo>
                    <a:lnTo>
                      <a:pt x="68" y="0"/>
                    </a:lnTo>
                    <a:lnTo>
                      <a:pt x="64" y="0"/>
                    </a:lnTo>
                    <a:lnTo>
                      <a:pt x="64" y="0"/>
                    </a:lnTo>
                    <a:lnTo>
                      <a:pt x="62" y="2"/>
                    </a:lnTo>
                    <a:lnTo>
                      <a:pt x="62" y="6"/>
                    </a:lnTo>
                    <a:lnTo>
                      <a:pt x="62" y="6"/>
                    </a:lnTo>
                    <a:lnTo>
                      <a:pt x="58" y="4"/>
                    </a:lnTo>
                    <a:lnTo>
                      <a:pt x="56" y="6"/>
                    </a:lnTo>
                    <a:lnTo>
                      <a:pt x="46" y="8"/>
                    </a:lnTo>
                    <a:lnTo>
                      <a:pt x="46" y="8"/>
                    </a:lnTo>
                    <a:lnTo>
                      <a:pt x="42" y="8"/>
                    </a:lnTo>
                    <a:lnTo>
                      <a:pt x="0" y="50"/>
                    </a:lnTo>
                    <a:lnTo>
                      <a:pt x="0" y="50"/>
                    </a:lnTo>
                    <a:lnTo>
                      <a:pt x="4" y="52"/>
                    </a:lnTo>
                    <a:lnTo>
                      <a:pt x="4" y="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9" name="Freeform 1424">
                <a:extLst>
                  <a:ext uri="{FF2B5EF4-FFF2-40B4-BE49-F238E27FC236}">
                    <a16:creationId xmlns:a16="http://schemas.microsoft.com/office/drawing/2014/main" id="{8CE22E8C-8886-4EF5-B425-90EF87BDBD08}"/>
                  </a:ext>
                </a:extLst>
              </p:cNvPr>
              <p:cNvSpPr>
                <a:spLocks/>
              </p:cNvSpPr>
              <p:nvPr/>
            </p:nvSpPr>
            <p:spPr bwMode="auto">
              <a:xfrm>
                <a:off x="3392" y="1676"/>
                <a:ext cx="62" cy="48"/>
              </a:xfrm>
              <a:custGeom>
                <a:avLst/>
                <a:gdLst>
                  <a:gd name="T0" fmla="*/ 8 w 62"/>
                  <a:gd name="T1" fmla="*/ 48 h 48"/>
                  <a:gd name="T2" fmla="*/ 8 w 62"/>
                  <a:gd name="T3" fmla="*/ 48 h 48"/>
                  <a:gd name="T4" fmla="*/ 14 w 62"/>
                  <a:gd name="T5" fmla="*/ 48 h 48"/>
                  <a:gd name="T6" fmla="*/ 22 w 62"/>
                  <a:gd name="T7" fmla="*/ 46 h 48"/>
                  <a:gd name="T8" fmla="*/ 32 w 62"/>
                  <a:gd name="T9" fmla="*/ 40 h 48"/>
                  <a:gd name="T10" fmla="*/ 62 w 62"/>
                  <a:gd name="T11" fmla="*/ 10 h 48"/>
                  <a:gd name="T12" fmla="*/ 62 w 62"/>
                  <a:gd name="T13" fmla="*/ 10 h 48"/>
                  <a:gd name="T14" fmla="*/ 56 w 62"/>
                  <a:gd name="T15" fmla="*/ 6 h 48"/>
                  <a:gd name="T16" fmla="*/ 52 w 62"/>
                  <a:gd name="T17" fmla="*/ 4 h 48"/>
                  <a:gd name="T18" fmla="*/ 48 w 62"/>
                  <a:gd name="T19" fmla="*/ 0 h 48"/>
                  <a:gd name="T20" fmla="*/ 0 w 62"/>
                  <a:gd name="T21" fmla="*/ 48 h 48"/>
                  <a:gd name="T22" fmla="*/ 0 w 62"/>
                  <a:gd name="T23" fmla="*/ 48 h 48"/>
                  <a:gd name="T24" fmla="*/ 8 w 62"/>
                  <a:gd name="T25" fmla="*/ 48 h 48"/>
                  <a:gd name="T26" fmla="*/ 8 w 62"/>
                  <a:gd name="T2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48">
                    <a:moveTo>
                      <a:pt x="8" y="48"/>
                    </a:moveTo>
                    <a:lnTo>
                      <a:pt x="8" y="48"/>
                    </a:lnTo>
                    <a:lnTo>
                      <a:pt x="14" y="48"/>
                    </a:lnTo>
                    <a:lnTo>
                      <a:pt x="22" y="46"/>
                    </a:lnTo>
                    <a:lnTo>
                      <a:pt x="32" y="40"/>
                    </a:lnTo>
                    <a:lnTo>
                      <a:pt x="62" y="10"/>
                    </a:lnTo>
                    <a:lnTo>
                      <a:pt x="62" y="10"/>
                    </a:lnTo>
                    <a:lnTo>
                      <a:pt x="56" y="6"/>
                    </a:lnTo>
                    <a:lnTo>
                      <a:pt x="52" y="4"/>
                    </a:lnTo>
                    <a:lnTo>
                      <a:pt x="48" y="0"/>
                    </a:lnTo>
                    <a:lnTo>
                      <a:pt x="0" y="48"/>
                    </a:lnTo>
                    <a:lnTo>
                      <a:pt x="0" y="48"/>
                    </a:lnTo>
                    <a:lnTo>
                      <a:pt x="8" y="48"/>
                    </a:lnTo>
                    <a:lnTo>
                      <a:pt x="8"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0" name="Freeform 1425">
                <a:extLst>
                  <a:ext uri="{FF2B5EF4-FFF2-40B4-BE49-F238E27FC236}">
                    <a16:creationId xmlns:a16="http://schemas.microsoft.com/office/drawing/2014/main" id="{A1C3C673-8324-463B-B52A-8B1FF387D230}"/>
                  </a:ext>
                </a:extLst>
              </p:cNvPr>
              <p:cNvSpPr>
                <a:spLocks/>
              </p:cNvSpPr>
              <p:nvPr/>
            </p:nvSpPr>
            <p:spPr bwMode="auto">
              <a:xfrm>
                <a:off x="2516" y="2404"/>
                <a:ext cx="28" cy="20"/>
              </a:xfrm>
              <a:custGeom>
                <a:avLst/>
                <a:gdLst>
                  <a:gd name="T0" fmla="*/ 0 w 28"/>
                  <a:gd name="T1" fmla="*/ 20 h 20"/>
                  <a:gd name="T2" fmla="*/ 4 w 28"/>
                  <a:gd name="T3" fmla="*/ 20 h 20"/>
                  <a:gd name="T4" fmla="*/ 4 w 28"/>
                  <a:gd name="T5" fmla="*/ 20 h 20"/>
                  <a:gd name="T6" fmla="*/ 16 w 28"/>
                  <a:gd name="T7" fmla="*/ 12 h 20"/>
                  <a:gd name="T8" fmla="*/ 28 w 28"/>
                  <a:gd name="T9" fmla="*/ 0 h 20"/>
                  <a:gd name="T10" fmla="*/ 28 w 28"/>
                  <a:gd name="T11" fmla="*/ 0 h 20"/>
                  <a:gd name="T12" fmla="*/ 18 w 28"/>
                  <a:gd name="T13" fmla="*/ 4 h 20"/>
                  <a:gd name="T14" fmla="*/ 10 w 28"/>
                  <a:gd name="T15" fmla="*/ 8 h 20"/>
                  <a:gd name="T16" fmla="*/ 0 w 28"/>
                  <a:gd name="T17" fmla="*/ 20 h 20"/>
                  <a:gd name="T18" fmla="*/ 0 w 28"/>
                  <a:gd name="T19"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0">
                    <a:moveTo>
                      <a:pt x="0" y="20"/>
                    </a:moveTo>
                    <a:lnTo>
                      <a:pt x="4" y="20"/>
                    </a:lnTo>
                    <a:lnTo>
                      <a:pt x="4" y="20"/>
                    </a:lnTo>
                    <a:lnTo>
                      <a:pt x="16" y="12"/>
                    </a:lnTo>
                    <a:lnTo>
                      <a:pt x="28" y="0"/>
                    </a:lnTo>
                    <a:lnTo>
                      <a:pt x="28" y="0"/>
                    </a:lnTo>
                    <a:lnTo>
                      <a:pt x="18" y="4"/>
                    </a:lnTo>
                    <a:lnTo>
                      <a:pt x="10" y="8"/>
                    </a:lnTo>
                    <a:lnTo>
                      <a:pt x="0" y="20"/>
                    </a:lnTo>
                    <a:lnTo>
                      <a:pt x="0"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1" name="Freeform 1426">
                <a:extLst>
                  <a:ext uri="{FF2B5EF4-FFF2-40B4-BE49-F238E27FC236}">
                    <a16:creationId xmlns:a16="http://schemas.microsoft.com/office/drawing/2014/main" id="{2025D5D2-BB01-4708-B631-F3506C2B55AF}"/>
                  </a:ext>
                </a:extLst>
              </p:cNvPr>
              <p:cNvSpPr>
                <a:spLocks/>
              </p:cNvSpPr>
              <p:nvPr/>
            </p:nvSpPr>
            <p:spPr bwMode="auto">
              <a:xfrm>
                <a:off x="2552" y="2404"/>
                <a:ext cx="32" cy="18"/>
              </a:xfrm>
              <a:custGeom>
                <a:avLst/>
                <a:gdLst>
                  <a:gd name="T0" fmla="*/ 2 w 32"/>
                  <a:gd name="T1" fmla="*/ 16 h 18"/>
                  <a:gd name="T2" fmla="*/ 14 w 32"/>
                  <a:gd name="T3" fmla="*/ 16 h 18"/>
                  <a:gd name="T4" fmla="*/ 14 w 32"/>
                  <a:gd name="T5" fmla="*/ 16 h 18"/>
                  <a:gd name="T6" fmla="*/ 18 w 32"/>
                  <a:gd name="T7" fmla="*/ 16 h 18"/>
                  <a:gd name="T8" fmla="*/ 22 w 32"/>
                  <a:gd name="T9" fmla="*/ 18 h 18"/>
                  <a:gd name="T10" fmla="*/ 32 w 32"/>
                  <a:gd name="T11" fmla="*/ 8 h 18"/>
                  <a:gd name="T12" fmla="*/ 32 w 32"/>
                  <a:gd name="T13" fmla="*/ 8 h 18"/>
                  <a:gd name="T14" fmla="*/ 14 w 32"/>
                  <a:gd name="T15" fmla="*/ 0 h 18"/>
                  <a:gd name="T16" fmla="*/ 0 w 32"/>
                  <a:gd name="T17" fmla="*/ 14 h 18"/>
                  <a:gd name="T18" fmla="*/ 0 w 32"/>
                  <a:gd name="T19" fmla="*/ 14 h 18"/>
                  <a:gd name="T20" fmla="*/ 2 w 32"/>
                  <a:gd name="T21" fmla="*/ 16 h 18"/>
                  <a:gd name="T22" fmla="*/ 2 w 32"/>
                  <a:gd name="T23"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18">
                    <a:moveTo>
                      <a:pt x="2" y="16"/>
                    </a:moveTo>
                    <a:lnTo>
                      <a:pt x="14" y="16"/>
                    </a:lnTo>
                    <a:lnTo>
                      <a:pt x="14" y="16"/>
                    </a:lnTo>
                    <a:lnTo>
                      <a:pt x="18" y="16"/>
                    </a:lnTo>
                    <a:lnTo>
                      <a:pt x="22" y="18"/>
                    </a:lnTo>
                    <a:lnTo>
                      <a:pt x="32" y="8"/>
                    </a:lnTo>
                    <a:lnTo>
                      <a:pt x="32" y="8"/>
                    </a:lnTo>
                    <a:lnTo>
                      <a:pt x="14" y="0"/>
                    </a:lnTo>
                    <a:lnTo>
                      <a:pt x="0" y="14"/>
                    </a:lnTo>
                    <a:lnTo>
                      <a:pt x="0" y="14"/>
                    </a:lnTo>
                    <a:lnTo>
                      <a:pt x="2" y="16"/>
                    </a:lnTo>
                    <a:lnTo>
                      <a:pt x="2"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2" name="Freeform 1427">
                <a:extLst>
                  <a:ext uri="{FF2B5EF4-FFF2-40B4-BE49-F238E27FC236}">
                    <a16:creationId xmlns:a16="http://schemas.microsoft.com/office/drawing/2014/main" id="{B2782DF9-6511-45B3-9CFC-BE64E2D65F05}"/>
                  </a:ext>
                </a:extLst>
              </p:cNvPr>
              <p:cNvSpPr>
                <a:spLocks/>
              </p:cNvSpPr>
              <p:nvPr/>
            </p:nvSpPr>
            <p:spPr bwMode="auto">
              <a:xfrm>
                <a:off x="2592" y="2416"/>
                <a:ext cx="26" cy="22"/>
              </a:xfrm>
              <a:custGeom>
                <a:avLst/>
                <a:gdLst>
                  <a:gd name="T0" fmla="*/ 16 w 26"/>
                  <a:gd name="T1" fmla="*/ 4 h 22"/>
                  <a:gd name="T2" fmla="*/ 16 w 26"/>
                  <a:gd name="T3" fmla="*/ 4 h 22"/>
                  <a:gd name="T4" fmla="*/ 12 w 26"/>
                  <a:gd name="T5" fmla="*/ 0 h 22"/>
                  <a:gd name="T6" fmla="*/ 0 w 26"/>
                  <a:gd name="T7" fmla="*/ 10 h 22"/>
                  <a:gd name="T8" fmla="*/ 0 w 26"/>
                  <a:gd name="T9" fmla="*/ 10 h 22"/>
                  <a:gd name="T10" fmla="*/ 2 w 26"/>
                  <a:gd name="T11" fmla="*/ 12 h 22"/>
                  <a:gd name="T12" fmla="*/ 6 w 26"/>
                  <a:gd name="T13" fmla="*/ 14 h 22"/>
                  <a:gd name="T14" fmla="*/ 6 w 26"/>
                  <a:gd name="T15" fmla="*/ 14 h 22"/>
                  <a:gd name="T16" fmla="*/ 6 w 26"/>
                  <a:gd name="T17" fmla="*/ 18 h 22"/>
                  <a:gd name="T18" fmla="*/ 8 w 26"/>
                  <a:gd name="T19" fmla="*/ 20 h 22"/>
                  <a:gd name="T20" fmla="*/ 14 w 26"/>
                  <a:gd name="T21" fmla="*/ 22 h 22"/>
                  <a:gd name="T22" fmla="*/ 26 w 26"/>
                  <a:gd name="T23" fmla="*/ 12 h 22"/>
                  <a:gd name="T24" fmla="*/ 26 w 26"/>
                  <a:gd name="T25" fmla="*/ 12 h 22"/>
                  <a:gd name="T26" fmla="*/ 16 w 26"/>
                  <a:gd name="T27" fmla="*/ 4 h 22"/>
                  <a:gd name="T28" fmla="*/ 16 w 26"/>
                  <a:gd name="T29"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22">
                    <a:moveTo>
                      <a:pt x="16" y="4"/>
                    </a:moveTo>
                    <a:lnTo>
                      <a:pt x="16" y="4"/>
                    </a:lnTo>
                    <a:lnTo>
                      <a:pt x="12" y="0"/>
                    </a:lnTo>
                    <a:lnTo>
                      <a:pt x="0" y="10"/>
                    </a:lnTo>
                    <a:lnTo>
                      <a:pt x="0" y="10"/>
                    </a:lnTo>
                    <a:lnTo>
                      <a:pt x="2" y="12"/>
                    </a:lnTo>
                    <a:lnTo>
                      <a:pt x="6" y="14"/>
                    </a:lnTo>
                    <a:lnTo>
                      <a:pt x="6" y="14"/>
                    </a:lnTo>
                    <a:lnTo>
                      <a:pt x="6" y="18"/>
                    </a:lnTo>
                    <a:lnTo>
                      <a:pt x="8" y="20"/>
                    </a:lnTo>
                    <a:lnTo>
                      <a:pt x="14" y="22"/>
                    </a:lnTo>
                    <a:lnTo>
                      <a:pt x="26" y="12"/>
                    </a:lnTo>
                    <a:lnTo>
                      <a:pt x="26" y="12"/>
                    </a:lnTo>
                    <a:lnTo>
                      <a:pt x="16" y="4"/>
                    </a:lnTo>
                    <a:lnTo>
                      <a:pt x="16"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3" name="Freeform 1428">
                <a:extLst>
                  <a:ext uri="{FF2B5EF4-FFF2-40B4-BE49-F238E27FC236}">
                    <a16:creationId xmlns:a16="http://schemas.microsoft.com/office/drawing/2014/main" id="{10928EDD-59FB-4B23-9347-2C226B669A5E}"/>
                  </a:ext>
                </a:extLst>
              </p:cNvPr>
              <p:cNvSpPr>
                <a:spLocks/>
              </p:cNvSpPr>
              <p:nvPr/>
            </p:nvSpPr>
            <p:spPr bwMode="auto">
              <a:xfrm>
                <a:off x="2620" y="2432"/>
                <a:ext cx="30" cy="18"/>
              </a:xfrm>
              <a:custGeom>
                <a:avLst/>
                <a:gdLst>
                  <a:gd name="T0" fmla="*/ 22 w 30"/>
                  <a:gd name="T1" fmla="*/ 4 h 18"/>
                  <a:gd name="T2" fmla="*/ 16 w 30"/>
                  <a:gd name="T3" fmla="*/ 4 h 18"/>
                  <a:gd name="T4" fmla="*/ 16 w 30"/>
                  <a:gd name="T5" fmla="*/ 4 h 18"/>
                  <a:gd name="T6" fmla="*/ 16 w 30"/>
                  <a:gd name="T7" fmla="*/ 0 h 18"/>
                  <a:gd name="T8" fmla="*/ 0 w 30"/>
                  <a:gd name="T9" fmla="*/ 16 h 18"/>
                  <a:gd name="T10" fmla="*/ 0 w 30"/>
                  <a:gd name="T11" fmla="*/ 16 h 18"/>
                  <a:gd name="T12" fmla="*/ 8 w 30"/>
                  <a:gd name="T13" fmla="*/ 18 h 18"/>
                  <a:gd name="T14" fmla="*/ 18 w 30"/>
                  <a:gd name="T15" fmla="*/ 18 h 18"/>
                  <a:gd name="T16" fmla="*/ 18 w 30"/>
                  <a:gd name="T17" fmla="*/ 18 h 18"/>
                  <a:gd name="T18" fmla="*/ 22 w 30"/>
                  <a:gd name="T19" fmla="*/ 18 h 18"/>
                  <a:gd name="T20" fmla="*/ 30 w 30"/>
                  <a:gd name="T21" fmla="*/ 10 h 18"/>
                  <a:gd name="T22" fmla="*/ 30 w 30"/>
                  <a:gd name="T23" fmla="*/ 10 h 18"/>
                  <a:gd name="T24" fmla="*/ 28 w 30"/>
                  <a:gd name="T25" fmla="*/ 6 h 18"/>
                  <a:gd name="T26" fmla="*/ 22 w 30"/>
                  <a:gd name="T27" fmla="*/ 4 h 18"/>
                  <a:gd name="T28" fmla="*/ 22 w 30"/>
                  <a:gd name="T29" fmla="*/ 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18">
                    <a:moveTo>
                      <a:pt x="22" y="4"/>
                    </a:moveTo>
                    <a:lnTo>
                      <a:pt x="16" y="4"/>
                    </a:lnTo>
                    <a:lnTo>
                      <a:pt x="16" y="4"/>
                    </a:lnTo>
                    <a:lnTo>
                      <a:pt x="16" y="0"/>
                    </a:lnTo>
                    <a:lnTo>
                      <a:pt x="0" y="16"/>
                    </a:lnTo>
                    <a:lnTo>
                      <a:pt x="0" y="16"/>
                    </a:lnTo>
                    <a:lnTo>
                      <a:pt x="8" y="18"/>
                    </a:lnTo>
                    <a:lnTo>
                      <a:pt x="18" y="18"/>
                    </a:lnTo>
                    <a:lnTo>
                      <a:pt x="18" y="18"/>
                    </a:lnTo>
                    <a:lnTo>
                      <a:pt x="22" y="18"/>
                    </a:lnTo>
                    <a:lnTo>
                      <a:pt x="30" y="10"/>
                    </a:lnTo>
                    <a:lnTo>
                      <a:pt x="30" y="10"/>
                    </a:lnTo>
                    <a:lnTo>
                      <a:pt x="28" y="6"/>
                    </a:lnTo>
                    <a:lnTo>
                      <a:pt x="22" y="4"/>
                    </a:lnTo>
                    <a:lnTo>
                      <a:pt x="2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4" name="Freeform 1429">
                <a:extLst>
                  <a:ext uri="{FF2B5EF4-FFF2-40B4-BE49-F238E27FC236}">
                    <a16:creationId xmlns:a16="http://schemas.microsoft.com/office/drawing/2014/main" id="{6AB36D27-8A19-4801-808F-230F79C20A1C}"/>
                  </a:ext>
                </a:extLst>
              </p:cNvPr>
              <p:cNvSpPr>
                <a:spLocks/>
              </p:cNvSpPr>
              <p:nvPr/>
            </p:nvSpPr>
            <p:spPr bwMode="auto">
              <a:xfrm>
                <a:off x="2604" y="2468"/>
                <a:ext cx="18" cy="10"/>
              </a:xfrm>
              <a:custGeom>
                <a:avLst/>
                <a:gdLst>
                  <a:gd name="T0" fmla="*/ 0 w 18"/>
                  <a:gd name="T1" fmla="*/ 2 h 10"/>
                  <a:gd name="T2" fmla="*/ 0 w 18"/>
                  <a:gd name="T3" fmla="*/ 2 h 10"/>
                  <a:gd name="T4" fmla="*/ 0 w 18"/>
                  <a:gd name="T5" fmla="*/ 6 h 10"/>
                  <a:gd name="T6" fmla="*/ 2 w 18"/>
                  <a:gd name="T7" fmla="*/ 8 h 10"/>
                  <a:gd name="T8" fmla="*/ 8 w 18"/>
                  <a:gd name="T9" fmla="*/ 10 h 10"/>
                  <a:gd name="T10" fmla="*/ 8 w 18"/>
                  <a:gd name="T11" fmla="*/ 10 h 10"/>
                  <a:gd name="T12" fmla="*/ 12 w 18"/>
                  <a:gd name="T13" fmla="*/ 10 h 10"/>
                  <a:gd name="T14" fmla="*/ 18 w 18"/>
                  <a:gd name="T15" fmla="*/ 2 h 10"/>
                  <a:gd name="T16" fmla="*/ 18 w 18"/>
                  <a:gd name="T17" fmla="*/ 2 h 10"/>
                  <a:gd name="T18" fmla="*/ 12 w 18"/>
                  <a:gd name="T19" fmla="*/ 0 h 10"/>
                  <a:gd name="T20" fmla="*/ 4 w 18"/>
                  <a:gd name="T21" fmla="*/ 0 h 10"/>
                  <a:gd name="T22" fmla="*/ 4 w 18"/>
                  <a:gd name="T23" fmla="*/ 0 h 10"/>
                  <a:gd name="T24" fmla="*/ 2 w 18"/>
                  <a:gd name="T25" fmla="*/ 0 h 10"/>
                  <a:gd name="T26" fmla="*/ 0 w 18"/>
                  <a:gd name="T27" fmla="*/ 2 h 10"/>
                  <a:gd name="T28" fmla="*/ 0 w 18"/>
                  <a:gd name="T2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10">
                    <a:moveTo>
                      <a:pt x="0" y="2"/>
                    </a:moveTo>
                    <a:lnTo>
                      <a:pt x="0" y="2"/>
                    </a:lnTo>
                    <a:lnTo>
                      <a:pt x="0" y="6"/>
                    </a:lnTo>
                    <a:lnTo>
                      <a:pt x="2" y="8"/>
                    </a:lnTo>
                    <a:lnTo>
                      <a:pt x="8" y="10"/>
                    </a:lnTo>
                    <a:lnTo>
                      <a:pt x="8" y="10"/>
                    </a:lnTo>
                    <a:lnTo>
                      <a:pt x="12" y="10"/>
                    </a:lnTo>
                    <a:lnTo>
                      <a:pt x="18" y="2"/>
                    </a:lnTo>
                    <a:lnTo>
                      <a:pt x="18" y="2"/>
                    </a:lnTo>
                    <a:lnTo>
                      <a:pt x="12" y="0"/>
                    </a:lnTo>
                    <a:lnTo>
                      <a:pt x="4" y="0"/>
                    </a:lnTo>
                    <a:lnTo>
                      <a:pt x="4" y="0"/>
                    </a:lnTo>
                    <a:lnTo>
                      <a:pt x="2"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5" name="Freeform 1430">
                <a:extLst>
                  <a:ext uri="{FF2B5EF4-FFF2-40B4-BE49-F238E27FC236}">
                    <a16:creationId xmlns:a16="http://schemas.microsoft.com/office/drawing/2014/main" id="{DF63E75F-076E-4D1D-A7EE-BD6343A62216}"/>
                  </a:ext>
                </a:extLst>
              </p:cNvPr>
              <p:cNvSpPr>
                <a:spLocks/>
              </p:cNvSpPr>
              <p:nvPr/>
            </p:nvSpPr>
            <p:spPr bwMode="auto">
              <a:xfrm>
                <a:off x="2750" y="2466"/>
                <a:ext cx="18" cy="8"/>
              </a:xfrm>
              <a:custGeom>
                <a:avLst/>
                <a:gdLst>
                  <a:gd name="T0" fmla="*/ 0 w 18"/>
                  <a:gd name="T1" fmla="*/ 4 h 8"/>
                  <a:gd name="T2" fmla="*/ 0 w 18"/>
                  <a:gd name="T3" fmla="*/ 4 h 8"/>
                  <a:gd name="T4" fmla="*/ 2 w 18"/>
                  <a:gd name="T5" fmla="*/ 6 h 8"/>
                  <a:gd name="T6" fmla="*/ 4 w 18"/>
                  <a:gd name="T7" fmla="*/ 8 h 8"/>
                  <a:gd name="T8" fmla="*/ 12 w 18"/>
                  <a:gd name="T9" fmla="*/ 8 h 8"/>
                  <a:gd name="T10" fmla="*/ 12 w 18"/>
                  <a:gd name="T11" fmla="*/ 8 h 8"/>
                  <a:gd name="T12" fmla="*/ 14 w 18"/>
                  <a:gd name="T13" fmla="*/ 8 h 8"/>
                  <a:gd name="T14" fmla="*/ 18 w 18"/>
                  <a:gd name="T15" fmla="*/ 4 h 8"/>
                  <a:gd name="T16" fmla="*/ 18 w 18"/>
                  <a:gd name="T17" fmla="*/ 4 h 8"/>
                  <a:gd name="T18" fmla="*/ 10 w 18"/>
                  <a:gd name="T19" fmla="*/ 2 h 8"/>
                  <a:gd name="T20" fmla="*/ 6 w 18"/>
                  <a:gd name="T21" fmla="*/ 0 h 8"/>
                  <a:gd name="T22" fmla="*/ 6 w 18"/>
                  <a:gd name="T23" fmla="*/ 0 h 8"/>
                  <a:gd name="T24" fmla="*/ 2 w 18"/>
                  <a:gd name="T25" fmla="*/ 2 h 8"/>
                  <a:gd name="T26" fmla="*/ 0 w 18"/>
                  <a:gd name="T27" fmla="*/ 4 h 8"/>
                  <a:gd name="T28" fmla="*/ 0 w 18"/>
                  <a:gd name="T29"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8">
                    <a:moveTo>
                      <a:pt x="0" y="4"/>
                    </a:moveTo>
                    <a:lnTo>
                      <a:pt x="0" y="4"/>
                    </a:lnTo>
                    <a:lnTo>
                      <a:pt x="2" y="6"/>
                    </a:lnTo>
                    <a:lnTo>
                      <a:pt x="4" y="8"/>
                    </a:lnTo>
                    <a:lnTo>
                      <a:pt x="12" y="8"/>
                    </a:lnTo>
                    <a:lnTo>
                      <a:pt x="12" y="8"/>
                    </a:lnTo>
                    <a:lnTo>
                      <a:pt x="14" y="8"/>
                    </a:lnTo>
                    <a:lnTo>
                      <a:pt x="18" y="4"/>
                    </a:lnTo>
                    <a:lnTo>
                      <a:pt x="18" y="4"/>
                    </a:lnTo>
                    <a:lnTo>
                      <a:pt x="10" y="2"/>
                    </a:lnTo>
                    <a:lnTo>
                      <a:pt x="6" y="0"/>
                    </a:lnTo>
                    <a:lnTo>
                      <a:pt x="6" y="0"/>
                    </a:lnTo>
                    <a:lnTo>
                      <a:pt x="2" y="2"/>
                    </a:lnTo>
                    <a:lnTo>
                      <a:pt x="0" y="4"/>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6" name="Freeform 1431">
                <a:extLst>
                  <a:ext uri="{FF2B5EF4-FFF2-40B4-BE49-F238E27FC236}">
                    <a16:creationId xmlns:a16="http://schemas.microsoft.com/office/drawing/2014/main" id="{7BA0C457-E981-4D2A-9827-681BFFEDB9DC}"/>
                  </a:ext>
                </a:extLst>
              </p:cNvPr>
              <p:cNvSpPr>
                <a:spLocks/>
              </p:cNvSpPr>
              <p:nvPr/>
            </p:nvSpPr>
            <p:spPr bwMode="auto">
              <a:xfrm>
                <a:off x="2654" y="2466"/>
                <a:ext cx="20" cy="10"/>
              </a:xfrm>
              <a:custGeom>
                <a:avLst/>
                <a:gdLst>
                  <a:gd name="T0" fmla="*/ 2 w 20"/>
                  <a:gd name="T1" fmla="*/ 0 h 10"/>
                  <a:gd name="T2" fmla="*/ 2 w 20"/>
                  <a:gd name="T3" fmla="*/ 0 h 10"/>
                  <a:gd name="T4" fmla="*/ 0 w 20"/>
                  <a:gd name="T5" fmla="*/ 2 h 10"/>
                  <a:gd name="T6" fmla="*/ 0 w 20"/>
                  <a:gd name="T7" fmla="*/ 2 h 10"/>
                  <a:gd name="T8" fmla="*/ 2 w 20"/>
                  <a:gd name="T9" fmla="*/ 6 h 10"/>
                  <a:gd name="T10" fmla="*/ 6 w 20"/>
                  <a:gd name="T11" fmla="*/ 10 h 10"/>
                  <a:gd name="T12" fmla="*/ 6 w 20"/>
                  <a:gd name="T13" fmla="*/ 10 h 10"/>
                  <a:gd name="T14" fmla="*/ 6 w 20"/>
                  <a:gd name="T15" fmla="*/ 6 h 10"/>
                  <a:gd name="T16" fmla="*/ 6 w 20"/>
                  <a:gd name="T17" fmla="*/ 6 h 10"/>
                  <a:gd name="T18" fmla="*/ 10 w 20"/>
                  <a:gd name="T19" fmla="*/ 6 h 10"/>
                  <a:gd name="T20" fmla="*/ 12 w 20"/>
                  <a:gd name="T21" fmla="*/ 6 h 10"/>
                  <a:gd name="T22" fmla="*/ 12 w 20"/>
                  <a:gd name="T23" fmla="*/ 6 h 10"/>
                  <a:gd name="T24" fmla="*/ 16 w 20"/>
                  <a:gd name="T25" fmla="*/ 6 h 10"/>
                  <a:gd name="T26" fmla="*/ 20 w 20"/>
                  <a:gd name="T27" fmla="*/ 0 h 10"/>
                  <a:gd name="T28" fmla="*/ 20 w 20"/>
                  <a:gd name="T29" fmla="*/ 0 h 10"/>
                  <a:gd name="T30" fmla="*/ 14 w 20"/>
                  <a:gd name="T31" fmla="*/ 0 h 10"/>
                  <a:gd name="T32" fmla="*/ 2 w 20"/>
                  <a:gd name="T33" fmla="*/ 0 h 10"/>
                  <a:gd name="T34" fmla="*/ 2 w 20"/>
                  <a:gd name="T35"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 h="10">
                    <a:moveTo>
                      <a:pt x="2" y="0"/>
                    </a:moveTo>
                    <a:lnTo>
                      <a:pt x="2" y="0"/>
                    </a:lnTo>
                    <a:lnTo>
                      <a:pt x="0" y="2"/>
                    </a:lnTo>
                    <a:lnTo>
                      <a:pt x="0" y="2"/>
                    </a:lnTo>
                    <a:lnTo>
                      <a:pt x="2" y="6"/>
                    </a:lnTo>
                    <a:lnTo>
                      <a:pt x="6" y="10"/>
                    </a:lnTo>
                    <a:lnTo>
                      <a:pt x="6" y="10"/>
                    </a:lnTo>
                    <a:lnTo>
                      <a:pt x="6" y="6"/>
                    </a:lnTo>
                    <a:lnTo>
                      <a:pt x="6" y="6"/>
                    </a:lnTo>
                    <a:lnTo>
                      <a:pt x="10" y="6"/>
                    </a:lnTo>
                    <a:lnTo>
                      <a:pt x="12" y="6"/>
                    </a:lnTo>
                    <a:lnTo>
                      <a:pt x="12" y="6"/>
                    </a:lnTo>
                    <a:lnTo>
                      <a:pt x="16" y="6"/>
                    </a:lnTo>
                    <a:lnTo>
                      <a:pt x="20" y="0"/>
                    </a:lnTo>
                    <a:lnTo>
                      <a:pt x="20" y="0"/>
                    </a:lnTo>
                    <a:lnTo>
                      <a:pt x="14" y="0"/>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7" name="Freeform 1432">
                <a:extLst>
                  <a:ext uri="{FF2B5EF4-FFF2-40B4-BE49-F238E27FC236}">
                    <a16:creationId xmlns:a16="http://schemas.microsoft.com/office/drawing/2014/main" id="{918C3E44-B5CE-4BDA-8EEE-2DFAD97F7BE7}"/>
                  </a:ext>
                </a:extLst>
              </p:cNvPr>
              <p:cNvSpPr>
                <a:spLocks/>
              </p:cNvSpPr>
              <p:nvPr/>
            </p:nvSpPr>
            <p:spPr bwMode="auto">
              <a:xfrm>
                <a:off x="2668" y="2448"/>
                <a:ext cx="24" cy="16"/>
              </a:xfrm>
              <a:custGeom>
                <a:avLst/>
                <a:gdLst>
                  <a:gd name="T0" fmla="*/ 16 w 24"/>
                  <a:gd name="T1" fmla="*/ 2 h 16"/>
                  <a:gd name="T2" fmla="*/ 16 w 24"/>
                  <a:gd name="T3" fmla="*/ 2 h 16"/>
                  <a:gd name="T4" fmla="*/ 10 w 24"/>
                  <a:gd name="T5" fmla="*/ 2 h 16"/>
                  <a:gd name="T6" fmla="*/ 4 w 24"/>
                  <a:gd name="T7" fmla="*/ 0 h 16"/>
                  <a:gd name="T8" fmla="*/ 4 w 24"/>
                  <a:gd name="T9" fmla="*/ 0 h 16"/>
                  <a:gd name="T10" fmla="*/ 2 w 24"/>
                  <a:gd name="T11" fmla="*/ 0 h 16"/>
                  <a:gd name="T12" fmla="*/ 0 w 24"/>
                  <a:gd name="T13" fmla="*/ 2 h 16"/>
                  <a:gd name="T14" fmla="*/ 0 w 24"/>
                  <a:gd name="T15" fmla="*/ 2 h 16"/>
                  <a:gd name="T16" fmla="*/ 2 w 24"/>
                  <a:gd name="T17" fmla="*/ 6 h 16"/>
                  <a:gd name="T18" fmla="*/ 6 w 24"/>
                  <a:gd name="T19" fmla="*/ 8 h 16"/>
                  <a:gd name="T20" fmla="*/ 6 w 24"/>
                  <a:gd name="T21" fmla="*/ 8 h 16"/>
                  <a:gd name="T22" fmla="*/ 8 w 24"/>
                  <a:gd name="T23" fmla="*/ 12 h 16"/>
                  <a:gd name="T24" fmla="*/ 8 w 24"/>
                  <a:gd name="T25" fmla="*/ 16 h 16"/>
                  <a:gd name="T26" fmla="*/ 24 w 24"/>
                  <a:gd name="T27" fmla="*/ 2 h 16"/>
                  <a:gd name="T28" fmla="*/ 24 w 24"/>
                  <a:gd name="T29" fmla="*/ 2 h 16"/>
                  <a:gd name="T30" fmla="*/ 16 w 24"/>
                  <a:gd name="T31" fmla="*/ 2 h 16"/>
                  <a:gd name="T32" fmla="*/ 16 w 24"/>
                  <a:gd name="T33"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 h="16">
                    <a:moveTo>
                      <a:pt x="16" y="2"/>
                    </a:moveTo>
                    <a:lnTo>
                      <a:pt x="16" y="2"/>
                    </a:lnTo>
                    <a:lnTo>
                      <a:pt x="10" y="2"/>
                    </a:lnTo>
                    <a:lnTo>
                      <a:pt x="4" y="0"/>
                    </a:lnTo>
                    <a:lnTo>
                      <a:pt x="4" y="0"/>
                    </a:lnTo>
                    <a:lnTo>
                      <a:pt x="2" y="0"/>
                    </a:lnTo>
                    <a:lnTo>
                      <a:pt x="0" y="2"/>
                    </a:lnTo>
                    <a:lnTo>
                      <a:pt x="0" y="2"/>
                    </a:lnTo>
                    <a:lnTo>
                      <a:pt x="2" y="6"/>
                    </a:lnTo>
                    <a:lnTo>
                      <a:pt x="6" y="8"/>
                    </a:lnTo>
                    <a:lnTo>
                      <a:pt x="6" y="8"/>
                    </a:lnTo>
                    <a:lnTo>
                      <a:pt x="8" y="12"/>
                    </a:lnTo>
                    <a:lnTo>
                      <a:pt x="8" y="16"/>
                    </a:lnTo>
                    <a:lnTo>
                      <a:pt x="24" y="2"/>
                    </a:lnTo>
                    <a:lnTo>
                      <a:pt x="24" y="2"/>
                    </a:lnTo>
                    <a:lnTo>
                      <a:pt x="16" y="2"/>
                    </a:lnTo>
                    <a:lnTo>
                      <a:pt x="1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8" name="Freeform 1433">
                <a:extLst>
                  <a:ext uri="{FF2B5EF4-FFF2-40B4-BE49-F238E27FC236}">
                    <a16:creationId xmlns:a16="http://schemas.microsoft.com/office/drawing/2014/main" id="{8FF2AC51-5C0E-4A3B-9E18-BBBD3623F117}"/>
                  </a:ext>
                </a:extLst>
              </p:cNvPr>
              <p:cNvSpPr>
                <a:spLocks/>
              </p:cNvSpPr>
              <p:nvPr/>
            </p:nvSpPr>
            <p:spPr bwMode="auto">
              <a:xfrm>
                <a:off x="2688" y="2454"/>
                <a:ext cx="38" cy="24"/>
              </a:xfrm>
              <a:custGeom>
                <a:avLst/>
                <a:gdLst>
                  <a:gd name="T0" fmla="*/ 36 w 38"/>
                  <a:gd name="T1" fmla="*/ 8 h 24"/>
                  <a:gd name="T2" fmla="*/ 36 w 38"/>
                  <a:gd name="T3" fmla="*/ 8 h 24"/>
                  <a:gd name="T4" fmla="*/ 30 w 38"/>
                  <a:gd name="T5" fmla="*/ 4 h 24"/>
                  <a:gd name="T6" fmla="*/ 24 w 38"/>
                  <a:gd name="T7" fmla="*/ 0 h 24"/>
                  <a:gd name="T8" fmla="*/ 0 w 38"/>
                  <a:gd name="T9" fmla="*/ 22 h 24"/>
                  <a:gd name="T10" fmla="*/ 0 w 38"/>
                  <a:gd name="T11" fmla="*/ 22 h 24"/>
                  <a:gd name="T12" fmla="*/ 2 w 38"/>
                  <a:gd name="T13" fmla="*/ 24 h 24"/>
                  <a:gd name="T14" fmla="*/ 4 w 38"/>
                  <a:gd name="T15" fmla="*/ 24 h 24"/>
                  <a:gd name="T16" fmla="*/ 4 w 38"/>
                  <a:gd name="T17" fmla="*/ 24 h 24"/>
                  <a:gd name="T18" fmla="*/ 8 w 38"/>
                  <a:gd name="T19" fmla="*/ 24 h 24"/>
                  <a:gd name="T20" fmla="*/ 10 w 38"/>
                  <a:gd name="T21" fmla="*/ 20 h 24"/>
                  <a:gd name="T22" fmla="*/ 12 w 38"/>
                  <a:gd name="T23" fmla="*/ 18 h 24"/>
                  <a:gd name="T24" fmla="*/ 16 w 38"/>
                  <a:gd name="T25" fmla="*/ 16 h 24"/>
                  <a:gd name="T26" fmla="*/ 16 w 38"/>
                  <a:gd name="T27" fmla="*/ 16 h 24"/>
                  <a:gd name="T28" fmla="*/ 18 w 38"/>
                  <a:gd name="T29" fmla="*/ 18 h 24"/>
                  <a:gd name="T30" fmla="*/ 18 w 38"/>
                  <a:gd name="T31" fmla="*/ 20 h 24"/>
                  <a:gd name="T32" fmla="*/ 20 w 38"/>
                  <a:gd name="T33" fmla="*/ 20 h 24"/>
                  <a:gd name="T34" fmla="*/ 20 w 38"/>
                  <a:gd name="T35" fmla="*/ 20 h 24"/>
                  <a:gd name="T36" fmla="*/ 24 w 38"/>
                  <a:gd name="T37" fmla="*/ 20 h 24"/>
                  <a:gd name="T38" fmla="*/ 28 w 38"/>
                  <a:gd name="T39" fmla="*/ 18 h 24"/>
                  <a:gd name="T40" fmla="*/ 30 w 38"/>
                  <a:gd name="T41" fmla="*/ 18 h 24"/>
                  <a:gd name="T42" fmla="*/ 38 w 38"/>
                  <a:gd name="T43" fmla="*/ 10 h 24"/>
                  <a:gd name="T44" fmla="*/ 38 w 38"/>
                  <a:gd name="T45" fmla="*/ 10 h 24"/>
                  <a:gd name="T46" fmla="*/ 34 w 38"/>
                  <a:gd name="T47" fmla="*/ 6 h 24"/>
                  <a:gd name="T48" fmla="*/ 36 w 38"/>
                  <a:gd name="T49" fmla="*/ 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 h="24">
                    <a:moveTo>
                      <a:pt x="36" y="8"/>
                    </a:moveTo>
                    <a:lnTo>
                      <a:pt x="36" y="8"/>
                    </a:lnTo>
                    <a:lnTo>
                      <a:pt x="30" y="4"/>
                    </a:lnTo>
                    <a:lnTo>
                      <a:pt x="24" y="0"/>
                    </a:lnTo>
                    <a:lnTo>
                      <a:pt x="0" y="22"/>
                    </a:lnTo>
                    <a:lnTo>
                      <a:pt x="0" y="22"/>
                    </a:lnTo>
                    <a:lnTo>
                      <a:pt x="2" y="24"/>
                    </a:lnTo>
                    <a:lnTo>
                      <a:pt x="4" y="24"/>
                    </a:lnTo>
                    <a:lnTo>
                      <a:pt x="4" y="24"/>
                    </a:lnTo>
                    <a:lnTo>
                      <a:pt x="8" y="24"/>
                    </a:lnTo>
                    <a:lnTo>
                      <a:pt x="10" y="20"/>
                    </a:lnTo>
                    <a:lnTo>
                      <a:pt x="12" y="18"/>
                    </a:lnTo>
                    <a:lnTo>
                      <a:pt x="16" y="16"/>
                    </a:lnTo>
                    <a:lnTo>
                      <a:pt x="16" y="16"/>
                    </a:lnTo>
                    <a:lnTo>
                      <a:pt x="18" y="18"/>
                    </a:lnTo>
                    <a:lnTo>
                      <a:pt x="18" y="20"/>
                    </a:lnTo>
                    <a:lnTo>
                      <a:pt x="20" y="20"/>
                    </a:lnTo>
                    <a:lnTo>
                      <a:pt x="20" y="20"/>
                    </a:lnTo>
                    <a:lnTo>
                      <a:pt x="24" y="20"/>
                    </a:lnTo>
                    <a:lnTo>
                      <a:pt x="28" y="18"/>
                    </a:lnTo>
                    <a:lnTo>
                      <a:pt x="30" y="18"/>
                    </a:lnTo>
                    <a:lnTo>
                      <a:pt x="38" y="10"/>
                    </a:lnTo>
                    <a:lnTo>
                      <a:pt x="38" y="10"/>
                    </a:lnTo>
                    <a:lnTo>
                      <a:pt x="34" y="6"/>
                    </a:lnTo>
                    <a:lnTo>
                      <a:pt x="36"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9" name="Freeform 1434">
                <a:extLst>
                  <a:ext uri="{FF2B5EF4-FFF2-40B4-BE49-F238E27FC236}">
                    <a16:creationId xmlns:a16="http://schemas.microsoft.com/office/drawing/2014/main" id="{BD7B155C-03CE-4BFA-96E8-DFAB467ED5D4}"/>
                  </a:ext>
                </a:extLst>
              </p:cNvPr>
              <p:cNvSpPr>
                <a:spLocks/>
              </p:cNvSpPr>
              <p:nvPr/>
            </p:nvSpPr>
            <p:spPr bwMode="auto">
              <a:xfrm>
                <a:off x="2600" y="2378"/>
                <a:ext cx="6" cy="10"/>
              </a:xfrm>
              <a:custGeom>
                <a:avLst/>
                <a:gdLst>
                  <a:gd name="T0" fmla="*/ 2 w 6"/>
                  <a:gd name="T1" fmla="*/ 2 h 10"/>
                  <a:gd name="T2" fmla="*/ 2 w 6"/>
                  <a:gd name="T3" fmla="*/ 2 h 10"/>
                  <a:gd name="T4" fmla="*/ 0 w 6"/>
                  <a:gd name="T5" fmla="*/ 0 h 10"/>
                  <a:gd name="T6" fmla="*/ 0 w 6"/>
                  <a:gd name="T7" fmla="*/ 0 h 10"/>
                  <a:gd name="T8" fmla="*/ 0 w 6"/>
                  <a:gd name="T9" fmla="*/ 2 h 10"/>
                  <a:gd name="T10" fmla="*/ 0 w 6"/>
                  <a:gd name="T11" fmla="*/ 2 h 10"/>
                  <a:gd name="T12" fmla="*/ 0 w 6"/>
                  <a:gd name="T13" fmla="*/ 6 h 10"/>
                  <a:gd name="T14" fmla="*/ 2 w 6"/>
                  <a:gd name="T15" fmla="*/ 8 h 10"/>
                  <a:gd name="T16" fmla="*/ 4 w 6"/>
                  <a:gd name="T17" fmla="*/ 10 h 10"/>
                  <a:gd name="T18" fmla="*/ 4 w 6"/>
                  <a:gd name="T19" fmla="*/ 10 h 10"/>
                  <a:gd name="T20" fmla="*/ 6 w 6"/>
                  <a:gd name="T21" fmla="*/ 8 h 10"/>
                  <a:gd name="T22" fmla="*/ 6 w 6"/>
                  <a:gd name="T23" fmla="*/ 8 h 10"/>
                  <a:gd name="T24" fmla="*/ 6 w 6"/>
                  <a:gd name="T25" fmla="*/ 4 h 10"/>
                  <a:gd name="T26" fmla="*/ 2 w 6"/>
                  <a:gd name="T27" fmla="*/ 2 h 10"/>
                  <a:gd name="T28" fmla="*/ 2 w 6"/>
                  <a:gd name="T2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0">
                    <a:moveTo>
                      <a:pt x="2" y="2"/>
                    </a:moveTo>
                    <a:lnTo>
                      <a:pt x="2" y="2"/>
                    </a:lnTo>
                    <a:lnTo>
                      <a:pt x="0" y="0"/>
                    </a:lnTo>
                    <a:lnTo>
                      <a:pt x="0" y="0"/>
                    </a:lnTo>
                    <a:lnTo>
                      <a:pt x="0" y="2"/>
                    </a:lnTo>
                    <a:lnTo>
                      <a:pt x="0" y="2"/>
                    </a:lnTo>
                    <a:lnTo>
                      <a:pt x="0" y="6"/>
                    </a:lnTo>
                    <a:lnTo>
                      <a:pt x="2" y="8"/>
                    </a:lnTo>
                    <a:lnTo>
                      <a:pt x="4" y="10"/>
                    </a:lnTo>
                    <a:lnTo>
                      <a:pt x="4" y="10"/>
                    </a:lnTo>
                    <a:lnTo>
                      <a:pt x="6" y="8"/>
                    </a:lnTo>
                    <a:lnTo>
                      <a:pt x="6" y="8"/>
                    </a:lnTo>
                    <a:lnTo>
                      <a:pt x="6" y="4"/>
                    </a:lnTo>
                    <a:lnTo>
                      <a:pt x="2" y="2"/>
                    </a:lnTo>
                    <a:lnTo>
                      <a:pt x="2"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0" name="Freeform 1435">
                <a:extLst>
                  <a:ext uri="{FF2B5EF4-FFF2-40B4-BE49-F238E27FC236}">
                    <a16:creationId xmlns:a16="http://schemas.microsoft.com/office/drawing/2014/main" id="{811B2E50-9B91-4794-A2ED-145F097E2E79}"/>
                  </a:ext>
                </a:extLst>
              </p:cNvPr>
              <p:cNvSpPr>
                <a:spLocks/>
              </p:cNvSpPr>
              <p:nvPr/>
            </p:nvSpPr>
            <p:spPr bwMode="auto">
              <a:xfrm>
                <a:off x="2592" y="2352"/>
                <a:ext cx="2" cy="2"/>
              </a:xfrm>
              <a:custGeom>
                <a:avLst/>
                <a:gdLst>
                  <a:gd name="T0" fmla="*/ 0 w 2"/>
                  <a:gd name="T1" fmla="*/ 2 h 2"/>
                  <a:gd name="T2" fmla="*/ 0 w 2"/>
                  <a:gd name="T3" fmla="*/ 2 h 2"/>
                  <a:gd name="T4" fmla="*/ 0 w 2"/>
                  <a:gd name="T5" fmla="*/ 2 h 2"/>
                  <a:gd name="T6" fmla="*/ 2 w 2"/>
                  <a:gd name="T7" fmla="*/ 0 h 2"/>
                  <a:gd name="T8" fmla="*/ 2 w 2"/>
                  <a:gd name="T9" fmla="*/ 0 h 2"/>
                  <a:gd name="T10" fmla="*/ 0 w 2"/>
                  <a:gd name="T11" fmla="*/ 2 h 2"/>
                  <a:gd name="T12" fmla="*/ 0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0" y="2"/>
                    </a:moveTo>
                    <a:lnTo>
                      <a:pt x="0" y="2"/>
                    </a:lnTo>
                    <a:lnTo>
                      <a:pt x="0" y="2"/>
                    </a:lnTo>
                    <a:lnTo>
                      <a:pt x="2" y="0"/>
                    </a:lnTo>
                    <a:lnTo>
                      <a:pt x="2"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1" name="Freeform 1436">
                <a:extLst>
                  <a:ext uri="{FF2B5EF4-FFF2-40B4-BE49-F238E27FC236}">
                    <a16:creationId xmlns:a16="http://schemas.microsoft.com/office/drawing/2014/main" id="{6312E1CF-46E7-4D64-AF7D-E6F83E2951E8}"/>
                  </a:ext>
                </a:extLst>
              </p:cNvPr>
              <p:cNvSpPr>
                <a:spLocks/>
              </p:cNvSpPr>
              <p:nvPr/>
            </p:nvSpPr>
            <p:spPr bwMode="auto">
              <a:xfrm>
                <a:off x="2614" y="2358"/>
                <a:ext cx="2" cy="2"/>
              </a:xfrm>
              <a:custGeom>
                <a:avLst/>
                <a:gdLst>
                  <a:gd name="T0" fmla="*/ 2 w 2"/>
                  <a:gd name="T1" fmla="*/ 2 h 2"/>
                  <a:gd name="T2" fmla="*/ 0 w 2"/>
                  <a:gd name="T3" fmla="*/ 0 h 2"/>
                  <a:gd name="T4" fmla="*/ 0 w 2"/>
                  <a:gd name="T5" fmla="*/ 0 h 2"/>
                  <a:gd name="T6" fmla="*/ 0 w 2"/>
                  <a:gd name="T7" fmla="*/ 0 h 2"/>
                  <a:gd name="T8" fmla="*/ 0 w 2"/>
                  <a:gd name="T9" fmla="*/ 2 h 2"/>
                  <a:gd name="T10" fmla="*/ 2 w 2"/>
                  <a:gd name="T11" fmla="*/ 2 h 2"/>
                  <a:gd name="T12" fmla="*/ 2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2"/>
                    </a:moveTo>
                    <a:lnTo>
                      <a:pt x="0" y="0"/>
                    </a:lnTo>
                    <a:lnTo>
                      <a:pt x="0" y="0"/>
                    </a:lnTo>
                    <a:lnTo>
                      <a:pt x="0" y="0"/>
                    </a:lnTo>
                    <a:lnTo>
                      <a:pt x="0" y="2"/>
                    </a:lnTo>
                    <a:lnTo>
                      <a:pt x="2" y="2"/>
                    </a:lnTo>
                    <a:lnTo>
                      <a:pt x="2"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2" name="Freeform 1437">
                <a:extLst>
                  <a:ext uri="{FF2B5EF4-FFF2-40B4-BE49-F238E27FC236}">
                    <a16:creationId xmlns:a16="http://schemas.microsoft.com/office/drawing/2014/main" id="{94C8E94D-92A6-4A34-861D-C7A4A6B1DD20}"/>
                  </a:ext>
                </a:extLst>
              </p:cNvPr>
              <p:cNvSpPr>
                <a:spLocks/>
              </p:cNvSpPr>
              <p:nvPr/>
            </p:nvSpPr>
            <p:spPr bwMode="auto">
              <a:xfrm>
                <a:off x="2660" y="2430"/>
                <a:ext cx="2" cy="2"/>
              </a:xfrm>
              <a:custGeom>
                <a:avLst/>
                <a:gdLst>
                  <a:gd name="T0" fmla="*/ 0 w 2"/>
                  <a:gd name="T1" fmla="*/ 0 h 2"/>
                  <a:gd name="T2" fmla="*/ 0 w 2"/>
                  <a:gd name="T3" fmla="*/ 0 h 2"/>
                  <a:gd name="T4" fmla="*/ 0 w 2"/>
                  <a:gd name="T5" fmla="*/ 2 h 2"/>
                  <a:gd name="T6" fmla="*/ 0 w 2"/>
                  <a:gd name="T7" fmla="*/ 2 h 2"/>
                  <a:gd name="T8" fmla="*/ 0 w 2"/>
                  <a:gd name="T9" fmla="*/ 2 h 2"/>
                  <a:gd name="T10" fmla="*/ 2 w 2"/>
                  <a:gd name="T11" fmla="*/ 0 h 2"/>
                  <a:gd name="T12" fmla="*/ 2 w 2"/>
                  <a:gd name="T13" fmla="*/ 0 h 2"/>
                  <a:gd name="T14" fmla="*/ 0 w 2"/>
                  <a:gd name="T15" fmla="*/ 0 h 2"/>
                  <a:gd name="T16" fmla="*/ 0 w 2"/>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2">
                    <a:moveTo>
                      <a:pt x="0" y="0"/>
                    </a:moveTo>
                    <a:lnTo>
                      <a:pt x="0" y="0"/>
                    </a:lnTo>
                    <a:lnTo>
                      <a:pt x="0" y="2"/>
                    </a:lnTo>
                    <a:lnTo>
                      <a:pt x="0" y="2"/>
                    </a:lnTo>
                    <a:lnTo>
                      <a:pt x="0" y="2"/>
                    </a:lnTo>
                    <a:lnTo>
                      <a:pt x="2" y="0"/>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3" name="Freeform 1438">
                <a:extLst>
                  <a:ext uri="{FF2B5EF4-FFF2-40B4-BE49-F238E27FC236}">
                    <a16:creationId xmlns:a16="http://schemas.microsoft.com/office/drawing/2014/main" id="{E71D48EA-CCF6-4FC1-B69F-3DD60A70326C}"/>
                  </a:ext>
                </a:extLst>
              </p:cNvPr>
              <p:cNvSpPr>
                <a:spLocks/>
              </p:cNvSpPr>
              <p:nvPr/>
            </p:nvSpPr>
            <p:spPr bwMode="auto">
              <a:xfrm>
                <a:off x="1434" y="1612"/>
                <a:ext cx="10" cy="10"/>
              </a:xfrm>
              <a:custGeom>
                <a:avLst/>
                <a:gdLst>
                  <a:gd name="T0" fmla="*/ 4 w 10"/>
                  <a:gd name="T1" fmla="*/ 0 h 10"/>
                  <a:gd name="T2" fmla="*/ 4 w 10"/>
                  <a:gd name="T3" fmla="*/ 0 h 10"/>
                  <a:gd name="T4" fmla="*/ 0 w 10"/>
                  <a:gd name="T5" fmla="*/ 10 h 10"/>
                  <a:gd name="T6" fmla="*/ 10 w 10"/>
                  <a:gd name="T7" fmla="*/ 0 h 10"/>
                  <a:gd name="T8" fmla="*/ 4 w 10"/>
                  <a:gd name="T9" fmla="*/ 0 h 10"/>
                </a:gdLst>
                <a:ahLst/>
                <a:cxnLst>
                  <a:cxn ang="0">
                    <a:pos x="T0" y="T1"/>
                  </a:cxn>
                  <a:cxn ang="0">
                    <a:pos x="T2" y="T3"/>
                  </a:cxn>
                  <a:cxn ang="0">
                    <a:pos x="T4" y="T5"/>
                  </a:cxn>
                  <a:cxn ang="0">
                    <a:pos x="T6" y="T7"/>
                  </a:cxn>
                  <a:cxn ang="0">
                    <a:pos x="T8" y="T9"/>
                  </a:cxn>
                </a:cxnLst>
                <a:rect l="0" t="0" r="r" b="b"/>
                <a:pathLst>
                  <a:path w="10" h="10">
                    <a:moveTo>
                      <a:pt x="4" y="0"/>
                    </a:moveTo>
                    <a:lnTo>
                      <a:pt x="4" y="0"/>
                    </a:lnTo>
                    <a:lnTo>
                      <a:pt x="0" y="10"/>
                    </a:lnTo>
                    <a:lnTo>
                      <a:pt x="10"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4" name="Freeform 1439">
                <a:extLst>
                  <a:ext uri="{FF2B5EF4-FFF2-40B4-BE49-F238E27FC236}">
                    <a16:creationId xmlns:a16="http://schemas.microsoft.com/office/drawing/2014/main" id="{01885F2C-7A75-4C7F-8801-0CACCC135430}"/>
                  </a:ext>
                </a:extLst>
              </p:cNvPr>
              <p:cNvSpPr>
                <a:spLocks/>
              </p:cNvSpPr>
              <p:nvPr/>
            </p:nvSpPr>
            <p:spPr bwMode="auto">
              <a:xfrm>
                <a:off x="1446" y="1568"/>
                <a:ext cx="90" cy="76"/>
              </a:xfrm>
              <a:custGeom>
                <a:avLst/>
                <a:gdLst>
                  <a:gd name="T0" fmla="*/ 78 w 90"/>
                  <a:gd name="T1" fmla="*/ 2 h 76"/>
                  <a:gd name="T2" fmla="*/ 78 w 90"/>
                  <a:gd name="T3" fmla="*/ 2 h 76"/>
                  <a:gd name="T4" fmla="*/ 64 w 90"/>
                  <a:gd name="T5" fmla="*/ 8 h 76"/>
                  <a:gd name="T6" fmla="*/ 50 w 90"/>
                  <a:gd name="T7" fmla="*/ 16 h 76"/>
                  <a:gd name="T8" fmla="*/ 0 w 90"/>
                  <a:gd name="T9" fmla="*/ 66 h 76"/>
                  <a:gd name="T10" fmla="*/ 0 w 90"/>
                  <a:gd name="T11" fmla="*/ 66 h 76"/>
                  <a:gd name="T12" fmla="*/ 10 w 90"/>
                  <a:gd name="T13" fmla="*/ 70 h 76"/>
                  <a:gd name="T14" fmla="*/ 10 w 90"/>
                  <a:gd name="T15" fmla="*/ 70 h 76"/>
                  <a:gd name="T16" fmla="*/ 16 w 90"/>
                  <a:gd name="T17" fmla="*/ 76 h 76"/>
                  <a:gd name="T18" fmla="*/ 90 w 90"/>
                  <a:gd name="T19" fmla="*/ 2 h 76"/>
                  <a:gd name="T20" fmla="*/ 90 w 90"/>
                  <a:gd name="T21" fmla="*/ 2 h 76"/>
                  <a:gd name="T22" fmla="*/ 84 w 90"/>
                  <a:gd name="T23" fmla="*/ 0 h 76"/>
                  <a:gd name="T24" fmla="*/ 78 w 90"/>
                  <a:gd name="T25" fmla="*/ 2 h 76"/>
                  <a:gd name="T26" fmla="*/ 78 w 90"/>
                  <a:gd name="T27" fmla="*/ 2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 h="76">
                    <a:moveTo>
                      <a:pt x="78" y="2"/>
                    </a:moveTo>
                    <a:lnTo>
                      <a:pt x="78" y="2"/>
                    </a:lnTo>
                    <a:lnTo>
                      <a:pt x="64" y="8"/>
                    </a:lnTo>
                    <a:lnTo>
                      <a:pt x="50" y="16"/>
                    </a:lnTo>
                    <a:lnTo>
                      <a:pt x="0" y="66"/>
                    </a:lnTo>
                    <a:lnTo>
                      <a:pt x="0" y="66"/>
                    </a:lnTo>
                    <a:lnTo>
                      <a:pt x="10" y="70"/>
                    </a:lnTo>
                    <a:lnTo>
                      <a:pt x="10" y="70"/>
                    </a:lnTo>
                    <a:lnTo>
                      <a:pt x="16" y="76"/>
                    </a:lnTo>
                    <a:lnTo>
                      <a:pt x="90" y="2"/>
                    </a:lnTo>
                    <a:lnTo>
                      <a:pt x="90" y="2"/>
                    </a:lnTo>
                    <a:lnTo>
                      <a:pt x="84" y="0"/>
                    </a:lnTo>
                    <a:lnTo>
                      <a:pt x="78" y="2"/>
                    </a:lnTo>
                    <a:lnTo>
                      <a:pt x="78"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5" name="Freeform 1440">
                <a:extLst>
                  <a:ext uri="{FF2B5EF4-FFF2-40B4-BE49-F238E27FC236}">
                    <a16:creationId xmlns:a16="http://schemas.microsoft.com/office/drawing/2014/main" id="{98839F7B-9FCF-40A2-B037-DFC58A44FE49}"/>
                  </a:ext>
                </a:extLst>
              </p:cNvPr>
              <p:cNvSpPr>
                <a:spLocks/>
              </p:cNvSpPr>
              <p:nvPr/>
            </p:nvSpPr>
            <p:spPr bwMode="auto">
              <a:xfrm>
                <a:off x="1430" y="1670"/>
                <a:ext cx="42" cy="40"/>
              </a:xfrm>
              <a:custGeom>
                <a:avLst/>
                <a:gdLst>
                  <a:gd name="T0" fmla="*/ 38 w 42"/>
                  <a:gd name="T1" fmla="*/ 0 h 40"/>
                  <a:gd name="T2" fmla="*/ 30 w 42"/>
                  <a:gd name="T3" fmla="*/ 0 h 40"/>
                  <a:gd name="T4" fmla="*/ 30 w 42"/>
                  <a:gd name="T5" fmla="*/ 0 h 40"/>
                  <a:gd name="T6" fmla="*/ 26 w 42"/>
                  <a:gd name="T7" fmla="*/ 2 h 40"/>
                  <a:gd name="T8" fmla="*/ 0 w 42"/>
                  <a:gd name="T9" fmla="*/ 28 h 40"/>
                  <a:gd name="T10" fmla="*/ 0 w 42"/>
                  <a:gd name="T11" fmla="*/ 28 h 40"/>
                  <a:gd name="T12" fmla="*/ 0 w 42"/>
                  <a:gd name="T13" fmla="*/ 28 h 40"/>
                  <a:gd name="T14" fmla="*/ 0 w 42"/>
                  <a:gd name="T15" fmla="*/ 28 h 40"/>
                  <a:gd name="T16" fmla="*/ 2 w 42"/>
                  <a:gd name="T17" fmla="*/ 32 h 40"/>
                  <a:gd name="T18" fmla="*/ 2 w 42"/>
                  <a:gd name="T19" fmla="*/ 34 h 40"/>
                  <a:gd name="T20" fmla="*/ 6 w 42"/>
                  <a:gd name="T21" fmla="*/ 36 h 40"/>
                  <a:gd name="T22" fmla="*/ 6 w 42"/>
                  <a:gd name="T23" fmla="*/ 40 h 40"/>
                  <a:gd name="T24" fmla="*/ 6 w 42"/>
                  <a:gd name="T25" fmla="*/ 40 h 40"/>
                  <a:gd name="T26" fmla="*/ 14 w 42"/>
                  <a:gd name="T27" fmla="*/ 40 h 40"/>
                  <a:gd name="T28" fmla="*/ 42 w 42"/>
                  <a:gd name="T29" fmla="*/ 12 h 40"/>
                  <a:gd name="T30" fmla="*/ 42 w 42"/>
                  <a:gd name="T31" fmla="*/ 12 h 40"/>
                  <a:gd name="T32" fmla="*/ 40 w 42"/>
                  <a:gd name="T33" fmla="*/ 10 h 40"/>
                  <a:gd name="T34" fmla="*/ 40 w 42"/>
                  <a:gd name="T35" fmla="*/ 8 h 40"/>
                  <a:gd name="T36" fmla="*/ 38 w 42"/>
                  <a:gd name="T37" fmla="*/ 0 h 40"/>
                  <a:gd name="T38" fmla="*/ 38 w 42"/>
                  <a:gd name="T39"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2" h="40">
                    <a:moveTo>
                      <a:pt x="38" y="0"/>
                    </a:moveTo>
                    <a:lnTo>
                      <a:pt x="30" y="0"/>
                    </a:lnTo>
                    <a:lnTo>
                      <a:pt x="30" y="0"/>
                    </a:lnTo>
                    <a:lnTo>
                      <a:pt x="26" y="2"/>
                    </a:lnTo>
                    <a:lnTo>
                      <a:pt x="0" y="28"/>
                    </a:lnTo>
                    <a:lnTo>
                      <a:pt x="0" y="28"/>
                    </a:lnTo>
                    <a:lnTo>
                      <a:pt x="0" y="28"/>
                    </a:lnTo>
                    <a:lnTo>
                      <a:pt x="0" y="28"/>
                    </a:lnTo>
                    <a:lnTo>
                      <a:pt x="2" y="32"/>
                    </a:lnTo>
                    <a:lnTo>
                      <a:pt x="2" y="34"/>
                    </a:lnTo>
                    <a:lnTo>
                      <a:pt x="6" y="36"/>
                    </a:lnTo>
                    <a:lnTo>
                      <a:pt x="6" y="40"/>
                    </a:lnTo>
                    <a:lnTo>
                      <a:pt x="6" y="40"/>
                    </a:lnTo>
                    <a:lnTo>
                      <a:pt x="14" y="40"/>
                    </a:lnTo>
                    <a:lnTo>
                      <a:pt x="42" y="12"/>
                    </a:lnTo>
                    <a:lnTo>
                      <a:pt x="42" y="12"/>
                    </a:lnTo>
                    <a:lnTo>
                      <a:pt x="40" y="10"/>
                    </a:lnTo>
                    <a:lnTo>
                      <a:pt x="40" y="8"/>
                    </a:lnTo>
                    <a:lnTo>
                      <a:pt x="38" y="0"/>
                    </a:ln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6" name="Freeform 1441">
                <a:extLst>
                  <a:ext uri="{FF2B5EF4-FFF2-40B4-BE49-F238E27FC236}">
                    <a16:creationId xmlns:a16="http://schemas.microsoft.com/office/drawing/2014/main" id="{11810C9E-24F3-489A-AFD7-1B89FDF77252}"/>
                  </a:ext>
                </a:extLst>
              </p:cNvPr>
              <p:cNvSpPr>
                <a:spLocks/>
              </p:cNvSpPr>
              <p:nvPr/>
            </p:nvSpPr>
            <p:spPr bwMode="auto">
              <a:xfrm>
                <a:off x="1472" y="1560"/>
                <a:ext cx="116" cy="104"/>
              </a:xfrm>
              <a:custGeom>
                <a:avLst/>
                <a:gdLst>
                  <a:gd name="T0" fmla="*/ 116 w 116"/>
                  <a:gd name="T1" fmla="*/ 6 h 104"/>
                  <a:gd name="T2" fmla="*/ 116 w 116"/>
                  <a:gd name="T3" fmla="*/ 6 h 104"/>
                  <a:gd name="T4" fmla="*/ 110 w 116"/>
                  <a:gd name="T5" fmla="*/ 4 h 104"/>
                  <a:gd name="T6" fmla="*/ 110 w 116"/>
                  <a:gd name="T7" fmla="*/ 4 h 104"/>
                  <a:gd name="T8" fmla="*/ 106 w 116"/>
                  <a:gd name="T9" fmla="*/ 8 h 104"/>
                  <a:gd name="T10" fmla="*/ 102 w 116"/>
                  <a:gd name="T11" fmla="*/ 10 h 104"/>
                  <a:gd name="T12" fmla="*/ 100 w 116"/>
                  <a:gd name="T13" fmla="*/ 10 h 104"/>
                  <a:gd name="T14" fmla="*/ 100 w 116"/>
                  <a:gd name="T15" fmla="*/ 10 h 104"/>
                  <a:gd name="T16" fmla="*/ 104 w 116"/>
                  <a:gd name="T17" fmla="*/ 4 h 104"/>
                  <a:gd name="T18" fmla="*/ 104 w 116"/>
                  <a:gd name="T19" fmla="*/ 4 h 104"/>
                  <a:gd name="T20" fmla="*/ 96 w 116"/>
                  <a:gd name="T21" fmla="*/ 0 h 104"/>
                  <a:gd name="T22" fmla="*/ 0 w 116"/>
                  <a:gd name="T23" fmla="*/ 96 h 104"/>
                  <a:gd name="T24" fmla="*/ 0 w 116"/>
                  <a:gd name="T25" fmla="*/ 96 h 104"/>
                  <a:gd name="T26" fmla="*/ 10 w 116"/>
                  <a:gd name="T27" fmla="*/ 100 h 104"/>
                  <a:gd name="T28" fmla="*/ 16 w 116"/>
                  <a:gd name="T29" fmla="*/ 104 h 104"/>
                  <a:gd name="T30" fmla="*/ 116 w 116"/>
                  <a:gd name="T31" fmla="*/ 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 h="104">
                    <a:moveTo>
                      <a:pt x="116" y="6"/>
                    </a:moveTo>
                    <a:lnTo>
                      <a:pt x="116" y="6"/>
                    </a:lnTo>
                    <a:lnTo>
                      <a:pt x="110" y="4"/>
                    </a:lnTo>
                    <a:lnTo>
                      <a:pt x="110" y="4"/>
                    </a:lnTo>
                    <a:lnTo>
                      <a:pt x="106" y="8"/>
                    </a:lnTo>
                    <a:lnTo>
                      <a:pt x="102" y="10"/>
                    </a:lnTo>
                    <a:lnTo>
                      <a:pt x="100" y="10"/>
                    </a:lnTo>
                    <a:lnTo>
                      <a:pt x="100" y="10"/>
                    </a:lnTo>
                    <a:lnTo>
                      <a:pt x="104" y="4"/>
                    </a:lnTo>
                    <a:lnTo>
                      <a:pt x="104" y="4"/>
                    </a:lnTo>
                    <a:lnTo>
                      <a:pt x="96" y="0"/>
                    </a:lnTo>
                    <a:lnTo>
                      <a:pt x="0" y="96"/>
                    </a:lnTo>
                    <a:lnTo>
                      <a:pt x="0" y="96"/>
                    </a:lnTo>
                    <a:lnTo>
                      <a:pt x="10" y="100"/>
                    </a:lnTo>
                    <a:lnTo>
                      <a:pt x="16" y="104"/>
                    </a:lnTo>
                    <a:lnTo>
                      <a:pt x="11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7" name="Freeform 1442">
                <a:extLst>
                  <a:ext uri="{FF2B5EF4-FFF2-40B4-BE49-F238E27FC236}">
                    <a16:creationId xmlns:a16="http://schemas.microsoft.com/office/drawing/2014/main" id="{99032740-24DD-4FE2-91FC-9A174FA2D270}"/>
                  </a:ext>
                </a:extLst>
              </p:cNvPr>
              <p:cNvSpPr>
                <a:spLocks/>
              </p:cNvSpPr>
              <p:nvPr/>
            </p:nvSpPr>
            <p:spPr bwMode="auto">
              <a:xfrm>
                <a:off x="1466" y="1568"/>
                <a:ext cx="160" cy="146"/>
              </a:xfrm>
              <a:custGeom>
                <a:avLst/>
                <a:gdLst>
                  <a:gd name="T0" fmla="*/ 150 w 160"/>
                  <a:gd name="T1" fmla="*/ 0 h 146"/>
                  <a:gd name="T2" fmla="*/ 142 w 160"/>
                  <a:gd name="T3" fmla="*/ 0 h 146"/>
                  <a:gd name="T4" fmla="*/ 0 w 160"/>
                  <a:gd name="T5" fmla="*/ 142 h 146"/>
                  <a:gd name="T6" fmla="*/ 0 w 160"/>
                  <a:gd name="T7" fmla="*/ 142 h 146"/>
                  <a:gd name="T8" fmla="*/ 6 w 160"/>
                  <a:gd name="T9" fmla="*/ 146 h 146"/>
                  <a:gd name="T10" fmla="*/ 14 w 160"/>
                  <a:gd name="T11" fmla="*/ 146 h 146"/>
                  <a:gd name="T12" fmla="*/ 14 w 160"/>
                  <a:gd name="T13" fmla="*/ 146 h 146"/>
                  <a:gd name="T14" fmla="*/ 20 w 160"/>
                  <a:gd name="T15" fmla="*/ 146 h 146"/>
                  <a:gd name="T16" fmla="*/ 24 w 160"/>
                  <a:gd name="T17" fmla="*/ 144 h 146"/>
                  <a:gd name="T18" fmla="*/ 160 w 160"/>
                  <a:gd name="T19" fmla="*/ 6 h 146"/>
                  <a:gd name="T20" fmla="*/ 160 w 160"/>
                  <a:gd name="T21" fmla="*/ 6 h 146"/>
                  <a:gd name="T22" fmla="*/ 150 w 160"/>
                  <a:gd name="T23" fmla="*/ 0 h 146"/>
                  <a:gd name="T24" fmla="*/ 150 w 160"/>
                  <a:gd name="T25"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0" h="146">
                    <a:moveTo>
                      <a:pt x="150" y="0"/>
                    </a:moveTo>
                    <a:lnTo>
                      <a:pt x="142" y="0"/>
                    </a:lnTo>
                    <a:lnTo>
                      <a:pt x="0" y="142"/>
                    </a:lnTo>
                    <a:lnTo>
                      <a:pt x="0" y="142"/>
                    </a:lnTo>
                    <a:lnTo>
                      <a:pt x="6" y="146"/>
                    </a:lnTo>
                    <a:lnTo>
                      <a:pt x="14" y="146"/>
                    </a:lnTo>
                    <a:lnTo>
                      <a:pt x="14" y="146"/>
                    </a:lnTo>
                    <a:lnTo>
                      <a:pt x="20" y="146"/>
                    </a:lnTo>
                    <a:lnTo>
                      <a:pt x="24" y="144"/>
                    </a:lnTo>
                    <a:lnTo>
                      <a:pt x="160" y="6"/>
                    </a:lnTo>
                    <a:lnTo>
                      <a:pt x="160" y="6"/>
                    </a:lnTo>
                    <a:lnTo>
                      <a:pt x="150" y="0"/>
                    </a:lnTo>
                    <a:lnTo>
                      <a:pt x="1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8" name="Freeform 1443">
                <a:extLst>
                  <a:ext uri="{FF2B5EF4-FFF2-40B4-BE49-F238E27FC236}">
                    <a16:creationId xmlns:a16="http://schemas.microsoft.com/office/drawing/2014/main" id="{FC85775A-9C76-4CB4-96A7-02BAFAF416FD}"/>
                  </a:ext>
                </a:extLst>
              </p:cNvPr>
              <p:cNvSpPr>
                <a:spLocks/>
              </p:cNvSpPr>
              <p:nvPr/>
            </p:nvSpPr>
            <p:spPr bwMode="auto">
              <a:xfrm>
                <a:off x="1446" y="1578"/>
                <a:ext cx="224" cy="220"/>
              </a:xfrm>
              <a:custGeom>
                <a:avLst/>
                <a:gdLst>
                  <a:gd name="T0" fmla="*/ 220 w 224"/>
                  <a:gd name="T1" fmla="*/ 0 h 220"/>
                  <a:gd name="T2" fmla="*/ 202 w 224"/>
                  <a:gd name="T3" fmla="*/ 0 h 220"/>
                  <a:gd name="T4" fmla="*/ 66 w 224"/>
                  <a:gd name="T5" fmla="*/ 138 h 220"/>
                  <a:gd name="T6" fmla="*/ 66 w 224"/>
                  <a:gd name="T7" fmla="*/ 138 h 220"/>
                  <a:gd name="T8" fmla="*/ 66 w 224"/>
                  <a:gd name="T9" fmla="*/ 138 h 220"/>
                  <a:gd name="T10" fmla="*/ 64 w 224"/>
                  <a:gd name="T11" fmla="*/ 138 h 220"/>
                  <a:gd name="T12" fmla="*/ 60 w 224"/>
                  <a:gd name="T13" fmla="*/ 142 h 220"/>
                  <a:gd name="T14" fmla="*/ 60 w 224"/>
                  <a:gd name="T15" fmla="*/ 142 h 220"/>
                  <a:gd name="T16" fmla="*/ 62 w 224"/>
                  <a:gd name="T17" fmla="*/ 146 h 220"/>
                  <a:gd name="T18" fmla="*/ 64 w 224"/>
                  <a:gd name="T19" fmla="*/ 150 h 220"/>
                  <a:gd name="T20" fmla="*/ 64 w 224"/>
                  <a:gd name="T21" fmla="*/ 150 h 220"/>
                  <a:gd name="T22" fmla="*/ 60 w 224"/>
                  <a:gd name="T23" fmla="*/ 154 h 220"/>
                  <a:gd name="T24" fmla="*/ 54 w 224"/>
                  <a:gd name="T25" fmla="*/ 158 h 220"/>
                  <a:gd name="T26" fmla="*/ 36 w 224"/>
                  <a:gd name="T27" fmla="*/ 166 h 220"/>
                  <a:gd name="T28" fmla="*/ 0 w 224"/>
                  <a:gd name="T29" fmla="*/ 202 h 220"/>
                  <a:gd name="T30" fmla="*/ 0 w 224"/>
                  <a:gd name="T31" fmla="*/ 202 h 220"/>
                  <a:gd name="T32" fmla="*/ 6 w 224"/>
                  <a:gd name="T33" fmla="*/ 208 h 220"/>
                  <a:gd name="T34" fmla="*/ 10 w 224"/>
                  <a:gd name="T35" fmla="*/ 214 h 220"/>
                  <a:gd name="T36" fmla="*/ 10 w 224"/>
                  <a:gd name="T37" fmla="*/ 214 h 220"/>
                  <a:gd name="T38" fmla="*/ 4 w 224"/>
                  <a:gd name="T39" fmla="*/ 214 h 220"/>
                  <a:gd name="T40" fmla="*/ 4 w 224"/>
                  <a:gd name="T41" fmla="*/ 214 h 220"/>
                  <a:gd name="T42" fmla="*/ 8 w 224"/>
                  <a:gd name="T43" fmla="*/ 220 h 220"/>
                  <a:gd name="T44" fmla="*/ 224 w 224"/>
                  <a:gd name="T45" fmla="*/ 2 h 220"/>
                  <a:gd name="T46" fmla="*/ 224 w 224"/>
                  <a:gd name="T47" fmla="*/ 2 h 220"/>
                  <a:gd name="T48" fmla="*/ 220 w 224"/>
                  <a:gd name="T49" fmla="*/ 0 h 220"/>
                  <a:gd name="T50" fmla="*/ 220 w 224"/>
                  <a:gd name="T51"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4" h="220">
                    <a:moveTo>
                      <a:pt x="220" y="0"/>
                    </a:moveTo>
                    <a:lnTo>
                      <a:pt x="202" y="0"/>
                    </a:lnTo>
                    <a:lnTo>
                      <a:pt x="66" y="138"/>
                    </a:lnTo>
                    <a:lnTo>
                      <a:pt x="66" y="138"/>
                    </a:lnTo>
                    <a:lnTo>
                      <a:pt x="66" y="138"/>
                    </a:lnTo>
                    <a:lnTo>
                      <a:pt x="64" y="138"/>
                    </a:lnTo>
                    <a:lnTo>
                      <a:pt x="60" y="142"/>
                    </a:lnTo>
                    <a:lnTo>
                      <a:pt x="60" y="142"/>
                    </a:lnTo>
                    <a:lnTo>
                      <a:pt x="62" y="146"/>
                    </a:lnTo>
                    <a:lnTo>
                      <a:pt x="64" y="150"/>
                    </a:lnTo>
                    <a:lnTo>
                      <a:pt x="64" y="150"/>
                    </a:lnTo>
                    <a:lnTo>
                      <a:pt x="60" y="154"/>
                    </a:lnTo>
                    <a:lnTo>
                      <a:pt x="54" y="158"/>
                    </a:lnTo>
                    <a:lnTo>
                      <a:pt x="36" y="166"/>
                    </a:lnTo>
                    <a:lnTo>
                      <a:pt x="0" y="202"/>
                    </a:lnTo>
                    <a:lnTo>
                      <a:pt x="0" y="202"/>
                    </a:lnTo>
                    <a:lnTo>
                      <a:pt x="6" y="208"/>
                    </a:lnTo>
                    <a:lnTo>
                      <a:pt x="10" y="214"/>
                    </a:lnTo>
                    <a:lnTo>
                      <a:pt x="10" y="214"/>
                    </a:lnTo>
                    <a:lnTo>
                      <a:pt x="4" y="214"/>
                    </a:lnTo>
                    <a:lnTo>
                      <a:pt x="4" y="214"/>
                    </a:lnTo>
                    <a:lnTo>
                      <a:pt x="8" y="220"/>
                    </a:lnTo>
                    <a:lnTo>
                      <a:pt x="224" y="2"/>
                    </a:lnTo>
                    <a:lnTo>
                      <a:pt x="224" y="2"/>
                    </a:lnTo>
                    <a:lnTo>
                      <a:pt x="220" y="0"/>
                    </a:lnTo>
                    <a:lnTo>
                      <a:pt x="2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9" name="Freeform 1444">
                <a:extLst>
                  <a:ext uri="{FF2B5EF4-FFF2-40B4-BE49-F238E27FC236}">
                    <a16:creationId xmlns:a16="http://schemas.microsoft.com/office/drawing/2014/main" id="{51C1CEC4-F0B8-47E5-8EBA-F65426967361}"/>
                  </a:ext>
                </a:extLst>
              </p:cNvPr>
              <p:cNvSpPr>
                <a:spLocks/>
              </p:cNvSpPr>
              <p:nvPr/>
            </p:nvSpPr>
            <p:spPr bwMode="auto">
              <a:xfrm>
                <a:off x="1466" y="1586"/>
                <a:ext cx="244" cy="228"/>
              </a:xfrm>
              <a:custGeom>
                <a:avLst/>
                <a:gdLst>
                  <a:gd name="T0" fmla="*/ 222 w 244"/>
                  <a:gd name="T1" fmla="*/ 0 h 228"/>
                  <a:gd name="T2" fmla="*/ 0 w 244"/>
                  <a:gd name="T3" fmla="*/ 222 h 228"/>
                  <a:gd name="T4" fmla="*/ 0 w 244"/>
                  <a:gd name="T5" fmla="*/ 222 h 228"/>
                  <a:gd name="T6" fmla="*/ 8 w 244"/>
                  <a:gd name="T7" fmla="*/ 226 h 228"/>
                  <a:gd name="T8" fmla="*/ 14 w 244"/>
                  <a:gd name="T9" fmla="*/ 228 h 228"/>
                  <a:gd name="T10" fmla="*/ 14 w 244"/>
                  <a:gd name="T11" fmla="*/ 228 h 228"/>
                  <a:gd name="T12" fmla="*/ 20 w 244"/>
                  <a:gd name="T13" fmla="*/ 224 h 228"/>
                  <a:gd name="T14" fmla="*/ 22 w 244"/>
                  <a:gd name="T15" fmla="*/ 222 h 228"/>
                  <a:gd name="T16" fmla="*/ 26 w 244"/>
                  <a:gd name="T17" fmla="*/ 220 h 228"/>
                  <a:gd name="T18" fmla="*/ 26 w 244"/>
                  <a:gd name="T19" fmla="*/ 220 h 228"/>
                  <a:gd name="T20" fmla="*/ 26 w 244"/>
                  <a:gd name="T21" fmla="*/ 220 h 228"/>
                  <a:gd name="T22" fmla="*/ 244 w 244"/>
                  <a:gd name="T23" fmla="*/ 2 h 228"/>
                  <a:gd name="T24" fmla="*/ 244 w 244"/>
                  <a:gd name="T25" fmla="*/ 2 h 228"/>
                  <a:gd name="T26" fmla="*/ 222 w 244"/>
                  <a:gd name="T27" fmla="*/ 0 h 228"/>
                  <a:gd name="T28" fmla="*/ 222 w 244"/>
                  <a:gd name="T29"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4" h="228">
                    <a:moveTo>
                      <a:pt x="222" y="0"/>
                    </a:moveTo>
                    <a:lnTo>
                      <a:pt x="0" y="222"/>
                    </a:lnTo>
                    <a:lnTo>
                      <a:pt x="0" y="222"/>
                    </a:lnTo>
                    <a:lnTo>
                      <a:pt x="8" y="226"/>
                    </a:lnTo>
                    <a:lnTo>
                      <a:pt x="14" y="228"/>
                    </a:lnTo>
                    <a:lnTo>
                      <a:pt x="14" y="228"/>
                    </a:lnTo>
                    <a:lnTo>
                      <a:pt x="20" y="224"/>
                    </a:lnTo>
                    <a:lnTo>
                      <a:pt x="22" y="222"/>
                    </a:lnTo>
                    <a:lnTo>
                      <a:pt x="26" y="220"/>
                    </a:lnTo>
                    <a:lnTo>
                      <a:pt x="26" y="220"/>
                    </a:lnTo>
                    <a:lnTo>
                      <a:pt x="26" y="220"/>
                    </a:lnTo>
                    <a:lnTo>
                      <a:pt x="244" y="2"/>
                    </a:lnTo>
                    <a:lnTo>
                      <a:pt x="244" y="2"/>
                    </a:lnTo>
                    <a:lnTo>
                      <a:pt x="222" y="0"/>
                    </a:lnTo>
                    <a:lnTo>
                      <a:pt x="22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0" name="Freeform 1445">
                <a:extLst>
                  <a:ext uri="{FF2B5EF4-FFF2-40B4-BE49-F238E27FC236}">
                    <a16:creationId xmlns:a16="http://schemas.microsoft.com/office/drawing/2014/main" id="{21E13FAF-AE57-47EE-A6AF-66A916CFD0D3}"/>
                  </a:ext>
                </a:extLst>
              </p:cNvPr>
              <p:cNvSpPr>
                <a:spLocks/>
              </p:cNvSpPr>
              <p:nvPr/>
            </p:nvSpPr>
            <p:spPr bwMode="auto">
              <a:xfrm>
                <a:off x="1498" y="1586"/>
                <a:ext cx="260" cy="250"/>
              </a:xfrm>
              <a:custGeom>
                <a:avLst/>
                <a:gdLst>
                  <a:gd name="T0" fmla="*/ 242 w 260"/>
                  <a:gd name="T1" fmla="*/ 0 h 250"/>
                  <a:gd name="T2" fmla="*/ 242 w 260"/>
                  <a:gd name="T3" fmla="*/ 0 h 250"/>
                  <a:gd name="T4" fmla="*/ 238 w 260"/>
                  <a:gd name="T5" fmla="*/ 0 h 250"/>
                  <a:gd name="T6" fmla="*/ 0 w 260"/>
                  <a:gd name="T7" fmla="*/ 240 h 250"/>
                  <a:gd name="T8" fmla="*/ 0 w 260"/>
                  <a:gd name="T9" fmla="*/ 240 h 250"/>
                  <a:gd name="T10" fmla="*/ 0 w 260"/>
                  <a:gd name="T11" fmla="*/ 246 h 250"/>
                  <a:gd name="T12" fmla="*/ 0 w 260"/>
                  <a:gd name="T13" fmla="*/ 248 h 250"/>
                  <a:gd name="T14" fmla="*/ 2 w 260"/>
                  <a:gd name="T15" fmla="*/ 250 h 250"/>
                  <a:gd name="T16" fmla="*/ 2 w 260"/>
                  <a:gd name="T17" fmla="*/ 250 h 250"/>
                  <a:gd name="T18" fmla="*/ 4 w 260"/>
                  <a:gd name="T19" fmla="*/ 248 h 250"/>
                  <a:gd name="T20" fmla="*/ 8 w 260"/>
                  <a:gd name="T21" fmla="*/ 246 h 250"/>
                  <a:gd name="T22" fmla="*/ 8 w 260"/>
                  <a:gd name="T23" fmla="*/ 246 h 250"/>
                  <a:gd name="T24" fmla="*/ 12 w 260"/>
                  <a:gd name="T25" fmla="*/ 246 h 250"/>
                  <a:gd name="T26" fmla="*/ 12 w 260"/>
                  <a:gd name="T27" fmla="*/ 246 h 250"/>
                  <a:gd name="T28" fmla="*/ 14 w 260"/>
                  <a:gd name="T29" fmla="*/ 238 h 250"/>
                  <a:gd name="T30" fmla="*/ 14 w 260"/>
                  <a:gd name="T31" fmla="*/ 238 h 250"/>
                  <a:gd name="T32" fmla="*/ 20 w 260"/>
                  <a:gd name="T33" fmla="*/ 244 h 250"/>
                  <a:gd name="T34" fmla="*/ 260 w 260"/>
                  <a:gd name="T35" fmla="*/ 4 h 250"/>
                  <a:gd name="T36" fmla="*/ 260 w 260"/>
                  <a:gd name="T37" fmla="*/ 4 h 250"/>
                  <a:gd name="T38" fmla="*/ 252 w 260"/>
                  <a:gd name="T39" fmla="*/ 0 h 250"/>
                  <a:gd name="T40" fmla="*/ 242 w 260"/>
                  <a:gd name="T41" fmla="*/ 0 h 250"/>
                  <a:gd name="T42" fmla="*/ 242 w 260"/>
                  <a:gd name="T43" fmla="*/ 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0" h="250">
                    <a:moveTo>
                      <a:pt x="242" y="0"/>
                    </a:moveTo>
                    <a:lnTo>
                      <a:pt x="242" y="0"/>
                    </a:lnTo>
                    <a:lnTo>
                      <a:pt x="238" y="0"/>
                    </a:lnTo>
                    <a:lnTo>
                      <a:pt x="0" y="240"/>
                    </a:lnTo>
                    <a:lnTo>
                      <a:pt x="0" y="240"/>
                    </a:lnTo>
                    <a:lnTo>
                      <a:pt x="0" y="246"/>
                    </a:lnTo>
                    <a:lnTo>
                      <a:pt x="0" y="248"/>
                    </a:lnTo>
                    <a:lnTo>
                      <a:pt x="2" y="250"/>
                    </a:lnTo>
                    <a:lnTo>
                      <a:pt x="2" y="250"/>
                    </a:lnTo>
                    <a:lnTo>
                      <a:pt x="4" y="248"/>
                    </a:lnTo>
                    <a:lnTo>
                      <a:pt x="8" y="246"/>
                    </a:lnTo>
                    <a:lnTo>
                      <a:pt x="8" y="246"/>
                    </a:lnTo>
                    <a:lnTo>
                      <a:pt x="12" y="246"/>
                    </a:lnTo>
                    <a:lnTo>
                      <a:pt x="12" y="246"/>
                    </a:lnTo>
                    <a:lnTo>
                      <a:pt x="14" y="238"/>
                    </a:lnTo>
                    <a:lnTo>
                      <a:pt x="14" y="238"/>
                    </a:lnTo>
                    <a:lnTo>
                      <a:pt x="20" y="244"/>
                    </a:lnTo>
                    <a:lnTo>
                      <a:pt x="260" y="4"/>
                    </a:lnTo>
                    <a:lnTo>
                      <a:pt x="260" y="4"/>
                    </a:lnTo>
                    <a:lnTo>
                      <a:pt x="252" y="0"/>
                    </a:lnTo>
                    <a:lnTo>
                      <a:pt x="242" y="0"/>
                    </a:lnTo>
                    <a:lnTo>
                      <a:pt x="2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1" name="Freeform 1446">
                <a:extLst>
                  <a:ext uri="{FF2B5EF4-FFF2-40B4-BE49-F238E27FC236}">
                    <a16:creationId xmlns:a16="http://schemas.microsoft.com/office/drawing/2014/main" id="{29D43B27-8DD1-4214-83AB-D01D4317E2BA}"/>
                  </a:ext>
                </a:extLst>
              </p:cNvPr>
              <p:cNvSpPr>
                <a:spLocks/>
              </p:cNvSpPr>
              <p:nvPr/>
            </p:nvSpPr>
            <p:spPr bwMode="auto">
              <a:xfrm>
                <a:off x="1458" y="1870"/>
                <a:ext cx="66" cy="42"/>
              </a:xfrm>
              <a:custGeom>
                <a:avLst/>
                <a:gdLst>
                  <a:gd name="T0" fmla="*/ 56 w 66"/>
                  <a:gd name="T1" fmla="*/ 10 h 42"/>
                  <a:gd name="T2" fmla="*/ 56 w 66"/>
                  <a:gd name="T3" fmla="*/ 10 h 42"/>
                  <a:gd name="T4" fmla="*/ 52 w 66"/>
                  <a:gd name="T5" fmla="*/ 14 h 42"/>
                  <a:gd name="T6" fmla="*/ 46 w 66"/>
                  <a:gd name="T7" fmla="*/ 14 h 42"/>
                  <a:gd name="T8" fmla="*/ 40 w 66"/>
                  <a:gd name="T9" fmla="*/ 14 h 42"/>
                  <a:gd name="T10" fmla="*/ 34 w 66"/>
                  <a:gd name="T11" fmla="*/ 16 h 42"/>
                  <a:gd name="T12" fmla="*/ 34 w 66"/>
                  <a:gd name="T13" fmla="*/ 16 h 42"/>
                  <a:gd name="T14" fmla="*/ 30 w 66"/>
                  <a:gd name="T15" fmla="*/ 20 h 42"/>
                  <a:gd name="T16" fmla="*/ 26 w 66"/>
                  <a:gd name="T17" fmla="*/ 24 h 42"/>
                  <a:gd name="T18" fmla="*/ 24 w 66"/>
                  <a:gd name="T19" fmla="*/ 28 h 42"/>
                  <a:gd name="T20" fmla="*/ 20 w 66"/>
                  <a:gd name="T21" fmla="*/ 32 h 42"/>
                  <a:gd name="T22" fmla="*/ 20 w 66"/>
                  <a:gd name="T23" fmla="*/ 32 h 42"/>
                  <a:gd name="T24" fmla="*/ 14 w 66"/>
                  <a:gd name="T25" fmla="*/ 34 h 42"/>
                  <a:gd name="T26" fmla="*/ 8 w 66"/>
                  <a:gd name="T27" fmla="*/ 36 h 42"/>
                  <a:gd name="T28" fmla="*/ 0 w 66"/>
                  <a:gd name="T29" fmla="*/ 42 h 42"/>
                  <a:gd name="T30" fmla="*/ 0 w 66"/>
                  <a:gd name="T31" fmla="*/ 42 h 42"/>
                  <a:gd name="T32" fmla="*/ 6 w 66"/>
                  <a:gd name="T33" fmla="*/ 42 h 42"/>
                  <a:gd name="T34" fmla="*/ 12 w 66"/>
                  <a:gd name="T35" fmla="*/ 42 h 42"/>
                  <a:gd name="T36" fmla="*/ 22 w 66"/>
                  <a:gd name="T37" fmla="*/ 36 h 42"/>
                  <a:gd name="T38" fmla="*/ 32 w 66"/>
                  <a:gd name="T39" fmla="*/ 30 h 42"/>
                  <a:gd name="T40" fmla="*/ 36 w 66"/>
                  <a:gd name="T41" fmla="*/ 26 h 42"/>
                  <a:gd name="T42" fmla="*/ 42 w 66"/>
                  <a:gd name="T43" fmla="*/ 24 h 42"/>
                  <a:gd name="T44" fmla="*/ 42 w 66"/>
                  <a:gd name="T45" fmla="*/ 24 h 42"/>
                  <a:gd name="T46" fmla="*/ 44 w 66"/>
                  <a:gd name="T47" fmla="*/ 24 h 42"/>
                  <a:gd name="T48" fmla="*/ 66 w 66"/>
                  <a:gd name="T49" fmla="*/ 0 h 42"/>
                  <a:gd name="T50" fmla="*/ 66 w 66"/>
                  <a:gd name="T51" fmla="*/ 0 h 42"/>
                  <a:gd name="T52" fmla="*/ 62 w 66"/>
                  <a:gd name="T53" fmla="*/ 6 h 42"/>
                  <a:gd name="T54" fmla="*/ 56 w 66"/>
                  <a:gd name="T55" fmla="*/ 10 h 42"/>
                  <a:gd name="T56" fmla="*/ 56 w 66"/>
                  <a:gd name="T57" fmla="*/ 1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6" h="42">
                    <a:moveTo>
                      <a:pt x="56" y="10"/>
                    </a:moveTo>
                    <a:lnTo>
                      <a:pt x="56" y="10"/>
                    </a:lnTo>
                    <a:lnTo>
                      <a:pt x="52" y="14"/>
                    </a:lnTo>
                    <a:lnTo>
                      <a:pt x="46" y="14"/>
                    </a:lnTo>
                    <a:lnTo>
                      <a:pt x="40" y="14"/>
                    </a:lnTo>
                    <a:lnTo>
                      <a:pt x="34" y="16"/>
                    </a:lnTo>
                    <a:lnTo>
                      <a:pt x="34" y="16"/>
                    </a:lnTo>
                    <a:lnTo>
                      <a:pt x="30" y="20"/>
                    </a:lnTo>
                    <a:lnTo>
                      <a:pt x="26" y="24"/>
                    </a:lnTo>
                    <a:lnTo>
                      <a:pt x="24" y="28"/>
                    </a:lnTo>
                    <a:lnTo>
                      <a:pt x="20" y="32"/>
                    </a:lnTo>
                    <a:lnTo>
                      <a:pt x="20" y="32"/>
                    </a:lnTo>
                    <a:lnTo>
                      <a:pt x="14" y="34"/>
                    </a:lnTo>
                    <a:lnTo>
                      <a:pt x="8" y="36"/>
                    </a:lnTo>
                    <a:lnTo>
                      <a:pt x="0" y="42"/>
                    </a:lnTo>
                    <a:lnTo>
                      <a:pt x="0" y="42"/>
                    </a:lnTo>
                    <a:lnTo>
                      <a:pt x="6" y="42"/>
                    </a:lnTo>
                    <a:lnTo>
                      <a:pt x="12" y="42"/>
                    </a:lnTo>
                    <a:lnTo>
                      <a:pt x="22" y="36"/>
                    </a:lnTo>
                    <a:lnTo>
                      <a:pt x="32" y="30"/>
                    </a:lnTo>
                    <a:lnTo>
                      <a:pt x="36" y="26"/>
                    </a:lnTo>
                    <a:lnTo>
                      <a:pt x="42" y="24"/>
                    </a:lnTo>
                    <a:lnTo>
                      <a:pt x="42" y="24"/>
                    </a:lnTo>
                    <a:lnTo>
                      <a:pt x="44" y="24"/>
                    </a:lnTo>
                    <a:lnTo>
                      <a:pt x="66" y="0"/>
                    </a:lnTo>
                    <a:lnTo>
                      <a:pt x="66" y="0"/>
                    </a:lnTo>
                    <a:lnTo>
                      <a:pt x="62" y="6"/>
                    </a:lnTo>
                    <a:lnTo>
                      <a:pt x="56" y="10"/>
                    </a:lnTo>
                    <a:lnTo>
                      <a:pt x="56"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2" name="Freeform 1447">
                <a:extLst>
                  <a:ext uri="{FF2B5EF4-FFF2-40B4-BE49-F238E27FC236}">
                    <a16:creationId xmlns:a16="http://schemas.microsoft.com/office/drawing/2014/main" id="{CA1798C9-8251-4945-93B8-369D95BC669C}"/>
                  </a:ext>
                </a:extLst>
              </p:cNvPr>
              <p:cNvSpPr>
                <a:spLocks/>
              </p:cNvSpPr>
              <p:nvPr/>
            </p:nvSpPr>
            <p:spPr bwMode="auto">
              <a:xfrm>
                <a:off x="1540" y="1594"/>
                <a:ext cx="252" cy="240"/>
              </a:xfrm>
              <a:custGeom>
                <a:avLst/>
                <a:gdLst>
                  <a:gd name="T0" fmla="*/ 26 w 252"/>
                  <a:gd name="T1" fmla="*/ 234 h 240"/>
                  <a:gd name="T2" fmla="*/ 28 w 252"/>
                  <a:gd name="T3" fmla="*/ 234 h 240"/>
                  <a:gd name="T4" fmla="*/ 252 w 252"/>
                  <a:gd name="T5" fmla="*/ 10 h 240"/>
                  <a:gd name="T6" fmla="*/ 252 w 252"/>
                  <a:gd name="T7" fmla="*/ 10 h 240"/>
                  <a:gd name="T8" fmla="*/ 242 w 252"/>
                  <a:gd name="T9" fmla="*/ 6 h 240"/>
                  <a:gd name="T10" fmla="*/ 242 w 252"/>
                  <a:gd name="T11" fmla="*/ 6 h 240"/>
                  <a:gd name="T12" fmla="*/ 236 w 252"/>
                  <a:gd name="T13" fmla="*/ 0 h 240"/>
                  <a:gd name="T14" fmla="*/ 0 w 252"/>
                  <a:gd name="T15" fmla="*/ 236 h 240"/>
                  <a:gd name="T16" fmla="*/ 0 w 252"/>
                  <a:gd name="T17" fmla="*/ 236 h 240"/>
                  <a:gd name="T18" fmla="*/ 4 w 252"/>
                  <a:gd name="T19" fmla="*/ 238 h 240"/>
                  <a:gd name="T20" fmla="*/ 10 w 252"/>
                  <a:gd name="T21" fmla="*/ 240 h 240"/>
                  <a:gd name="T22" fmla="*/ 10 w 252"/>
                  <a:gd name="T23" fmla="*/ 240 h 240"/>
                  <a:gd name="T24" fmla="*/ 14 w 252"/>
                  <a:gd name="T25" fmla="*/ 238 h 240"/>
                  <a:gd name="T26" fmla="*/ 18 w 252"/>
                  <a:gd name="T27" fmla="*/ 236 h 240"/>
                  <a:gd name="T28" fmla="*/ 22 w 252"/>
                  <a:gd name="T29" fmla="*/ 236 h 240"/>
                  <a:gd name="T30" fmla="*/ 26 w 252"/>
                  <a:gd name="T31" fmla="*/ 234 h 240"/>
                  <a:gd name="T32" fmla="*/ 26 w 252"/>
                  <a:gd name="T33" fmla="*/ 234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2" h="240">
                    <a:moveTo>
                      <a:pt x="26" y="234"/>
                    </a:moveTo>
                    <a:lnTo>
                      <a:pt x="28" y="234"/>
                    </a:lnTo>
                    <a:lnTo>
                      <a:pt x="252" y="10"/>
                    </a:lnTo>
                    <a:lnTo>
                      <a:pt x="252" y="10"/>
                    </a:lnTo>
                    <a:lnTo>
                      <a:pt x="242" y="6"/>
                    </a:lnTo>
                    <a:lnTo>
                      <a:pt x="242" y="6"/>
                    </a:lnTo>
                    <a:lnTo>
                      <a:pt x="236" y="0"/>
                    </a:lnTo>
                    <a:lnTo>
                      <a:pt x="0" y="236"/>
                    </a:lnTo>
                    <a:lnTo>
                      <a:pt x="0" y="236"/>
                    </a:lnTo>
                    <a:lnTo>
                      <a:pt x="4" y="238"/>
                    </a:lnTo>
                    <a:lnTo>
                      <a:pt x="10" y="240"/>
                    </a:lnTo>
                    <a:lnTo>
                      <a:pt x="10" y="240"/>
                    </a:lnTo>
                    <a:lnTo>
                      <a:pt x="14" y="238"/>
                    </a:lnTo>
                    <a:lnTo>
                      <a:pt x="18" y="236"/>
                    </a:lnTo>
                    <a:lnTo>
                      <a:pt x="22" y="236"/>
                    </a:lnTo>
                    <a:lnTo>
                      <a:pt x="26" y="234"/>
                    </a:lnTo>
                    <a:lnTo>
                      <a:pt x="26" y="2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3" name="Freeform 1448">
                <a:extLst>
                  <a:ext uri="{FF2B5EF4-FFF2-40B4-BE49-F238E27FC236}">
                    <a16:creationId xmlns:a16="http://schemas.microsoft.com/office/drawing/2014/main" id="{9EB2FC9F-95EC-40EA-883C-A869300D7D8A}"/>
                  </a:ext>
                </a:extLst>
              </p:cNvPr>
              <p:cNvSpPr>
                <a:spLocks/>
              </p:cNvSpPr>
              <p:nvPr/>
            </p:nvSpPr>
            <p:spPr bwMode="auto">
              <a:xfrm>
                <a:off x="1542" y="1814"/>
                <a:ext cx="64" cy="64"/>
              </a:xfrm>
              <a:custGeom>
                <a:avLst/>
                <a:gdLst>
                  <a:gd name="T0" fmla="*/ 26 w 64"/>
                  <a:gd name="T1" fmla="*/ 46 h 64"/>
                  <a:gd name="T2" fmla="*/ 26 w 64"/>
                  <a:gd name="T3" fmla="*/ 46 h 64"/>
                  <a:gd name="T4" fmla="*/ 32 w 64"/>
                  <a:gd name="T5" fmla="*/ 40 h 64"/>
                  <a:gd name="T6" fmla="*/ 40 w 64"/>
                  <a:gd name="T7" fmla="*/ 34 h 64"/>
                  <a:gd name="T8" fmla="*/ 40 w 64"/>
                  <a:gd name="T9" fmla="*/ 34 h 64"/>
                  <a:gd name="T10" fmla="*/ 56 w 64"/>
                  <a:gd name="T11" fmla="*/ 28 h 64"/>
                  <a:gd name="T12" fmla="*/ 60 w 64"/>
                  <a:gd name="T13" fmla="*/ 22 h 64"/>
                  <a:gd name="T14" fmla="*/ 62 w 64"/>
                  <a:gd name="T15" fmla="*/ 16 h 64"/>
                  <a:gd name="T16" fmla="*/ 62 w 64"/>
                  <a:gd name="T17" fmla="*/ 16 h 64"/>
                  <a:gd name="T18" fmla="*/ 62 w 64"/>
                  <a:gd name="T19" fmla="*/ 8 h 64"/>
                  <a:gd name="T20" fmla="*/ 62 w 64"/>
                  <a:gd name="T21" fmla="*/ 8 h 64"/>
                  <a:gd name="T22" fmla="*/ 62 w 64"/>
                  <a:gd name="T23" fmla="*/ 4 h 64"/>
                  <a:gd name="T24" fmla="*/ 64 w 64"/>
                  <a:gd name="T25" fmla="*/ 0 h 64"/>
                  <a:gd name="T26" fmla="*/ 0 w 64"/>
                  <a:gd name="T27" fmla="*/ 64 h 64"/>
                  <a:gd name="T28" fmla="*/ 0 w 64"/>
                  <a:gd name="T29" fmla="*/ 64 h 64"/>
                  <a:gd name="T30" fmla="*/ 14 w 64"/>
                  <a:gd name="T31" fmla="*/ 56 h 64"/>
                  <a:gd name="T32" fmla="*/ 20 w 64"/>
                  <a:gd name="T33" fmla="*/ 52 h 64"/>
                  <a:gd name="T34" fmla="*/ 26 w 64"/>
                  <a:gd name="T35" fmla="*/ 46 h 64"/>
                  <a:gd name="T36" fmla="*/ 26 w 64"/>
                  <a:gd name="T37" fmla="*/ 4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 h="64">
                    <a:moveTo>
                      <a:pt x="26" y="46"/>
                    </a:moveTo>
                    <a:lnTo>
                      <a:pt x="26" y="46"/>
                    </a:lnTo>
                    <a:lnTo>
                      <a:pt x="32" y="40"/>
                    </a:lnTo>
                    <a:lnTo>
                      <a:pt x="40" y="34"/>
                    </a:lnTo>
                    <a:lnTo>
                      <a:pt x="40" y="34"/>
                    </a:lnTo>
                    <a:lnTo>
                      <a:pt x="56" y="28"/>
                    </a:lnTo>
                    <a:lnTo>
                      <a:pt x="60" y="22"/>
                    </a:lnTo>
                    <a:lnTo>
                      <a:pt x="62" y="16"/>
                    </a:lnTo>
                    <a:lnTo>
                      <a:pt x="62" y="16"/>
                    </a:lnTo>
                    <a:lnTo>
                      <a:pt x="62" y="8"/>
                    </a:lnTo>
                    <a:lnTo>
                      <a:pt x="62" y="8"/>
                    </a:lnTo>
                    <a:lnTo>
                      <a:pt x="62" y="4"/>
                    </a:lnTo>
                    <a:lnTo>
                      <a:pt x="64" y="0"/>
                    </a:lnTo>
                    <a:lnTo>
                      <a:pt x="0" y="64"/>
                    </a:lnTo>
                    <a:lnTo>
                      <a:pt x="0" y="64"/>
                    </a:lnTo>
                    <a:lnTo>
                      <a:pt x="14" y="56"/>
                    </a:lnTo>
                    <a:lnTo>
                      <a:pt x="20" y="52"/>
                    </a:lnTo>
                    <a:lnTo>
                      <a:pt x="26" y="46"/>
                    </a:lnTo>
                    <a:lnTo>
                      <a:pt x="26"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4" name="Freeform 1449">
                <a:extLst>
                  <a:ext uri="{FF2B5EF4-FFF2-40B4-BE49-F238E27FC236}">
                    <a16:creationId xmlns:a16="http://schemas.microsoft.com/office/drawing/2014/main" id="{2DA01A29-AFF1-4714-BE11-C82FDB6CA165}"/>
                  </a:ext>
                </a:extLst>
              </p:cNvPr>
              <p:cNvSpPr>
                <a:spLocks/>
              </p:cNvSpPr>
              <p:nvPr/>
            </p:nvSpPr>
            <p:spPr bwMode="auto">
              <a:xfrm>
                <a:off x="1832" y="1602"/>
                <a:ext cx="10" cy="10"/>
              </a:xfrm>
              <a:custGeom>
                <a:avLst/>
                <a:gdLst>
                  <a:gd name="T0" fmla="*/ 0 w 10"/>
                  <a:gd name="T1" fmla="*/ 10 h 10"/>
                  <a:gd name="T2" fmla="*/ 10 w 10"/>
                  <a:gd name="T3" fmla="*/ 0 h 10"/>
                  <a:gd name="T4" fmla="*/ 10 w 10"/>
                  <a:gd name="T5" fmla="*/ 0 h 10"/>
                  <a:gd name="T6" fmla="*/ 2 w 10"/>
                  <a:gd name="T7" fmla="*/ 2 h 10"/>
                  <a:gd name="T8" fmla="*/ 0 w 10"/>
                  <a:gd name="T9" fmla="*/ 4 h 10"/>
                  <a:gd name="T10" fmla="*/ 0 w 10"/>
                  <a:gd name="T11" fmla="*/ 8 h 10"/>
                  <a:gd name="T12" fmla="*/ 0 w 10"/>
                  <a:gd name="T13" fmla="*/ 10 h 10"/>
                  <a:gd name="T14" fmla="*/ 0 w 10"/>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0">
                    <a:moveTo>
                      <a:pt x="0" y="10"/>
                    </a:moveTo>
                    <a:lnTo>
                      <a:pt x="10" y="0"/>
                    </a:lnTo>
                    <a:lnTo>
                      <a:pt x="10" y="0"/>
                    </a:lnTo>
                    <a:lnTo>
                      <a:pt x="2" y="2"/>
                    </a:lnTo>
                    <a:lnTo>
                      <a:pt x="0" y="4"/>
                    </a:lnTo>
                    <a:lnTo>
                      <a:pt x="0" y="8"/>
                    </a:lnTo>
                    <a:lnTo>
                      <a:pt x="0" y="1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5" name="Freeform 1450">
                <a:extLst>
                  <a:ext uri="{FF2B5EF4-FFF2-40B4-BE49-F238E27FC236}">
                    <a16:creationId xmlns:a16="http://schemas.microsoft.com/office/drawing/2014/main" id="{4F582C5E-EBFB-4F54-9F1C-BF4F94301D00}"/>
                  </a:ext>
                </a:extLst>
              </p:cNvPr>
              <p:cNvSpPr>
                <a:spLocks/>
              </p:cNvSpPr>
              <p:nvPr/>
            </p:nvSpPr>
            <p:spPr bwMode="auto">
              <a:xfrm>
                <a:off x="1624" y="1610"/>
                <a:ext cx="206" cy="210"/>
              </a:xfrm>
              <a:custGeom>
                <a:avLst/>
                <a:gdLst>
                  <a:gd name="T0" fmla="*/ 184 w 206"/>
                  <a:gd name="T1" fmla="*/ 0 h 210"/>
                  <a:gd name="T2" fmla="*/ 14 w 206"/>
                  <a:gd name="T3" fmla="*/ 170 h 210"/>
                  <a:gd name="T4" fmla="*/ 14 w 206"/>
                  <a:gd name="T5" fmla="*/ 170 h 210"/>
                  <a:gd name="T6" fmla="*/ 18 w 206"/>
                  <a:gd name="T7" fmla="*/ 170 h 210"/>
                  <a:gd name="T8" fmla="*/ 18 w 206"/>
                  <a:gd name="T9" fmla="*/ 170 h 210"/>
                  <a:gd name="T10" fmla="*/ 24 w 206"/>
                  <a:gd name="T11" fmla="*/ 170 h 210"/>
                  <a:gd name="T12" fmla="*/ 24 w 206"/>
                  <a:gd name="T13" fmla="*/ 170 h 210"/>
                  <a:gd name="T14" fmla="*/ 24 w 206"/>
                  <a:gd name="T15" fmla="*/ 176 h 210"/>
                  <a:gd name="T16" fmla="*/ 24 w 206"/>
                  <a:gd name="T17" fmla="*/ 176 h 210"/>
                  <a:gd name="T18" fmla="*/ 14 w 206"/>
                  <a:gd name="T19" fmla="*/ 180 h 210"/>
                  <a:gd name="T20" fmla="*/ 8 w 206"/>
                  <a:gd name="T21" fmla="*/ 184 h 210"/>
                  <a:gd name="T22" fmla="*/ 4 w 206"/>
                  <a:gd name="T23" fmla="*/ 192 h 210"/>
                  <a:gd name="T24" fmla="*/ 2 w 206"/>
                  <a:gd name="T25" fmla="*/ 198 h 210"/>
                  <a:gd name="T26" fmla="*/ 2 w 206"/>
                  <a:gd name="T27" fmla="*/ 198 h 210"/>
                  <a:gd name="T28" fmla="*/ 2 w 206"/>
                  <a:gd name="T29" fmla="*/ 200 h 210"/>
                  <a:gd name="T30" fmla="*/ 4 w 206"/>
                  <a:gd name="T31" fmla="*/ 204 h 210"/>
                  <a:gd name="T32" fmla="*/ 4 w 206"/>
                  <a:gd name="T33" fmla="*/ 204 h 210"/>
                  <a:gd name="T34" fmla="*/ 2 w 206"/>
                  <a:gd name="T35" fmla="*/ 206 h 210"/>
                  <a:gd name="T36" fmla="*/ 0 w 206"/>
                  <a:gd name="T37" fmla="*/ 208 h 210"/>
                  <a:gd name="T38" fmla="*/ 0 w 206"/>
                  <a:gd name="T39" fmla="*/ 208 h 210"/>
                  <a:gd name="T40" fmla="*/ 0 w 206"/>
                  <a:gd name="T41" fmla="*/ 210 h 210"/>
                  <a:gd name="T42" fmla="*/ 206 w 206"/>
                  <a:gd name="T43" fmla="*/ 4 h 210"/>
                  <a:gd name="T44" fmla="*/ 206 w 206"/>
                  <a:gd name="T45" fmla="*/ 4 h 210"/>
                  <a:gd name="T46" fmla="*/ 196 w 206"/>
                  <a:gd name="T47" fmla="*/ 4 h 210"/>
                  <a:gd name="T48" fmla="*/ 184 w 206"/>
                  <a:gd name="T49" fmla="*/ 0 h 210"/>
                  <a:gd name="T50" fmla="*/ 184 w 206"/>
                  <a:gd name="T51" fmla="*/ 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6" h="210">
                    <a:moveTo>
                      <a:pt x="184" y="0"/>
                    </a:moveTo>
                    <a:lnTo>
                      <a:pt x="14" y="170"/>
                    </a:lnTo>
                    <a:lnTo>
                      <a:pt x="14" y="170"/>
                    </a:lnTo>
                    <a:lnTo>
                      <a:pt x="18" y="170"/>
                    </a:lnTo>
                    <a:lnTo>
                      <a:pt x="18" y="170"/>
                    </a:lnTo>
                    <a:lnTo>
                      <a:pt x="24" y="170"/>
                    </a:lnTo>
                    <a:lnTo>
                      <a:pt x="24" y="170"/>
                    </a:lnTo>
                    <a:lnTo>
                      <a:pt x="24" y="176"/>
                    </a:lnTo>
                    <a:lnTo>
                      <a:pt x="24" y="176"/>
                    </a:lnTo>
                    <a:lnTo>
                      <a:pt x="14" y="180"/>
                    </a:lnTo>
                    <a:lnTo>
                      <a:pt x="8" y="184"/>
                    </a:lnTo>
                    <a:lnTo>
                      <a:pt x="4" y="192"/>
                    </a:lnTo>
                    <a:lnTo>
                      <a:pt x="2" y="198"/>
                    </a:lnTo>
                    <a:lnTo>
                      <a:pt x="2" y="198"/>
                    </a:lnTo>
                    <a:lnTo>
                      <a:pt x="2" y="200"/>
                    </a:lnTo>
                    <a:lnTo>
                      <a:pt x="4" y="204"/>
                    </a:lnTo>
                    <a:lnTo>
                      <a:pt x="4" y="204"/>
                    </a:lnTo>
                    <a:lnTo>
                      <a:pt x="2" y="206"/>
                    </a:lnTo>
                    <a:lnTo>
                      <a:pt x="0" y="208"/>
                    </a:lnTo>
                    <a:lnTo>
                      <a:pt x="0" y="208"/>
                    </a:lnTo>
                    <a:lnTo>
                      <a:pt x="0" y="210"/>
                    </a:lnTo>
                    <a:lnTo>
                      <a:pt x="206" y="4"/>
                    </a:lnTo>
                    <a:lnTo>
                      <a:pt x="206" y="4"/>
                    </a:lnTo>
                    <a:lnTo>
                      <a:pt x="196" y="4"/>
                    </a:lnTo>
                    <a:lnTo>
                      <a:pt x="184" y="0"/>
                    </a:lnTo>
                    <a:lnTo>
                      <a:pt x="18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6" name="Freeform 1451">
                <a:extLst>
                  <a:ext uri="{FF2B5EF4-FFF2-40B4-BE49-F238E27FC236}">
                    <a16:creationId xmlns:a16="http://schemas.microsoft.com/office/drawing/2014/main" id="{71511763-F120-4CCC-B0FB-A948E64EF611}"/>
                  </a:ext>
                </a:extLst>
              </p:cNvPr>
              <p:cNvSpPr>
                <a:spLocks/>
              </p:cNvSpPr>
              <p:nvPr/>
            </p:nvSpPr>
            <p:spPr bwMode="auto">
              <a:xfrm>
                <a:off x="1684" y="1586"/>
                <a:ext cx="224" cy="208"/>
              </a:xfrm>
              <a:custGeom>
                <a:avLst/>
                <a:gdLst>
                  <a:gd name="T0" fmla="*/ 200 w 224"/>
                  <a:gd name="T1" fmla="*/ 6 h 208"/>
                  <a:gd name="T2" fmla="*/ 200 w 224"/>
                  <a:gd name="T3" fmla="*/ 6 h 208"/>
                  <a:gd name="T4" fmla="*/ 184 w 224"/>
                  <a:gd name="T5" fmla="*/ 14 h 208"/>
                  <a:gd name="T6" fmla="*/ 0 w 224"/>
                  <a:gd name="T7" fmla="*/ 198 h 208"/>
                  <a:gd name="T8" fmla="*/ 0 w 224"/>
                  <a:gd name="T9" fmla="*/ 198 h 208"/>
                  <a:gd name="T10" fmla="*/ 6 w 224"/>
                  <a:gd name="T11" fmla="*/ 196 h 208"/>
                  <a:gd name="T12" fmla="*/ 6 w 224"/>
                  <a:gd name="T13" fmla="*/ 196 h 208"/>
                  <a:gd name="T14" fmla="*/ 10 w 224"/>
                  <a:gd name="T15" fmla="*/ 202 h 208"/>
                  <a:gd name="T16" fmla="*/ 16 w 224"/>
                  <a:gd name="T17" fmla="*/ 208 h 208"/>
                  <a:gd name="T18" fmla="*/ 224 w 224"/>
                  <a:gd name="T19" fmla="*/ 0 h 208"/>
                  <a:gd name="T20" fmla="*/ 224 w 224"/>
                  <a:gd name="T21" fmla="*/ 0 h 208"/>
                  <a:gd name="T22" fmla="*/ 212 w 224"/>
                  <a:gd name="T23" fmla="*/ 2 h 208"/>
                  <a:gd name="T24" fmla="*/ 200 w 224"/>
                  <a:gd name="T25" fmla="*/ 6 h 208"/>
                  <a:gd name="T26" fmla="*/ 200 w 224"/>
                  <a:gd name="T27" fmla="*/ 6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4" h="208">
                    <a:moveTo>
                      <a:pt x="200" y="6"/>
                    </a:moveTo>
                    <a:lnTo>
                      <a:pt x="200" y="6"/>
                    </a:lnTo>
                    <a:lnTo>
                      <a:pt x="184" y="14"/>
                    </a:lnTo>
                    <a:lnTo>
                      <a:pt x="0" y="198"/>
                    </a:lnTo>
                    <a:lnTo>
                      <a:pt x="0" y="198"/>
                    </a:lnTo>
                    <a:lnTo>
                      <a:pt x="6" y="196"/>
                    </a:lnTo>
                    <a:lnTo>
                      <a:pt x="6" y="196"/>
                    </a:lnTo>
                    <a:lnTo>
                      <a:pt x="10" y="202"/>
                    </a:lnTo>
                    <a:lnTo>
                      <a:pt x="16" y="208"/>
                    </a:lnTo>
                    <a:lnTo>
                      <a:pt x="224" y="0"/>
                    </a:lnTo>
                    <a:lnTo>
                      <a:pt x="224" y="0"/>
                    </a:lnTo>
                    <a:lnTo>
                      <a:pt x="212" y="2"/>
                    </a:lnTo>
                    <a:lnTo>
                      <a:pt x="200" y="6"/>
                    </a:lnTo>
                    <a:lnTo>
                      <a:pt x="20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7" name="Freeform 1452">
                <a:extLst>
                  <a:ext uri="{FF2B5EF4-FFF2-40B4-BE49-F238E27FC236}">
                    <a16:creationId xmlns:a16="http://schemas.microsoft.com/office/drawing/2014/main" id="{70D34A32-1DB8-48F6-82E1-8B8D502B8186}"/>
                  </a:ext>
                </a:extLst>
              </p:cNvPr>
              <p:cNvSpPr>
                <a:spLocks/>
              </p:cNvSpPr>
              <p:nvPr/>
            </p:nvSpPr>
            <p:spPr bwMode="auto">
              <a:xfrm>
                <a:off x="1660" y="1794"/>
                <a:ext cx="14" cy="14"/>
              </a:xfrm>
              <a:custGeom>
                <a:avLst/>
                <a:gdLst>
                  <a:gd name="T0" fmla="*/ 14 w 14"/>
                  <a:gd name="T1" fmla="*/ 2 h 14"/>
                  <a:gd name="T2" fmla="*/ 14 w 14"/>
                  <a:gd name="T3" fmla="*/ 2 h 14"/>
                  <a:gd name="T4" fmla="*/ 14 w 14"/>
                  <a:gd name="T5" fmla="*/ 0 h 14"/>
                  <a:gd name="T6" fmla="*/ 0 w 14"/>
                  <a:gd name="T7" fmla="*/ 14 h 14"/>
                  <a:gd name="T8" fmla="*/ 0 w 14"/>
                  <a:gd name="T9" fmla="*/ 14 h 14"/>
                  <a:gd name="T10" fmla="*/ 10 w 14"/>
                  <a:gd name="T11" fmla="*/ 8 h 14"/>
                  <a:gd name="T12" fmla="*/ 14 w 14"/>
                  <a:gd name="T13" fmla="*/ 2 h 14"/>
                  <a:gd name="T14" fmla="*/ 14 w 14"/>
                  <a:gd name="T15" fmla="*/ 2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4">
                    <a:moveTo>
                      <a:pt x="14" y="2"/>
                    </a:moveTo>
                    <a:lnTo>
                      <a:pt x="14" y="2"/>
                    </a:lnTo>
                    <a:lnTo>
                      <a:pt x="14" y="0"/>
                    </a:lnTo>
                    <a:lnTo>
                      <a:pt x="0" y="14"/>
                    </a:lnTo>
                    <a:lnTo>
                      <a:pt x="0" y="14"/>
                    </a:lnTo>
                    <a:lnTo>
                      <a:pt x="10" y="8"/>
                    </a:lnTo>
                    <a:lnTo>
                      <a:pt x="14" y="2"/>
                    </a:lnTo>
                    <a:lnTo>
                      <a:pt x="14"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8" name="Freeform 1453">
                <a:extLst>
                  <a:ext uri="{FF2B5EF4-FFF2-40B4-BE49-F238E27FC236}">
                    <a16:creationId xmlns:a16="http://schemas.microsoft.com/office/drawing/2014/main" id="{AB02B154-80E3-4880-92D1-5424D87F8973}"/>
                  </a:ext>
                </a:extLst>
              </p:cNvPr>
              <p:cNvSpPr>
                <a:spLocks/>
              </p:cNvSpPr>
              <p:nvPr/>
            </p:nvSpPr>
            <p:spPr bwMode="auto">
              <a:xfrm>
                <a:off x="1716" y="1576"/>
                <a:ext cx="236" cy="230"/>
              </a:xfrm>
              <a:custGeom>
                <a:avLst/>
                <a:gdLst>
                  <a:gd name="T0" fmla="*/ 224 w 236"/>
                  <a:gd name="T1" fmla="*/ 0 h 230"/>
                  <a:gd name="T2" fmla="*/ 224 w 236"/>
                  <a:gd name="T3" fmla="*/ 0 h 230"/>
                  <a:gd name="T4" fmla="*/ 224 w 236"/>
                  <a:gd name="T5" fmla="*/ 0 h 230"/>
                  <a:gd name="T6" fmla="*/ 216 w 236"/>
                  <a:gd name="T7" fmla="*/ 8 h 230"/>
                  <a:gd name="T8" fmla="*/ 216 w 236"/>
                  <a:gd name="T9" fmla="*/ 8 h 230"/>
                  <a:gd name="T10" fmla="*/ 214 w 236"/>
                  <a:gd name="T11" fmla="*/ 12 h 230"/>
                  <a:gd name="T12" fmla="*/ 210 w 236"/>
                  <a:gd name="T13" fmla="*/ 14 h 230"/>
                  <a:gd name="T14" fmla="*/ 0 w 236"/>
                  <a:gd name="T15" fmla="*/ 224 h 230"/>
                  <a:gd name="T16" fmla="*/ 0 w 236"/>
                  <a:gd name="T17" fmla="*/ 224 h 230"/>
                  <a:gd name="T18" fmla="*/ 8 w 236"/>
                  <a:gd name="T19" fmla="*/ 226 h 230"/>
                  <a:gd name="T20" fmla="*/ 18 w 236"/>
                  <a:gd name="T21" fmla="*/ 230 h 230"/>
                  <a:gd name="T22" fmla="*/ 18 w 236"/>
                  <a:gd name="T23" fmla="*/ 230 h 230"/>
                  <a:gd name="T24" fmla="*/ 236 w 236"/>
                  <a:gd name="T25" fmla="*/ 14 h 230"/>
                  <a:gd name="T26" fmla="*/ 236 w 236"/>
                  <a:gd name="T27" fmla="*/ 14 h 230"/>
                  <a:gd name="T28" fmla="*/ 228 w 236"/>
                  <a:gd name="T29" fmla="*/ 4 h 230"/>
                  <a:gd name="T30" fmla="*/ 224 w 236"/>
                  <a:gd name="T31" fmla="*/ 0 h 230"/>
                  <a:gd name="T32" fmla="*/ 224 w 236"/>
                  <a:gd name="T33"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6" h="230">
                    <a:moveTo>
                      <a:pt x="224" y="0"/>
                    </a:moveTo>
                    <a:lnTo>
                      <a:pt x="224" y="0"/>
                    </a:lnTo>
                    <a:lnTo>
                      <a:pt x="224" y="0"/>
                    </a:lnTo>
                    <a:lnTo>
                      <a:pt x="216" y="8"/>
                    </a:lnTo>
                    <a:lnTo>
                      <a:pt x="216" y="8"/>
                    </a:lnTo>
                    <a:lnTo>
                      <a:pt x="214" y="12"/>
                    </a:lnTo>
                    <a:lnTo>
                      <a:pt x="210" y="14"/>
                    </a:lnTo>
                    <a:lnTo>
                      <a:pt x="0" y="224"/>
                    </a:lnTo>
                    <a:lnTo>
                      <a:pt x="0" y="224"/>
                    </a:lnTo>
                    <a:lnTo>
                      <a:pt x="8" y="226"/>
                    </a:lnTo>
                    <a:lnTo>
                      <a:pt x="18" y="230"/>
                    </a:lnTo>
                    <a:lnTo>
                      <a:pt x="18" y="230"/>
                    </a:lnTo>
                    <a:lnTo>
                      <a:pt x="236" y="14"/>
                    </a:lnTo>
                    <a:lnTo>
                      <a:pt x="236" y="14"/>
                    </a:lnTo>
                    <a:lnTo>
                      <a:pt x="228" y="4"/>
                    </a:lnTo>
                    <a:lnTo>
                      <a:pt x="224" y="0"/>
                    </a:lnTo>
                    <a:lnTo>
                      <a:pt x="2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9" name="Freeform 1454">
                <a:extLst>
                  <a:ext uri="{FF2B5EF4-FFF2-40B4-BE49-F238E27FC236}">
                    <a16:creationId xmlns:a16="http://schemas.microsoft.com/office/drawing/2014/main" id="{01A91BF0-1FA5-4A32-B522-A8CD3D325B99}"/>
                  </a:ext>
                </a:extLst>
              </p:cNvPr>
              <p:cNvSpPr>
                <a:spLocks/>
              </p:cNvSpPr>
              <p:nvPr/>
            </p:nvSpPr>
            <p:spPr bwMode="auto">
              <a:xfrm>
                <a:off x="1758" y="1586"/>
                <a:ext cx="234" cy="226"/>
              </a:xfrm>
              <a:custGeom>
                <a:avLst/>
                <a:gdLst>
                  <a:gd name="T0" fmla="*/ 224 w 234"/>
                  <a:gd name="T1" fmla="*/ 0 h 226"/>
                  <a:gd name="T2" fmla="*/ 224 w 234"/>
                  <a:gd name="T3" fmla="*/ 0 h 226"/>
                  <a:gd name="T4" fmla="*/ 220 w 234"/>
                  <a:gd name="T5" fmla="*/ 2 h 226"/>
                  <a:gd name="T6" fmla="*/ 216 w 234"/>
                  <a:gd name="T7" fmla="*/ 4 h 226"/>
                  <a:gd name="T8" fmla="*/ 214 w 234"/>
                  <a:gd name="T9" fmla="*/ 8 h 226"/>
                  <a:gd name="T10" fmla="*/ 210 w 234"/>
                  <a:gd name="T11" fmla="*/ 10 h 226"/>
                  <a:gd name="T12" fmla="*/ 0 w 234"/>
                  <a:gd name="T13" fmla="*/ 220 h 226"/>
                  <a:gd name="T14" fmla="*/ 0 w 234"/>
                  <a:gd name="T15" fmla="*/ 220 h 226"/>
                  <a:gd name="T16" fmla="*/ 0 w 234"/>
                  <a:gd name="T17" fmla="*/ 220 h 226"/>
                  <a:gd name="T18" fmla="*/ 20 w 234"/>
                  <a:gd name="T19" fmla="*/ 226 h 226"/>
                  <a:gd name="T20" fmla="*/ 234 w 234"/>
                  <a:gd name="T21" fmla="*/ 12 h 226"/>
                  <a:gd name="T22" fmla="*/ 234 w 234"/>
                  <a:gd name="T23" fmla="*/ 12 h 226"/>
                  <a:gd name="T24" fmla="*/ 230 w 234"/>
                  <a:gd name="T25" fmla="*/ 10 h 226"/>
                  <a:gd name="T26" fmla="*/ 228 w 234"/>
                  <a:gd name="T27" fmla="*/ 6 h 226"/>
                  <a:gd name="T28" fmla="*/ 224 w 234"/>
                  <a:gd name="T29" fmla="*/ 0 h 226"/>
                  <a:gd name="T30" fmla="*/ 224 w 234"/>
                  <a:gd name="T31" fmla="*/ 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4" h="226">
                    <a:moveTo>
                      <a:pt x="224" y="0"/>
                    </a:moveTo>
                    <a:lnTo>
                      <a:pt x="224" y="0"/>
                    </a:lnTo>
                    <a:lnTo>
                      <a:pt x="220" y="2"/>
                    </a:lnTo>
                    <a:lnTo>
                      <a:pt x="216" y="4"/>
                    </a:lnTo>
                    <a:lnTo>
                      <a:pt x="214" y="8"/>
                    </a:lnTo>
                    <a:lnTo>
                      <a:pt x="210" y="10"/>
                    </a:lnTo>
                    <a:lnTo>
                      <a:pt x="0" y="220"/>
                    </a:lnTo>
                    <a:lnTo>
                      <a:pt x="0" y="220"/>
                    </a:lnTo>
                    <a:lnTo>
                      <a:pt x="0" y="220"/>
                    </a:lnTo>
                    <a:lnTo>
                      <a:pt x="20" y="226"/>
                    </a:lnTo>
                    <a:lnTo>
                      <a:pt x="234" y="12"/>
                    </a:lnTo>
                    <a:lnTo>
                      <a:pt x="234" y="12"/>
                    </a:lnTo>
                    <a:lnTo>
                      <a:pt x="230" y="10"/>
                    </a:lnTo>
                    <a:lnTo>
                      <a:pt x="228" y="6"/>
                    </a:lnTo>
                    <a:lnTo>
                      <a:pt x="224" y="0"/>
                    </a:lnTo>
                    <a:lnTo>
                      <a:pt x="2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0" name="Freeform 1455">
                <a:extLst>
                  <a:ext uri="{FF2B5EF4-FFF2-40B4-BE49-F238E27FC236}">
                    <a16:creationId xmlns:a16="http://schemas.microsoft.com/office/drawing/2014/main" id="{793233FA-1A7F-4F23-83A7-9C06B045F1DD}"/>
                  </a:ext>
                </a:extLst>
              </p:cNvPr>
              <p:cNvSpPr>
                <a:spLocks/>
              </p:cNvSpPr>
              <p:nvPr/>
            </p:nvSpPr>
            <p:spPr bwMode="auto">
              <a:xfrm>
                <a:off x="1794" y="1592"/>
                <a:ext cx="246" cy="238"/>
              </a:xfrm>
              <a:custGeom>
                <a:avLst/>
                <a:gdLst>
                  <a:gd name="T0" fmla="*/ 226 w 246"/>
                  <a:gd name="T1" fmla="*/ 0 h 238"/>
                  <a:gd name="T2" fmla="*/ 0 w 246"/>
                  <a:gd name="T3" fmla="*/ 226 h 238"/>
                  <a:gd name="T4" fmla="*/ 0 w 246"/>
                  <a:gd name="T5" fmla="*/ 226 h 238"/>
                  <a:gd name="T6" fmla="*/ 6 w 246"/>
                  <a:gd name="T7" fmla="*/ 230 h 238"/>
                  <a:gd name="T8" fmla="*/ 6 w 246"/>
                  <a:gd name="T9" fmla="*/ 230 h 238"/>
                  <a:gd name="T10" fmla="*/ 14 w 246"/>
                  <a:gd name="T11" fmla="*/ 238 h 238"/>
                  <a:gd name="T12" fmla="*/ 246 w 246"/>
                  <a:gd name="T13" fmla="*/ 6 h 238"/>
                  <a:gd name="T14" fmla="*/ 246 w 246"/>
                  <a:gd name="T15" fmla="*/ 6 h 238"/>
                  <a:gd name="T16" fmla="*/ 236 w 246"/>
                  <a:gd name="T17" fmla="*/ 2 h 238"/>
                  <a:gd name="T18" fmla="*/ 226 w 246"/>
                  <a:gd name="T19" fmla="*/ 0 h 238"/>
                  <a:gd name="T20" fmla="*/ 226 w 246"/>
                  <a:gd name="T21"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6" h="238">
                    <a:moveTo>
                      <a:pt x="226" y="0"/>
                    </a:moveTo>
                    <a:lnTo>
                      <a:pt x="0" y="226"/>
                    </a:lnTo>
                    <a:lnTo>
                      <a:pt x="0" y="226"/>
                    </a:lnTo>
                    <a:lnTo>
                      <a:pt x="6" y="230"/>
                    </a:lnTo>
                    <a:lnTo>
                      <a:pt x="6" y="230"/>
                    </a:lnTo>
                    <a:lnTo>
                      <a:pt x="14" y="238"/>
                    </a:lnTo>
                    <a:lnTo>
                      <a:pt x="246" y="6"/>
                    </a:lnTo>
                    <a:lnTo>
                      <a:pt x="246" y="6"/>
                    </a:lnTo>
                    <a:lnTo>
                      <a:pt x="236" y="2"/>
                    </a:lnTo>
                    <a:lnTo>
                      <a:pt x="226" y="0"/>
                    </a:lnTo>
                    <a:lnTo>
                      <a:pt x="22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1" name="Freeform 1456">
                <a:extLst>
                  <a:ext uri="{FF2B5EF4-FFF2-40B4-BE49-F238E27FC236}">
                    <a16:creationId xmlns:a16="http://schemas.microsoft.com/office/drawing/2014/main" id="{E64B9268-914A-4D3C-9269-716D7A4BA25D}"/>
                  </a:ext>
                </a:extLst>
              </p:cNvPr>
              <p:cNvSpPr>
                <a:spLocks/>
              </p:cNvSpPr>
              <p:nvPr/>
            </p:nvSpPr>
            <p:spPr bwMode="auto">
              <a:xfrm>
                <a:off x="1822" y="1834"/>
                <a:ext cx="6" cy="6"/>
              </a:xfrm>
              <a:custGeom>
                <a:avLst/>
                <a:gdLst>
                  <a:gd name="T0" fmla="*/ 6 w 6"/>
                  <a:gd name="T1" fmla="*/ 0 h 6"/>
                  <a:gd name="T2" fmla="*/ 0 w 6"/>
                  <a:gd name="T3" fmla="*/ 6 h 6"/>
                  <a:gd name="T4" fmla="*/ 0 w 6"/>
                  <a:gd name="T5" fmla="*/ 6 h 6"/>
                  <a:gd name="T6" fmla="*/ 4 w 6"/>
                  <a:gd name="T7" fmla="*/ 4 h 6"/>
                  <a:gd name="T8" fmla="*/ 6 w 6"/>
                  <a:gd name="T9" fmla="*/ 0 h 6"/>
                  <a:gd name="T10" fmla="*/ 6 w 6"/>
                  <a:gd name="T11" fmla="*/ 0 h 6"/>
                </a:gdLst>
                <a:ahLst/>
                <a:cxnLst>
                  <a:cxn ang="0">
                    <a:pos x="T0" y="T1"/>
                  </a:cxn>
                  <a:cxn ang="0">
                    <a:pos x="T2" y="T3"/>
                  </a:cxn>
                  <a:cxn ang="0">
                    <a:pos x="T4" y="T5"/>
                  </a:cxn>
                  <a:cxn ang="0">
                    <a:pos x="T6" y="T7"/>
                  </a:cxn>
                  <a:cxn ang="0">
                    <a:pos x="T8" y="T9"/>
                  </a:cxn>
                  <a:cxn ang="0">
                    <a:pos x="T10" y="T11"/>
                  </a:cxn>
                </a:cxnLst>
                <a:rect l="0" t="0" r="r" b="b"/>
                <a:pathLst>
                  <a:path w="6" h="6">
                    <a:moveTo>
                      <a:pt x="6" y="0"/>
                    </a:moveTo>
                    <a:lnTo>
                      <a:pt x="0" y="6"/>
                    </a:lnTo>
                    <a:lnTo>
                      <a:pt x="0" y="6"/>
                    </a:lnTo>
                    <a:lnTo>
                      <a:pt x="4" y="4"/>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2" name="Freeform 1457">
                <a:extLst>
                  <a:ext uri="{FF2B5EF4-FFF2-40B4-BE49-F238E27FC236}">
                    <a16:creationId xmlns:a16="http://schemas.microsoft.com/office/drawing/2014/main" id="{71A4A94F-BD92-425E-B96E-F26A600D801C}"/>
                  </a:ext>
                </a:extLst>
              </p:cNvPr>
              <p:cNvSpPr>
                <a:spLocks/>
              </p:cNvSpPr>
              <p:nvPr/>
            </p:nvSpPr>
            <p:spPr bwMode="auto">
              <a:xfrm>
                <a:off x="1830" y="1606"/>
                <a:ext cx="244" cy="232"/>
              </a:xfrm>
              <a:custGeom>
                <a:avLst/>
                <a:gdLst>
                  <a:gd name="T0" fmla="*/ 226 w 244"/>
                  <a:gd name="T1" fmla="*/ 0 h 232"/>
                  <a:gd name="T2" fmla="*/ 0 w 244"/>
                  <a:gd name="T3" fmla="*/ 226 h 232"/>
                  <a:gd name="T4" fmla="*/ 0 w 244"/>
                  <a:gd name="T5" fmla="*/ 226 h 232"/>
                  <a:gd name="T6" fmla="*/ 6 w 244"/>
                  <a:gd name="T7" fmla="*/ 230 h 232"/>
                  <a:gd name="T8" fmla="*/ 14 w 244"/>
                  <a:gd name="T9" fmla="*/ 232 h 232"/>
                  <a:gd name="T10" fmla="*/ 14 w 244"/>
                  <a:gd name="T11" fmla="*/ 232 h 232"/>
                  <a:gd name="T12" fmla="*/ 16 w 244"/>
                  <a:gd name="T13" fmla="*/ 230 h 232"/>
                  <a:gd name="T14" fmla="*/ 18 w 244"/>
                  <a:gd name="T15" fmla="*/ 232 h 232"/>
                  <a:gd name="T16" fmla="*/ 244 w 244"/>
                  <a:gd name="T17" fmla="*/ 6 h 232"/>
                  <a:gd name="T18" fmla="*/ 244 w 244"/>
                  <a:gd name="T19" fmla="*/ 6 h 232"/>
                  <a:gd name="T20" fmla="*/ 234 w 244"/>
                  <a:gd name="T21" fmla="*/ 4 h 232"/>
                  <a:gd name="T22" fmla="*/ 226 w 244"/>
                  <a:gd name="T23" fmla="*/ 0 h 232"/>
                  <a:gd name="T24" fmla="*/ 226 w 244"/>
                  <a:gd name="T25"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232">
                    <a:moveTo>
                      <a:pt x="226" y="0"/>
                    </a:moveTo>
                    <a:lnTo>
                      <a:pt x="0" y="226"/>
                    </a:lnTo>
                    <a:lnTo>
                      <a:pt x="0" y="226"/>
                    </a:lnTo>
                    <a:lnTo>
                      <a:pt x="6" y="230"/>
                    </a:lnTo>
                    <a:lnTo>
                      <a:pt x="14" y="232"/>
                    </a:lnTo>
                    <a:lnTo>
                      <a:pt x="14" y="232"/>
                    </a:lnTo>
                    <a:lnTo>
                      <a:pt x="16" y="230"/>
                    </a:lnTo>
                    <a:lnTo>
                      <a:pt x="18" y="232"/>
                    </a:lnTo>
                    <a:lnTo>
                      <a:pt x="244" y="6"/>
                    </a:lnTo>
                    <a:lnTo>
                      <a:pt x="244" y="6"/>
                    </a:lnTo>
                    <a:lnTo>
                      <a:pt x="234" y="4"/>
                    </a:lnTo>
                    <a:lnTo>
                      <a:pt x="226" y="0"/>
                    </a:lnTo>
                    <a:lnTo>
                      <a:pt x="22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3" name="Freeform 1458">
                <a:extLst>
                  <a:ext uri="{FF2B5EF4-FFF2-40B4-BE49-F238E27FC236}">
                    <a16:creationId xmlns:a16="http://schemas.microsoft.com/office/drawing/2014/main" id="{31141D6B-9F9E-4BDC-95F6-F79068688A83}"/>
                  </a:ext>
                </a:extLst>
              </p:cNvPr>
              <p:cNvSpPr>
                <a:spLocks/>
              </p:cNvSpPr>
              <p:nvPr/>
            </p:nvSpPr>
            <p:spPr bwMode="auto">
              <a:xfrm>
                <a:off x="1854" y="1612"/>
                <a:ext cx="262" cy="260"/>
              </a:xfrm>
              <a:custGeom>
                <a:avLst/>
                <a:gdLst>
                  <a:gd name="T0" fmla="*/ 252 w 262"/>
                  <a:gd name="T1" fmla="*/ 18 h 260"/>
                  <a:gd name="T2" fmla="*/ 262 w 262"/>
                  <a:gd name="T3" fmla="*/ 6 h 260"/>
                  <a:gd name="T4" fmla="*/ 262 w 262"/>
                  <a:gd name="T5" fmla="*/ 6 h 260"/>
                  <a:gd name="T6" fmla="*/ 258 w 262"/>
                  <a:gd name="T7" fmla="*/ 2 h 260"/>
                  <a:gd name="T8" fmla="*/ 256 w 262"/>
                  <a:gd name="T9" fmla="*/ 0 h 260"/>
                  <a:gd name="T10" fmla="*/ 250 w 262"/>
                  <a:gd name="T11" fmla="*/ 0 h 260"/>
                  <a:gd name="T12" fmla="*/ 244 w 262"/>
                  <a:gd name="T13" fmla="*/ 0 h 260"/>
                  <a:gd name="T14" fmla="*/ 0 w 262"/>
                  <a:gd name="T15" fmla="*/ 246 h 260"/>
                  <a:gd name="T16" fmla="*/ 0 w 262"/>
                  <a:gd name="T17" fmla="*/ 246 h 260"/>
                  <a:gd name="T18" fmla="*/ 2 w 262"/>
                  <a:gd name="T19" fmla="*/ 246 h 260"/>
                  <a:gd name="T20" fmla="*/ 2 w 262"/>
                  <a:gd name="T21" fmla="*/ 246 h 260"/>
                  <a:gd name="T22" fmla="*/ 4 w 262"/>
                  <a:gd name="T23" fmla="*/ 244 h 260"/>
                  <a:gd name="T24" fmla="*/ 8 w 262"/>
                  <a:gd name="T25" fmla="*/ 242 h 260"/>
                  <a:gd name="T26" fmla="*/ 10 w 262"/>
                  <a:gd name="T27" fmla="*/ 240 h 260"/>
                  <a:gd name="T28" fmla="*/ 16 w 262"/>
                  <a:gd name="T29" fmla="*/ 240 h 260"/>
                  <a:gd name="T30" fmla="*/ 16 w 262"/>
                  <a:gd name="T31" fmla="*/ 240 h 260"/>
                  <a:gd name="T32" fmla="*/ 16 w 262"/>
                  <a:gd name="T33" fmla="*/ 246 h 260"/>
                  <a:gd name="T34" fmla="*/ 16 w 262"/>
                  <a:gd name="T35" fmla="*/ 246 h 260"/>
                  <a:gd name="T36" fmla="*/ 14 w 262"/>
                  <a:gd name="T37" fmla="*/ 248 h 260"/>
                  <a:gd name="T38" fmla="*/ 12 w 262"/>
                  <a:gd name="T39" fmla="*/ 250 h 260"/>
                  <a:gd name="T40" fmla="*/ 8 w 262"/>
                  <a:gd name="T41" fmla="*/ 252 h 260"/>
                  <a:gd name="T42" fmla="*/ 6 w 262"/>
                  <a:gd name="T43" fmla="*/ 254 h 260"/>
                  <a:gd name="T44" fmla="*/ 6 w 262"/>
                  <a:gd name="T45" fmla="*/ 254 h 260"/>
                  <a:gd name="T46" fmla="*/ 8 w 262"/>
                  <a:gd name="T47" fmla="*/ 256 h 260"/>
                  <a:gd name="T48" fmla="*/ 10 w 262"/>
                  <a:gd name="T49" fmla="*/ 260 h 260"/>
                  <a:gd name="T50" fmla="*/ 252 w 262"/>
                  <a:gd name="T51" fmla="*/ 18 h 260"/>
                  <a:gd name="T52" fmla="*/ 252 w 262"/>
                  <a:gd name="T53" fmla="*/ 18 h 260"/>
                  <a:gd name="T54" fmla="*/ 252 w 262"/>
                  <a:gd name="T55" fmla="*/ 18 h 260"/>
                  <a:gd name="T56" fmla="*/ 252 w 262"/>
                  <a:gd name="T57" fmla="*/ 18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260">
                    <a:moveTo>
                      <a:pt x="252" y="18"/>
                    </a:moveTo>
                    <a:lnTo>
                      <a:pt x="262" y="6"/>
                    </a:lnTo>
                    <a:lnTo>
                      <a:pt x="262" y="6"/>
                    </a:lnTo>
                    <a:lnTo>
                      <a:pt x="258" y="2"/>
                    </a:lnTo>
                    <a:lnTo>
                      <a:pt x="256" y="0"/>
                    </a:lnTo>
                    <a:lnTo>
                      <a:pt x="250" y="0"/>
                    </a:lnTo>
                    <a:lnTo>
                      <a:pt x="244" y="0"/>
                    </a:lnTo>
                    <a:lnTo>
                      <a:pt x="0" y="246"/>
                    </a:lnTo>
                    <a:lnTo>
                      <a:pt x="0" y="246"/>
                    </a:lnTo>
                    <a:lnTo>
                      <a:pt x="2" y="246"/>
                    </a:lnTo>
                    <a:lnTo>
                      <a:pt x="2" y="246"/>
                    </a:lnTo>
                    <a:lnTo>
                      <a:pt x="4" y="244"/>
                    </a:lnTo>
                    <a:lnTo>
                      <a:pt x="8" y="242"/>
                    </a:lnTo>
                    <a:lnTo>
                      <a:pt x="10" y="240"/>
                    </a:lnTo>
                    <a:lnTo>
                      <a:pt x="16" y="240"/>
                    </a:lnTo>
                    <a:lnTo>
                      <a:pt x="16" y="240"/>
                    </a:lnTo>
                    <a:lnTo>
                      <a:pt x="16" y="246"/>
                    </a:lnTo>
                    <a:lnTo>
                      <a:pt x="16" y="246"/>
                    </a:lnTo>
                    <a:lnTo>
                      <a:pt x="14" y="248"/>
                    </a:lnTo>
                    <a:lnTo>
                      <a:pt x="12" y="250"/>
                    </a:lnTo>
                    <a:lnTo>
                      <a:pt x="8" y="252"/>
                    </a:lnTo>
                    <a:lnTo>
                      <a:pt x="6" y="254"/>
                    </a:lnTo>
                    <a:lnTo>
                      <a:pt x="6" y="254"/>
                    </a:lnTo>
                    <a:lnTo>
                      <a:pt x="8" y="256"/>
                    </a:lnTo>
                    <a:lnTo>
                      <a:pt x="10" y="260"/>
                    </a:lnTo>
                    <a:lnTo>
                      <a:pt x="252" y="18"/>
                    </a:lnTo>
                    <a:lnTo>
                      <a:pt x="252" y="18"/>
                    </a:lnTo>
                    <a:lnTo>
                      <a:pt x="252" y="18"/>
                    </a:lnTo>
                    <a:lnTo>
                      <a:pt x="252"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4" name="Freeform 1459">
                <a:extLst>
                  <a:ext uri="{FF2B5EF4-FFF2-40B4-BE49-F238E27FC236}">
                    <a16:creationId xmlns:a16="http://schemas.microsoft.com/office/drawing/2014/main" id="{581C9194-F3A8-4A08-AD33-F8582ACF3F88}"/>
                  </a:ext>
                </a:extLst>
              </p:cNvPr>
              <p:cNvSpPr>
                <a:spLocks/>
              </p:cNvSpPr>
              <p:nvPr/>
            </p:nvSpPr>
            <p:spPr bwMode="auto">
              <a:xfrm>
                <a:off x="1884" y="1634"/>
                <a:ext cx="266" cy="260"/>
              </a:xfrm>
              <a:custGeom>
                <a:avLst/>
                <a:gdLst>
                  <a:gd name="T0" fmla="*/ 264 w 266"/>
                  <a:gd name="T1" fmla="*/ 0 h 260"/>
                  <a:gd name="T2" fmla="*/ 264 w 266"/>
                  <a:gd name="T3" fmla="*/ 0 h 260"/>
                  <a:gd name="T4" fmla="*/ 252 w 266"/>
                  <a:gd name="T5" fmla="*/ 2 h 260"/>
                  <a:gd name="T6" fmla="*/ 240 w 266"/>
                  <a:gd name="T7" fmla="*/ 4 h 260"/>
                  <a:gd name="T8" fmla="*/ 240 w 266"/>
                  <a:gd name="T9" fmla="*/ 4 h 260"/>
                  <a:gd name="T10" fmla="*/ 236 w 266"/>
                  <a:gd name="T11" fmla="*/ 4 h 260"/>
                  <a:gd name="T12" fmla="*/ 0 w 266"/>
                  <a:gd name="T13" fmla="*/ 242 h 260"/>
                  <a:gd name="T14" fmla="*/ 0 w 266"/>
                  <a:gd name="T15" fmla="*/ 242 h 260"/>
                  <a:gd name="T16" fmla="*/ 2 w 266"/>
                  <a:gd name="T17" fmla="*/ 244 h 260"/>
                  <a:gd name="T18" fmla="*/ 2 w 266"/>
                  <a:gd name="T19" fmla="*/ 246 h 260"/>
                  <a:gd name="T20" fmla="*/ 2 w 266"/>
                  <a:gd name="T21" fmla="*/ 246 h 260"/>
                  <a:gd name="T22" fmla="*/ 2 w 266"/>
                  <a:gd name="T23" fmla="*/ 252 h 260"/>
                  <a:gd name="T24" fmla="*/ 2 w 266"/>
                  <a:gd name="T25" fmla="*/ 252 h 260"/>
                  <a:gd name="T26" fmla="*/ 4 w 266"/>
                  <a:gd name="T27" fmla="*/ 256 h 260"/>
                  <a:gd name="T28" fmla="*/ 6 w 266"/>
                  <a:gd name="T29" fmla="*/ 260 h 260"/>
                  <a:gd name="T30" fmla="*/ 266 w 266"/>
                  <a:gd name="T31" fmla="*/ 0 h 260"/>
                  <a:gd name="T32" fmla="*/ 266 w 266"/>
                  <a:gd name="T33" fmla="*/ 0 h 260"/>
                  <a:gd name="T34" fmla="*/ 264 w 266"/>
                  <a:gd name="T35" fmla="*/ 0 h 260"/>
                  <a:gd name="T36" fmla="*/ 264 w 266"/>
                  <a:gd name="T37"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6" h="260">
                    <a:moveTo>
                      <a:pt x="264" y="0"/>
                    </a:moveTo>
                    <a:lnTo>
                      <a:pt x="264" y="0"/>
                    </a:lnTo>
                    <a:lnTo>
                      <a:pt x="252" y="2"/>
                    </a:lnTo>
                    <a:lnTo>
                      <a:pt x="240" y="4"/>
                    </a:lnTo>
                    <a:lnTo>
                      <a:pt x="240" y="4"/>
                    </a:lnTo>
                    <a:lnTo>
                      <a:pt x="236" y="4"/>
                    </a:lnTo>
                    <a:lnTo>
                      <a:pt x="0" y="242"/>
                    </a:lnTo>
                    <a:lnTo>
                      <a:pt x="0" y="242"/>
                    </a:lnTo>
                    <a:lnTo>
                      <a:pt x="2" y="244"/>
                    </a:lnTo>
                    <a:lnTo>
                      <a:pt x="2" y="246"/>
                    </a:lnTo>
                    <a:lnTo>
                      <a:pt x="2" y="246"/>
                    </a:lnTo>
                    <a:lnTo>
                      <a:pt x="2" y="252"/>
                    </a:lnTo>
                    <a:lnTo>
                      <a:pt x="2" y="252"/>
                    </a:lnTo>
                    <a:lnTo>
                      <a:pt x="4" y="256"/>
                    </a:lnTo>
                    <a:lnTo>
                      <a:pt x="6" y="260"/>
                    </a:lnTo>
                    <a:lnTo>
                      <a:pt x="266" y="0"/>
                    </a:lnTo>
                    <a:lnTo>
                      <a:pt x="266" y="0"/>
                    </a:lnTo>
                    <a:lnTo>
                      <a:pt x="264" y="0"/>
                    </a:lnTo>
                    <a:lnTo>
                      <a:pt x="26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5" name="Freeform 1460">
                <a:extLst>
                  <a:ext uri="{FF2B5EF4-FFF2-40B4-BE49-F238E27FC236}">
                    <a16:creationId xmlns:a16="http://schemas.microsoft.com/office/drawing/2014/main" id="{FDA4C9C1-92FE-4086-ABAF-9F553A2ED5AA}"/>
                  </a:ext>
                </a:extLst>
              </p:cNvPr>
              <p:cNvSpPr>
                <a:spLocks/>
              </p:cNvSpPr>
              <p:nvPr/>
            </p:nvSpPr>
            <p:spPr bwMode="auto">
              <a:xfrm>
                <a:off x="1908" y="1634"/>
                <a:ext cx="282" cy="288"/>
              </a:xfrm>
              <a:custGeom>
                <a:avLst/>
                <a:gdLst>
                  <a:gd name="T0" fmla="*/ 278 w 282"/>
                  <a:gd name="T1" fmla="*/ 4 h 288"/>
                  <a:gd name="T2" fmla="*/ 270 w 282"/>
                  <a:gd name="T3" fmla="*/ 0 h 288"/>
                  <a:gd name="T4" fmla="*/ 270 w 282"/>
                  <a:gd name="T5" fmla="*/ 0 h 288"/>
                  <a:gd name="T6" fmla="*/ 264 w 282"/>
                  <a:gd name="T7" fmla="*/ 0 h 288"/>
                  <a:gd name="T8" fmla="*/ 0 w 282"/>
                  <a:gd name="T9" fmla="*/ 266 h 288"/>
                  <a:gd name="T10" fmla="*/ 0 w 282"/>
                  <a:gd name="T11" fmla="*/ 266 h 288"/>
                  <a:gd name="T12" fmla="*/ 0 w 282"/>
                  <a:gd name="T13" fmla="*/ 270 h 288"/>
                  <a:gd name="T14" fmla="*/ 2 w 282"/>
                  <a:gd name="T15" fmla="*/ 272 h 288"/>
                  <a:gd name="T16" fmla="*/ 2 w 282"/>
                  <a:gd name="T17" fmla="*/ 272 h 288"/>
                  <a:gd name="T18" fmla="*/ 2 w 282"/>
                  <a:gd name="T19" fmla="*/ 280 h 288"/>
                  <a:gd name="T20" fmla="*/ 2 w 282"/>
                  <a:gd name="T21" fmla="*/ 288 h 288"/>
                  <a:gd name="T22" fmla="*/ 282 w 282"/>
                  <a:gd name="T23" fmla="*/ 8 h 288"/>
                  <a:gd name="T24" fmla="*/ 282 w 282"/>
                  <a:gd name="T25" fmla="*/ 8 h 288"/>
                  <a:gd name="T26" fmla="*/ 278 w 282"/>
                  <a:gd name="T27" fmla="*/ 4 h 288"/>
                  <a:gd name="T28" fmla="*/ 278 w 282"/>
                  <a:gd name="T29" fmla="*/ 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2" h="288">
                    <a:moveTo>
                      <a:pt x="278" y="4"/>
                    </a:moveTo>
                    <a:lnTo>
                      <a:pt x="270" y="0"/>
                    </a:lnTo>
                    <a:lnTo>
                      <a:pt x="270" y="0"/>
                    </a:lnTo>
                    <a:lnTo>
                      <a:pt x="264" y="0"/>
                    </a:lnTo>
                    <a:lnTo>
                      <a:pt x="0" y="266"/>
                    </a:lnTo>
                    <a:lnTo>
                      <a:pt x="0" y="266"/>
                    </a:lnTo>
                    <a:lnTo>
                      <a:pt x="0" y="270"/>
                    </a:lnTo>
                    <a:lnTo>
                      <a:pt x="2" y="272"/>
                    </a:lnTo>
                    <a:lnTo>
                      <a:pt x="2" y="272"/>
                    </a:lnTo>
                    <a:lnTo>
                      <a:pt x="2" y="280"/>
                    </a:lnTo>
                    <a:lnTo>
                      <a:pt x="2" y="288"/>
                    </a:lnTo>
                    <a:lnTo>
                      <a:pt x="282" y="8"/>
                    </a:lnTo>
                    <a:lnTo>
                      <a:pt x="282" y="8"/>
                    </a:lnTo>
                    <a:lnTo>
                      <a:pt x="278" y="4"/>
                    </a:lnTo>
                    <a:lnTo>
                      <a:pt x="278"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6" name="Freeform 1461">
                <a:extLst>
                  <a:ext uri="{FF2B5EF4-FFF2-40B4-BE49-F238E27FC236}">
                    <a16:creationId xmlns:a16="http://schemas.microsoft.com/office/drawing/2014/main" id="{1ABF2AD8-3264-474C-9136-6BEC6D75EF48}"/>
                  </a:ext>
                </a:extLst>
              </p:cNvPr>
              <p:cNvSpPr>
                <a:spLocks/>
              </p:cNvSpPr>
              <p:nvPr/>
            </p:nvSpPr>
            <p:spPr bwMode="auto">
              <a:xfrm>
                <a:off x="2192" y="1610"/>
                <a:ext cx="30" cy="18"/>
              </a:xfrm>
              <a:custGeom>
                <a:avLst/>
                <a:gdLst>
                  <a:gd name="T0" fmla="*/ 0 w 30"/>
                  <a:gd name="T1" fmla="*/ 12 h 18"/>
                  <a:gd name="T2" fmla="*/ 0 w 30"/>
                  <a:gd name="T3" fmla="*/ 12 h 18"/>
                  <a:gd name="T4" fmla="*/ 2 w 30"/>
                  <a:gd name="T5" fmla="*/ 16 h 18"/>
                  <a:gd name="T6" fmla="*/ 6 w 30"/>
                  <a:gd name="T7" fmla="*/ 18 h 18"/>
                  <a:gd name="T8" fmla="*/ 6 w 30"/>
                  <a:gd name="T9" fmla="*/ 18 h 18"/>
                  <a:gd name="T10" fmla="*/ 14 w 30"/>
                  <a:gd name="T11" fmla="*/ 16 h 18"/>
                  <a:gd name="T12" fmla="*/ 30 w 30"/>
                  <a:gd name="T13" fmla="*/ 0 h 18"/>
                  <a:gd name="T14" fmla="*/ 30 w 30"/>
                  <a:gd name="T15" fmla="*/ 0 h 18"/>
                  <a:gd name="T16" fmla="*/ 10 w 30"/>
                  <a:gd name="T17" fmla="*/ 4 h 18"/>
                  <a:gd name="T18" fmla="*/ 4 w 30"/>
                  <a:gd name="T19" fmla="*/ 8 h 18"/>
                  <a:gd name="T20" fmla="*/ 2 w 30"/>
                  <a:gd name="T21" fmla="*/ 10 h 18"/>
                  <a:gd name="T22" fmla="*/ 0 w 30"/>
                  <a:gd name="T23" fmla="*/ 12 h 18"/>
                  <a:gd name="T24" fmla="*/ 0 w 30"/>
                  <a:gd name="T25"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18">
                    <a:moveTo>
                      <a:pt x="0" y="12"/>
                    </a:moveTo>
                    <a:lnTo>
                      <a:pt x="0" y="12"/>
                    </a:lnTo>
                    <a:lnTo>
                      <a:pt x="2" y="16"/>
                    </a:lnTo>
                    <a:lnTo>
                      <a:pt x="6" y="18"/>
                    </a:lnTo>
                    <a:lnTo>
                      <a:pt x="6" y="18"/>
                    </a:lnTo>
                    <a:lnTo>
                      <a:pt x="14" y="16"/>
                    </a:lnTo>
                    <a:lnTo>
                      <a:pt x="30" y="0"/>
                    </a:lnTo>
                    <a:lnTo>
                      <a:pt x="30" y="0"/>
                    </a:lnTo>
                    <a:lnTo>
                      <a:pt x="10" y="4"/>
                    </a:lnTo>
                    <a:lnTo>
                      <a:pt x="4" y="8"/>
                    </a:lnTo>
                    <a:lnTo>
                      <a:pt x="2" y="10"/>
                    </a:lnTo>
                    <a:lnTo>
                      <a:pt x="0" y="1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7" name="Freeform 1462">
                <a:extLst>
                  <a:ext uri="{FF2B5EF4-FFF2-40B4-BE49-F238E27FC236}">
                    <a16:creationId xmlns:a16="http://schemas.microsoft.com/office/drawing/2014/main" id="{FB87C6E9-2C2B-48EA-9902-F250A4C870F2}"/>
                  </a:ext>
                </a:extLst>
              </p:cNvPr>
              <p:cNvSpPr>
                <a:spLocks/>
              </p:cNvSpPr>
              <p:nvPr/>
            </p:nvSpPr>
            <p:spPr bwMode="auto">
              <a:xfrm>
                <a:off x="1924" y="1620"/>
                <a:ext cx="326" cy="328"/>
              </a:xfrm>
              <a:custGeom>
                <a:avLst/>
                <a:gdLst>
                  <a:gd name="T0" fmla="*/ 312 w 326"/>
                  <a:gd name="T1" fmla="*/ 0 h 328"/>
                  <a:gd name="T2" fmla="*/ 282 w 326"/>
                  <a:gd name="T3" fmla="*/ 30 h 328"/>
                  <a:gd name="T4" fmla="*/ 282 w 326"/>
                  <a:gd name="T5" fmla="*/ 30 h 328"/>
                  <a:gd name="T6" fmla="*/ 280 w 326"/>
                  <a:gd name="T7" fmla="*/ 32 h 328"/>
                  <a:gd name="T8" fmla="*/ 280 w 326"/>
                  <a:gd name="T9" fmla="*/ 32 h 328"/>
                  <a:gd name="T10" fmla="*/ 280 w 326"/>
                  <a:gd name="T11" fmla="*/ 32 h 328"/>
                  <a:gd name="T12" fmla="*/ 0 w 326"/>
                  <a:gd name="T13" fmla="*/ 312 h 328"/>
                  <a:gd name="T14" fmla="*/ 0 w 326"/>
                  <a:gd name="T15" fmla="*/ 312 h 328"/>
                  <a:gd name="T16" fmla="*/ 2 w 326"/>
                  <a:gd name="T17" fmla="*/ 314 h 328"/>
                  <a:gd name="T18" fmla="*/ 2 w 326"/>
                  <a:gd name="T19" fmla="*/ 318 h 328"/>
                  <a:gd name="T20" fmla="*/ 2 w 326"/>
                  <a:gd name="T21" fmla="*/ 322 h 328"/>
                  <a:gd name="T22" fmla="*/ 4 w 326"/>
                  <a:gd name="T23" fmla="*/ 324 h 328"/>
                  <a:gd name="T24" fmla="*/ 4 w 326"/>
                  <a:gd name="T25" fmla="*/ 324 h 328"/>
                  <a:gd name="T26" fmla="*/ 10 w 326"/>
                  <a:gd name="T27" fmla="*/ 328 h 328"/>
                  <a:gd name="T28" fmla="*/ 326 w 326"/>
                  <a:gd name="T29" fmla="*/ 10 h 328"/>
                  <a:gd name="T30" fmla="*/ 326 w 326"/>
                  <a:gd name="T31" fmla="*/ 10 h 328"/>
                  <a:gd name="T32" fmla="*/ 318 w 326"/>
                  <a:gd name="T33" fmla="*/ 6 h 328"/>
                  <a:gd name="T34" fmla="*/ 312 w 326"/>
                  <a:gd name="T35" fmla="*/ 0 h 328"/>
                  <a:gd name="T36" fmla="*/ 312 w 326"/>
                  <a:gd name="T37"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6" h="328">
                    <a:moveTo>
                      <a:pt x="312" y="0"/>
                    </a:moveTo>
                    <a:lnTo>
                      <a:pt x="282" y="30"/>
                    </a:lnTo>
                    <a:lnTo>
                      <a:pt x="282" y="30"/>
                    </a:lnTo>
                    <a:lnTo>
                      <a:pt x="280" y="32"/>
                    </a:lnTo>
                    <a:lnTo>
                      <a:pt x="280" y="32"/>
                    </a:lnTo>
                    <a:lnTo>
                      <a:pt x="280" y="32"/>
                    </a:lnTo>
                    <a:lnTo>
                      <a:pt x="0" y="312"/>
                    </a:lnTo>
                    <a:lnTo>
                      <a:pt x="0" y="312"/>
                    </a:lnTo>
                    <a:lnTo>
                      <a:pt x="2" y="314"/>
                    </a:lnTo>
                    <a:lnTo>
                      <a:pt x="2" y="318"/>
                    </a:lnTo>
                    <a:lnTo>
                      <a:pt x="2" y="322"/>
                    </a:lnTo>
                    <a:lnTo>
                      <a:pt x="4" y="324"/>
                    </a:lnTo>
                    <a:lnTo>
                      <a:pt x="4" y="324"/>
                    </a:lnTo>
                    <a:lnTo>
                      <a:pt x="10" y="328"/>
                    </a:lnTo>
                    <a:lnTo>
                      <a:pt x="326" y="10"/>
                    </a:lnTo>
                    <a:lnTo>
                      <a:pt x="326" y="10"/>
                    </a:lnTo>
                    <a:lnTo>
                      <a:pt x="318" y="6"/>
                    </a:lnTo>
                    <a:lnTo>
                      <a:pt x="312" y="0"/>
                    </a:lnTo>
                    <a:lnTo>
                      <a:pt x="3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8" name="Freeform 1463">
                <a:extLst>
                  <a:ext uri="{FF2B5EF4-FFF2-40B4-BE49-F238E27FC236}">
                    <a16:creationId xmlns:a16="http://schemas.microsoft.com/office/drawing/2014/main" id="{B8A32010-C3B7-48A9-802B-73BF7E20B0C0}"/>
                  </a:ext>
                </a:extLst>
              </p:cNvPr>
              <p:cNvSpPr>
                <a:spLocks/>
              </p:cNvSpPr>
              <p:nvPr/>
            </p:nvSpPr>
            <p:spPr bwMode="auto">
              <a:xfrm>
                <a:off x="1944" y="1636"/>
                <a:ext cx="348" cy="340"/>
              </a:xfrm>
              <a:custGeom>
                <a:avLst/>
                <a:gdLst>
                  <a:gd name="T0" fmla="*/ 10 w 348"/>
                  <a:gd name="T1" fmla="*/ 340 h 340"/>
                  <a:gd name="T2" fmla="*/ 348 w 348"/>
                  <a:gd name="T3" fmla="*/ 2 h 340"/>
                  <a:gd name="T4" fmla="*/ 348 w 348"/>
                  <a:gd name="T5" fmla="*/ 2 h 340"/>
                  <a:gd name="T6" fmla="*/ 346 w 348"/>
                  <a:gd name="T7" fmla="*/ 2 h 340"/>
                  <a:gd name="T8" fmla="*/ 346 w 348"/>
                  <a:gd name="T9" fmla="*/ 2 h 340"/>
                  <a:gd name="T10" fmla="*/ 324 w 348"/>
                  <a:gd name="T11" fmla="*/ 0 h 340"/>
                  <a:gd name="T12" fmla="*/ 0 w 348"/>
                  <a:gd name="T13" fmla="*/ 326 h 340"/>
                  <a:gd name="T14" fmla="*/ 0 w 348"/>
                  <a:gd name="T15" fmla="*/ 326 h 340"/>
                  <a:gd name="T16" fmla="*/ 2 w 348"/>
                  <a:gd name="T17" fmla="*/ 334 h 340"/>
                  <a:gd name="T18" fmla="*/ 6 w 348"/>
                  <a:gd name="T19" fmla="*/ 338 h 340"/>
                  <a:gd name="T20" fmla="*/ 10 w 348"/>
                  <a:gd name="T21" fmla="*/ 340 h 340"/>
                  <a:gd name="T22" fmla="*/ 10 w 348"/>
                  <a:gd name="T23" fmla="*/ 34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8" h="340">
                    <a:moveTo>
                      <a:pt x="10" y="340"/>
                    </a:moveTo>
                    <a:lnTo>
                      <a:pt x="348" y="2"/>
                    </a:lnTo>
                    <a:lnTo>
                      <a:pt x="348" y="2"/>
                    </a:lnTo>
                    <a:lnTo>
                      <a:pt x="346" y="2"/>
                    </a:lnTo>
                    <a:lnTo>
                      <a:pt x="346" y="2"/>
                    </a:lnTo>
                    <a:lnTo>
                      <a:pt x="324" y="0"/>
                    </a:lnTo>
                    <a:lnTo>
                      <a:pt x="0" y="326"/>
                    </a:lnTo>
                    <a:lnTo>
                      <a:pt x="0" y="326"/>
                    </a:lnTo>
                    <a:lnTo>
                      <a:pt x="2" y="334"/>
                    </a:lnTo>
                    <a:lnTo>
                      <a:pt x="6" y="338"/>
                    </a:lnTo>
                    <a:lnTo>
                      <a:pt x="10" y="340"/>
                    </a:lnTo>
                    <a:lnTo>
                      <a:pt x="10" y="3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9" name="Freeform 1464">
                <a:extLst>
                  <a:ext uri="{FF2B5EF4-FFF2-40B4-BE49-F238E27FC236}">
                    <a16:creationId xmlns:a16="http://schemas.microsoft.com/office/drawing/2014/main" id="{FEBED90F-82EB-4CD0-823A-6087AC03B960}"/>
                  </a:ext>
                </a:extLst>
              </p:cNvPr>
              <p:cNvSpPr>
                <a:spLocks/>
              </p:cNvSpPr>
              <p:nvPr/>
            </p:nvSpPr>
            <p:spPr bwMode="auto">
              <a:xfrm>
                <a:off x="2358" y="1542"/>
                <a:ext cx="28" cy="26"/>
              </a:xfrm>
              <a:custGeom>
                <a:avLst/>
                <a:gdLst>
                  <a:gd name="T0" fmla="*/ 18 w 28"/>
                  <a:gd name="T1" fmla="*/ 0 h 26"/>
                  <a:gd name="T2" fmla="*/ 18 w 28"/>
                  <a:gd name="T3" fmla="*/ 0 h 26"/>
                  <a:gd name="T4" fmla="*/ 12 w 28"/>
                  <a:gd name="T5" fmla="*/ 0 h 26"/>
                  <a:gd name="T6" fmla="*/ 12 w 28"/>
                  <a:gd name="T7" fmla="*/ 2 h 26"/>
                  <a:gd name="T8" fmla="*/ 12 w 28"/>
                  <a:gd name="T9" fmla="*/ 10 h 26"/>
                  <a:gd name="T10" fmla="*/ 12 w 28"/>
                  <a:gd name="T11" fmla="*/ 10 h 26"/>
                  <a:gd name="T12" fmla="*/ 4 w 28"/>
                  <a:gd name="T13" fmla="*/ 10 h 26"/>
                  <a:gd name="T14" fmla="*/ 0 w 28"/>
                  <a:gd name="T15" fmla="*/ 12 h 26"/>
                  <a:gd name="T16" fmla="*/ 0 w 28"/>
                  <a:gd name="T17" fmla="*/ 16 h 26"/>
                  <a:gd name="T18" fmla="*/ 0 w 28"/>
                  <a:gd name="T19" fmla="*/ 16 h 26"/>
                  <a:gd name="T20" fmla="*/ 2 w 28"/>
                  <a:gd name="T21" fmla="*/ 22 h 26"/>
                  <a:gd name="T22" fmla="*/ 4 w 28"/>
                  <a:gd name="T23" fmla="*/ 26 h 26"/>
                  <a:gd name="T24" fmla="*/ 28 w 28"/>
                  <a:gd name="T25" fmla="*/ 0 h 26"/>
                  <a:gd name="T26" fmla="*/ 28 w 28"/>
                  <a:gd name="T27" fmla="*/ 0 h 26"/>
                  <a:gd name="T28" fmla="*/ 18 w 28"/>
                  <a:gd name="T29" fmla="*/ 0 h 26"/>
                  <a:gd name="T30" fmla="*/ 18 w 28"/>
                  <a:gd name="T31"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 h="26">
                    <a:moveTo>
                      <a:pt x="18" y="0"/>
                    </a:moveTo>
                    <a:lnTo>
                      <a:pt x="18" y="0"/>
                    </a:lnTo>
                    <a:lnTo>
                      <a:pt x="12" y="0"/>
                    </a:lnTo>
                    <a:lnTo>
                      <a:pt x="12" y="2"/>
                    </a:lnTo>
                    <a:lnTo>
                      <a:pt x="12" y="10"/>
                    </a:lnTo>
                    <a:lnTo>
                      <a:pt x="12" y="10"/>
                    </a:lnTo>
                    <a:lnTo>
                      <a:pt x="4" y="10"/>
                    </a:lnTo>
                    <a:lnTo>
                      <a:pt x="0" y="12"/>
                    </a:lnTo>
                    <a:lnTo>
                      <a:pt x="0" y="16"/>
                    </a:lnTo>
                    <a:lnTo>
                      <a:pt x="0" y="16"/>
                    </a:lnTo>
                    <a:lnTo>
                      <a:pt x="2" y="22"/>
                    </a:lnTo>
                    <a:lnTo>
                      <a:pt x="4" y="26"/>
                    </a:lnTo>
                    <a:lnTo>
                      <a:pt x="28" y="0"/>
                    </a:lnTo>
                    <a:lnTo>
                      <a:pt x="28" y="0"/>
                    </a:lnTo>
                    <a:lnTo>
                      <a:pt x="18" y="0"/>
                    </a:lnTo>
                    <a:lnTo>
                      <a:pt x="1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0" name="Freeform 1465">
                <a:extLst>
                  <a:ext uri="{FF2B5EF4-FFF2-40B4-BE49-F238E27FC236}">
                    <a16:creationId xmlns:a16="http://schemas.microsoft.com/office/drawing/2014/main" id="{69EF2B8B-AF21-4F28-B4C9-A4F9D4438DA1}"/>
                  </a:ext>
                </a:extLst>
              </p:cNvPr>
              <p:cNvSpPr>
                <a:spLocks/>
              </p:cNvSpPr>
              <p:nvPr/>
            </p:nvSpPr>
            <p:spPr bwMode="auto">
              <a:xfrm>
                <a:off x="1970" y="1622"/>
                <a:ext cx="384" cy="372"/>
              </a:xfrm>
              <a:custGeom>
                <a:avLst/>
                <a:gdLst>
                  <a:gd name="T0" fmla="*/ 358 w 384"/>
                  <a:gd name="T1" fmla="*/ 16 h 372"/>
                  <a:gd name="T2" fmla="*/ 358 w 384"/>
                  <a:gd name="T3" fmla="*/ 16 h 372"/>
                  <a:gd name="T4" fmla="*/ 346 w 384"/>
                  <a:gd name="T5" fmla="*/ 16 h 372"/>
                  <a:gd name="T6" fmla="*/ 0 w 384"/>
                  <a:gd name="T7" fmla="*/ 360 h 372"/>
                  <a:gd name="T8" fmla="*/ 0 w 384"/>
                  <a:gd name="T9" fmla="*/ 360 h 372"/>
                  <a:gd name="T10" fmla="*/ 8 w 384"/>
                  <a:gd name="T11" fmla="*/ 364 h 372"/>
                  <a:gd name="T12" fmla="*/ 12 w 384"/>
                  <a:gd name="T13" fmla="*/ 366 h 372"/>
                  <a:gd name="T14" fmla="*/ 14 w 384"/>
                  <a:gd name="T15" fmla="*/ 370 h 372"/>
                  <a:gd name="T16" fmla="*/ 14 w 384"/>
                  <a:gd name="T17" fmla="*/ 370 h 372"/>
                  <a:gd name="T18" fmla="*/ 14 w 384"/>
                  <a:gd name="T19" fmla="*/ 372 h 372"/>
                  <a:gd name="T20" fmla="*/ 384 w 384"/>
                  <a:gd name="T21" fmla="*/ 2 h 372"/>
                  <a:gd name="T22" fmla="*/ 384 w 384"/>
                  <a:gd name="T23" fmla="*/ 2 h 372"/>
                  <a:gd name="T24" fmla="*/ 370 w 384"/>
                  <a:gd name="T25" fmla="*/ 0 h 372"/>
                  <a:gd name="T26" fmla="*/ 370 w 384"/>
                  <a:gd name="T27" fmla="*/ 0 h 372"/>
                  <a:gd name="T28" fmla="*/ 366 w 384"/>
                  <a:gd name="T29" fmla="*/ 2 h 372"/>
                  <a:gd name="T30" fmla="*/ 362 w 384"/>
                  <a:gd name="T31" fmla="*/ 4 h 372"/>
                  <a:gd name="T32" fmla="*/ 360 w 384"/>
                  <a:gd name="T33" fmla="*/ 10 h 372"/>
                  <a:gd name="T34" fmla="*/ 358 w 384"/>
                  <a:gd name="T35" fmla="*/ 16 h 372"/>
                  <a:gd name="T36" fmla="*/ 358 w 384"/>
                  <a:gd name="T37" fmla="*/ 16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4" h="372">
                    <a:moveTo>
                      <a:pt x="358" y="16"/>
                    </a:moveTo>
                    <a:lnTo>
                      <a:pt x="358" y="16"/>
                    </a:lnTo>
                    <a:lnTo>
                      <a:pt x="346" y="16"/>
                    </a:lnTo>
                    <a:lnTo>
                      <a:pt x="0" y="360"/>
                    </a:lnTo>
                    <a:lnTo>
                      <a:pt x="0" y="360"/>
                    </a:lnTo>
                    <a:lnTo>
                      <a:pt x="8" y="364"/>
                    </a:lnTo>
                    <a:lnTo>
                      <a:pt x="12" y="366"/>
                    </a:lnTo>
                    <a:lnTo>
                      <a:pt x="14" y="370"/>
                    </a:lnTo>
                    <a:lnTo>
                      <a:pt x="14" y="370"/>
                    </a:lnTo>
                    <a:lnTo>
                      <a:pt x="14" y="372"/>
                    </a:lnTo>
                    <a:lnTo>
                      <a:pt x="384" y="2"/>
                    </a:lnTo>
                    <a:lnTo>
                      <a:pt x="384" y="2"/>
                    </a:lnTo>
                    <a:lnTo>
                      <a:pt x="370" y="0"/>
                    </a:lnTo>
                    <a:lnTo>
                      <a:pt x="370" y="0"/>
                    </a:lnTo>
                    <a:lnTo>
                      <a:pt x="366" y="2"/>
                    </a:lnTo>
                    <a:lnTo>
                      <a:pt x="362" y="4"/>
                    </a:lnTo>
                    <a:lnTo>
                      <a:pt x="360" y="10"/>
                    </a:lnTo>
                    <a:lnTo>
                      <a:pt x="358" y="16"/>
                    </a:lnTo>
                    <a:lnTo>
                      <a:pt x="358"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1" name="Freeform 1466">
                <a:extLst>
                  <a:ext uri="{FF2B5EF4-FFF2-40B4-BE49-F238E27FC236}">
                    <a16:creationId xmlns:a16="http://schemas.microsoft.com/office/drawing/2014/main" id="{AF1C549B-F3AA-43C0-ACC6-91282475244B}"/>
                  </a:ext>
                </a:extLst>
              </p:cNvPr>
              <p:cNvSpPr>
                <a:spLocks/>
              </p:cNvSpPr>
              <p:nvPr/>
            </p:nvSpPr>
            <p:spPr bwMode="auto">
              <a:xfrm>
                <a:off x="2364" y="1552"/>
                <a:ext cx="44" cy="44"/>
              </a:xfrm>
              <a:custGeom>
                <a:avLst/>
                <a:gdLst>
                  <a:gd name="T0" fmla="*/ 40 w 44"/>
                  <a:gd name="T1" fmla="*/ 14 h 44"/>
                  <a:gd name="T2" fmla="*/ 40 w 44"/>
                  <a:gd name="T3" fmla="*/ 14 h 44"/>
                  <a:gd name="T4" fmla="*/ 40 w 44"/>
                  <a:gd name="T5" fmla="*/ 6 h 44"/>
                  <a:gd name="T6" fmla="*/ 36 w 44"/>
                  <a:gd name="T7" fmla="*/ 0 h 44"/>
                  <a:gd name="T8" fmla="*/ 0 w 44"/>
                  <a:gd name="T9" fmla="*/ 38 h 44"/>
                  <a:gd name="T10" fmla="*/ 0 w 44"/>
                  <a:gd name="T11" fmla="*/ 38 h 44"/>
                  <a:gd name="T12" fmla="*/ 10 w 44"/>
                  <a:gd name="T13" fmla="*/ 40 h 44"/>
                  <a:gd name="T14" fmla="*/ 18 w 44"/>
                  <a:gd name="T15" fmla="*/ 44 h 44"/>
                  <a:gd name="T16" fmla="*/ 44 w 44"/>
                  <a:gd name="T17" fmla="*/ 18 h 44"/>
                  <a:gd name="T18" fmla="*/ 44 w 44"/>
                  <a:gd name="T19" fmla="*/ 18 h 44"/>
                  <a:gd name="T20" fmla="*/ 42 w 44"/>
                  <a:gd name="T21" fmla="*/ 16 h 44"/>
                  <a:gd name="T22" fmla="*/ 40 w 44"/>
                  <a:gd name="T23" fmla="*/ 14 h 44"/>
                  <a:gd name="T24" fmla="*/ 40 w 44"/>
                  <a:gd name="T25" fmla="*/ 1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44">
                    <a:moveTo>
                      <a:pt x="40" y="14"/>
                    </a:moveTo>
                    <a:lnTo>
                      <a:pt x="40" y="14"/>
                    </a:lnTo>
                    <a:lnTo>
                      <a:pt x="40" y="6"/>
                    </a:lnTo>
                    <a:lnTo>
                      <a:pt x="36" y="0"/>
                    </a:lnTo>
                    <a:lnTo>
                      <a:pt x="0" y="38"/>
                    </a:lnTo>
                    <a:lnTo>
                      <a:pt x="0" y="38"/>
                    </a:lnTo>
                    <a:lnTo>
                      <a:pt x="10" y="40"/>
                    </a:lnTo>
                    <a:lnTo>
                      <a:pt x="18" y="44"/>
                    </a:lnTo>
                    <a:lnTo>
                      <a:pt x="44" y="18"/>
                    </a:lnTo>
                    <a:lnTo>
                      <a:pt x="44" y="18"/>
                    </a:lnTo>
                    <a:lnTo>
                      <a:pt x="42" y="16"/>
                    </a:lnTo>
                    <a:lnTo>
                      <a:pt x="40" y="14"/>
                    </a:lnTo>
                    <a:lnTo>
                      <a:pt x="4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2" name="Freeform 1467">
                <a:extLst>
                  <a:ext uri="{FF2B5EF4-FFF2-40B4-BE49-F238E27FC236}">
                    <a16:creationId xmlns:a16="http://schemas.microsoft.com/office/drawing/2014/main" id="{7F0E8835-E29D-446B-BFCC-F34B855C835E}"/>
                  </a:ext>
                </a:extLst>
              </p:cNvPr>
              <p:cNvSpPr>
                <a:spLocks/>
              </p:cNvSpPr>
              <p:nvPr/>
            </p:nvSpPr>
            <p:spPr bwMode="auto">
              <a:xfrm>
                <a:off x="1986" y="2020"/>
                <a:ext cx="16" cy="16"/>
              </a:xfrm>
              <a:custGeom>
                <a:avLst/>
                <a:gdLst>
                  <a:gd name="T0" fmla="*/ 6 w 16"/>
                  <a:gd name="T1" fmla="*/ 0 h 16"/>
                  <a:gd name="T2" fmla="*/ 6 w 16"/>
                  <a:gd name="T3" fmla="*/ 0 h 16"/>
                  <a:gd name="T4" fmla="*/ 2 w 16"/>
                  <a:gd name="T5" fmla="*/ 2 h 16"/>
                  <a:gd name="T6" fmla="*/ 0 w 16"/>
                  <a:gd name="T7" fmla="*/ 2 h 16"/>
                  <a:gd name="T8" fmla="*/ 0 w 16"/>
                  <a:gd name="T9" fmla="*/ 4 h 16"/>
                  <a:gd name="T10" fmla="*/ 0 w 16"/>
                  <a:gd name="T11" fmla="*/ 4 h 16"/>
                  <a:gd name="T12" fmla="*/ 0 w 16"/>
                  <a:gd name="T13" fmla="*/ 10 h 16"/>
                  <a:gd name="T14" fmla="*/ 4 w 16"/>
                  <a:gd name="T15" fmla="*/ 16 h 16"/>
                  <a:gd name="T16" fmla="*/ 16 w 16"/>
                  <a:gd name="T17" fmla="*/ 4 h 16"/>
                  <a:gd name="T18" fmla="*/ 16 w 16"/>
                  <a:gd name="T19" fmla="*/ 4 h 16"/>
                  <a:gd name="T20" fmla="*/ 12 w 16"/>
                  <a:gd name="T21" fmla="*/ 2 h 16"/>
                  <a:gd name="T22" fmla="*/ 6 w 16"/>
                  <a:gd name="T23" fmla="*/ 0 h 16"/>
                  <a:gd name="T24" fmla="*/ 6 w 16"/>
                  <a:gd name="T25"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16">
                    <a:moveTo>
                      <a:pt x="6" y="0"/>
                    </a:moveTo>
                    <a:lnTo>
                      <a:pt x="6" y="0"/>
                    </a:lnTo>
                    <a:lnTo>
                      <a:pt x="2" y="2"/>
                    </a:lnTo>
                    <a:lnTo>
                      <a:pt x="0" y="2"/>
                    </a:lnTo>
                    <a:lnTo>
                      <a:pt x="0" y="4"/>
                    </a:lnTo>
                    <a:lnTo>
                      <a:pt x="0" y="4"/>
                    </a:lnTo>
                    <a:lnTo>
                      <a:pt x="0" y="10"/>
                    </a:lnTo>
                    <a:lnTo>
                      <a:pt x="4" y="16"/>
                    </a:lnTo>
                    <a:lnTo>
                      <a:pt x="16" y="4"/>
                    </a:lnTo>
                    <a:lnTo>
                      <a:pt x="16" y="4"/>
                    </a:lnTo>
                    <a:lnTo>
                      <a:pt x="12" y="2"/>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3" name="Freeform 1468">
                <a:extLst>
                  <a:ext uri="{FF2B5EF4-FFF2-40B4-BE49-F238E27FC236}">
                    <a16:creationId xmlns:a16="http://schemas.microsoft.com/office/drawing/2014/main" id="{1F17A3A7-48BE-469E-A49C-9E62C02297EE}"/>
                  </a:ext>
                </a:extLst>
              </p:cNvPr>
              <p:cNvSpPr>
                <a:spLocks/>
              </p:cNvSpPr>
              <p:nvPr/>
            </p:nvSpPr>
            <p:spPr bwMode="auto">
              <a:xfrm>
                <a:off x="2000" y="1594"/>
                <a:ext cx="428" cy="420"/>
              </a:xfrm>
              <a:custGeom>
                <a:avLst/>
                <a:gdLst>
                  <a:gd name="T0" fmla="*/ 386 w 428"/>
                  <a:gd name="T1" fmla="*/ 22 h 420"/>
                  <a:gd name="T2" fmla="*/ 386 w 428"/>
                  <a:gd name="T3" fmla="*/ 22 h 420"/>
                  <a:gd name="T4" fmla="*/ 392 w 428"/>
                  <a:gd name="T5" fmla="*/ 18 h 420"/>
                  <a:gd name="T6" fmla="*/ 392 w 428"/>
                  <a:gd name="T7" fmla="*/ 18 h 420"/>
                  <a:gd name="T8" fmla="*/ 394 w 428"/>
                  <a:gd name="T9" fmla="*/ 24 h 420"/>
                  <a:gd name="T10" fmla="*/ 392 w 428"/>
                  <a:gd name="T11" fmla="*/ 28 h 420"/>
                  <a:gd name="T12" fmla="*/ 388 w 428"/>
                  <a:gd name="T13" fmla="*/ 30 h 420"/>
                  <a:gd name="T14" fmla="*/ 382 w 428"/>
                  <a:gd name="T15" fmla="*/ 32 h 420"/>
                  <a:gd name="T16" fmla="*/ 378 w 428"/>
                  <a:gd name="T17" fmla="*/ 36 h 420"/>
                  <a:gd name="T18" fmla="*/ 374 w 428"/>
                  <a:gd name="T19" fmla="*/ 38 h 420"/>
                  <a:gd name="T20" fmla="*/ 370 w 428"/>
                  <a:gd name="T21" fmla="*/ 44 h 420"/>
                  <a:gd name="T22" fmla="*/ 368 w 428"/>
                  <a:gd name="T23" fmla="*/ 50 h 420"/>
                  <a:gd name="T24" fmla="*/ 368 w 428"/>
                  <a:gd name="T25" fmla="*/ 50 h 420"/>
                  <a:gd name="T26" fmla="*/ 364 w 428"/>
                  <a:gd name="T27" fmla="*/ 52 h 420"/>
                  <a:gd name="T28" fmla="*/ 362 w 428"/>
                  <a:gd name="T29" fmla="*/ 50 h 420"/>
                  <a:gd name="T30" fmla="*/ 360 w 428"/>
                  <a:gd name="T31" fmla="*/ 50 h 420"/>
                  <a:gd name="T32" fmla="*/ 360 w 428"/>
                  <a:gd name="T33" fmla="*/ 46 h 420"/>
                  <a:gd name="T34" fmla="*/ 0 w 428"/>
                  <a:gd name="T35" fmla="*/ 408 h 420"/>
                  <a:gd name="T36" fmla="*/ 0 w 428"/>
                  <a:gd name="T37" fmla="*/ 408 h 420"/>
                  <a:gd name="T38" fmla="*/ 2 w 428"/>
                  <a:gd name="T39" fmla="*/ 408 h 420"/>
                  <a:gd name="T40" fmla="*/ 2 w 428"/>
                  <a:gd name="T41" fmla="*/ 408 h 420"/>
                  <a:gd name="T42" fmla="*/ 4 w 428"/>
                  <a:gd name="T43" fmla="*/ 410 h 420"/>
                  <a:gd name="T44" fmla="*/ 6 w 428"/>
                  <a:gd name="T45" fmla="*/ 410 h 420"/>
                  <a:gd name="T46" fmla="*/ 6 w 428"/>
                  <a:gd name="T47" fmla="*/ 410 h 420"/>
                  <a:gd name="T48" fmla="*/ 6 w 428"/>
                  <a:gd name="T49" fmla="*/ 410 h 420"/>
                  <a:gd name="T50" fmla="*/ 10 w 428"/>
                  <a:gd name="T51" fmla="*/ 416 h 420"/>
                  <a:gd name="T52" fmla="*/ 12 w 428"/>
                  <a:gd name="T53" fmla="*/ 420 h 420"/>
                  <a:gd name="T54" fmla="*/ 428 w 428"/>
                  <a:gd name="T55" fmla="*/ 4 h 420"/>
                  <a:gd name="T56" fmla="*/ 428 w 428"/>
                  <a:gd name="T57" fmla="*/ 4 h 420"/>
                  <a:gd name="T58" fmla="*/ 422 w 428"/>
                  <a:gd name="T59" fmla="*/ 2 h 420"/>
                  <a:gd name="T60" fmla="*/ 418 w 428"/>
                  <a:gd name="T61" fmla="*/ 2 h 420"/>
                  <a:gd name="T62" fmla="*/ 412 w 428"/>
                  <a:gd name="T63" fmla="*/ 2 h 420"/>
                  <a:gd name="T64" fmla="*/ 408 w 428"/>
                  <a:gd name="T65" fmla="*/ 0 h 420"/>
                  <a:gd name="T66" fmla="*/ 386 w 428"/>
                  <a:gd name="T67" fmla="*/ 22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420">
                    <a:moveTo>
                      <a:pt x="386" y="22"/>
                    </a:moveTo>
                    <a:lnTo>
                      <a:pt x="386" y="22"/>
                    </a:lnTo>
                    <a:lnTo>
                      <a:pt x="392" y="18"/>
                    </a:lnTo>
                    <a:lnTo>
                      <a:pt x="392" y="18"/>
                    </a:lnTo>
                    <a:lnTo>
                      <a:pt x="394" y="24"/>
                    </a:lnTo>
                    <a:lnTo>
                      <a:pt x="392" y="28"/>
                    </a:lnTo>
                    <a:lnTo>
                      <a:pt x="388" y="30"/>
                    </a:lnTo>
                    <a:lnTo>
                      <a:pt x="382" y="32"/>
                    </a:lnTo>
                    <a:lnTo>
                      <a:pt x="378" y="36"/>
                    </a:lnTo>
                    <a:lnTo>
                      <a:pt x="374" y="38"/>
                    </a:lnTo>
                    <a:lnTo>
                      <a:pt x="370" y="44"/>
                    </a:lnTo>
                    <a:lnTo>
                      <a:pt x="368" y="50"/>
                    </a:lnTo>
                    <a:lnTo>
                      <a:pt x="368" y="50"/>
                    </a:lnTo>
                    <a:lnTo>
                      <a:pt x="364" y="52"/>
                    </a:lnTo>
                    <a:lnTo>
                      <a:pt x="362" y="50"/>
                    </a:lnTo>
                    <a:lnTo>
                      <a:pt x="360" y="50"/>
                    </a:lnTo>
                    <a:lnTo>
                      <a:pt x="360" y="46"/>
                    </a:lnTo>
                    <a:lnTo>
                      <a:pt x="0" y="408"/>
                    </a:lnTo>
                    <a:lnTo>
                      <a:pt x="0" y="408"/>
                    </a:lnTo>
                    <a:lnTo>
                      <a:pt x="2" y="408"/>
                    </a:lnTo>
                    <a:lnTo>
                      <a:pt x="2" y="408"/>
                    </a:lnTo>
                    <a:lnTo>
                      <a:pt x="4" y="410"/>
                    </a:lnTo>
                    <a:lnTo>
                      <a:pt x="6" y="410"/>
                    </a:lnTo>
                    <a:lnTo>
                      <a:pt x="6" y="410"/>
                    </a:lnTo>
                    <a:lnTo>
                      <a:pt x="6" y="410"/>
                    </a:lnTo>
                    <a:lnTo>
                      <a:pt x="10" y="416"/>
                    </a:lnTo>
                    <a:lnTo>
                      <a:pt x="12" y="420"/>
                    </a:lnTo>
                    <a:lnTo>
                      <a:pt x="428" y="4"/>
                    </a:lnTo>
                    <a:lnTo>
                      <a:pt x="428" y="4"/>
                    </a:lnTo>
                    <a:lnTo>
                      <a:pt x="422" y="2"/>
                    </a:lnTo>
                    <a:lnTo>
                      <a:pt x="418" y="2"/>
                    </a:lnTo>
                    <a:lnTo>
                      <a:pt x="412" y="2"/>
                    </a:lnTo>
                    <a:lnTo>
                      <a:pt x="408" y="0"/>
                    </a:lnTo>
                    <a:lnTo>
                      <a:pt x="386"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4" name="Freeform 1469">
                <a:extLst>
                  <a:ext uri="{FF2B5EF4-FFF2-40B4-BE49-F238E27FC236}">
                    <a16:creationId xmlns:a16="http://schemas.microsoft.com/office/drawing/2014/main" id="{AB1DB53E-755A-45EA-8942-7E7B42349217}"/>
                  </a:ext>
                </a:extLst>
              </p:cNvPr>
              <p:cNvSpPr>
                <a:spLocks/>
              </p:cNvSpPr>
              <p:nvPr/>
            </p:nvSpPr>
            <p:spPr bwMode="auto">
              <a:xfrm>
                <a:off x="2412" y="1584"/>
                <a:ext cx="6" cy="4"/>
              </a:xfrm>
              <a:custGeom>
                <a:avLst/>
                <a:gdLst>
                  <a:gd name="T0" fmla="*/ 6 w 6"/>
                  <a:gd name="T1" fmla="*/ 0 h 4"/>
                  <a:gd name="T2" fmla="*/ 0 w 6"/>
                  <a:gd name="T3" fmla="*/ 4 h 4"/>
                  <a:gd name="T4" fmla="*/ 0 w 6"/>
                  <a:gd name="T5" fmla="*/ 4 h 4"/>
                  <a:gd name="T6" fmla="*/ 6 w 6"/>
                  <a:gd name="T7" fmla="*/ 0 h 4"/>
                  <a:gd name="T8" fmla="*/ 6 w 6"/>
                  <a:gd name="T9" fmla="*/ 0 h 4"/>
                </a:gdLst>
                <a:ahLst/>
                <a:cxnLst>
                  <a:cxn ang="0">
                    <a:pos x="T0" y="T1"/>
                  </a:cxn>
                  <a:cxn ang="0">
                    <a:pos x="T2" y="T3"/>
                  </a:cxn>
                  <a:cxn ang="0">
                    <a:pos x="T4" y="T5"/>
                  </a:cxn>
                  <a:cxn ang="0">
                    <a:pos x="T6" y="T7"/>
                  </a:cxn>
                  <a:cxn ang="0">
                    <a:pos x="T8" y="T9"/>
                  </a:cxn>
                </a:cxnLst>
                <a:rect l="0" t="0" r="r" b="b"/>
                <a:pathLst>
                  <a:path w="6" h="4">
                    <a:moveTo>
                      <a:pt x="6" y="0"/>
                    </a:moveTo>
                    <a:lnTo>
                      <a:pt x="0" y="4"/>
                    </a:lnTo>
                    <a:lnTo>
                      <a:pt x="0" y="4"/>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5" name="Freeform 1470">
                <a:extLst>
                  <a:ext uri="{FF2B5EF4-FFF2-40B4-BE49-F238E27FC236}">
                    <a16:creationId xmlns:a16="http://schemas.microsoft.com/office/drawing/2014/main" id="{1B8FD93F-BD92-40DB-ABDF-8D399DFF6A2B}"/>
                  </a:ext>
                </a:extLst>
              </p:cNvPr>
              <p:cNvSpPr>
                <a:spLocks/>
              </p:cNvSpPr>
              <p:nvPr/>
            </p:nvSpPr>
            <p:spPr bwMode="auto">
              <a:xfrm>
                <a:off x="1990" y="1602"/>
                <a:ext cx="474" cy="484"/>
              </a:xfrm>
              <a:custGeom>
                <a:avLst/>
                <a:gdLst>
                  <a:gd name="T0" fmla="*/ 464 w 474"/>
                  <a:gd name="T1" fmla="*/ 0 h 484"/>
                  <a:gd name="T2" fmla="*/ 464 w 474"/>
                  <a:gd name="T3" fmla="*/ 0 h 484"/>
                  <a:gd name="T4" fmla="*/ 460 w 474"/>
                  <a:gd name="T5" fmla="*/ 2 h 484"/>
                  <a:gd name="T6" fmla="*/ 458 w 474"/>
                  <a:gd name="T7" fmla="*/ 4 h 484"/>
                  <a:gd name="T8" fmla="*/ 456 w 474"/>
                  <a:gd name="T9" fmla="*/ 10 h 484"/>
                  <a:gd name="T10" fmla="*/ 452 w 474"/>
                  <a:gd name="T11" fmla="*/ 18 h 484"/>
                  <a:gd name="T12" fmla="*/ 450 w 474"/>
                  <a:gd name="T13" fmla="*/ 20 h 484"/>
                  <a:gd name="T14" fmla="*/ 446 w 474"/>
                  <a:gd name="T15" fmla="*/ 20 h 484"/>
                  <a:gd name="T16" fmla="*/ 446 w 474"/>
                  <a:gd name="T17" fmla="*/ 20 h 484"/>
                  <a:gd name="T18" fmla="*/ 446 w 474"/>
                  <a:gd name="T19" fmla="*/ 12 h 484"/>
                  <a:gd name="T20" fmla="*/ 6 w 474"/>
                  <a:gd name="T21" fmla="*/ 452 h 484"/>
                  <a:gd name="T22" fmla="*/ 6 w 474"/>
                  <a:gd name="T23" fmla="*/ 452 h 484"/>
                  <a:gd name="T24" fmla="*/ 4 w 474"/>
                  <a:gd name="T25" fmla="*/ 466 h 484"/>
                  <a:gd name="T26" fmla="*/ 0 w 474"/>
                  <a:gd name="T27" fmla="*/ 484 h 484"/>
                  <a:gd name="T28" fmla="*/ 474 w 474"/>
                  <a:gd name="T29" fmla="*/ 8 h 484"/>
                  <a:gd name="T30" fmla="*/ 474 w 474"/>
                  <a:gd name="T31" fmla="*/ 8 h 484"/>
                  <a:gd name="T32" fmla="*/ 468 w 474"/>
                  <a:gd name="T33" fmla="*/ 2 h 484"/>
                  <a:gd name="T34" fmla="*/ 464 w 474"/>
                  <a:gd name="T35" fmla="*/ 0 h 484"/>
                  <a:gd name="T36" fmla="*/ 464 w 474"/>
                  <a:gd name="T37" fmla="*/ 0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4" h="484">
                    <a:moveTo>
                      <a:pt x="464" y="0"/>
                    </a:moveTo>
                    <a:lnTo>
                      <a:pt x="464" y="0"/>
                    </a:lnTo>
                    <a:lnTo>
                      <a:pt x="460" y="2"/>
                    </a:lnTo>
                    <a:lnTo>
                      <a:pt x="458" y="4"/>
                    </a:lnTo>
                    <a:lnTo>
                      <a:pt x="456" y="10"/>
                    </a:lnTo>
                    <a:lnTo>
                      <a:pt x="452" y="18"/>
                    </a:lnTo>
                    <a:lnTo>
                      <a:pt x="450" y="20"/>
                    </a:lnTo>
                    <a:lnTo>
                      <a:pt x="446" y="20"/>
                    </a:lnTo>
                    <a:lnTo>
                      <a:pt x="446" y="20"/>
                    </a:lnTo>
                    <a:lnTo>
                      <a:pt x="446" y="12"/>
                    </a:lnTo>
                    <a:lnTo>
                      <a:pt x="6" y="452"/>
                    </a:lnTo>
                    <a:lnTo>
                      <a:pt x="6" y="452"/>
                    </a:lnTo>
                    <a:lnTo>
                      <a:pt x="4" y="466"/>
                    </a:lnTo>
                    <a:lnTo>
                      <a:pt x="0" y="484"/>
                    </a:lnTo>
                    <a:lnTo>
                      <a:pt x="474" y="8"/>
                    </a:lnTo>
                    <a:lnTo>
                      <a:pt x="474" y="8"/>
                    </a:lnTo>
                    <a:lnTo>
                      <a:pt x="468" y="2"/>
                    </a:lnTo>
                    <a:lnTo>
                      <a:pt x="464" y="0"/>
                    </a:lnTo>
                    <a:lnTo>
                      <a:pt x="46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6" name="Freeform 1471">
                <a:extLst>
                  <a:ext uri="{FF2B5EF4-FFF2-40B4-BE49-F238E27FC236}">
                    <a16:creationId xmlns:a16="http://schemas.microsoft.com/office/drawing/2014/main" id="{1DDB6955-3515-4398-BEC3-D60D8C2A337E}"/>
                  </a:ext>
                </a:extLst>
              </p:cNvPr>
              <p:cNvSpPr>
                <a:spLocks/>
              </p:cNvSpPr>
              <p:nvPr/>
            </p:nvSpPr>
            <p:spPr bwMode="auto">
              <a:xfrm>
                <a:off x="1990" y="1634"/>
                <a:ext cx="486" cy="498"/>
              </a:xfrm>
              <a:custGeom>
                <a:avLst/>
                <a:gdLst>
                  <a:gd name="T0" fmla="*/ 474 w 486"/>
                  <a:gd name="T1" fmla="*/ 0 h 498"/>
                  <a:gd name="T2" fmla="*/ 0 w 486"/>
                  <a:gd name="T3" fmla="*/ 474 h 498"/>
                  <a:gd name="T4" fmla="*/ 0 w 486"/>
                  <a:gd name="T5" fmla="*/ 474 h 498"/>
                  <a:gd name="T6" fmla="*/ 2 w 486"/>
                  <a:gd name="T7" fmla="*/ 498 h 498"/>
                  <a:gd name="T8" fmla="*/ 486 w 486"/>
                  <a:gd name="T9" fmla="*/ 14 h 498"/>
                  <a:gd name="T10" fmla="*/ 486 w 486"/>
                  <a:gd name="T11" fmla="*/ 14 h 498"/>
                  <a:gd name="T12" fmla="*/ 480 w 486"/>
                  <a:gd name="T13" fmla="*/ 6 h 498"/>
                  <a:gd name="T14" fmla="*/ 474 w 486"/>
                  <a:gd name="T15" fmla="*/ 0 h 498"/>
                  <a:gd name="T16" fmla="*/ 474 w 486"/>
                  <a:gd name="T17" fmla="*/ 0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6" h="498">
                    <a:moveTo>
                      <a:pt x="474" y="0"/>
                    </a:moveTo>
                    <a:lnTo>
                      <a:pt x="0" y="474"/>
                    </a:lnTo>
                    <a:lnTo>
                      <a:pt x="0" y="474"/>
                    </a:lnTo>
                    <a:lnTo>
                      <a:pt x="2" y="498"/>
                    </a:lnTo>
                    <a:lnTo>
                      <a:pt x="486" y="14"/>
                    </a:lnTo>
                    <a:lnTo>
                      <a:pt x="486" y="14"/>
                    </a:lnTo>
                    <a:lnTo>
                      <a:pt x="480" y="6"/>
                    </a:lnTo>
                    <a:lnTo>
                      <a:pt x="474" y="0"/>
                    </a:lnTo>
                    <a:lnTo>
                      <a:pt x="4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 name="Group 1673">
              <a:extLst>
                <a:ext uri="{FF2B5EF4-FFF2-40B4-BE49-F238E27FC236}">
                  <a16:creationId xmlns:a16="http://schemas.microsoft.com/office/drawing/2014/main" id="{19B8D3B4-8024-43E4-8465-2F8A19763CF9}"/>
                </a:ext>
              </a:extLst>
            </p:cNvPr>
            <p:cNvGrpSpPr>
              <a:grpSpLocks/>
            </p:cNvGrpSpPr>
            <p:nvPr/>
          </p:nvGrpSpPr>
          <p:grpSpPr bwMode="auto">
            <a:xfrm>
              <a:off x="1828" y="1194"/>
              <a:ext cx="1628" cy="1412"/>
              <a:chOff x="1828" y="1194"/>
              <a:chExt cx="1628" cy="1412"/>
            </a:xfrm>
            <a:grpFill/>
          </p:grpSpPr>
          <p:sp>
            <p:nvSpPr>
              <p:cNvPr id="37" name="Freeform 1473">
                <a:extLst>
                  <a:ext uri="{FF2B5EF4-FFF2-40B4-BE49-F238E27FC236}">
                    <a16:creationId xmlns:a16="http://schemas.microsoft.com/office/drawing/2014/main" id="{5DAC1951-741D-406B-9FDB-342FE18758AC}"/>
                  </a:ext>
                </a:extLst>
              </p:cNvPr>
              <p:cNvSpPr>
                <a:spLocks/>
              </p:cNvSpPr>
              <p:nvPr/>
            </p:nvSpPr>
            <p:spPr bwMode="auto">
              <a:xfrm>
                <a:off x="2504" y="1590"/>
                <a:ext cx="26" cy="24"/>
              </a:xfrm>
              <a:custGeom>
                <a:avLst/>
                <a:gdLst>
                  <a:gd name="T0" fmla="*/ 10 w 26"/>
                  <a:gd name="T1" fmla="*/ 0 h 24"/>
                  <a:gd name="T2" fmla="*/ 10 w 26"/>
                  <a:gd name="T3" fmla="*/ 0 h 24"/>
                  <a:gd name="T4" fmla="*/ 6 w 26"/>
                  <a:gd name="T5" fmla="*/ 0 h 24"/>
                  <a:gd name="T6" fmla="*/ 4 w 26"/>
                  <a:gd name="T7" fmla="*/ 2 h 24"/>
                  <a:gd name="T8" fmla="*/ 0 w 26"/>
                  <a:gd name="T9" fmla="*/ 6 h 24"/>
                  <a:gd name="T10" fmla="*/ 0 w 26"/>
                  <a:gd name="T11" fmla="*/ 10 h 24"/>
                  <a:gd name="T12" fmla="*/ 0 w 26"/>
                  <a:gd name="T13" fmla="*/ 10 h 24"/>
                  <a:gd name="T14" fmla="*/ 0 w 26"/>
                  <a:gd name="T15" fmla="*/ 14 h 24"/>
                  <a:gd name="T16" fmla="*/ 2 w 26"/>
                  <a:gd name="T17" fmla="*/ 16 h 24"/>
                  <a:gd name="T18" fmla="*/ 6 w 26"/>
                  <a:gd name="T19" fmla="*/ 20 h 24"/>
                  <a:gd name="T20" fmla="*/ 6 w 26"/>
                  <a:gd name="T21" fmla="*/ 22 h 24"/>
                  <a:gd name="T22" fmla="*/ 6 w 26"/>
                  <a:gd name="T23" fmla="*/ 22 h 24"/>
                  <a:gd name="T24" fmla="*/ 6 w 26"/>
                  <a:gd name="T25" fmla="*/ 24 h 24"/>
                  <a:gd name="T26" fmla="*/ 26 w 26"/>
                  <a:gd name="T27" fmla="*/ 4 h 24"/>
                  <a:gd name="T28" fmla="*/ 26 w 26"/>
                  <a:gd name="T29" fmla="*/ 4 h 24"/>
                  <a:gd name="T30" fmla="*/ 22 w 26"/>
                  <a:gd name="T31" fmla="*/ 4 h 24"/>
                  <a:gd name="T32" fmla="*/ 22 w 26"/>
                  <a:gd name="T33" fmla="*/ 4 h 24"/>
                  <a:gd name="T34" fmla="*/ 16 w 26"/>
                  <a:gd name="T35" fmla="*/ 2 h 24"/>
                  <a:gd name="T36" fmla="*/ 10 w 26"/>
                  <a:gd name="T37" fmla="*/ 0 h 24"/>
                  <a:gd name="T38" fmla="*/ 10 w 26"/>
                  <a:gd name="T39"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 h="24">
                    <a:moveTo>
                      <a:pt x="10" y="0"/>
                    </a:moveTo>
                    <a:lnTo>
                      <a:pt x="10" y="0"/>
                    </a:lnTo>
                    <a:lnTo>
                      <a:pt x="6" y="0"/>
                    </a:lnTo>
                    <a:lnTo>
                      <a:pt x="4" y="2"/>
                    </a:lnTo>
                    <a:lnTo>
                      <a:pt x="0" y="6"/>
                    </a:lnTo>
                    <a:lnTo>
                      <a:pt x="0" y="10"/>
                    </a:lnTo>
                    <a:lnTo>
                      <a:pt x="0" y="10"/>
                    </a:lnTo>
                    <a:lnTo>
                      <a:pt x="0" y="14"/>
                    </a:lnTo>
                    <a:lnTo>
                      <a:pt x="2" y="16"/>
                    </a:lnTo>
                    <a:lnTo>
                      <a:pt x="6" y="20"/>
                    </a:lnTo>
                    <a:lnTo>
                      <a:pt x="6" y="22"/>
                    </a:lnTo>
                    <a:lnTo>
                      <a:pt x="6" y="22"/>
                    </a:lnTo>
                    <a:lnTo>
                      <a:pt x="6" y="24"/>
                    </a:lnTo>
                    <a:lnTo>
                      <a:pt x="26" y="4"/>
                    </a:lnTo>
                    <a:lnTo>
                      <a:pt x="26" y="4"/>
                    </a:lnTo>
                    <a:lnTo>
                      <a:pt x="22" y="4"/>
                    </a:lnTo>
                    <a:lnTo>
                      <a:pt x="22" y="4"/>
                    </a:lnTo>
                    <a:lnTo>
                      <a:pt x="16" y="2"/>
                    </a:lnTo>
                    <a:lnTo>
                      <a:pt x="10" y="0"/>
                    </a:ln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1474">
                <a:extLst>
                  <a:ext uri="{FF2B5EF4-FFF2-40B4-BE49-F238E27FC236}">
                    <a16:creationId xmlns:a16="http://schemas.microsoft.com/office/drawing/2014/main" id="{E51B38AD-9CA9-4567-977B-72186BF01971}"/>
                  </a:ext>
                </a:extLst>
              </p:cNvPr>
              <p:cNvSpPr>
                <a:spLocks/>
              </p:cNvSpPr>
              <p:nvPr/>
            </p:nvSpPr>
            <p:spPr bwMode="auto">
              <a:xfrm>
                <a:off x="2494" y="1614"/>
                <a:ext cx="14" cy="14"/>
              </a:xfrm>
              <a:custGeom>
                <a:avLst/>
                <a:gdLst>
                  <a:gd name="T0" fmla="*/ 4 w 14"/>
                  <a:gd name="T1" fmla="*/ 8 h 14"/>
                  <a:gd name="T2" fmla="*/ 4 w 14"/>
                  <a:gd name="T3" fmla="*/ 8 h 14"/>
                  <a:gd name="T4" fmla="*/ 0 w 14"/>
                  <a:gd name="T5" fmla="*/ 14 h 14"/>
                  <a:gd name="T6" fmla="*/ 14 w 14"/>
                  <a:gd name="T7" fmla="*/ 0 h 14"/>
                  <a:gd name="T8" fmla="*/ 14 w 14"/>
                  <a:gd name="T9" fmla="*/ 0 h 14"/>
                  <a:gd name="T10" fmla="*/ 8 w 14"/>
                  <a:gd name="T11" fmla="*/ 4 h 14"/>
                  <a:gd name="T12" fmla="*/ 6 w 14"/>
                  <a:gd name="T13" fmla="*/ 6 h 14"/>
                  <a:gd name="T14" fmla="*/ 4 w 14"/>
                  <a:gd name="T15" fmla="*/ 8 h 14"/>
                  <a:gd name="T16" fmla="*/ 4 w 14"/>
                  <a:gd name="T17"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4">
                    <a:moveTo>
                      <a:pt x="4" y="8"/>
                    </a:moveTo>
                    <a:lnTo>
                      <a:pt x="4" y="8"/>
                    </a:lnTo>
                    <a:lnTo>
                      <a:pt x="0" y="14"/>
                    </a:lnTo>
                    <a:lnTo>
                      <a:pt x="14" y="0"/>
                    </a:lnTo>
                    <a:lnTo>
                      <a:pt x="14" y="0"/>
                    </a:lnTo>
                    <a:lnTo>
                      <a:pt x="8" y="4"/>
                    </a:lnTo>
                    <a:lnTo>
                      <a:pt x="6" y="6"/>
                    </a:lnTo>
                    <a:lnTo>
                      <a:pt x="4" y="8"/>
                    </a:lnTo>
                    <a:lnTo>
                      <a:pt x="4"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475">
                <a:extLst>
                  <a:ext uri="{FF2B5EF4-FFF2-40B4-BE49-F238E27FC236}">
                    <a16:creationId xmlns:a16="http://schemas.microsoft.com/office/drawing/2014/main" id="{D0D6DBDA-8BA7-441E-9D07-EDA513A5508B}"/>
                  </a:ext>
                </a:extLst>
              </p:cNvPr>
              <p:cNvSpPr>
                <a:spLocks/>
              </p:cNvSpPr>
              <p:nvPr/>
            </p:nvSpPr>
            <p:spPr bwMode="auto">
              <a:xfrm>
                <a:off x="2422" y="1688"/>
                <a:ext cx="56" cy="42"/>
              </a:xfrm>
              <a:custGeom>
                <a:avLst/>
                <a:gdLst>
                  <a:gd name="T0" fmla="*/ 26 w 56"/>
                  <a:gd name="T1" fmla="*/ 30 h 42"/>
                  <a:gd name="T2" fmla="*/ 26 w 56"/>
                  <a:gd name="T3" fmla="*/ 30 h 42"/>
                  <a:gd name="T4" fmla="*/ 32 w 56"/>
                  <a:gd name="T5" fmla="*/ 30 h 42"/>
                  <a:gd name="T6" fmla="*/ 56 w 56"/>
                  <a:gd name="T7" fmla="*/ 6 h 42"/>
                  <a:gd name="T8" fmla="*/ 56 w 56"/>
                  <a:gd name="T9" fmla="*/ 6 h 42"/>
                  <a:gd name="T10" fmla="*/ 48 w 56"/>
                  <a:gd name="T11" fmla="*/ 4 h 42"/>
                  <a:gd name="T12" fmla="*/ 48 w 56"/>
                  <a:gd name="T13" fmla="*/ 4 h 42"/>
                  <a:gd name="T14" fmla="*/ 42 w 56"/>
                  <a:gd name="T15" fmla="*/ 2 h 42"/>
                  <a:gd name="T16" fmla="*/ 42 w 56"/>
                  <a:gd name="T17" fmla="*/ 2 h 42"/>
                  <a:gd name="T18" fmla="*/ 36 w 56"/>
                  <a:gd name="T19" fmla="*/ 0 h 42"/>
                  <a:gd name="T20" fmla="*/ 0 w 56"/>
                  <a:gd name="T21" fmla="*/ 36 h 42"/>
                  <a:gd name="T22" fmla="*/ 0 w 56"/>
                  <a:gd name="T23" fmla="*/ 36 h 42"/>
                  <a:gd name="T24" fmla="*/ 16 w 56"/>
                  <a:gd name="T25" fmla="*/ 40 h 42"/>
                  <a:gd name="T26" fmla="*/ 16 w 56"/>
                  <a:gd name="T27" fmla="*/ 40 h 42"/>
                  <a:gd name="T28" fmla="*/ 20 w 56"/>
                  <a:gd name="T29" fmla="*/ 42 h 42"/>
                  <a:gd name="T30" fmla="*/ 20 w 56"/>
                  <a:gd name="T31" fmla="*/ 40 h 42"/>
                  <a:gd name="T32" fmla="*/ 22 w 56"/>
                  <a:gd name="T33" fmla="*/ 36 h 42"/>
                  <a:gd name="T34" fmla="*/ 22 w 56"/>
                  <a:gd name="T35" fmla="*/ 32 h 42"/>
                  <a:gd name="T36" fmla="*/ 24 w 56"/>
                  <a:gd name="T37" fmla="*/ 30 h 42"/>
                  <a:gd name="T38" fmla="*/ 26 w 56"/>
                  <a:gd name="T39" fmla="*/ 30 h 42"/>
                  <a:gd name="T40" fmla="*/ 26 w 56"/>
                  <a:gd name="T41" fmla="*/ 3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6" h="42">
                    <a:moveTo>
                      <a:pt x="26" y="30"/>
                    </a:moveTo>
                    <a:lnTo>
                      <a:pt x="26" y="30"/>
                    </a:lnTo>
                    <a:lnTo>
                      <a:pt x="32" y="30"/>
                    </a:lnTo>
                    <a:lnTo>
                      <a:pt x="56" y="6"/>
                    </a:lnTo>
                    <a:lnTo>
                      <a:pt x="56" y="6"/>
                    </a:lnTo>
                    <a:lnTo>
                      <a:pt x="48" y="4"/>
                    </a:lnTo>
                    <a:lnTo>
                      <a:pt x="48" y="4"/>
                    </a:lnTo>
                    <a:lnTo>
                      <a:pt x="42" y="2"/>
                    </a:lnTo>
                    <a:lnTo>
                      <a:pt x="42" y="2"/>
                    </a:lnTo>
                    <a:lnTo>
                      <a:pt x="36" y="0"/>
                    </a:lnTo>
                    <a:lnTo>
                      <a:pt x="0" y="36"/>
                    </a:lnTo>
                    <a:lnTo>
                      <a:pt x="0" y="36"/>
                    </a:lnTo>
                    <a:lnTo>
                      <a:pt x="16" y="40"/>
                    </a:lnTo>
                    <a:lnTo>
                      <a:pt x="16" y="40"/>
                    </a:lnTo>
                    <a:lnTo>
                      <a:pt x="20" y="42"/>
                    </a:lnTo>
                    <a:lnTo>
                      <a:pt x="20" y="40"/>
                    </a:lnTo>
                    <a:lnTo>
                      <a:pt x="22" y="36"/>
                    </a:lnTo>
                    <a:lnTo>
                      <a:pt x="22" y="32"/>
                    </a:lnTo>
                    <a:lnTo>
                      <a:pt x="24" y="30"/>
                    </a:lnTo>
                    <a:lnTo>
                      <a:pt x="26" y="30"/>
                    </a:lnTo>
                    <a:lnTo>
                      <a:pt x="26"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476">
                <a:extLst>
                  <a:ext uri="{FF2B5EF4-FFF2-40B4-BE49-F238E27FC236}">
                    <a16:creationId xmlns:a16="http://schemas.microsoft.com/office/drawing/2014/main" id="{87DDC557-EB1B-42D1-BA69-AA2909A83257}"/>
                  </a:ext>
                </a:extLst>
              </p:cNvPr>
              <p:cNvSpPr>
                <a:spLocks/>
              </p:cNvSpPr>
              <p:nvPr/>
            </p:nvSpPr>
            <p:spPr bwMode="auto">
              <a:xfrm>
                <a:off x="1992" y="1728"/>
                <a:ext cx="442" cy="442"/>
              </a:xfrm>
              <a:custGeom>
                <a:avLst/>
                <a:gdLst>
                  <a:gd name="T0" fmla="*/ 406 w 442"/>
                  <a:gd name="T1" fmla="*/ 42 h 442"/>
                  <a:gd name="T2" fmla="*/ 406 w 442"/>
                  <a:gd name="T3" fmla="*/ 42 h 442"/>
                  <a:gd name="T4" fmla="*/ 412 w 442"/>
                  <a:gd name="T5" fmla="*/ 28 h 442"/>
                  <a:gd name="T6" fmla="*/ 418 w 442"/>
                  <a:gd name="T7" fmla="*/ 22 h 442"/>
                  <a:gd name="T8" fmla="*/ 420 w 442"/>
                  <a:gd name="T9" fmla="*/ 18 h 442"/>
                  <a:gd name="T10" fmla="*/ 420 w 442"/>
                  <a:gd name="T11" fmla="*/ 18 h 442"/>
                  <a:gd name="T12" fmla="*/ 428 w 442"/>
                  <a:gd name="T13" fmla="*/ 16 h 442"/>
                  <a:gd name="T14" fmla="*/ 436 w 442"/>
                  <a:gd name="T15" fmla="*/ 16 h 442"/>
                  <a:gd name="T16" fmla="*/ 442 w 442"/>
                  <a:gd name="T17" fmla="*/ 10 h 442"/>
                  <a:gd name="T18" fmla="*/ 442 w 442"/>
                  <a:gd name="T19" fmla="*/ 10 h 442"/>
                  <a:gd name="T20" fmla="*/ 442 w 442"/>
                  <a:gd name="T21" fmla="*/ 8 h 442"/>
                  <a:gd name="T22" fmla="*/ 442 w 442"/>
                  <a:gd name="T23" fmla="*/ 8 h 442"/>
                  <a:gd name="T24" fmla="*/ 440 w 442"/>
                  <a:gd name="T25" fmla="*/ 6 h 442"/>
                  <a:gd name="T26" fmla="*/ 438 w 442"/>
                  <a:gd name="T27" fmla="*/ 4 h 442"/>
                  <a:gd name="T28" fmla="*/ 426 w 442"/>
                  <a:gd name="T29" fmla="*/ 0 h 442"/>
                  <a:gd name="T30" fmla="*/ 0 w 442"/>
                  <a:gd name="T31" fmla="*/ 426 h 442"/>
                  <a:gd name="T32" fmla="*/ 0 w 442"/>
                  <a:gd name="T33" fmla="*/ 426 h 442"/>
                  <a:gd name="T34" fmla="*/ 10 w 442"/>
                  <a:gd name="T35" fmla="*/ 442 h 442"/>
                  <a:gd name="T36" fmla="*/ 392 w 442"/>
                  <a:gd name="T37" fmla="*/ 58 h 442"/>
                  <a:gd name="T38" fmla="*/ 392 w 442"/>
                  <a:gd name="T39" fmla="*/ 58 h 442"/>
                  <a:gd name="T40" fmla="*/ 398 w 442"/>
                  <a:gd name="T41" fmla="*/ 50 h 442"/>
                  <a:gd name="T42" fmla="*/ 406 w 442"/>
                  <a:gd name="T43" fmla="*/ 42 h 442"/>
                  <a:gd name="T44" fmla="*/ 406 w 442"/>
                  <a:gd name="T45" fmla="*/ 4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2" h="442">
                    <a:moveTo>
                      <a:pt x="406" y="42"/>
                    </a:moveTo>
                    <a:lnTo>
                      <a:pt x="406" y="42"/>
                    </a:lnTo>
                    <a:lnTo>
                      <a:pt x="412" y="28"/>
                    </a:lnTo>
                    <a:lnTo>
                      <a:pt x="418" y="22"/>
                    </a:lnTo>
                    <a:lnTo>
                      <a:pt x="420" y="18"/>
                    </a:lnTo>
                    <a:lnTo>
                      <a:pt x="420" y="18"/>
                    </a:lnTo>
                    <a:lnTo>
                      <a:pt x="428" y="16"/>
                    </a:lnTo>
                    <a:lnTo>
                      <a:pt x="436" y="16"/>
                    </a:lnTo>
                    <a:lnTo>
                      <a:pt x="442" y="10"/>
                    </a:lnTo>
                    <a:lnTo>
                      <a:pt x="442" y="10"/>
                    </a:lnTo>
                    <a:lnTo>
                      <a:pt x="442" y="8"/>
                    </a:lnTo>
                    <a:lnTo>
                      <a:pt x="442" y="8"/>
                    </a:lnTo>
                    <a:lnTo>
                      <a:pt x="440" y="6"/>
                    </a:lnTo>
                    <a:lnTo>
                      <a:pt x="438" y="4"/>
                    </a:lnTo>
                    <a:lnTo>
                      <a:pt x="426" y="0"/>
                    </a:lnTo>
                    <a:lnTo>
                      <a:pt x="0" y="426"/>
                    </a:lnTo>
                    <a:lnTo>
                      <a:pt x="0" y="426"/>
                    </a:lnTo>
                    <a:lnTo>
                      <a:pt x="10" y="442"/>
                    </a:lnTo>
                    <a:lnTo>
                      <a:pt x="392" y="58"/>
                    </a:lnTo>
                    <a:lnTo>
                      <a:pt x="392" y="58"/>
                    </a:lnTo>
                    <a:lnTo>
                      <a:pt x="398" y="50"/>
                    </a:lnTo>
                    <a:lnTo>
                      <a:pt x="406" y="42"/>
                    </a:lnTo>
                    <a:lnTo>
                      <a:pt x="406"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477">
                <a:extLst>
                  <a:ext uri="{FF2B5EF4-FFF2-40B4-BE49-F238E27FC236}">
                    <a16:creationId xmlns:a16="http://schemas.microsoft.com/office/drawing/2014/main" id="{ED77761C-8BBE-4A4F-B724-D22883C1EE7C}"/>
                  </a:ext>
                </a:extLst>
              </p:cNvPr>
              <p:cNvSpPr>
                <a:spLocks/>
              </p:cNvSpPr>
              <p:nvPr/>
            </p:nvSpPr>
            <p:spPr bwMode="auto">
              <a:xfrm>
                <a:off x="2464" y="1690"/>
                <a:ext cx="6" cy="2"/>
              </a:xfrm>
              <a:custGeom>
                <a:avLst/>
                <a:gdLst>
                  <a:gd name="T0" fmla="*/ 6 w 6"/>
                  <a:gd name="T1" fmla="*/ 2 h 2"/>
                  <a:gd name="T2" fmla="*/ 6 w 6"/>
                  <a:gd name="T3" fmla="*/ 2 h 2"/>
                  <a:gd name="T4" fmla="*/ 0 w 6"/>
                  <a:gd name="T5" fmla="*/ 0 h 2"/>
                  <a:gd name="T6" fmla="*/ 0 w 6"/>
                  <a:gd name="T7" fmla="*/ 0 h 2"/>
                  <a:gd name="T8" fmla="*/ 6 w 6"/>
                  <a:gd name="T9" fmla="*/ 2 h 2"/>
                  <a:gd name="T10" fmla="*/ 6 w 6"/>
                  <a:gd name="T11" fmla="*/ 2 h 2"/>
                </a:gdLst>
                <a:ahLst/>
                <a:cxnLst>
                  <a:cxn ang="0">
                    <a:pos x="T0" y="T1"/>
                  </a:cxn>
                  <a:cxn ang="0">
                    <a:pos x="T2" y="T3"/>
                  </a:cxn>
                  <a:cxn ang="0">
                    <a:pos x="T4" y="T5"/>
                  </a:cxn>
                  <a:cxn ang="0">
                    <a:pos x="T6" y="T7"/>
                  </a:cxn>
                  <a:cxn ang="0">
                    <a:pos x="T8" y="T9"/>
                  </a:cxn>
                  <a:cxn ang="0">
                    <a:pos x="T10" y="T11"/>
                  </a:cxn>
                </a:cxnLst>
                <a:rect l="0" t="0" r="r" b="b"/>
                <a:pathLst>
                  <a:path w="6" h="2">
                    <a:moveTo>
                      <a:pt x="6" y="2"/>
                    </a:moveTo>
                    <a:lnTo>
                      <a:pt x="6" y="2"/>
                    </a:lnTo>
                    <a:lnTo>
                      <a:pt x="0" y="0"/>
                    </a:lnTo>
                    <a:lnTo>
                      <a:pt x="0" y="0"/>
                    </a:lnTo>
                    <a:lnTo>
                      <a:pt x="6" y="2"/>
                    </a:lnTo>
                    <a:lnTo>
                      <a:pt x="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478">
                <a:extLst>
                  <a:ext uri="{FF2B5EF4-FFF2-40B4-BE49-F238E27FC236}">
                    <a16:creationId xmlns:a16="http://schemas.microsoft.com/office/drawing/2014/main" id="{55611DE3-592B-4789-9D00-DC770B557B33}"/>
                  </a:ext>
                </a:extLst>
              </p:cNvPr>
              <p:cNvSpPr>
                <a:spLocks/>
              </p:cNvSpPr>
              <p:nvPr/>
            </p:nvSpPr>
            <p:spPr bwMode="auto">
              <a:xfrm>
                <a:off x="2458" y="1602"/>
                <a:ext cx="100" cy="90"/>
              </a:xfrm>
              <a:custGeom>
                <a:avLst/>
                <a:gdLst>
                  <a:gd name="T0" fmla="*/ 12 w 100"/>
                  <a:gd name="T1" fmla="*/ 90 h 90"/>
                  <a:gd name="T2" fmla="*/ 12 w 100"/>
                  <a:gd name="T3" fmla="*/ 90 h 90"/>
                  <a:gd name="T4" fmla="*/ 16 w 100"/>
                  <a:gd name="T5" fmla="*/ 90 h 90"/>
                  <a:gd name="T6" fmla="*/ 16 w 100"/>
                  <a:gd name="T7" fmla="*/ 90 h 90"/>
                  <a:gd name="T8" fmla="*/ 20 w 100"/>
                  <a:gd name="T9" fmla="*/ 88 h 90"/>
                  <a:gd name="T10" fmla="*/ 26 w 100"/>
                  <a:gd name="T11" fmla="*/ 86 h 90"/>
                  <a:gd name="T12" fmla="*/ 36 w 100"/>
                  <a:gd name="T13" fmla="*/ 76 h 90"/>
                  <a:gd name="T14" fmla="*/ 36 w 100"/>
                  <a:gd name="T15" fmla="*/ 76 h 90"/>
                  <a:gd name="T16" fmla="*/ 36 w 100"/>
                  <a:gd name="T17" fmla="*/ 74 h 90"/>
                  <a:gd name="T18" fmla="*/ 36 w 100"/>
                  <a:gd name="T19" fmla="*/ 74 h 90"/>
                  <a:gd name="T20" fmla="*/ 32 w 100"/>
                  <a:gd name="T21" fmla="*/ 68 h 90"/>
                  <a:gd name="T22" fmla="*/ 32 w 100"/>
                  <a:gd name="T23" fmla="*/ 64 h 90"/>
                  <a:gd name="T24" fmla="*/ 32 w 100"/>
                  <a:gd name="T25" fmla="*/ 62 h 90"/>
                  <a:gd name="T26" fmla="*/ 32 w 100"/>
                  <a:gd name="T27" fmla="*/ 62 h 90"/>
                  <a:gd name="T28" fmla="*/ 40 w 100"/>
                  <a:gd name="T29" fmla="*/ 64 h 90"/>
                  <a:gd name="T30" fmla="*/ 44 w 100"/>
                  <a:gd name="T31" fmla="*/ 68 h 90"/>
                  <a:gd name="T32" fmla="*/ 90 w 100"/>
                  <a:gd name="T33" fmla="*/ 22 h 90"/>
                  <a:gd name="T34" fmla="*/ 90 w 100"/>
                  <a:gd name="T35" fmla="*/ 22 h 90"/>
                  <a:gd name="T36" fmla="*/ 94 w 100"/>
                  <a:gd name="T37" fmla="*/ 16 h 90"/>
                  <a:gd name="T38" fmla="*/ 100 w 100"/>
                  <a:gd name="T39" fmla="*/ 12 h 90"/>
                  <a:gd name="T40" fmla="*/ 100 w 100"/>
                  <a:gd name="T41" fmla="*/ 12 h 90"/>
                  <a:gd name="T42" fmla="*/ 98 w 100"/>
                  <a:gd name="T43" fmla="*/ 2 h 90"/>
                  <a:gd name="T44" fmla="*/ 98 w 100"/>
                  <a:gd name="T45" fmla="*/ 2 h 90"/>
                  <a:gd name="T46" fmla="*/ 92 w 100"/>
                  <a:gd name="T47" fmla="*/ 2 h 90"/>
                  <a:gd name="T48" fmla="*/ 88 w 100"/>
                  <a:gd name="T49" fmla="*/ 0 h 90"/>
                  <a:gd name="T50" fmla="*/ 0 w 100"/>
                  <a:gd name="T51" fmla="*/ 86 h 90"/>
                  <a:gd name="T52" fmla="*/ 0 w 100"/>
                  <a:gd name="T53" fmla="*/ 86 h 90"/>
                  <a:gd name="T54" fmla="*/ 6 w 100"/>
                  <a:gd name="T55" fmla="*/ 88 h 90"/>
                  <a:gd name="T56" fmla="*/ 6 w 100"/>
                  <a:gd name="T57" fmla="*/ 88 h 90"/>
                  <a:gd name="T58" fmla="*/ 12 w 100"/>
                  <a:gd name="T59" fmla="*/ 90 h 90"/>
                  <a:gd name="T60" fmla="*/ 12 w 100"/>
                  <a:gd name="T61"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0" h="90">
                    <a:moveTo>
                      <a:pt x="12" y="90"/>
                    </a:moveTo>
                    <a:lnTo>
                      <a:pt x="12" y="90"/>
                    </a:lnTo>
                    <a:lnTo>
                      <a:pt x="16" y="90"/>
                    </a:lnTo>
                    <a:lnTo>
                      <a:pt x="16" y="90"/>
                    </a:lnTo>
                    <a:lnTo>
                      <a:pt x="20" y="88"/>
                    </a:lnTo>
                    <a:lnTo>
                      <a:pt x="26" y="86"/>
                    </a:lnTo>
                    <a:lnTo>
                      <a:pt x="36" y="76"/>
                    </a:lnTo>
                    <a:lnTo>
                      <a:pt x="36" y="76"/>
                    </a:lnTo>
                    <a:lnTo>
                      <a:pt x="36" y="74"/>
                    </a:lnTo>
                    <a:lnTo>
                      <a:pt x="36" y="74"/>
                    </a:lnTo>
                    <a:lnTo>
                      <a:pt x="32" y="68"/>
                    </a:lnTo>
                    <a:lnTo>
                      <a:pt x="32" y="64"/>
                    </a:lnTo>
                    <a:lnTo>
                      <a:pt x="32" y="62"/>
                    </a:lnTo>
                    <a:lnTo>
                      <a:pt x="32" y="62"/>
                    </a:lnTo>
                    <a:lnTo>
                      <a:pt x="40" y="64"/>
                    </a:lnTo>
                    <a:lnTo>
                      <a:pt x="44" y="68"/>
                    </a:lnTo>
                    <a:lnTo>
                      <a:pt x="90" y="22"/>
                    </a:lnTo>
                    <a:lnTo>
                      <a:pt x="90" y="22"/>
                    </a:lnTo>
                    <a:lnTo>
                      <a:pt x="94" y="16"/>
                    </a:lnTo>
                    <a:lnTo>
                      <a:pt x="100" y="12"/>
                    </a:lnTo>
                    <a:lnTo>
                      <a:pt x="100" y="12"/>
                    </a:lnTo>
                    <a:lnTo>
                      <a:pt x="98" y="2"/>
                    </a:lnTo>
                    <a:lnTo>
                      <a:pt x="98" y="2"/>
                    </a:lnTo>
                    <a:lnTo>
                      <a:pt x="92" y="2"/>
                    </a:lnTo>
                    <a:lnTo>
                      <a:pt x="88" y="0"/>
                    </a:lnTo>
                    <a:lnTo>
                      <a:pt x="0" y="86"/>
                    </a:lnTo>
                    <a:lnTo>
                      <a:pt x="0" y="86"/>
                    </a:lnTo>
                    <a:lnTo>
                      <a:pt x="6" y="88"/>
                    </a:lnTo>
                    <a:lnTo>
                      <a:pt x="6" y="88"/>
                    </a:lnTo>
                    <a:lnTo>
                      <a:pt x="12" y="90"/>
                    </a:lnTo>
                    <a:lnTo>
                      <a:pt x="12"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479">
                <a:extLst>
                  <a:ext uri="{FF2B5EF4-FFF2-40B4-BE49-F238E27FC236}">
                    <a16:creationId xmlns:a16="http://schemas.microsoft.com/office/drawing/2014/main" id="{1A38CF69-6666-4970-A25F-B2993541435A}"/>
                  </a:ext>
                </a:extLst>
              </p:cNvPr>
              <p:cNvSpPr>
                <a:spLocks/>
              </p:cNvSpPr>
              <p:nvPr/>
            </p:nvSpPr>
            <p:spPr bwMode="auto">
              <a:xfrm>
                <a:off x="2524" y="1670"/>
                <a:ext cx="2" cy="0"/>
              </a:xfrm>
              <a:custGeom>
                <a:avLst/>
                <a:gdLst>
                  <a:gd name="T0" fmla="*/ 2 w 2"/>
                  <a:gd name="T1" fmla="*/ 0 w 2"/>
                  <a:gd name="T2" fmla="*/ 0 w 2"/>
                  <a:gd name="T3" fmla="*/ 2 w 2"/>
                  <a:gd name="T4" fmla="*/ 2 w 2"/>
                  <a:gd name="T5" fmla="*/ 2 w 2"/>
                  <a:gd name="T6" fmla="*/ 2 w 2"/>
                </a:gdLst>
                <a:ahLst/>
                <a:cxnLst>
                  <a:cxn ang="0">
                    <a:pos x="T0" y="0"/>
                  </a:cxn>
                  <a:cxn ang="0">
                    <a:pos x="T1" y="0"/>
                  </a:cxn>
                  <a:cxn ang="0">
                    <a:pos x="T2" y="0"/>
                  </a:cxn>
                  <a:cxn ang="0">
                    <a:pos x="T3" y="0"/>
                  </a:cxn>
                  <a:cxn ang="0">
                    <a:pos x="T4" y="0"/>
                  </a:cxn>
                  <a:cxn ang="0">
                    <a:pos x="T5" y="0"/>
                  </a:cxn>
                  <a:cxn ang="0">
                    <a:pos x="T6" y="0"/>
                  </a:cxn>
                </a:cxnLst>
                <a:rect l="0" t="0" r="r" b="b"/>
                <a:pathLst>
                  <a:path w="2">
                    <a:moveTo>
                      <a:pt x="2" y="0"/>
                    </a:moveTo>
                    <a:lnTo>
                      <a:pt x="0" y="0"/>
                    </a:lnTo>
                    <a:lnTo>
                      <a:pt x="0" y="0"/>
                    </a:lnTo>
                    <a:lnTo>
                      <a:pt x="2" y="0"/>
                    </a:lnTo>
                    <a:lnTo>
                      <a:pt x="2" y="0"/>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480">
                <a:extLst>
                  <a:ext uri="{FF2B5EF4-FFF2-40B4-BE49-F238E27FC236}">
                    <a16:creationId xmlns:a16="http://schemas.microsoft.com/office/drawing/2014/main" id="{689BF0AB-33A1-4764-94B8-5F244D7D01B3}"/>
                  </a:ext>
                </a:extLst>
              </p:cNvPr>
              <p:cNvSpPr>
                <a:spLocks/>
              </p:cNvSpPr>
              <p:nvPr/>
            </p:nvSpPr>
            <p:spPr bwMode="auto">
              <a:xfrm>
                <a:off x="2012" y="1814"/>
                <a:ext cx="382" cy="386"/>
              </a:xfrm>
              <a:custGeom>
                <a:avLst/>
                <a:gdLst>
                  <a:gd name="T0" fmla="*/ 380 w 382"/>
                  <a:gd name="T1" fmla="*/ 12 h 386"/>
                  <a:gd name="T2" fmla="*/ 380 w 382"/>
                  <a:gd name="T3" fmla="*/ 12 h 386"/>
                  <a:gd name="T4" fmla="*/ 374 w 382"/>
                  <a:gd name="T5" fmla="*/ 14 h 386"/>
                  <a:gd name="T6" fmla="*/ 368 w 382"/>
                  <a:gd name="T7" fmla="*/ 16 h 386"/>
                  <a:gd name="T8" fmla="*/ 368 w 382"/>
                  <a:gd name="T9" fmla="*/ 16 h 386"/>
                  <a:gd name="T10" fmla="*/ 370 w 382"/>
                  <a:gd name="T11" fmla="*/ 10 h 386"/>
                  <a:gd name="T12" fmla="*/ 368 w 382"/>
                  <a:gd name="T13" fmla="*/ 0 h 386"/>
                  <a:gd name="T14" fmla="*/ 0 w 382"/>
                  <a:gd name="T15" fmla="*/ 368 h 386"/>
                  <a:gd name="T16" fmla="*/ 0 w 382"/>
                  <a:gd name="T17" fmla="*/ 368 h 386"/>
                  <a:gd name="T18" fmla="*/ 6 w 382"/>
                  <a:gd name="T19" fmla="*/ 370 h 386"/>
                  <a:gd name="T20" fmla="*/ 6 w 382"/>
                  <a:gd name="T21" fmla="*/ 370 h 386"/>
                  <a:gd name="T22" fmla="*/ 6 w 382"/>
                  <a:gd name="T23" fmla="*/ 380 h 386"/>
                  <a:gd name="T24" fmla="*/ 8 w 382"/>
                  <a:gd name="T25" fmla="*/ 386 h 386"/>
                  <a:gd name="T26" fmla="*/ 382 w 382"/>
                  <a:gd name="T27" fmla="*/ 12 h 386"/>
                  <a:gd name="T28" fmla="*/ 382 w 382"/>
                  <a:gd name="T29" fmla="*/ 12 h 386"/>
                  <a:gd name="T30" fmla="*/ 380 w 382"/>
                  <a:gd name="T31" fmla="*/ 12 h 386"/>
                  <a:gd name="T32" fmla="*/ 380 w 382"/>
                  <a:gd name="T33" fmla="*/ 12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2" h="386">
                    <a:moveTo>
                      <a:pt x="380" y="12"/>
                    </a:moveTo>
                    <a:lnTo>
                      <a:pt x="380" y="12"/>
                    </a:lnTo>
                    <a:lnTo>
                      <a:pt x="374" y="14"/>
                    </a:lnTo>
                    <a:lnTo>
                      <a:pt x="368" y="16"/>
                    </a:lnTo>
                    <a:lnTo>
                      <a:pt x="368" y="16"/>
                    </a:lnTo>
                    <a:lnTo>
                      <a:pt x="370" y="10"/>
                    </a:lnTo>
                    <a:lnTo>
                      <a:pt x="368" y="0"/>
                    </a:lnTo>
                    <a:lnTo>
                      <a:pt x="0" y="368"/>
                    </a:lnTo>
                    <a:lnTo>
                      <a:pt x="0" y="368"/>
                    </a:lnTo>
                    <a:lnTo>
                      <a:pt x="6" y="370"/>
                    </a:lnTo>
                    <a:lnTo>
                      <a:pt x="6" y="370"/>
                    </a:lnTo>
                    <a:lnTo>
                      <a:pt x="6" y="380"/>
                    </a:lnTo>
                    <a:lnTo>
                      <a:pt x="8" y="386"/>
                    </a:lnTo>
                    <a:lnTo>
                      <a:pt x="382" y="12"/>
                    </a:lnTo>
                    <a:lnTo>
                      <a:pt x="382" y="12"/>
                    </a:lnTo>
                    <a:lnTo>
                      <a:pt x="380" y="12"/>
                    </a:lnTo>
                    <a:lnTo>
                      <a:pt x="38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481">
                <a:extLst>
                  <a:ext uri="{FF2B5EF4-FFF2-40B4-BE49-F238E27FC236}">
                    <a16:creationId xmlns:a16="http://schemas.microsoft.com/office/drawing/2014/main" id="{BE1BF956-DD83-4A33-B730-5BF6508793F0}"/>
                  </a:ext>
                </a:extLst>
              </p:cNvPr>
              <p:cNvSpPr>
                <a:spLocks/>
              </p:cNvSpPr>
              <p:nvPr/>
            </p:nvSpPr>
            <p:spPr bwMode="auto">
              <a:xfrm>
                <a:off x="2530" y="1640"/>
                <a:ext cx="30" cy="28"/>
              </a:xfrm>
              <a:custGeom>
                <a:avLst/>
                <a:gdLst>
                  <a:gd name="T0" fmla="*/ 2 w 30"/>
                  <a:gd name="T1" fmla="*/ 28 h 28"/>
                  <a:gd name="T2" fmla="*/ 2 w 30"/>
                  <a:gd name="T3" fmla="*/ 28 h 28"/>
                  <a:gd name="T4" fmla="*/ 4 w 30"/>
                  <a:gd name="T5" fmla="*/ 28 h 28"/>
                  <a:gd name="T6" fmla="*/ 8 w 30"/>
                  <a:gd name="T7" fmla="*/ 28 h 28"/>
                  <a:gd name="T8" fmla="*/ 16 w 30"/>
                  <a:gd name="T9" fmla="*/ 20 h 28"/>
                  <a:gd name="T10" fmla="*/ 26 w 30"/>
                  <a:gd name="T11" fmla="*/ 12 h 28"/>
                  <a:gd name="T12" fmla="*/ 30 w 30"/>
                  <a:gd name="T13" fmla="*/ 6 h 28"/>
                  <a:gd name="T14" fmla="*/ 30 w 30"/>
                  <a:gd name="T15" fmla="*/ 6 h 28"/>
                  <a:gd name="T16" fmla="*/ 28 w 30"/>
                  <a:gd name="T17" fmla="*/ 4 h 28"/>
                  <a:gd name="T18" fmla="*/ 24 w 30"/>
                  <a:gd name="T19" fmla="*/ 0 h 28"/>
                  <a:gd name="T20" fmla="*/ 0 w 30"/>
                  <a:gd name="T21" fmla="*/ 26 h 28"/>
                  <a:gd name="T22" fmla="*/ 0 w 30"/>
                  <a:gd name="T23" fmla="*/ 26 h 28"/>
                  <a:gd name="T24" fmla="*/ 2 w 30"/>
                  <a:gd name="T25" fmla="*/ 28 h 28"/>
                  <a:gd name="T26" fmla="*/ 2 w 30"/>
                  <a:gd name="T2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28">
                    <a:moveTo>
                      <a:pt x="2" y="28"/>
                    </a:moveTo>
                    <a:lnTo>
                      <a:pt x="2" y="28"/>
                    </a:lnTo>
                    <a:lnTo>
                      <a:pt x="4" y="28"/>
                    </a:lnTo>
                    <a:lnTo>
                      <a:pt x="8" y="28"/>
                    </a:lnTo>
                    <a:lnTo>
                      <a:pt x="16" y="20"/>
                    </a:lnTo>
                    <a:lnTo>
                      <a:pt x="26" y="12"/>
                    </a:lnTo>
                    <a:lnTo>
                      <a:pt x="30" y="6"/>
                    </a:lnTo>
                    <a:lnTo>
                      <a:pt x="30" y="6"/>
                    </a:lnTo>
                    <a:lnTo>
                      <a:pt x="28" y="4"/>
                    </a:lnTo>
                    <a:lnTo>
                      <a:pt x="24" y="0"/>
                    </a:lnTo>
                    <a:lnTo>
                      <a:pt x="0" y="26"/>
                    </a:lnTo>
                    <a:lnTo>
                      <a:pt x="0" y="26"/>
                    </a:lnTo>
                    <a:lnTo>
                      <a:pt x="2" y="28"/>
                    </a:lnTo>
                    <a:lnTo>
                      <a:pt x="2"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1482">
                <a:extLst>
                  <a:ext uri="{FF2B5EF4-FFF2-40B4-BE49-F238E27FC236}">
                    <a16:creationId xmlns:a16="http://schemas.microsoft.com/office/drawing/2014/main" id="{4839CC4C-1C14-4A3B-94C4-49B15CF2C8A8}"/>
                  </a:ext>
                </a:extLst>
              </p:cNvPr>
              <p:cNvSpPr>
                <a:spLocks/>
              </p:cNvSpPr>
              <p:nvPr/>
            </p:nvSpPr>
            <p:spPr bwMode="auto">
              <a:xfrm>
                <a:off x="2028" y="1838"/>
                <a:ext cx="382" cy="394"/>
              </a:xfrm>
              <a:custGeom>
                <a:avLst/>
                <a:gdLst>
                  <a:gd name="T0" fmla="*/ 376 w 382"/>
                  <a:gd name="T1" fmla="*/ 0 h 394"/>
                  <a:gd name="T2" fmla="*/ 0 w 382"/>
                  <a:gd name="T3" fmla="*/ 378 h 394"/>
                  <a:gd name="T4" fmla="*/ 0 w 382"/>
                  <a:gd name="T5" fmla="*/ 378 h 394"/>
                  <a:gd name="T6" fmla="*/ 6 w 382"/>
                  <a:gd name="T7" fmla="*/ 388 h 394"/>
                  <a:gd name="T8" fmla="*/ 6 w 382"/>
                  <a:gd name="T9" fmla="*/ 388 h 394"/>
                  <a:gd name="T10" fmla="*/ 8 w 382"/>
                  <a:gd name="T11" fmla="*/ 394 h 394"/>
                  <a:gd name="T12" fmla="*/ 382 w 382"/>
                  <a:gd name="T13" fmla="*/ 20 h 394"/>
                  <a:gd name="T14" fmla="*/ 382 w 382"/>
                  <a:gd name="T15" fmla="*/ 20 h 394"/>
                  <a:gd name="T16" fmla="*/ 380 w 382"/>
                  <a:gd name="T17" fmla="*/ 12 h 394"/>
                  <a:gd name="T18" fmla="*/ 376 w 382"/>
                  <a:gd name="T19" fmla="*/ 0 h 394"/>
                  <a:gd name="T20" fmla="*/ 376 w 382"/>
                  <a:gd name="T21"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2" h="394">
                    <a:moveTo>
                      <a:pt x="376" y="0"/>
                    </a:moveTo>
                    <a:lnTo>
                      <a:pt x="0" y="378"/>
                    </a:lnTo>
                    <a:lnTo>
                      <a:pt x="0" y="378"/>
                    </a:lnTo>
                    <a:lnTo>
                      <a:pt x="6" y="388"/>
                    </a:lnTo>
                    <a:lnTo>
                      <a:pt x="6" y="388"/>
                    </a:lnTo>
                    <a:lnTo>
                      <a:pt x="8" y="394"/>
                    </a:lnTo>
                    <a:lnTo>
                      <a:pt x="382" y="20"/>
                    </a:lnTo>
                    <a:lnTo>
                      <a:pt x="382" y="20"/>
                    </a:lnTo>
                    <a:lnTo>
                      <a:pt x="380" y="12"/>
                    </a:lnTo>
                    <a:lnTo>
                      <a:pt x="376" y="0"/>
                    </a:lnTo>
                    <a:lnTo>
                      <a:pt x="3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1483">
                <a:extLst>
                  <a:ext uri="{FF2B5EF4-FFF2-40B4-BE49-F238E27FC236}">
                    <a16:creationId xmlns:a16="http://schemas.microsoft.com/office/drawing/2014/main" id="{974D4414-8FB1-4A58-B148-8AC7D0189F1B}"/>
                  </a:ext>
                </a:extLst>
              </p:cNvPr>
              <p:cNvSpPr>
                <a:spLocks/>
              </p:cNvSpPr>
              <p:nvPr/>
            </p:nvSpPr>
            <p:spPr bwMode="auto">
              <a:xfrm>
                <a:off x="2052" y="1858"/>
                <a:ext cx="400" cy="392"/>
              </a:xfrm>
              <a:custGeom>
                <a:avLst/>
                <a:gdLst>
                  <a:gd name="T0" fmla="*/ 396 w 400"/>
                  <a:gd name="T1" fmla="*/ 6 h 392"/>
                  <a:gd name="T2" fmla="*/ 396 w 400"/>
                  <a:gd name="T3" fmla="*/ 6 h 392"/>
                  <a:gd name="T4" fmla="*/ 382 w 400"/>
                  <a:gd name="T5" fmla="*/ 0 h 392"/>
                  <a:gd name="T6" fmla="*/ 0 w 400"/>
                  <a:gd name="T7" fmla="*/ 382 h 392"/>
                  <a:gd name="T8" fmla="*/ 0 w 400"/>
                  <a:gd name="T9" fmla="*/ 382 h 392"/>
                  <a:gd name="T10" fmla="*/ 16 w 400"/>
                  <a:gd name="T11" fmla="*/ 392 h 392"/>
                  <a:gd name="T12" fmla="*/ 400 w 400"/>
                  <a:gd name="T13" fmla="*/ 8 h 392"/>
                  <a:gd name="T14" fmla="*/ 400 w 400"/>
                  <a:gd name="T15" fmla="*/ 8 h 392"/>
                  <a:gd name="T16" fmla="*/ 396 w 400"/>
                  <a:gd name="T17" fmla="*/ 6 h 392"/>
                  <a:gd name="T18" fmla="*/ 396 w 400"/>
                  <a:gd name="T19" fmla="*/ 6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0" h="392">
                    <a:moveTo>
                      <a:pt x="396" y="6"/>
                    </a:moveTo>
                    <a:lnTo>
                      <a:pt x="396" y="6"/>
                    </a:lnTo>
                    <a:lnTo>
                      <a:pt x="382" y="0"/>
                    </a:lnTo>
                    <a:lnTo>
                      <a:pt x="0" y="382"/>
                    </a:lnTo>
                    <a:lnTo>
                      <a:pt x="0" y="382"/>
                    </a:lnTo>
                    <a:lnTo>
                      <a:pt x="16" y="392"/>
                    </a:lnTo>
                    <a:lnTo>
                      <a:pt x="400" y="8"/>
                    </a:lnTo>
                    <a:lnTo>
                      <a:pt x="400" y="8"/>
                    </a:lnTo>
                    <a:lnTo>
                      <a:pt x="396" y="6"/>
                    </a:lnTo>
                    <a:lnTo>
                      <a:pt x="39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484">
                <a:extLst>
                  <a:ext uri="{FF2B5EF4-FFF2-40B4-BE49-F238E27FC236}">
                    <a16:creationId xmlns:a16="http://schemas.microsoft.com/office/drawing/2014/main" id="{61E34F8D-FF1F-448C-B6A3-5C326C059596}"/>
                  </a:ext>
                </a:extLst>
              </p:cNvPr>
              <p:cNvSpPr>
                <a:spLocks/>
              </p:cNvSpPr>
              <p:nvPr/>
            </p:nvSpPr>
            <p:spPr bwMode="auto">
              <a:xfrm>
                <a:off x="2598" y="1748"/>
                <a:ext cx="18" cy="16"/>
              </a:xfrm>
              <a:custGeom>
                <a:avLst/>
                <a:gdLst>
                  <a:gd name="T0" fmla="*/ 14 w 18"/>
                  <a:gd name="T1" fmla="*/ 0 h 16"/>
                  <a:gd name="T2" fmla="*/ 14 w 18"/>
                  <a:gd name="T3" fmla="*/ 0 h 16"/>
                  <a:gd name="T4" fmla="*/ 8 w 18"/>
                  <a:gd name="T5" fmla="*/ 0 h 16"/>
                  <a:gd name="T6" fmla="*/ 4 w 18"/>
                  <a:gd name="T7" fmla="*/ 2 h 16"/>
                  <a:gd name="T8" fmla="*/ 0 w 18"/>
                  <a:gd name="T9" fmla="*/ 6 h 16"/>
                  <a:gd name="T10" fmla="*/ 0 w 18"/>
                  <a:gd name="T11" fmla="*/ 12 h 16"/>
                  <a:gd name="T12" fmla="*/ 0 w 18"/>
                  <a:gd name="T13" fmla="*/ 12 h 16"/>
                  <a:gd name="T14" fmla="*/ 0 w 18"/>
                  <a:gd name="T15" fmla="*/ 14 h 16"/>
                  <a:gd name="T16" fmla="*/ 2 w 18"/>
                  <a:gd name="T17" fmla="*/ 16 h 16"/>
                  <a:gd name="T18" fmla="*/ 18 w 18"/>
                  <a:gd name="T19" fmla="*/ 0 h 16"/>
                  <a:gd name="T20" fmla="*/ 18 w 18"/>
                  <a:gd name="T21" fmla="*/ 0 h 16"/>
                  <a:gd name="T22" fmla="*/ 14 w 18"/>
                  <a:gd name="T23" fmla="*/ 0 h 16"/>
                  <a:gd name="T24" fmla="*/ 14 w 18"/>
                  <a:gd name="T25"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16">
                    <a:moveTo>
                      <a:pt x="14" y="0"/>
                    </a:moveTo>
                    <a:lnTo>
                      <a:pt x="14" y="0"/>
                    </a:lnTo>
                    <a:lnTo>
                      <a:pt x="8" y="0"/>
                    </a:lnTo>
                    <a:lnTo>
                      <a:pt x="4" y="2"/>
                    </a:lnTo>
                    <a:lnTo>
                      <a:pt x="0" y="6"/>
                    </a:lnTo>
                    <a:lnTo>
                      <a:pt x="0" y="12"/>
                    </a:lnTo>
                    <a:lnTo>
                      <a:pt x="0" y="12"/>
                    </a:lnTo>
                    <a:lnTo>
                      <a:pt x="0" y="14"/>
                    </a:lnTo>
                    <a:lnTo>
                      <a:pt x="2" y="16"/>
                    </a:lnTo>
                    <a:lnTo>
                      <a:pt x="18" y="0"/>
                    </a:lnTo>
                    <a:lnTo>
                      <a:pt x="18" y="0"/>
                    </a:lnTo>
                    <a:lnTo>
                      <a:pt x="14" y="0"/>
                    </a:ln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485">
                <a:extLst>
                  <a:ext uri="{FF2B5EF4-FFF2-40B4-BE49-F238E27FC236}">
                    <a16:creationId xmlns:a16="http://schemas.microsoft.com/office/drawing/2014/main" id="{64B1C59A-CBB7-40FD-AFD4-BC0AC81A060A}"/>
                  </a:ext>
                </a:extLst>
              </p:cNvPr>
              <p:cNvSpPr>
                <a:spLocks/>
              </p:cNvSpPr>
              <p:nvPr/>
            </p:nvSpPr>
            <p:spPr bwMode="auto">
              <a:xfrm>
                <a:off x="2082" y="1872"/>
                <a:ext cx="404" cy="404"/>
              </a:xfrm>
              <a:custGeom>
                <a:avLst/>
                <a:gdLst>
                  <a:gd name="T0" fmla="*/ 386 w 404"/>
                  <a:gd name="T1" fmla="*/ 0 h 404"/>
                  <a:gd name="T2" fmla="*/ 0 w 404"/>
                  <a:gd name="T3" fmla="*/ 388 h 404"/>
                  <a:gd name="T4" fmla="*/ 0 w 404"/>
                  <a:gd name="T5" fmla="*/ 388 h 404"/>
                  <a:gd name="T6" fmla="*/ 4 w 404"/>
                  <a:gd name="T7" fmla="*/ 392 h 404"/>
                  <a:gd name="T8" fmla="*/ 8 w 404"/>
                  <a:gd name="T9" fmla="*/ 392 h 404"/>
                  <a:gd name="T10" fmla="*/ 8 w 404"/>
                  <a:gd name="T11" fmla="*/ 398 h 404"/>
                  <a:gd name="T12" fmla="*/ 8 w 404"/>
                  <a:gd name="T13" fmla="*/ 398 h 404"/>
                  <a:gd name="T14" fmla="*/ 10 w 404"/>
                  <a:gd name="T15" fmla="*/ 404 h 404"/>
                  <a:gd name="T16" fmla="*/ 404 w 404"/>
                  <a:gd name="T17" fmla="*/ 8 h 404"/>
                  <a:gd name="T18" fmla="*/ 404 w 404"/>
                  <a:gd name="T19" fmla="*/ 8 h 404"/>
                  <a:gd name="T20" fmla="*/ 386 w 404"/>
                  <a:gd name="T21" fmla="*/ 0 h 404"/>
                  <a:gd name="T22" fmla="*/ 386 w 404"/>
                  <a:gd name="T23"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4" h="404">
                    <a:moveTo>
                      <a:pt x="386" y="0"/>
                    </a:moveTo>
                    <a:lnTo>
                      <a:pt x="0" y="388"/>
                    </a:lnTo>
                    <a:lnTo>
                      <a:pt x="0" y="388"/>
                    </a:lnTo>
                    <a:lnTo>
                      <a:pt x="4" y="392"/>
                    </a:lnTo>
                    <a:lnTo>
                      <a:pt x="8" y="392"/>
                    </a:lnTo>
                    <a:lnTo>
                      <a:pt x="8" y="398"/>
                    </a:lnTo>
                    <a:lnTo>
                      <a:pt x="8" y="398"/>
                    </a:lnTo>
                    <a:lnTo>
                      <a:pt x="10" y="404"/>
                    </a:lnTo>
                    <a:lnTo>
                      <a:pt x="404" y="8"/>
                    </a:lnTo>
                    <a:lnTo>
                      <a:pt x="404" y="8"/>
                    </a:lnTo>
                    <a:lnTo>
                      <a:pt x="386" y="0"/>
                    </a:lnTo>
                    <a:lnTo>
                      <a:pt x="38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486">
                <a:extLst>
                  <a:ext uri="{FF2B5EF4-FFF2-40B4-BE49-F238E27FC236}">
                    <a16:creationId xmlns:a16="http://schemas.microsoft.com/office/drawing/2014/main" id="{2E5642E7-4D0D-4664-877A-680993CB3303}"/>
                  </a:ext>
                </a:extLst>
              </p:cNvPr>
              <p:cNvSpPr>
                <a:spLocks/>
              </p:cNvSpPr>
              <p:nvPr/>
            </p:nvSpPr>
            <p:spPr bwMode="auto">
              <a:xfrm>
                <a:off x="2600" y="1752"/>
                <a:ext cx="62" cy="54"/>
              </a:xfrm>
              <a:custGeom>
                <a:avLst/>
                <a:gdLst>
                  <a:gd name="T0" fmla="*/ 60 w 62"/>
                  <a:gd name="T1" fmla="*/ 0 h 54"/>
                  <a:gd name="T2" fmla="*/ 60 w 62"/>
                  <a:gd name="T3" fmla="*/ 0 h 54"/>
                  <a:gd name="T4" fmla="*/ 56 w 62"/>
                  <a:gd name="T5" fmla="*/ 0 h 54"/>
                  <a:gd name="T6" fmla="*/ 54 w 62"/>
                  <a:gd name="T7" fmla="*/ 2 h 54"/>
                  <a:gd name="T8" fmla="*/ 50 w 62"/>
                  <a:gd name="T9" fmla="*/ 4 h 54"/>
                  <a:gd name="T10" fmla="*/ 46 w 62"/>
                  <a:gd name="T11" fmla="*/ 4 h 54"/>
                  <a:gd name="T12" fmla="*/ 46 w 62"/>
                  <a:gd name="T13" fmla="*/ 4 h 54"/>
                  <a:gd name="T14" fmla="*/ 34 w 62"/>
                  <a:gd name="T15" fmla="*/ 2 h 54"/>
                  <a:gd name="T16" fmla="*/ 0 w 62"/>
                  <a:gd name="T17" fmla="*/ 38 h 54"/>
                  <a:gd name="T18" fmla="*/ 0 w 62"/>
                  <a:gd name="T19" fmla="*/ 38 h 54"/>
                  <a:gd name="T20" fmla="*/ 4 w 62"/>
                  <a:gd name="T21" fmla="*/ 44 h 54"/>
                  <a:gd name="T22" fmla="*/ 8 w 62"/>
                  <a:gd name="T23" fmla="*/ 50 h 54"/>
                  <a:gd name="T24" fmla="*/ 8 w 62"/>
                  <a:gd name="T25" fmla="*/ 50 h 54"/>
                  <a:gd name="T26" fmla="*/ 8 w 62"/>
                  <a:gd name="T27" fmla="*/ 54 h 54"/>
                  <a:gd name="T28" fmla="*/ 62 w 62"/>
                  <a:gd name="T29" fmla="*/ 0 h 54"/>
                  <a:gd name="T30" fmla="*/ 62 w 62"/>
                  <a:gd name="T31" fmla="*/ 0 h 54"/>
                  <a:gd name="T32" fmla="*/ 60 w 62"/>
                  <a:gd name="T33" fmla="*/ 0 h 54"/>
                  <a:gd name="T34" fmla="*/ 60 w 62"/>
                  <a:gd name="T3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2" h="54">
                    <a:moveTo>
                      <a:pt x="60" y="0"/>
                    </a:moveTo>
                    <a:lnTo>
                      <a:pt x="60" y="0"/>
                    </a:lnTo>
                    <a:lnTo>
                      <a:pt x="56" y="0"/>
                    </a:lnTo>
                    <a:lnTo>
                      <a:pt x="54" y="2"/>
                    </a:lnTo>
                    <a:lnTo>
                      <a:pt x="50" y="4"/>
                    </a:lnTo>
                    <a:lnTo>
                      <a:pt x="46" y="4"/>
                    </a:lnTo>
                    <a:lnTo>
                      <a:pt x="46" y="4"/>
                    </a:lnTo>
                    <a:lnTo>
                      <a:pt x="34" y="2"/>
                    </a:lnTo>
                    <a:lnTo>
                      <a:pt x="0" y="38"/>
                    </a:lnTo>
                    <a:lnTo>
                      <a:pt x="0" y="38"/>
                    </a:lnTo>
                    <a:lnTo>
                      <a:pt x="4" y="44"/>
                    </a:lnTo>
                    <a:lnTo>
                      <a:pt x="8" y="50"/>
                    </a:lnTo>
                    <a:lnTo>
                      <a:pt x="8" y="50"/>
                    </a:lnTo>
                    <a:lnTo>
                      <a:pt x="8" y="54"/>
                    </a:lnTo>
                    <a:lnTo>
                      <a:pt x="62" y="0"/>
                    </a:lnTo>
                    <a:lnTo>
                      <a:pt x="62" y="0"/>
                    </a:lnTo>
                    <a:lnTo>
                      <a:pt x="60" y="0"/>
                    </a:lnTo>
                    <a:lnTo>
                      <a:pt x="6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487">
                <a:extLst>
                  <a:ext uri="{FF2B5EF4-FFF2-40B4-BE49-F238E27FC236}">
                    <a16:creationId xmlns:a16="http://schemas.microsoft.com/office/drawing/2014/main" id="{BE01B28B-B276-47FC-86AA-C8AB04C04D4A}"/>
                  </a:ext>
                </a:extLst>
              </p:cNvPr>
              <p:cNvSpPr>
                <a:spLocks/>
              </p:cNvSpPr>
              <p:nvPr/>
            </p:nvSpPr>
            <p:spPr bwMode="auto">
              <a:xfrm>
                <a:off x="2590" y="1820"/>
                <a:ext cx="4" cy="2"/>
              </a:xfrm>
              <a:custGeom>
                <a:avLst/>
                <a:gdLst>
                  <a:gd name="T0" fmla="*/ 0 w 4"/>
                  <a:gd name="T1" fmla="*/ 2 h 2"/>
                  <a:gd name="T2" fmla="*/ 0 w 4"/>
                  <a:gd name="T3" fmla="*/ 2 h 2"/>
                  <a:gd name="T4" fmla="*/ 2 w 4"/>
                  <a:gd name="T5" fmla="*/ 2 h 2"/>
                  <a:gd name="T6" fmla="*/ 4 w 4"/>
                  <a:gd name="T7" fmla="*/ 0 h 2"/>
                  <a:gd name="T8" fmla="*/ 4 w 4"/>
                  <a:gd name="T9" fmla="*/ 0 h 2"/>
                  <a:gd name="T10" fmla="*/ 0 w 4"/>
                  <a:gd name="T11" fmla="*/ 2 h 2"/>
                  <a:gd name="T12" fmla="*/ 0 w 4"/>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4" h="2">
                    <a:moveTo>
                      <a:pt x="0" y="2"/>
                    </a:moveTo>
                    <a:lnTo>
                      <a:pt x="0" y="2"/>
                    </a:lnTo>
                    <a:lnTo>
                      <a:pt x="2" y="2"/>
                    </a:lnTo>
                    <a:lnTo>
                      <a:pt x="4" y="0"/>
                    </a:lnTo>
                    <a:lnTo>
                      <a:pt x="4"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488">
                <a:extLst>
                  <a:ext uri="{FF2B5EF4-FFF2-40B4-BE49-F238E27FC236}">
                    <a16:creationId xmlns:a16="http://schemas.microsoft.com/office/drawing/2014/main" id="{2E6D58A9-FB15-4995-A662-7FF6666A26AC}"/>
                  </a:ext>
                </a:extLst>
              </p:cNvPr>
              <p:cNvSpPr>
                <a:spLocks/>
              </p:cNvSpPr>
              <p:nvPr/>
            </p:nvSpPr>
            <p:spPr bwMode="auto">
              <a:xfrm>
                <a:off x="2098" y="1888"/>
                <a:ext cx="426" cy="424"/>
              </a:xfrm>
              <a:custGeom>
                <a:avLst/>
                <a:gdLst>
                  <a:gd name="T0" fmla="*/ 16 w 426"/>
                  <a:gd name="T1" fmla="*/ 398 h 424"/>
                  <a:gd name="T2" fmla="*/ 16 w 426"/>
                  <a:gd name="T3" fmla="*/ 398 h 424"/>
                  <a:gd name="T4" fmla="*/ 16 w 426"/>
                  <a:gd name="T5" fmla="*/ 394 h 424"/>
                  <a:gd name="T6" fmla="*/ 16 w 426"/>
                  <a:gd name="T7" fmla="*/ 392 h 424"/>
                  <a:gd name="T8" fmla="*/ 16 w 426"/>
                  <a:gd name="T9" fmla="*/ 392 h 424"/>
                  <a:gd name="T10" fmla="*/ 22 w 426"/>
                  <a:gd name="T11" fmla="*/ 396 h 424"/>
                  <a:gd name="T12" fmla="*/ 30 w 426"/>
                  <a:gd name="T13" fmla="*/ 398 h 424"/>
                  <a:gd name="T14" fmla="*/ 426 w 426"/>
                  <a:gd name="T15" fmla="*/ 2 h 424"/>
                  <a:gd name="T16" fmla="*/ 408 w 426"/>
                  <a:gd name="T17" fmla="*/ 2 h 424"/>
                  <a:gd name="T18" fmla="*/ 408 w 426"/>
                  <a:gd name="T19" fmla="*/ 2 h 424"/>
                  <a:gd name="T20" fmla="*/ 404 w 426"/>
                  <a:gd name="T21" fmla="*/ 0 h 424"/>
                  <a:gd name="T22" fmla="*/ 0 w 426"/>
                  <a:gd name="T23" fmla="*/ 404 h 424"/>
                  <a:gd name="T24" fmla="*/ 0 w 426"/>
                  <a:gd name="T25" fmla="*/ 404 h 424"/>
                  <a:gd name="T26" fmla="*/ 2 w 426"/>
                  <a:gd name="T27" fmla="*/ 414 h 424"/>
                  <a:gd name="T28" fmla="*/ 4 w 426"/>
                  <a:gd name="T29" fmla="*/ 418 h 424"/>
                  <a:gd name="T30" fmla="*/ 4 w 426"/>
                  <a:gd name="T31" fmla="*/ 424 h 424"/>
                  <a:gd name="T32" fmla="*/ 18 w 426"/>
                  <a:gd name="T33" fmla="*/ 410 h 424"/>
                  <a:gd name="T34" fmla="*/ 18 w 426"/>
                  <a:gd name="T35" fmla="*/ 410 h 424"/>
                  <a:gd name="T36" fmla="*/ 16 w 426"/>
                  <a:gd name="T37" fmla="*/ 404 h 424"/>
                  <a:gd name="T38" fmla="*/ 16 w 426"/>
                  <a:gd name="T39" fmla="*/ 398 h 424"/>
                  <a:gd name="T40" fmla="*/ 16 w 426"/>
                  <a:gd name="T41" fmla="*/ 398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26" h="424">
                    <a:moveTo>
                      <a:pt x="16" y="398"/>
                    </a:moveTo>
                    <a:lnTo>
                      <a:pt x="16" y="398"/>
                    </a:lnTo>
                    <a:lnTo>
                      <a:pt x="16" y="394"/>
                    </a:lnTo>
                    <a:lnTo>
                      <a:pt x="16" y="392"/>
                    </a:lnTo>
                    <a:lnTo>
                      <a:pt x="16" y="392"/>
                    </a:lnTo>
                    <a:lnTo>
                      <a:pt x="22" y="396"/>
                    </a:lnTo>
                    <a:lnTo>
                      <a:pt x="30" y="398"/>
                    </a:lnTo>
                    <a:lnTo>
                      <a:pt x="426" y="2"/>
                    </a:lnTo>
                    <a:lnTo>
                      <a:pt x="408" y="2"/>
                    </a:lnTo>
                    <a:lnTo>
                      <a:pt x="408" y="2"/>
                    </a:lnTo>
                    <a:lnTo>
                      <a:pt x="404" y="0"/>
                    </a:lnTo>
                    <a:lnTo>
                      <a:pt x="0" y="404"/>
                    </a:lnTo>
                    <a:lnTo>
                      <a:pt x="0" y="404"/>
                    </a:lnTo>
                    <a:lnTo>
                      <a:pt x="2" y="414"/>
                    </a:lnTo>
                    <a:lnTo>
                      <a:pt x="4" y="418"/>
                    </a:lnTo>
                    <a:lnTo>
                      <a:pt x="4" y="424"/>
                    </a:lnTo>
                    <a:lnTo>
                      <a:pt x="18" y="410"/>
                    </a:lnTo>
                    <a:lnTo>
                      <a:pt x="18" y="410"/>
                    </a:lnTo>
                    <a:lnTo>
                      <a:pt x="16" y="404"/>
                    </a:lnTo>
                    <a:lnTo>
                      <a:pt x="16" y="398"/>
                    </a:lnTo>
                    <a:lnTo>
                      <a:pt x="16" y="3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489">
                <a:extLst>
                  <a:ext uri="{FF2B5EF4-FFF2-40B4-BE49-F238E27FC236}">
                    <a16:creationId xmlns:a16="http://schemas.microsoft.com/office/drawing/2014/main" id="{696CE3DA-CA7D-4B5C-8126-4138127D9F13}"/>
                  </a:ext>
                </a:extLst>
              </p:cNvPr>
              <p:cNvSpPr>
                <a:spLocks/>
              </p:cNvSpPr>
              <p:nvPr/>
            </p:nvSpPr>
            <p:spPr bwMode="auto">
              <a:xfrm>
                <a:off x="2116" y="2314"/>
                <a:ext cx="22" cy="22"/>
              </a:xfrm>
              <a:custGeom>
                <a:avLst/>
                <a:gdLst>
                  <a:gd name="T0" fmla="*/ 22 w 22"/>
                  <a:gd name="T1" fmla="*/ 10 h 22"/>
                  <a:gd name="T2" fmla="*/ 22 w 22"/>
                  <a:gd name="T3" fmla="*/ 10 h 22"/>
                  <a:gd name="T4" fmla="*/ 20 w 22"/>
                  <a:gd name="T5" fmla="*/ 8 h 22"/>
                  <a:gd name="T6" fmla="*/ 20 w 22"/>
                  <a:gd name="T7" fmla="*/ 8 h 22"/>
                  <a:gd name="T8" fmla="*/ 14 w 22"/>
                  <a:gd name="T9" fmla="*/ 4 h 22"/>
                  <a:gd name="T10" fmla="*/ 8 w 22"/>
                  <a:gd name="T11" fmla="*/ 0 h 22"/>
                  <a:gd name="T12" fmla="*/ 0 w 22"/>
                  <a:gd name="T13" fmla="*/ 8 h 22"/>
                  <a:gd name="T14" fmla="*/ 0 w 22"/>
                  <a:gd name="T15" fmla="*/ 8 h 22"/>
                  <a:gd name="T16" fmla="*/ 10 w 22"/>
                  <a:gd name="T17" fmla="*/ 22 h 22"/>
                  <a:gd name="T18" fmla="*/ 22 w 22"/>
                  <a:gd name="T19" fmla="*/ 1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22" y="10"/>
                    </a:moveTo>
                    <a:lnTo>
                      <a:pt x="22" y="10"/>
                    </a:lnTo>
                    <a:lnTo>
                      <a:pt x="20" y="8"/>
                    </a:lnTo>
                    <a:lnTo>
                      <a:pt x="20" y="8"/>
                    </a:lnTo>
                    <a:lnTo>
                      <a:pt x="14" y="4"/>
                    </a:lnTo>
                    <a:lnTo>
                      <a:pt x="8" y="0"/>
                    </a:lnTo>
                    <a:lnTo>
                      <a:pt x="0" y="8"/>
                    </a:lnTo>
                    <a:lnTo>
                      <a:pt x="0" y="8"/>
                    </a:lnTo>
                    <a:lnTo>
                      <a:pt x="10" y="22"/>
                    </a:lnTo>
                    <a:lnTo>
                      <a:pt x="2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490">
                <a:extLst>
                  <a:ext uri="{FF2B5EF4-FFF2-40B4-BE49-F238E27FC236}">
                    <a16:creationId xmlns:a16="http://schemas.microsoft.com/office/drawing/2014/main" id="{D896DB9E-505C-4B8D-AA95-9CE5D60EBA6B}"/>
                  </a:ext>
                </a:extLst>
              </p:cNvPr>
              <p:cNvSpPr>
                <a:spLocks/>
              </p:cNvSpPr>
              <p:nvPr/>
            </p:nvSpPr>
            <p:spPr bwMode="auto">
              <a:xfrm>
                <a:off x="2602" y="1762"/>
                <a:ext cx="86" cy="88"/>
              </a:xfrm>
              <a:custGeom>
                <a:avLst/>
                <a:gdLst>
                  <a:gd name="T0" fmla="*/ 86 w 86"/>
                  <a:gd name="T1" fmla="*/ 12 h 88"/>
                  <a:gd name="T2" fmla="*/ 86 w 86"/>
                  <a:gd name="T3" fmla="*/ 12 h 88"/>
                  <a:gd name="T4" fmla="*/ 86 w 86"/>
                  <a:gd name="T5" fmla="*/ 8 h 88"/>
                  <a:gd name="T6" fmla="*/ 86 w 86"/>
                  <a:gd name="T7" fmla="*/ 8 h 88"/>
                  <a:gd name="T8" fmla="*/ 80 w 86"/>
                  <a:gd name="T9" fmla="*/ 4 h 88"/>
                  <a:gd name="T10" fmla="*/ 74 w 86"/>
                  <a:gd name="T11" fmla="*/ 0 h 88"/>
                  <a:gd name="T12" fmla="*/ 0 w 86"/>
                  <a:gd name="T13" fmla="*/ 74 h 88"/>
                  <a:gd name="T14" fmla="*/ 0 w 86"/>
                  <a:gd name="T15" fmla="*/ 74 h 88"/>
                  <a:gd name="T16" fmla="*/ 6 w 86"/>
                  <a:gd name="T17" fmla="*/ 80 h 88"/>
                  <a:gd name="T18" fmla="*/ 10 w 86"/>
                  <a:gd name="T19" fmla="*/ 88 h 88"/>
                  <a:gd name="T20" fmla="*/ 86 w 86"/>
                  <a:gd name="T21" fmla="*/ 12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 h="88">
                    <a:moveTo>
                      <a:pt x="86" y="12"/>
                    </a:moveTo>
                    <a:lnTo>
                      <a:pt x="86" y="12"/>
                    </a:lnTo>
                    <a:lnTo>
                      <a:pt x="86" y="8"/>
                    </a:lnTo>
                    <a:lnTo>
                      <a:pt x="86" y="8"/>
                    </a:lnTo>
                    <a:lnTo>
                      <a:pt x="80" y="4"/>
                    </a:lnTo>
                    <a:lnTo>
                      <a:pt x="74" y="0"/>
                    </a:lnTo>
                    <a:lnTo>
                      <a:pt x="0" y="74"/>
                    </a:lnTo>
                    <a:lnTo>
                      <a:pt x="0" y="74"/>
                    </a:lnTo>
                    <a:lnTo>
                      <a:pt x="6" y="80"/>
                    </a:lnTo>
                    <a:lnTo>
                      <a:pt x="10" y="88"/>
                    </a:lnTo>
                    <a:lnTo>
                      <a:pt x="86"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491">
                <a:extLst>
                  <a:ext uri="{FF2B5EF4-FFF2-40B4-BE49-F238E27FC236}">
                    <a16:creationId xmlns:a16="http://schemas.microsoft.com/office/drawing/2014/main" id="{B023E89F-CBA5-4127-A4C1-3167F1AD2C66}"/>
                  </a:ext>
                </a:extLst>
              </p:cNvPr>
              <p:cNvSpPr>
                <a:spLocks/>
              </p:cNvSpPr>
              <p:nvPr/>
            </p:nvSpPr>
            <p:spPr bwMode="auto">
              <a:xfrm>
                <a:off x="2140" y="1896"/>
                <a:ext cx="406" cy="420"/>
              </a:xfrm>
              <a:custGeom>
                <a:avLst/>
                <a:gdLst>
                  <a:gd name="T0" fmla="*/ 402 w 406"/>
                  <a:gd name="T1" fmla="*/ 0 h 420"/>
                  <a:gd name="T2" fmla="*/ 0 w 406"/>
                  <a:gd name="T3" fmla="*/ 402 h 420"/>
                  <a:gd name="T4" fmla="*/ 0 w 406"/>
                  <a:gd name="T5" fmla="*/ 402 h 420"/>
                  <a:gd name="T6" fmla="*/ 2 w 406"/>
                  <a:gd name="T7" fmla="*/ 406 h 420"/>
                  <a:gd name="T8" fmla="*/ 4 w 406"/>
                  <a:gd name="T9" fmla="*/ 410 h 420"/>
                  <a:gd name="T10" fmla="*/ 4 w 406"/>
                  <a:gd name="T11" fmla="*/ 410 h 420"/>
                  <a:gd name="T12" fmla="*/ 6 w 406"/>
                  <a:gd name="T13" fmla="*/ 414 h 420"/>
                  <a:gd name="T14" fmla="*/ 8 w 406"/>
                  <a:gd name="T15" fmla="*/ 420 h 420"/>
                  <a:gd name="T16" fmla="*/ 406 w 406"/>
                  <a:gd name="T17" fmla="*/ 20 h 420"/>
                  <a:gd name="T18" fmla="*/ 406 w 406"/>
                  <a:gd name="T19" fmla="*/ 20 h 420"/>
                  <a:gd name="T20" fmla="*/ 406 w 406"/>
                  <a:gd name="T21" fmla="*/ 10 h 420"/>
                  <a:gd name="T22" fmla="*/ 404 w 406"/>
                  <a:gd name="T23" fmla="*/ 4 h 420"/>
                  <a:gd name="T24" fmla="*/ 402 w 406"/>
                  <a:gd name="T25" fmla="*/ 0 h 420"/>
                  <a:gd name="T26" fmla="*/ 402 w 406"/>
                  <a:gd name="T27"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6" h="420">
                    <a:moveTo>
                      <a:pt x="402" y="0"/>
                    </a:moveTo>
                    <a:lnTo>
                      <a:pt x="0" y="402"/>
                    </a:lnTo>
                    <a:lnTo>
                      <a:pt x="0" y="402"/>
                    </a:lnTo>
                    <a:lnTo>
                      <a:pt x="2" y="406"/>
                    </a:lnTo>
                    <a:lnTo>
                      <a:pt x="4" y="410"/>
                    </a:lnTo>
                    <a:lnTo>
                      <a:pt x="4" y="410"/>
                    </a:lnTo>
                    <a:lnTo>
                      <a:pt x="6" y="414"/>
                    </a:lnTo>
                    <a:lnTo>
                      <a:pt x="8" y="420"/>
                    </a:lnTo>
                    <a:lnTo>
                      <a:pt x="406" y="20"/>
                    </a:lnTo>
                    <a:lnTo>
                      <a:pt x="406" y="20"/>
                    </a:lnTo>
                    <a:lnTo>
                      <a:pt x="406" y="10"/>
                    </a:lnTo>
                    <a:lnTo>
                      <a:pt x="404" y="4"/>
                    </a:lnTo>
                    <a:lnTo>
                      <a:pt x="402" y="0"/>
                    </a:lnTo>
                    <a:lnTo>
                      <a:pt x="40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492">
                <a:extLst>
                  <a:ext uri="{FF2B5EF4-FFF2-40B4-BE49-F238E27FC236}">
                    <a16:creationId xmlns:a16="http://schemas.microsoft.com/office/drawing/2014/main" id="{417ADA84-4DBA-4BDF-901E-502110E9F795}"/>
                  </a:ext>
                </a:extLst>
              </p:cNvPr>
              <p:cNvSpPr>
                <a:spLocks/>
              </p:cNvSpPr>
              <p:nvPr/>
            </p:nvSpPr>
            <p:spPr bwMode="auto">
              <a:xfrm>
                <a:off x="2118" y="2342"/>
                <a:ext cx="2" cy="2"/>
              </a:xfrm>
              <a:custGeom>
                <a:avLst/>
                <a:gdLst>
                  <a:gd name="T0" fmla="*/ 0 w 2"/>
                  <a:gd name="T1" fmla="*/ 0 h 2"/>
                  <a:gd name="T2" fmla="*/ 0 w 2"/>
                  <a:gd name="T3" fmla="*/ 0 h 2"/>
                  <a:gd name="T4" fmla="*/ 0 w 2"/>
                  <a:gd name="T5" fmla="*/ 2 h 2"/>
                  <a:gd name="T6" fmla="*/ 2 w 2"/>
                  <a:gd name="T7" fmla="*/ 0 h 2"/>
                  <a:gd name="T8" fmla="*/ 2 w 2"/>
                  <a:gd name="T9" fmla="*/ 0 h 2"/>
                  <a:gd name="T10" fmla="*/ 0 w 2"/>
                  <a:gd name="T11" fmla="*/ 0 h 2"/>
                  <a:gd name="T12" fmla="*/ 0 w 2"/>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0" y="0"/>
                    </a:moveTo>
                    <a:lnTo>
                      <a:pt x="0" y="0"/>
                    </a:lnTo>
                    <a:lnTo>
                      <a:pt x="0" y="2"/>
                    </a:lnTo>
                    <a:lnTo>
                      <a:pt x="2" y="0"/>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493">
                <a:extLst>
                  <a:ext uri="{FF2B5EF4-FFF2-40B4-BE49-F238E27FC236}">
                    <a16:creationId xmlns:a16="http://schemas.microsoft.com/office/drawing/2014/main" id="{3F2D7FD7-35EE-429F-9A97-25877C375D02}"/>
                  </a:ext>
                </a:extLst>
              </p:cNvPr>
              <p:cNvSpPr>
                <a:spLocks/>
              </p:cNvSpPr>
              <p:nvPr/>
            </p:nvSpPr>
            <p:spPr bwMode="auto">
              <a:xfrm>
                <a:off x="2158" y="2034"/>
                <a:ext cx="314" cy="306"/>
              </a:xfrm>
              <a:custGeom>
                <a:avLst/>
                <a:gdLst>
                  <a:gd name="T0" fmla="*/ 314 w 314"/>
                  <a:gd name="T1" fmla="*/ 0 h 306"/>
                  <a:gd name="T2" fmla="*/ 314 w 314"/>
                  <a:gd name="T3" fmla="*/ 0 h 306"/>
                  <a:gd name="T4" fmla="*/ 308 w 314"/>
                  <a:gd name="T5" fmla="*/ 2 h 306"/>
                  <a:gd name="T6" fmla="*/ 302 w 314"/>
                  <a:gd name="T7" fmla="*/ 6 h 306"/>
                  <a:gd name="T8" fmla="*/ 298 w 314"/>
                  <a:gd name="T9" fmla="*/ 8 h 306"/>
                  <a:gd name="T10" fmla="*/ 292 w 314"/>
                  <a:gd name="T11" fmla="*/ 10 h 306"/>
                  <a:gd name="T12" fmla="*/ 292 w 314"/>
                  <a:gd name="T13" fmla="*/ 10 h 306"/>
                  <a:gd name="T14" fmla="*/ 290 w 314"/>
                  <a:gd name="T15" fmla="*/ 10 h 306"/>
                  <a:gd name="T16" fmla="*/ 288 w 314"/>
                  <a:gd name="T17" fmla="*/ 12 h 306"/>
                  <a:gd name="T18" fmla="*/ 284 w 314"/>
                  <a:gd name="T19" fmla="*/ 14 h 306"/>
                  <a:gd name="T20" fmla="*/ 280 w 314"/>
                  <a:gd name="T21" fmla="*/ 14 h 306"/>
                  <a:gd name="T22" fmla="*/ 280 w 314"/>
                  <a:gd name="T23" fmla="*/ 14 h 306"/>
                  <a:gd name="T24" fmla="*/ 280 w 314"/>
                  <a:gd name="T25" fmla="*/ 14 h 306"/>
                  <a:gd name="T26" fmla="*/ 0 w 314"/>
                  <a:gd name="T27" fmla="*/ 294 h 306"/>
                  <a:gd name="T28" fmla="*/ 0 w 314"/>
                  <a:gd name="T29" fmla="*/ 294 h 306"/>
                  <a:gd name="T30" fmla="*/ 8 w 314"/>
                  <a:gd name="T31" fmla="*/ 304 h 306"/>
                  <a:gd name="T32" fmla="*/ 8 w 314"/>
                  <a:gd name="T33" fmla="*/ 304 h 306"/>
                  <a:gd name="T34" fmla="*/ 10 w 314"/>
                  <a:gd name="T35" fmla="*/ 304 h 306"/>
                  <a:gd name="T36" fmla="*/ 14 w 314"/>
                  <a:gd name="T37" fmla="*/ 304 h 306"/>
                  <a:gd name="T38" fmla="*/ 14 w 314"/>
                  <a:gd name="T39" fmla="*/ 304 h 306"/>
                  <a:gd name="T40" fmla="*/ 14 w 314"/>
                  <a:gd name="T41" fmla="*/ 306 h 306"/>
                  <a:gd name="T42" fmla="*/ 312 w 314"/>
                  <a:gd name="T43" fmla="*/ 6 h 306"/>
                  <a:gd name="T44" fmla="*/ 312 w 314"/>
                  <a:gd name="T45" fmla="*/ 6 h 306"/>
                  <a:gd name="T46" fmla="*/ 314 w 314"/>
                  <a:gd name="T47" fmla="*/ 0 h 306"/>
                  <a:gd name="T48" fmla="*/ 314 w 314"/>
                  <a:gd name="T49" fmla="*/ 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14" h="306">
                    <a:moveTo>
                      <a:pt x="314" y="0"/>
                    </a:moveTo>
                    <a:lnTo>
                      <a:pt x="314" y="0"/>
                    </a:lnTo>
                    <a:lnTo>
                      <a:pt x="308" y="2"/>
                    </a:lnTo>
                    <a:lnTo>
                      <a:pt x="302" y="6"/>
                    </a:lnTo>
                    <a:lnTo>
                      <a:pt x="298" y="8"/>
                    </a:lnTo>
                    <a:lnTo>
                      <a:pt x="292" y="10"/>
                    </a:lnTo>
                    <a:lnTo>
                      <a:pt x="292" y="10"/>
                    </a:lnTo>
                    <a:lnTo>
                      <a:pt x="290" y="10"/>
                    </a:lnTo>
                    <a:lnTo>
                      <a:pt x="288" y="12"/>
                    </a:lnTo>
                    <a:lnTo>
                      <a:pt x="284" y="14"/>
                    </a:lnTo>
                    <a:lnTo>
                      <a:pt x="280" y="14"/>
                    </a:lnTo>
                    <a:lnTo>
                      <a:pt x="280" y="14"/>
                    </a:lnTo>
                    <a:lnTo>
                      <a:pt x="280" y="14"/>
                    </a:lnTo>
                    <a:lnTo>
                      <a:pt x="0" y="294"/>
                    </a:lnTo>
                    <a:lnTo>
                      <a:pt x="0" y="294"/>
                    </a:lnTo>
                    <a:lnTo>
                      <a:pt x="8" y="304"/>
                    </a:lnTo>
                    <a:lnTo>
                      <a:pt x="8" y="304"/>
                    </a:lnTo>
                    <a:lnTo>
                      <a:pt x="10" y="304"/>
                    </a:lnTo>
                    <a:lnTo>
                      <a:pt x="14" y="304"/>
                    </a:lnTo>
                    <a:lnTo>
                      <a:pt x="14" y="304"/>
                    </a:lnTo>
                    <a:lnTo>
                      <a:pt x="14" y="306"/>
                    </a:lnTo>
                    <a:lnTo>
                      <a:pt x="312" y="6"/>
                    </a:lnTo>
                    <a:lnTo>
                      <a:pt x="312" y="6"/>
                    </a:lnTo>
                    <a:lnTo>
                      <a:pt x="314" y="0"/>
                    </a:lnTo>
                    <a:lnTo>
                      <a:pt x="3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494">
                <a:extLst>
                  <a:ext uri="{FF2B5EF4-FFF2-40B4-BE49-F238E27FC236}">
                    <a16:creationId xmlns:a16="http://schemas.microsoft.com/office/drawing/2014/main" id="{8BC36488-E7BC-4B57-904C-5DC9A465AB53}"/>
                  </a:ext>
                </a:extLst>
              </p:cNvPr>
              <p:cNvSpPr>
                <a:spLocks/>
              </p:cNvSpPr>
              <p:nvPr/>
            </p:nvSpPr>
            <p:spPr bwMode="auto">
              <a:xfrm>
                <a:off x="2580" y="1782"/>
                <a:ext cx="136" cy="138"/>
              </a:xfrm>
              <a:custGeom>
                <a:avLst/>
                <a:gdLst>
                  <a:gd name="T0" fmla="*/ 124 w 136"/>
                  <a:gd name="T1" fmla="*/ 0 h 138"/>
                  <a:gd name="T2" fmla="*/ 36 w 136"/>
                  <a:gd name="T3" fmla="*/ 88 h 138"/>
                  <a:gd name="T4" fmla="*/ 36 w 136"/>
                  <a:gd name="T5" fmla="*/ 88 h 138"/>
                  <a:gd name="T6" fmla="*/ 38 w 136"/>
                  <a:gd name="T7" fmla="*/ 94 h 138"/>
                  <a:gd name="T8" fmla="*/ 38 w 136"/>
                  <a:gd name="T9" fmla="*/ 94 h 138"/>
                  <a:gd name="T10" fmla="*/ 36 w 136"/>
                  <a:gd name="T11" fmla="*/ 98 h 138"/>
                  <a:gd name="T12" fmla="*/ 32 w 136"/>
                  <a:gd name="T13" fmla="*/ 102 h 138"/>
                  <a:gd name="T14" fmla="*/ 22 w 136"/>
                  <a:gd name="T15" fmla="*/ 112 h 138"/>
                  <a:gd name="T16" fmla="*/ 10 w 136"/>
                  <a:gd name="T17" fmla="*/ 120 h 138"/>
                  <a:gd name="T18" fmla="*/ 0 w 136"/>
                  <a:gd name="T19" fmla="*/ 126 h 138"/>
                  <a:gd name="T20" fmla="*/ 0 w 136"/>
                  <a:gd name="T21" fmla="*/ 126 h 138"/>
                  <a:gd name="T22" fmla="*/ 6 w 136"/>
                  <a:gd name="T23" fmla="*/ 132 h 138"/>
                  <a:gd name="T24" fmla="*/ 10 w 136"/>
                  <a:gd name="T25" fmla="*/ 138 h 138"/>
                  <a:gd name="T26" fmla="*/ 136 w 136"/>
                  <a:gd name="T27" fmla="*/ 14 h 138"/>
                  <a:gd name="T28" fmla="*/ 136 w 136"/>
                  <a:gd name="T29" fmla="*/ 14 h 138"/>
                  <a:gd name="T30" fmla="*/ 136 w 136"/>
                  <a:gd name="T31" fmla="*/ 8 h 138"/>
                  <a:gd name="T32" fmla="*/ 136 w 136"/>
                  <a:gd name="T33" fmla="*/ 8 h 138"/>
                  <a:gd name="T34" fmla="*/ 134 w 136"/>
                  <a:gd name="T35" fmla="*/ 4 h 138"/>
                  <a:gd name="T36" fmla="*/ 132 w 136"/>
                  <a:gd name="T37" fmla="*/ 2 h 138"/>
                  <a:gd name="T38" fmla="*/ 124 w 136"/>
                  <a:gd name="T39" fmla="*/ 0 h 138"/>
                  <a:gd name="T40" fmla="*/ 124 w 136"/>
                  <a:gd name="T4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6" h="138">
                    <a:moveTo>
                      <a:pt x="124" y="0"/>
                    </a:moveTo>
                    <a:lnTo>
                      <a:pt x="36" y="88"/>
                    </a:lnTo>
                    <a:lnTo>
                      <a:pt x="36" y="88"/>
                    </a:lnTo>
                    <a:lnTo>
                      <a:pt x="38" y="94"/>
                    </a:lnTo>
                    <a:lnTo>
                      <a:pt x="38" y="94"/>
                    </a:lnTo>
                    <a:lnTo>
                      <a:pt x="36" y="98"/>
                    </a:lnTo>
                    <a:lnTo>
                      <a:pt x="32" y="102"/>
                    </a:lnTo>
                    <a:lnTo>
                      <a:pt x="22" y="112"/>
                    </a:lnTo>
                    <a:lnTo>
                      <a:pt x="10" y="120"/>
                    </a:lnTo>
                    <a:lnTo>
                      <a:pt x="0" y="126"/>
                    </a:lnTo>
                    <a:lnTo>
                      <a:pt x="0" y="126"/>
                    </a:lnTo>
                    <a:lnTo>
                      <a:pt x="6" y="132"/>
                    </a:lnTo>
                    <a:lnTo>
                      <a:pt x="10" y="138"/>
                    </a:lnTo>
                    <a:lnTo>
                      <a:pt x="136" y="14"/>
                    </a:lnTo>
                    <a:lnTo>
                      <a:pt x="136" y="14"/>
                    </a:lnTo>
                    <a:lnTo>
                      <a:pt x="136" y="8"/>
                    </a:lnTo>
                    <a:lnTo>
                      <a:pt x="136" y="8"/>
                    </a:lnTo>
                    <a:lnTo>
                      <a:pt x="134" y="4"/>
                    </a:lnTo>
                    <a:lnTo>
                      <a:pt x="132" y="2"/>
                    </a:lnTo>
                    <a:lnTo>
                      <a:pt x="124" y="0"/>
                    </a:lnTo>
                    <a:lnTo>
                      <a:pt x="1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495">
                <a:extLst>
                  <a:ext uri="{FF2B5EF4-FFF2-40B4-BE49-F238E27FC236}">
                    <a16:creationId xmlns:a16="http://schemas.microsoft.com/office/drawing/2014/main" id="{180FD6CF-4B2E-4ED6-9979-B611EA2B1D11}"/>
                  </a:ext>
                </a:extLst>
              </p:cNvPr>
              <p:cNvSpPr>
                <a:spLocks/>
              </p:cNvSpPr>
              <p:nvPr/>
            </p:nvSpPr>
            <p:spPr bwMode="auto">
              <a:xfrm>
                <a:off x="2476" y="1938"/>
                <a:ext cx="84" cy="82"/>
              </a:xfrm>
              <a:custGeom>
                <a:avLst/>
                <a:gdLst>
                  <a:gd name="T0" fmla="*/ 6 w 84"/>
                  <a:gd name="T1" fmla="*/ 82 h 82"/>
                  <a:gd name="T2" fmla="*/ 6 w 84"/>
                  <a:gd name="T3" fmla="*/ 82 h 82"/>
                  <a:gd name="T4" fmla="*/ 8 w 84"/>
                  <a:gd name="T5" fmla="*/ 76 h 82"/>
                  <a:gd name="T6" fmla="*/ 8 w 84"/>
                  <a:gd name="T7" fmla="*/ 76 h 82"/>
                  <a:gd name="T8" fmla="*/ 12 w 84"/>
                  <a:gd name="T9" fmla="*/ 76 h 82"/>
                  <a:gd name="T10" fmla="*/ 12 w 84"/>
                  <a:gd name="T11" fmla="*/ 76 h 82"/>
                  <a:gd name="T12" fmla="*/ 18 w 84"/>
                  <a:gd name="T13" fmla="*/ 80 h 82"/>
                  <a:gd name="T14" fmla="*/ 84 w 84"/>
                  <a:gd name="T15" fmla="*/ 14 h 82"/>
                  <a:gd name="T16" fmla="*/ 84 w 84"/>
                  <a:gd name="T17" fmla="*/ 14 h 82"/>
                  <a:gd name="T18" fmla="*/ 78 w 84"/>
                  <a:gd name="T19" fmla="*/ 6 h 82"/>
                  <a:gd name="T20" fmla="*/ 72 w 84"/>
                  <a:gd name="T21" fmla="*/ 0 h 82"/>
                  <a:gd name="T22" fmla="*/ 0 w 84"/>
                  <a:gd name="T23" fmla="*/ 72 h 82"/>
                  <a:gd name="T24" fmla="*/ 0 w 84"/>
                  <a:gd name="T25" fmla="*/ 72 h 82"/>
                  <a:gd name="T26" fmla="*/ 4 w 84"/>
                  <a:gd name="T27" fmla="*/ 78 h 82"/>
                  <a:gd name="T28" fmla="*/ 6 w 84"/>
                  <a:gd name="T29" fmla="*/ 82 h 82"/>
                  <a:gd name="T30" fmla="*/ 6 w 84"/>
                  <a:gd name="T31"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82">
                    <a:moveTo>
                      <a:pt x="6" y="82"/>
                    </a:moveTo>
                    <a:lnTo>
                      <a:pt x="6" y="82"/>
                    </a:lnTo>
                    <a:lnTo>
                      <a:pt x="8" y="76"/>
                    </a:lnTo>
                    <a:lnTo>
                      <a:pt x="8" y="76"/>
                    </a:lnTo>
                    <a:lnTo>
                      <a:pt x="12" y="76"/>
                    </a:lnTo>
                    <a:lnTo>
                      <a:pt x="12" y="76"/>
                    </a:lnTo>
                    <a:lnTo>
                      <a:pt x="18" y="80"/>
                    </a:lnTo>
                    <a:lnTo>
                      <a:pt x="84" y="14"/>
                    </a:lnTo>
                    <a:lnTo>
                      <a:pt x="84" y="14"/>
                    </a:lnTo>
                    <a:lnTo>
                      <a:pt x="78" y="6"/>
                    </a:lnTo>
                    <a:lnTo>
                      <a:pt x="72" y="0"/>
                    </a:lnTo>
                    <a:lnTo>
                      <a:pt x="0" y="72"/>
                    </a:lnTo>
                    <a:lnTo>
                      <a:pt x="0" y="72"/>
                    </a:lnTo>
                    <a:lnTo>
                      <a:pt x="4" y="78"/>
                    </a:lnTo>
                    <a:lnTo>
                      <a:pt x="6" y="82"/>
                    </a:lnTo>
                    <a:lnTo>
                      <a:pt x="6" y="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496">
                <a:extLst>
                  <a:ext uri="{FF2B5EF4-FFF2-40B4-BE49-F238E27FC236}">
                    <a16:creationId xmlns:a16="http://schemas.microsoft.com/office/drawing/2014/main" id="{82272B2A-B638-4BC4-8776-93C70F22BD62}"/>
                  </a:ext>
                </a:extLst>
              </p:cNvPr>
              <p:cNvSpPr>
                <a:spLocks/>
              </p:cNvSpPr>
              <p:nvPr/>
            </p:nvSpPr>
            <p:spPr bwMode="auto">
              <a:xfrm>
                <a:off x="2136" y="2340"/>
                <a:ext cx="20" cy="22"/>
              </a:xfrm>
              <a:custGeom>
                <a:avLst/>
                <a:gdLst>
                  <a:gd name="T0" fmla="*/ 10 w 20"/>
                  <a:gd name="T1" fmla="*/ 0 h 22"/>
                  <a:gd name="T2" fmla="*/ 10 w 20"/>
                  <a:gd name="T3" fmla="*/ 0 h 22"/>
                  <a:gd name="T4" fmla="*/ 10 w 20"/>
                  <a:gd name="T5" fmla="*/ 0 h 22"/>
                  <a:gd name="T6" fmla="*/ 0 w 20"/>
                  <a:gd name="T7" fmla="*/ 12 h 22"/>
                  <a:gd name="T8" fmla="*/ 0 w 20"/>
                  <a:gd name="T9" fmla="*/ 12 h 22"/>
                  <a:gd name="T10" fmla="*/ 4 w 20"/>
                  <a:gd name="T11" fmla="*/ 14 h 22"/>
                  <a:gd name="T12" fmla="*/ 4 w 20"/>
                  <a:gd name="T13" fmla="*/ 14 h 22"/>
                  <a:gd name="T14" fmla="*/ 12 w 20"/>
                  <a:gd name="T15" fmla="*/ 22 h 22"/>
                  <a:gd name="T16" fmla="*/ 20 w 20"/>
                  <a:gd name="T17" fmla="*/ 16 h 22"/>
                  <a:gd name="T18" fmla="*/ 20 w 20"/>
                  <a:gd name="T19" fmla="*/ 16 h 22"/>
                  <a:gd name="T20" fmla="*/ 14 w 20"/>
                  <a:gd name="T21" fmla="*/ 8 h 22"/>
                  <a:gd name="T22" fmla="*/ 10 w 20"/>
                  <a:gd name="T23" fmla="*/ 0 h 22"/>
                  <a:gd name="T24" fmla="*/ 10 w 20"/>
                  <a:gd name="T2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2">
                    <a:moveTo>
                      <a:pt x="10" y="0"/>
                    </a:moveTo>
                    <a:lnTo>
                      <a:pt x="10" y="0"/>
                    </a:lnTo>
                    <a:lnTo>
                      <a:pt x="10" y="0"/>
                    </a:lnTo>
                    <a:lnTo>
                      <a:pt x="0" y="12"/>
                    </a:lnTo>
                    <a:lnTo>
                      <a:pt x="0" y="12"/>
                    </a:lnTo>
                    <a:lnTo>
                      <a:pt x="4" y="14"/>
                    </a:lnTo>
                    <a:lnTo>
                      <a:pt x="4" y="14"/>
                    </a:lnTo>
                    <a:lnTo>
                      <a:pt x="12" y="22"/>
                    </a:lnTo>
                    <a:lnTo>
                      <a:pt x="20" y="16"/>
                    </a:lnTo>
                    <a:lnTo>
                      <a:pt x="20" y="16"/>
                    </a:lnTo>
                    <a:lnTo>
                      <a:pt x="14" y="8"/>
                    </a:lnTo>
                    <a:lnTo>
                      <a:pt x="10" y="0"/>
                    </a:ln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497">
                <a:extLst>
                  <a:ext uri="{FF2B5EF4-FFF2-40B4-BE49-F238E27FC236}">
                    <a16:creationId xmlns:a16="http://schemas.microsoft.com/office/drawing/2014/main" id="{637E89B3-3503-49F4-9309-85C5EF90D9F3}"/>
                  </a:ext>
                </a:extLst>
              </p:cNvPr>
              <p:cNvSpPr>
                <a:spLocks/>
              </p:cNvSpPr>
              <p:nvPr/>
            </p:nvSpPr>
            <p:spPr bwMode="auto">
              <a:xfrm>
                <a:off x="2156" y="2372"/>
                <a:ext cx="16" cy="22"/>
              </a:xfrm>
              <a:custGeom>
                <a:avLst/>
                <a:gdLst>
                  <a:gd name="T0" fmla="*/ 8 w 16"/>
                  <a:gd name="T1" fmla="*/ 0 h 22"/>
                  <a:gd name="T2" fmla="*/ 0 w 16"/>
                  <a:gd name="T3" fmla="*/ 8 h 22"/>
                  <a:gd name="T4" fmla="*/ 0 w 16"/>
                  <a:gd name="T5" fmla="*/ 10 h 22"/>
                  <a:gd name="T6" fmla="*/ 0 w 16"/>
                  <a:gd name="T7" fmla="*/ 10 h 22"/>
                  <a:gd name="T8" fmla="*/ 0 w 16"/>
                  <a:gd name="T9" fmla="*/ 12 h 22"/>
                  <a:gd name="T10" fmla="*/ 2 w 16"/>
                  <a:gd name="T11" fmla="*/ 14 h 22"/>
                  <a:gd name="T12" fmla="*/ 2 w 16"/>
                  <a:gd name="T13" fmla="*/ 14 h 22"/>
                  <a:gd name="T14" fmla="*/ 6 w 16"/>
                  <a:gd name="T15" fmla="*/ 18 h 22"/>
                  <a:gd name="T16" fmla="*/ 10 w 16"/>
                  <a:gd name="T17" fmla="*/ 22 h 22"/>
                  <a:gd name="T18" fmla="*/ 16 w 16"/>
                  <a:gd name="T19" fmla="*/ 16 h 22"/>
                  <a:gd name="T20" fmla="*/ 16 w 16"/>
                  <a:gd name="T21" fmla="*/ 16 h 22"/>
                  <a:gd name="T22" fmla="*/ 12 w 16"/>
                  <a:gd name="T23" fmla="*/ 8 h 22"/>
                  <a:gd name="T24" fmla="*/ 8 w 16"/>
                  <a:gd name="T25" fmla="*/ 0 h 22"/>
                  <a:gd name="T26" fmla="*/ 8 w 16"/>
                  <a:gd name="T2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22">
                    <a:moveTo>
                      <a:pt x="8" y="0"/>
                    </a:moveTo>
                    <a:lnTo>
                      <a:pt x="0" y="8"/>
                    </a:lnTo>
                    <a:lnTo>
                      <a:pt x="0" y="10"/>
                    </a:lnTo>
                    <a:lnTo>
                      <a:pt x="0" y="10"/>
                    </a:lnTo>
                    <a:lnTo>
                      <a:pt x="0" y="12"/>
                    </a:lnTo>
                    <a:lnTo>
                      <a:pt x="2" y="14"/>
                    </a:lnTo>
                    <a:lnTo>
                      <a:pt x="2" y="14"/>
                    </a:lnTo>
                    <a:lnTo>
                      <a:pt x="6" y="18"/>
                    </a:lnTo>
                    <a:lnTo>
                      <a:pt x="10" y="22"/>
                    </a:lnTo>
                    <a:lnTo>
                      <a:pt x="16" y="16"/>
                    </a:lnTo>
                    <a:lnTo>
                      <a:pt x="16" y="16"/>
                    </a:lnTo>
                    <a:lnTo>
                      <a:pt x="12" y="8"/>
                    </a:lnTo>
                    <a:lnTo>
                      <a:pt x="8" y="0"/>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498">
                <a:extLst>
                  <a:ext uri="{FF2B5EF4-FFF2-40B4-BE49-F238E27FC236}">
                    <a16:creationId xmlns:a16="http://schemas.microsoft.com/office/drawing/2014/main" id="{E2CB8183-82E6-48DA-BDC4-17BC75053F33}"/>
                  </a:ext>
                </a:extLst>
              </p:cNvPr>
              <p:cNvSpPr>
                <a:spLocks/>
              </p:cNvSpPr>
              <p:nvPr/>
            </p:nvSpPr>
            <p:spPr bwMode="auto">
              <a:xfrm>
                <a:off x="2182" y="2044"/>
                <a:ext cx="330" cy="324"/>
              </a:xfrm>
              <a:custGeom>
                <a:avLst/>
                <a:gdLst>
                  <a:gd name="T0" fmla="*/ 302 w 330"/>
                  <a:gd name="T1" fmla="*/ 8 h 324"/>
                  <a:gd name="T2" fmla="*/ 302 w 330"/>
                  <a:gd name="T3" fmla="*/ 8 h 324"/>
                  <a:gd name="T4" fmla="*/ 300 w 330"/>
                  <a:gd name="T5" fmla="*/ 8 h 324"/>
                  <a:gd name="T6" fmla="*/ 0 w 330"/>
                  <a:gd name="T7" fmla="*/ 308 h 324"/>
                  <a:gd name="T8" fmla="*/ 0 w 330"/>
                  <a:gd name="T9" fmla="*/ 308 h 324"/>
                  <a:gd name="T10" fmla="*/ 4 w 330"/>
                  <a:gd name="T11" fmla="*/ 310 h 324"/>
                  <a:gd name="T12" fmla="*/ 8 w 330"/>
                  <a:gd name="T13" fmla="*/ 314 h 324"/>
                  <a:gd name="T14" fmla="*/ 8 w 330"/>
                  <a:gd name="T15" fmla="*/ 314 h 324"/>
                  <a:gd name="T16" fmla="*/ 8 w 330"/>
                  <a:gd name="T17" fmla="*/ 320 h 324"/>
                  <a:gd name="T18" fmla="*/ 8 w 330"/>
                  <a:gd name="T19" fmla="*/ 324 h 324"/>
                  <a:gd name="T20" fmla="*/ 296 w 330"/>
                  <a:gd name="T21" fmla="*/ 36 h 324"/>
                  <a:gd name="T22" fmla="*/ 296 w 330"/>
                  <a:gd name="T23" fmla="*/ 36 h 324"/>
                  <a:gd name="T24" fmla="*/ 302 w 330"/>
                  <a:gd name="T25" fmla="*/ 28 h 324"/>
                  <a:gd name="T26" fmla="*/ 302 w 330"/>
                  <a:gd name="T27" fmla="*/ 28 h 324"/>
                  <a:gd name="T28" fmla="*/ 298 w 330"/>
                  <a:gd name="T29" fmla="*/ 28 h 324"/>
                  <a:gd name="T30" fmla="*/ 296 w 330"/>
                  <a:gd name="T31" fmla="*/ 30 h 324"/>
                  <a:gd name="T32" fmla="*/ 290 w 330"/>
                  <a:gd name="T33" fmla="*/ 34 h 324"/>
                  <a:gd name="T34" fmla="*/ 290 w 330"/>
                  <a:gd name="T35" fmla="*/ 34 h 324"/>
                  <a:gd name="T36" fmla="*/ 292 w 330"/>
                  <a:gd name="T37" fmla="*/ 32 h 324"/>
                  <a:gd name="T38" fmla="*/ 294 w 330"/>
                  <a:gd name="T39" fmla="*/ 28 h 324"/>
                  <a:gd name="T40" fmla="*/ 302 w 330"/>
                  <a:gd name="T41" fmla="*/ 20 h 324"/>
                  <a:gd name="T42" fmla="*/ 312 w 330"/>
                  <a:gd name="T43" fmla="*/ 14 h 324"/>
                  <a:gd name="T44" fmla="*/ 320 w 330"/>
                  <a:gd name="T45" fmla="*/ 12 h 324"/>
                  <a:gd name="T46" fmla="*/ 320 w 330"/>
                  <a:gd name="T47" fmla="*/ 12 h 324"/>
                  <a:gd name="T48" fmla="*/ 322 w 330"/>
                  <a:gd name="T49" fmla="*/ 12 h 324"/>
                  <a:gd name="T50" fmla="*/ 330 w 330"/>
                  <a:gd name="T51" fmla="*/ 4 h 324"/>
                  <a:gd name="T52" fmla="*/ 330 w 330"/>
                  <a:gd name="T53" fmla="*/ 4 h 324"/>
                  <a:gd name="T54" fmla="*/ 322 w 330"/>
                  <a:gd name="T55" fmla="*/ 2 h 324"/>
                  <a:gd name="T56" fmla="*/ 314 w 330"/>
                  <a:gd name="T57" fmla="*/ 0 h 324"/>
                  <a:gd name="T58" fmla="*/ 314 w 330"/>
                  <a:gd name="T59" fmla="*/ 0 h 324"/>
                  <a:gd name="T60" fmla="*/ 312 w 330"/>
                  <a:gd name="T61" fmla="*/ 2 h 324"/>
                  <a:gd name="T62" fmla="*/ 308 w 330"/>
                  <a:gd name="T63" fmla="*/ 4 h 324"/>
                  <a:gd name="T64" fmla="*/ 306 w 330"/>
                  <a:gd name="T65" fmla="*/ 6 h 324"/>
                  <a:gd name="T66" fmla="*/ 302 w 330"/>
                  <a:gd name="T67" fmla="*/ 8 h 324"/>
                  <a:gd name="T68" fmla="*/ 302 w 330"/>
                  <a:gd name="T69" fmla="*/ 8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30" h="324">
                    <a:moveTo>
                      <a:pt x="302" y="8"/>
                    </a:moveTo>
                    <a:lnTo>
                      <a:pt x="302" y="8"/>
                    </a:lnTo>
                    <a:lnTo>
                      <a:pt x="300" y="8"/>
                    </a:lnTo>
                    <a:lnTo>
                      <a:pt x="0" y="308"/>
                    </a:lnTo>
                    <a:lnTo>
                      <a:pt x="0" y="308"/>
                    </a:lnTo>
                    <a:lnTo>
                      <a:pt x="4" y="310"/>
                    </a:lnTo>
                    <a:lnTo>
                      <a:pt x="8" y="314"/>
                    </a:lnTo>
                    <a:lnTo>
                      <a:pt x="8" y="314"/>
                    </a:lnTo>
                    <a:lnTo>
                      <a:pt x="8" y="320"/>
                    </a:lnTo>
                    <a:lnTo>
                      <a:pt x="8" y="324"/>
                    </a:lnTo>
                    <a:lnTo>
                      <a:pt x="296" y="36"/>
                    </a:lnTo>
                    <a:lnTo>
                      <a:pt x="296" y="36"/>
                    </a:lnTo>
                    <a:lnTo>
                      <a:pt x="302" y="28"/>
                    </a:lnTo>
                    <a:lnTo>
                      <a:pt x="302" y="28"/>
                    </a:lnTo>
                    <a:lnTo>
                      <a:pt x="298" y="28"/>
                    </a:lnTo>
                    <a:lnTo>
                      <a:pt x="296" y="30"/>
                    </a:lnTo>
                    <a:lnTo>
                      <a:pt x="290" y="34"/>
                    </a:lnTo>
                    <a:lnTo>
                      <a:pt x="290" y="34"/>
                    </a:lnTo>
                    <a:lnTo>
                      <a:pt x="292" y="32"/>
                    </a:lnTo>
                    <a:lnTo>
                      <a:pt x="294" y="28"/>
                    </a:lnTo>
                    <a:lnTo>
                      <a:pt x="302" y="20"/>
                    </a:lnTo>
                    <a:lnTo>
                      <a:pt x="312" y="14"/>
                    </a:lnTo>
                    <a:lnTo>
                      <a:pt x="320" y="12"/>
                    </a:lnTo>
                    <a:lnTo>
                      <a:pt x="320" y="12"/>
                    </a:lnTo>
                    <a:lnTo>
                      <a:pt x="322" y="12"/>
                    </a:lnTo>
                    <a:lnTo>
                      <a:pt x="330" y="4"/>
                    </a:lnTo>
                    <a:lnTo>
                      <a:pt x="330" y="4"/>
                    </a:lnTo>
                    <a:lnTo>
                      <a:pt x="322" y="2"/>
                    </a:lnTo>
                    <a:lnTo>
                      <a:pt x="314" y="0"/>
                    </a:lnTo>
                    <a:lnTo>
                      <a:pt x="314" y="0"/>
                    </a:lnTo>
                    <a:lnTo>
                      <a:pt x="312" y="2"/>
                    </a:lnTo>
                    <a:lnTo>
                      <a:pt x="308" y="4"/>
                    </a:lnTo>
                    <a:lnTo>
                      <a:pt x="306" y="6"/>
                    </a:lnTo>
                    <a:lnTo>
                      <a:pt x="302" y="8"/>
                    </a:lnTo>
                    <a:lnTo>
                      <a:pt x="302"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499">
                <a:extLst>
                  <a:ext uri="{FF2B5EF4-FFF2-40B4-BE49-F238E27FC236}">
                    <a16:creationId xmlns:a16="http://schemas.microsoft.com/office/drawing/2014/main" id="{EDD20881-4A79-43F1-B0A8-CBC5831B577E}"/>
                  </a:ext>
                </a:extLst>
              </p:cNvPr>
              <p:cNvSpPr>
                <a:spLocks/>
              </p:cNvSpPr>
              <p:nvPr/>
            </p:nvSpPr>
            <p:spPr bwMode="auto">
              <a:xfrm>
                <a:off x="2508" y="1814"/>
                <a:ext cx="226" cy="230"/>
              </a:xfrm>
              <a:custGeom>
                <a:avLst/>
                <a:gdLst>
                  <a:gd name="T0" fmla="*/ 220 w 226"/>
                  <a:gd name="T1" fmla="*/ 8 h 230"/>
                  <a:gd name="T2" fmla="*/ 220 w 226"/>
                  <a:gd name="T3" fmla="*/ 8 h 230"/>
                  <a:gd name="T4" fmla="*/ 216 w 226"/>
                  <a:gd name="T5" fmla="*/ 6 h 230"/>
                  <a:gd name="T6" fmla="*/ 212 w 226"/>
                  <a:gd name="T7" fmla="*/ 0 h 230"/>
                  <a:gd name="T8" fmla="*/ 86 w 226"/>
                  <a:gd name="T9" fmla="*/ 128 h 230"/>
                  <a:gd name="T10" fmla="*/ 86 w 226"/>
                  <a:gd name="T11" fmla="*/ 128 h 230"/>
                  <a:gd name="T12" fmla="*/ 88 w 226"/>
                  <a:gd name="T13" fmla="*/ 134 h 230"/>
                  <a:gd name="T14" fmla="*/ 88 w 226"/>
                  <a:gd name="T15" fmla="*/ 134 h 230"/>
                  <a:gd name="T16" fmla="*/ 84 w 226"/>
                  <a:gd name="T17" fmla="*/ 140 h 230"/>
                  <a:gd name="T18" fmla="*/ 82 w 226"/>
                  <a:gd name="T19" fmla="*/ 142 h 230"/>
                  <a:gd name="T20" fmla="*/ 80 w 226"/>
                  <a:gd name="T21" fmla="*/ 146 h 230"/>
                  <a:gd name="T22" fmla="*/ 80 w 226"/>
                  <a:gd name="T23" fmla="*/ 146 h 230"/>
                  <a:gd name="T24" fmla="*/ 76 w 226"/>
                  <a:gd name="T25" fmla="*/ 148 h 230"/>
                  <a:gd name="T26" fmla="*/ 72 w 226"/>
                  <a:gd name="T27" fmla="*/ 150 h 230"/>
                  <a:gd name="T28" fmla="*/ 70 w 226"/>
                  <a:gd name="T29" fmla="*/ 152 h 230"/>
                  <a:gd name="T30" fmla="*/ 66 w 226"/>
                  <a:gd name="T31" fmla="*/ 152 h 230"/>
                  <a:gd name="T32" fmla="*/ 66 w 226"/>
                  <a:gd name="T33" fmla="*/ 152 h 230"/>
                  <a:gd name="T34" fmla="*/ 64 w 226"/>
                  <a:gd name="T35" fmla="*/ 150 h 230"/>
                  <a:gd name="T36" fmla="*/ 0 w 226"/>
                  <a:gd name="T37" fmla="*/ 214 h 230"/>
                  <a:gd name="T38" fmla="*/ 0 w 226"/>
                  <a:gd name="T39" fmla="*/ 214 h 230"/>
                  <a:gd name="T40" fmla="*/ 2 w 226"/>
                  <a:gd name="T41" fmla="*/ 216 h 230"/>
                  <a:gd name="T42" fmla="*/ 2 w 226"/>
                  <a:gd name="T43" fmla="*/ 216 h 230"/>
                  <a:gd name="T44" fmla="*/ 4 w 226"/>
                  <a:gd name="T45" fmla="*/ 224 h 230"/>
                  <a:gd name="T46" fmla="*/ 4 w 226"/>
                  <a:gd name="T47" fmla="*/ 226 h 230"/>
                  <a:gd name="T48" fmla="*/ 6 w 226"/>
                  <a:gd name="T49" fmla="*/ 230 h 230"/>
                  <a:gd name="T50" fmla="*/ 6 w 226"/>
                  <a:gd name="T51" fmla="*/ 230 h 230"/>
                  <a:gd name="T52" fmla="*/ 8 w 226"/>
                  <a:gd name="T53" fmla="*/ 230 h 230"/>
                  <a:gd name="T54" fmla="*/ 226 w 226"/>
                  <a:gd name="T55" fmla="*/ 12 h 230"/>
                  <a:gd name="T56" fmla="*/ 226 w 226"/>
                  <a:gd name="T57" fmla="*/ 12 h 230"/>
                  <a:gd name="T58" fmla="*/ 222 w 226"/>
                  <a:gd name="T59" fmla="*/ 10 h 230"/>
                  <a:gd name="T60" fmla="*/ 220 w 226"/>
                  <a:gd name="T61" fmla="*/ 8 h 230"/>
                  <a:gd name="T62" fmla="*/ 220 w 226"/>
                  <a:gd name="T63" fmla="*/ 8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230">
                    <a:moveTo>
                      <a:pt x="220" y="8"/>
                    </a:moveTo>
                    <a:lnTo>
                      <a:pt x="220" y="8"/>
                    </a:lnTo>
                    <a:lnTo>
                      <a:pt x="216" y="6"/>
                    </a:lnTo>
                    <a:lnTo>
                      <a:pt x="212" y="0"/>
                    </a:lnTo>
                    <a:lnTo>
                      <a:pt x="86" y="128"/>
                    </a:lnTo>
                    <a:lnTo>
                      <a:pt x="86" y="128"/>
                    </a:lnTo>
                    <a:lnTo>
                      <a:pt x="88" y="134"/>
                    </a:lnTo>
                    <a:lnTo>
                      <a:pt x="88" y="134"/>
                    </a:lnTo>
                    <a:lnTo>
                      <a:pt x="84" y="140"/>
                    </a:lnTo>
                    <a:lnTo>
                      <a:pt x="82" y="142"/>
                    </a:lnTo>
                    <a:lnTo>
                      <a:pt x="80" y="146"/>
                    </a:lnTo>
                    <a:lnTo>
                      <a:pt x="80" y="146"/>
                    </a:lnTo>
                    <a:lnTo>
                      <a:pt x="76" y="148"/>
                    </a:lnTo>
                    <a:lnTo>
                      <a:pt x="72" y="150"/>
                    </a:lnTo>
                    <a:lnTo>
                      <a:pt x="70" y="152"/>
                    </a:lnTo>
                    <a:lnTo>
                      <a:pt x="66" y="152"/>
                    </a:lnTo>
                    <a:lnTo>
                      <a:pt x="66" y="152"/>
                    </a:lnTo>
                    <a:lnTo>
                      <a:pt x="64" y="150"/>
                    </a:lnTo>
                    <a:lnTo>
                      <a:pt x="0" y="214"/>
                    </a:lnTo>
                    <a:lnTo>
                      <a:pt x="0" y="214"/>
                    </a:lnTo>
                    <a:lnTo>
                      <a:pt x="2" y="216"/>
                    </a:lnTo>
                    <a:lnTo>
                      <a:pt x="2" y="216"/>
                    </a:lnTo>
                    <a:lnTo>
                      <a:pt x="4" y="224"/>
                    </a:lnTo>
                    <a:lnTo>
                      <a:pt x="4" y="226"/>
                    </a:lnTo>
                    <a:lnTo>
                      <a:pt x="6" y="230"/>
                    </a:lnTo>
                    <a:lnTo>
                      <a:pt x="6" y="230"/>
                    </a:lnTo>
                    <a:lnTo>
                      <a:pt x="8" y="230"/>
                    </a:lnTo>
                    <a:lnTo>
                      <a:pt x="226" y="12"/>
                    </a:lnTo>
                    <a:lnTo>
                      <a:pt x="226" y="12"/>
                    </a:lnTo>
                    <a:lnTo>
                      <a:pt x="222" y="10"/>
                    </a:lnTo>
                    <a:lnTo>
                      <a:pt x="220" y="8"/>
                    </a:lnTo>
                    <a:lnTo>
                      <a:pt x="22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500">
                <a:extLst>
                  <a:ext uri="{FF2B5EF4-FFF2-40B4-BE49-F238E27FC236}">
                    <a16:creationId xmlns:a16="http://schemas.microsoft.com/office/drawing/2014/main" id="{54545A19-498A-45CB-BC6A-9EDB66AA566F}"/>
                  </a:ext>
                </a:extLst>
              </p:cNvPr>
              <p:cNvSpPr>
                <a:spLocks/>
              </p:cNvSpPr>
              <p:nvPr/>
            </p:nvSpPr>
            <p:spPr bwMode="auto">
              <a:xfrm>
                <a:off x="2178" y="2398"/>
                <a:ext cx="8" cy="12"/>
              </a:xfrm>
              <a:custGeom>
                <a:avLst/>
                <a:gdLst>
                  <a:gd name="T0" fmla="*/ 4 w 8"/>
                  <a:gd name="T1" fmla="*/ 12 h 12"/>
                  <a:gd name="T2" fmla="*/ 4 w 8"/>
                  <a:gd name="T3" fmla="*/ 12 h 12"/>
                  <a:gd name="T4" fmla="*/ 6 w 8"/>
                  <a:gd name="T5" fmla="*/ 8 h 12"/>
                  <a:gd name="T6" fmla="*/ 8 w 8"/>
                  <a:gd name="T7" fmla="*/ 4 h 12"/>
                  <a:gd name="T8" fmla="*/ 8 w 8"/>
                  <a:gd name="T9" fmla="*/ 4 h 12"/>
                  <a:gd name="T10" fmla="*/ 6 w 8"/>
                  <a:gd name="T11" fmla="*/ 0 h 12"/>
                  <a:gd name="T12" fmla="*/ 0 w 8"/>
                  <a:gd name="T13" fmla="*/ 6 h 12"/>
                  <a:gd name="T14" fmla="*/ 0 w 8"/>
                  <a:gd name="T15" fmla="*/ 6 h 12"/>
                  <a:gd name="T16" fmla="*/ 4 w 8"/>
                  <a:gd name="T17" fmla="*/ 12 h 12"/>
                  <a:gd name="T18" fmla="*/ 4 w 8"/>
                  <a:gd name="T19"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12">
                    <a:moveTo>
                      <a:pt x="4" y="12"/>
                    </a:moveTo>
                    <a:lnTo>
                      <a:pt x="4" y="12"/>
                    </a:lnTo>
                    <a:lnTo>
                      <a:pt x="6" y="8"/>
                    </a:lnTo>
                    <a:lnTo>
                      <a:pt x="8" y="4"/>
                    </a:lnTo>
                    <a:lnTo>
                      <a:pt x="8" y="4"/>
                    </a:lnTo>
                    <a:lnTo>
                      <a:pt x="6" y="0"/>
                    </a:lnTo>
                    <a:lnTo>
                      <a:pt x="0" y="6"/>
                    </a:lnTo>
                    <a:lnTo>
                      <a:pt x="0" y="6"/>
                    </a:lnTo>
                    <a:lnTo>
                      <a:pt x="4" y="12"/>
                    </a:lnTo>
                    <a:lnTo>
                      <a:pt x="4"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501">
                <a:extLst>
                  <a:ext uri="{FF2B5EF4-FFF2-40B4-BE49-F238E27FC236}">
                    <a16:creationId xmlns:a16="http://schemas.microsoft.com/office/drawing/2014/main" id="{C1C885AD-6735-4D2C-A2C6-073CB5E57012}"/>
                  </a:ext>
                </a:extLst>
              </p:cNvPr>
              <p:cNvSpPr>
                <a:spLocks/>
              </p:cNvSpPr>
              <p:nvPr/>
            </p:nvSpPr>
            <p:spPr bwMode="auto">
              <a:xfrm>
                <a:off x="2530" y="1800"/>
                <a:ext cx="266" cy="258"/>
              </a:xfrm>
              <a:custGeom>
                <a:avLst/>
                <a:gdLst>
                  <a:gd name="T0" fmla="*/ 258 w 266"/>
                  <a:gd name="T1" fmla="*/ 2 h 258"/>
                  <a:gd name="T2" fmla="*/ 258 w 266"/>
                  <a:gd name="T3" fmla="*/ 2 h 258"/>
                  <a:gd name="T4" fmla="*/ 254 w 266"/>
                  <a:gd name="T5" fmla="*/ 0 h 258"/>
                  <a:gd name="T6" fmla="*/ 236 w 266"/>
                  <a:gd name="T7" fmla="*/ 18 h 258"/>
                  <a:gd name="T8" fmla="*/ 236 w 266"/>
                  <a:gd name="T9" fmla="*/ 18 h 258"/>
                  <a:gd name="T10" fmla="*/ 230 w 266"/>
                  <a:gd name="T11" fmla="*/ 24 h 258"/>
                  <a:gd name="T12" fmla="*/ 224 w 266"/>
                  <a:gd name="T13" fmla="*/ 28 h 258"/>
                  <a:gd name="T14" fmla="*/ 0 w 266"/>
                  <a:gd name="T15" fmla="*/ 252 h 258"/>
                  <a:gd name="T16" fmla="*/ 0 w 266"/>
                  <a:gd name="T17" fmla="*/ 252 h 258"/>
                  <a:gd name="T18" fmla="*/ 20 w 266"/>
                  <a:gd name="T19" fmla="*/ 258 h 258"/>
                  <a:gd name="T20" fmla="*/ 266 w 266"/>
                  <a:gd name="T21" fmla="*/ 12 h 258"/>
                  <a:gd name="T22" fmla="*/ 266 w 266"/>
                  <a:gd name="T23" fmla="*/ 12 h 258"/>
                  <a:gd name="T24" fmla="*/ 260 w 266"/>
                  <a:gd name="T25" fmla="*/ 8 h 258"/>
                  <a:gd name="T26" fmla="*/ 258 w 266"/>
                  <a:gd name="T27" fmla="*/ 2 h 258"/>
                  <a:gd name="T28" fmla="*/ 258 w 266"/>
                  <a:gd name="T29" fmla="*/ 2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6" h="258">
                    <a:moveTo>
                      <a:pt x="258" y="2"/>
                    </a:moveTo>
                    <a:lnTo>
                      <a:pt x="258" y="2"/>
                    </a:lnTo>
                    <a:lnTo>
                      <a:pt x="254" y="0"/>
                    </a:lnTo>
                    <a:lnTo>
                      <a:pt x="236" y="18"/>
                    </a:lnTo>
                    <a:lnTo>
                      <a:pt x="236" y="18"/>
                    </a:lnTo>
                    <a:lnTo>
                      <a:pt x="230" y="24"/>
                    </a:lnTo>
                    <a:lnTo>
                      <a:pt x="224" y="28"/>
                    </a:lnTo>
                    <a:lnTo>
                      <a:pt x="0" y="252"/>
                    </a:lnTo>
                    <a:lnTo>
                      <a:pt x="0" y="252"/>
                    </a:lnTo>
                    <a:lnTo>
                      <a:pt x="20" y="258"/>
                    </a:lnTo>
                    <a:lnTo>
                      <a:pt x="266" y="12"/>
                    </a:lnTo>
                    <a:lnTo>
                      <a:pt x="266" y="12"/>
                    </a:lnTo>
                    <a:lnTo>
                      <a:pt x="260" y="8"/>
                    </a:lnTo>
                    <a:lnTo>
                      <a:pt x="258" y="2"/>
                    </a:lnTo>
                    <a:lnTo>
                      <a:pt x="258"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502">
                <a:extLst>
                  <a:ext uri="{FF2B5EF4-FFF2-40B4-BE49-F238E27FC236}">
                    <a16:creationId xmlns:a16="http://schemas.microsoft.com/office/drawing/2014/main" id="{F324C1FB-6087-4024-A253-9FE41631268F}"/>
                  </a:ext>
                </a:extLst>
              </p:cNvPr>
              <p:cNvSpPr>
                <a:spLocks/>
              </p:cNvSpPr>
              <p:nvPr/>
            </p:nvSpPr>
            <p:spPr bwMode="auto">
              <a:xfrm>
                <a:off x="2204" y="2110"/>
                <a:ext cx="276" cy="280"/>
              </a:xfrm>
              <a:custGeom>
                <a:avLst/>
                <a:gdLst>
                  <a:gd name="T0" fmla="*/ 268 w 276"/>
                  <a:gd name="T1" fmla="*/ 8 h 280"/>
                  <a:gd name="T2" fmla="*/ 268 w 276"/>
                  <a:gd name="T3" fmla="*/ 8 h 280"/>
                  <a:gd name="T4" fmla="*/ 268 w 276"/>
                  <a:gd name="T5" fmla="*/ 0 h 280"/>
                  <a:gd name="T6" fmla="*/ 0 w 276"/>
                  <a:gd name="T7" fmla="*/ 270 h 280"/>
                  <a:gd name="T8" fmla="*/ 0 w 276"/>
                  <a:gd name="T9" fmla="*/ 270 h 280"/>
                  <a:gd name="T10" fmla="*/ 6 w 276"/>
                  <a:gd name="T11" fmla="*/ 274 h 280"/>
                  <a:gd name="T12" fmla="*/ 6 w 276"/>
                  <a:gd name="T13" fmla="*/ 274 h 280"/>
                  <a:gd name="T14" fmla="*/ 14 w 276"/>
                  <a:gd name="T15" fmla="*/ 280 h 280"/>
                  <a:gd name="T16" fmla="*/ 276 w 276"/>
                  <a:gd name="T17" fmla="*/ 18 h 280"/>
                  <a:gd name="T18" fmla="*/ 276 w 276"/>
                  <a:gd name="T19" fmla="*/ 18 h 280"/>
                  <a:gd name="T20" fmla="*/ 270 w 276"/>
                  <a:gd name="T21" fmla="*/ 14 h 280"/>
                  <a:gd name="T22" fmla="*/ 268 w 276"/>
                  <a:gd name="T23" fmla="*/ 12 h 280"/>
                  <a:gd name="T24" fmla="*/ 268 w 276"/>
                  <a:gd name="T25" fmla="*/ 8 h 280"/>
                  <a:gd name="T26" fmla="*/ 268 w 276"/>
                  <a:gd name="T27" fmla="*/ 8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280">
                    <a:moveTo>
                      <a:pt x="268" y="8"/>
                    </a:moveTo>
                    <a:lnTo>
                      <a:pt x="268" y="8"/>
                    </a:lnTo>
                    <a:lnTo>
                      <a:pt x="268" y="0"/>
                    </a:lnTo>
                    <a:lnTo>
                      <a:pt x="0" y="270"/>
                    </a:lnTo>
                    <a:lnTo>
                      <a:pt x="0" y="270"/>
                    </a:lnTo>
                    <a:lnTo>
                      <a:pt x="6" y="274"/>
                    </a:lnTo>
                    <a:lnTo>
                      <a:pt x="6" y="274"/>
                    </a:lnTo>
                    <a:lnTo>
                      <a:pt x="14" y="280"/>
                    </a:lnTo>
                    <a:lnTo>
                      <a:pt x="276" y="18"/>
                    </a:lnTo>
                    <a:lnTo>
                      <a:pt x="276" y="18"/>
                    </a:lnTo>
                    <a:lnTo>
                      <a:pt x="270" y="14"/>
                    </a:lnTo>
                    <a:lnTo>
                      <a:pt x="268" y="12"/>
                    </a:lnTo>
                    <a:lnTo>
                      <a:pt x="268" y="8"/>
                    </a:lnTo>
                    <a:lnTo>
                      <a:pt x="26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503">
                <a:extLst>
                  <a:ext uri="{FF2B5EF4-FFF2-40B4-BE49-F238E27FC236}">
                    <a16:creationId xmlns:a16="http://schemas.microsoft.com/office/drawing/2014/main" id="{EEBE18A2-4E81-47E3-B630-936639D76C74}"/>
                  </a:ext>
                </a:extLst>
              </p:cNvPr>
              <p:cNvSpPr>
                <a:spLocks/>
              </p:cNvSpPr>
              <p:nvPr/>
            </p:nvSpPr>
            <p:spPr bwMode="auto">
              <a:xfrm>
                <a:off x="2492" y="2062"/>
                <a:ext cx="42" cy="54"/>
              </a:xfrm>
              <a:custGeom>
                <a:avLst/>
                <a:gdLst>
                  <a:gd name="T0" fmla="*/ 28 w 42"/>
                  <a:gd name="T1" fmla="*/ 0 h 54"/>
                  <a:gd name="T2" fmla="*/ 2 w 42"/>
                  <a:gd name="T3" fmla="*/ 28 h 54"/>
                  <a:gd name="T4" fmla="*/ 2 w 42"/>
                  <a:gd name="T5" fmla="*/ 28 h 54"/>
                  <a:gd name="T6" fmla="*/ 4 w 42"/>
                  <a:gd name="T7" fmla="*/ 30 h 54"/>
                  <a:gd name="T8" fmla="*/ 4 w 42"/>
                  <a:gd name="T9" fmla="*/ 30 h 54"/>
                  <a:gd name="T10" fmla="*/ 4 w 42"/>
                  <a:gd name="T11" fmla="*/ 46 h 54"/>
                  <a:gd name="T12" fmla="*/ 4 w 42"/>
                  <a:gd name="T13" fmla="*/ 46 h 54"/>
                  <a:gd name="T14" fmla="*/ 0 w 42"/>
                  <a:gd name="T15" fmla="*/ 54 h 54"/>
                  <a:gd name="T16" fmla="*/ 42 w 42"/>
                  <a:gd name="T17" fmla="*/ 12 h 54"/>
                  <a:gd name="T18" fmla="*/ 42 w 42"/>
                  <a:gd name="T19" fmla="*/ 12 h 54"/>
                  <a:gd name="T20" fmla="*/ 42 w 42"/>
                  <a:gd name="T21" fmla="*/ 8 h 54"/>
                  <a:gd name="T22" fmla="*/ 38 w 42"/>
                  <a:gd name="T23" fmla="*/ 6 h 54"/>
                  <a:gd name="T24" fmla="*/ 28 w 42"/>
                  <a:gd name="T25" fmla="*/ 0 h 54"/>
                  <a:gd name="T26" fmla="*/ 28 w 42"/>
                  <a:gd name="T2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54">
                    <a:moveTo>
                      <a:pt x="28" y="0"/>
                    </a:moveTo>
                    <a:lnTo>
                      <a:pt x="2" y="28"/>
                    </a:lnTo>
                    <a:lnTo>
                      <a:pt x="2" y="28"/>
                    </a:lnTo>
                    <a:lnTo>
                      <a:pt x="4" y="30"/>
                    </a:lnTo>
                    <a:lnTo>
                      <a:pt x="4" y="30"/>
                    </a:lnTo>
                    <a:lnTo>
                      <a:pt x="4" y="46"/>
                    </a:lnTo>
                    <a:lnTo>
                      <a:pt x="4" y="46"/>
                    </a:lnTo>
                    <a:lnTo>
                      <a:pt x="0" y="54"/>
                    </a:lnTo>
                    <a:lnTo>
                      <a:pt x="42" y="12"/>
                    </a:lnTo>
                    <a:lnTo>
                      <a:pt x="42" y="12"/>
                    </a:lnTo>
                    <a:lnTo>
                      <a:pt x="42" y="8"/>
                    </a:lnTo>
                    <a:lnTo>
                      <a:pt x="38" y="6"/>
                    </a:lnTo>
                    <a:lnTo>
                      <a:pt x="28" y="0"/>
                    </a:lnTo>
                    <a:lnTo>
                      <a:pt x="2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504">
                <a:extLst>
                  <a:ext uri="{FF2B5EF4-FFF2-40B4-BE49-F238E27FC236}">
                    <a16:creationId xmlns:a16="http://schemas.microsoft.com/office/drawing/2014/main" id="{AC7CF5F5-7B44-46CA-BDEF-F1C01A90E4E0}"/>
                  </a:ext>
                </a:extLst>
              </p:cNvPr>
              <p:cNvSpPr>
                <a:spLocks/>
              </p:cNvSpPr>
              <p:nvPr/>
            </p:nvSpPr>
            <p:spPr bwMode="auto">
              <a:xfrm>
                <a:off x="2228" y="1828"/>
                <a:ext cx="586" cy="590"/>
              </a:xfrm>
              <a:custGeom>
                <a:avLst/>
                <a:gdLst>
                  <a:gd name="T0" fmla="*/ 306 w 586"/>
                  <a:gd name="T1" fmla="*/ 290 h 590"/>
                  <a:gd name="T2" fmla="*/ 306 w 586"/>
                  <a:gd name="T3" fmla="*/ 290 h 590"/>
                  <a:gd name="T4" fmla="*/ 308 w 586"/>
                  <a:gd name="T5" fmla="*/ 292 h 590"/>
                  <a:gd name="T6" fmla="*/ 586 w 586"/>
                  <a:gd name="T7" fmla="*/ 16 h 590"/>
                  <a:gd name="T8" fmla="*/ 586 w 586"/>
                  <a:gd name="T9" fmla="*/ 16 h 590"/>
                  <a:gd name="T10" fmla="*/ 578 w 586"/>
                  <a:gd name="T11" fmla="*/ 8 h 590"/>
                  <a:gd name="T12" fmla="*/ 576 w 586"/>
                  <a:gd name="T13" fmla="*/ 4 h 590"/>
                  <a:gd name="T14" fmla="*/ 576 w 586"/>
                  <a:gd name="T15" fmla="*/ 0 h 590"/>
                  <a:gd name="T16" fmla="*/ 576 w 586"/>
                  <a:gd name="T17" fmla="*/ 0 h 590"/>
                  <a:gd name="T18" fmla="*/ 576 w 586"/>
                  <a:gd name="T19" fmla="*/ 0 h 590"/>
                  <a:gd name="T20" fmla="*/ 340 w 586"/>
                  <a:gd name="T21" fmla="*/ 234 h 590"/>
                  <a:gd name="T22" fmla="*/ 340 w 586"/>
                  <a:gd name="T23" fmla="*/ 234 h 590"/>
                  <a:gd name="T24" fmla="*/ 346 w 586"/>
                  <a:gd name="T25" fmla="*/ 240 h 590"/>
                  <a:gd name="T26" fmla="*/ 348 w 586"/>
                  <a:gd name="T27" fmla="*/ 246 h 590"/>
                  <a:gd name="T28" fmla="*/ 348 w 586"/>
                  <a:gd name="T29" fmla="*/ 246 h 590"/>
                  <a:gd name="T30" fmla="*/ 346 w 586"/>
                  <a:gd name="T31" fmla="*/ 250 h 590"/>
                  <a:gd name="T32" fmla="*/ 342 w 586"/>
                  <a:gd name="T33" fmla="*/ 252 h 590"/>
                  <a:gd name="T34" fmla="*/ 342 w 586"/>
                  <a:gd name="T35" fmla="*/ 252 h 590"/>
                  <a:gd name="T36" fmla="*/ 340 w 586"/>
                  <a:gd name="T37" fmla="*/ 252 h 590"/>
                  <a:gd name="T38" fmla="*/ 336 w 586"/>
                  <a:gd name="T39" fmla="*/ 250 h 590"/>
                  <a:gd name="T40" fmla="*/ 330 w 586"/>
                  <a:gd name="T41" fmla="*/ 246 h 590"/>
                  <a:gd name="T42" fmla="*/ 330 w 586"/>
                  <a:gd name="T43" fmla="*/ 246 h 590"/>
                  <a:gd name="T44" fmla="*/ 330 w 586"/>
                  <a:gd name="T45" fmla="*/ 246 h 590"/>
                  <a:gd name="T46" fmla="*/ 324 w 586"/>
                  <a:gd name="T47" fmla="*/ 264 h 590"/>
                  <a:gd name="T48" fmla="*/ 322 w 586"/>
                  <a:gd name="T49" fmla="*/ 272 h 590"/>
                  <a:gd name="T50" fmla="*/ 320 w 586"/>
                  <a:gd name="T51" fmla="*/ 274 h 590"/>
                  <a:gd name="T52" fmla="*/ 318 w 586"/>
                  <a:gd name="T53" fmla="*/ 274 h 590"/>
                  <a:gd name="T54" fmla="*/ 318 w 586"/>
                  <a:gd name="T55" fmla="*/ 274 h 590"/>
                  <a:gd name="T56" fmla="*/ 314 w 586"/>
                  <a:gd name="T57" fmla="*/ 270 h 590"/>
                  <a:gd name="T58" fmla="*/ 312 w 586"/>
                  <a:gd name="T59" fmla="*/ 264 h 590"/>
                  <a:gd name="T60" fmla="*/ 0 w 586"/>
                  <a:gd name="T61" fmla="*/ 576 h 590"/>
                  <a:gd name="T62" fmla="*/ 0 w 586"/>
                  <a:gd name="T63" fmla="*/ 576 h 590"/>
                  <a:gd name="T64" fmla="*/ 6 w 586"/>
                  <a:gd name="T65" fmla="*/ 582 h 590"/>
                  <a:gd name="T66" fmla="*/ 10 w 586"/>
                  <a:gd name="T67" fmla="*/ 590 h 590"/>
                  <a:gd name="T68" fmla="*/ 308 w 586"/>
                  <a:gd name="T69" fmla="*/ 294 h 590"/>
                  <a:gd name="T70" fmla="*/ 308 w 586"/>
                  <a:gd name="T71" fmla="*/ 294 h 590"/>
                  <a:gd name="T72" fmla="*/ 306 w 586"/>
                  <a:gd name="T73" fmla="*/ 290 h 590"/>
                  <a:gd name="T74" fmla="*/ 306 w 586"/>
                  <a:gd name="T75" fmla="*/ 29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6" h="590">
                    <a:moveTo>
                      <a:pt x="306" y="290"/>
                    </a:moveTo>
                    <a:lnTo>
                      <a:pt x="306" y="290"/>
                    </a:lnTo>
                    <a:lnTo>
                      <a:pt x="308" y="292"/>
                    </a:lnTo>
                    <a:lnTo>
                      <a:pt x="586" y="16"/>
                    </a:lnTo>
                    <a:lnTo>
                      <a:pt x="586" y="16"/>
                    </a:lnTo>
                    <a:lnTo>
                      <a:pt x="578" y="8"/>
                    </a:lnTo>
                    <a:lnTo>
                      <a:pt x="576" y="4"/>
                    </a:lnTo>
                    <a:lnTo>
                      <a:pt x="576" y="0"/>
                    </a:lnTo>
                    <a:lnTo>
                      <a:pt x="576" y="0"/>
                    </a:lnTo>
                    <a:lnTo>
                      <a:pt x="576" y="0"/>
                    </a:lnTo>
                    <a:lnTo>
                      <a:pt x="340" y="234"/>
                    </a:lnTo>
                    <a:lnTo>
                      <a:pt x="340" y="234"/>
                    </a:lnTo>
                    <a:lnTo>
                      <a:pt x="346" y="240"/>
                    </a:lnTo>
                    <a:lnTo>
                      <a:pt x="348" y="246"/>
                    </a:lnTo>
                    <a:lnTo>
                      <a:pt x="348" y="246"/>
                    </a:lnTo>
                    <a:lnTo>
                      <a:pt x="346" y="250"/>
                    </a:lnTo>
                    <a:lnTo>
                      <a:pt x="342" y="252"/>
                    </a:lnTo>
                    <a:lnTo>
                      <a:pt x="342" y="252"/>
                    </a:lnTo>
                    <a:lnTo>
                      <a:pt x="340" y="252"/>
                    </a:lnTo>
                    <a:lnTo>
                      <a:pt x="336" y="250"/>
                    </a:lnTo>
                    <a:lnTo>
                      <a:pt x="330" y="246"/>
                    </a:lnTo>
                    <a:lnTo>
                      <a:pt x="330" y="246"/>
                    </a:lnTo>
                    <a:lnTo>
                      <a:pt x="330" y="246"/>
                    </a:lnTo>
                    <a:lnTo>
                      <a:pt x="324" y="264"/>
                    </a:lnTo>
                    <a:lnTo>
                      <a:pt x="322" y="272"/>
                    </a:lnTo>
                    <a:lnTo>
                      <a:pt x="320" y="274"/>
                    </a:lnTo>
                    <a:lnTo>
                      <a:pt x="318" y="274"/>
                    </a:lnTo>
                    <a:lnTo>
                      <a:pt x="318" y="274"/>
                    </a:lnTo>
                    <a:lnTo>
                      <a:pt x="314" y="270"/>
                    </a:lnTo>
                    <a:lnTo>
                      <a:pt x="312" y="264"/>
                    </a:lnTo>
                    <a:lnTo>
                      <a:pt x="0" y="576"/>
                    </a:lnTo>
                    <a:lnTo>
                      <a:pt x="0" y="576"/>
                    </a:lnTo>
                    <a:lnTo>
                      <a:pt x="6" y="582"/>
                    </a:lnTo>
                    <a:lnTo>
                      <a:pt x="10" y="590"/>
                    </a:lnTo>
                    <a:lnTo>
                      <a:pt x="308" y="294"/>
                    </a:lnTo>
                    <a:lnTo>
                      <a:pt x="308" y="294"/>
                    </a:lnTo>
                    <a:lnTo>
                      <a:pt x="306" y="290"/>
                    </a:lnTo>
                    <a:lnTo>
                      <a:pt x="306" y="2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505">
                <a:extLst>
                  <a:ext uri="{FF2B5EF4-FFF2-40B4-BE49-F238E27FC236}">
                    <a16:creationId xmlns:a16="http://schemas.microsoft.com/office/drawing/2014/main" id="{8A295695-D9C3-4759-B94C-442986D54913}"/>
                  </a:ext>
                </a:extLst>
              </p:cNvPr>
              <p:cNvSpPr>
                <a:spLocks/>
              </p:cNvSpPr>
              <p:nvPr/>
            </p:nvSpPr>
            <p:spPr bwMode="auto">
              <a:xfrm>
                <a:off x="2580" y="1858"/>
                <a:ext cx="248" cy="242"/>
              </a:xfrm>
              <a:custGeom>
                <a:avLst/>
                <a:gdLst>
                  <a:gd name="T0" fmla="*/ 242 w 248"/>
                  <a:gd name="T1" fmla="*/ 2 h 242"/>
                  <a:gd name="T2" fmla="*/ 242 w 248"/>
                  <a:gd name="T3" fmla="*/ 2 h 242"/>
                  <a:gd name="T4" fmla="*/ 242 w 248"/>
                  <a:gd name="T5" fmla="*/ 0 h 242"/>
                  <a:gd name="T6" fmla="*/ 0 w 248"/>
                  <a:gd name="T7" fmla="*/ 242 h 242"/>
                  <a:gd name="T8" fmla="*/ 0 w 248"/>
                  <a:gd name="T9" fmla="*/ 242 h 242"/>
                  <a:gd name="T10" fmla="*/ 6 w 248"/>
                  <a:gd name="T11" fmla="*/ 240 h 242"/>
                  <a:gd name="T12" fmla="*/ 6 w 248"/>
                  <a:gd name="T13" fmla="*/ 240 h 242"/>
                  <a:gd name="T14" fmla="*/ 34 w 248"/>
                  <a:gd name="T15" fmla="*/ 232 h 242"/>
                  <a:gd name="T16" fmla="*/ 248 w 248"/>
                  <a:gd name="T17" fmla="*/ 20 h 242"/>
                  <a:gd name="T18" fmla="*/ 248 w 248"/>
                  <a:gd name="T19" fmla="*/ 20 h 242"/>
                  <a:gd name="T20" fmla="*/ 242 w 248"/>
                  <a:gd name="T21" fmla="*/ 14 h 242"/>
                  <a:gd name="T22" fmla="*/ 236 w 248"/>
                  <a:gd name="T23" fmla="*/ 10 h 242"/>
                  <a:gd name="T24" fmla="*/ 236 w 248"/>
                  <a:gd name="T25" fmla="*/ 10 h 242"/>
                  <a:gd name="T26" fmla="*/ 240 w 248"/>
                  <a:gd name="T27" fmla="*/ 8 h 242"/>
                  <a:gd name="T28" fmla="*/ 242 w 248"/>
                  <a:gd name="T29" fmla="*/ 6 h 242"/>
                  <a:gd name="T30" fmla="*/ 242 w 248"/>
                  <a:gd name="T31" fmla="*/ 2 h 242"/>
                  <a:gd name="T32" fmla="*/ 242 w 248"/>
                  <a:gd name="T33" fmla="*/ 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8" h="242">
                    <a:moveTo>
                      <a:pt x="242" y="2"/>
                    </a:moveTo>
                    <a:lnTo>
                      <a:pt x="242" y="2"/>
                    </a:lnTo>
                    <a:lnTo>
                      <a:pt x="242" y="0"/>
                    </a:lnTo>
                    <a:lnTo>
                      <a:pt x="0" y="242"/>
                    </a:lnTo>
                    <a:lnTo>
                      <a:pt x="0" y="242"/>
                    </a:lnTo>
                    <a:lnTo>
                      <a:pt x="6" y="240"/>
                    </a:lnTo>
                    <a:lnTo>
                      <a:pt x="6" y="240"/>
                    </a:lnTo>
                    <a:lnTo>
                      <a:pt x="34" y="232"/>
                    </a:lnTo>
                    <a:lnTo>
                      <a:pt x="248" y="20"/>
                    </a:lnTo>
                    <a:lnTo>
                      <a:pt x="248" y="20"/>
                    </a:lnTo>
                    <a:lnTo>
                      <a:pt x="242" y="14"/>
                    </a:lnTo>
                    <a:lnTo>
                      <a:pt x="236" y="10"/>
                    </a:lnTo>
                    <a:lnTo>
                      <a:pt x="236" y="10"/>
                    </a:lnTo>
                    <a:lnTo>
                      <a:pt x="240" y="8"/>
                    </a:lnTo>
                    <a:lnTo>
                      <a:pt x="242" y="6"/>
                    </a:lnTo>
                    <a:lnTo>
                      <a:pt x="242" y="2"/>
                    </a:lnTo>
                    <a:lnTo>
                      <a:pt x="242"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506">
                <a:extLst>
                  <a:ext uri="{FF2B5EF4-FFF2-40B4-BE49-F238E27FC236}">
                    <a16:creationId xmlns:a16="http://schemas.microsoft.com/office/drawing/2014/main" id="{ADCC3589-B30E-42F9-AD63-B8B0BE7CB732}"/>
                  </a:ext>
                </a:extLst>
              </p:cNvPr>
              <p:cNvSpPr>
                <a:spLocks noEditPoints="1"/>
              </p:cNvSpPr>
              <p:nvPr/>
            </p:nvSpPr>
            <p:spPr bwMode="auto">
              <a:xfrm>
                <a:off x="2240" y="2100"/>
                <a:ext cx="362" cy="358"/>
              </a:xfrm>
              <a:custGeom>
                <a:avLst/>
                <a:gdLst>
                  <a:gd name="T0" fmla="*/ 106 w 362"/>
                  <a:gd name="T1" fmla="*/ 256 h 358"/>
                  <a:gd name="T2" fmla="*/ 110 w 362"/>
                  <a:gd name="T3" fmla="*/ 238 h 358"/>
                  <a:gd name="T4" fmla="*/ 122 w 362"/>
                  <a:gd name="T5" fmla="*/ 226 h 358"/>
                  <a:gd name="T6" fmla="*/ 128 w 362"/>
                  <a:gd name="T7" fmla="*/ 226 h 358"/>
                  <a:gd name="T8" fmla="*/ 134 w 362"/>
                  <a:gd name="T9" fmla="*/ 224 h 358"/>
                  <a:gd name="T10" fmla="*/ 144 w 362"/>
                  <a:gd name="T11" fmla="*/ 214 h 358"/>
                  <a:gd name="T12" fmla="*/ 158 w 362"/>
                  <a:gd name="T13" fmla="*/ 206 h 358"/>
                  <a:gd name="T14" fmla="*/ 362 w 362"/>
                  <a:gd name="T15" fmla="*/ 2 h 358"/>
                  <a:gd name="T16" fmla="*/ 346 w 362"/>
                  <a:gd name="T17" fmla="*/ 2 h 358"/>
                  <a:gd name="T18" fmla="*/ 340 w 362"/>
                  <a:gd name="T19" fmla="*/ 2 h 358"/>
                  <a:gd name="T20" fmla="*/ 342 w 362"/>
                  <a:gd name="T21" fmla="*/ 6 h 358"/>
                  <a:gd name="T22" fmla="*/ 340 w 362"/>
                  <a:gd name="T23" fmla="*/ 2 h 358"/>
                  <a:gd name="T24" fmla="*/ 340 w 362"/>
                  <a:gd name="T25" fmla="*/ 0 h 358"/>
                  <a:gd name="T26" fmla="*/ 324 w 362"/>
                  <a:gd name="T27" fmla="*/ 16 h 358"/>
                  <a:gd name="T28" fmla="*/ 326 w 362"/>
                  <a:gd name="T29" fmla="*/ 16 h 358"/>
                  <a:gd name="T30" fmla="*/ 338 w 362"/>
                  <a:gd name="T31" fmla="*/ 18 h 358"/>
                  <a:gd name="T32" fmla="*/ 326 w 362"/>
                  <a:gd name="T33" fmla="*/ 24 h 358"/>
                  <a:gd name="T34" fmla="*/ 6 w 362"/>
                  <a:gd name="T35" fmla="*/ 334 h 358"/>
                  <a:gd name="T36" fmla="*/ 4 w 362"/>
                  <a:gd name="T37" fmla="*/ 340 h 358"/>
                  <a:gd name="T38" fmla="*/ 0 w 362"/>
                  <a:gd name="T39" fmla="*/ 348 h 358"/>
                  <a:gd name="T40" fmla="*/ 2 w 362"/>
                  <a:gd name="T41" fmla="*/ 354 h 358"/>
                  <a:gd name="T42" fmla="*/ 8 w 362"/>
                  <a:gd name="T43" fmla="*/ 356 h 358"/>
                  <a:gd name="T44" fmla="*/ 8 w 362"/>
                  <a:gd name="T45" fmla="*/ 358 h 358"/>
                  <a:gd name="T46" fmla="*/ 106 w 362"/>
                  <a:gd name="T47" fmla="*/ 258 h 358"/>
                  <a:gd name="T48" fmla="*/ 106 w 362"/>
                  <a:gd name="T49" fmla="*/ 256 h 358"/>
                  <a:gd name="T50" fmla="*/ 342 w 362"/>
                  <a:gd name="T51" fmla="*/ 8 h 358"/>
                  <a:gd name="T52" fmla="*/ 342 w 362"/>
                  <a:gd name="T53" fmla="*/ 6 h 358"/>
                  <a:gd name="T54" fmla="*/ 342 w 362"/>
                  <a:gd name="T55" fmla="*/ 8 h 358"/>
                  <a:gd name="T56" fmla="*/ 344 w 362"/>
                  <a:gd name="T57" fmla="*/ 14 h 358"/>
                  <a:gd name="T58" fmla="*/ 344 w 362"/>
                  <a:gd name="T59" fmla="*/ 10 h 358"/>
                  <a:gd name="T60" fmla="*/ 344 w 362"/>
                  <a:gd name="T61" fmla="*/ 14 h 358"/>
                  <a:gd name="T62" fmla="*/ 340 w 362"/>
                  <a:gd name="T63" fmla="*/ 16 h 358"/>
                  <a:gd name="T64" fmla="*/ 344 w 362"/>
                  <a:gd name="T65" fmla="*/ 14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2" h="358">
                    <a:moveTo>
                      <a:pt x="106" y="256"/>
                    </a:moveTo>
                    <a:lnTo>
                      <a:pt x="106" y="256"/>
                    </a:lnTo>
                    <a:lnTo>
                      <a:pt x="106" y="246"/>
                    </a:lnTo>
                    <a:lnTo>
                      <a:pt x="110" y="238"/>
                    </a:lnTo>
                    <a:lnTo>
                      <a:pt x="114" y="230"/>
                    </a:lnTo>
                    <a:lnTo>
                      <a:pt x="122" y="226"/>
                    </a:lnTo>
                    <a:lnTo>
                      <a:pt x="122" y="226"/>
                    </a:lnTo>
                    <a:lnTo>
                      <a:pt x="128" y="226"/>
                    </a:lnTo>
                    <a:lnTo>
                      <a:pt x="132" y="226"/>
                    </a:lnTo>
                    <a:lnTo>
                      <a:pt x="134" y="224"/>
                    </a:lnTo>
                    <a:lnTo>
                      <a:pt x="134" y="224"/>
                    </a:lnTo>
                    <a:lnTo>
                      <a:pt x="144" y="214"/>
                    </a:lnTo>
                    <a:lnTo>
                      <a:pt x="150" y="210"/>
                    </a:lnTo>
                    <a:lnTo>
                      <a:pt x="158" y="206"/>
                    </a:lnTo>
                    <a:lnTo>
                      <a:pt x="362" y="2"/>
                    </a:lnTo>
                    <a:lnTo>
                      <a:pt x="362" y="2"/>
                    </a:lnTo>
                    <a:lnTo>
                      <a:pt x="346" y="2"/>
                    </a:lnTo>
                    <a:lnTo>
                      <a:pt x="346" y="2"/>
                    </a:lnTo>
                    <a:lnTo>
                      <a:pt x="340" y="2"/>
                    </a:lnTo>
                    <a:lnTo>
                      <a:pt x="340" y="2"/>
                    </a:lnTo>
                    <a:lnTo>
                      <a:pt x="342" y="6"/>
                    </a:lnTo>
                    <a:lnTo>
                      <a:pt x="342" y="6"/>
                    </a:lnTo>
                    <a:lnTo>
                      <a:pt x="340" y="4"/>
                    </a:lnTo>
                    <a:lnTo>
                      <a:pt x="340" y="2"/>
                    </a:lnTo>
                    <a:lnTo>
                      <a:pt x="340" y="2"/>
                    </a:lnTo>
                    <a:lnTo>
                      <a:pt x="340" y="0"/>
                    </a:lnTo>
                    <a:lnTo>
                      <a:pt x="324" y="16"/>
                    </a:lnTo>
                    <a:lnTo>
                      <a:pt x="324" y="16"/>
                    </a:lnTo>
                    <a:lnTo>
                      <a:pt x="326" y="16"/>
                    </a:lnTo>
                    <a:lnTo>
                      <a:pt x="326" y="16"/>
                    </a:lnTo>
                    <a:lnTo>
                      <a:pt x="334" y="16"/>
                    </a:lnTo>
                    <a:lnTo>
                      <a:pt x="338" y="18"/>
                    </a:lnTo>
                    <a:lnTo>
                      <a:pt x="338" y="18"/>
                    </a:lnTo>
                    <a:lnTo>
                      <a:pt x="326" y="24"/>
                    </a:lnTo>
                    <a:lnTo>
                      <a:pt x="312" y="28"/>
                    </a:lnTo>
                    <a:lnTo>
                      <a:pt x="6" y="334"/>
                    </a:lnTo>
                    <a:lnTo>
                      <a:pt x="6" y="334"/>
                    </a:lnTo>
                    <a:lnTo>
                      <a:pt x="4" y="340"/>
                    </a:lnTo>
                    <a:lnTo>
                      <a:pt x="2" y="344"/>
                    </a:lnTo>
                    <a:lnTo>
                      <a:pt x="0" y="348"/>
                    </a:lnTo>
                    <a:lnTo>
                      <a:pt x="0" y="348"/>
                    </a:lnTo>
                    <a:lnTo>
                      <a:pt x="2" y="354"/>
                    </a:lnTo>
                    <a:lnTo>
                      <a:pt x="4" y="356"/>
                    </a:lnTo>
                    <a:lnTo>
                      <a:pt x="8" y="356"/>
                    </a:lnTo>
                    <a:lnTo>
                      <a:pt x="8" y="356"/>
                    </a:lnTo>
                    <a:lnTo>
                      <a:pt x="8" y="358"/>
                    </a:lnTo>
                    <a:lnTo>
                      <a:pt x="106" y="258"/>
                    </a:lnTo>
                    <a:lnTo>
                      <a:pt x="106" y="258"/>
                    </a:lnTo>
                    <a:lnTo>
                      <a:pt x="106" y="256"/>
                    </a:lnTo>
                    <a:lnTo>
                      <a:pt x="106" y="256"/>
                    </a:lnTo>
                    <a:close/>
                    <a:moveTo>
                      <a:pt x="342" y="8"/>
                    </a:moveTo>
                    <a:lnTo>
                      <a:pt x="342" y="8"/>
                    </a:lnTo>
                    <a:lnTo>
                      <a:pt x="342" y="6"/>
                    </a:lnTo>
                    <a:lnTo>
                      <a:pt x="342" y="6"/>
                    </a:lnTo>
                    <a:lnTo>
                      <a:pt x="342" y="8"/>
                    </a:lnTo>
                    <a:lnTo>
                      <a:pt x="342" y="8"/>
                    </a:lnTo>
                    <a:close/>
                    <a:moveTo>
                      <a:pt x="344" y="14"/>
                    </a:moveTo>
                    <a:lnTo>
                      <a:pt x="344" y="14"/>
                    </a:lnTo>
                    <a:lnTo>
                      <a:pt x="344" y="10"/>
                    </a:lnTo>
                    <a:lnTo>
                      <a:pt x="344" y="10"/>
                    </a:lnTo>
                    <a:lnTo>
                      <a:pt x="344" y="14"/>
                    </a:lnTo>
                    <a:lnTo>
                      <a:pt x="344" y="14"/>
                    </a:lnTo>
                    <a:lnTo>
                      <a:pt x="340" y="16"/>
                    </a:lnTo>
                    <a:lnTo>
                      <a:pt x="340" y="16"/>
                    </a:lnTo>
                    <a:lnTo>
                      <a:pt x="344" y="14"/>
                    </a:lnTo>
                    <a:lnTo>
                      <a:pt x="344"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507">
                <a:extLst>
                  <a:ext uri="{FF2B5EF4-FFF2-40B4-BE49-F238E27FC236}">
                    <a16:creationId xmlns:a16="http://schemas.microsoft.com/office/drawing/2014/main" id="{1F50D180-1878-4DDB-B979-319B9CC39F8E}"/>
                  </a:ext>
                </a:extLst>
              </p:cNvPr>
              <p:cNvSpPr>
                <a:spLocks/>
              </p:cNvSpPr>
              <p:nvPr/>
            </p:nvSpPr>
            <p:spPr bwMode="auto">
              <a:xfrm>
                <a:off x="2262" y="2382"/>
                <a:ext cx="86" cy="94"/>
              </a:xfrm>
              <a:custGeom>
                <a:avLst/>
                <a:gdLst>
                  <a:gd name="T0" fmla="*/ 84 w 86"/>
                  <a:gd name="T1" fmla="*/ 6 h 94"/>
                  <a:gd name="T2" fmla="*/ 84 w 86"/>
                  <a:gd name="T3" fmla="*/ 6 h 94"/>
                  <a:gd name="T4" fmla="*/ 84 w 86"/>
                  <a:gd name="T5" fmla="*/ 2 h 94"/>
                  <a:gd name="T6" fmla="*/ 86 w 86"/>
                  <a:gd name="T7" fmla="*/ 0 h 94"/>
                  <a:gd name="T8" fmla="*/ 0 w 86"/>
                  <a:gd name="T9" fmla="*/ 84 h 94"/>
                  <a:gd name="T10" fmla="*/ 0 w 86"/>
                  <a:gd name="T11" fmla="*/ 84 h 94"/>
                  <a:gd name="T12" fmla="*/ 8 w 86"/>
                  <a:gd name="T13" fmla="*/ 90 h 94"/>
                  <a:gd name="T14" fmla="*/ 8 w 86"/>
                  <a:gd name="T15" fmla="*/ 90 h 94"/>
                  <a:gd name="T16" fmla="*/ 12 w 86"/>
                  <a:gd name="T17" fmla="*/ 92 h 94"/>
                  <a:gd name="T18" fmla="*/ 12 w 86"/>
                  <a:gd name="T19" fmla="*/ 92 h 94"/>
                  <a:gd name="T20" fmla="*/ 16 w 86"/>
                  <a:gd name="T21" fmla="*/ 94 h 94"/>
                  <a:gd name="T22" fmla="*/ 84 w 86"/>
                  <a:gd name="T23" fmla="*/ 28 h 94"/>
                  <a:gd name="T24" fmla="*/ 84 w 86"/>
                  <a:gd name="T25" fmla="*/ 6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94">
                    <a:moveTo>
                      <a:pt x="84" y="6"/>
                    </a:moveTo>
                    <a:lnTo>
                      <a:pt x="84" y="6"/>
                    </a:lnTo>
                    <a:lnTo>
                      <a:pt x="84" y="2"/>
                    </a:lnTo>
                    <a:lnTo>
                      <a:pt x="86" y="0"/>
                    </a:lnTo>
                    <a:lnTo>
                      <a:pt x="0" y="84"/>
                    </a:lnTo>
                    <a:lnTo>
                      <a:pt x="0" y="84"/>
                    </a:lnTo>
                    <a:lnTo>
                      <a:pt x="8" y="90"/>
                    </a:lnTo>
                    <a:lnTo>
                      <a:pt x="8" y="90"/>
                    </a:lnTo>
                    <a:lnTo>
                      <a:pt x="12" y="92"/>
                    </a:lnTo>
                    <a:lnTo>
                      <a:pt x="12" y="92"/>
                    </a:lnTo>
                    <a:lnTo>
                      <a:pt x="16" y="94"/>
                    </a:lnTo>
                    <a:lnTo>
                      <a:pt x="84" y="28"/>
                    </a:lnTo>
                    <a:lnTo>
                      <a:pt x="84"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508">
                <a:extLst>
                  <a:ext uri="{FF2B5EF4-FFF2-40B4-BE49-F238E27FC236}">
                    <a16:creationId xmlns:a16="http://schemas.microsoft.com/office/drawing/2014/main" id="{1F145D76-9FC2-4E73-B717-8B06337CDB6E}"/>
                  </a:ext>
                </a:extLst>
              </p:cNvPr>
              <p:cNvSpPr>
                <a:spLocks/>
              </p:cNvSpPr>
              <p:nvPr/>
            </p:nvSpPr>
            <p:spPr bwMode="auto">
              <a:xfrm>
                <a:off x="2420" y="1890"/>
                <a:ext cx="434" cy="426"/>
              </a:xfrm>
              <a:custGeom>
                <a:avLst/>
                <a:gdLst>
                  <a:gd name="T0" fmla="*/ 302 w 434"/>
                  <a:gd name="T1" fmla="*/ 126 h 426"/>
                  <a:gd name="T2" fmla="*/ 302 w 434"/>
                  <a:gd name="T3" fmla="*/ 126 h 426"/>
                  <a:gd name="T4" fmla="*/ 308 w 434"/>
                  <a:gd name="T5" fmla="*/ 120 h 426"/>
                  <a:gd name="T6" fmla="*/ 314 w 434"/>
                  <a:gd name="T7" fmla="*/ 116 h 426"/>
                  <a:gd name="T8" fmla="*/ 322 w 434"/>
                  <a:gd name="T9" fmla="*/ 114 h 426"/>
                  <a:gd name="T10" fmla="*/ 328 w 434"/>
                  <a:gd name="T11" fmla="*/ 108 h 426"/>
                  <a:gd name="T12" fmla="*/ 328 w 434"/>
                  <a:gd name="T13" fmla="*/ 108 h 426"/>
                  <a:gd name="T14" fmla="*/ 332 w 434"/>
                  <a:gd name="T15" fmla="*/ 104 h 426"/>
                  <a:gd name="T16" fmla="*/ 334 w 434"/>
                  <a:gd name="T17" fmla="*/ 100 h 426"/>
                  <a:gd name="T18" fmla="*/ 336 w 434"/>
                  <a:gd name="T19" fmla="*/ 96 h 426"/>
                  <a:gd name="T20" fmla="*/ 340 w 434"/>
                  <a:gd name="T21" fmla="*/ 94 h 426"/>
                  <a:gd name="T22" fmla="*/ 340 w 434"/>
                  <a:gd name="T23" fmla="*/ 94 h 426"/>
                  <a:gd name="T24" fmla="*/ 352 w 434"/>
                  <a:gd name="T25" fmla="*/ 92 h 426"/>
                  <a:gd name="T26" fmla="*/ 434 w 434"/>
                  <a:gd name="T27" fmla="*/ 8 h 426"/>
                  <a:gd name="T28" fmla="*/ 434 w 434"/>
                  <a:gd name="T29" fmla="*/ 8 h 426"/>
                  <a:gd name="T30" fmla="*/ 426 w 434"/>
                  <a:gd name="T31" fmla="*/ 4 h 426"/>
                  <a:gd name="T32" fmla="*/ 420 w 434"/>
                  <a:gd name="T33" fmla="*/ 0 h 426"/>
                  <a:gd name="T34" fmla="*/ 0 w 434"/>
                  <a:gd name="T35" fmla="*/ 418 h 426"/>
                  <a:gd name="T36" fmla="*/ 0 w 434"/>
                  <a:gd name="T37" fmla="*/ 418 h 426"/>
                  <a:gd name="T38" fmla="*/ 8 w 434"/>
                  <a:gd name="T39" fmla="*/ 422 h 426"/>
                  <a:gd name="T40" fmla="*/ 18 w 434"/>
                  <a:gd name="T41" fmla="*/ 426 h 426"/>
                  <a:gd name="T42" fmla="*/ 30 w 434"/>
                  <a:gd name="T43" fmla="*/ 412 h 426"/>
                  <a:gd name="T44" fmla="*/ 30 w 434"/>
                  <a:gd name="T45" fmla="*/ 412 h 426"/>
                  <a:gd name="T46" fmla="*/ 26 w 434"/>
                  <a:gd name="T47" fmla="*/ 412 h 426"/>
                  <a:gd name="T48" fmla="*/ 26 w 434"/>
                  <a:gd name="T49" fmla="*/ 412 h 426"/>
                  <a:gd name="T50" fmla="*/ 34 w 434"/>
                  <a:gd name="T51" fmla="*/ 410 h 426"/>
                  <a:gd name="T52" fmla="*/ 330 w 434"/>
                  <a:gd name="T53" fmla="*/ 114 h 426"/>
                  <a:gd name="T54" fmla="*/ 330 w 434"/>
                  <a:gd name="T55" fmla="*/ 114 h 426"/>
                  <a:gd name="T56" fmla="*/ 316 w 434"/>
                  <a:gd name="T57" fmla="*/ 122 h 426"/>
                  <a:gd name="T58" fmla="*/ 310 w 434"/>
                  <a:gd name="T59" fmla="*/ 124 h 426"/>
                  <a:gd name="T60" fmla="*/ 302 w 434"/>
                  <a:gd name="T61" fmla="*/ 126 h 426"/>
                  <a:gd name="T62" fmla="*/ 302 w 434"/>
                  <a:gd name="T63" fmla="*/ 126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4" h="426">
                    <a:moveTo>
                      <a:pt x="302" y="126"/>
                    </a:moveTo>
                    <a:lnTo>
                      <a:pt x="302" y="126"/>
                    </a:lnTo>
                    <a:lnTo>
                      <a:pt x="308" y="120"/>
                    </a:lnTo>
                    <a:lnTo>
                      <a:pt x="314" y="116"/>
                    </a:lnTo>
                    <a:lnTo>
                      <a:pt x="322" y="114"/>
                    </a:lnTo>
                    <a:lnTo>
                      <a:pt x="328" y="108"/>
                    </a:lnTo>
                    <a:lnTo>
                      <a:pt x="328" y="108"/>
                    </a:lnTo>
                    <a:lnTo>
                      <a:pt x="332" y="104"/>
                    </a:lnTo>
                    <a:lnTo>
                      <a:pt x="334" y="100"/>
                    </a:lnTo>
                    <a:lnTo>
                      <a:pt x="336" y="96"/>
                    </a:lnTo>
                    <a:lnTo>
                      <a:pt x="340" y="94"/>
                    </a:lnTo>
                    <a:lnTo>
                      <a:pt x="340" y="94"/>
                    </a:lnTo>
                    <a:lnTo>
                      <a:pt x="352" y="92"/>
                    </a:lnTo>
                    <a:lnTo>
                      <a:pt x="434" y="8"/>
                    </a:lnTo>
                    <a:lnTo>
                      <a:pt x="434" y="8"/>
                    </a:lnTo>
                    <a:lnTo>
                      <a:pt x="426" y="4"/>
                    </a:lnTo>
                    <a:lnTo>
                      <a:pt x="420" y="0"/>
                    </a:lnTo>
                    <a:lnTo>
                      <a:pt x="0" y="418"/>
                    </a:lnTo>
                    <a:lnTo>
                      <a:pt x="0" y="418"/>
                    </a:lnTo>
                    <a:lnTo>
                      <a:pt x="8" y="422"/>
                    </a:lnTo>
                    <a:lnTo>
                      <a:pt x="18" y="426"/>
                    </a:lnTo>
                    <a:lnTo>
                      <a:pt x="30" y="412"/>
                    </a:lnTo>
                    <a:lnTo>
                      <a:pt x="30" y="412"/>
                    </a:lnTo>
                    <a:lnTo>
                      <a:pt x="26" y="412"/>
                    </a:lnTo>
                    <a:lnTo>
                      <a:pt x="26" y="412"/>
                    </a:lnTo>
                    <a:lnTo>
                      <a:pt x="34" y="410"/>
                    </a:lnTo>
                    <a:lnTo>
                      <a:pt x="330" y="114"/>
                    </a:lnTo>
                    <a:lnTo>
                      <a:pt x="330" y="114"/>
                    </a:lnTo>
                    <a:lnTo>
                      <a:pt x="316" y="122"/>
                    </a:lnTo>
                    <a:lnTo>
                      <a:pt x="310" y="124"/>
                    </a:lnTo>
                    <a:lnTo>
                      <a:pt x="302" y="126"/>
                    </a:lnTo>
                    <a:lnTo>
                      <a:pt x="302"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509">
                <a:extLst>
                  <a:ext uri="{FF2B5EF4-FFF2-40B4-BE49-F238E27FC236}">
                    <a16:creationId xmlns:a16="http://schemas.microsoft.com/office/drawing/2014/main" id="{2C5A09F0-5B0D-4862-AD4E-2864F87EA308}"/>
                  </a:ext>
                </a:extLst>
              </p:cNvPr>
              <p:cNvSpPr>
                <a:spLocks/>
              </p:cNvSpPr>
              <p:nvPr/>
            </p:nvSpPr>
            <p:spPr bwMode="auto">
              <a:xfrm>
                <a:off x="2862" y="1902"/>
                <a:ext cx="16" cy="14"/>
              </a:xfrm>
              <a:custGeom>
                <a:avLst/>
                <a:gdLst>
                  <a:gd name="T0" fmla="*/ 16 w 16"/>
                  <a:gd name="T1" fmla="*/ 4 h 14"/>
                  <a:gd name="T2" fmla="*/ 16 w 16"/>
                  <a:gd name="T3" fmla="*/ 4 h 14"/>
                  <a:gd name="T4" fmla="*/ 14 w 16"/>
                  <a:gd name="T5" fmla="*/ 2 h 14"/>
                  <a:gd name="T6" fmla="*/ 12 w 16"/>
                  <a:gd name="T7" fmla="*/ 0 h 14"/>
                  <a:gd name="T8" fmla="*/ 0 w 16"/>
                  <a:gd name="T9" fmla="*/ 14 h 14"/>
                  <a:gd name="T10" fmla="*/ 0 w 16"/>
                  <a:gd name="T11" fmla="*/ 14 h 14"/>
                  <a:gd name="T12" fmla="*/ 10 w 16"/>
                  <a:gd name="T13" fmla="*/ 10 h 14"/>
                  <a:gd name="T14" fmla="*/ 14 w 16"/>
                  <a:gd name="T15" fmla="*/ 6 h 14"/>
                  <a:gd name="T16" fmla="*/ 16 w 16"/>
                  <a:gd name="T17" fmla="*/ 4 h 14"/>
                  <a:gd name="T18" fmla="*/ 16 w 16"/>
                  <a:gd name="T19" fmla="*/ 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6" y="4"/>
                    </a:moveTo>
                    <a:lnTo>
                      <a:pt x="16" y="4"/>
                    </a:lnTo>
                    <a:lnTo>
                      <a:pt x="14" y="2"/>
                    </a:lnTo>
                    <a:lnTo>
                      <a:pt x="12" y="0"/>
                    </a:lnTo>
                    <a:lnTo>
                      <a:pt x="0" y="14"/>
                    </a:lnTo>
                    <a:lnTo>
                      <a:pt x="0" y="14"/>
                    </a:lnTo>
                    <a:lnTo>
                      <a:pt x="10" y="10"/>
                    </a:lnTo>
                    <a:lnTo>
                      <a:pt x="14" y="6"/>
                    </a:lnTo>
                    <a:lnTo>
                      <a:pt x="16" y="4"/>
                    </a:lnTo>
                    <a:lnTo>
                      <a:pt x="16"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510">
                <a:extLst>
                  <a:ext uri="{FF2B5EF4-FFF2-40B4-BE49-F238E27FC236}">
                    <a16:creationId xmlns:a16="http://schemas.microsoft.com/office/drawing/2014/main" id="{728BD6CB-4133-4CBE-9F37-2B76749C3D0A}"/>
                  </a:ext>
                </a:extLst>
              </p:cNvPr>
              <p:cNvSpPr>
                <a:spLocks noEditPoints="1"/>
              </p:cNvSpPr>
              <p:nvPr/>
            </p:nvSpPr>
            <p:spPr bwMode="auto">
              <a:xfrm>
                <a:off x="2476" y="2000"/>
                <a:ext cx="314" cy="304"/>
              </a:xfrm>
              <a:custGeom>
                <a:avLst/>
                <a:gdLst>
                  <a:gd name="T0" fmla="*/ 152 w 314"/>
                  <a:gd name="T1" fmla="*/ 172 h 304"/>
                  <a:gd name="T2" fmla="*/ 180 w 314"/>
                  <a:gd name="T3" fmla="*/ 146 h 304"/>
                  <a:gd name="T4" fmla="*/ 180 w 314"/>
                  <a:gd name="T5" fmla="*/ 144 h 304"/>
                  <a:gd name="T6" fmla="*/ 180 w 314"/>
                  <a:gd name="T7" fmla="*/ 142 h 304"/>
                  <a:gd name="T8" fmla="*/ 182 w 314"/>
                  <a:gd name="T9" fmla="*/ 140 h 304"/>
                  <a:gd name="T10" fmla="*/ 270 w 314"/>
                  <a:gd name="T11" fmla="*/ 56 h 304"/>
                  <a:gd name="T12" fmla="*/ 270 w 314"/>
                  <a:gd name="T13" fmla="*/ 56 h 304"/>
                  <a:gd name="T14" fmla="*/ 270 w 314"/>
                  <a:gd name="T15" fmla="*/ 56 h 304"/>
                  <a:gd name="T16" fmla="*/ 302 w 314"/>
                  <a:gd name="T17" fmla="*/ 24 h 304"/>
                  <a:gd name="T18" fmla="*/ 294 w 314"/>
                  <a:gd name="T19" fmla="*/ 22 h 304"/>
                  <a:gd name="T20" fmla="*/ 306 w 314"/>
                  <a:gd name="T21" fmla="*/ 18 h 304"/>
                  <a:gd name="T22" fmla="*/ 314 w 314"/>
                  <a:gd name="T23" fmla="*/ 10 h 304"/>
                  <a:gd name="T24" fmla="*/ 314 w 314"/>
                  <a:gd name="T25" fmla="*/ 8 h 304"/>
                  <a:gd name="T26" fmla="*/ 310 w 314"/>
                  <a:gd name="T27" fmla="*/ 2 h 304"/>
                  <a:gd name="T28" fmla="*/ 266 w 314"/>
                  <a:gd name="T29" fmla="*/ 36 h 304"/>
                  <a:gd name="T30" fmla="*/ 266 w 314"/>
                  <a:gd name="T31" fmla="*/ 36 h 304"/>
                  <a:gd name="T32" fmla="*/ 266 w 314"/>
                  <a:gd name="T33" fmla="*/ 36 h 304"/>
                  <a:gd name="T34" fmla="*/ 0 w 314"/>
                  <a:gd name="T35" fmla="*/ 302 h 304"/>
                  <a:gd name="T36" fmla="*/ 10 w 314"/>
                  <a:gd name="T37" fmla="*/ 298 h 304"/>
                  <a:gd name="T38" fmla="*/ 16 w 314"/>
                  <a:gd name="T39" fmla="*/ 300 h 304"/>
                  <a:gd name="T40" fmla="*/ 152 w 314"/>
                  <a:gd name="T41" fmla="*/ 174 h 304"/>
                  <a:gd name="T42" fmla="*/ 152 w 314"/>
                  <a:gd name="T43" fmla="*/ 172 h 304"/>
                  <a:gd name="T44" fmla="*/ 270 w 314"/>
                  <a:gd name="T45" fmla="*/ 56 h 304"/>
                  <a:gd name="T46" fmla="*/ 268 w 314"/>
                  <a:gd name="T47" fmla="*/ 50 h 304"/>
                  <a:gd name="T48" fmla="*/ 270 w 314"/>
                  <a:gd name="T49" fmla="*/ 56 h 304"/>
                  <a:gd name="T50" fmla="*/ 268 w 314"/>
                  <a:gd name="T51" fmla="*/ 50 h 304"/>
                  <a:gd name="T52" fmla="*/ 268 w 314"/>
                  <a:gd name="T53" fmla="*/ 48 h 304"/>
                  <a:gd name="T54" fmla="*/ 268 w 314"/>
                  <a:gd name="T55" fmla="*/ 50 h 304"/>
                  <a:gd name="T56" fmla="*/ 268 w 314"/>
                  <a:gd name="T57" fmla="*/ 46 h 304"/>
                  <a:gd name="T58" fmla="*/ 268 w 314"/>
                  <a:gd name="T59" fmla="*/ 44 h 304"/>
                  <a:gd name="T60" fmla="*/ 268 w 314"/>
                  <a:gd name="T61" fmla="*/ 46 h 304"/>
                  <a:gd name="T62" fmla="*/ 268 w 314"/>
                  <a:gd name="T63" fmla="*/ 44 h 304"/>
                  <a:gd name="T64" fmla="*/ 268 w 314"/>
                  <a:gd name="T65" fmla="*/ 42 h 304"/>
                  <a:gd name="T66" fmla="*/ 268 w 314"/>
                  <a:gd name="T67" fmla="*/ 44 h 304"/>
                  <a:gd name="T68" fmla="*/ 268 w 314"/>
                  <a:gd name="T69" fmla="*/ 40 h 304"/>
                  <a:gd name="T70" fmla="*/ 266 w 314"/>
                  <a:gd name="T71" fmla="*/ 40 h 304"/>
                  <a:gd name="T72" fmla="*/ 268 w 314"/>
                  <a:gd name="T73" fmla="*/ 40 h 304"/>
                  <a:gd name="T74" fmla="*/ 266 w 314"/>
                  <a:gd name="T75" fmla="*/ 38 h 304"/>
                  <a:gd name="T76" fmla="*/ 266 w 314"/>
                  <a:gd name="T77" fmla="*/ 36 h 304"/>
                  <a:gd name="T78" fmla="*/ 266 w 314"/>
                  <a:gd name="T79" fmla="*/ 38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14" h="304">
                    <a:moveTo>
                      <a:pt x="152" y="172"/>
                    </a:moveTo>
                    <a:lnTo>
                      <a:pt x="152" y="172"/>
                    </a:lnTo>
                    <a:lnTo>
                      <a:pt x="152" y="174"/>
                    </a:lnTo>
                    <a:lnTo>
                      <a:pt x="180" y="146"/>
                    </a:lnTo>
                    <a:lnTo>
                      <a:pt x="180" y="146"/>
                    </a:lnTo>
                    <a:lnTo>
                      <a:pt x="180" y="144"/>
                    </a:lnTo>
                    <a:lnTo>
                      <a:pt x="180" y="144"/>
                    </a:lnTo>
                    <a:lnTo>
                      <a:pt x="180" y="142"/>
                    </a:lnTo>
                    <a:lnTo>
                      <a:pt x="182" y="140"/>
                    </a:lnTo>
                    <a:lnTo>
                      <a:pt x="182" y="140"/>
                    </a:lnTo>
                    <a:lnTo>
                      <a:pt x="186" y="140"/>
                    </a:lnTo>
                    <a:lnTo>
                      <a:pt x="270" y="56"/>
                    </a:lnTo>
                    <a:lnTo>
                      <a:pt x="270" y="56"/>
                    </a:lnTo>
                    <a:lnTo>
                      <a:pt x="270" y="56"/>
                    </a:lnTo>
                    <a:lnTo>
                      <a:pt x="270" y="56"/>
                    </a:lnTo>
                    <a:lnTo>
                      <a:pt x="270" y="56"/>
                    </a:lnTo>
                    <a:lnTo>
                      <a:pt x="302" y="24"/>
                    </a:lnTo>
                    <a:lnTo>
                      <a:pt x="302" y="24"/>
                    </a:lnTo>
                    <a:lnTo>
                      <a:pt x="294" y="22"/>
                    </a:lnTo>
                    <a:lnTo>
                      <a:pt x="294" y="22"/>
                    </a:lnTo>
                    <a:lnTo>
                      <a:pt x="300" y="20"/>
                    </a:lnTo>
                    <a:lnTo>
                      <a:pt x="306" y="18"/>
                    </a:lnTo>
                    <a:lnTo>
                      <a:pt x="312" y="14"/>
                    </a:lnTo>
                    <a:lnTo>
                      <a:pt x="314" y="10"/>
                    </a:lnTo>
                    <a:lnTo>
                      <a:pt x="314" y="8"/>
                    </a:lnTo>
                    <a:lnTo>
                      <a:pt x="314" y="8"/>
                    </a:lnTo>
                    <a:lnTo>
                      <a:pt x="314" y="4"/>
                    </a:lnTo>
                    <a:lnTo>
                      <a:pt x="310" y="2"/>
                    </a:lnTo>
                    <a:lnTo>
                      <a:pt x="300" y="0"/>
                    </a:lnTo>
                    <a:lnTo>
                      <a:pt x="266" y="36"/>
                    </a:lnTo>
                    <a:lnTo>
                      <a:pt x="266" y="36"/>
                    </a:lnTo>
                    <a:lnTo>
                      <a:pt x="266" y="36"/>
                    </a:lnTo>
                    <a:lnTo>
                      <a:pt x="266" y="36"/>
                    </a:lnTo>
                    <a:lnTo>
                      <a:pt x="266" y="36"/>
                    </a:lnTo>
                    <a:lnTo>
                      <a:pt x="0" y="302"/>
                    </a:lnTo>
                    <a:lnTo>
                      <a:pt x="0" y="302"/>
                    </a:lnTo>
                    <a:lnTo>
                      <a:pt x="4" y="300"/>
                    </a:lnTo>
                    <a:lnTo>
                      <a:pt x="10" y="298"/>
                    </a:lnTo>
                    <a:lnTo>
                      <a:pt x="10" y="298"/>
                    </a:lnTo>
                    <a:lnTo>
                      <a:pt x="16" y="300"/>
                    </a:lnTo>
                    <a:lnTo>
                      <a:pt x="22" y="304"/>
                    </a:lnTo>
                    <a:lnTo>
                      <a:pt x="152" y="174"/>
                    </a:lnTo>
                    <a:lnTo>
                      <a:pt x="152" y="174"/>
                    </a:lnTo>
                    <a:lnTo>
                      <a:pt x="152" y="172"/>
                    </a:lnTo>
                    <a:lnTo>
                      <a:pt x="152" y="172"/>
                    </a:lnTo>
                    <a:close/>
                    <a:moveTo>
                      <a:pt x="270" y="56"/>
                    </a:moveTo>
                    <a:lnTo>
                      <a:pt x="270" y="56"/>
                    </a:lnTo>
                    <a:lnTo>
                      <a:pt x="268" y="50"/>
                    </a:lnTo>
                    <a:lnTo>
                      <a:pt x="268" y="50"/>
                    </a:lnTo>
                    <a:lnTo>
                      <a:pt x="270" y="56"/>
                    </a:lnTo>
                    <a:lnTo>
                      <a:pt x="270" y="56"/>
                    </a:lnTo>
                    <a:close/>
                    <a:moveTo>
                      <a:pt x="268" y="50"/>
                    </a:moveTo>
                    <a:lnTo>
                      <a:pt x="268" y="50"/>
                    </a:lnTo>
                    <a:lnTo>
                      <a:pt x="268" y="48"/>
                    </a:lnTo>
                    <a:lnTo>
                      <a:pt x="268" y="48"/>
                    </a:lnTo>
                    <a:lnTo>
                      <a:pt x="268" y="50"/>
                    </a:lnTo>
                    <a:lnTo>
                      <a:pt x="268" y="50"/>
                    </a:lnTo>
                    <a:close/>
                    <a:moveTo>
                      <a:pt x="268" y="46"/>
                    </a:moveTo>
                    <a:lnTo>
                      <a:pt x="268" y="46"/>
                    </a:lnTo>
                    <a:lnTo>
                      <a:pt x="268" y="44"/>
                    </a:lnTo>
                    <a:lnTo>
                      <a:pt x="268" y="44"/>
                    </a:lnTo>
                    <a:lnTo>
                      <a:pt x="268" y="46"/>
                    </a:lnTo>
                    <a:lnTo>
                      <a:pt x="268" y="46"/>
                    </a:lnTo>
                    <a:close/>
                    <a:moveTo>
                      <a:pt x="268" y="44"/>
                    </a:moveTo>
                    <a:lnTo>
                      <a:pt x="268" y="44"/>
                    </a:lnTo>
                    <a:lnTo>
                      <a:pt x="268" y="42"/>
                    </a:lnTo>
                    <a:lnTo>
                      <a:pt x="268" y="42"/>
                    </a:lnTo>
                    <a:lnTo>
                      <a:pt x="268" y="44"/>
                    </a:lnTo>
                    <a:lnTo>
                      <a:pt x="268" y="44"/>
                    </a:lnTo>
                    <a:close/>
                    <a:moveTo>
                      <a:pt x="268" y="40"/>
                    </a:moveTo>
                    <a:lnTo>
                      <a:pt x="268" y="40"/>
                    </a:lnTo>
                    <a:lnTo>
                      <a:pt x="266" y="40"/>
                    </a:lnTo>
                    <a:lnTo>
                      <a:pt x="266" y="40"/>
                    </a:lnTo>
                    <a:lnTo>
                      <a:pt x="268" y="40"/>
                    </a:lnTo>
                    <a:lnTo>
                      <a:pt x="268" y="40"/>
                    </a:lnTo>
                    <a:close/>
                    <a:moveTo>
                      <a:pt x="266" y="38"/>
                    </a:moveTo>
                    <a:lnTo>
                      <a:pt x="266" y="38"/>
                    </a:lnTo>
                    <a:lnTo>
                      <a:pt x="266" y="36"/>
                    </a:lnTo>
                    <a:lnTo>
                      <a:pt x="266" y="36"/>
                    </a:lnTo>
                    <a:lnTo>
                      <a:pt x="266" y="38"/>
                    </a:lnTo>
                    <a:lnTo>
                      <a:pt x="266"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511">
                <a:extLst>
                  <a:ext uri="{FF2B5EF4-FFF2-40B4-BE49-F238E27FC236}">
                    <a16:creationId xmlns:a16="http://schemas.microsoft.com/office/drawing/2014/main" id="{1A147508-0FFA-4419-93CF-0993559C97CE}"/>
                  </a:ext>
                </a:extLst>
              </p:cNvPr>
              <p:cNvSpPr>
                <a:spLocks/>
              </p:cNvSpPr>
              <p:nvPr/>
            </p:nvSpPr>
            <p:spPr bwMode="auto">
              <a:xfrm>
                <a:off x="2294" y="2428"/>
                <a:ext cx="62" cy="62"/>
              </a:xfrm>
              <a:custGeom>
                <a:avLst/>
                <a:gdLst>
                  <a:gd name="T0" fmla="*/ 54 w 62"/>
                  <a:gd name="T1" fmla="*/ 6 h 62"/>
                  <a:gd name="T2" fmla="*/ 54 w 62"/>
                  <a:gd name="T3" fmla="*/ 6 h 62"/>
                  <a:gd name="T4" fmla="*/ 54 w 62"/>
                  <a:gd name="T5" fmla="*/ 0 h 62"/>
                  <a:gd name="T6" fmla="*/ 0 w 62"/>
                  <a:gd name="T7" fmla="*/ 54 h 62"/>
                  <a:gd name="T8" fmla="*/ 0 w 62"/>
                  <a:gd name="T9" fmla="*/ 54 h 62"/>
                  <a:gd name="T10" fmla="*/ 4 w 62"/>
                  <a:gd name="T11" fmla="*/ 58 h 62"/>
                  <a:gd name="T12" fmla="*/ 10 w 62"/>
                  <a:gd name="T13" fmla="*/ 62 h 62"/>
                  <a:gd name="T14" fmla="*/ 10 w 62"/>
                  <a:gd name="T15" fmla="*/ 62 h 62"/>
                  <a:gd name="T16" fmla="*/ 18 w 62"/>
                  <a:gd name="T17" fmla="*/ 62 h 62"/>
                  <a:gd name="T18" fmla="*/ 62 w 62"/>
                  <a:gd name="T19" fmla="*/ 18 h 62"/>
                  <a:gd name="T20" fmla="*/ 62 w 62"/>
                  <a:gd name="T21" fmla="*/ 18 h 62"/>
                  <a:gd name="T22" fmla="*/ 54 w 62"/>
                  <a:gd name="T23" fmla="*/ 6 h 62"/>
                  <a:gd name="T24" fmla="*/ 54 w 62"/>
                  <a:gd name="T25" fmla="*/ 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62">
                    <a:moveTo>
                      <a:pt x="54" y="6"/>
                    </a:moveTo>
                    <a:lnTo>
                      <a:pt x="54" y="6"/>
                    </a:lnTo>
                    <a:lnTo>
                      <a:pt x="54" y="0"/>
                    </a:lnTo>
                    <a:lnTo>
                      <a:pt x="0" y="54"/>
                    </a:lnTo>
                    <a:lnTo>
                      <a:pt x="0" y="54"/>
                    </a:lnTo>
                    <a:lnTo>
                      <a:pt x="4" y="58"/>
                    </a:lnTo>
                    <a:lnTo>
                      <a:pt x="10" y="62"/>
                    </a:lnTo>
                    <a:lnTo>
                      <a:pt x="10" y="62"/>
                    </a:lnTo>
                    <a:lnTo>
                      <a:pt x="18" y="62"/>
                    </a:lnTo>
                    <a:lnTo>
                      <a:pt x="62" y="18"/>
                    </a:lnTo>
                    <a:lnTo>
                      <a:pt x="62" y="18"/>
                    </a:lnTo>
                    <a:lnTo>
                      <a:pt x="54" y="6"/>
                    </a:lnTo>
                    <a:lnTo>
                      <a:pt x="54"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512">
                <a:extLst>
                  <a:ext uri="{FF2B5EF4-FFF2-40B4-BE49-F238E27FC236}">
                    <a16:creationId xmlns:a16="http://schemas.microsoft.com/office/drawing/2014/main" id="{AA8D8BC1-0E12-4EA6-BD63-071D90F4662C}"/>
                  </a:ext>
                </a:extLst>
              </p:cNvPr>
              <p:cNvSpPr>
                <a:spLocks/>
              </p:cNvSpPr>
              <p:nvPr/>
            </p:nvSpPr>
            <p:spPr bwMode="auto">
              <a:xfrm>
                <a:off x="2796" y="1912"/>
                <a:ext cx="96" cy="70"/>
              </a:xfrm>
              <a:custGeom>
                <a:avLst/>
                <a:gdLst>
                  <a:gd name="T0" fmla="*/ 10 w 96"/>
                  <a:gd name="T1" fmla="*/ 70 h 70"/>
                  <a:gd name="T2" fmla="*/ 10 w 96"/>
                  <a:gd name="T3" fmla="*/ 70 h 70"/>
                  <a:gd name="T4" fmla="*/ 24 w 96"/>
                  <a:gd name="T5" fmla="*/ 70 h 70"/>
                  <a:gd name="T6" fmla="*/ 96 w 96"/>
                  <a:gd name="T7" fmla="*/ 0 h 70"/>
                  <a:gd name="T8" fmla="*/ 96 w 96"/>
                  <a:gd name="T9" fmla="*/ 0 h 70"/>
                  <a:gd name="T10" fmla="*/ 96 w 96"/>
                  <a:gd name="T11" fmla="*/ 0 h 70"/>
                  <a:gd name="T12" fmla="*/ 78 w 96"/>
                  <a:gd name="T13" fmla="*/ 6 h 70"/>
                  <a:gd name="T14" fmla="*/ 58 w 96"/>
                  <a:gd name="T15" fmla="*/ 12 h 70"/>
                  <a:gd name="T16" fmla="*/ 0 w 96"/>
                  <a:gd name="T17" fmla="*/ 70 h 70"/>
                  <a:gd name="T18" fmla="*/ 0 w 96"/>
                  <a:gd name="T19" fmla="*/ 70 h 70"/>
                  <a:gd name="T20" fmla="*/ 10 w 96"/>
                  <a:gd name="T21" fmla="*/ 70 h 70"/>
                  <a:gd name="T22" fmla="*/ 10 w 96"/>
                  <a:gd name="T23"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6" h="70">
                    <a:moveTo>
                      <a:pt x="10" y="70"/>
                    </a:moveTo>
                    <a:lnTo>
                      <a:pt x="10" y="70"/>
                    </a:lnTo>
                    <a:lnTo>
                      <a:pt x="24" y="70"/>
                    </a:lnTo>
                    <a:lnTo>
                      <a:pt x="96" y="0"/>
                    </a:lnTo>
                    <a:lnTo>
                      <a:pt x="96" y="0"/>
                    </a:lnTo>
                    <a:lnTo>
                      <a:pt x="96" y="0"/>
                    </a:lnTo>
                    <a:lnTo>
                      <a:pt x="78" y="6"/>
                    </a:lnTo>
                    <a:lnTo>
                      <a:pt x="58" y="12"/>
                    </a:lnTo>
                    <a:lnTo>
                      <a:pt x="0" y="70"/>
                    </a:lnTo>
                    <a:lnTo>
                      <a:pt x="0" y="70"/>
                    </a:lnTo>
                    <a:lnTo>
                      <a:pt x="10" y="70"/>
                    </a:lnTo>
                    <a:lnTo>
                      <a:pt x="10"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513">
                <a:extLst>
                  <a:ext uri="{FF2B5EF4-FFF2-40B4-BE49-F238E27FC236}">
                    <a16:creationId xmlns:a16="http://schemas.microsoft.com/office/drawing/2014/main" id="{A5B6828E-C8AF-43B1-860A-752E5DA09E49}"/>
                  </a:ext>
                </a:extLst>
              </p:cNvPr>
              <p:cNvSpPr>
                <a:spLocks/>
              </p:cNvSpPr>
              <p:nvPr/>
            </p:nvSpPr>
            <p:spPr bwMode="auto">
              <a:xfrm>
                <a:off x="2328" y="2458"/>
                <a:ext cx="54" cy="46"/>
              </a:xfrm>
              <a:custGeom>
                <a:avLst/>
                <a:gdLst>
                  <a:gd name="T0" fmla="*/ 52 w 54"/>
                  <a:gd name="T1" fmla="*/ 10 h 46"/>
                  <a:gd name="T2" fmla="*/ 52 w 54"/>
                  <a:gd name="T3" fmla="*/ 10 h 46"/>
                  <a:gd name="T4" fmla="*/ 44 w 54"/>
                  <a:gd name="T5" fmla="*/ 6 h 46"/>
                  <a:gd name="T6" fmla="*/ 40 w 54"/>
                  <a:gd name="T7" fmla="*/ 0 h 46"/>
                  <a:gd name="T8" fmla="*/ 0 w 54"/>
                  <a:gd name="T9" fmla="*/ 40 h 46"/>
                  <a:gd name="T10" fmla="*/ 0 w 54"/>
                  <a:gd name="T11" fmla="*/ 40 h 46"/>
                  <a:gd name="T12" fmla="*/ 8 w 54"/>
                  <a:gd name="T13" fmla="*/ 44 h 46"/>
                  <a:gd name="T14" fmla="*/ 16 w 54"/>
                  <a:gd name="T15" fmla="*/ 46 h 46"/>
                  <a:gd name="T16" fmla="*/ 16 w 54"/>
                  <a:gd name="T17" fmla="*/ 46 h 46"/>
                  <a:gd name="T18" fmla="*/ 18 w 54"/>
                  <a:gd name="T19" fmla="*/ 46 h 46"/>
                  <a:gd name="T20" fmla="*/ 54 w 54"/>
                  <a:gd name="T21" fmla="*/ 10 h 46"/>
                  <a:gd name="T22" fmla="*/ 54 w 54"/>
                  <a:gd name="T23" fmla="*/ 10 h 46"/>
                  <a:gd name="T24" fmla="*/ 52 w 54"/>
                  <a:gd name="T25" fmla="*/ 10 h 46"/>
                  <a:gd name="T26" fmla="*/ 52 w 54"/>
                  <a:gd name="T27" fmla="*/ 1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 h="46">
                    <a:moveTo>
                      <a:pt x="52" y="10"/>
                    </a:moveTo>
                    <a:lnTo>
                      <a:pt x="52" y="10"/>
                    </a:lnTo>
                    <a:lnTo>
                      <a:pt x="44" y="6"/>
                    </a:lnTo>
                    <a:lnTo>
                      <a:pt x="40" y="0"/>
                    </a:lnTo>
                    <a:lnTo>
                      <a:pt x="0" y="40"/>
                    </a:lnTo>
                    <a:lnTo>
                      <a:pt x="0" y="40"/>
                    </a:lnTo>
                    <a:lnTo>
                      <a:pt x="8" y="44"/>
                    </a:lnTo>
                    <a:lnTo>
                      <a:pt x="16" y="46"/>
                    </a:lnTo>
                    <a:lnTo>
                      <a:pt x="16" y="46"/>
                    </a:lnTo>
                    <a:lnTo>
                      <a:pt x="18" y="46"/>
                    </a:lnTo>
                    <a:lnTo>
                      <a:pt x="54" y="10"/>
                    </a:lnTo>
                    <a:lnTo>
                      <a:pt x="54" y="10"/>
                    </a:lnTo>
                    <a:lnTo>
                      <a:pt x="52" y="10"/>
                    </a:lnTo>
                    <a:lnTo>
                      <a:pt x="5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514">
                <a:extLst>
                  <a:ext uri="{FF2B5EF4-FFF2-40B4-BE49-F238E27FC236}">
                    <a16:creationId xmlns:a16="http://schemas.microsoft.com/office/drawing/2014/main" id="{339FE9BC-AD4C-4144-8D3B-CA0ABD7EA55A}"/>
                  </a:ext>
                </a:extLst>
              </p:cNvPr>
              <p:cNvSpPr>
                <a:spLocks/>
              </p:cNvSpPr>
              <p:nvPr/>
            </p:nvSpPr>
            <p:spPr bwMode="auto">
              <a:xfrm>
                <a:off x="2762" y="2068"/>
                <a:ext cx="20" cy="20"/>
              </a:xfrm>
              <a:custGeom>
                <a:avLst/>
                <a:gdLst>
                  <a:gd name="T0" fmla="*/ 0 w 20"/>
                  <a:gd name="T1" fmla="*/ 18 h 20"/>
                  <a:gd name="T2" fmla="*/ 0 w 20"/>
                  <a:gd name="T3" fmla="*/ 18 h 20"/>
                  <a:gd name="T4" fmla="*/ 0 w 20"/>
                  <a:gd name="T5" fmla="*/ 20 h 20"/>
                  <a:gd name="T6" fmla="*/ 20 w 20"/>
                  <a:gd name="T7" fmla="*/ 0 h 20"/>
                  <a:gd name="T8" fmla="*/ 20 w 20"/>
                  <a:gd name="T9" fmla="*/ 0 h 20"/>
                  <a:gd name="T10" fmla="*/ 12 w 20"/>
                  <a:gd name="T11" fmla="*/ 4 h 20"/>
                  <a:gd name="T12" fmla="*/ 6 w 20"/>
                  <a:gd name="T13" fmla="*/ 8 h 20"/>
                  <a:gd name="T14" fmla="*/ 2 w 20"/>
                  <a:gd name="T15" fmla="*/ 12 h 20"/>
                  <a:gd name="T16" fmla="*/ 0 w 20"/>
                  <a:gd name="T17" fmla="*/ 18 h 20"/>
                  <a:gd name="T18" fmla="*/ 0 w 20"/>
                  <a:gd name="T19"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0">
                    <a:moveTo>
                      <a:pt x="0" y="18"/>
                    </a:moveTo>
                    <a:lnTo>
                      <a:pt x="0" y="18"/>
                    </a:lnTo>
                    <a:lnTo>
                      <a:pt x="0" y="20"/>
                    </a:lnTo>
                    <a:lnTo>
                      <a:pt x="20" y="0"/>
                    </a:lnTo>
                    <a:lnTo>
                      <a:pt x="20" y="0"/>
                    </a:lnTo>
                    <a:lnTo>
                      <a:pt x="12" y="4"/>
                    </a:lnTo>
                    <a:lnTo>
                      <a:pt x="6" y="8"/>
                    </a:lnTo>
                    <a:lnTo>
                      <a:pt x="2" y="12"/>
                    </a:lnTo>
                    <a:lnTo>
                      <a:pt x="0" y="18"/>
                    </a:lnTo>
                    <a:lnTo>
                      <a:pt x="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515">
                <a:extLst>
                  <a:ext uri="{FF2B5EF4-FFF2-40B4-BE49-F238E27FC236}">
                    <a16:creationId xmlns:a16="http://schemas.microsoft.com/office/drawing/2014/main" id="{09508719-8F17-4F6F-9037-24BAF85D372E}"/>
                  </a:ext>
                </a:extLst>
              </p:cNvPr>
              <p:cNvSpPr>
                <a:spLocks/>
              </p:cNvSpPr>
              <p:nvPr/>
            </p:nvSpPr>
            <p:spPr bwMode="auto">
              <a:xfrm>
                <a:off x="2742" y="2076"/>
                <a:ext cx="8" cy="8"/>
              </a:xfrm>
              <a:custGeom>
                <a:avLst/>
                <a:gdLst>
                  <a:gd name="T0" fmla="*/ 8 w 8"/>
                  <a:gd name="T1" fmla="*/ 0 h 8"/>
                  <a:gd name="T2" fmla="*/ 8 w 8"/>
                  <a:gd name="T3" fmla="*/ 0 h 8"/>
                  <a:gd name="T4" fmla="*/ 8 w 8"/>
                  <a:gd name="T5" fmla="*/ 0 h 8"/>
                  <a:gd name="T6" fmla="*/ 0 w 8"/>
                  <a:gd name="T7" fmla="*/ 8 h 8"/>
                  <a:gd name="T8" fmla="*/ 0 w 8"/>
                  <a:gd name="T9" fmla="*/ 8 h 8"/>
                  <a:gd name="T10" fmla="*/ 6 w 8"/>
                  <a:gd name="T11" fmla="*/ 4 h 8"/>
                  <a:gd name="T12" fmla="*/ 8 w 8"/>
                  <a:gd name="T13" fmla="*/ 0 h 8"/>
                  <a:gd name="T14" fmla="*/ 8 w 8"/>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8">
                    <a:moveTo>
                      <a:pt x="8" y="0"/>
                    </a:moveTo>
                    <a:lnTo>
                      <a:pt x="8" y="0"/>
                    </a:lnTo>
                    <a:lnTo>
                      <a:pt x="8" y="0"/>
                    </a:lnTo>
                    <a:lnTo>
                      <a:pt x="0" y="8"/>
                    </a:lnTo>
                    <a:lnTo>
                      <a:pt x="0" y="8"/>
                    </a:lnTo>
                    <a:lnTo>
                      <a:pt x="6" y="4"/>
                    </a:lnTo>
                    <a:lnTo>
                      <a:pt x="8" y="0"/>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516">
                <a:extLst>
                  <a:ext uri="{FF2B5EF4-FFF2-40B4-BE49-F238E27FC236}">
                    <a16:creationId xmlns:a16="http://schemas.microsoft.com/office/drawing/2014/main" id="{76BE50FF-EE55-4AD8-BA64-EC2E60ACAC5B}"/>
                  </a:ext>
                </a:extLst>
              </p:cNvPr>
              <p:cNvSpPr>
                <a:spLocks/>
              </p:cNvSpPr>
              <p:nvPr/>
            </p:nvSpPr>
            <p:spPr bwMode="auto">
              <a:xfrm>
                <a:off x="2692" y="2120"/>
                <a:ext cx="28" cy="14"/>
              </a:xfrm>
              <a:custGeom>
                <a:avLst/>
                <a:gdLst>
                  <a:gd name="T0" fmla="*/ 10 w 28"/>
                  <a:gd name="T1" fmla="*/ 10 h 14"/>
                  <a:gd name="T2" fmla="*/ 10 w 28"/>
                  <a:gd name="T3" fmla="*/ 10 h 14"/>
                  <a:gd name="T4" fmla="*/ 12 w 28"/>
                  <a:gd name="T5" fmla="*/ 10 h 14"/>
                  <a:gd name="T6" fmla="*/ 18 w 28"/>
                  <a:gd name="T7" fmla="*/ 10 h 14"/>
                  <a:gd name="T8" fmla="*/ 28 w 28"/>
                  <a:gd name="T9" fmla="*/ 8 h 14"/>
                  <a:gd name="T10" fmla="*/ 28 w 28"/>
                  <a:gd name="T11" fmla="*/ 4 h 14"/>
                  <a:gd name="T12" fmla="*/ 28 w 28"/>
                  <a:gd name="T13" fmla="*/ 4 h 14"/>
                  <a:gd name="T14" fmla="*/ 20 w 28"/>
                  <a:gd name="T15" fmla="*/ 8 h 14"/>
                  <a:gd name="T16" fmla="*/ 20 w 28"/>
                  <a:gd name="T17" fmla="*/ 8 h 14"/>
                  <a:gd name="T18" fmla="*/ 16 w 28"/>
                  <a:gd name="T19" fmla="*/ 4 h 14"/>
                  <a:gd name="T20" fmla="*/ 14 w 28"/>
                  <a:gd name="T21" fmla="*/ 0 h 14"/>
                  <a:gd name="T22" fmla="*/ 0 w 28"/>
                  <a:gd name="T23" fmla="*/ 14 h 14"/>
                  <a:gd name="T24" fmla="*/ 0 w 28"/>
                  <a:gd name="T25" fmla="*/ 14 h 14"/>
                  <a:gd name="T26" fmla="*/ 10 w 28"/>
                  <a:gd name="T27" fmla="*/ 10 h 14"/>
                  <a:gd name="T28" fmla="*/ 10 w 28"/>
                  <a:gd name="T29"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14">
                    <a:moveTo>
                      <a:pt x="10" y="10"/>
                    </a:moveTo>
                    <a:lnTo>
                      <a:pt x="10" y="10"/>
                    </a:lnTo>
                    <a:lnTo>
                      <a:pt x="12" y="10"/>
                    </a:lnTo>
                    <a:lnTo>
                      <a:pt x="18" y="10"/>
                    </a:lnTo>
                    <a:lnTo>
                      <a:pt x="28" y="8"/>
                    </a:lnTo>
                    <a:lnTo>
                      <a:pt x="28" y="4"/>
                    </a:lnTo>
                    <a:lnTo>
                      <a:pt x="28" y="4"/>
                    </a:lnTo>
                    <a:lnTo>
                      <a:pt x="20" y="8"/>
                    </a:lnTo>
                    <a:lnTo>
                      <a:pt x="20" y="8"/>
                    </a:lnTo>
                    <a:lnTo>
                      <a:pt x="16" y="4"/>
                    </a:lnTo>
                    <a:lnTo>
                      <a:pt x="14" y="0"/>
                    </a:lnTo>
                    <a:lnTo>
                      <a:pt x="0" y="14"/>
                    </a:lnTo>
                    <a:lnTo>
                      <a:pt x="0" y="14"/>
                    </a:lnTo>
                    <a:lnTo>
                      <a:pt x="10" y="10"/>
                    </a:lnTo>
                    <a:lnTo>
                      <a:pt x="1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517">
                <a:extLst>
                  <a:ext uri="{FF2B5EF4-FFF2-40B4-BE49-F238E27FC236}">
                    <a16:creationId xmlns:a16="http://schemas.microsoft.com/office/drawing/2014/main" id="{6EF46CB9-22F7-4925-B4FA-F8133EE67CA3}"/>
                  </a:ext>
                </a:extLst>
              </p:cNvPr>
              <p:cNvSpPr>
                <a:spLocks/>
              </p:cNvSpPr>
              <p:nvPr/>
            </p:nvSpPr>
            <p:spPr bwMode="auto">
              <a:xfrm>
                <a:off x="2522" y="2196"/>
                <a:ext cx="114" cy="120"/>
              </a:xfrm>
              <a:custGeom>
                <a:avLst/>
                <a:gdLst>
                  <a:gd name="T0" fmla="*/ 80 w 114"/>
                  <a:gd name="T1" fmla="*/ 52 h 120"/>
                  <a:gd name="T2" fmla="*/ 86 w 114"/>
                  <a:gd name="T3" fmla="*/ 46 h 120"/>
                  <a:gd name="T4" fmla="*/ 86 w 114"/>
                  <a:gd name="T5" fmla="*/ 46 h 120"/>
                  <a:gd name="T6" fmla="*/ 88 w 114"/>
                  <a:gd name="T7" fmla="*/ 44 h 120"/>
                  <a:gd name="T8" fmla="*/ 112 w 114"/>
                  <a:gd name="T9" fmla="*/ 20 h 120"/>
                  <a:gd name="T10" fmla="*/ 112 w 114"/>
                  <a:gd name="T11" fmla="*/ 20 h 120"/>
                  <a:gd name="T12" fmla="*/ 110 w 114"/>
                  <a:gd name="T13" fmla="*/ 20 h 120"/>
                  <a:gd name="T14" fmla="*/ 108 w 114"/>
                  <a:gd name="T15" fmla="*/ 16 h 120"/>
                  <a:gd name="T16" fmla="*/ 108 w 114"/>
                  <a:gd name="T17" fmla="*/ 16 h 120"/>
                  <a:gd name="T18" fmla="*/ 112 w 114"/>
                  <a:gd name="T19" fmla="*/ 14 h 120"/>
                  <a:gd name="T20" fmla="*/ 114 w 114"/>
                  <a:gd name="T21" fmla="*/ 14 h 120"/>
                  <a:gd name="T22" fmla="*/ 114 w 114"/>
                  <a:gd name="T23" fmla="*/ 10 h 120"/>
                  <a:gd name="T24" fmla="*/ 114 w 114"/>
                  <a:gd name="T25" fmla="*/ 10 h 120"/>
                  <a:gd name="T26" fmla="*/ 114 w 114"/>
                  <a:gd name="T27" fmla="*/ 8 h 120"/>
                  <a:gd name="T28" fmla="*/ 114 w 114"/>
                  <a:gd name="T29" fmla="*/ 8 h 120"/>
                  <a:gd name="T30" fmla="*/ 108 w 114"/>
                  <a:gd name="T31" fmla="*/ 8 h 120"/>
                  <a:gd name="T32" fmla="*/ 108 w 114"/>
                  <a:gd name="T33" fmla="*/ 8 h 120"/>
                  <a:gd name="T34" fmla="*/ 106 w 114"/>
                  <a:gd name="T35" fmla="*/ 4 h 120"/>
                  <a:gd name="T36" fmla="*/ 108 w 114"/>
                  <a:gd name="T37" fmla="*/ 0 h 120"/>
                  <a:gd name="T38" fmla="*/ 0 w 114"/>
                  <a:gd name="T39" fmla="*/ 108 h 120"/>
                  <a:gd name="T40" fmla="*/ 0 w 114"/>
                  <a:gd name="T41" fmla="*/ 108 h 120"/>
                  <a:gd name="T42" fmla="*/ 6 w 114"/>
                  <a:gd name="T43" fmla="*/ 108 h 120"/>
                  <a:gd name="T44" fmla="*/ 8 w 114"/>
                  <a:gd name="T45" fmla="*/ 110 h 120"/>
                  <a:gd name="T46" fmla="*/ 14 w 114"/>
                  <a:gd name="T47" fmla="*/ 120 h 120"/>
                  <a:gd name="T48" fmla="*/ 34 w 114"/>
                  <a:gd name="T49" fmla="*/ 98 h 120"/>
                  <a:gd name="T50" fmla="*/ 34 w 114"/>
                  <a:gd name="T51" fmla="*/ 98 h 120"/>
                  <a:gd name="T52" fmla="*/ 38 w 114"/>
                  <a:gd name="T53" fmla="*/ 88 h 120"/>
                  <a:gd name="T54" fmla="*/ 40 w 114"/>
                  <a:gd name="T55" fmla="*/ 80 h 120"/>
                  <a:gd name="T56" fmla="*/ 46 w 114"/>
                  <a:gd name="T57" fmla="*/ 74 h 120"/>
                  <a:gd name="T58" fmla="*/ 52 w 114"/>
                  <a:gd name="T59" fmla="*/ 68 h 120"/>
                  <a:gd name="T60" fmla="*/ 66 w 114"/>
                  <a:gd name="T61" fmla="*/ 60 h 120"/>
                  <a:gd name="T62" fmla="*/ 80 w 114"/>
                  <a:gd name="T63" fmla="*/ 52 h 120"/>
                  <a:gd name="T64" fmla="*/ 80 w 114"/>
                  <a:gd name="T65" fmla="*/ 5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4" h="120">
                    <a:moveTo>
                      <a:pt x="80" y="52"/>
                    </a:moveTo>
                    <a:lnTo>
                      <a:pt x="86" y="46"/>
                    </a:lnTo>
                    <a:lnTo>
                      <a:pt x="86" y="46"/>
                    </a:lnTo>
                    <a:lnTo>
                      <a:pt x="88" y="44"/>
                    </a:lnTo>
                    <a:lnTo>
                      <a:pt x="112" y="20"/>
                    </a:lnTo>
                    <a:lnTo>
                      <a:pt x="112" y="20"/>
                    </a:lnTo>
                    <a:lnTo>
                      <a:pt x="110" y="20"/>
                    </a:lnTo>
                    <a:lnTo>
                      <a:pt x="108" y="16"/>
                    </a:lnTo>
                    <a:lnTo>
                      <a:pt x="108" y="16"/>
                    </a:lnTo>
                    <a:lnTo>
                      <a:pt x="112" y="14"/>
                    </a:lnTo>
                    <a:lnTo>
                      <a:pt x="114" y="14"/>
                    </a:lnTo>
                    <a:lnTo>
                      <a:pt x="114" y="10"/>
                    </a:lnTo>
                    <a:lnTo>
                      <a:pt x="114" y="10"/>
                    </a:lnTo>
                    <a:lnTo>
                      <a:pt x="114" y="8"/>
                    </a:lnTo>
                    <a:lnTo>
                      <a:pt x="114" y="8"/>
                    </a:lnTo>
                    <a:lnTo>
                      <a:pt x="108" y="8"/>
                    </a:lnTo>
                    <a:lnTo>
                      <a:pt x="108" y="8"/>
                    </a:lnTo>
                    <a:lnTo>
                      <a:pt x="106" y="4"/>
                    </a:lnTo>
                    <a:lnTo>
                      <a:pt x="108" y="0"/>
                    </a:lnTo>
                    <a:lnTo>
                      <a:pt x="0" y="108"/>
                    </a:lnTo>
                    <a:lnTo>
                      <a:pt x="0" y="108"/>
                    </a:lnTo>
                    <a:lnTo>
                      <a:pt x="6" y="108"/>
                    </a:lnTo>
                    <a:lnTo>
                      <a:pt x="8" y="110"/>
                    </a:lnTo>
                    <a:lnTo>
                      <a:pt x="14" y="120"/>
                    </a:lnTo>
                    <a:lnTo>
                      <a:pt x="34" y="98"/>
                    </a:lnTo>
                    <a:lnTo>
                      <a:pt x="34" y="98"/>
                    </a:lnTo>
                    <a:lnTo>
                      <a:pt x="38" y="88"/>
                    </a:lnTo>
                    <a:lnTo>
                      <a:pt x="40" y="80"/>
                    </a:lnTo>
                    <a:lnTo>
                      <a:pt x="46" y="74"/>
                    </a:lnTo>
                    <a:lnTo>
                      <a:pt x="52" y="68"/>
                    </a:lnTo>
                    <a:lnTo>
                      <a:pt x="66" y="60"/>
                    </a:lnTo>
                    <a:lnTo>
                      <a:pt x="80" y="52"/>
                    </a:lnTo>
                    <a:lnTo>
                      <a:pt x="80" y="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518">
                <a:extLst>
                  <a:ext uri="{FF2B5EF4-FFF2-40B4-BE49-F238E27FC236}">
                    <a16:creationId xmlns:a16="http://schemas.microsoft.com/office/drawing/2014/main" id="{74A689FA-5594-4840-8DFB-F7E1E8BDCE7C}"/>
                  </a:ext>
                </a:extLst>
              </p:cNvPr>
              <p:cNvSpPr>
                <a:spLocks/>
              </p:cNvSpPr>
              <p:nvPr/>
            </p:nvSpPr>
            <p:spPr bwMode="auto">
              <a:xfrm>
                <a:off x="2844" y="1930"/>
                <a:ext cx="56" cy="52"/>
              </a:xfrm>
              <a:custGeom>
                <a:avLst/>
                <a:gdLst>
                  <a:gd name="T0" fmla="*/ 12 w 56"/>
                  <a:gd name="T1" fmla="*/ 42 h 52"/>
                  <a:gd name="T2" fmla="*/ 12 w 56"/>
                  <a:gd name="T3" fmla="*/ 42 h 52"/>
                  <a:gd name="T4" fmla="*/ 16 w 56"/>
                  <a:gd name="T5" fmla="*/ 38 h 52"/>
                  <a:gd name="T6" fmla="*/ 22 w 56"/>
                  <a:gd name="T7" fmla="*/ 36 h 52"/>
                  <a:gd name="T8" fmla="*/ 36 w 56"/>
                  <a:gd name="T9" fmla="*/ 32 h 52"/>
                  <a:gd name="T10" fmla="*/ 50 w 56"/>
                  <a:gd name="T11" fmla="*/ 26 h 52"/>
                  <a:gd name="T12" fmla="*/ 54 w 56"/>
                  <a:gd name="T13" fmla="*/ 22 h 52"/>
                  <a:gd name="T14" fmla="*/ 56 w 56"/>
                  <a:gd name="T15" fmla="*/ 16 h 52"/>
                  <a:gd name="T16" fmla="*/ 56 w 56"/>
                  <a:gd name="T17" fmla="*/ 16 h 52"/>
                  <a:gd name="T18" fmla="*/ 54 w 56"/>
                  <a:gd name="T19" fmla="*/ 6 h 52"/>
                  <a:gd name="T20" fmla="*/ 52 w 56"/>
                  <a:gd name="T21" fmla="*/ 0 h 52"/>
                  <a:gd name="T22" fmla="*/ 0 w 56"/>
                  <a:gd name="T23" fmla="*/ 52 h 52"/>
                  <a:gd name="T24" fmla="*/ 0 w 56"/>
                  <a:gd name="T25" fmla="*/ 52 h 52"/>
                  <a:gd name="T26" fmla="*/ 6 w 56"/>
                  <a:gd name="T27" fmla="*/ 48 h 52"/>
                  <a:gd name="T28" fmla="*/ 12 w 56"/>
                  <a:gd name="T29" fmla="*/ 42 h 52"/>
                  <a:gd name="T30" fmla="*/ 12 w 56"/>
                  <a:gd name="T31" fmla="*/ 4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 h="52">
                    <a:moveTo>
                      <a:pt x="12" y="42"/>
                    </a:moveTo>
                    <a:lnTo>
                      <a:pt x="12" y="42"/>
                    </a:lnTo>
                    <a:lnTo>
                      <a:pt x="16" y="38"/>
                    </a:lnTo>
                    <a:lnTo>
                      <a:pt x="22" y="36"/>
                    </a:lnTo>
                    <a:lnTo>
                      <a:pt x="36" y="32"/>
                    </a:lnTo>
                    <a:lnTo>
                      <a:pt x="50" y="26"/>
                    </a:lnTo>
                    <a:lnTo>
                      <a:pt x="54" y="22"/>
                    </a:lnTo>
                    <a:lnTo>
                      <a:pt x="56" y="16"/>
                    </a:lnTo>
                    <a:lnTo>
                      <a:pt x="56" y="16"/>
                    </a:lnTo>
                    <a:lnTo>
                      <a:pt x="54" y="6"/>
                    </a:lnTo>
                    <a:lnTo>
                      <a:pt x="52" y="0"/>
                    </a:lnTo>
                    <a:lnTo>
                      <a:pt x="0" y="52"/>
                    </a:lnTo>
                    <a:lnTo>
                      <a:pt x="0" y="52"/>
                    </a:lnTo>
                    <a:lnTo>
                      <a:pt x="6" y="48"/>
                    </a:lnTo>
                    <a:lnTo>
                      <a:pt x="12" y="42"/>
                    </a:lnTo>
                    <a:lnTo>
                      <a:pt x="12"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519">
                <a:extLst>
                  <a:ext uri="{FF2B5EF4-FFF2-40B4-BE49-F238E27FC236}">
                    <a16:creationId xmlns:a16="http://schemas.microsoft.com/office/drawing/2014/main" id="{EB65D76E-C59F-456E-A84C-C520517CC5AB}"/>
                  </a:ext>
                </a:extLst>
              </p:cNvPr>
              <p:cNvSpPr>
                <a:spLocks/>
              </p:cNvSpPr>
              <p:nvPr/>
            </p:nvSpPr>
            <p:spPr bwMode="auto">
              <a:xfrm>
                <a:off x="2636" y="2182"/>
                <a:ext cx="10" cy="14"/>
              </a:xfrm>
              <a:custGeom>
                <a:avLst/>
                <a:gdLst>
                  <a:gd name="T0" fmla="*/ 0 w 10"/>
                  <a:gd name="T1" fmla="*/ 12 h 14"/>
                  <a:gd name="T2" fmla="*/ 0 w 10"/>
                  <a:gd name="T3" fmla="*/ 12 h 14"/>
                  <a:gd name="T4" fmla="*/ 0 w 10"/>
                  <a:gd name="T5" fmla="*/ 12 h 14"/>
                  <a:gd name="T6" fmla="*/ 0 w 10"/>
                  <a:gd name="T7" fmla="*/ 14 h 14"/>
                  <a:gd name="T8" fmla="*/ 0 w 10"/>
                  <a:gd name="T9" fmla="*/ 14 h 14"/>
                  <a:gd name="T10" fmla="*/ 4 w 10"/>
                  <a:gd name="T11" fmla="*/ 8 h 14"/>
                  <a:gd name="T12" fmla="*/ 10 w 10"/>
                  <a:gd name="T13" fmla="*/ 0 h 14"/>
                  <a:gd name="T14" fmla="*/ 0 w 10"/>
                  <a:gd name="T15" fmla="*/ 10 h 14"/>
                  <a:gd name="T16" fmla="*/ 0 w 10"/>
                  <a:gd name="T17" fmla="*/ 10 h 14"/>
                  <a:gd name="T18" fmla="*/ 0 w 10"/>
                  <a:gd name="T19" fmla="*/ 12 h 14"/>
                  <a:gd name="T20" fmla="*/ 0 w 10"/>
                  <a:gd name="T21"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4">
                    <a:moveTo>
                      <a:pt x="0" y="12"/>
                    </a:moveTo>
                    <a:lnTo>
                      <a:pt x="0" y="12"/>
                    </a:lnTo>
                    <a:lnTo>
                      <a:pt x="0" y="12"/>
                    </a:lnTo>
                    <a:lnTo>
                      <a:pt x="0" y="14"/>
                    </a:lnTo>
                    <a:lnTo>
                      <a:pt x="0" y="14"/>
                    </a:lnTo>
                    <a:lnTo>
                      <a:pt x="4" y="8"/>
                    </a:lnTo>
                    <a:lnTo>
                      <a:pt x="10" y="0"/>
                    </a:lnTo>
                    <a:lnTo>
                      <a:pt x="0" y="10"/>
                    </a:lnTo>
                    <a:lnTo>
                      <a:pt x="0" y="10"/>
                    </a:lnTo>
                    <a:lnTo>
                      <a:pt x="0" y="1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520">
                <a:extLst>
                  <a:ext uri="{FF2B5EF4-FFF2-40B4-BE49-F238E27FC236}">
                    <a16:creationId xmlns:a16="http://schemas.microsoft.com/office/drawing/2014/main" id="{2AA36C41-8E47-4ACF-AE20-216366C893BF}"/>
                  </a:ext>
                </a:extLst>
              </p:cNvPr>
              <p:cNvSpPr>
                <a:spLocks/>
              </p:cNvSpPr>
              <p:nvPr/>
            </p:nvSpPr>
            <p:spPr bwMode="auto">
              <a:xfrm>
                <a:off x="2754" y="2044"/>
                <a:ext cx="42" cy="28"/>
              </a:xfrm>
              <a:custGeom>
                <a:avLst/>
                <a:gdLst>
                  <a:gd name="T0" fmla="*/ 28 w 42"/>
                  <a:gd name="T1" fmla="*/ 0 h 28"/>
                  <a:gd name="T2" fmla="*/ 0 w 42"/>
                  <a:gd name="T3" fmla="*/ 26 h 28"/>
                  <a:gd name="T4" fmla="*/ 0 w 42"/>
                  <a:gd name="T5" fmla="*/ 26 h 28"/>
                  <a:gd name="T6" fmla="*/ 10 w 42"/>
                  <a:gd name="T7" fmla="*/ 28 h 28"/>
                  <a:gd name="T8" fmla="*/ 14 w 42"/>
                  <a:gd name="T9" fmla="*/ 28 h 28"/>
                  <a:gd name="T10" fmla="*/ 18 w 42"/>
                  <a:gd name="T11" fmla="*/ 26 h 28"/>
                  <a:gd name="T12" fmla="*/ 18 w 42"/>
                  <a:gd name="T13" fmla="*/ 26 h 28"/>
                  <a:gd name="T14" fmla="*/ 22 w 42"/>
                  <a:gd name="T15" fmla="*/ 20 h 28"/>
                  <a:gd name="T16" fmla="*/ 26 w 42"/>
                  <a:gd name="T17" fmla="*/ 18 h 28"/>
                  <a:gd name="T18" fmla="*/ 30 w 42"/>
                  <a:gd name="T19" fmla="*/ 16 h 28"/>
                  <a:gd name="T20" fmla="*/ 30 w 42"/>
                  <a:gd name="T21" fmla="*/ 16 h 28"/>
                  <a:gd name="T22" fmla="*/ 30 w 42"/>
                  <a:gd name="T23" fmla="*/ 20 h 28"/>
                  <a:gd name="T24" fmla="*/ 30 w 42"/>
                  <a:gd name="T25" fmla="*/ 22 h 28"/>
                  <a:gd name="T26" fmla="*/ 42 w 42"/>
                  <a:gd name="T27" fmla="*/ 12 h 28"/>
                  <a:gd name="T28" fmla="*/ 42 w 42"/>
                  <a:gd name="T29" fmla="*/ 12 h 28"/>
                  <a:gd name="T30" fmla="*/ 34 w 42"/>
                  <a:gd name="T31" fmla="*/ 6 h 28"/>
                  <a:gd name="T32" fmla="*/ 28 w 42"/>
                  <a:gd name="T33" fmla="*/ 0 h 28"/>
                  <a:gd name="T34" fmla="*/ 28 w 42"/>
                  <a:gd name="T3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 h="28">
                    <a:moveTo>
                      <a:pt x="28" y="0"/>
                    </a:moveTo>
                    <a:lnTo>
                      <a:pt x="0" y="26"/>
                    </a:lnTo>
                    <a:lnTo>
                      <a:pt x="0" y="26"/>
                    </a:lnTo>
                    <a:lnTo>
                      <a:pt x="10" y="28"/>
                    </a:lnTo>
                    <a:lnTo>
                      <a:pt x="14" y="28"/>
                    </a:lnTo>
                    <a:lnTo>
                      <a:pt x="18" y="26"/>
                    </a:lnTo>
                    <a:lnTo>
                      <a:pt x="18" y="26"/>
                    </a:lnTo>
                    <a:lnTo>
                      <a:pt x="22" y="20"/>
                    </a:lnTo>
                    <a:lnTo>
                      <a:pt x="26" y="18"/>
                    </a:lnTo>
                    <a:lnTo>
                      <a:pt x="30" y="16"/>
                    </a:lnTo>
                    <a:lnTo>
                      <a:pt x="30" y="16"/>
                    </a:lnTo>
                    <a:lnTo>
                      <a:pt x="30" y="20"/>
                    </a:lnTo>
                    <a:lnTo>
                      <a:pt x="30" y="22"/>
                    </a:lnTo>
                    <a:lnTo>
                      <a:pt x="42" y="12"/>
                    </a:lnTo>
                    <a:lnTo>
                      <a:pt x="42" y="12"/>
                    </a:lnTo>
                    <a:lnTo>
                      <a:pt x="34" y="6"/>
                    </a:lnTo>
                    <a:lnTo>
                      <a:pt x="28" y="0"/>
                    </a:lnTo>
                    <a:lnTo>
                      <a:pt x="2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521">
                <a:extLst>
                  <a:ext uri="{FF2B5EF4-FFF2-40B4-BE49-F238E27FC236}">
                    <a16:creationId xmlns:a16="http://schemas.microsoft.com/office/drawing/2014/main" id="{EC5A994B-1656-40AD-937C-EA42AE2D95F0}"/>
                  </a:ext>
                </a:extLst>
              </p:cNvPr>
              <p:cNvSpPr>
                <a:spLocks/>
              </p:cNvSpPr>
              <p:nvPr/>
            </p:nvSpPr>
            <p:spPr bwMode="auto">
              <a:xfrm>
                <a:off x="2540" y="2314"/>
                <a:ext cx="28" cy="38"/>
              </a:xfrm>
              <a:custGeom>
                <a:avLst/>
                <a:gdLst>
                  <a:gd name="T0" fmla="*/ 20 w 28"/>
                  <a:gd name="T1" fmla="*/ 0 h 38"/>
                  <a:gd name="T2" fmla="*/ 0 w 28"/>
                  <a:gd name="T3" fmla="*/ 20 h 38"/>
                  <a:gd name="T4" fmla="*/ 0 w 28"/>
                  <a:gd name="T5" fmla="*/ 20 h 38"/>
                  <a:gd name="T6" fmla="*/ 2 w 28"/>
                  <a:gd name="T7" fmla="*/ 32 h 38"/>
                  <a:gd name="T8" fmla="*/ 2 w 28"/>
                  <a:gd name="T9" fmla="*/ 32 h 38"/>
                  <a:gd name="T10" fmla="*/ 6 w 28"/>
                  <a:gd name="T11" fmla="*/ 38 h 38"/>
                  <a:gd name="T12" fmla="*/ 28 w 28"/>
                  <a:gd name="T13" fmla="*/ 18 h 38"/>
                  <a:gd name="T14" fmla="*/ 28 w 28"/>
                  <a:gd name="T15" fmla="*/ 18 h 38"/>
                  <a:gd name="T16" fmla="*/ 24 w 28"/>
                  <a:gd name="T17" fmla="*/ 8 h 38"/>
                  <a:gd name="T18" fmla="*/ 20 w 28"/>
                  <a:gd name="T19" fmla="*/ 0 h 38"/>
                  <a:gd name="T20" fmla="*/ 20 w 28"/>
                  <a:gd name="T2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38">
                    <a:moveTo>
                      <a:pt x="20" y="0"/>
                    </a:moveTo>
                    <a:lnTo>
                      <a:pt x="0" y="20"/>
                    </a:lnTo>
                    <a:lnTo>
                      <a:pt x="0" y="20"/>
                    </a:lnTo>
                    <a:lnTo>
                      <a:pt x="2" y="32"/>
                    </a:lnTo>
                    <a:lnTo>
                      <a:pt x="2" y="32"/>
                    </a:lnTo>
                    <a:lnTo>
                      <a:pt x="6" y="38"/>
                    </a:lnTo>
                    <a:lnTo>
                      <a:pt x="28" y="18"/>
                    </a:lnTo>
                    <a:lnTo>
                      <a:pt x="28" y="18"/>
                    </a:lnTo>
                    <a:lnTo>
                      <a:pt x="24" y="8"/>
                    </a:lnTo>
                    <a:lnTo>
                      <a:pt x="20" y="0"/>
                    </a:lnTo>
                    <a:lnTo>
                      <a:pt x="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522">
                <a:extLst>
                  <a:ext uri="{FF2B5EF4-FFF2-40B4-BE49-F238E27FC236}">
                    <a16:creationId xmlns:a16="http://schemas.microsoft.com/office/drawing/2014/main" id="{63922212-0579-4C21-A7B9-30723DFAED14}"/>
                  </a:ext>
                </a:extLst>
              </p:cNvPr>
              <p:cNvSpPr>
                <a:spLocks/>
              </p:cNvSpPr>
              <p:nvPr/>
            </p:nvSpPr>
            <p:spPr bwMode="auto">
              <a:xfrm>
                <a:off x="2364" y="2426"/>
                <a:ext cx="108" cy="84"/>
              </a:xfrm>
              <a:custGeom>
                <a:avLst/>
                <a:gdLst>
                  <a:gd name="T0" fmla="*/ 104 w 108"/>
                  <a:gd name="T1" fmla="*/ 0 h 84"/>
                  <a:gd name="T2" fmla="*/ 104 w 108"/>
                  <a:gd name="T3" fmla="*/ 0 h 84"/>
                  <a:gd name="T4" fmla="*/ 94 w 108"/>
                  <a:gd name="T5" fmla="*/ 0 h 84"/>
                  <a:gd name="T6" fmla="*/ 84 w 108"/>
                  <a:gd name="T7" fmla="*/ 4 h 84"/>
                  <a:gd name="T8" fmla="*/ 78 w 108"/>
                  <a:gd name="T9" fmla="*/ 10 h 84"/>
                  <a:gd name="T10" fmla="*/ 76 w 108"/>
                  <a:gd name="T11" fmla="*/ 14 h 84"/>
                  <a:gd name="T12" fmla="*/ 76 w 108"/>
                  <a:gd name="T13" fmla="*/ 18 h 84"/>
                  <a:gd name="T14" fmla="*/ 76 w 108"/>
                  <a:gd name="T15" fmla="*/ 18 h 84"/>
                  <a:gd name="T16" fmla="*/ 74 w 108"/>
                  <a:gd name="T17" fmla="*/ 24 h 84"/>
                  <a:gd name="T18" fmla="*/ 72 w 108"/>
                  <a:gd name="T19" fmla="*/ 28 h 84"/>
                  <a:gd name="T20" fmla="*/ 66 w 108"/>
                  <a:gd name="T21" fmla="*/ 36 h 84"/>
                  <a:gd name="T22" fmla="*/ 66 w 108"/>
                  <a:gd name="T23" fmla="*/ 36 h 84"/>
                  <a:gd name="T24" fmla="*/ 64 w 108"/>
                  <a:gd name="T25" fmla="*/ 42 h 84"/>
                  <a:gd name="T26" fmla="*/ 62 w 108"/>
                  <a:gd name="T27" fmla="*/ 44 h 84"/>
                  <a:gd name="T28" fmla="*/ 58 w 108"/>
                  <a:gd name="T29" fmla="*/ 44 h 84"/>
                  <a:gd name="T30" fmla="*/ 58 w 108"/>
                  <a:gd name="T31" fmla="*/ 44 h 84"/>
                  <a:gd name="T32" fmla="*/ 56 w 108"/>
                  <a:gd name="T33" fmla="*/ 42 h 84"/>
                  <a:gd name="T34" fmla="*/ 50 w 108"/>
                  <a:gd name="T35" fmla="*/ 42 h 84"/>
                  <a:gd name="T36" fmla="*/ 50 w 108"/>
                  <a:gd name="T37" fmla="*/ 42 h 84"/>
                  <a:gd name="T38" fmla="*/ 40 w 108"/>
                  <a:gd name="T39" fmla="*/ 44 h 84"/>
                  <a:gd name="T40" fmla="*/ 0 w 108"/>
                  <a:gd name="T41" fmla="*/ 84 h 84"/>
                  <a:gd name="T42" fmla="*/ 0 w 108"/>
                  <a:gd name="T43" fmla="*/ 84 h 84"/>
                  <a:gd name="T44" fmla="*/ 4 w 108"/>
                  <a:gd name="T45" fmla="*/ 82 h 84"/>
                  <a:gd name="T46" fmla="*/ 8 w 108"/>
                  <a:gd name="T47" fmla="*/ 78 h 84"/>
                  <a:gd name="T48" fmla="*/ 12 w 108"/>
                  <a:gd name="T49" fmla="*/ 76 h 84"/>
                  <a:gd name="T50" fmla="*/ 18 w 108"/>
                  <a:gd name="T51" fmla="*/ 74 h 84"/>
                  <a:gd name="T52" fmla="*/ 18 w 108"/>
                  <a:gd name="T53" fmla="*/ 74 h 84"/>
                  <a:gd name="T54" fmla="*/ 22 w 108"/>
                  <a:gd name="T55" fmla="*/ 76 h 84"/>
                  <a:gd name="T56" fmla="*/ 28 w 108"/>
                  <a:gd name="T57" fmla="*/ 76 h 84"/>
                  <a:gd name="T58" fmla="*/ 30 w 108"/>
                  <a:gd name="T59" fmla="*/ 76 h 84"/>
                  <a:gd name="T60" fmla="*/ 30 w 108"/>
                  <a:gd name="T61" fmla="*/ 76 h 84"/>
                  <a:gd name="T62" fmla="*/ 32 w 108"/>
                  <a:gd name="T63" fmla="*/ 78 h 84"/>
                  <a:gd name="T64" fmla="*/ 108 w 108"/>
                  <a:gd name="T65" fmla="*/ 0 h 84"/>
                  <a:gd name="T66" fmla="*/ 108 w 108"/>
                  <a:gd name="T67" fmla="*/ 0 h 84"/>
                  <a:gd name="T68" fmla="*/ 104 w 108"/>
                  <a:gd name="T69" fmla="*/ 0 h 84"/>
                  <a:gd name="T70" fmla="*/ 104 w 108"/>
                  <a:gd name="T71"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8" h="84">
                    <a:moveTo>
                      <a:pt x="104" y="0"/>
                    </a:moveTo>
                    <a:lnTo>
                      <a:pt x="104" y="0"/>
                    </a:lnTo>
                    <a:lnTo>
                      <a:pt x="94" y="0"/>
                    </a:lnTo>
                    <a:lnTo>
                      <a:pt x="84" y="4"/>
                    </a:lnTo>
                    <a:lnTo>
                      <a:pt x="78" y="10"/>
                    </a:lnTo>
                    <a:lnTo>
                      <a:pt x="76" y="14"/>
                    </a:lnTo>
                    <a:lnTo>
                      <a:pt x="76" y="18"/>
                    </a:lnTo>
                    <a:lnTo>
                      <a:pt x="76" y="18"/>
                    </a:lnTo>
                    <a:lnTo>
                      <a:pt x="74" y="24"/>
                    </a:lnTo>
                    <a:lnTo>
                      <a:pt x="72" y="28"/>
                    </a:lnTo>
                    <a:lnTo>
                      <a:pt x="66" y="36"/>
                    </a:lnTo>
                    <a:lnTo>
                      <a:pt x="66" y="36"/>
                    </a:lnTo>
                    <a:lnTo>
                      <a:pt x="64" y="42"/>
                    </a:lnTo>
                    <a:lnTo>
                      <a:pt x="62" y="44"/>
                    </a:lnTo>
                    <a:lnTo>
                      <a:pt x="58" y="44"/>
                    </a:lnTo>
                    <a:lnTo>
                      <a:pt x="58" y="44"/>
                    </a:lnTo>
                    <a:lnTo>
                      <a:pt x="56" y="42"/>
                    </a:lnTo>
                    <a:lnTo>
                      <a:pt x="50" y="42"/>
                    </a:lnTo>
                    <a:lnTo>
                      <a:pt x="50" y="42"/>
                    </a:lnTo>
                    <a:lnTo>
                      <a:pt x="40" y="44"/>
                    </a:lnTo>
                    <a:lnTo>
                      <a:pt x="0" y="84"/>
                    </a:lnTo>
                    <a:lnTo>
                      <a:pt x="0" y="84"/>
                    </a:lnTo>
                    <a:lnTo>
                      <a:pt x="4" y="82"/>
                    </a:lnTo>
                    <a:lnTo>
                      <a:pt x="8" y="78"/>
                    </a:lnTo>
                    <a:lnTo>
                      <a:pt x="12" y="76"/>
                    </a:lnTo>
                    <a:lnTo>
                      <a:pt x="18" y="74"/>
                    </a:lnTo>
                    <a:lnTo>
                      <a:pt x="18" y="74"/>
                    </a:lnTo>
                    <a:lnTo>
                      <a:pt x="22" y="76"/>
                    </a:lnTo>
                    <a:lnTo>
                      <a:pt x="28" y="76"/>
                    </a:lnTo>
                    <a:lnTo>
                      <a:pt x="30" y="76"/>
                    </a:lnTo>
                    <a:lnTo>
                      <a:pt x="30" y="76"/>
                    </a:lnTo>
                    <a:lnTo>
                      <a:pt x="32" y="78"/>
                    </a:lnTo>
                    <a:lnTo>
                      <a:pt x="108" y="0"/>
                    </a:lnTo>
                    <a:lnTo>
                      <a:pt x="108" y="0"/>
                    </a:lnTo>
                    <a:lnTo>
                      <a:pt x="104" y="0"/>
                    </a:lnTo>
                    <a:lnTo>
                      <a:pt x="10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523">
                <a:extLst>
                  <a:ext uri="{FF2B5EF4-FFF2-40B4-BE49-F238E27FC236}">
                    <a16:creationId xmlns:a16="http://schemas.microsoft.com/office/drawing/2014/main" id="{A8325CCB-CA0B-467C-A259-ECC6FF3F61F4}"/>
                  </a:ext>
                </a:extLst>
              </p:cNvPr>
              <p:cNvSpPr>
                <a:spLocks/>
              </p:cNvSpPr>
              <p:nvPr/>
            </p:nvSpPr>
            <p:spPr bwMode="auto">
              <a:xfrm>
                <a:off x="2790" y="2060"/>
                <a:ext cx="38" cy="24"/>
              </a:xfrm>
              <a:custGeom>
                <a:avLst/>
                <a:gdLst>
                  <a:gd name="T0" fmla="*/ 4 w 38"/>
                  <a:gd name="T1" fmla="*/ 22 h 24"/>
                  <a:gd name="T2" fmla="*/ 4 w 38"/>
                  <a:gd name="T3" fmla="*/ 22 h 24"/>
                  <a:gd name="T4" fmla="*/ 22 w 38"/>
                  <a:gd name="T5" fmla="*/ 16 h 24"/>
                  <a:gd name="T6" fmla="*/ 32 w 38"/>
                  <a:gd name="T7" fmla="*/ 10 h 24"/>
                  <a:gd name="T8" fmla="*/ 38 w 38"/>
                  <a:gd name="T9" fmla="*/ 6 h 24"/>
                  <a:gd name="T10" fmla="*/ 38 w 38"/>
                  <a:gd name="T11" fmla="*/ 6 h 24"/>
                  <a:gd name="T12" fmla="*/ 36 w 38"/>
                  <a:gd name="T13" fmla="*/ 2 h 24"/>
                  <a:gd name="T14" fmla="*/ 32 w 38"/>
                  <a:gd name="T15" fmla="*/ 2 h 24"/>
                  <a:gd name="T16" fmla="*/ 24 w 38"/>
                  <a:gd name="T17" fmla="*/ 0 h 24"/>
                  <a:gd name="T18" fmla="*/ 0 w 38"/>
                  <a:gd name="T19" fmla="*/ 24 h 24"/>
                  <a:gd name="T20" fmla="*/ 0 w 38"/>
                  <a:gd name="T21" fmla="*/ 24 h 24"/>
                  <a:gd name="T22" fmla="*/ 4 w 38"/>
                  <a:gd name="T23" fmla="*/ 22 h 24"/>
                  <a:gd name="T24" fmla="*/ 4 w 38"/>
                  <a:gd name="T25" fmla="*/ 2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24">
                    <a:moveTo>
                      <a:pt x="4" y="22"/>
                    </a:moveTo>
                    <a:lnTo>
                      <a:pt x="4" y="22"/>
                    </a:lnTo>
                    <a:lnTo>
                      <a:pt x="22" y="16"/>
                    </a:lnTo>
                    <a:lnTo>
                      <a:pt x="32" y="10"/>
                    </a:lnTo>
                    <a:lnTo>
                      <a:pt x="38" y="6"/>
                    </a:lnTo>
                    <a:lnTo>
                      <a:pt x="38" y="6"/>
                    </a:lnTo>
                    <a:lnTo>
                      <a:pt x="36" y="2"/>
                    </a:lnTo>
                    <a:lnTo>
                      <a:pt x="32" y="2"/>
                    </a:lnTo>
                    <a:lnTo>
                      <a:pt x="24" y="0"/>
                    </a:lnTo>
                    <a:lnTo>
                      <a:pt x="0" y="24"/>
                    </a:lnTo>
                    <a:lnTo>
                      <a:pt x="0" y="24"/>
                    </a:lnTo>
                    <a:lnTo>
                      <a:pt x="4" y="22"/>
                    </a:lnTo>
                    <a:lnTo>
                      <a:pt x="4"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1524">
                <a:extLst>
                  <a:ext uri="{FF2B5EF4-FFF2-40B4-BE49-F238E27FC236}">
                    <a16:creationId xmlns:a16="http://schemas.microsoft.com/office/drawing/2014/main" id="{C1D580F4-8E6D-411F-B0CD-C9F9BC32CEF9}"/>
                  </a:ext>
                </a:extLst>
              </p:cNvPr>
              <p:cNvSpPr>
                <a:spLocks/>
              </p:cNvSpPr>
              <p:nvPr/>
            </p:nvSpPr>
            <p:spPr bwMode="auto">
              <a:xfrm>
                <a:off x="2408" y="2434"/>
                <a:ext cx="80" cy="92"/>
              </a:xfrm>
              <a:custGeom>
                <a:avLst/>
                <a:gdLst>
                  <a:gd name="T0" fmla="*/ 64 w 80"/>
                  <a:gd name="T1" fmla="*/ 38 h 92"/>
                  <a:gd name="T2" fmla="*/ 64 w 80"/>
                  <a:gd name="T3" fmla="*/ 38 h 92"/>
                  <a:gd name="T4" fmla="*/ 68 w 80"/>
                  <a:gd name="T5" fmla="*/ 38 h 92"/>
                  <a:gd name="T6" fmla="*/ 70 w 80"/>
                  <a:gd name="T7" fmla="*/ 38 h 92"/>
                  <a:gd name="T8" fmla="*/ 70 w 80"/>
                  <a:gd name="T9" fmla="*/ 38 h 92"/>
                  <a:gd name="T10" fmla="*/ 70 w 80"/>
                  <a:gd name="T11" fmla="*/ 38 h 92"/>
                  <a:gd name="T12" fmla="*/ 70 w 80"/>
                  <a:gd name="T13" fmla="*/ 38 h 92"/>
                  <a:gd name="T14" fmla="*/ 70 w 80"/>
                  <a:gd name="T15" fmla="*/ 38 h 92"/>
                  <a:gd name="T16" fmla="*/ 70 w 80"/>
                  <a:gd name="T17" fmla="*/ 38 h 92"/>
                  <a:gd name="T18" fmla="*/ 70 w 80"/>
                  <a:gd name="T19" fmla="*/ 38 h 92"/>
                  <a:gd name="T20" fmla="*/ 70 w 80"/>
                  <a:gd name="T21" fmla="*/ 38 h 92"/>
                  <a:gd name="T22" fmla="*/ 72 w 80"/>
                  <a:gd name="T23" fmla="*/ 30 h 92"/>
                  <a:gd name="T24" fmla="*/ 74 w 80"/>
                  <a:gd name="T25" fmla="*/ 28 h 92"/>
                  <a:gd name="T26" fmla="*/ 74 w 80"/>
                  <a:gd name="T27" fmla="*/ 22 h 92"/>
                  <a:gd name="T28" fmla="*/ 74 w 80"/>
                  <a:gd name="T29" fmla="*/ 22 h 92"/>
                  <a:gd name="T30" fmla="*/ 74 w 80"/>
                  <a:gd name="T31" fmla="*/ 16 h 92"/>
                  <a:gd name="T32" fmla="*/ 78 w 80"/>
                  <a:gd name="T33" fmla="*/ 10 h 92"/>
                  <a:gd name="T34" fmla="*/ 80 w 80"/>
                  <a:gd name="T35" fmla="*/ 0 h 92"/>
                  <a:gd name="T36" fmla="*/ 0 w 80"/>
                  <a:gd name="T37" fmla="*/ 80 h 92"/>
                  <a:gd name="T38" fmla="*/ 0 w 80"/>
                  <a:gd name="T39" fmla="*/ 80 h 92"/>
                  <a:gd name="T40" fmla="*/ 6 w 80"/>
                  <a:gd name="T41" fmla="*/ 86 h 92"/>
                  <a:gd name="T42" fmla="*/ 14 w 80"/>
                  <a:gd name="T43" fmla="*/ 92 h 92"/>
                  <a:gd name="T44" fmla="*/ 64 w 80"/>
                  <a:gd name="T45" fmla="*/ 42 h 92"/>
                  <a:gd name="T46" fmla="*/ 64 w 80"/>
                  <a:gd name="T47" fmla="*/ 42 h 92"/>
                  <a:gd name="T48" fmla="*/ 64 w 80"/>
                  <a:gd name="T49" fmla="*/ 38 h 92"/>
                  <a:gd name="T50" fmla="*/ 64 w 80"/>
                  <a:gd name="T51" fmla="*/ 3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0" h="92">
                    <a:moveTo>
                      <a:pt x="64" y="38"/>
                    </a:moveTo>
                    <a:lnTo>
                      <a:pt x="64" y="38"/>
                    </a:lnTo>
                    <a:lnTo>
                      <a:pt x="68" y="38"/>
                    </a:lnTo>
                    <a:lnTo>
                      <a:pt x="70" y="38"/>
                    </a:lnTo>
                    <a:lnTo>
                      <a:pt x="70" y="38"/>
                    </a:lnTo>
                    <a:lnTo>
                      <a:pt x="70" y="38"/>
                    </a:lnTo>
                    <a:lnTo>
                      <a:pt x="70" y="38"/>
                    </a:lnTo>
                    <a:lnTo>
                      <a:pt x="70" y="38"/>
                    </a:lnTo>
                    <a:lnTo>
                      <a:pt x="70" y="38"/>
                    </a:lnTo>
                    <a:lnTo>
                      <a:pt x="70" y="38"/>
                    </a:lnTo>
                    <a:lnTo>
                      <a:pt x="70" y="38"/>
                    </a:lnTo>
                    <a:lnTo>
                      <a:pt x="72" y="30"/>
                    </a:lnTo>
                    <a:lnTo>
                      <a:pt x="74" y="28"/>
                    </a:lnTo>
                    <a:lnTo>
                      <a:pt x="74" y="22"/>
                    </a:lnTo>
                    <a:lnTo>
                      <a:pt x="74" y="22"/>
                    </a:lnTo>
                    <a:lnTo>
                      <a:pt x="74" y="16"/>
                    </a:lnTo>
                    <a:lnTo>
                      <a:pt x="78" y="10"/>
                    </a:lnTo>
                    <a:lnTo>
                      <a:pt x="80" y="0"/>
                    </a:lnTo>
                    <a:lnTo>
                      <a:pt x="0" y="80"/>
                    </a:lnTo>
                    <a:lnTo>
                      <a:pt x="0" y="80"/>
                    </a:lnTo>
                    <a:lnTo>
                      <a:pt x="6" y="86"/>
                    </a:lnTo>
                    <a:lnTo>
                      <a:pt x="14" y="92"/>
                    </a:lnTo>
                    <a:lnTo>
                      <a:pt x="64" y="42"/>
                    </a:lnTo>
                    <a:lnTo>
                      <a:pt x="64" y="42"/>
                    </a:lnTo>
                    <a:lnTo>
                      <a:pt x="64" y="38"/>
                    </a:lnTo>
                    <a:lnTo>
                      <a:pt x="64"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525">
                <a:extLst>
                  <a:ext uri="{FF2B5EF4-FFF2-40B4-BE49-F238E27FC236}">
                    <a16:creationId xmlns:a16="http://schemas.microsoft.com/office/drawing/2014/main" id="{09E57403-B26F-4624-B02B-50C6636C8946}"/>
                  </a:ext>
                </a:extLst>
              </p:cNvPr>
              <p:cNvSpPr>
                <a:spLocks/>
              </p:cNvSpPr>
              <p:nvPr/>
            </p:nvSpPr>
            <p:spPr bwMode="auto">
              <a:xfrm>
                <a:off x="2558" y="2348"/>
                <a:ext cx="18" cy="28"/>
              </a:xfrm>
              <a:custGeom>
                <a:avLst/>
                <a:gdLst>
                  <a:gd name="T0" fmla="*/ 8 w 18"/>
                  <a:gd name="T1" fmla="*/ 28 h 28"/>
                  <a:gd name="T2" fmla="*/ 8 w 18"/>
                  <a:gd name="T3" fmla="*/ 28 h 28"/>
                  <a:gd name="T4" fmla="*/ 12 w 18"/>
                  <a:gd name="T5" fmla="*/ 26 h 28"/>
                  <a:gd name="T6" fmla="*/ 16 w 18"/>
                  <a:gd name="T7" fmla="*/ 22 h 28"/>
                  <a:gd name="T8" fmla="*/ 16 w 18"/>
                  <a:gd name="T9" fmla="*/ 16 h 28"/>
                  <a:gd name="T10" fmla="*/ 18 w 18"/>
                  <a:gd name="T11" fmla="*/ 8 h 28"/>
                  <a:gd name="T12" fmla="*/ 18 w 18"/>
                  <a:gd name="T13" fmla="*/ 8 h 28"/>
                  <a:gd name="T14" fmla="*/ 16 w 18"/>
                  <a:gd name="T15" fmla="*/ 0 h 28"/>
                  <a:gd name="T16" fmla="*/ 0 w 18"/>
                  <a:gd name="T17" fmla="*/ 16 h 28"/>
                  <a:gd name="T18" fmla="*/ 0 w 18"/>
                  <a:gd name="T19" fmla="*/ 16 h 28"/>
                  <a:gd name="T20" fmla="*/ 2 w 18"/>
                  <a:gd name="T21" fmla="*/ 24 h 28"/>
                  <a:gd name="T22" fmla="*/ 4 w 18"/>
                  <a:gd name="T23" fmla="*/ 26 h 28"/>
                  <a:gd name="T24" fmla="*/ 8 w 18"/>
                  <a:gd name="T25" fmla="*/ 28 h 28"/>
                  <a:gd name="T26" fmla="*/ 8 w 18"/>
                  <a:gd name="T2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 h="28">
                    <a:moveTo>
                      <a:pt x="8" y="28"/>
                    </a:moveTo>
                    <a:lnTo>
                      <a:pt x="8" y="28"/>
                    </a:lnTo>
                    <a:lnTo>
                      <a:pt x="12" y="26"/>
                    </a:lnTo>
                    <a:lnTo>
                      <a:pt x="16" y="22"/>
                    </a:lnTo>
                    <a:lnTo>
                      <a:pt x="16" y="16"/>
                    </a:lnTo>
                    <a:lnTo>
                      <a:pt x="18" y="8"/>
                    </a:lnTo>
                    <a:lnTo>
                      <a:pt x="18" y="8"/>
                    </a:lnTo>
                    <a:lnTo>
                      <a:pt x="16" y="0"/>
                    </a:lnTo>
                    <a:lnTo>
                      <a:pt x="0" y="16"/>
                    </a:lnTo>
                    <a:lnTo>
                      <a:pt x="0" y="16"/>
                    </a:lnTo>
                    <a:lnTo>
                      <a:pt x="2" y="24"/>
                    </a:lnTo>
                    <a:lnTo>
                      <a:pt x="4" y="26"/>
                    </a:lnTo>
                    <a:lnTo>
                      <a:pt x="8" y="28"/>
                    </a:lnTo>
                    <a:lnTo>
                      <a:pt x="8"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526">
                <a:extLst>
                  <a:ext uri="{FF2B5EF4-FFF2-40B4-BE49-F238E27FC236}">
                    <a16:creationId xmlns:a16="http://schemas.microsoft.com/office/drawing/2014/main" id="{0628C585-2E54-46E9-940A-31AFBE7DD15F}"/>
                  </a:ext>
                </a:extLst>
              </p:cNvPr>
              <p:cNvSpPr>
                <a:spLocks/>
              </p:cNvSpPr>
              <p:nvPr/>
            </p:nvSpPr>
            <p:spPr bwMode="auto">
              <a:xfrm>
                <a:off x="2440" y="2504"/>
                <a:ext cx="50" cy="34"/>
              </a:xfrm>
              <a:custGeom>
                <a:avLst/>
                <a:gdLst>
                  <a:gd name="T0" fmla="*/ 30 w 50"/>
                  <a:gd name="T1" fmla="*/ 4 h 34"/>
                  <a:gd name="T2" fmla="*/ 30 w 50"/>
                  <a:gd name="T3" fmla="*/ 4 h 34"/>
                  <a:gd name="T4" fmla="*/ 28 w 50"/>
                  <a:gd name="T5" fmla="*/ 2 h 34"/>
                  <a:gd name="T6" fmla="*/ 26 w 50"/>
                  <a:gd name="T7" fmla="*/ 0 h 34"/>
                  <a:gd name="T8" fmla="*/ 0 w 50"/>
                  <a:gd name="T9" fmla="*/ 28 h 34"/>
                  <a:gd name="T10" fmla="*/ 0 w 50"/>
                  <a:gd name="T11" fmla="*/ 28 h 34"/>
                  <a:gd name="T12" fmla="*/ 8 w 50"/>
                  <a:gd name="T13" fmla="*/ 30 h 34"/>
                  <a:gd name="T14" fmla="*/ 8 w 50"/>
                  <a:gd name="T15" fmla="*/ 30 h 34"/>
                  <a:gd name="T16" fmla="*/ 18 w 50"/>
                  <a:gd name="T17" fmla="*/ 34 h 34"/>
                  <a:gd name="T18" fmla="*/ 50 w 50"/>
                  <a:gd name="T19" fmla="*/ 2 h 34"/>
                  <a:gd name="T20" fmla="*/ 50 w 50"/>
                  <a:gd name="T21" fmla="*/ 2 h 34"/>
                  <a:gd name="T22" fmla="*/ 30 w 50"/>
                  <a:gd name="T23" fmla="*/ 4 h 34"/>
                  <a:gd name="T24" fmla="*/ 30 w 50"/>
                  <a:gd name="T25"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34">
                    <a:moveTo>
                      <a:pt x="30" y="4"/>
                    </a:moveTo>
                    <a:lnTo>
                      <a:pt x="30" y="4"/>
                    </a:lnTo>
                    <a:lnTo>
                      <a:pt x="28" y="2"/>
                    </a:lnTo>
                    <a:lnTo>
                      <a:pt x="26" y="0"/>
                    </a:lnTo>
                    <a:lnTo>
                      <a:pt x="0" y="28"/>
                    </a:lnTo>
                    <a:lnTo>
                      <a:pt x="0" y="28"/>
                    </a:lnTo>
                    <a:lnTo>
                      <a:pt x="8" y="30"/>
                    </a:lnTo>
                    <a:lnTo>
                      <a:pt x="8" y="30"/>
                    </a:lnTo>
                    <a:lnTo>
                      <a:pt x="18" y="34"/>
                    </a:lnTo>
                    <a:lnTo>
                      <a:pt x="50" y="2"/>
                    </a:lnTo>
                    <a:lnTo>
                      <a:pt x="50" y="2"/>
                    </a:lnTo>
                    <a:lnTo>
                      <a:pt x="30" y="4"/>
                    </a:lnTo>
                    <a:lnTo>
                      <a:pt x="3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527">
                <a:extLst>
                  <a:ext uri="{FF2B5EF4-FFF2-40B4-BE49-F238E27FC236}">
                    <a16:creationId xmlns:a16="http://schemas.microsoft.com/office/drawing/2014/main" id="{614AEA77-E324-4DFA-B150-9E3DD58104C3}"/>
                  </a:ext>
                </a:extLst>
              </p:cNvPr>
              <p:cNvSpPr>
                <a:spLocks/>
              </p:cNvSpPr>
              <p:nvPr/>
            </p:nvSpPr>
            <p:spPr bwMode="auto">
              <a:xfrm>
                <a:off x="2480" y="2504"/>
                <a:ext cx="50" cy="50"/>
              </a:xfrm>
              <a:custGeom>
                <a:avLst/>
                <a:gdLst>
                  <a:gd name="T0" fmla="*/ 34 w 50"/>
                  <a:gd name="T1" fmla="*/ 0 h 50"/>
                  <a:gd name="T2" fmla="*/ 0 w 50"/>
                  <a:gd name="T3" fmla="*/ 36 h 50"/>
                  <a:gd name="T4" fmla="*/ 0 w 50"/>
                  <a:gd name="T5" fmla="*/ 36 h 50"/>
                  <a:gd name="T6" fmla="*/ 4 w 50"/>
                  <a:gd name="T7" fmla="*/ 44 h 50"/>
                  <a:gd name="T8" fmla="*/ 10 w 50"/>
                  <a:gd name="T9" fmla="*/ 50 h 50"/>
                  <a:gd name="T10" fmla="*/ 50 w 50"/>
                  <a:gd name="T11" fmla="*/ 10 h 50"/>
                  <a:gd name="T12" fmla="*/ 50 w 50"/>
                  <a:gd name="T13" fmla="*/ 10 h 50"/>
                  <a:gd name="T14" fmla="*/ 44 w 50"/>
                  <a:gd name="T15" fmla="*/ 4 h 50"/>
                  <a:gd name="T16" fmla="*/ 40 w 50"/>
                  <a:gd name="T17" fmla="*/ 2 h 50"/>
                  <a:gd name="T18" fmla="*/ 34 w 50"/>
                  <a:gd name="T19" fmla="*/ 0 h 50"/>
                  <a:gd name="T20" fmla="*/ 34 w 50"/>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50">
                    <a:moveTo>
                      <a:pt x="34" y="0"/>
                    </a:moveTo>
                    <a:lnTo>
                      <a:pt x="0" y="36"/>
                    </a:lnTo>
                    <a:lnTo>
                      <a:pt x="0" y="36"/>
                    </a:lnTo>
                    <a:lnTo>
                      <a:pt x="4" y="44"/>
                    </a:lnTo>
                    <a:lnTo>
                      <a:pt x="10" y="50"/>
                    </a:lnTo>
                    <a:lnTo>
                      <a:pt x="50" y="10"/>
                    </a:lnTo>
                    <a:lnTo>
                      <a:pt x="50" y="10"/>
                    </a:lnTo>
                    <a:lnTo>
                      <a:pt x="44" y="4"/>
                    </a:lnTo>
                    <a:lnTo>
                      <a:pt x="40" y="2"/>
                    </a:lnTo>
                    <a:lnTo>
                      <a:pt x="34" y="0"/>
                    </a:lnTo>
                    <a:lnTo>
                      <a:pt x="3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528">
                <a:extLst>
                  <a:ext uri="{FF2B5EF4-FFF2-40B4-BE49-F238E27FC236}">
                    <a16:creationId xmlns:a16="http://schemas.microsoft.com/office/drawing/2014/main" id="{31A25496-262B-41A4-B7A3-84E100FEA058}"/>
                  </a:ext>
                </a:extLst>
              </p:cNvPr>
              <p:cNvSpPr>
                <a:spLocks/>
              </p:cNvSpPr>
              <p:nvPr/>
            </p:nvSpPr>
            <p:spPr bwMode="auto">
              <a:xfrm>
                <a:off x="2502" y="2536"/>
                <a:ext cx="32" cy="52"/>
              </a:xfrm>
              <a:custGeom>
                <a:avLst/>
                <a:gdLst>
                  <a:gd name="T0" fmla="*/ 32 w 32"/>
                  <a:gd name="T1" fmla="*/ 6 h 52"/>
                  <a:gd name="T2" fmla="*/ 32 w 32"/>
                  <a:gd name="T3" fmla="*/ 6 h 52"/>
                  <a:gd name="T4" fmla="*/ 32 w 32"/>
                  <a:gd name="T5" fmla="*/ 0 h 52"/>
                  <a:gd name="T6" fmla="*/ 0 w 32"/>
                  <a:gd name="T7" fmla="*/ 30 h 52"/>
                  <a:gd name="T8" fmla="*/ 0 w 32"/>
                  <a:gd name="T9" fmla="*/ 30 h 52"/>
                  <a:gd name="T10" fmla="*/ 2 w 32"/>
                  <a:gd name="T11" fmla="*/ 36 h 52"/>
                  <a:gd name="T12" fmla="*/ 2 w 32"/>
                  <a:gd name="T13" fmla="*/ 36 h 52"/>
                  <a:gd name="T14" fmla="*/ 2 w 32"/>
                  <a:gd name="T15" fmla="*/ 44 h 52"/>
                  <a:gd name="T16" fmla="*/ 4 w 32"/>
                  <a:gd name="T17" fmla="*/ 52 h 52"/>
                  <a:gd name="T18" fmla="*/ 32 w 32"/>
                  <a:gd name="T19" fmla="*/ 24 h 52"/>
                  <a:gd name="T20" fmla="*/ 32 w 32"/>
                  <a:gd name="T21" fmla="*/ 24 h 52"/>
                  <a:gd name="T22" fmla="*/ 32 w 32"/>
                  <a:gd name="T23" fmla="*/ 6 h 52"/>
                  <a:gd name="T24" fmla="*/ 32 w 32"/>
                  <a:gd name="T25" fmla="*/ 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52">
                    <a:moveTo>
                      <a:pt x="32" y="6"/>
                    </a:moveTo>
                    <a:lnTo>
                      <a:pt x="32" y="6"/>
                    </a:lnTo>
                    <a:lnTo>
                      <a:pt x="32" y="0"/>
                    </a:lnTo>
                    <a:lnTo>
                      <a:pt x="0" y="30"/>
                    </a:lnTo>
                    <a:lnTo>
                      <a:pt x="0" y="30"/>
                    </a:lnTo>
                    <a:lnTo>
                      <a:pt x="2" y="36"/>
                    </a:lnTo>
                    <a:lnTo>
                      <a:pt x="2" y="36"/>
                    </a:lnTo>
                    <a:lnTo>
                      <a:pt x="2" y="44"/>
                    </a:lnTo>
                    <a:lnTo>
                      <a:pt x="4" y="52"/>
                    </a:lnTo>
                    <a:lnTo>
                      <a:pt x="32" y="24"/>
                    </a:lnTo>
                    <a:lnTo>
                      <a:pt x="32" y="24"/>
                    </a:lnTo>
                    <a:lnTo>
                      <a:pt x="32" y="6"/>
                    </a:lnTo>
                    <a:lnTo>
                      <a:pt x="32"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1529">
                <a:extLst>
                  <a:ext uri="{FF2B5EF4-FFF2-40B4-BE49-F238E27FC236}">
                    <a16:creationId xmlns:a16="http://schemas.microsoft.com/office/drawing/2014/main" id="{C28473F9-1A78-450C-8760-DE6C4B6FB400}"/>
                  </a:ext>
                </a:extLst>
              </p:cNvPr>
              <p:cNvSpPr>
                <a:spLocks/>
              </p:cNvSpPr>
              <p:nvPr/>
            </p:nvSpPr>
            <p:spPr bwMode="auto">
              <a:xfrm>
                <a:off x="2524" y="2580"/>
                <a:ext cx="28" cy="26"/>
              </a:xfrm>
              <a:custGeom>
                <a:avLst/>
                <a:gdLst>
                  <a:gd name="T0" fmla="*/ 24 w 28"/>
                  <a:gd name="T1" fmla="*/ 8 h 26"/>
                  <a:gd name="T2" fmla="*/ 24 w 28"/>
                  <a:gd name="T3" fmla="*/ 8 h 26"/>
                  <a:gd name="T4" fmla="*/ 18 w 28"/>
                  <a:gd name="T5" fmla="*/ 4 h 26"/>
                  <a:gd name="T6" fmla="*/ 12 w 28"/>
                  <a:gd name="T7" fmla="*/ 0 h 26"/>
                  <a:gd name="T8" fmla="*/ 0 w 28"/>
                  <a:gd name="T9" fmla="*/ 12 h 26"/>
                  <a:gd name="T10" fmla="*/ 0 w 28"/>
                  <a:gd name="T11" fmla="*/ 12 h 26"/>
                  <a:gd name="T12" fmla="*/ 6 w 28"/>
                  <a:gd name="T13" fmla="*/ 18 h 26"/>
                  <a:gd name="T14" fmla="*/ 6 w 28"/>
                  <a:gd name="T15" fmla="*/ 18 h 26"/>
                  <a:gd name="T16" fmla="*/ 8 w 28"/>
                  <a:gd name="T17" fmla="*/ 22 h 26"/>
                  <a:gd name="T18" fmla="*/ 12 w 28"/>
                  <a:gd name="T19" fmla="*/ 26 h 26"/>
                  <a:gd name="T20" fmla="*/ 28 w 28"/>
                  <a:gd name="T21" fmla="*/ 10 h 26"/>
                  <a:gd name="T22" fmla="*/ 28 w 28"/>
                  <a:gd name="T23" fmla="*/ 10 h 26"/>
                  <a:gd name="T24" fmla="*/ 24 w 28"/>
                  <a:gd name="T25" fmla="*/ 8 h 26"/>
                  <a:gd name="T26" fmla="*/ 24 w 28"/>
                  <a:gd name="T27"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26">
                    <a:moveTo>
                      <a:pt x="24" y="8"/>
                    </a:moveTo>
                    <a:lnTo>
                      <a:pt x="24" y="8"/>
                    </a:lnTo>
                    <a:lnTo>
                      <a:pt x="18" y="4"/>
                    </a:lnTo>
                    <a:lnTo>
                      <a:pt x="12" y="0"/>
                    </a:lnTo>
                    <a:lnTo>
                      <a:pt x="0" y="12"/>
                    </a:lnTo>
                    <a:lnTo>
                      <a:pt x="0" y="12"/>
                    </a:lnTo>
                    <a:lnTo>
                      <a:pt x="6" y="18"/>
                    </a:lnTo>
                    <a:lnTo>
                      <a:pt x="6" y="18"/>
                    </a:lnTo>
                    <a:lnTo>
                      <a:pt x="8" y="22"/>
                    </a:lnTo>
                    <a:lnTo>
                      <a:pt x="12" y="26"/>
                    </a:lnTo>
                    <a:lnTo>
                      <a:pt x="28" y="10"/>
                    </a:lnTo>
                    <a:lnTo>
                      <a:pt x="28" y="10"/>
                    </a:lnTo>
                    <a:lnTo>
                      <a:pt x="24" y="8"/>
                    </a:lnTo>
                    <a:lnTo>
                      <a:pt x="24"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1530">
                <a:extLst>
                  <a:ext uri="{FF2B5EF4-FFF2-40B4-BE49-F238E27FC236}">
                    <a16:creationId xmlns:a16="http://schemas.microsoft.com/office/drawing/2014/main" id="{6414B8E6-5530-4329-9DE8-7F0D991ACAB3}"/>
                  </a:ext>
                </a:extLst>
              </p:cNvPr>
              <p:cNvSpPr>
                <a:spLocks/>
              </p:cNvSpPr>
              <p:nvPr/>
            </p:nvSpPr>
            <p:spPr bwMode="auto">
              <a:xfrm>
                <a:off x="1874" y="1882"/>
                <a:ext cx="12" cy="22"/>
              </a:xfrm>
              <a:custGeom>
                <a:avLst/>
                <a:gdLst>
                  <a:gd name="T0" fmla="*/ 0 w 12"/>
                  <a:gd name="T1" fmla="*/ 4 h 22"/>
                  <a:gd name="T2" fmla="*/ 0 w 12"/>
                  <a:gd name="T3" fmla="*/ 4 h 22"/>
                  <a:gd name="T4" fmla="*/ 0 w 12"/>
                  <a:gd name="T5" fmla="*/ 4 h 22"/>
                  <a:gd name="T6" fmla="*/ 0 w 12"/>
                  <a:gd name="T7" fmla="*/ 4 h 22"/>
                  <a:gd name="T8" fmla="*/ 0 w 12"/>
                  <a:gd name="T9" fmla="*/ 8 h 22"/>
                  <a:gd name="T10" fmla="*/ 0 w 12"/>
                  <a:gd name="T11" fmla="*/ 12 h 22"/>
                  <a:gd name="T12" fmla="*/ 0 w 12"/>
                  <a:gd name="T13" fmla="*/ 12 h 22"/>
                  <a:gd name="T14" fmla="*/ 2 w 12"/>
                  <a:gd name="T15" fmla="*/ 16 h 22"/>
                  <a:gd name="T16" fmla="*/ 6 w 12"/>
                  <a:gd name="T17" fmla="*/ 22 h 22"/>
                  <a:gd name="T18" fmla="*/ 12 w 12"/>
                  <a:gd name="T19" fmla="*/ 16 h 22"/>
                  <a:gd name="T20" fmla="*/ 12 w 12"/>
                  <a:gd name="T21" fmla="*/ 16 h 22"/>
                  <a:gd name="T22" fmla="*/ 10 w 12"/>
                  <a:gd name="T23" fmla="*/ 12 h 22"/>
                  <a:gd name="T24" fmla="*/ 8 w 12"/>
                  <a:gd name="T25" fmla="*/ 8 h 22"/>
                  <a:gd name="T26" fmla="*/ 4 w 12"/>
                  <a:gd name="T27" fmla="*/ 4 h 22"/>
                  <a:gd name="T28" fmla="*/ 2 w 12"/>
                  <a:gd name="T29" fmla="*/ 0 h 22"/>
                  <a:gd name="T30" fmla="*/ 0 w 12"/>
                  <a:gd name="T31"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 h="22">
                    <a:moveTo>
                      <a:pt x="0" y="4"/>
                    </a:moveTo>
                    <a:lnTo>
                      <a:pt x="0" y="4"/>
                    </a:lnTo>
                    <a:lnTo>
                      <a:pt x="0" y="4"/>
                    </a:lnTo>
                    <a:lnTo>
                      <a:pt x="0" y="4"/>
                    </a:lnTo>
                    <a:lnTo>
                      <a:pt x="0" y="8"/>
                    </a:lnTo>
                    <a:lnTo>
                      <a:pt x="0" y="12"/>
                    </a:lnTo>
                    <a:lnTo>
                      <a:pt x="0" y="12"/>
                    </a:lnTo>
                    <a:lnTo>
                      <a:pt x="2" y="16"/>
                    </a:lnTo>
                    <a:lnTo>
                      <a:pt x="6" y="22"/>
                    </a:lnTo>
                    <a:lnTo>
                      <a:pt x="12" y="16"/>
                    </a:lnTo>
                    <a:lnTo>
                      <a:pt x="12" y="16"/>
                    </a:lnTo>
                    <a:lnTo>
                      <a:pt x="10" y="12"/>
                    </a:lnTo>
                    <a:lnTo>
                      <a:pt x="8" y="8"/>
                    </a:lnTo>
                    <a:lnTo>
                      <a:pt x="4" y="4"/>
                    </a:lnTo>
                    <a:lnTo>
                      <a:pt x="2" y="0"/>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1531">
                <a:extLst>
                  <a:ext uri="{FF2B5EF4-FFF2-40B4-BE49-F238E27FC236}">
                    <a16:creationId xmlns:a16="http://schemas.microsoft.com/office/drawing/2014/main" id="{C84E93CF-DE2B-4D6F-B9EB-673D9203AA6F}"/>
                  </a:ext>
                </a:extLst>
              </p:cNvPr>
              <p:cNvSpPr>
                <a:spLocks/>
              </p:cNvSpPr>
              <p:nvPr/>
            </p:nvSpPr>
            <p:spPr bwMode="auto">
              <a:xfrm>
                <a:off x="1828" y="1840"/>
                <a:ext cx="16" cy="14"/>
              </a:xfrm>
              <a:custGeom>
                <a:avLst/>
                <a:gdLst>
                  <a:gd name="T0" fmla="*/ 16 w 16"/>
                  <a:gd name="T1" fmla="*/ 0 h 14"/>
                  <a:gd name="T2" fmla="*/ 16 w 16"/>
                  <a:gd name="T3" fmla="*/ 0 h 14"/>
                  <a:gd name="T4" fmla="*/ 14 w 16"/>
                  <a:gd name="T5" fmla="*/ 0 h 14"/>
                  <a:gd name="T6" fmla="*/ 12 w 16"/>
                  <a:gd name="T7" fmla="*/ 0 h 14"/>
                  <a:gd name="T8" fmla="*/ 10 w 16"/>
                  <a:gd name="T9" fmla="*/ 0 h 14"/>
                  <a:gd name="T10" fmla="*/ 6 w 16"/>
                  <a:gd name="T11" fmla="*/ 0 h 14"/>
                  <a:gd name="T12" fmla="*/ 6 w 16"/>
                  <a:gd name="T13" fmla="*/ 0 h 14"/>
                  <a:gd name="T14" fmla="*/ 2 w 16"/>
                  <a:gd name="T15" fmla="*/ 0 h 14"/>
                  <a:gd name="T16" fmla="*/ 2 w 16"/>
                  <a:gd name="T17" fmla="*/ 2 h 14"/>
                  <a:gd name="T18" fmla="*/ 0 w 16"/>
                  <a:gd name="T19" fmla="*/ 4 h 14"/>
                  <a:gd name="T20" fmla="*/ 0 w 16"/>
                  <a:gd name="T21" fmla="*/ 4 h 14"/>
                  <a:gd name="T22" fmla="*/ 2 w 16"/>
                  <a:gd name="T23" fmla="*/ 10 h 14"/>
                  <a:gd name="T24" fmla="*/ 6 w 16"/>
                  <a:gd name="T25" fmla="*/ 14 h 14"/>
                  <a:gd name="T26" fmla="*/ 16 w 16"/>
                  <a:gd name="T27" fmla="*/ 2 h 14"/>
                  <a:gd name="T28" fmla="*/ 16 w 16"/>
                  <a:gd name="T29" fmla="*/ 2 h 14"/>
                  <a:gd name="T30" fmla="*/ 16 w 16"/>
                  <a:gd name="T31" fmla="*/ 0 h 14"/>
                  <a:gd name="T32" fmla="*/ 16 w 16"/>
                  <a:gd name="T3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14">
                    <a:moveTo>
                      <a:pt x="16" y="0"/>
                    </a:moveTo>
                    <a:lnTo>
                      <a:pt x="16" y="0"/>
                    </a:lnTo>
                    <a:lnTo>
                      <a:pt x="14" y="0"/>
                    </a:lnTo>
                    <a:lnTo>
                      <a:pt x="12" y="0"/>
                    </a:lnTo>
                    <a:lnTo>
                      <a:pt x="10" y="0"/>
                    </a:lnTo>
                    <a:lnTo>
                      <a:pt x="6" y="0"/>
                    </a:lnTo>
                    <a:lnTo>
                      <a:pt x="6" y="0"/>
                    </a:lnTo>
                    <a:lnTo>
                      <a:pt x="2" y="0"/>
                    </a:lnTo>
                    <a:lnTo>
                      <a:pt x="2" y="2"/>
                    </a:lnTo>
                    <a:lnTo>
                      <a:pt x="0" y="4"/>
                    </a:lnTo>
                    <a:lnTo>
                      <a:pt x="0" y="4"/>
                    </a:lnTo>
                    <a:lnTo>
                      <a:pt x="2" y="10"/>
                    </a:lnTo>
                    <a:lnTo>
                      <a:pt x="6" y="14"/>
                    </a:lnTo>
                    <a:lnTo>
                      <a:pt x="16" y="2"/>
                    </a:lnTo>
                    <a:lnTo>
                      <a:pt x="16" y="2"/>
                    </a:lnTo>
                    <a:lnTo>
                      <a:pt x="16" y="0"/>
                    </a:lnTo>
                    <a:lnTo>
                      <a:pt x="1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532">
                <a:extLst>
                  <a:ext uri="{FF2B5EF4-FFF2-40B4-BE49-F238E27FC236}">
                    <a16:creationId xmlns:a16="http://schemas.microsoft.com/office/drawing/2014/main" id="{3075A03E-015D-4B50-800D-E81ECCC1953F}"/>
                  </a:ext>
                </a:extLst>
              </p:cNvPr>
              <p:cNvSpPr>
                <a:spLocks/>
              </p:cNvSpPr>
              <p:nvPr/>
            </p:nvSpPr>
            <p:spPr bwMode="auto">
              <a:xfrm>
                <a:off x="1842" y="1860"/>
                <a:ext cx="8" cy="16"/>
              </a:xfrm>
              <a:custGeom>
                <a:avLst/>
                <a:gdLst>
                  <a:gd name="T0" fmla="*/ 8 w 8"/>
                  <a:gd name="T1" fmla="*/ 0 h 16"/>
                  <a:gd name="T2" fmla="*/ 0 w 8"/>
                  <a:gd name="T3" fmla="*/ 8 h 16"/>
                  <a:gd name="T4" fmla="*/ 0 w 8"/>
                  <a:gd name="T5" fmla="*/ 8 h 16"/>
                  <a:gd name="T6" fmla="*/ 6 w 8"/>
                  <a:gd name="T7" fmla="*/ 16 h 16"/>
                  <a:gd name="T8" fmla="*/ 6 w 8"/>
                  <a:gd name="T9" fmla="*/ 16 h 16"/>
                  <a:gd name="T10" fmla="*/ 8 w 8"/>
                  <a:gd name="T11" fmla="*/ 12 h 16"/>
                  <a:gd name="T12" fmla="*/ 8 w 8"/>
                  <a:gd name="T13" fmla="*/ 10 h 16"/>
                  <a:gd name="T14" fmla="*/ 8 w 8"/>
                  <a:gd name="T15" fmla="*/ 0 h 16"/>
                  <a:gd name="T16" fmla="*/ 8 w 8"/>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6">
                    <a:moveTo>
                      <a:pt x="8" y="0"/>
                    </a:moveTo>
                    <a:lnTo>
                      <a:pt x="0" y="8"/>
                    </a:lnTo>
                    <a:lnTo>
                      <a:pt x="0" y="8"/>
                    </a:lnTo>
                    <a:lnTo>
                      <a:pt x="6" y="16"/>
                    </a:lnTo>
                    <a:lnTo>
                      <a:pt x="6" y="16"/>
                    </a:lnTo>
                    <a:lnTo>
                      <a:pt x="8" y="12"/>
                    </a:lnTo>
                    <a:lnTo>
                      <a:pt x="8" y="10"/>
                    </a:lnTo>
                    <a:lnTo>
                      <a:pt x="8" y="0"/>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533">
                <a:extLst>
                  <a:ext uri="{FF2B5EF4-FFF2-40B4-BE49-F238E27FC236}">
                    <a16:creationId xmlns:a16="http://schemas.microsoft.com/office/drawing/2014/main" id="{4514AEEA-5727-4ADF-895E-2246B9152C7F}"/>
                  </a:ext>
                </a:extLst>
              </p:cNvPr>
              <p:cNvSpPr>
                <a:spLocks/>
              </p:cNvSpPr>
              <p:nvPr/>
            </p:nvSpPr>
            <p:spPr bwMode="auto">
              <a:xfrm>
                <a:off x="2058" y="1520"/>
                <a:ext cx="12" cy="12"/>
              </a:xfrm>
              <a:custGeom>
                <a:avLst/>
                <a:gdLst>
                  <a:gd name="T0" fmla="*/ 0 w 12"/>
                  <a:gd name="T1" fmla="*/ 12 h 12"/>
                  <a:gd name="T2" fmla="*/ 12 w 12"/>
                  <a:gd name="T3" fmla="*/ 0 h 12"/>
                  <a:gd name="T4" fmla="*/ 12 w 12"/>
                  <a:gd name="T5" fmla="*/ 0 h 12"/>
                  <a:gd name="T6" fmla="*/ 6 w 12"/>
                  <a:gd name="T7" fmla="*/ 6 h 12"/>
                  <a:gd name="T8" fmla="*/ 0 w 12"/>
                  <a:gd name="T9" fmla="*/ 12 h 12"/>
                  <a:gd name="T10" fmla="*/ 0 w 12"/>
                  <a:gd name="T11" fmla="*/ 12 h 12"/>
                </a:gdLst>
                <a:ahLst/>
                <a:cxnLst>
                  <a:cxn ang="0">
                    <a:pos x="T0" y="T1"/>
                  </a:cxn>
                  <a:cxn ang="0">
                    <a:pos x="T2" y="T3"/>
                  </a:cxn>
                  <a:cxn ang="0">
                    <a:pos x="T4" y="T5"/>
                  </a:cxn>
                  <a:cxn ang="0">
                    <a:pos x="T6" y="T7"/>
                  </a:cxn>
                  <a:cxn ang="0">
                    <a:pos x="T8" y="T9"/>
                  </a:cxn>
                  <a:cxn ang="0">
                    <a:pos x="T10" y="T11"/>
                  </a:cxn>
                </a:cxnLst>
                <a:rect l="0" t="0" r="r" b="b"/>
                <a:pathLst>
                  <a:path w="12" h="12">
                    <a:moveTo>
                      <a:pt x="0" y="12"/>
                    </a:moveTo>
                    <a:lnTo>
                      <a:pt x="12" y="0"/>
                    </a:lnTo>
                    <a:lnTo>
                      <a:pt x="12" y="0"/>
                    </a:lnTo>
                    <a:lnTo>
                      <a:pt x="6" y="6"/>
                    </a:lnTo>
                    <a:lnTo>
                      <a:pt x="0" y="1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534">
                <a:extLst>
                  <a:ext uri="{FF2B5EF4-FFF2-40B4-BE49-F238E27FC236}">
                    <a16:creationId xmlns:a16="http://schemas.microsoft.com/office/drawing/2014/main" id="{D398BB28-580F-4497-BEF7-F5072CB07037}"/>
                  </a:ext>
                </a:extLst>
              </p:cNvPr>
              <p:cNvSpPr>
                <a:spLocks/>
              </p:cNvSpPr>
              <p:nvPr/>
            </p:nvSpPr>
            <p:spPr bwMode="auto">
              <a:xfrm>
                <a:off x="2062" y="1504"/>
                <a:ext cx="58" cy="66"/>
              </a:xfrm>
              <a:custGeom>
                <a:avLst/>
                <a:gdLst>
                  <a:gd name="T0" fmla="*/ 52 w 58"/>
                  <a:gd name="T1" fmla="*/ 0 h 66"/>
                  <a:gd name="T2" fmla="*/ 52 w 58"/>
                  <a:gd name="T3" fmla="*/ 0 h 66"/>
                  <a:gd name="T4" fmla="*/ 48 w 58"/>
                  <a:gd name="T5" fmla="*/ 0 h 66"/>
                  <a:gd name="T6" fmla="*/ 0 w 58"/>
                  <a:gd name="T7" fmla="*/ 46 h 66"/>
                  <a:gd name="T8" fmla="*/ 0 w 58"/>
                  <a:gd name="T9" fmla="*/ 46 h 66"/>
                  <a:gd name="T10" fmla="*/ 6 w 58"/>
                  <a:gd name="T11" fmla="*/ 48 h 66"/>
                  <a:gd name="T12" fmla="*/ 6 w 58"/>
                  <a:gd name="T13" fmla="*/ 48 h 66"/>
                  <a:gd name="T14" fmla="*/ 14 w 58"/>
                  <a:gd name="T15" fmla="*/ 48 h 66"/>
                  <a:gd name="T16" fmla="*/ 22 w 58"/>
                  <a:gd name="T17" fmla="*/ 50 h 66"/>
                  <a:gd name="T18" fmla="*/ 22 w 58"/>
                  <a:gd name="T19" fmla="*/ 50 h 66"/>
                  <a:gd name="T20" fmla="*/ 18 w 58"/>
                  <a:gd name="T21" fmla="*/ 50 h 66"/>
                  <a:gd name="T22" fmla="*/ 12 w 58"/>
                  <a:gd name="T23" fmla="*/ 52 h 66"/>
                  <a:gd name="T24" fmla="*/ 6 w 58"/>
                  <a:gd name="T25" fmla="*/ 54 h 66"/>
                  <a:gd name="T26" fmla="*/ 4 w 58"/>
                  <a:gd name="T27" fmla="*/ 56 h 66"/>
                  <a:gd name="T28" fmla="*/ 4 w 58"/>
                  <a:gd name="T29" fmla="*/ 60 h 66"/>
                  <a:gd name="T30" fmla="*/ 4 w 58"/>
                  <a:gd name="T31" fmla="*/ 60 h 66"/>
                  <a:gd name="T32" fmla="*/ 4 w 58"/>
                  <a:gd name="T33" fmla="*/ 64 h 66"/>
                  <a:gd name="T34" fmla="*/ 6 w 58"/>
                  <a:gd name="T35" fmla="*/ 66 h 66"/>
                  <a:gd name="T36" fmla="*/ 58 w 58"/>
                  <a:gd name="T37" fmla="*/ 14 h 66"/>
                  <a:gd name="T38" fmla="*/ 58 w 58"/>
                  <a:gd name="T39" fmla="*/ 14 h 66"/>
                  <a:gd name="T40" fmla="*/ 56 w 58"/>
                  <a:gd name="T41" fmla="*/ 6 h 66"/>
                  <a:gd name="T42" fmla="*/ 54 w 58"/>
                  <a:gd name="T43" fmla="*/ 2 h 66"/>
                  <a:gd name="T44" fmla="*/ 52 w 58"/>
                  <a:gd name="T45" fmla="*/ 0 h 66"/>
                  <a:gd name="T46" fmla="*/ 52 w 58"/>
                  <a:gd name="T4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 h="66">
                    <a:moveTo>
                      <a:pt x="52" y="0"/>
                    </a:moveTo>
                    <a:lnTo>
                      <a:pt x="52" y="0"/>
                    </a:lnTo>
                    <a:lnTo>
                      <a:pt x="48" y="0"/>
                    </a:lnTo>
                    <a:lnTo>
                      <a:pt x="0" y="46"/>
                    </a:lnTo>
                    <a:lnTo>
                      <a:pt x="0" y="46"/>
                    </a:lnTo>
                    <a:lnTo>
                      <a:pt x="6" y="48"/>
                    </a:lnTo>
                    <a:lnTo>
                      <a:pt x="6" y="48"/>
                    </a:lnTo>
                    <a:lnTo>
                      <a:pt x="14" y="48"/>
                    </a:lnTo>
                    <a:lnTo>
                      <a:pt x="22" y="50"/>
                    </a:lnTo>
                    <a:lnTo>
                      <a:pt x="22" y="50"/>
                    </a:lnTo>
                    <a:lnTo>
                      <a:pt x="18" y="50"/>
                    </a:lnTo>
                    <a:lnTo>
                      <a:pt x="12" y="52"/>
                    </a:lnTo>
                    <a:lnTo>
                      <a:pt x="6" y="54"/>
                    </a:lnTo>
                    <a:lnTo>
                      <a:pt x="4" y="56"/>
                    </a:lnTo>
                    <a:lnTo>
                      <a:pt x="4" y="60"/>
                    </a:lnTo>
                    <a:lnTo>
                      <a:pt x="4" y="60"/>
                    </a:lnTo>
                    <a:lnTo>
                      <a:pt x="4" y="64"/>
                    </a:lnTo>
                    <a:lnTo>
                      <a:pt x="6" y="66"/>
                    </a:lnTo>
                    <a:lnTo>
                      <a:pt x="58" y="14"/>
                    </a:lnTo>
                    <a:lnTo>
                      <a:pt x="58" y="14"/>
                    </a:lnTo>
                    <a:lnTo>
                      <a:pt x="56" y="6"/>
                    </a:lnTo>
                    <a:lnTo>
                      <a:pt x="54" y="2"/>
                    </a:lnTo>
                    <a:lnTo>
                      <a:pt x="52" y="0"/>
                    </a:lnTo>
                    <a:lnTo>
                      <a:pt x="5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1535">
                <a:extLst>
                  <a:ext uri="{FF2B5EF4-FFF2-40B4-BE49-F238E27FC236}">
                    <a16:creationId xmlns:a16="http://schemas.microsoft.com/office/drawing/2014/main" id="{991C8F0E-2964-4BE1-AAA3-A2AA9CFD7A1C}"/>
                  </a:ext>
                </a:extLst>
              </p:cNvPr>
              <p:cNvSpPr>
                <a:spLocks/>
              </p:cNvSpPr>
              <p:nvPr/>
            </p:nvSpPr>
            <p:spPr bwMode="auto">
              <a:xfrm>
                <a:off x="2078" y="1578"/>
                <a:ext cx="30" cy="22"/>
              </a:xfrm>
              <a:custGeom>
                <a:avLst/>
                <a:gdLst>
                  <a:gd name="T0" fmla="*/ 0 w 30"/>
                  <a:gd name="T1" fmla="*/ 10 h 22"/>
                  <a:gd name="T2" fmla="*/ 0 w 30"/>
                  <a:gd name="T3" fmla="*/ 10 h 22"/>
                  <a:gd name="T4" fmla="*/ 4 w 30"/>
                  <a:gd name="T5" fmla="*/ 16 h 22"/>
                  <a:gd name="T6" fmla="*/ 10 w 30"/>
                  <a:gd name="T7" fmla="*/ 22 h 22"/>
                  <a:gd name="T8" fmla="*/ 30 w 30"/>
                  <a:gd name="T9" fmla="*/ 0 h 22"/>
                  <a:gd name="T10" fmla="*/ 30 w 30"/>
                  <a:gd name="T11" fmla="*/ 0 h 22"/>
                  <a:gd name="T12" fmla="*/ 14 w 30"/>
                  <a:gd name="T13" fmla="*/ 2 h 22"/>
                  <a:gd name="T14" fmla="*/ 6 w 30"/>
                  <a:gd name="T15" fmla="*/ 6 h 22"/>
                  <a:gd name="T16" fmla="*/ 0 w 30"/>
                  <a:gd name="T17" fmla="*/ 10 h 22"/>
                  <a:gd name="T18" fmla="*/ 0 w 30"/>
                  <a:gd name="T19" fmla="*/ 1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22">
                    <a:moveTo>
                      <a:pt x="0" y="10"/>
                    </a:moveTo>
                    <a:lnTo>
                      <a:pt x="0" y="10"/>
                    </a:lnTo>
                    <a:lnTo>
                      <a:pt x="4" y="16"/>
                    </a:lnTo>
                    <a:lnTo>
                      <a:pt x="10" y="22"/>
                    </a:lnTo>
                    <a:lnTo>
                      <a:pt x="30" y="0"/>
                    </a:lnTo>
                    <a:lnTo>
                      <a:pt x="30" y="0"/>
                    </a:lnTo>
                    <a:lnTo>
                      <a:pt x="14" y="2"/>
                    </a:lnTo>
                    <a:lnTo>
                      <a:pt x="6" y="6"/>
                    </a:lnTo>
                    <a:lnTo>
                      <a:pt x="0" y="1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536">
                <a:extLst>
                  <a:ext uri="{FF2B5EF4-FFF2-40B4-BE49-F238E27FC236}">
                    <a16:creationId xmlns:a16="http://schemas.microsoft.com/office/drawing/2014/main" id="{875C3C42-3574-4421-88AD-72EAFA0491F0}"/>
                  </a:ext>
                </a:extLst>
              </p:cNvPr>
              <p:cNvSpPr>
                <a:spLocks/>
              </p:cNvSpPr>
              <p:nvPr/>
            </p:nvSpPr>
            <p:spPr bwMode="auto">
              <a:xfrm>
                <a:off x="2088" y="1514"/>
                <a:ext cx="76" cy="60"/>
              </a:xfrm>
              <a:custGeom>
                <a:avLst/>
                <a:gdLst>
                  <a:gd name="T0" fmla="*/ 68 w 76"/>
                  <a:gd name="T1" fmla="*/ 12 h 60"/>
                  <a:gd name="T2" fmla="*/ 68 w 76"/>
                  <a:gd name="T3" fmla="*/ 12 h 60"/>
                  <a:gd name="T4" fmla="*/ 66 w 76"/>
                  <a:gd name="T5" fmla="*/ 4 h 60"/>
                  <a:gd name="T6" fmla="*/ 60 w 76"/>
                  <a:gd name="T7" fmla="*/ 0 h 60"/>
                  <a:gd name="T8" fmla="*/ 0 w 76"/>
                  <a:gd name="T9" fmla="*/ 60 h 60"/>
                  <a:gd name="T10" fmla="*/ 0 w 76"/>
                  <a:gd name="T11" fmla="*/ 60 h 60"/>
                  <a:gd name="T12" fmla="*/ 14 w 76"/>
                  <a:gd name="T13" fmla="*/ 58 h 60"/>
                  <a:gd name="T14" fmla="*/ 14 w 76"/>
                  <a:gd name="T15" fmla="*/ 58 h 60"/>
                  <a:gd name="T16" fmla="*/ 26 w 76"/>
                  <a:gd name="T17" fmla="*/ 58 h 60"/>
                  <a:gd name="T18" fmla="*/ 76 w 76"/>
                  <a:gd name="T19" fmla="*/ 10 h 60"/>
                  <a:gd name="T20" fmla="*/ 76 w 76"/>
                  <a:gd name="T21" fmla="*/ 10 h 60"/>
                  <a:gd name="T22" fmla="*/ 68 w 76"/>
                  <a:gd name="T23" fmla="*/ 12 h 60"/>
                  <a:gd name="T24" fmla="*/ 68 w 76"/>
                  <a:gd name="T25" fmla="*/ 1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60">
                    <a:moveTo>
                      <a:pt x="68" y="12"/>
                    </a:moveTo>
                    <a:lnTo>
                      <a:pt x="68" y="12"/>
                    </a:lnTo>
                    <a:lnTo>
                      <a:pt x="66" y="4"/>
                    </a:lnTo>
                    <a:lnTo>
                      <a:pt x="60" y="0"/>
                    </a:lnTo>
                    <a:lnTo>
                      <a:pt x="0" y="60"/>
                    </a:lnTo>
                    <a:lnTo>
                      <a:pt x="0" y="60"/>
                    </a:lnTo>
                    <a:lnTo>
                      <a:pt x="14" y="58"/>
                    </a:lnTo>
                    <a:lnTo>
                      <a:pt x="14" y="58"/>
                    </a:lnTo>
                    <a:lnTo>
                      <a:pt x="26" y="58"/>
                    </a:lnTo>
                    <a:lnTo>
                      <a:pt x="76" y="10"/>
                    </a:lnTo>
                    <a:lnTo>
                      <a:pt x="76" y="10"/>
                    </a:lnTo>
                    <a:lnTo>
                      <a:pt x="68" y="12"/>
                    </a:lnTo>
                    <a:lnTo>
                      <a:pt x="6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1537">
                <a:extLst>
                  <a:ext uri="{FF2B5EF4-FFF2-40B4-BE49-F238E27FC236}">
                    <a16:creationId xmlns:a16="http://schemas.microsoft.com/office/drawing/2014/main" id="{5AB77236-D4C1-4A9E-B33D-094358DBEA10}"/>
                  </a:ext>
                </a:extLst>
              </p:cNvPr>
              <p:cNvSpPr>
                <a:spLocks/>
              </p:cNvSpPr>
              <p:nvPr/>
            </p:nvSpPr>
            <p:spPr bwMode="auto">
              <a:xfrm>
                <a:off x="2168" y="1512"/>
                <a:ext cx="8" cy="4"/>
              </a:xfrm>
              <a:custGeom>
                <a:avLst/>
                <a:gdLst>
                  <a:gd name="T0" fmla="*/ 0 w 8"/>
                  <a:gd name="T1" fmla="*/ 0 h 4"/>
                  <a:gd name="T2" fmla="*/ 0 w 8"/>
                  <a:gd name="T3" fmla="*/ 0 h 4"/>
                  <a:gd name="T4" fmla="*/ 2 w 8"/>
                  <a:gd name="T5" fmla="*/ 4 h 4"/>
                  <a:gd name="T6" fmla="*/ 8 w 8"/>
                  <a:gd name="T7" fmla="*/ 0 h 4"/>
                  <a:gd name="T8" fmla="*/ 0 w 8"/>
                  <a:gd name="T9" fmla="*/ 0 h 4"/>
                </a:gdLst>
                <a:ahLst/>
                <a:cxnLst>
                  <a:cxn ang="0">
                    <a:pos x="T0" y="T1"/>
                  </a:cxn>
                  <a:cxn ang="0">
                    <a:pos x="T2" y="T3"/>
                  </a:cxn>
                  <a:cxn ang="0">
                    <a:pos x="T4" y="T5"/>
                  </a:cxn>
                  <a:cxn ang="0">
                    <a:pos x="T6" y="T7"/>
                  </a:cxn>
                  <a:cxn ang="0">
                    <a:pos x="T8" y="T9"/>
                  </a:cxn>
                </a:cxnLst>
                <a:rect l="0" t="0" r="r" b="b"/>
                <a:pathLst>
                  <a:path w="8" h="4">
                    <a:moveTo>
                      <a:pt x="0" y="0"/>
                    </a:moveTo>
                    <a:lnTo>
                      <a:pt x="0" y="0"/>
                    </a:lnTo>
                    <a:lnTo>
                      <a:pt x="2" y="4"/>
                    </a:lnTo>
                    <a:lnTo>
                      <a:pt x="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1538">
                <a:extLst>
                  <a:ext uri="{FF2B5EF4-FFF2-40B4-BE49-F238E27FC236}">
                    <a16:creationId xmlns:a16="http://schemas.microsoft.com/office/drawing/2014/main" id="{D8A4DD90-023E-4EBB-B632-E20A8A50182F}"/>
                  </a:ext>
                </a:extLst>
              </p:cNvPr>
              <p:cNvSpPr>
                <a:spLocks/>
              </p:cNvSpPr>
              <p:nvPr/>
            </p:nvSpPr>
            <p:spPr bwMode="auto">
              <a:xfrm>
                <a:off x="2198" y="1490"/>
                <a:ext cx="44" cy="42"/>
              </a:xfrm>
              <a:custGeom>
                <a:avLst/>
                <a:gdLst>
                  <a:gd name="T0" fmla="*/ 20 w 44"/>
                  <a:gd name="T1" fmla="*/ 8 h 42"/>
                  <a:gd name="T2" fmla="*/ 20 w 44"/>
                  <a:gd name="T3" fmla="*/ 8 h 42"/>
                  <a:gd name="T4" fmla="*/ 20 w 44"/>
                  <a:gd name="T5" fmla="*/ 12 h 42"/>
                  <a:gd name="T6" fmla="*/ 20 w 44"/>
                  <a:gd name="T7" fmla="*/ 12 h 42"/>
                  <a:gd name="T8" fmla="*/ 14 w 44"/>
                  <a:gd name="T9" fmla="*/ 14 h 42"/>
                  <a:gd name="T10" fmla="*/ 10 w 44"/>
                  <a:gd name="T11" fmla="*/ 12 h 42"/>
                  <a:gd name="T12" fmla="*/ 0 w 44"/>
                  <a:gd name="T13" fmla="*/ 22 h 42"/>
                  <a:gd name="T14" fmla="*/ 0 w 44"/>
                  <a:gd name="T15" fmla="*/ 22 h 42"/>
                  <a:gd name="T16" fmla="*/ 6 w 44"/>
                  <a:gd name="T17" fmla="*/ 42 h 42"/>
                  <a:gd name="T18" fmla="*/ 44 w 44"/>
                  <a:gd name="T19" fmla="*/ 2 h 42"/>
                  <a:gd name="T20" fmla="*/ 44 w 44"/>
                  <a:gd name="T21" fmla="*/ 2 h 42"/>
                  <a:gd name="T22" fmla="*/ 40 w 44"/>
                  <a:gd name="T23" fmla="*/ 0 h 42"/>
                  <a:gd name="T24" fmla="*/ 34 w 44"/>
                  <a:gd name="T25" fmla="*/ 0 h 42"/>
                  <a:gd name="T26" fmla="*/ 34 w 44"/>
                  <a:gd name="T27" fmla="*/ 0 h 42"/>
                  <a:gd name="T28" fmla="*/ 28 w 44"/>
                  <a:gd name="T29" fmla="*/ 0 h 42"/>
                  <a:gd name="T30" fmla="*/ 24 w 44"/>
                  <a:gd name="T31" fmla="*/ 2 h 42"/>
                  <a:gd name="T32" fmla="*/ 22 w 44"/>
                  <a:gd name="T33" fmla="*/ 4 h 42"/>
                  <a:gd name="T34" fmla="*/ 20 w 44"/>
                  <a:gd name="T35" fmla="*/ 8 h 42"/>
                  <a:gd name="T36" fmla="*/ 20 w 44"/>
                  <a:gd name="T37" fmla="*/ 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 h="42">
                    <a:moveTo>
                      <a:pt x="20" y="8"/>
                    </a:moveTo>
                    <a:lnTo>
                      <a:pt x="20" y="8"/>
                    </a:lnTo>
                    <a:lnTo>
                      <a:pt x="20" y="12"/>
                    </a:lnTo>
                    <a:lnTo>
                      <a:pt x="20" y="12"/>
                    </a:lnTo>
                    <a:lnTo>
                      <a:pt x="14" y="14"/>
                    </a:lnTo>
                    <a:lnTo>
                      <a:pt x="10" y="12"/>
                    </a:lnTo>
                    <a:lnTo>
                      <a:pt x="0" y="22"/>
                    </a:lnTo>
                    <a:lnTo>
                      <a:pt x="0" y="22"/>
                    </a:lnTo>
                    <a:lnTo>
                      <a:pt x="6" y="42"/>
                    </a:lnTo>
                    <a:lnTo>
                      <a:pt x="44" y="2"/>
                    </a:lnTo>
                    <a:lnTo>
                      <a:pt x="44" y="2"/>
                    </a:lnTo>
                    <a:lnTo>
                      <a:pt x="40" y="0"/>
                    </a:lnTo>
                    <a:lnTo>
                      <a:pt x="34" y="0"/>
                    </a:lnTo>
                    <a:lnTo>
                      <a:pt x="34" y="0"/>
                    </a:lnTo>
                    <a:lnTo>
                      <a:pt x="28" y="0"/>
                    </a:lnTo>
                    <a:lnTo>
                      <a:pt x="24" y="2"/>
                    </a:lnTo>
                    <a:lnTo>
                      <a:pt x="22" y="4"/>
                    </a:lnTo>
                    <a:lnTo>
                      <a:pt x="20" y="8"/>
                    </a:lnTo>
                    <a:lnTo>
                      <a:pt x="2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1539">
                <a:extLst>
                  <a:ext uri="{FF2B5EF4-FFF2-40B4-BE49-F238E27FC236}">
                    <a16:creationId xmlns:a16="http://schemas.microsoft.com/office/drawing/2014/main" id="{D654DD7F-7D34-4A82-BAB2-AB6B915A1F4C}"/>
                  </a:ext>
                </a:extLst>
              </p:cNvPr>
              <p:cNvSpPr>
                <a:spLocks/>
              </p:cNvSpPr>
              <p:nvPr/>
            </p:nvSpPr>
            <p:spPr bwMode="auto">
              <a:xfrm>
                <a:off x="2106" y="1520"/>
                <a:ext cx="90" cy="88"/>
              </a:xfrm>
              <a:custGeom>
                <a:avLst/>
                <a:gdLst>
                  <a:gd name="T0" fmla="*/ 88 w 90"/>
                  <a:gd name="T1" fmla="*/ 6 h 88"/>
                  <a:gd name="T2" fmla="*/ 88 w 90"/>
                  <a:gd name="T3" fmla="*/ 6 h 88"/>
                  <a:gd name="T4" fmla="*/ 84 w 90"/>
                  <a:gd name="T5" fmla="*/ 0 h 88"/>
                  <a:gd name="T6" fmla="*/ 30 w 90"/>
                  <a:gd name="T7" fmla="*/ 56 h 88"/>
                  <a:gd name="T8" fmla="*/ 30 w 90"/>
                  <a:gd name="T9" fmla="*/ 56 h 88"/>
                  <a:gd name="T10" fmla="*/ 32 w 90"/>
                  <a:gd name="T11" fmla="*/ 56 h 88"/>
                  <a:gd name="T12" fmla="*/ 32 w 90"/>
                  <a:gd name="T13" fmla="*/ 56 h 88"/>
                  <a:gd name="T14" fmla="*/ 28 w 90"/>
                  <a:gd name="T15" fmla="*/ 58 h 88"/>
                  <a:gd name="T16" fmla="*/ 0 w 90"/>
                  <a:gd name="T17" fmla="*/ 84 h 88"/>
                  <a:gd name="T18" fmla="*/ 0 w 90"/>
                  <a:gd name="T19" fmla="*/ 84 h 88"/>
                  <a:gd name="T20" fmla="*/ 10 w 90"/>
                  <a:gd name="T21" fmla="*/ 84 h 88"/>
                  <a:gd name="T22" fmla="*/ 16 w 90"/>
                  <a:gd name="T23" fmla="*/ 84 h 88"/>
                  <a:gd name="T24" fmla="*/ 18 w 90"/>
                  <a:gd name="T25" fmla="*/ 86 h 88"/>
                  <a:gd name="T26" fmla="*/ 18 w 90"/>
                  <a:gd name="T27" fmla="*/ 86 h 88"/>
                  <a:gd name="T28" fmla="*/ 20 w 90"/>
                  <a:gd name="T29" fmla="*/ 88 h 88"/>
                  <a:gd name="T30" fmla="*/ 90 w 90"/>
                  <a:gd name="T31" fmla="*/ 20 h 88"/>
                  <a:gd name="T32" fmla="*/ 90 w 90"/>
                  <a:gd name="T33" fmla="*/ 20 h 88"/>
                  <a:gd name="T34" fmla="*/ 90 w 90"/>
                  <a:gd name="T35" fmla="*/ 12 h 88"/>
                  <a:gd name="T36" fmla="*/ 88 w 90"/>
                  <a:gd name="T37" fmla="*/ 6 h 88"/>
                  <a:gd name="T38" fmla="*/ 88 w 90"/>
                  <a:gd name="T39" fmla="*/ 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 h="88">
                    <a:moveTo>
                      <a:pt x="88" y="6"/>
                    </a:moveTo>
                    <a:lnTo>
                      <a:pt x="88" y="6"/>
                    </a:lnTo>
                    <a:lnTo>
                      <a:pt x="84" y="0"/>
                    </a:lnTo>
                    <a:lnTo>
                      <a:pt x="30" y="56"/>
                    </a:lnTo>
                    <a:lnTo>
                      <a:pt x="30" y="56"/>
                    </a:lnTo>
                    <a:lnTo>
                      <a:pt x="32" y="56"/>
                    </a:lnTo>
                    <a:lnTo>
                      <a:pt x="32" y="56"/>
                    </a:lnTo>
                    <a:lnTo>
                      <a:pt x="28" y="58"/>
                    </a:lnTo>
                    <a:lnTo>
                      <a:pt x="0" y="84"/>
                    </a:lnTo>
                    <a:lnTo>
                      <a:pt x="0" y="84"/>
                    </a:lnTo>
                    <a:lnTo>
                      <a:pt x="10" y="84"/>
                    </a:lnTo>
                    <a:lnTo>
                      <a:pt x="16" y="84"/>
                    </a:lnTo>
                    <a:lnTo>
                      <a:pt x="18" y="86"/>
                    </a:lnTo>
                    <a:lnTo>
                      <a:pt x="18" y="86"/>
                    </a:lnTo>
                    <a:lnTo>
                      <a:pt x="20" y="88"/>
                    </a:lnTo>
                    <a:lnTo>
                      <a:pt x="90" y="20"/>
                    </a:lnTo>
                    <a:lnTo>
                      <a:pt x="90" y="20"/>
                    </a:lnTo>
                    <a:lnTo>
                      <a:pt x="90" y="12"/>
                    </a:lnTo>
                    <a:lnTo>
                      <a:pt x="88" y="6"/>
                    </a:lnTo>
                    <a:lnTo>
                      <a:pt x="88"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1540">
                <a:extLst>
                  <a:ext uri="{FF2B5EF4-FFF2-40B4-BE49-F238E27FC236}">
                    <a16:creationId xmlns:a16="http://schemas.microsoft.com/office/drawing/2014/main" id="{02AD39DB-651F-433D-8360-8FAAD3037190}"/>
                  </a:ext>
                </a:extLst>
              </p:cNvPr>
              <p:cNvSpPr>
                <a:spLocks/>
              </p:cNvSpPr>
              <p:nvPr/>
            </p:nvSpPr>
            <p:spPr bwMode="auto">
              <a:xfrm>
                <a:off x="2142" y="1520"/>
                <a:ext cx="104" cy="96"/>
              </a:xfrm>
              <a:custGeom>
                <a:avLst/>
                <a:gdLst>
                  <a:gd name="T0" fmla="*/ 96 w 104"/>
                  <a:gd name="T1" fmla="*/ 0 h 96"/>
                  <a:gd name="T2" fmla="*/ 0 w 104"/>
                  <a:gd name="T3" fmla="*/ 96 h 96"/>
                  <a:gd name="T4" fmla="*/ 0 w 104"/>
                  <a:gd name="T5" fmla="*/ 96 h 96"/>
                  <a:gd name="T6" fmla="*/ 24 w 104"/>
                  <a:gd name="T7" fmla="*/ 96 h 96"/>
                  <a:gd name="T8" fmla="*/ 104 w 104"/>
                  <a:gd name="T9" fmla="*/ 18 h 96"/>
                  <a:gd name="T10" fmla="*/ 104 w 104"/>
                  <a:gd name="T11" fmla="*/ 18 h 96"/>
                  <a:gd name="T12" fmla="*/ 100 w 104"/>
                  <a:gd name="T13" fmla="*/ 10 h 96"/>
                  <a:gd name="T14" fmla="*/ 96 w 104"/>
                  <a:gd name="T15" fmla="*/ 0 h 96"/>
                  <a:gd name="T16" fmla="*/ 96 w 104"/>
                  <a:gd name="T17"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96">
                    <a:moveTo>
                      <a:pt x="96" y="0"/>
                    </a:moveTo>
                    <a:lnTo>
                      <a:pt x="0" y="96"/>
                    </a:lnTo>
                    <a:lnTo>
                      <a:pt x="0" y="96"/>
                    </a:lnTo>
                    <a:lnTo>
                      <a:pt x="24" y="96"/>
                    </a:lnTo>
                    <a:lnTo>
                      <a:pt x="104" y="18"/>
                    </a:lnTo>
                    <a:lnTo>
                      <a:pt x="104" y="18"/>
                    </a:lnTo>
                    <a:lnTo>
                      <a:pt x="100" y="10"/>
                    </a:lnTo>
                    <a:lnTo>
                      <a:pt x="96" y="0"/>
                    </a:lnTo>
                    <a:lnTo>
                      <a:pt x="9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1541">
                <a:extLst>
                  <a:ext uri="{FF2B5EF4-FFF2-40B4-BE49-F238E27FC236}">
                    <a16:creationId xmlns:a16="http://schemas.microsoft.com/office/drawing/2014/main" id="{B3C56D21-972D-421A-BCD9-D81DC5F69C2C}"/>
                  </a:ext>
                </a:extLst>
              </p:cNvPr>
              <p:cNvSpPr>
                <a:spLocks/>
              </p:cNvSpPr>
              <p:nvPr/>
            </p:nvSpPr>
            <p:spPr bwMode="auto">
              <a:xfrm>
                <a:off x="2196" y="1556"/>
                <a:ext cx="66" cy="56"/>
              </a:xfrm>
              <a:custGeom>
                <a:avLst/>
                <a:gdLst>
                  <a:gd name="T0" fmla="*/ 54 w 66"/>
                  <a:gd name="T1" fmla="*/ 0 h 56"/>
                  <a:gd name="T2" fmla="*/ 0 w 66"/>
                  <a:gd name="T3" fmla="*/ 56 h 56"/>
                  <a:gd name="T4" fmla="*/ 0 w 66"/>
                  <a:gd name="T5" fmla="*/ 56 h 56"/>
                  <a:gd name="T6" fmla="*/ 6 w 66"/>
                  <a:gd name="T7" fmla="*/ 54 h 56"/>
                  <a:gd name="T8" fmla="*/ 12 w 66"/>
                  <a:gd name="T9" fmla="*/ 52 h 56"/>
                  <a:gd name="T10" fmla="*/ 12 w 66"/>
                  <a:gd name="T11" fmla="*/ 52 h 56"/>
                  <a:gd name="T12" fmla="*/ 16 w 66"/>
                  <a:gd name="T13" fmla="*/ 50 h 56"/>
                  <a:gd name="T14" fmla="*/ 18 w 66"/>
                  <a:gd name="T15" fmla="*/ 46 h 56"/>
                  <a:gd name="T16" fmla="*/ 20 w 66"/>
                  <a:gd name="T17" fmla="*/ 44 h 56"/>
                  <a:gd name="T18" fmla="*/ 24 w 66"/>
                  <a:gd name="T19" fmla="*/ 44 h 56"/>
                  <a:gd name="T20" fmla="*/ 24 w 66"/>
                  <a:gd name="T21" fmla="*/ 44 h 56"/>
                  <a:gd name="T22" fmla="*/ 30 w 66"/>
                  <a:gd name="T23" fmla="*/ 44 h 56"/>
                  <a:gd name="T24" fmla="*/ 34 w 66"/>
                  <a:gd name="T25" fmla="*/ 46 h 56"/>
                  <a:gd name="T26" fmla="*/ 66 w 66"/>
                  <a:gd name="T27" fmla="*/ 14 h 56"/>
                  <a:gd name="T28" fmla="*/ 66 w 66"/>
                  <a:gd name="T29" fmla="*/ 14 h 56"/>
                  <a:gd name="T30" fmla="*/ 58 w 66"/>
                  <a:gd name="T31" fmla="*/ 8 h 56"/>
                  <a:gd name="T32" fmla="*/ 56 w 66"/>
                  <a:gd name="T33" fmla="*/ 4 h 56"/>
                  <a:gd name="T34" fmla="*/ 54 w 66"/>
                  <a:gd name="T35" fmla="*/ 0 h 56"/>
                  <a:gd name="T36" fmla="*/ 54 w 66"/>
                  <a:gd name="T37"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56">
                    <a:moveTo>
                      <a:pt x="54" y="0"/>
                    </a:moveTo>
                    <a:lnTo>
                      <a:pt x="0" y="56"/>
                    </a:lnTo>
                    <a:lnTo>
                      <a:pt x="0" y="56"/>
                    </a:lnTo>
                    <a:lnTo>
                      <a:pt x="6" y="54"/>
                    </a:lnTo>
                    <a:lnTo>
                      <a:pt x="12" y="52"/>
                    </a:lnTo>
                    <a:lnTo>
                      <a:pt x="12" y="52"/>
                    </a:lnTo>
                    <a:lnTo>
                      <a:pt x="16" y="50"/>
                    </a:lnTo>
                    <a:lnTo>
                      <a:pt x="18" y="46"/>
                    </a:lnTo>
                    <a:lnTo>
                      <a:pt x="20" y="44"/>
                    </a:lnTo>
                    <a:lnTo>
                      <a:pt x="24" y="44"/>
                    </a:lnTo>
                    <a:lnTo>
                      <a:pt x="24" y="44"/>
                    </a:lnTo>
                    <a:lnTo>
                      <a:pt x="30" y="44"/>
                    </a:lnTo>
                    <a:lnTo>
                      <a:pt x="34" y="46"/>
                    </a:lnTo>
                    <a:lnTo>
                      <a:pt x="66" y="14"/>
                    </a:lnTo>
                    <a:lnTo>
                      <a:pt x="66" y="14"/>
                    </a:lnTo>
                    <a:lnTo>
                      <a:pt x="58" y="8"/>
                    </a:lnTo>
                    <a:lnTo>
                      <a:pt x="56" y="4"/>
                    </a:lnTo>
                    <a:lnTo>
                      <a:pt x="54" y="0"/>
                    </a:lnTo>
                    <a:lnTo>
                      <a:pt x="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1542">
                <a:extLst>
                  <a:ext uri="{FF2B5EF4-FFF2-40B4-BE49-F238E27FC236}">
                    <a16:creationId xmlns:a16="http://schemas.microsoft.com/office/drawing/2014/main" id="{8EF6FC29-EBE5-4928-B57D-2A74C4793D28}"/>
                  </a:ext>
                </a:extLst>
              </p:cNvPr>
              <p:cNvSpPr>
                <a:spLocks/>
              </p:cNvSpPr>
              <p:nvPr/>
            </p:nvSpPr>
            <p:spPr bwMode="auto">
              <a:xfrm>
                <a:off x="2244" y="1578"/>
                <a:ext cx="52" cy="36"/>
              </a:xfrm>
              <a:custGeom>
                <a:avLst/>
                <a:gdLst>
                  <a:gd name="T0" fmla="*/ 0 w 52"/>
                  <a:gd name="T1" fmla="*/ 32 h 36"/>
                  <a:gd name="T2" fmla="*/ 0 w 52"/>
                  <a:gd name="T3" fmla="*/ 32 h 36"/>
                  <a:gd name="T4" fmla="*/ 8 w 52"/>
                  <a:gd name="T5" fmla="*/ 36 h 36"/>
                  <a:gd name="T6" fmla="*/ 14 w 52"/>
                  <a:gd name="T7" fmla="*/ 36 h 36"/>
                  <a:gd name="T8" fmla="*/ 14 w 52"/>
                  <a:gd name="T9" fmla="*/ 36 h 36"/>
                  <a:gd name="T10" fmla="*/ 22 w 52"/>
                  <a:gd name="T11" fmla="*/ 36 h 36"/>
                  <a:gd name="T12" fmla="*/ 36 w 52"/>
                  <a:gd name="T13" fmla="*/ 22 h 36"/>
                  <a:gd name="T14" fmla="*/ 36 w 52"/>
                  <a:gd name="T15" fmla="*/ 22 h 36"/>
                  <a:gd name="T16" fmla="*/ 36 w 52"/>
                  <a:gd name="T17" fmla="*/ 22 h 36"/>
                  <a:gd name="T18" fmla="*/ 36 w 52"/>
                  <a:gd name="T19" fmla="*/ 22 h 36"/>
                  <a:gd name="T20" fmla="*/ 32 w 52"/>
                  <a:gd name="T21" fmla="*/ 20 h 36"/>
                  <a:gd name="T22" fmla="*/ 30 w 52"/>
                  <a:gd name="T23" fmla="*/ 20 h 36"/>
                  <a:gd name="T24" fmla="*/ 30 w 52"/>
                  <a:gd name="T25" fmla="*/ 18 h 36"/>
                  <a:gd name="T26" fmla="*/ 30 w 52"/>
                  <a:gd name="T27" fmla="*/ 18 h 36"/>
                  <a:gd name="T28" fmla="*/ 32 w 52"/>
                  <a:gd name="T29" fmla="*/ 14 h 36"/>
                  <a:gd name="T30" fmla="*/ 36 w 52"/>
                  <a:gd name="T31" fmla="*/ 14 h 36"/>
                  <a:gd name="T32" fmla="*/ 36 w 52"/>
                  <a:gd name="T33" fmla="*/ 14 h 36"/>
                  <a:gd name="T34" fmla="*/ 46 w 52"/>
                  <a:gd name="T35" fmla="*/ 14 h 36"/>
                  <a:gd name="T36" fmla="*/ 52 w 52"/>
                  <a:gd name="T37" fmla="*/ 8 h 36"/>
                  <a:gd name="T38" fmla="*/ 52 w 52"/>
                  <a:gd name="T39" fmla="*/ 8 h 36"/>
                  <a:gd name="T40" fmla="*/ 34 w 52"/>
                  <a:gd name="T41" fmla="*/ 0 h 36"/>
                  <a:gd name="T42" fmla="*/ 0 w 52"/>
                  <a:gd name="T43"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2" h="36">
                    <a:moveTo>
                      <a:pt x="0" y="32"/>
                    </a:moveTo>
                    <a:lnTo>
                      <a:pt x="0" y="32"/>
                    </a:lnTo>
                    <a:lnTo>
                      <a:pt x="8" y="36"/>
                    </a:lnTo>
                    <a:lnTo>
                      <a:pt x="14" y="36"/>
                    </a:lnTo>
                    <a:lnTo>
                      <a:pt x="14" y="36"/>
                    </a:lnTo>
                    <a:lnTo>
                      <a:pt x="22" y="36"/>
                    </a:lnTo>
                    <a:lnTo>
                      <a:pt x="36" y="22"/>
                    </a:lnTo>
                    <a:lnTo>
                      <a:pt x="36" y="22"/>
                    </a:lnTo>
                    <a:lnTo>
                      <a:pt x="36" y="22"/>
                    </a:lnTo>
                    <a:lnTo>
                      <a:pt x="36" y="22"/>
                    </a:lnTo>
                    <a:lnTo>
                      <a:pt x="32" y="20"/>
                    </a:lnTo>
                    <a:lnTo>
                      <a:pt x="30" y="20"/>
                    </a:lnTo>
                    <a:lnTo>
                      <a:pt x="30" y="18"/>
                    </a:lnTo>
                    <a:lnTo>
                      <a:pt x="30" y="18"/>
                    </a:lnTo>
                    <a:lnTo>
                      <a:pt x="32" y="14"/>
                    </a:lnTo>
                    <a:lnTo>
                      <a:pt x="36" y="14"/>
                    </a:lnTo>
                    <a:lnTo>
                      <a:pt x="36" y="14"/>
                    </a:lnTo>
                    <a:lnTo>
                      <a:pt x="46" y="14"/>
                    </a:lnTo>
                    <a:lnTo>
                      <a:pt x="52" y="8"/>
                    </a:lnTo>
                    <a:lnTo>
                      <a:pt x="52" y="8"/>
                    </a:lnTo>
                    <a:lnTo>
                      <a:pt x="34" y="0"/>
                    </a:lnTo>
                    <a:lnTo>
                      <a:pt x="0"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1543">
                <a:extLst>
                  <a:ext uri="{FF2B5EF4-FFF2-40B4-BE49-F238E27FC236}">
                    <a16:creationId xmlns:a16="http://schemas.microsoft.com/office/drawing/2014/main" id="{366C3C8E-A194-44A2-8639-BAAD70830CF2}"/>
                  </a:ext>
                </a:extLst>
              </p:cNvPr>
              <p:cNvSpPr>
                <a:spLocks/>
              </p:cNvSpPr>
              <p:nvPr/>
            </p:nvSpPr>
            <p:spPr bwMode="auto">
              <a:xfrm>
                <a:off x="1968" y="1470"/>
                <a:ext cx="54" cy="54"/>
              </a:xfrm>
              <a:custGeom>
                <a:avLst/>
                <a:gdLst>
                  <a:gd name="T0" fmla="*/ 26 w 54"/>
                  <a:gd name="T1" fmla="*/ 2 h 54"/>
                  <a:gd name="T2" fmla="*/ 16 w 54"/>
                  <a:gd name="T3" fmla="*/ 14 h 54"/>
                  <a:gd name="T4" fmla="*/ 16 w 54"/>
                  <a:gd name="T5" fmla="*/ 14 h 54"/>
                  <a:gd name="T6" fmla="*/ 20 w 54"/>
                  <a:gd name="T7" fmla="*/ 20 h 54"/>
                  <a:gd name="T8" fmla="*/ 20 w 54"/>
                  <a:gd name="T9" fmla="*/ 20 h 54"/>
                  <a:gd name="T10" fmla="*/ 18 w 54"/>
                  <a:gd name="T11" fmla="*/ 30 h 54"/>
                  <a:gd name="T12" fmla="*/ 12 w 54"/>
                  <a:gd name="T13" fmla="*/ 38 h 54"/>
                  <a:gd name="T14" fmla="*/ 0 w 54"/>
                  <a:gd name="T15" fmla="*/ 54 h 54"/>
                  <a:gd name="T16" fmla="*/ 54 w 54"/>
                  <a:gd name="T17" fmla="*/ 0 h 54"/>
                  <a:gd name="T18" fmla="*/ 54 w 54"/>
                  <a:gd name="T19" fmla="*/ 0 h 54"/>
                  <a:gd name="T20" fmla="*/ 46 w 54"/>
                  <a:gd name="T21" fmla="*/ 2 h 54"/>
                  <a:gd name="T22" fmla="*/ 40 w 54"/>
                  <a:gd name="T23" fmla="*/ 4 h 54"/>
                  <a:gd name="T24" fmla="*/ 40 w 54"/>
                  <a:gd name="T25" fmla="*/ 4 h 54"/>
                  <a:gd name="T26" fmla="*/ 26 w 54"/>
                  <a:gd name="T27" fmla="*/ 2 h 54"/>
                  <a:gd name="T28" fmla="*/ 26 w 54"/>
                  <a:gd name="T2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54">
                    <a:moveTo>
                      <a:pt x="26" y="2"/>
                    </a:moveTo>
                    <a:lnTo>
                      <a:pt x="16" y="14"/>
                    </a:lnTo>
                    <a:lnTo>
                      <a:pt x="16" y="14"/>
                    </a:lnTo>
                    <a:lnTo>
                      <a:pt x="20" y="20"/>
                    </a:lnTo>
                    <a:lnTo>
                      <a:pt x="20" y="20"/>
                    </a:lnTo>
                    <a:lnTo>
                      <a:pt x="18" y="30"/>
                    </a:lnTo>
                    <a:lnTo>
                      <a:pt x="12" y="38"/>
                    </a:lnTo>
                    <a:lnTo>
                      <a:pt x="0" y="54"/>
                    </a:lnTo>
                    <a:lnTo>
                      <a:pt x="54" y="0"/>
                    </a:lnTo>
                    <a:lnTo>
                      <a:pt x="54" y="0"/>
                    </a:lnTo>
                    <a:lnTo>
                      <a:pt x="46" y="2"/>
                    </a:lnTo>
                    <a:lnTo>
                      <a:pt x="40" y="4"/>
                    </a:lnTo>
                    <a:lnTo>
                      <a:pt x="40" y="4"/>
                    </a:lnTo>
                    <a:lnTo>
                      <a:pt x="26" y="2"/>
                    </a:lnTo>
                    <a:lnTo>
                      <a:pt x="2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1544">
                <a:extLst>
                  <a:ext uri="{FF2B5EF4-FFF2-40B4-BE49-F238E27FC236}">
                    <a16:creationId xmlns:a16="http://schemas.microsoft.com/office/drawing/2014/main" id="{2C8B7E50-8643-4361-8279-A97B816885AC}"/>
                  </a:ext>
                </a:extLst>
              </p:cNvPr>
              <p:cNvSpPr>
                <a:spLocks/>
              </p:cNvSpPr>
              <p:nvPr/>
            </p:nvSpPr>
            <p:spPr bwMode="auto">
              <a:xfrm>
                <a:off x="1974" y="1476"/>
                <a:ext cx="86" cy="76"/>
              </a:xfrm>
              <a:custGeom>
                <a:avLst/>
                <a:gdLst>
                  <a:gd name="T0" fmla="*/ 12 w 86"/>
                  <a:gd name="T1" fmla="*/ 70 h 76"/>
                  <a:gd name="T2" fmla="*/ 12 w 86"/>
                  <a:gd name="T3" fmla="*/ 70 h 76"/>
                  <a:gd name="T4" fmla="*/ 16 w 86"/>
                  <a:gd name="T5" fmla="*/ 76 h 76"/>
                  <a:gd name="T6" fmla="*/ 86 w 86"/>
                  <a:gd name="T7" fmla="*/ 6 h 76"/>
                  <a:gd name="T8" fmla="*/ 86 w 86"/>
                  <a:gd name="T9" fmla="*/ 6 h 76"/>
                  <a:gd name="T10" fmla="*/ 82 w 86"/>
                  <a:gd name="T11" fmla="*/ 6 h 76"/>
                  <a:gd name="T12" fmla="*/ 78 w 86"/>
                  <a:gd name="T13" fmla="*/ 4 h 76"/>
                  <a:gd name="T14" fmla="*/ 78 w 86"/>
                  <a:gd name="T15" fmla="*/ 4 h 76"/>
                  <a:gd name="T16" fmla="*/ 72 w 86"/>
                  <a:gd name="T17" fmla="*/ 4 h 76"/>
                  <a:gd name="T18" fmla="*/ 66 w 86"/>
                  <a:gd name="T19" fmla="*/ 0 h 76"/>
                  <a:gd name="T20" fmla="*/ 0 w 86"/>
                  <a:gd name="T21" fmla="*/ 66 h 76"/>
                  <a:gd name="T22" fmla="*/ 0 w 86"/>
                  <a:gd name="T23" fmla="*/ 66 h 76"/>
                  <a:gd name="T24" fmla="*/ 8 w 86"/>
                  <a:gd name="T25" fmla="*/ 68 h 76"/>
                  <a:gd name="T26" fmla="*/ 12 w 86"/>
                  <a:gd name="T27" fmla="*/ 70 h 76"/>
                  <a:gd name="T28" fmla="*/ 12 w 86"/>
                  <a:gd name="T29" fmla="*/ 7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76">
                    <a:moveTo>
                      <a:pt x="12" y="70"/>
                    </a:moveTo>
                    <a:lnTo>
                      <a:pt x="12" y="70"/>
                    </a:lnTo>
                    <a:lnTo>
                      <a:pt x="16" y="76"/>
                    </a:lnTo>
                    <a:lnTo>
                      <a:pt x="86" y="6"/>
                    </a:lnTo>
                    <a:lnTo>
                      <a:pt x="86" y="6"/>
                    </a:lnTo>
                    <a:lnTo>
                      <a:pt x="82" y="6"/>
                    </a:lnTo>
                    <a:lnTo>
                      <a:pt x="78" y="4"/>
                    </a:lnTo>
                    <a:lnTo>
                      <a:pt x="78" y="4"/>
                    </a:lnTo>
                    <a:lnTo>
                      <a:pt x="72" y="4"/>
                    </a:lnTo>
                    <a:lnTo>
                      <a:pt x="66" y="0"/>
                    </a:lnTo>
                    <a:lnTo>
                      <a:pt x="0" y="66"/>
                    </a:lnTo>
                    <a:lnTo>
                      <a:pt x="0" y="66"/>
                    </a:lnTo>
                    <a:lnTo>
                      <a:pt x="8" y="68"/>
                    </a:lnTo>
                    <a:lnTo>
                      <a:pt x="12" y="70"/>
                    </a:ln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1545">
                <a:extLst>
                  <a:ext uri="{FF2B5EF4-FFF2-40B4-BE49-F238E27FC236}">
                    <a16:creationId xmlns:a16="http://schemas.microsoft.com/office/drawing/2014/main" id="{12726D53-D53B-495B-BC97-1D0E622F7E0E}"/>
                  </a:ext>
                </a:extLst>
              </p:cNvPr>
              <p:cNvSpPr>
                <a:spLocks/>
              </p:cNvSpPr>
              <p:nvPr/>
            </p:nvSpPr>
            <p:spPr bwMode="auto">
              <a:xfrm>
                <a:off x="2006" y="1482"/>
                <a:ext cx="92" cy="76"/>
              </a:xfrm>
              <a:custGeom>
                <a:avLst/>
                <a:gdLst>
                  <a:gd name="T0" fmla="*/ 76 w 92"/>
                  <a:gd name="T1" fmla="*/ 0 h 76"/>
                  <a:gd name="T2" fmla="*/ 0 w 92"/>
                  <a:gd name="T3" fmla="*/ 76 h 76"/>
                  <a:gd name="T4" fmla="*/ 0 w 92"/>
                  <a:gd name="T5" fmla="*/ 76 h 76"/>
                  <a:gd name="T6" fmla="*/ 20 w 92"/>
                  <a:gd name="T7" fmla="*/ 70 h 76"/>
                  <a:gd name="T8" fmla="*/ 28 w 92"/>
                  <a:gd name="T9" fmla="*/ 66 h 76"/>
                  <a:gd name="T10" fmla="*/ 30 w 92"/>
                  <a:gd name="T11" fmla="*/ 62 h 76"/>
                  <a:gd name="T12" fmla="*/ 30 w 92"/>
                  <a:gd name="T13" fmla="*/ 62 h 76"/>
                  <a:gd name="T14" fmla="*/ 32 w 92"/>
                  <a:gd name="T15" fmla="*/ 58 h 76"/>
                  <a:gd name="T16" fmla="*/ 34 w 92"/>
                  <a:gd name="T17" fmla="*/ 54 h 76"/>
                  <a:gd name="T18" fmla="*/ 42 w 92"/>
                  <a:gd name="T19" fmla="*/ 42 h 76"/>
                  <a:gd name="T20" fmla="*/ 54 w 92"/>
                  <a:gd name="T21" fmla="*/ 34 h 76"/>
                  <a:gd name="T22" fmla="*/ 66 w 92"/>
                  <a:gd name="T23" fmla="*/ 28 h 76"/>
                  <a:gd name="T24" fmla="*/ 66 w 92"/>
                  <a:gd name="T25" fmla="*/ 28 h 76"/>
                  <a:gd name="T26" fmla="*/ 76 w 92"/>
                  <a:gd name="T27" fmla="*/ 26 h 76"/>
                  <a:gd name="T28" fmla="*/ 92 w 92"/>
                  <a:gd name="T29" fmla="*/ 10 h 76"/>
                  <a:gd name="T30" fmla="*/ 92 w 92"/>
                  <a:gd name="T31" fmla="*/ 10 h 76"/>
                  <a:gd name="T32" fmla="*/ 84 w 92"/>
                  <a:gd name="T33" fmla="*/ 4 h 76"/>
                  <a:gd name="T34" fmla="*/ 76 w 92"/>
                  <a:gd name="T35" fmla="*/ 0 h 76"/>
                  <a:gd name="T36" fmla="*/ 76 w 92"/>
                  <a:gd name="T37"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2" h="76">
                    <a:moveTo>
                      <a:pt x="76" y="0"/>
                    </a:moveTo>
                    <a:lnTo>
                      <a:pt x="0" y="76"/>
                    </a:lnTo>
                    <a:lnTo>
                      <a:pt x="0" y="76"/>
                    </a:lnTo>
                    <a:lnTo>
                      <a:pt x="20" y="70"/>
                    </a:lnTo>
                    <a:lnTo>
                      <a:pt x="28" y="66"/>
                    </a:lnTo>
                    <a:lnTo>
                      <a:pt x="30" y="62"/>
                    </a:lnTo>
                    <a:lnTo>
                      <a:pt x="30" y="62"/>
                    </a:lnTo>
                    <a:lnTo>
                      <a:pt x="32" y="58"/>
                    </a:lnTo>
                    <a:lnTo>
                      <a:pt x="34" y="54"/>
                    </a:lnTo>
                    <a:lnTo>
                      <a:pt x="42" y="42"/>
                    </a:lnTo>
                    <a:lnTo>
                      <a:pt x="54" y="34"/>
                    </a:lnTo>
                    <a:lnTo>
                      <a:pt x="66" y="28"/>
                    </a:lnTo>
                    <a:lnTo>
                      <a:pt x="66" y="28"/>
                    </a:lnTo>
                    <a:lnTo>
                      <a:pt x="76" y="26"/>
                    </a:lnTo>
                    <a:lnTo>
                      <a:pt x="92" y="10"/>
                    </a:lnTo>
                    <a:lnTo>
                      <a:pt x="92" y="10"/>
                    </a:lnTo>
                    <a:lnTo>
                      <a:pt x="84" y="4"/>
                    </a:lnTo>
                    <a:lnTo>
                      <a:pt x="76" y="0"/>
                    </a:lnTo>
                    <a:lnTo>
                      <a:pt x="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1546">
                <a:extLst>
                  <a:ext uri="{FF2B5EF4-FFF2-40B4-BE49-F238E27FC236}">
                    <a16:creationId xmlns:a16="http://schemas.microsoft.com/office/drawing/2014/main" id="{96D509DF-5892-4149-8B35-672123B1BF53}"/>
                  </a:ext>
                </a:extLst>
              </p:cNvPr>
              <p:cNvSpPr>
                <a:spLocks noEditPoints="1"/>
              </p:cNvSpPr>
              <p:nvPr/>
            </p:nvSpPr>
            <p:spPr bwMode="auto">
              <a:xfrm>
                <a:off x="2074" y="1418"/>
                <a:ext cx="46" cy="40"/>
              </a:xfrm>
              <a:custGeom>
                <a:avLst/>
                <a:gdLst>
                  <a:gd name="T0" fmla="*/ 26 w 46"/>
                  <a:gd name="T1" fmla="*/ 6 h 40"/>
                  <a:gd name="T2" fmla="*/ 26 w 46"/>
                  <a:gd name="T3" fmla="*/ 6 h 40"/>
                  <a:gd name="T4" fmla="*/ 26 w 46"/>
                  <a:gd name="T5" fmla="*/ 6 h 40"/>
                  <a:gd name="T6" fmla="*/ 26 w 46"/>
                  <a:gd name="T7" fmla="*/ 6 h 40"/>
                  <a:gd name="T8" fmla="*/ 20 w 46"/>
                  <a:gd name="T9" fmla="*/ 6 h 40"/>
                  <a:gd name="T10" fmla="*/ 16 w 46"/>
                  <a:gd name="T11" fmla="*/ 10 h 40"/>
                  <a:gd name="T12" fmla="*/ 16 w 46"/>
                  <a:gd name="T13" fmla="*/ 10 h 40"/>
                  <a:gd name="T14" fmla="*/ 20 w 46"/>
                  <a:gd name="T15" fmla="*/ 12 h 40"/>
                  <a:gd name="T16" fmla="*/ 20 w 46"/>
                  <a:gd name="T17" fmla="*/ 12 h 40"/>
                  <a:gd name="T18" fmla="*/ 20 w 46"/>
                  <a:gd name="T19" fmla="*/ 12 h 40"/>
                  <a:gd name="T20" fmla="*/ 20 w 46"/>
                  <a:gd name="T21" fmla="*/ 12 h 40"/>
                  <a:gd name="T22" fmla="*/ 20 w 46"/>
                  <a:gd name="T23" fmla="*/ 12 h 40"/>
                  <a:gd name="T24" fmla="*/ 20 w 46"/>
                  <a:gd name="T25" fmla="*/ 12 h 40"/>
                  <a:gd name="T26" fmla="*/ 20 w 46"/>
                  <a:gd name="T27" fmla="*/ 12 h 40"/>
                  <a:gd name="T28" fmla="*/ 20 w 46"/>
                  <a:gd name="T29" fmla="*/ 12 h 40"/>
                  <a:gd name="T30" fmla="*/ 20 w 46"/>
                  <a:gd name="T31" fmla="*/ 12 h 40"/>
                  <a:gd name="T32" fmla="*/ 20 w 46"/>
                  <a:gd name="T33" fmla="*/ 12 h 40"/>
                  <a:gd name="T34" fmla="*/ 16 w 46"/>
                  <a:gd name="T35" fmla="*/ 12 h 40"/>
                  <a:gd name="T36" fmla="*/ 16 w 46"/>
                  <a:gd name="T37" fmla="*/ 20 h 40"/>
                  <a:gd name="T38" fmla="*/ 16 w 46"/>
                  <a:gd name="T39" fmla="*/ 20 h 40"/>
                  <a:gd name="T40" fmla="*/ 18 w 46"/>
                  <a:gd name="T41" fmla="*/ 20 h 40"/>
                  <a:gd name="T42" fmla="*/ 18 w 46"/>
                  <a:gd name="T43" fmla="*/ 22 h 40"/>
                  <a:gd name="T44" fmla="*/ 18 w 46"/>
                  <a:gd name="T45" fmla="*/ 22 h 40"/>
                  <a:gd name="T46" fmla="*/ 12 w 46"/>
                  <a:gd name="T47" fmla="*/ 20 h 40"/>
                  <a:gd name="T48" fmla="*/ 12 w 46"/>
                  <a:gd name="T49" fmla="*/ 20 h 40"/>
                  <a:gd name="T50" fmla="*/ 6 w 46"/>
                  <a:gd name="T51" fmla="*/ 22 h 40"/>
                  <a:gd name="T52" fmla="*/ 0 w 46"/>
                  <a:gd name="T53" fmla="*/ 26 h 40"/>
                  <a:gd name="T54" fmla="*/ 0 w 46"/>
                  <a:gd name="T55" fmla="*/ 26 h 40"/>
                  <a:gd name="T56" fmla="*/ 0 w 46"/>
                  <a:gd name="T57" fmla="*/ 28 h 40"/>
                  <a:gd name="T58" fmla="*/ 0 w 46"/>
                  <a:gd name="T59" fmla="*/ 32 h 40"/>
                  <a:gd name="T60" fmla="*/ 0 w 46"/>
                  <a:gd name="T61" fmla="*/ 32 h 40"/>
                  <a:gd name="T62" fmla="*/ 2 w 46"/>
                  <a:gd name="T63" fmla="*/ 38 h 40"/>
                  <a:gd name="T64" fmla="*/ 6 w 46"/>
                  <a:gd name="T65" fmla="*/ 40 h 40"/>
                  <a:gd name="T66" fmla="*/ 6 w 46"/>
                  <a:gd name="T67" fmla="*/ 40 h 40"/>
                  <a:gd name="T68" fmla="*/ 10 w 46"/>
                  <a:gd name="T69" fmla="*/ 40 h 40"/>
                  <a:gd name="T70" fmla="*/ 34 w 46"/>
                  <a:gd name="T71" fmla="*/ 14 h 40"/>
                  <a:gd name="T72" fmla="*/ 34 w 46"/>
                  <a:gd name="T73" fmla="*/ 14 h 40"/>
                  <a:gd name="T74" fmla="*/ 32 w 46"/>
                  <a:gd name="T75" fmla="*/ 14 h 40"/>
                  <a:gd name="T76" fmla="*/ 32 w 46"/>
                  <a:gd name="T77" fmla="*/ 14 h 40"/>
                  <a:gd name="T78" fmla="*/ 34 w 46"/>
                  <a:gd name="T79" fmla="*/ 14 h 40"/>
                  <a:gd name="T80" fmla="*/ 46 w 46"/>
                  <a:gd name="T81" fmla="*/ 4 h 40"/>
                  <a:gd name="T82" fmla="*/ 46 w 46"/>
                  <a:gd name="T83" fmla="*/ 4 h 40"/>
                  <a:gd name="T84" fmla="*/ 42 w 46"/>
                  <a:gd name="T85" fmla="*/ 0 h 40"/>
                  <a:gd name="T86" fmla="*/ 38 w 46"/>
                  <a:gd name="T87" fmla="*/ 0 h 40"/>
                  <a:gd name="T88" fmla="*/ 38 w 46"/>
                  <a:gd name="T89" fmla="*/ 0 h 40"/>
                  <a:gd name="T90" fmla="*/ 32 w 46"/>
                  <a:gd name="T91" fmla="*/ 0 h 40"/>
                  <a:gd name="T92" fmla="*/ 24 w 46"/>
                  <a:gd name="T93" fmla="*/ 0 h 40"/>
                  <a:gd name="T94" fmla="*/ 24 w 46"/>
                  <a:gd name="T95" fmla="*/ 2 h 40"/>
                  <a:gd name="T96" fmla="*/ 24 w 46"/>
                  <a:gd name="T97" fmla="*/ 2 h 40"/>
                  <a:gd name="T98" fmla="*/ 24 w 46"/>
                  <a:gd name="T99" fmla="*/ 4 h 40"/>
                  <a:gd name="T100" fmla="*/ 26 w 46"/>
                  <a:gd name="T101" fmla="*/ 6 h 40"/>
                  <a:gd name="T102" fmla="*/ 26 w 46"/>
                  <a:gd name="T103" fmla="*/ 6 h 40"/>
                  <a:gd name="T104" fmla="*/ 36 w 46"/>
                  <a:gd name="T105" fmla="*/ 6 h 40"/>
                  <a:gd name="T106" fmla="*/ 36 w 46"/>
                  <a:gd name="T107" fmla="*/ 6 h 40"/>
                  <a:gd name="T108" fmla="*/ 36 w 46"/>
                  <a:gd name="T109" fmla="*/ 6 h 40"/>
                  <a:gd name="T110" fmla="*/ 36 w 46"/>
                  <a:gd name="T111" fmla="*/ 6 h 40"/>
                  <a:gd name="T112" fmla="*/ 36 w 46"/>
                  <a:gd name="T113" fmla="*/ 6 h 40"/>
                  <a:gd name="T114" fmla="*/ 36 w 46"/>
                  <a:gd name="T115" fmla="*/ 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6" h="40">
                    <a:moveTo>
                      <a:pt x="26" y="6"/>
                    </a:moveTo>
                    <a:lnTo>
                      <a:pt x="26" y="6"/>
                    </a:lnTo>
                    <a:lnTo>
                      <a:pt x="26" y="6"/>
                    </a:lnTo>
                    <a:lnTo>
                      <a:pt x="26" y="6"/>
                    </a:lnTo>
                    <a:lnTo>
                      <a:pt x="20" y="6"/>
                    </a:lnTo>
                    <a:lnTo>
                      <a:pt x="16" y="10"/>
                    </a:lnTo>
                    <a:lnTo>
                      <a:pt x="16" y="10"/>
                    </a:lnTo>
                    <a:lnTo>
                      <a:pt x="20" y="12"/>
                    </a:lnTo>
                    <a:lnTo>
                      <a:pt x="20" y="12"/>
                    </a:lnTo>
                    <a:lnTo>
                      <a:pt x="20" y="12"/>
                    </a:lnTo>
                    <a:lnTo>
                      <a:pt x="20" y="12"/>
                    </a:lnTo>
                    <a:lnTo>
                      <a:pt x="20" y="12"/>
                    </a:lnTo>
                    <a:lnTo>
                      <a:pt x="20" y="12"/>
                    </a:lnTo>
                    <a:lnTo>
                      <a:pt x="20" y="12"/>
                    </a:lnTo>
                    <a:lnTo>
                      <a:pt x="20" y="12"/>
                    </a:lnTo>
                    <a:lnTo>
                      <a:pt x="20" y="12"/>
                    </a:lnTo>
                    <a:lnTo>
                      <a:pt x="20" y="12"/>
                    </a:lnTo>
                    <a:lnTo>
                      <a:pt x="16" y="12"/>
                    </a:lnTo>
                    <a:lnTo>
                      <a:pt x="16" y="20"/>
                    </a:lnTo>
                    <a:lnTo>
                      <a:pt x="16" y="20"/>
                    </a:lnTo>
                    <a:lnTo>
                      <a:pt x="18" y="20"/>
                    </a:lnTo>
                    <a:lnTo>
                      <a:pt x="18" y="22"/>
                    </a:lnTo>
                    <a:lnTo>
                      <a:pt x="18" y="22"/>
                    </a:lnTo>
                    <a:lnTo>
                      <a:pt x="12" y="20"/>
                    </a:lnTo>
                    <a:lnTo>
                      <a:pt x="12" y="20"/>
                    </a:lnTo>
                    <a:lnTo>
                      <a:pt x="6" y="22"/>
                    </a:lnTo>
                    <a:lnTo>
                      <a:pt x="0" y="26"/>
                    </a:lnTo>
                    <a:lnTo>
                      <a:pt x="0" y="26"/>
                    </a:lnTo>
                    <a:lnTo>
                      <a:pt x="0" y="28"/>
                    </a:lnTo>
                    <a:lnTo>
                      <a:pt x="0" y="32"/>
                    </a:lnTo>
                    <a:lnTo>
                      <a:pt x="0" y="32"/>
                    </a:lnTo>
                    <a:lnTo>
                      <a:pt x="2" y="38"/>
                    </a:lnTo>
                    <a:lnTo>
                      <a:pt x="6" y="40"/>
                    </a:lnTo>
                    <a:lnTo>
                      <a:pt x="6" y="40"/>
                    </a:lnTo>
                    <a:lnTo>
                      <a:pt x="10" y="40"/>
                    </a:lnTo>
                    <a:lnTo>
                      <a:pt x="34" y="14"/>
                    </a:lnTo>
                    <a:lnTo>
                      <a:pt x="34" y="14"/>
                    </a:lnTo>
                    <a:lnTo>
                      <a:pt x="32" y="14"/>
                    </a:lnTo>
                    <a:lnTo>
                      <a:pt x="32" y="14"/>
                    </a:lnTo>
                    <a:lnTo>
                      <a:pt x="34" y="14"/>
                    </a:lnTo>
                    <a:lnTo>
                      <a:pt x="46" y="4"/>
                    </a:lnTo>
                    <a:lnTo>
                      <a:pt x="46" y="4"/>
                    </a:lnTo>
                    <a:lnTo>
                      <a:pt x="42" y="0"/>
                    </a:lnTo>
                    <a:lnTo>
                      <a:pt x="38" y="0"/>
                    </a:lnTo>
                    <a:lnTo>
                      <a:pt x="38" y="0"/>
                    </a:lnTo>
                    <a:lnTo>
                      <a:pt x="32" y="0"/>
                    </a:lnTo>
                    <a:lnTo>
                      <a:pt x="24" y="0"/>
                    </a:lnTo>
                    <a:lnTo>
                      <a:pt x="24" y="2"/>
                    </a:lnTo>
                    <a:lnTo>
                      <a:pt x="24" y="2"/>
                    </a:lnTo>
                    <a:lnTo>
                      <a:pt x="24" y="4"/>
                    </a:lnTo>
                    <a:lnTo>
                      <a:pt x="26" y="6"/>
                    </a:lnTo>
                    <a:lnTo>
                      <a:pt x="26" y="6"/>
                    </a:lnTo>
                    <a:close/>
                    <a:moveTo>
                      <a:pt x="36" y="6"/>
                    </a:moveTo>
                    <a:lnTo>
                      <a:pt x="36" y="6"/>
                    </a:lnTo>
                    <a:lnTo>
                      <a:pt x="36" y="6"/>
                    </a:lnTo>
                    <a:lnTo>
                      <a:pt x="36" y="6"/>
                    </a:lnTo>
                    <a:lnTo>
                      <a:pt x="36" y="6"/>
                    </a:lnTo>
                    <a:lnTo>
                      <a:pt x="3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1547">
                <a:extLst>
                  <a:ext uri="{FF2B5EF4-FFF2-40B4-BE49-F238E27FC236}">
                    <a16:creationId xmlns:a16="http://schemas.microsoft.com/office/drawing/2014/main" id="{60E939BF-216B-44C7-AE48-DDDEB6D02BEE}"/>
                  </a:ext>
                </a:extLst>
              </p:cNvPr>
              <p:cNvSpPr>
                <a:spLocks/>
              </p:cNvSpPr>
              <p:nvPr/>
            </p:nvSpPr>
            <p:spPr bwMode="auto">
              <a:xfrm>
                <a:off x="2094" y="1430"/>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1548">
                <a:extLst>
                  <a:ext uri="{FF2B5EF4-FFF2-40B4-BE49-F238E27FC236}">
                    <a16:creationId xmlns:a16="http://schemas.microsoft.com/office/drawing/2014/main" id="{3954B4EC-D943-4E45-95D9-7A2DEE00D14A}"/>
                  </a:ext>
                </a:extLst>
              </p:cNvPr>
              <p:cNvSpPr>
                <a:spLocks/>
              </p:cNvSpPr>
              <p:nvPr/>
            </p:nvSpPr>
            <p:spPr bwMode="auto">
              <a:xfrm>
                <a:off x="2106" y="1426"/>
                <a:ext cx="48" cy="36"/>
              </a:xfrm>
              <a:custGeom>
                <a:avLst/>
                <a:gdLst>
                  <a:gd name="T0" fmla="*/ 10 w 48"/>
                  <a:gd name="T1" fmla="*/ 32 h 36"/>
                  <a:gd name="T2" fmla="*/ 10 w 48"/>
                  <a:gd name="T3" fmla="*/ 32 h 36"/>
                  <a:gd name="T4" fmla="*/ 12 w 48"/>
                  <a:gd name="T5" fmla="*/ 28 h 36"/>
                  <a:gd name="T6" fmla="*/ 14 w 48"/>
                  <a:gd name="T7" fmla="*/ 26 h 36"/>
                  <a:gd name="T8" fmla="*/ 14 w 48"/>
                  <a:gd name="T9" fmla="*/ 26 h 36"/>
                  <a:gd name="T10" fmla="*/ 18 w 48"/>
                  <a:gd name="T11" fmla="*/ 30 h 36"/>
                  <a:gd name="T12" fmla="*/ 22 w 48"/>
                  <a:gd name="T13" fmla="*/ 36 h 36"/>
                  <a:gd name="T14" fmla="*/ 48 w 48"/>
                  <a:gd name="T15" fmla="*/ 10 h 36"/>
                  <a:gd name="T16" fmla="*/ 48 w 48"/>
                  <a:gd name="T17" fmla="*/ 10 h 36"/>
                  <a:gd name="T18" fmla="*/ 34 w 48"/>
                  <a:gd name="T19" fmla="*/ 0 h 36"/>
                  <a:gd name="T20" fmla="*/ 0 w 48"/>
                  <a:gd name="T21" fmla="*/ 34 h 36"/>
                  <a:gd name="T22" fmla="*/ 0 w 48"/>
                  <a:gd name="T23" fmla="*/ 34 h 36"/>
                  <a:gd name="T24" fmla="*/ 10 w 48"/>
                  <a:gd name="T25" fmla="*/ 32 h 36"/>
                  <a:gd name="T26" fmla="*/ 10 w 48"/>
                  <a:gd name="T27"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36">
                    <a:moveTo>
                      <a:pt x="10" y="32"/>
                    </a:moveTo>
                    <a:lnTo>
                      <a:pt x="10" y="32"/>
                    </a:lnTo>
                    <a:lnTo>
                      <a:pt x="12" y="28"/>
                    </a:lnTo>
                    <a:lnTo>
                      <a:pt x="14" y="26"/>
                    </a:lnTo>
                    <a:lnTo>
                      <a:pt x="14" y="26"/>
                    </a:lnTo>
                    <a:lnTo>
                      <a:pt x="18" y="30"/>
                    </a:lnTo>
                    <a:lnTo>
                      <a:pt x="22" y="36"/>
                    </a:lnTo>
                    <a:lnTo>
                      <a:pt x="48" y="10"/>
                    </a:lnTo>
                    <a:lnTo>
                      <a:pt x="48" y="10"/>
                    </a:lnTo>
                    <a:lnTo>
                      <a:pt x="34" y="0"/>
                    </a:lnTo>
                    <a:lnTo>
                      <a:pt x="0" y="34"/>
                    </a:lnTo>
                    <a:lnTo>
                      <a:pt x="0" y="34"/>
                    </a:lnTo>
                    <a:lnTo>
                      <a:pt x="10" y="32"/>
                    </a:lnTo>
                    <a:lnTo>
                      <a:pt x="10"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1549">
                <a:extLst>
                  <a:ext uri="{FF2B5EF4-FFF2-40B4-BE49-F238E27FC236}">
                    <a16:creationId xmlns:a16="http://schemas.microsoft.com/office/drawing/2014/main" id="{051C973A-5D97-431C-938C-480A04CC7362}"/>
                  </a:ext>
                </a:extLst>
              </p:cNvPr>
              <p:cNvSpPr>
                <a:spLocks/>
              </p:cNvSpPr>
              <p:nvPr/>
            </p:nvSpPr>
            <p:spPr bwMode="auto">
              <a:xfrm>
                <a:off x="2116" y="1462"/>
                <a:ext cx="12" cy="10"/>
              </a:xfrm>
              <a:custGeom>
                <a:avLst/>
                <a:gdLst>
                  <a:gd name="T0" fmla="*/ 0 w 12"/>
                  <a:gd name="T1" fmla="*/ 6 h 10"/>
                  <a:gd name="T2" fmla="*/ 0 w 12"/>
                  <a:gd name="T3" fmla="*/ 6 h 10"/>
                  <a:gd name="T4" fmla="*/ 2 w 12"/>
                  <a:gd name="T5" fmla="*/ 10 h 10"/>
                  <a:gd name="T6" fmla="*/ 12 w 12"/>
                  <a:gd name="T7" fmla="*/ 0 h 10"/>
                  <a:gd name="T8" fmla="*/ 12 w 12"/>
                  <a:gd name="T9" fmla="*/ 0 h 10"/>
                  <a:gd name="T10" fmla="*/ 4 w 12"/>
                  <a:gd name="T11" fmla="*/ 0 h 10"/>
                  <a:gd name="T12" fmla="*/ 0 w 12"/>
                  <a:gd name="T13" fmla="*/ 2 h 10"/>
                  <a:gd name="T14" fmla="*/ 0 w 12"/>
                  <a:gd name="T15" fmla="*/ 6 h 10"/>
                  <a:gd name="T16" fmla="*/ 0 w 12"/>
                  <a:gd name="T17"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0">
                    <a:moveTo>
                      <a:pt x="0" y="6"/>
                    </a:moveTo>
                    <a:lnTo>
                      <a:pt x="0" y="6"/>
                    </a:lnTo>
                    <a:lnTo>
                      <a:pt x="2" y="10"/>
                    </a:lnTo>
                    <a:lnTo>
                      <a:pt x="12" y="0"/>
                    </a:lnTo>
                    <a:lnTo>
                      <a:pt x="12" y="0"/>
                    </a:lnTo>
                    <a:lnTo>
                      <a:pt x="4" y="0"/>
                    </a:lnTo>
                    <a:lnTo>
                      <a:pt x="0" y="2"/>
                    </a:lnTo>
                    <a:lnTo>
                      <a:pt x="0" y="6"/>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1550">
                <a:extLst>
                  <a:ext uri="{FF2B5EF4-FFF2-40B4-BE49-F238E27FC236}">
                    <a16:creationId xmlns:a16="http://schemas.microsoft.com/office/drawing/2014/main" id="{CF418F7A-011A-4B4F-B85E-E994EA19CF04}"/>
                  </a:ext>
                </a:extLst>
              </p:cNvPr>
              <p:cNvSpPr>
                <a:spLocks/>
              </p:cNvSpPr>
              <p:nvPr/>
            </p:nvSpPr>
            <p:spPr bwMode="auto">
              <a:xfrm>
                <a:off x="2172" y="1410"/>
                <a:ext cx="8" cy="8"/>
              </a:xfrm>
              <a:custGeom>
                <a:avLst/>
                <a:gdLst>
                  <a:gd name="T0" fmla="*/ 0 w 8"/>
                  <a:gd name="T1" fmla="*/ 8 h 8"/>
                  <a:gd name="T2" fmla="*/ 8 w 8"/>
                  <a:gd name="T3" fmla="*/ 0 h 8"/>
                  <a:gd name="T4" fmla="*/ 8 w 8"/>
                  <a:gd name="T5" fmla="*/ 0 h 8"/>
                  <a:gd name="T6" fmla="*/ 2 w 8"/>
                  <a:gd name="T7" fmla="*/ 4 h 8"/>
                  <a:gd name="T8" fmla="*/ 0 w 8"/>
                  <a:gd name="T9" fmla="*/ 8 h 8"/>
                  <a:gd name="T10" fmla="*/ 0 w 8"/>
                  <a:gd name="T11" fmla="*/ 8 h 8"/>
                </a:gdLst>
                <a:ahLst/>
                <a:cxnLst>
                  <a:cxn ang="0">
                    <a:pos x="T0" y="T1"/>
                  </a:cxn>
                  <a:cxn ang="0">
                    <a:pos x="T2" y="T3"/>
                  </a:cxn>
                  <a:cxn ang="0">
                    <a:pos x="T4" y="T5"/>
                  </a:cxn>
                  <a:cxn ang="0">
                    <a:pos x="T6" y="T7"/>
                  </a:cxn>
                  <a:cxn ang="0">
                    <a:pos x="T8" y="T9"/>
                  </a:cxn>
                  <a:cxn ang="0">
                    <a:pos x="T10" y="T11"/>
                  </a:cxn>
                </a:cxnLst>
                <a:rect l="0" t="0" r="r" b="b"/>
                <a:pathLst>
                  <a:path w="8" h="8">
                    <a:moveTo>
                      <a:pt x="0" y="8"/>
                    </a:moveTo>
                    <a:lnTo>
                      <a:pt x="8" y="0"/>
                    </a:lnTo>
                    <a:lnTo>
                      <a:pt x="8" y="0"/>
                    </a:lnTo>
                    <a:lnTo>
                      <a:pt x="2" y="4"/>
                    </a:lnTo>
                    <a:lnTo>
                      <a:pt x="0" y="8"/>
                    </a:lnTo>
                    <a:lnTo>
                      <a:pt x="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1551">
                <a:extLst>
                  <a:ext uri="{FF2B5EF4-FFF2-40B4-BE49-F238E27FC236}">
                    <a16:creationId xmlns:a16="http://schemas.microsoft.com/office/drawing/2014/main" id="{4ACF9F75-AA88-4112-A9E0-C3407C75716B}"/>
                  </a:ext>
                </a:extLst>
              </p:cNvPr>
              <p:cNvSpPr>
                <a:spLocks/>
              </p:cNvSpPr>
              <p:nvPr/>
            </p:nvSpPr>
            <p:spPr bwMode="auto">
              <a:xfrm>
                <a:off x="2140" y="1418"/>
                <a:ext cx="66" cy="56"/>
              </a:xfrm>
              <a:custGeom>
                <a:avLst/>
                <a:gdLst>
                  <a:gd name="T0" fmla="*/ 34 w 66"/>
                  <a:gd name="T1" fmla="*/ 46 h 56"/>
                  <a:gd name="T2" fmla="*/ 66 w 66"/>
                  <a:gd name="T3" fmla="*/ 14 h 56"/>
                  <a:gd name="T4" fmla="*/ 66 w 66"/>
                  <a:gd name="T5" fmla="*/ 14 h 56"/>
                  <a:gd name="T6" fmla="*/ 60 w 66"/>
                  <a:gd name="T7" fmla="*/ 8 h 56"/>
                  <a:gd name="T8" fmla="*/ 56 w 66"/>
                  <a:gd name="T9" fmla="*/ 0 h 56"/>
                  <a:gd name="T10" fmla="*/ 46 w 66"/>
                  <a:gd name="T11" fmla="*/ 10 h 56"/>
                  <a:gd name="T12" fmla="*/ 46 w 66"/>
                  <a:gd name="T13" fmla="*/ 16 h 56"/>
                  <a:gd name="T14" fmla="*/ 46 w 66"/>
                  <a:gd name="T15" fmla="*/ 16 h 56"/>
                  <a:gd name="T16" fmla="*/ 42 w 66"/>
                  <a:gd name="T17" fmla="*/ 16 h 56"/>
                  <a:gd name="T18" fmla="*/ 38 w 66"/>
                  <a:gd name="T19" fmla="*/ 18 h 56"/>
                  <a:gd name="T20" fmla="*/ 38 w 66"/>
                  <a:gd name="T21" fmla="*/ 18 h 56"/>
                  <a:gd name="T22" fmla="*/ 42 w 66"/>
                  <a:gd name="T23" fmla="*/ 20 h 56"/>
                  <a:gd name="T24" fmla="*/ 46 w 66"/>
                  <a:gd name="T25" fmla="*/ 20 h 56"/>
                  <a:gd name="T26" fmla="*/ 46 w 66"/>
                  <a:gd name="T27" fmla="*/ 20 h 56"/>
                  <a:gd name="T28" fmla="*/ 46 w 66"/>
                  <a:gd name="T29" fmla="*/ 22 h 56"/>
                  <a:gd name="T30" fmla="*/ 42 w 66"/>
                  <a:gd name="T31" fmla="*/ 24 h 56"/>
                  <a:gd name="T32" fmla="*/ 36 w 66"/>
                  <a:gd name="T33" fmla="*/ 24 h 56"/>
                  <a:gd name="T34" fmla="*/ 36 w 66"/>
                  <a:gd name="T35" fmla="*/ 24 h 56"/>
                  <a:gd name="T36" fmla="*/ 32 w 66"/>
                  <a:gd name="T37" fmla="*/ 24 h 56"/>
                  <a:gd name="T38" fmla="*/ 0 w 66"/>
                  <a:gd name="T39" fmla="*/ 56 h 56"/>
                  <a:gd name="T40" fmla="*/ 0 w 66"/>
                  <a:gd name="T41" fmla="*/ 56 h 56"/>
                  <a:gd name="T42" fmla="*/ 10 w 66"/>
                  <a:gd name="T43" fmla="*/ 54 h 56"/>
                  <a:gd name="T44" fmla="*/ 18 w 66"/>
                  <a:gd name="T45" fmla="*/ 50 h 56"/>
                  <a:gd name="T46" fmla="*/ 18 w 66"/>
                  <a:gd name="T47" fmla="*/ 50 h 56"/>
                  <a:gd name="T48" fmla="*/ 34 w 66"/>
                  <a:gd name="T49" fmla="*/ 46 h 56"/>
                  <a:gd name="T50" fmla="*/ 34 w 66"/>
                  <a:gd name="T51" fmla="*/ 4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56">
                    <a:moveTo>
                      <a:pt x="34" y="46"/>
                    </a:moveTo>
                    <a:lnTo>
                      <a:pt x="66" y="14"/>
                    </a:lnTo>
                    <a:lnTo>
                      <a:pt x="66" y="14"/>
                    </a:lnTo>
                    <a:lnTo>
                      <a:pt x="60" y="8"/>
                    </a:lnTo>
                    <a:lnTo>
                      <a:pt x="56" y="0"/>
                    </a:lnTo>
                    <a:lnTo>
                      <a:pt x="46" y="10"/>
                    </a:lnTo>
                    <a:lnTo>
                      <a:pt x="46" y="16"/>
                    </a:lnTo>
                    <a:lnTo>
                      <a:pt x="46" y="16"/>
                    </a:lnTo>
                    <a:lnTo>
                      <a:pt x="42" y="16"/>
                    </a:lnTo>
                    <a:lnTo>
                      <a:pt x="38" y="18"/>
                    </a:lnTo>
                    <a:lnTo>
                      <a:pt x="38" y="18"/>
                    </a:lnTo>
                    <a:lnTo>
                      <a:pt x="42" y="20"/>
                    </a:lnTo>
                    <a:lnTo>
                      <a:pt x="46" y="20"/>
                    </a:lnTo>
                    <a:lnTo>
                      <a:pt x="46" y="20"/>
                    </a:lnTo>
                    <a:lnTo>
                      <a:pt x="46" y="22"/>
                    </a:lnTo>
                    <a:lnTo>
                      <a:pt x="42" y="24"/>
                    </a:lnTo>
                    <a:lnTo>
                      <a:pt x="36" y="24"/>
                    </a:lnTo>
                    <a:lnTo>
                      <a:pt x="36" y="24"/>
                    </a:lnTo>
                    <a:lnTo>
                      <a:pt x="32" y="24"/>
                    </a:lnTo>
                    <a:lnTo>
                      <a:pt x="0" y="56"/>
                    </a:lnTo>
                    <a:lnTo>
                      <a:pt x="0" y="56"/>
                    </a:lnTo>
                    <a:lnTo>
                      <a:pt x="10" y="54"/>
                    </a:lnTo>
                    <a:lnTo>
                      <a:pt x="18" y="50"/>
                    </a:lnTo>
                    <a:lnTo>
                      <a:pt x="18" y="50"/>
                    </a:lnTo>
                    <a:lnTo>
                      <a:pt x="34" y="46"/>
                    </a:lnTo>
                    <a:lnTo>
                      <a:pt x="34"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1552">
                <a:extLst>
                  <a:ext uri="{FF2B5EF4-FFF2-40B4-BE49-F238E27FC236}">
                    <a16:creationId xmlns:a16="http://schemas.microsoft.com/office/drawing/2014/main" id="{69F088E2-9D0C-4415-8FFB-DD10B0652906}"/>
                  </a:ext>
                </a:extLst>
              </p:cNvPr>
              <p:cNvSpPr>
                <a:spLocks/>
              </p:cNvSpPr>
              <p:nvPr/>
            </p:nvSpPr>
            <p:spPr bwMode="auto">
              <a:xfrm>
                <a:off x="2202" y="1430"/>
                <a:ext cx="34" cy="30"/>
              </a:xfrm>
              <a:custGeom>
                <a:avLst/>
                <a:gdLst>
                  <a:gd name="T0" fmla="*/ 18 w 34"/>
                  <a:gd name="T1" fmla="*/ 30 h 30"/>
                  <a:gd name="T2" fmla="*/ 18 w 34"/>
                  <a:gd name="T3" fmla="*/ 30 h 30"/>
                  <a:gd name="T4" fmla="*/ 22 w 34"/>
                  <a:gd name="T5" fmla="*/ 28 h 30"/>
                  <a:gd name="T6" fmla="*/ 28 w 34"/>
                  <a:gd name="T7" fmla="*/ 22 h 30"/>
                  <a:gd name="T8" fmla="*/ 32 w 34"/>
                  <a:gd name="T9" fmla="*/ 14 h 30"/>
                  <a:gd name="T10" fmla="*/ 34 w 34"/>
                  <a:gd name="T11" fmla="*/ 8 h 30"/>
                  <a:gd name="T12" fmla="*/ 34 w 34"/>
                  <a:gd name="T13" fmla="*/ 8 h 30"/>
                  <a:gd name="T14" fmla="*/ 32 w 34"/>
                  <a:gd name="T15" fmla="*/ 4 h 30"/>
                  <a:gd name="T16" fmla="*/ 30 w 34"/>
                  <a:gd name="T17" fmla="*/ 0 h 30"/>
                  <a:gd name="T18" fmla="*/ 0 w 34"/>
                  <a:gd name="T19" fmla="*/ 30 h 30"/>
                  <a:gd name="T20" fmla="*/ 0 w 34"/>
                  <a:gd name="T21" fmla="*/ 30 h 30"/>
                  <a:gd name="T22" fmla="*/ 18 w 34"/>
                  <a:gd name="T23" fmla="*/ 30 h 30"/>
                  <a:gd name="T24" fmla="*/ 18 w 34"/>
                  <a:gd name="T2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30">
                    <a:moveTo>
                      <a:pt x="18" y="30"/>
                    </a:moveTo>
                    <a:lnTo>
                      <a:pt x="18" y="30"/>
                    </a:lnTo>
                    <a:lnTo>
                      <a:pt x="22" y="28"/>
                    </a:lnTo>
                    <a:lnTo>
                      <a:pt x="28" y="22"/>
                    </a:lnTo>
                    <a:lnTo>
                      <a:pt x="32" y="14"/>
                    </a:lnTo>
                    <a:lnTo>
                      <a:pt x="34" y="8"/>
                    </a:lnTo>
                    <a:lnTo>
                      <a:pt x="34" y="8"/>
                    </a:lnTo>
                    <a:lnTo>
                      <a:pt x="32" y="4"/>
                    </a:lnTo>
                    <a:lnTo>
                      <a:pt x="30" y="0"/>
                    </a:lnTo>
                    <a:lnTo>
                      <a:pt x="0" y="30"/>
                    </a:lnTo>
                    <a:lnTo>
                      <a:pt x="0" y="30"/>
                    </a:lnTo>
                    <a:lnTo>
                      <a:pt x="18" y="30"/>
                    </a:lnTo>
                    <a:lnTo>
                      <a:pt x="18"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1553">
                <a:extLst>
                  <a:ext uri="{FF2B5EF4-FFF2-40B4-BE49-F238E27FC236}">
                    <a16:creationId xmlns:a16="http://schemas.microsoft.com/office/drawing/2014/main" id="{59A247A7-7FE0-427E-A540-B59C1708CCD1}"/>
                  </a:ext>
                </a:extLst>
              </p:cNvPr>
              <p:cNvSpPr>
                <a:spLocks/>
              </p:cNvSpPr>
              <p:nvPr/>
            </p:nvSpPr>
            <p:spPr bwMode="auto">
              <a:xfrm>
                <a:off x="2050" y="1432"/>
                <a:ext cx="10" cy="10"/>
              </a:xfrm>
              <a:custGeom>
                <a:avLst/>
                <a:gdLst>
                  <a:gd name="T0" fmla="*/ 0 w 10"/>
                  <a:gd name="T1" fmla="*/ 10 h 10"/>
                  <a:gd name="T2" fmla="*/ 0 w 10"/>
                  <a:gd name="T3" fmla="*/ 10 h 10"/>
                  <a:gd name="T4" fmla="*/ 0 w 10"/>
                  <a:gd name="T5" fmla="*/ 10 h 10"/>
                  <a:gd name="T6" fmla="*/ 10 w 10"/>
                  <a:gd name="T7" fmla="*/ 0 h 10"/>
                  <a:gd name="T8" fmla="*/ 10 w 10"/>
                  <a:gd name="T9" fmla="*/ 0 h 10"/>
                  <a:gd name="T10" fmla="*/ 4 w 10"/>
                  <a:gd name="T11" fmla="*/ 4 h 10"/>
                  <a:gd name="T12" fmla="*/ 0 w 10"/>
                  <a:gd name="T13" fmla="*/ 6 h 10"/>
                  <a:gd name="T14" fmla="*/ 0 w 10"/>
                  <a:gd name="T15" fmla="*/ 10 h 10"/>
                  <a:gd name="T16" fmla="*/ 0 w 10"/>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0">
                    <a:moveTo>
                      <a:pt x="0" y="10"/>
                    </a:moveTo>
                    <a:lnTo>
                      <a:pt x="0" y="10"/>
                    </a:lnTo>
                    <a:lnTo>
                      <a:pt x="0" y="10"/>
                    </a:lnTo>
                    <a:lnTo>
                      <a:pt x="10" y="0"/>
                    </a:lnTo>
                    <a:lnTo>
                      <a:pt x="10" y="0"/>
                    </a:lnTo>
                    <a:lnTo>
                      <a:pt x="4" y="4"/>
                    </a:lnTo>
                    <a:lnTo>
                      <a:pt x="0" y="6"/>
                    </a:lnTo>
                    <a:lnTo>
                      <a:pt x="0" y="1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1554">
                <a:extLst>
                  <a:ext uri="{FF2B5EF4-FFF2-40B4-BE49-F238E27FC236}">
                    <a16:creationId xmlns:a16="http://schemas.microsoft.com/office/drawing/2014/main" id="{CC02B83C-9B45-46F2-8449-CE7CA11D4273}"/>
                  </a:ext>
                </a:extLst>
              </p:cNvPr>
              <p:cNvSpPr>
                <a:spLocks/>
              </p:cNvSpPr>
              <p:nvPr/>
            </p:nvSpPr>
            <p:spPr bwMode="auto">
              <a:xfrm>
                <a:off x="2108" y="1410"/>
                <a:ext cx="16" cy="4"/>
              </a:xfrm>
              <a:custGeom>
                <a:avLst/>
                <a:gdLst>
                  <a:gd name="T0" fmla="*/ 6 w 16"/>
                  <a:gd name="T1" fmla="*/ 4 h 4"/>
                  <a:gd name="T2" fmla="*/ 16 w 16"/>
                  <a:gd name="T3" fmla="*/ 4 h 4"/>
                  <a:gd name="T4" fmla="*/ 16 w 16"/>
                  <a:gd name="T5" fmla="*/ 0 h 4"/>
                  <a:gd name="T6" fmla="*/ 0 w 16"/>
                  <a:gd name="T7" fmla="*/ 0 h 4"/>
                  <a:gd name="T8" fmla="*/ 0 w 16"/>
                  <a:gd name="T9" fmla="*/ 0 h 4"/>
                  <a:gd name="T10" fmla="*/ 2 w 16"/>
                  <a:gd name="T11" fmla="*/ 2 h 4"/>
                  <a:gd name="T12" fmla="*/ 2 w 16"/>
                  <a:gd name="T13" fmla="*/ 4 h 4"/>
                  <a:gd name="T14" fmla="*/ 6 w 16"/>
                  <a:gd name="T15" fmla="*/ 4 h 4"/>
                  <a:gd name="T16" fmla="*/ 6 w 16"/>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4">
                    <a:moveTo>
                      <a:pt x="6" y="4"/>
                    </a:moveTo>
                    <a:lnTo>
                      <a:pt x="16" y="4"/>
                    </a:lnTo>
                    <a:lnTo>
                      <a:pt x="16" y="0"/>
                    </a:lnTo>
                    <a:lnTo>
                      <a:pt x="0" y="0"/>
                    </a:lnTo>
                    <a:lnTo>
                      <a:pt x="0" y="0"/>
                    </a:lnTo>
                    <a:lnTo>
                      <a:pt x="2" y="2"/>
                    </a:lnTo>
                    <a:lnTo>
                      <a:pt x="2" y="4"/>
                    </a:lnTo>
                    <a:lnTo>
                      <a:pt x="6" y="4"/>
                    </a:lnTo>
                    <a:lnTo>
                      <a:pt x="6"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1555">
                <a:extLst>
                  <a:ext uri="{FF2B5EF4-FFF2-40B4-BE49-F238E27FC236}">
                    <a16:creationId xmlns:a16="http://schemas.microsoft.com/office/drawing/2014/main" id="{D91A8E49-5DCD-4C85-ADA5-FB3549C18F1C}"/>
                  </a:ext>
                </a:extLst>
              </p:cNvPr>
              <p:cNvSpPr>
                <a:spLocks/>
              </p:cNvSpPr>
              <p:nvPr/>
            </p:nvSpPr>
            <p:spPr bwMode="auto">
              <a:xfrm>
                <a:off x="2004" y="1410"/>
                <a:ext cx="30" cy="24"/>
              </a:xfrm>
              <a:custGeom>
                <a:avLst/>
                <a:gdLst>
                  <a:gd name="T0" fmla="*/ 0 w 30"/>
                  <a:gd name="T1" fmla="*/ 18 h 24"/>
                  <a:gd name="T2" fmla="*/ 0 w 30"/>
                  <a:gd name="T3" fmla="*/ 18 h 24"/>
                  <a:gd name="T4" fmla="*/ 2 w 30"/>
                  <a:gd name="T5" fmla="*/ 20 h 24"/>
                  <a:gd name="T6" fmla="*/ 4 w 30"/>
                  <a:gd name="T7" fmla="*/ 24 h 24"/>
                  <a:gd name="T8" fmla="*/ 4 w 30"/>
                  <a:gd name="T9" fmla="*/ 24 h 24"/>
                  <a:gd name="T10" fmla="*/ 6 w 30"/>
                  <a:gd name="T11" fmla="*/ 24 h 24"/>
                  <a:gd name="T12" fmla="*/ 8 w 30"/>
                  <a:gd name="T13" fmla="*/ 22 h 24"/>
                  <a:gd name="T14" fmla="*/ 30 w 30"/>
                  <a:gd name="T15" fmla="*/ 0 h 24"/>
                  <a:gd name="T16" fmla="*/ 30 w 30"/>
                  <a:gd name="T17" fmla="*/ 0 h 24"/>
                  <a:gd name="T18" fmla="*/ 20 w 30"/>
                  <a:gd name="T19" fmla="*/ 4 h 24"/>
                  <a:gd name="T20" fmla="*/ 10 w 30"/>
                  <a:gd name="T21" fmla="*/ 8 h 24"/>
                  <a:gd name="T22" fmla="*/ 10 w 30"/>
                  <a:gd name="T23" fmla="*/ 8 h 24"/>
                  <a:gd name="T24" fmla="*/ 0 w 30"/>
                  <a:gd name="T25" fmla="*/ 18 h 24"/>
                  <a:gd name="T26" fmla="*/ 0 w 30"/>
                  <a:gd name="T27" fmla="*/ 1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24">
                    <a:moveTo>
                      <a:pt x="0" y="18"/>
                    </a:moveTo>
                    <a:lnTo>
                      <a:pt x="0" y="18"/>
                    </a:lnTo>
                    <a:lnTo>
                      <a:pt x="2" y="20"/>
                    </a:lnTo>
                    <a:lnTo>
                      <a:pt x="4" y="24"/>
                    </a:lnTo>
                    <a:lnTo>
                      <a:pt x="4" y="24"/>
                    </a:lnTo>
                    <a:lnTo>
                      <a:pt x="6" y="24"/>
                    </a:lnTo>
                    <a:lnTo>
                      <a:pt x="8" y="22"/>
                    </a:lnTo>
                    <a:lnTo>
                      <a:pt x="30" y="0"/>
                    </a:lnTo>
                    <a:lnTo>
                      <a:pt x="30" y="0"/>
                    </a:lnTo>
                    <a:lnTo>
                      <a:pt x="20" y="4"/>
                    </a:lnTo>
                    <a:lnTo>
                      <a:pt x="10" y="8"/>
                    </a:lnTo>
                    <a:lnTo>
                      <a:pt x="10" y="8"/>
                    </a:lnTo>
                    <a:lnTo>
                      <a:pt x="0" y="18"/>
                    </a:lnTo>
                    <a:lnTo>
                      <a:pt x="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1556">
                <a:extLst>
                  <a:ext uri="{FF2B5EF4-FFF2-40B4-BE49-F238E27FC236}">
                    <a16:creationId xmlns:a16="http://schemas.microsoft.com/office/drawing/2014/main" id="{38F83F26-F04A-493D-B0D4-AF0A23D1E1D1}"/>
                  </a:ext>
                </a:extLst>
              </p:cNvPr>
              <p:cNvSpPr>
                <a:spLocks/>
              </p:cNvSpPr>
              <p:nvPr/>
            </p:nvSpPr>
            <p:spPr bwMode="auto">
              <a:xfrm>
                <a:off x="2032" y="1390"/>
                <a:ext cx="64" cy="48"/>
              </a:xfrm>
              <a:custGeom>
                <a:avLst/>
                <a:gdLst>
                  <a:gd name="T0" fmla="*/ 4 w 64"/>
                  <a:gd name="T1" fmla="*/ 48 h 48"/>
                  <a:gd name="T2" fmla="*/ 4 w 64"/>
                  <a:gd name="T3" fmla="*/ 48 h 48"/>
                  <a:gd name="T4" fmla="*/ 8 w 64"/>
                  <a:gd name="T5" fmla="*/ 46 h 48"/>
                  <a:gd name="T6" fmla="*/ 10 w 64"/>
                  <a:gd name="T7" fmla="*/ 44 h 48"/>
                  <a:gd name="T8" fmla="*/ 14 w 64"/>
                  <a:gd name="T9" fmla="*/ 38 h 48"/>
                  <a:gd name="T10" fmla="*/ 14 w 64"/>
                  <a:gd name="T11" fmla="*/ 38 h 48"/>
                  <a:gd name="T12" fmla="*/ 20 w 64"/>
                  <a:gd name="T13" fmla="*/ 36 h 48"/>
                  <a:gd name="T14" fmla="*/ 24 w 64"/>
                  <a:gd name="T15" fmla="*/ 34 h 48"/>
                  <a:gd name="T16" fmla="*/ 28 w 64"/>
                  <a:gd name="T17" fmla="*/ 28 h 48"/>
                  <a:gd name="T18" fmla="*/ 30 w 64"/>
                  <a:gd name="T19" fmla="*/ 22 h 48"/>
                  <a:gd name="T20" fmla="*/ 30 w 64"/>
                  <a:gd name="T21" fmla="*/ 22 h 48"/>
                  <a:gd name="T22" fmla="*/ 34 w 64"/>
                  <a:gd name="T23" fmla="*/ 28 h 48"/>
                  <a:gd name="T24" fmla="*/ 36 w 64"/>
                  <a:gd name="T25" fmla="*/ 34 h 48"/>
                  <a:gd name="T26" fmla="*/ 58 w 64"/>
                  <a:gd name="T27" fmla="*/ 12 h 48"/>
                  <a:gd name="T28" fmla="*/ 58 w 64"/>
                  <a:gd name="T29" fmla="*/ 12 h 48"/>
                  <a:gd name="T30" fmla="*/ 58 w 64"/>
                  <a:gd name="T31" fmla="*/ 12 h 48"/>
                  <a:gd name="T32" fmla="*/ 58 w 64"/>
                  <a:gd name="T33" fmla="*/ 12 h 48"/>
                  <a:gd name="T34" fmla="*/ 60 w 64"/>
                  <a:gd name="T35" fmla="*/ 10 h 48"/>
                  <a:gd name="T36" fmla="*/ 62 w 64"/>
                  <a:gd name="T37" fmla="*/ 8 h 48"/>
                  <a:gd name="T38" fmla="*/ 62 w 64"/>
                  <a:gd name="T39" fmla="*/ 8 h 48"/>
                  <a:gd name="T40" fmla="*/ 64 w 64"/>
                  <a:gd name="T41" fmla="*/ 4 h 48"/>
                  <a:gd name="T42" fmla="*/ 64 w 64"/>
                  <a:gd name="T43" fmla="*/ 4 h 48"/>
                  <a:gd name="T44" fmla="*/ 62 w 64"/>
                  <a:gd name="T45" fmla="*/ 2 h 48"/>
                  <a:gd name="T46" fmla="*/ 58 w 64"/>
                  <a:gd name="T47" fmla="*/ 0 h 48"/>
                  <a:gd name="T48" fmla="*/ 44 w 64"/>
                  <a:gd name="T49" fmla="*/ 2 h 48"/>
                  <a:gd name="T50" fmla="*/ 0 w 64"/>
                  <a:gd name="T51" fmla="*/ 46 h 48"/>
                  <a:gd name="T52" fmla="*/ 0 w 64"/>
                  <a:gd name="T53" fmla="*/ 46 h 48"/>
                  <a:gd name="T54" fmla="*/ 4 w 64"/>
                  <a:gd name="T55" fmla="*/ 48 h 48"/>
                  <a:gd name="T56" fmla="*/ 4 w 64"/>
                  <a:gd name="T5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4" h="48">
                    <a:moveTo>
                      <a:pt x="4" y="48"/>
                    </a:moveTo>
                    <a:lnTo>
                      <a:pt x="4" y="48"/>
                    </a:lnTo>
                    <a:lnTo>
                      <a:pt x="8" y="46"/>
                    </a:lnTo>
                    <a:lnTo>
                      <a:pt x="10" y="44"/>
                    </a:lnTo>
                    <a:lnTo>
                      <a:pt x="14" y="38"/>
                    </a:lnTo>
                    <a:lnTo>
                      <a:pt x="14" y="38"/>
                    </a:lnTo>
                    <a:lnTo>
                      <a:pt x="20" y="36"/>
                    </a:lnTo>
                    <a:lnTo>
                      <a:pt x="24" y="34"/>
                    </a:lnTo>
                    <a:lnTo>
                      <a:pt x="28" y="28"/>
                    </a:lnTo>
                    <a:lnTo>
                      <a:pt x="30" y="22"/>
                    </a:lnTo>
                    <a:lnTo>
                      <a:pt x="30" y="22"/>
                    </a:lnTo>
                    <a:lnTo>
                      <a:pt x="34" y="28"/>
                    </a:lnTo>
                    <a:lnTo>
                      <a:pt x="36" y="34"/>
                    </a:lnTo>
                    <a:lnTo>
                      <a:pt x="58" y="12"/>
                    </a:lnTo>
                    <a:lnTo>
                      <a:pt x="58" y="12"/>
                    </a:lnTo>
                    <a:lnTo>
                      <a:pt x="58" y="12"/>
                    </a:lnTo>
                    <a:lnTo>
                      <a:pt x="58" y="12"/>
                    </a:lnTo>
                    <a:lnTo>
                      <a:pt x="60" y="10"/>
                    </a:lnTo>
                    <a:lnTo>
                      <a:pt x="62" y="8"/>
                    </a:lnTo>
                    <a:lnTo>
                      <a:pt x="62" y="8"/>
                    </a:lnTo>
                    <a:lnTo>
                      <a:pt x="64" y="4"/>
                    </a:lnTo>
                    <a:lnTo>
                      <a:pt x="64" y="4"/>
                    </a:lnTo>
                    <a:lnTo>
                      <a:pt x="62" y="2"/>
                    </a:lnTo>
                    <a:lnTo>
                      <a:pt x="58" y="0"/>
                    </a:lnTo>
                    <a:lnTo>
                      <a:pt x="44" y="2"/>
                    </a:lnTo>
                    <a:lnTo>
                      <a:pt x="0" y="46"/>
                    </a:lnTo>
                    <a:lnTo>
                      <a:pt x="0" y="46"/>
                    </a:lnTo>
                    <a:lnTo>
                      <a:pt x="4" y="48"/>
                    </a:lnTo>
                    <a:lnTo>
                      <a:pt x="4"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1557">
                <a:extLst>
                  <a:ext uri="{FF2B5EF4-FFF2-40B4-BE49-F238E27FC236}">
                    <a16:creationId xmlns:a16="http://schemas.microsoft.com/office/drawing/2014/main" id="{192D4027-078F-4973-8220-464E0D7DD2DE}"/>
                  </a:ext>
                </a:extLst>
              </p:cNvPr>
              <p:cNvSpPr>
                <a:spLocks/>
              </p:cNvSpPr>
              <p:nvPr/>
            </p:nvSpPr>
            <p:spPr bwMode="auto">
              <a:xfrm>
                <a:off x="2146" y="1354"/>
                <a:ext cx="34" cy="16"/>
              </a:xfrm>
              <a:custGeom>
                <a:avLst/>
                <a:gdLst>
                  <a:gd name="T0" fmla="*/ 22 w 34"/>
                  <a:gd name="T1" fmla="*/ 16 h 16"/>
                  <a:gd name="T2" fmla="*/ 22 w 34"/>
                  <a:gd name="T3" fmla="*/ 16 h 16"/>
                  <a:gd name="T4" fmla="*/ 26 w 34"/>
                  <a:gd name="T5" fmla="*/ 16 h 16"/>
                  <a:gd name="T6" fmla="*/ 34 w 34"/>
                  <a:gd name="T7" fmla="*/ 8 h 16"/>
                  <a:gd name="T8" fmla="*/ 34 w 34"/>
                  <a:gd name="T9" fmla="*/ 8 h 16"/>
                  <a:gd name="T10" fmla="*/ 26 w 34"/>
                  <a:gd name="T11" fmla="*/ 2 h 16"/>
                  <a:gd name="T12" fmla="*/ 18 w 34"/>
                  <a:gd name="T13" fmla="*/ 0 h 16"/>
                  <a:gd name="T14" fmla="*/ 0 w 34"/>
                  <a:gd name="T15" fmla="*/ 16 h 16"/>
                  <a:gd name="T16" fmla="*/ 0 w 34"/>
                  <a:gd name="T17" fmla="*/ 16 h 16"/>
                  <a:gd name="T18" fmla="*/ 2 w 34"/>
                  <a:gd name="T19" fmla="*/ 16 h 16"/>
                  <a:gd name="T20" fmla="*/ 2 w 34"/>
                  <a:gd name="T21" fmla="*/ 16 h 16"/>
                  <a:gd name="T22" fmla="*/ 22 w 34"/>
                  <a:gd name="T23" fmla="*/ 16 h 16"/>
                  <a:gd name="T24" fmla="*/ 22 w 34"/>
                  <a:gd name="T25"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16">
                    <a:moveTo>
                      <a:pt x="22" y="16"/>
                    </a:moveTo>
                    <a:lnTo>
                      <a:pt x="22" y="16"/>
                    </a:lnTo>
                    <a:lnTo>
                      <a:pt x="26" y="16"/>
                    </a:lnTo>
                    <a:lnTo>
                      <a:pt x="34" y="8"/>
                    </a:lnTo>
                    <a:lnTo>
                      <a:pt x="34" y="8"/>
                    </a:lnTo>
                    <a:lnTo>
                      <a:pt x="26" y="2"/>
                    </a:lnTo>
                    <a:lnTo>
                      <a:pt x="18" y="0"/>
                    </a:lnTo>
                    <a:lnTo>
                      <a:pt x="0" y="16"/>
                    </a:lnTo>
                    <a:lnTo>
                      <a:pt x="0" y="16"/>
                    </a:lnTo>
                    <a:lnTo>
                      <a:pt x="2" y="16"/>
                    </a:lnTo>
                    <a:lnTo>
                      <a:pt x="2" y="16"/>
                    </a:lnTo>
                    <a:lnTo>
                      <a:pt x="22" y="16"/>
                    </a:lnTo>
                    <a:lnTo>
                      <a:pt x="22"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1558">
                <a:extLst>
                  <a:ext uri="{FF2B5EF4-FFF2-40B4-BE49-F238E27FC236}">
                    <a16:creationId xmlns:a16="http://schemas.microsoft.com/office/drawing/2014/main" id="{4BEE7CE5-3BCB-40D9-AB0D-D38A64ED6863}"/>
                  </a:ext>
                </a:extLst>
              </p:cNvPr>
              <p:cNvSpPr>
                <a:spLocks/>
              </p:cNvSpPr>
              <p:nvPr/>
            </p:nvSpPr>
            <p:spPr bwMode="auto">
              <a:xfrm>
                <a:off x="2130" y="1372"/>
                <a:ext cx="40" cy="24"/>
              </a:xfrm>
              <a:custGeom>
                <a:avLst/>
                <a:gdLst>
                  <a:gd name="T0" fmla="*/ 14 w 40"/>
                  <a:gd name="T1" fmla="*/ 24 h 24"/>
                  <a:gd name="T2" fmla="*/ 14 w 40"/>
                  <a:gd name="T3" fmla="*/ 24 h 24"/>
                  <a:gd name="T4" fmla="*/ 14 w 40"/>
                  <a:gd name="T5" fmla="*/ 24 h 24"/>
                  <a:gd name="T6" fmla="*/ 28 w 40"/>
                  <a:gd name="T7" fmla="*/ 12 h 24"/>
                  <a:gd name="T8" fmla="*/ 26 w 40"/>
                  <a:gd name="T9" fmla="*/ 12 h 24"/>
                  <a:gd name="T10" fmla="*/ 26 w 40"/>
                  <a:gd name="T11" fmla="*/ 12 h 24"/>
                  <a:gd name="T12" fmla="*/ 28 w 40"/>
                  <a:gd name="T13" fmla="*/ 12 h 24"/>
                  <a:gd name="T14" fmla="*/ 40 w 40"/>
                  <a:gd name="T15" fmla="*/ 0 h 24"/>
                  <a:gd name="T16" fmla="*/ 40 w 40"/>
                  <a:gd name="T17" fmla="*/ 0 h 24"/>
                  <a:gd name="T18" fmla="*/ 36 w 40"/>
                  <a:gd name="T19" fmla="*/ 0 h 24"/>
                  <a:gd name="T20" fmla="*/ 36 w 40"/>
                  <a:gd name="T21" fmla="*/ 0 h 24"/>
                  <a:gd name="T22" fmla="*/ 26 w 40"/>
                  <a:gd name="T23" fmla="*/ 0 h 24"/>
                  <a:gd name="T24" fmla="*/ 14 w 40"/>
                  <a:gd name="T25" fmla="*/ 2 h 24"/>
                  <a:gd name="T26" fmla="*/ 0 w 40"/>
                  <a:gd name="T27" fmla="*/ 14 h 24"/>
                  <a:gd name="T28" fmla="*/ 0 w 40"/>
                  <a:gd name="T29" fmla="*/ 14 h 24"/>
                  <a:gd name="T30" fmla="*/ 6 w 40"/>
                  <a:gd name="T31" fmla="*/ 22 h 24"/>
                  <a:gd name="T32" fmla="*/ 10 w 40"/>
                  <a:gd name="T33" fmla="*/ 24 h 24"/>
                  <a:gd name="T34" fmla="*/ 14 w 40"/>
                  <a:gd name="T35" fmla="*/ 24 h 24"/>
                  <a:gd name="T36" fmla="*/ 14 w 40"/>
                  <a:gd name="T3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 h="24">
                    <a:moveTo>
                      <a:pt x="14" y="24"/>
                    </a:moveTo>
                    <a:lnTo>
                      <a:pt x="14" y="24"/>
                    </a:lnTo>
                    <a:lnTo>
                      <a:pt x="14" y="24"/>
                    </a:lnTo>
                    <a:lnTo>
                      <a:pt x="28" y="12"/>
                    </a:lnTo>
                    <a:lnTo>
                      <a:pt x="26" y="12"/>
                    </a:lnTo>
                    <a:lnTo>
                      <a:pt x="26" y="12"/>
                    </a:lnTo>
                    <a:lnTo>
                      <a:pt x="28" y="12"/>
                    </a:lnTo>
                    <a:lnTo>
                      <a:pt x="40" y="0"/>
                    </a:lnTo>
                    <a:lnTo>
                      <a:pt x="40" y="0"/>
                    </a:lnTo>
                    <a:lnTo>
                      <a:pt x="36" y="0"/>
                    </a:lnTo>
                    <a:lnTo>
                      <a:pt x="36" y="0"/>
                    </a:lnTo>
                    <a:lnTo>
                      <a:pt x="26" y="0"/>
                    </a:lnTo>
                    <a:lnTo>
                      <a:pt x="14" y="2"/>
                    </a:lnTo>
                    <a:lnTo>
                      <a:pt x="0" y="14"/>
                    </a:lnTo>
                    <a:lnTo>
                      <a:pt x="0" y="14"/>
                    </a:lnTo>
                    <a:lnTo>
                      <a:pt x="6" y="22"/>
                    </a:lnTo>
                    <a:lnTo>
                      <a:pt x="10" y="24"/>
                    </a:lnTo>
                    <a:lnTo>
                      <a:pt x="14" y="24"/>
                    </a:lnTo>
                    <a:lnTo>
                      <a:pt x="14"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1559">
                <a:extLst>
                  <a:ext uri="{FF2B5EF4-FFF2-40B4-BE49-F238E27FC236}">
                    <a16:creationId xmlns:a16="http://schemas.microsoft.com/office/drawing/2014/main" id="{96772B3E-9066-4819-8F4B-D4FA4F62D959}"/>
                  </a:ext>
                </a:extLst>
              </p:cNvPr>
              <p:cNvSpPr>
                <a:spLocks/>
              </p:cNvSpPr>
              <p:nvPr/>
            </p:nvSpPr>
            <p:spPr bwMode="auto">
              <a:xfrm>
                <a:off x="2106" y="1374"/>
                <a:ext cx="10" cy="10"/>
              </a:xfrm>
              <a:custGeom>
                <a:avLst/>
                <a:gdLst>
                  <a:gd name="T0" fmla="*/ 0 w 10"/>
                  <a:gd name="T1" fmla="*/ 6 h 10"/>
                  <a:gd name="T2" fmla="*/ 0 w 10"/>
                  <a:gd name="T3" fmla="*/ 6 h 10"/>
                  <a:gd name="T4" fmla="*/ 4 w 10"/>
                  <a:gd name="T5" fmla="*/ 10 h 10"/>
                  <a:gd name="T6" fmla="*/ 10 w 10"/>
                  <a:gd name="T7" fmla="*/ 2 h 10"/>
                  <a:gd name="T8" fmla="*/ 10 w 10"/>
                  <a:gd name="T9" fmla="*/ 2 h 10"/>
                  <a:gd name="T10" fmla="*/ 4 w 10"/>
                  <a:gd name="T11" fmla="*/ 0 h 10"/>
                  <a:gd name="T12" fmla="*/ 2 w 10"/>
                  <a:gd name="T13" fmla="*/ 2 h 10"/>
                  <a:gd name="T14" fmla="*/ 0 w 10"/>
                  <a:gd name="T15" fmla="*/ 6 h 10"/>
                  <a:gd name="T16" fmla="*/ 0 w 10"/>
                  <a:gd name="T17"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0">
                    <a:moveTo>
                      <a:pt x="0" y="6"/>
                    </a:moveTo>
                    <a:lnTo>
                      <a:pt x="0" y="6"/>
                    </a:lnTo>
                    <a:lnTo>
                      <a:pt x="4" y="10"/>
                    </a:lnTo>
                    <a:lnTo>
                      <a:pt x="10" y="2"/>
                    </a:lnTo>
                    <a:lnTo>
                      <a:pt x="10" y="2"/>
                    </a:lnTo>
                    <a:lnTo>
                      <a:pt x="4" y="0"/>
                    </a:lnTo>
                    <a:lnTo>
                      <a:pt x="2" y="2"/>
                    </a:lnTo>
                    <a:lnTo>
                      <a:pt x="0" y="6"/>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Freeform 1560">
                <a:extLst>
                  <a:ext uri="{FF2B5EF4-FFF2-40B4-BE49-F238E27FC236}">
                    <a16:creationId xmlns:a16="http://schemas.microsoft.com/office/drawing/2014/main" id="{2516DC5C-49E2-4FCE-BBAD-B6C56EC21EE5}"/>
                  </a:ext>
                </a:extLst>
              </p:cNvPr>
              <p:cNvSpPr>
                <a:spLocks/>
              </p:cNvSpPr>
              <p:nvPr/>
            </p:nvSpPr>
            <p:spPr bwMode="auto">
              <a:xfrm>
                <a:off x="2284" y="1490"/>
                <a:ext cx="58" cy="42"/>
              </a:xfrm>
              <a:custGeom>
                <a:avLst/>
                <a:gdLst>
                  <a:gd name="T0" fmla="*/ 38 w 58"/>
                  <a:gd name="T1" fmla="*/ 0 h 42"/>
                  <a:gd name="T2" fmla="*/ 38 w 58"/>
                  <a:gd name="T3" fmla="*/ 0 h 42"/>
                  <a:gd name="T4" fmla="*/ 34 w 58"/>
                  <a:gd name="T5" fmla="*/ 0 h 42"/>
                  <a:gd name="T6" fmla="*/ 18 w 58"/>
                  <a:gd name="T7" fmla="*/ 16 h 42"/>
                  <a:gd name="T8" fmla="*/ 18 w 58"/>
                  <a:gd name="T9" fmla="*/ 16 h 42"/>
                  <a:gd name="T10" fmla="*/ 26 w 58"/>
                  <a:gd name="T11" fmla="*/ 16 h 42"/>
                  <a:gd name="T12" fmla="*/ 26 w 58"/>
                  <a:gd name="T13" fmla="*/ 26 h 42"/>
                  <a:gd name="T14" fmla="*/ 26 w 58"/>
                  <a:gd name="T15" fmla="*/ 26 h 42"/>
                  <a:gd name="T16" fmla="*/ 16 w 58"/>
                  <a:gd name="T17" fmla="*/ 26 h 42"/>
                  <a:gd name="T18" fmla="*/ 16 w 58"/>
                  <a:gd name="T19" fmla="*/ 26 h 42"/>
                  <a:gd name="T20" fmla="*/ 8 w 58"/>
                  <a:gd name="T21" fmla="*/ 24 h 42"/>
                  <a:gd name="T22" fmla="*/ 0 w 58"/>
                  <a:gd name="T23" fmla="*/ 34 h 42"/>
                  <a:gd name="T24" fmla="*/ 0 w 58"/>
                  <a:gd name="T25" fmla="*/ 34 h 42"/>
                  <a:gd name="T26" fmla="*/ 8 w 58"/>
                  <a:gd name="T27" fmla="*/ 40 h 42"/>
                  <a:gd name="T28" fmla="*/ 16 w 58"/>
                  <a:gd name="T29" fmla="*/ 42 h 42"/>
                  <a:gd name="T30" fmla="*/ 58 w 58"/>
                  <a:gd name="T31" fmla="*/ 0 h 42"/>
                  <a:gd name="T32" fmla="*/ 58 w 58"/>
                  <a:gd name="T33" fmla="*/ 0 h 42"/>
                  <a:gd name="T34" fmla="*/ 58 w 58"/>
                  <a:gd name="T35" fmla="*/ 0 h 42"/>
                  <a:gd name="T36" fmla="*/ 58 w 58"/>
                  <a:gd name="T37" fmla="*/ 0 h 42"/>
                  <a:gd name="T38" fmla="*/ 38 w 58"/>
                  <a:gd name="T39" fmla="*/ 0 h 42"/>
                  <a:gd name="T40" fmla="*/ 38 w 58"/>
                  <a:gd name="T4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 h="42">
                    <a:moveTo>
                      <a:pt x="38" y="0"/>
                    </a:moveTo>
                    <a:lnTo>
                      <a:pt x="38" y="0"/>
                    </a:lnTo>
                    <a:lnTo>
                      <a:pt x="34" y="0"/>
                    </a:lnTo>
                    <a:lnTo>
                      <a:pt x="18" y="16"/>
                    </a:lnTo>
                    <a:lnTo>
                      <a:pt x="18" y="16"/>
                    </a:lnTo>
                    <a:lnTo>
                      <a:pt x="26" y="16"/>
                    </a:lnTo>
                    <a:lnTo>
                      <a:pt x="26" y="26"/>
                    </a:lnTo>
                    <a:lnTo>
                      <a:pt x="26" y="26"/>
                    </a:lnTo>
                    <a:lnTo>
                      <a:pt x="16" y="26"/>
                    </a:lnTo>
                    <a:lnTo>
                      <a:pt x="16" y="26"/>
                    </a:lnTo>
                    <a:lnTo>
                      <a:pt x="8" y="24"/>
                    </a:lnTo>
                    <a:lnTo>
                      <a:pt x="0" y="34"/>
                    </a:lnTo>
                    <a:lnTo>
                      <a:pt x="0" y="34"/>
                    </a:lnTo>
                    <a:lnTo>
                      <a:pt x="8" y="40"/>
                    </a:lnTo>
                    <a:lnTo>
                      <a:pt x="16" y="42"/>
                    </a:lnTo>
                    <a:lnTo>
                      <a:pt x="58" y="0"/>
                    </a:lnTo>
                    <a:lnTo>
                      <a:pt x="58" y="0"/>
                    </a:lnTo>
                    <a:lnTo>
                      <a:pt x="58" y="0"/>
                    </a:lnTo>
                    <a:lnTo>
                      <a:pt x="58" y="0"/>
                    </a:lnTo>
                    <a:lnTo>
                      <a:pt x="38" y="0"/>
                    </a:ln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1561">
                <a:extLst>
                  <a:ext uri="{FF2B5EF4-FFF2-40B4-BE49-F238E27FC236}">
                    <a16:creationId xmlns:a16="http://schemas.microsoft.com/office/drawing/2014/main" id="{32041FD4-CF8B-4356-98E4-80642CEA89E1}"/>
                  </a:ext>
                </a:extLst>
              </p:cNvPr>
              <p:cNvSpPr>
                <a:spLocks/>
              </p:cNvSpPr>
              <p:nvPr/>
            </p:nvSpPr>
            <p:spPr bwMode="auto">
              <a:xfrm>
                <a:off x="2314" y="1510"/>
                <a:ext cx="44" cy="44"/>
              </a:xfrm>
              <a:custGeom>
                <a:avLst/>
                <a:gdLst>
                  <a:gd name="T0" fmla="*/ 32 w 44"/>
                  <a:gd name="T1" fmla="*/ 10 h 44"/>
                  <a:gd name="T2" fmla="*/ 32 w 44"/>
                  <a:gd name="T3" fmla="*/ 10 h 44"/>
                  <a:gd name="T4" fmla="*/ 34 w 44"/>
                  <a:gd name="T5" fmla="*/ 8 h 44"/>
                  <a:gd name="T6" fmla="*/ 34 w 44"/>
                  <a:gd name="T7" fmla="*/ 4 h 44"/>
                  <a:gd name="T8" fmla="*/ 34 w 44"/>
                  <a:gd name="T9" fmla="*/ 4 h 44"/>
                  <a:gd name="T10" fmla="*/ 34 w 44"/>
                  <a:gd name="T11" fmla="*/ 2 h 44"/>
                  <a:gd name="T12" fmla="*/ 30 w 44"/>
                  <a:gd name="T13" fmla="*/ 0 h 44"/>
                  <a:gd name="T14" fmla="*/ 0 w 44"/>
                  <a:gd name="T15" fmla="*/ 30 h 44"/>
                  <a:gd name="T16" fmla="*/ 0 w 44"/>
                  <a:gd name="T17" fmla="*/ 30 h 44"/>
                  <a:gd name="T18" fmla="*/ 6 w 44"/>
                  <a:gd name="T19" fmla="*/ 36 h 44"/>
                  <a:gd name="T20" fmla="*/ 6 w 44"/>
                  <a:gd name="T21" fmla="*/ 36 h 44"/>
                  <a:gd name="T22" fmla="*/ 10 w 44"/>
                  <a:gd name="T23" fmla="*/ 40 h 44"/>
                  <a:gd name="T24" fmla="*/ 14 w 44"/>
                  <a:gd name="T25" fmla="*/ 44 h 44"/>
                  <a:gd name="T26" fmla="*/ 44 w 44"/>
                  <a:gd name="T27" fmla="*/ 12 h 44"/>
                  <a:gd name="T28" fmla="*/ 44 w 44"/>
                  <a:gd name="T29" fmla="*/ 12 h 44"/>
                  <a:gd name="T30" fmla="*/ 44 w 44"/>
                  <a:gd name="T31" fmla="*/ 12 h 44"/>
                  <a:gd name="T32" fmla="*/ 44 w 44"/>
                  <a:gd name="T33" fmla="*/ 12 h 44"/>
                  <a:gd name="T34" fmla="*/ 32 w 44"/>
                  <a:gd name="T35" fmla="*/ 10 h 44"/>
                  <a:gd name="T36" fmla="*/ 32 w 44"/>
                  <a:gd name="T37" fmla="*/ 1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 h="44">
                    <a:moveTo>
                      <a:pt x="32" y="10"/>
                    </a:moveTo>
                    <a:lnTo>
                      <a:pt x="32" y="10"/>
                    </a:lnTo>
                    <a:lnTo>
                      <a:pt x="34" y="8"/>
                    </a:lnTo>
                    <a:lnTo>
                      <a:pt x="34" y="4"/>
                    </a:lnTo>
                    <a:lnTo>
                      <a:pt x="34" y="4"/>
                    </a:lnTo>
                    <a:lnTo>
                      <a:pt x="34" y="2"/>
                    </a:lnTo>
                    <a:lnTo>
                      <a:pt x="30" y="0"/>
                    </a:lnTo>
                    <a:lnTo>
                      <a:pt x="0" y="30"/>
                    </a:lnTo>
                    <a:lnTo>
                      <a:pt x="0" y="30"/>
                    </a:lnTo>
                    <a:lnTo>
                      <a:pt x="6" y="36"/>
                    </a:lnTo>
                    <a:lnTo>
                      <a:pt x="6" y="36"/>
                    </a:lnTo>
                    <a:lnTo>
                      <a:pt x="10" y="40"/>
                    </a:lnTo>
                    <a:lnTo>
                      <a:pt x="14" y="44"/>
                    </a:lnTo>
                    <a:lnTo>
                      <a:pt x="44" y="12"/>
                    </a:lnTo>
                    <a:lnTo>
                      <a:pt x="44" y="12"/>
                    </a:lnTo>
                    <a:lnTo>
                      <a:pt x="44" y="12"/>
                    </a:lnTo>
                    <a:lnTo>
                      <a:pt x="44" y="12"/>
                    </a:lnTo>
                    <a:lnTo>
                      <a:pt x="32" y="10"/>
                    </a:lnTo>
                    <a:lnTo>
                      <a:pt x="3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1562">
                <a:extLst>
                  <a:ext uri="{FF2B5EF4-FFF2-40B4-BE49-F238E27FC236}">
                    <a16:creationId xmlns:a16="http://schemas.microsoft.com/office/drawing/2014/main" id="{C9AEF84E-27AE-4228-B2C8-829E0226E664}"/>
                  </a:ext>
                </a:extLst>
              </p:cNvPr>
              <p:cNvSpPr>
                <a:spLocks/>
              </p:cNvSpPr>
              <p:nvPr/>
            </p:nvSpPr>
            <p:spPr bwMode="auto">
              <a:xfrm>
                <a:off x="2250" y="1414"/>
                <a:ext cx="18" cy="16"/>
              </a:xfrm>
              <a:custGeom>
                <a:avLst/>
                <a:gdLst>
                  <a:gd name="T0" fmla="*/ 6 w 18"/>
                  <a:gd name="T1" fmla="*/ 0 h 16"/>
                  <a:gd name="T2" fmla="*/ 6 w 18"/>
                  <a:gd name="T3" fmla="*/ 0 h 16"/>
                  <a:gd name="T4" fmla="*/ 0 w 18"/>
                  <a:gd name="T5" fmla="*/ 0 h 16"/>
                  <a:gd name="T6" fmla="*/ 0 w 18"/>
                  <a:gd name="T7" fmla="*/ 0 h 16"/>
                  <a:gd name="T8" fmla="*/ 4 w 18"/>
                  <a:gd name="T9" fmla="*/ 6 h 16"/>
                  <a:gd name="T10" fmla="*/ 6 w 18"/>
                  <a:gd name="T11" fmla="*/ 4 h 16"/>
                  <a:gd name="T12" fmla="*/ 6 w 18"/>
                  <a:gd name="T13" fmla="*/ 14 h 16"/>
                  <a:gd name="T14" fmla="*/ 6 w 18"/>
                  <a:gd name="T15" fmla="*/ 14 h 16"/>
                  <a:gd name="T16" fmla="*/ 8 w 18"/>
                  <a:gd name="T17" fmla="*/ 16 h 16"/>
                  <a:gd name="T18" fmla="*/ 18 w 18"/>
                  <a:gd name="T19" fmla="*/ 6 h 16"/>
                  <a:gd name="T20" fmla="*/ 18 w 18"/>
                  <a:gd name="T21" fmla="*/ 6 h 16"/>
                  <a:gd name="T22" fmla="*/ 12 w 18"/>
                  <a:gd name="T23" fmla="*/ 2 h 16"/>
                  <a:gd name="T24" fmla="*/ 6 w 18"/>
                  <a:gd name="T25" fmla="*/ 0 h 16"/>
                  <a:gd name="T26" fmla="*/ 6 w 18"/>
                  <a:gd name="T2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 h="16">
                    <a:moveTo>
                      <a:pt x="6" y="0"/>
                    </a:moveTo>
                    <a:lnTo>
                      <a:pt x="6" y="0"/>
                    </a:lnTo>
                    <a:lnTo>
                      <a:pt x="0" y="0"/>
                    </a:lnTo>
                    <a:lnTo>
                      <a:pt x="0" y="0"/>
                    </a:lnTo>
                    <a:lnTo>
                      <a:pt x="4" y="6"/>
                    </a:lnTo>
                    <a:lnTo>
                      <a:pt x="6" y="4"/>
                    </a:lnTo>
                    <a:lnTo>
                      <a:pt x="6" y="14"/>
                    </a:lnTo>
                    <a:lnTo>
                      <a:pt x="6" y="14"/>
                    </a:lnTo>
                    <a:lnTo>
                      <a:pt x="8" y="16"/>
                    </a:lnTo>
                    <a:lnTo>
                      <a:pt x="18" y="6"/>
                    </a:lnTo>
                    <a:lnTo>
                      <a:pt x="18" y="6"/>
                    </a:lnTo>
                    <a:lnTo>
                      <a:pt x="12" y="2"/>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1563">
                <a:extLst>
                  <a:ext uri="{FF2B5EF4-FFF2-40B4-BE49-F238E27FC236}">
                    <a16:creationId xmlns:a16="http://schemas.microsoft.com/office/drawing/2014/main" id="{04379CBE-6FF6-457C-971D-FB6ED5E6B254}"/>
                  </a:ext>
                </a:extLst>
              </p:cNvPr>
              <p:cNvSpPr>
                <a:spLocks/>
              </p:cNvSpPr>
              <p:nvPr/>
            </p:nvSpPr>
            <p:spPr bwMode="auto">
              <a:xfrm>
                <a:off x="2294" y="1414"/>
                <a:ext cx="24" cy="14"/>
              </a:xfrm>
              <a:custGeom>
                <a:avLst/>
                <a:gdLst>
                  <a:gd name="T0" fmla="*/ 16 w 24"/>
                  <a:gd name="T1" fmla="*/ 6 h 14"/>
                  <a:gd name="T2" fmla="*/ 16 w 24"/>
                  <a:gd name="T3" fmla="*/ 14 h 14"/>
                  <a:gd name="T4" fmla="*/ 24 w 24"/>
                  <a:gd name="T5" fmla="*/ 4 h 14"/>
                  <a:gd name="T6" fmla="*/ 24 w 24"/>
                  <a:gd name="T7" fmla="*/ 4 h 14"/>
                  <a:gd name="T8" fmla="*/ 14 w 24"/>
                  <a:gd name="T9" fmla="*/ 2 h 14"/>
                  <a:gd name="T10" fmla="*/ 6 w 24"/>
                  <a:gd name="T11" fmla="*/ 0 h 14"/>
                  <a:gd name="T12" fmla="*/ 6 w 24"/>
                  <a:gd name="T13" fmla="*/ 0 h 14"/>
                  <a:gd name="T14" fmla="*/ 4 w 24"/>
                  <a:gd name="T15" fmla="*/ 0 h 14"/>
                  <a:gd name="T16" fmla="*/ 0 w 24"/>
                  <a:gd name="T17" fmla="*/ 4 h 14"/>
                  <a:gd name="T18" fmla="*/ 0 w 24"/>
                  <a:gd name="T19" fmla="*/ 4 h 14"/>
                  <a:gd name="T20" fmla="*/ 6 w 24"/>
                  <a:gd name="T21" fmla="*/ 6 h 14"/>
                  <a:gd name="T22" fmla="*/ 16 w 24"/>
                  <a:gd name="T23" fmla="*/ 6 h 14"/>
                  <a:gd name="T24" fmla="*/ 16 w 24"/>
                  <a:gd name="T25"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14">
                    <a:moveTo>
                      <a:pt x="16" y="6"/>
                    </a:moveTo>
                    <a:lnTo>
                      <a:pt x="16" y="14"/>
                    </a:lnTo>
                    <a:lnTo>
                      <a:pt x="24" y="4"/>
                    </a:lnTo>
                    <a:lnTo>
                      <a:pt x="24" y="4"/>
                    </a:lnTo>
                    <a:lnTo>
                      <a:pt x="14" y="2"/>
                    </a:lnTo>
                    <a:lnTo>
                      <a:pt x="6" y="0"/>
                    </a:lnTo>
                    <a:lnTo>
                      <a:pt x="6" y="0"/>
                    </a:lnTo>
                    <a:lnTo>
                      <a:pt x="4" y="0"/>
                    </a:lnTo>
                    <a:lnTo>
                      <a:pt x="0" y="4"/>
                    </a:lnTo>
                    <a:lnTo>
                      <a:pt x="0" y="4"/>
                    </a:lnTo>
                    <a:lnTo>
                      <a:pt x="6" y="6"/>
                    </a:lnTo>
                    <a:lnTo>
                      <a:pt x="16" y="6"/>
                    </a:lnTo>
                    <a:lnTo>
                      <a:pt x="1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1564">
                <a:extLst>
                  <a:ext uri="{FF2B5EF4-FFF2-40B4-BE49-F238E27FC236}">
                    <a16:creationId xmlns:a16="http://schemas.microsoft.com/office/drawing/2014/main" id="{CA003DA9-EBF1-4469-BE28-B30F93553EC5}"/>
                  </a:ext>
                </a:extLst>
              </p:cNvPr>
              <p:cNvSpPr>
                <a:spLocks/>
              </p:cNvSpPr>
              <p:nvPr/>
            </p:nvSpPr>
            <p:spPr bwMode="auto">
              <a:xfrm>
                <a:off x="2272" y="1422"/>
                <a:ext cx="34" cy="20"/>
              </a:xfrm>
              <a:custGeom>
                <a:avLst/>
                <a:gdLst>
                  <a:gd name="T0" fmla="*/ 4 w 34"/>
                  <a:gd name="T1" fmla="*/ 20 h 20"/>
                  <a:gd name="T2" fmla="*/ 4 w 34"/>
                  <a:gd name="T3" fmla="*/ 20 h 20"/>
                  <a:gd name="T4" fmla="*/ 24 w 34"/>
                  <a:gd name="T5" fmla="*/ 18 h 20"/>
                  <a:gd name="T6" fmla="*/ 34 w 34"/>
                  <a:gd name="T7" fmla="*/ 8 h 20"/>
                  <a:gd name="T8" fmla="*/ 34 w 34"/>
                  <a:gd name="T9" fmla="*/ 8 h 20"/>
                  <a:gd name="T10" fmla="*/ 28 w 34"/>
                  <a:gd name="T11" fmla="*/ 6 h 20"/>
                  <a:gd name="T12" fmla="*/ 24 w 34"/>
                  <a:gd name="T13" fmla="*/ 4 h 20"/>
                  <a:gd name="T14" fmla="*/ 18 w 34"/>
                  <a:gd name="T15" fmla="*/ 0 h 20"/>
                  <a:gd name="T16" fmla="*/ 16 w 34"/>
                  <a:gd name="T17" fmla="*/ 2 h 20"/>
                  <a:gd name="T18" fmla="*/ 16 w 34"/>
                  <a:gd name="T19" fmla="*/ 4 h 20"/>
                  <a:gd name="T20" fmla="*/ 16 w 34"/>
                  <a:gd name="T21" fmla="*/ 4 h 20"/>
                  <a:gd name="T22" fmla="*/ 18 w 34"/>
                  <a:gd name="T23" fmla="*/ 8 h 20"/>
                  <a:gd name="T24" fmla="*/ 22 w 34"/>
                  <a:gd name="T25" fmla="*/ 12 h 20"/>
                  <a:gd name="T26" fmla="*/ 22 w 34"/>
                  <a:gd name="T27" fmla="*/ 12 h 20"/>
                  <a:gd name="T28" fmla="*/ 14 w 34"/>
                  <a:gd name="T29" fmla="*/ 12 h 20"/>
                  <a:gd name="T30" fmla="*/ 8 w 34"/>
                  <a:gd name="T31" fmla="*/ 8 h 20"/>
                  <a:gd name="T32" fmla="*/ 0 w 34"/>
                  <a:gd name="T33" fmla="*/ 18 h 20"/>
                  <a:gd name="T34" fmla="*/ 0 w 34"/>
                  <a:gd name="T35" fmla="*/ 18 h 20"/>
                  <a:gd name="T36" fmla="*/ 2 w 34"/>
                  <a:gd name="T37" fmla="*/ 20 h 20"/>
                  <a:gd name="T38" fmla="*/ 4 w 34"/>
                  <a:gd name="T39" fmla="*/ 20 h 20"/>
                  <a:gd name="T40" fmla="*/ 4 w 34"/>
                  <a:gd name="T4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 h="20">
                    <a:moveTo>
                      <a:pt x="4" y="20"/>
                    </a:moveTo>
                    <a:lnTo>
                      <a:pt x="4" y="20"/>
                    </a:lnTo>
                    <a:lnTo>
                      <a:pt x="24" y="18"/>
                    </a:lnTo>
                    <a:lnTo>
                      <a:pt x="34" y="8"/>
                    </a:lnTo>
                    <a:lnTo>
                      <a:pt x="34" y="8"/>
                    </a:lnTo>
                    <a:lnTo>
                      <a:pt x="28" y="6"/>
                    </a:lnTo>
                    <a:lnTo>
                      <a:pt x="24" y="4"/>
                    </a:lnTo>
                    <a:lnTo>
                      <a:pt x="18" y="0"/>
                    </a:lnTo>
                    <a:lnTo>
                      <a:pt x="16" y="2"/>
                    </a:lnTo>
                    <a:lnTo>
                      <a:pt x="16" y="4"/>
                    </a:lnTo>
                    <a:lnTo>
                      <a:pt x="16" y="4"/>
                    </a:lnTo>
                    <a:lnTo>
                      <a:pt x="18" y="8"/>
                    </a:lnTo>
                    <a:lnTo>
                      <a:pt x="22" y="12"/>
                    </a:lnTo>
                    <a:lnTo>
                      <a:pt x="22" y="12"/>
                    </a:lnTo>
                    <a:lnTo>
                      <a:pt x="14" y="12"/>
                    </a:lnTo>
                    <a:lnTo>
                      <a:pt x="8" y="8"/>
                    </a:lnTo>
                    <a:lnTo>
                      <a:pt x="0" y="18"/>
                    </a:lnTo>
                    <a:lnTo>
                      <a:pt x="0" y="18"/>
                    </a:lnTo>
                    <a:lnTo>
                      <a:pt x="2" y="20"/>
                    </a:lnTo>
                    <a:lnTo>
                      <a:pt x="4" y="20"/>
                    </a:lnTo>
                    <a:lnTo>
                      <a:pt x="4"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1565">
                <a:extLst>
                  <a:ext uri="{FF2B5EF4-FFF2-40B4-BE49-F238E27FC236}">
                    <a16:creationId xmlns:a16="http://schemas.microsoft.com/office/drawing/2014/main" id="{5C3AD2DB-9EFC-4971-A0C0-2F1D53839FC8}"/>
                  </a:ext>
                </a:extLst>
              </p:cNvPr>
              <p:cNvSpPr>
                <a:spLocks/>
              </p:cNvSpPr>
              <p:nvPr/>
            </p:nvSpPr>
            <p:spPr bwMode="auto">
              <a:xfrm>
                <a:off x="2302" y="1422"/>
                <a:ext cx="36" cy="36"/>
              </a:xfrm>
              <a:custGeom>
                <a:avLst/>
                <a:gdLst>
                  <a:gd name="T0" fmla="*/ 36 w 36"/>
                  <a:gd name="T1" fmla="*/ 0 h 36"/>
                  <a:gd name="T2" fmla="*/ 0 w 36"/>
                  <a:gd name="T3" fmla="*/ 34 h 36"/>
                  <a:gd name="T4" fmla="*/ 0 w 36"/>
                  <a:gd name="T5" fmla="*/ 34 h 36"/>
                  <a:gd name="T6" fmla="*/ 8 w 36"/>
                  <a:gd name="T7" fmla="*/ 36 h 36"/>
                  <a:gd name="T8" fmla="*/ 14 w 36"/>
                  <a:gd name="T9" fmla="*/ 36 h 36"/>
                  <a:gd name="T10" fmla="*/ 14 w 36"/>
                  <a:gd name="T11" fmla="*/ 36 h 36"/>
                  <a:gd name="T12" fmla="*/ 26 w 36"/>
                  <a:gd name="T13" fmla="*/ 34 h 36"/>
                  <a:gd name="T14" fmla="*/ 32 w 36"/>
                  <a:gd name="T15" fmla="*/ 28 h 36"/>
                  <a:gd name="T16" fmla="*/ 32 w 36"/>
                  <a:gd name="T17" fmla="*/ 28 h 36"/>
                  <a:gd name="T18" fmla="*/ 34 w 36"/>
                  <a:gd name="T19" fmla="*/ 16 h 36"/>
                  <a:gd name="T20" fmla="*/ 36 w 36"/>
                  <a:gd name="T21" fmla="*/ 4 h 36"/>
                  <a:gd name="T22" fmla="*/ 36 w 36"/>
                  <a:gd name="T23" fmla="*/ 4 h 36"/>
                  <a:gd name="T24" fmla="*/ 36 w 36"/>
                  <a:gd name="T25" fmla="*/ 0 h 36"/>
                  <a:gd name="T26" fmla="*/ 36 w 36"/>
                  <a:gd name="T2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36">
                    <a:moveTo>
                      <a:pt x="36" y="0"/>
                    </a:moveTo>
                    <a:lnTo>
                      <a:pt x="0" y="34"/>
                    </a:lnTo>
                    <a:lnTo>
                      <a:pt x="0" y="34"/>
                    </a:lnTo>
                    <a:lnTo>
                      <a:pt x="8" y="36"/>
                    </a:lnTo>
                    <a:lnTo>
                      <a:pt x="14" y="36"/>
                    </a:lnTo>
                    <a:lnTo>
                      <a:pt x="14" y="36"/>
                    </a:lnTo>
                    <a:lnTo>
                      <a:pt x="26" y="34"/>
                    </a:lnTo>
                    <a:lnTo>
                      <a:pt x="32" y="28"/>
                    </a:lnTo>
                    <a:lnTo>
                      <a:pt x="32" y="28"/>
                    </a:lnTo>
                    <a:lnTo>
                      <a:pt x="34" y="16"/>
                    </a:lnTo>
                    <a:lnTo>
                      <a:pt x="36" y="4"/>
                    </a:lnTo>
                    <a:lnTo>
                      <a:pt x="36"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1566">
                <a:extLst>
                  <a:ext uri="{FF2B5EF4-FFF2-40B4-BE49-F238E27FC236}">
                    <a16:creationId xmlns:a16="http://schemas.microsoft.com/office/drawing/2014/main" id="{57443A64-098B-4712-942C-EEA1F88B9B6B}"/>
                  </a:ext>
                </a:extLst>
              </p:cNvPr>
              <p:cNvSpPr>
                <a:spLocks/>
              </p:cNvSpPr>
              <p:nvPr/>
            </p:nvSpPr>
            <p:spPr bwMode="auto">
              <a:xfrm>
                <a:off x="2318" y="1604"/>
                <a:ext cx="6" cy="6"/>
              </a:xfrm>
              <a:custGeom>
                <a:avLst/>
                <a:gdLst>
                  <a:gd name="T0" fmla="*/ 0 w 6"/>
                  <a:gd name="T1" fmla="*/ 4 h 6"/>
                  <a:gd name="T2" fmla="*/ 0 w 6"/>
                  <a:gd name="T3" fmla="*/ 4 h 6"/>
                  <a:gd name="T4" fmla="*/ 2 w 6"/>
                  <a:gd name="T5" fmla="*/ 6 h 6"/>
                  <a:gd name="T6" fmla="*/ 6 w 6"/>
                  <a:gd name="T7" fmla="*/ 0 h 6"/>
                  <a:gd name="T8" fmla="*/ 6 w 6"/>
                  <a:gd name="T9" fmla="*/ 0 h 6"/>
                  <a:gd name="T10" fmla="*/ 2 w 6"/>
                  <a:gd name="T11" fmla="*/ 2 h 6"/>
                  <a:gd name="T12" fmla="*/ 0 w 6"/>
                  <a:gd name="T13" fmla="*/ 2 h 6"/>
                  <a:gd name="T14" fmla="*/ 0 w 6"/>
                  <a:gd name="T15" fmla="*/ 4 h 6"/>
                  <a:gd name="T16" fmla="*/ 0 w 6"/>
                  <a:gd name="T17"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6">
                    <a:moveTo>
                      <a:pt x="0" y="4"/>
                    </a:moveTo>
                    <a:lnTo>
                      <a:pt x="0" y="4"/>
                    </a:lnTo>
                    <a:lnTo>
                      <a:pt x="2" y="6"/>
                    </a:lnTo>
                    <a:lnTo>
                      <a:pt x="6" y="0"/>
                    </a:lnTo>
                    <a:lnTo>
                      <a:pt x="6" y="0"/>
                    </a:lnTo>
                    <a:lnTo>
                      <a:pt x="2" y="2"/>
                    </a:lnTo>
                    <a:lnTo>
                      <a:pt x="0" y="2"/>
                    </a:lnTo>
                    <a:lnTo>
                      <a:pt x="0" y="4"/>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1567">
                <a:extLst>
                  <a:ext uri="{FF2B5EF4-FFF2-40B4-BE49-F238E27FC236}">
                    <a16:creationId xmlns:a16="http://schemas.microsoft.com/office/drawing/2014/main" id="{A713D1A7-06A5-4911-907B-E3558AA97BF0}"/>
                  </a:ext>
                </a:extLst>
              </p:cNvPr>
              <p:cNvSpPr>
                <a:spLocks/>
              </p:cNvSpPr>
              <p:nvPr/>
            </p:nvSpPr>
            <p:spPr bwMode="auto">
              <a:xfrm>
                <a:off x="2332" y="1590"/>
                <a:ext cx="8" cy="6"/>
              </a:xfrm>
              <a:custGeom>
                <a:avLst/>
                <a:gdLst>
                  <a:gd name="T0" fmla="*/ 0 w 8"/>
                  <a:gd name="T1" fmla="*/ 6 h 6"/>
                  <a:gd name="T2" fmla="*/ 8 w 8"/>
                  <a:gd name="T3" fmla="*/ 0 h 6"/>
                  <a:gd name="T4" fmla="*/ 8 w 8"/>
                  <a:gd name="T5" fmla="*/ 0 h 6"/>
                  <a:gd name="T6" fmla="*/ 2 w 8"/>
                  <a:gd name="T7" fmla="*/ 2 h 6"/>
                  <a:gd name="T8" fmla="*/ 0 w 8"/>
                  <a:gd name="T9" fmla="*/ 6 h 6"/>
                  <a:gd name="T10" fmla="*/ 0 w 8"/>
                  <a:gd name="T11" fmla="*/ 6 h 6"/>
                </a:gdLst>
                <a:ahLst/>
                <a:cxnLst>
                  <a:cxn ang="0">
                    <a:pos x="T0" y="T1"/>
                  </a:cxn>
                  <a:cxn ang="0">
                    <a:pos x="T2" y="T3"/>
                  </a:cxn>
                  <a:cxn ang="0">
                    <a:pos x="T4" y="T5"/>
                  </a:cxn>
                  <a:cxn ang="0">
                    <a:pos x="T6" y="T7"/>
                  </a:cxn>
                  <a:cxn ang="0">
                    <a:pos x="T8" y="T9"/>
                  </a:cxn>
                  <a:cxn ang="0">
                    <a:pos x="T10" y="T11"/>
                  </a:cxn>
                </a:cxnLst>
                <a:rect l="0" t="0" r="r" b="b"/>
                <a:pathLst>
                  <a:path w="8" h="6">
                    <a:moveTo>
                      <a:pt x="0" y="6"/>
                    </a:moveTo>
                    <a:lnTo>
                      <a:pt x="8" y="0"/>
                    </a:lnTo>
                    <a:lnTo>
                      <a:pt x="8" y="0"/>
                    </a:lnTo>
                    <a:lnTo>
                      <a:pt x="2" y="2"/>
                    </a:lnTo>
                    <a:lnTo>
                      <a:pt x="0" y="6"/>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1568">
                <a:extLst>
                  <a:ext uri="{FF2B5EF4-FFF2-40B4-BE49-F238E27FC236}">
                    <a16:creationId xmlns:a16="http://schemas.microsoft.com/office/drawing/2014/main" id="{2F5D8E4E-A8C4-46E6-8DE2-6AE399F3D7D9}"/>
                  </a:ext>
                </a:extLst>
              </p:cNvPr>
              <p:cNvSpPr>
                <a:spLocks/>
              </p:cNvSpPr>
              <p:nvPr/>
            </p:nvSpPr>
            <p:spPr bwMode="auto">
              <a:xfrm>
                <a:off x="2338" y="1598"/>
                <a:ext cx="30" cy="24"/>
              </a:xfrm>
              <a:custGeom>
                <a:avLst/>
                <a:gdLst>
                  <a:gd name="T0" fmla="*/ 30 w 30"/>
                  <a:gd name="T1" fmla="*/ 12 h 24"/>
                  <a:gd name="T2" fmla="*/ 30 w 30"/>
                  <a:gd name="T3" fmla="*/ 12 h 24"/>
                  <a:gd name="T4" fmla="*/ 16 w 30"/>
                  <a:gd name="T5" fmla="*/ 0 h 24"/>
                  <a:gd name="T6" fmla="*/ 0 w 30"/>
                  <a:gd name="T7" fmla="*/ 18 h 24"/>
                  <a:gd name="T8" fmla="*/ 0 w 30"/>
                  <a:gd name="T9" fmla="*/ 18 h 24"/>
                  <a:gd name="T10" fmla="*/ 18 w 30"/>
                  <a:gd name="T11" fmla="*/ 24 h 24"/>
                  <a:gd name="T12" fmla="*/ 30 w 30"/>
                  <a:gd name="T13" fmla="*/ 12 h 24"/>
                </a:gdLst>
                <a:ahLst/>
                <a:cxnLst>
                  <a:cxn ang="0">
                    <a:pos x="T0" y="T1"/>
                  </a:cxn>
                  <a:cxn ang="0">
                    <a:pos x="T2" y="T3"/>
                  </a:cxn>
                  <a:cxn ang="0">
                    <a:pos x="T4" y="T5"/>
                  </a:cxn>
                  <a:cxn ang="0">
                    <a:pos x="T6" y="T7"/>
                  </a:cxn>
                  <a:cxn ang="0">
                    <a:pos x="T8" y="T9"/>
                  </a:cxn>
                  <a:cxn ang="0">
                    <a:pos x="T10" y="T11"/>
                  </a:cxn>
                  <a:cxn ang="0">
                    <a:pos x="T12" y="T13"/>
                  </a:cxn>
                </a:cxnLst>
                <a:rect l="0" t="0" r="r" b="b"/>
                <a:pathLst>
                  <a:path w="30" h="24">
                    <a:moveTo>
                      <a:pt x="30" y="12"/>
                    </a:moveTo>
                    <a:lnTo>
                      <a:pt x="30" y="12"/>
                    </a:lnTo>
                    <a:lnTo>
                      <a:pt x="16" y="0"/>
                    </a:lnTo>
                    <a:lnTo>
                      <a:pt x="0" y="18"/>
                    </a:lnTo>
                    <a:lnTo>
                      <a:pt x="0" y="18"/>
                    </a:lnTo>
                    <a:lnTo>
                      <a:pt x="18" y="24"/>
                    </a:lnTo>
                    <a:lnTo>
                      <a:pt x="3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1569">
                <a:extLst>
                  <a:ext uri="{FF2B5EF4-FFF2-40B4-BE49-F238E27FC236}">
                    <a16:creationId xmlns:a16="http://schemas.microsoft.com/office/drawing/2014/main" id="{324579FB-776B-445F-AF8F-4267D49174B1}"/>
                  </a:ext>
                </a:extLst>
              </p:cNvPr>
              <p:cNvSpPr>
                <a:spLocks/>
              </p:cNvSpPr>
              <p:nvPr/>
            </p:nvSpPr>
            <p:spPr bwMode="auto">
              <a:xfrm>
                <a:off x="2372" y="1480"/>
                <a:ext cx="28" cy="30"/>
              </a:xfrm>
              <a:custGeom>
                <a:avLst/>
                <a:gdLst>
                  <a:gd name="T0" fmla="*/ 18 w 28"/>
                  <a:gd name="T1" fmla="*/ 0 h 30"/>
                  <a:gd name="T2" fmla="*/ 18 w 28"/>
                  <a:gd name="T3" fmla="*/ 0 h 30"/>
                  <a:gd name="T4" fmla="*/ 12 w 28"/>
                  <a:gd name="T5" fmla="*/ 2 h 30"/>
                  <a:gd name="T6" fmla="*/ 8 w 28"/>
                  <a:gd name="T7" fmla="*/ 4 h 30"/>
                  <a:gd name="T8" fmla="*/ 6 w 28"/>
                  <a:gd name="T9" fmla="*/ 8 h 30"/>
                  <a:gd name="T10" fmla="*/ 6 w 28"/>
                  <a:gd name="T11" fmla="*/ 8 h 30"/>
                  <a:gd name="T12" fmla="*/ 6 w 28"/>
                  <a:gd name="T13" fmla="*/ 10 h 30"/>
                  <a:gd name="T14" fmla="*/ 6 w 28"/>
                  <a:gd name="T15" fmla="*/ 14 h 30"/>
                  <a:gd name="T16" fmla="*/ 6 w 28"/>
                  <a:gd name="T17" fmla="*/ 14 h 30"/>
                  <a:gd name="T18" fmla="*/ 0 w 28"/>
                  <a:gd name="T19" fmla="*/ 14 h 30"/>
                  <a:gd name="T20" fmla="*/ 0 w 28"/>
                  <a:gd name="T21" fmla="*/ 20 h 30"/>
                  <a:gd name="T22" fmla="*/ 0 w 28"/>
                  <a:gd name="T23" fmla="*/ 20 h 30"/>
                  <a:gd name="T24" fmla="*/ 0 w 28"/>
                  <a:gd name="T25" fmla="*/ 30 h 30"/>
                  <a:gd name="T26" fmla="*/ 28 w 28"/>
                  <a:gd name="T27" fmla="*/ 2 h 30"/>
                  <a:gd name="T28" fmla="*/ 28 w 28"/>
                  <a:gd name="T29" fmla="*/ 2 h 30"/>
                  <a:gd name="T30" fmla="*/ 18 w 28"/>
                  <a:gd name="T31" fmla="*/ 0 h 30"/>
                  <a:gd name="T32" fmla="*/ 18 w 28"/>
                  <a:gd name="T3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0">
                    <a:moveTo>
                      <a:pt x="18" y="0"/>
                    </a:moveTo>
                    <a:lnTo>
                      <a:pt x="18" y="0"/>
                    </a:lnTo>
                    <a:lnTo>
                      <a:pt x="12" y="2"/>
                    </a:lnTo>
                    <a:lnTo>
                      <a:pt x="8" y="4"/>
                    </a:lnTo>
                    <a:lnTo>
                      <a:pt x="6" y="8"/>
                    </a:lnTo>
                    <a:lnTo>
                      <a:pt x="6" y="8"/>
                    </a:lnTo>
                    <a:lnTo>
                      <a:pt x="6" y="10"/>
                    </a:lnTo>
                    <a:lnTo>
                      <a:pt x="6" y="14"/>
                    </a:lnTo>
                    <a:lnTo>
                      <a:pt x="6" y="14"/>
                    </a:lnTo>
                    <a:lnTo>
                      <a:pt x="0" y="14"/>
                    </a:lnTo>
                    <a:lnTo>
                      <a:pt x="0" y="20"/>
                    </a:lnTo>
                    <a:lnTo>
                      <a:pt x="0" y="20"/>
                    </a:lnTo>
                    <a:lnTo>
                      <a:pt x="0" y="30"/>
                    </a:lnTo>
                    <a:lnTo>
                      <a:pt x="28" y="2"/>
                    </a:lnTo>
                    <a:lnTo>
                      <a:pt x="28" y="2"/>
                    </a:lnTo>
                    <a:lnTo>
                      <a:pt x="18" y="0"/>
                    </a:lnTo>
                    <a:lnTo>
                      <a:pt x="1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1570">
                <a:extLst>
                  <a:ext uri="{FF2B5EF4-FFF2-40B4-BE49-F238E27FC236}">
                    <a16:creationId xmlns:a16="http://schemas.microsoft.com/office/drawing/2014/main" id="{190112EA-8DA7-45FE-A9F3-15878CD25B8E}"/>
                  </a:ext>
                </a:extLst>
              </p:cNvPr>
              <p:cNvSpPr>
                <a:spLocks/>
              </p:cNvSpPr>
              <p:nvPr/>
            </p:nvSpPr>
            <p:spPr bwMode="auto">
              <a:xfrm>
                <a:off x="2374" y="1516"/>
                <a:ext cx="20" cy="18"/>
              </a:xfrm>
              <a:custGeom>
                <a:avLst/>
                <a:gdLst>
                  <a:gd name="T0" fmla="*/ 0 w 20"/>
                  <a:gd name="T1" fmla="*/ 18 h 18"/>
                  <a:gd name="T2" fmla="*/ 10 w 20"/>
                  <a:gd name="T3" fmla="*/ 18 h 18"/>
                  <a:gd name="T4" fmla="*/ 10 w 20"/>
                  <a:gd name="T5" fmla="*/ 18 h 18"/>
                  <a:gd name="T6" fmla="*/ 16 w 20"/>
                  <a:gd name="T7" fmla="*/ 12 h 18"/>
                  <a:gd name="T8" fmla="*/ 18 w 20"/>
                  <a:gd name="T9" fmla="*/ 10 h 18"/>
                  <a:gd name="T10" fmla="*/ 20 w 20"/>
                  <a:gd name="T11" fmla="*/ 4 h 18"/>
                  <a:gd name="T12" fmla="*/ 14 w 20"/>
                  <a:gd name="T13" fmla="*/ 4 h 18"/>
                  <a:gd name="T14" fmla="*/ 14 w 20"/>
                  <a:gd name="T15" fmla="*/ 4 h 18"/>
                  <a:gd name="T16" fmla="*/ 16 w 20"/>
                  <a:gd name="T17" fmla="*/ 0 h 18"/>
                  <a:gd name="T18" fmla="*/ 0 w 20"/>
                  <a:gd name="T19" fmla="*/ 14 h 18"/>
                  <a:gd name="T20" fmla="*/ 0 w 20"/>
                  <a:gd name="T21" fmla="*/ 14 h 18"/>
                  <a:gd name="T22" fmla="*/ 0 w 20"/>
                  <a:gd name="T23" fmla="*/ 18 h 18"/>
                  <a:gd name="T24" fmla="*/ 0 w 20"/>
                  <a:gd name="T25"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18">
                    <a:moveTo>
                      <a:pt x="0" y="18"/>
                    </a:moveTo>
                    <a:lnTo>
                      <a:pt x="10" y="18"/>
                    </a:lnTo>
                    <a:lnTo>
                      <a:pt x="10" y="18"/>
                    </a:lnTo>
                    <a:lnTo>
                      <a:pt x="16" y="12"/>
                    </a:lnTo>
                    <a:lnTo>
                      <a:pt x="18" y="10"/>
                    </a:lnTo>
                    <a:lnTo>
                      <a:pt x="20" y="4"/>
                    </a:lnTo>
                    <a:lnTo>
                      <a:pt x="14" y="4"/>
                    </a:lnTo>
                    <a:lnTo>
                      <a:pt x="14" y="4"/>
                    </a:lnTo>
                    <a:lnTo>
                      <a:pt x="16" y="0"/>
                    </a:lnTo>
                    <a:lnTo>
                      <a:pt x="0" y="14"/>
                    </a:lnTo>
                    <a:lnTo>
                      <a:pt x="0" y="14"/>
                    </a:lnTo>
                    <a:lnTo>
                      <a:pt x="0" y="18"/>
                    </a:lnTo>
                    <a:lnTo>
                      <a:pt x="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1571">
                <a:extLst>
                  <a:ext uri="{FF2B5EF4-FFF2-40B4-BE49-F238E27FC236}">
                    <a16:creationId xmlns:a16="http://schemas.microsoft.com/office/drawing/2014/main" id="{4DE8B2F5-41B6-47C5-BC7A-DDEC1F7FA2F0}"/>
                  </a:ext>
                </a:extLst>
              </p:cNvPr>
              <p:cNvSpPr>
                <a:spLocks/>
              </p:cNvSpPr>
              <p:nvPr/>
            </p:nvSpPr>
            <p:spPr bwMode="auto">
              <a:xfrm>
                <a:off x="2390" y="1484"/>
                <a:ext cx="46" cy="34"/>
              </a:xfrm>
              <a:custGeom>
                <a:avLst/>
                <a:gdLst>
                  <a:gd name="T0" fmla="*/ 10 w 46"/>
                  <a:gd name="T1" fmla="*/ 34 h 34"/>
                  <a:gd name="T2" fmla="*/ 10 w 46"/>
                  <a:gd name="T3" fmla="*/ 34 h 34"/>
                  <a:gd name="T4" fmla="*/ 20 w 46"/>
                  <a:gd name="T5" fmla="*/ 32 h 34"/>
                  <a:gd name="T6" fmla="*/ 28 w 46"/>
                  <a:gd name="T7" fmla="*/ 28 h 34"/>
                  <a:gd name="T8" fmla="*/ 32 w 46"/>
                  <a:gd name="T9" fmla="*/ 22 h 34"/>
                  <a:gd name="T10" fmla="*/ 38 w 46"/>
                  <a:gd name="T11" fmla="*/ 16 h 34"/>
                  <a:gd name="T12" fmla="*/ 38 w 46"/>
                  <a:gd name="T13" fmla="*/ 16 h 34"/>
                  <a:gd name="T14" fmla="*/ 46 w 46"/>
                  <a:gd name="T15" fmla="*/ 8 h 34"/>
                  <a:gd name="T16" fmla="*/ 46 w 46"/>
                  <a:gd name="T17" fmla="*/ 8 h 34"/>
                  <a:gd name="T18" fmla="*/ 46 w 46"/>
                  <a:gd name="T19" fmla="*/ 2 h 34"/>
                  <a:gd name="T20" fmla="*/ 46 w 46"/>
                  <a:gd name="T21" fmla="*/ 2 h 34"/>
                  <a:gd name="T22" fmla="*/ 30 w 46"/>
                  <a:gd name="T23" fmla="*/ 0 h 34"/>
                  <a:gd name="T24" fmla="*/ 0 w 46"/>
                  <a:gd name="T25" fmla="*/ 30 h 34"/>
                  <a:gd name="T26" fmla="*/ 0 w 46"/>
                  <a:gd name="T27" fmla="*/ 30 h 34"/>
                  <a:gd name="T28" fmla="*/ 4 w 46"/>
                  <a:gd name="T29" fmla="*/ 32 h 34"/>
                  <a:gd name="T30" fmla="*/ 10 w 46"/>
                  <a:gd name="T31" fmla="*/ 34 h 34"/>
                  <a:gd name="T32" fmla="*/ 10 w 46"/>
                  <a:gd name="T3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34">
                    <a:moveTo>
                      <a:pt x="10" y="34"/>
                    </a:moveTo>
                    <a:lnTo>
                      <a:pt x="10" y="34"/>
                    </a:lnTo>
                    <a:lnTo>
                      <a:pt x="20" y="32"/>
                    </a:lnTo>
                    <a:lnTo>
                      <a:pt x="28" y="28"/>
                    </a:lnTo>
                    <a:lnTo>
                      <a:pt x="32" y="22"/>
                    </a:lnTo>
                    <a:lnTo>
                      <a:pt x="38" y="16"/>
                    </a:lnTo>
                    <a:lnTo>
                      <a:pt x="38" y="16"/>
                    </a:lnTo>
                    <a:lnTo>
                      <a:pt x="46" y="8"/>
                    </a:lnTo>
                    <a:lnTo>
                      <a:pt x="46" y="8"/>
                    </a:lnTo>
                    <a:lnTo>
                      <a:pt x="46" y="2"/>
                    </a:lnTo>
                    <a:lnTo>
                      <a:pt x="46" y="2"/>
                    </a:lnTo>
                    <a:lnTo>
                      <a:pt x="30" y="0"/>
                    </a:lnTo>
                    <a:lnTo>
                      <a:pt x="0" y="30"/>
                    </a:lnTo>
                    <a:lnTo>
                      <a:pt x="0" y="30"/>
                    </a:lnTo>
                    <a:lnTo>
                      <a:pt x="4" y="32"/>
                    </a:lnTo>
                    <a:lnTo>
                      <a:pt x="10" y="34"/>
                    </a:lnTo>
                    <a:lnTo>
                      <a:pt x="10"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1572">
                <a:extLst>
                  <a:ext uri="{FF2B5EF4-FFF2-40B4-BE49-F238E27FC236}">
                    <a16:creationId xmlns:a16="http://schemas.microsoft.com/office/drawing/2014/main" id="{5ECC6B6A-C8A0-43DE-9DAA-3F532DBD6231}"/>
                  </a:ext>
                </a:extLst>
              </p:cNvPr>
              <p:cNvSpPr>
                <a:spLocks/>
              </p:cNvSpPr>
              <p:nvPr/>
            </p:nvSpPr>
            <p:spPr bwMode="auto">
              <a:xfrm>
                <a:off x="2228" y="1382"/>
                <a:ext cx="18" cy="16"/>
              </a:xfrm>
              <a:custGeom>
                <a:avLst/>
                <a:gdLst>
                  <a:gd name="T0" fmla="*/ 12 w 18"/>
                  <a:gd name="T1" fmla="*/ 16 h 16"/>
                  <a:gd name="T2" fmla="*/ 18 w 18"/>
                  <a:gd name="T3" fmla="*/ 10 h 16"/>
                  <a:gd name="T4" fmla="*/ 18 w 18"/>
                  <a:gd name="T5" fmla="*/ 10 h 16"/>
                  <a:gd name="T6" fmla="*/ 12 w 18"/>
                  <a:gd name="T7" fmla="*/ 4 h 16"/>
                  <a:gd name="T8" fmla="*/ 8 w 18"/>
                  <a:gd name="T9" fmla="*/ 2 h 16"/>
                  <a:gd name="T10" fmla="*/ 4 w 18"/>
                  <a:gd name="T11" fmla="*/ 0 h 16"/>
                  <a:gd name="T12" fmla="*/ 0 w 18"/>
                  <a:gd name="T13" fmla="*/ 4 h 16"/>
                  <a:gd name="T14" fmla="*/ 0 w 18"/>
                  <a:gd name="T15" fmla="*/ 4 h 16"/>
                  <a:gd name="T16" fmla="*/ 6 w 18"/>
                  <a:gd name="T17" fmla="*/ 10 h 16"/>
                  <a:gd name="T18" fmla="*/ 12 w 18"/>
                  <a:gd name="T19" fmla="*/ 16 h 16"/>
                  <a:gd name="T20" fmla="*/ 12 w 18"/>
                  <a:gd name="T21"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16">
                    <a:moveTo>
                      <a:pt x="12" y="16"/>
                    </a:moveTo>
                    <a:lnTo>
                      <a:pt x="18" y="10"/>
                    </a:lnTo>
                    <a:lnTo>
                      <a:pt x="18" y="10"/>
                    </a:lnTo>
                    <a:lnTo>
                      <a:pt x="12" y="4"/>
                    </a:lnTo>
                    <a:lnTo>
                      <a:pt x="8" y="2"/>
                    </a:lnTo>
                    <a:lnTo>
                      <a:pt x="4" y="0"/>
                    </a:lnTo>
                    <a:lnTo>
                      <a:pt x="0" y="4"/>
                    </a:lnTo>
                    <a:lnTo>
                      <a:pt x="0" y="4"/>
                    </a:lnTo>
                    <a:lnTo>
                      <a:pt x="6" y="10"/>
                    </a:lnTo>
                    <a:lnTo>
                      <a:pt x="12" y="16"/>
                    </a:lnTo>
                    <a:lnTo>
                      <a:pt x="12"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1573">
                <a:extLst>
                  <a:ext uri="{FF2B5EF4-FFF2-40B4-BE49-F238E27FC236}">
                    <a16:creationId xmlns:a16="http://schemas.microsoft.com/office/drawing/2014/main" id="{F6328723-6B01-4543-A4F2-069B9822C6F3}"/>
                  </a:ext>
                </a:extLst>
              </p:cNvPr>
              <p:cNvSpPr>
                <a:spLocks/>
              </p:cNvSpPr>
              <p:nvPr/>
            </p:nvSpPr>
            <p:spPr bwMode="auto">
              <a:xfrm>
                <a:off x="2254" y="1452"/>
                <a:ext cx="4" cy="6"/>
              </a:xfrm>
              <a:custGeom>
                <a:avLst/>
                <a:gdLst>
                  <a:gd name="T0" fmla="*/ 4 w 4"/>
                  <a:gd name="T1" fmla="*/ 0 h 6"/>
                  <a:gd name="T2" fmla="*/ 0 w 4"/>
                  <a:gd name="T3" fmla="*/ 6 h 6"/>
                  <a:gd name="T4" fmla="*/ 0 w 4"/>
                  <a:gd name="T5" fmla="*/ 6 h 6"/>
                  <a:gd name="T6" fmla="*/ 2 w 4"/>
                  <a:gd name="T7" fmla="*/ 4 h 6"/>
                  <a:gd name="T8" fmla="*/ 4 w 4"/>
                  <a:gd name="T9" fmla="*/ 0 h 6"/>
                  <a:gd name="T10" fmla="*/ 4 w 4"/>
                  <a:gd name="T11" fmla="*/ 0 h 6"/>
                </a:gdLst>
                <a:ahLst/>
                <a:cxnLst>
                  <a:cxn ang="0">
                    <a:pos x="T0" y="T1"/>
                  </a:cxn>
                  <a:cxn ang="0">
                    <a:pos x="T2" y="T3"/>
                  </a:cxn>
                  <a:cxn ang="0">
                    <a:pos x="T4" y="T5"/>
                  </a:cxn>
                  <a:cxn ang="0">
                    <a:pos x="T6" y="T7"/>
                  </a:cxn>
                  <a:cxn ang="0">
                    <a:pos x="T8" y="T9"/>
                  </a:cxn>
                  <a:cxn ang="0">
                    <a:pos x="T10" y="T11"/>
                  </a:cxn>
                </a:cxnLst>
                <a:rect l="0" t="0" r="r" b="b"/>
                <a:pathLst>
                  <a:path w="4" h="6">
                    <a:moveTo>
                      <a:pt x="4" y="0"/>
                    </a:moveTo>
                    <a:lnTo>
                      <a:pt x="0" y="6"/>
                    </a:lnTo>
                    <a:lnTo>
                      <a:pt x="0" y="6"/>
                    </a:lnTo>
                    <a:lnTo>
                      <a:pt x="2" y="4"/>
                    </a:lnTo>
                    <a:lnTo>
                      <a:pt x="4"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1574">
                <a:extLst>
                  <a:ext uri="{FF2B5EF4-FFF2-40B4-BE49-F238E27FC236}">
                    <a16:creationId xmlns:a16="http://schemas.microsoft.com/office/drawing/2014/main" id="{C075234C-B485-490E-99B8-859BD90574DE}"/>
                  </a:ext>
                </a:extLst>
              </p:cNvPr>
              <p:cNvSpPr>
                <a:spLocks/>
              </p:cNvSpPr>
              <p:nvPr/>
            </p:nvSpPr>
            <p:spPr bwMode="auto">
              <a:xfrm>
                <a:off x="2234" y="1336"/>
                <a:ext cx="20" cy="14"/>
              </a:xfrm>
              <a:custGeom>
                <a:avLst/>
                <a:gdLst>
                  <a:gd name="T0" fmla="*/ 0 w 20"/>
                  <a:gd name="T1" fmla="*/ 2 h 14"/>
                  <a:gd name="T2" fmla="*/ 0 w 20"/>
                  <a:gd name="T3" fmla="*/ 2 h 14"/>
                  <a:gd name="T4" fmla="*/ 0 w 20"/>
                  <a:gd name="T5" fmla="*/ 6 h 14"/>
                  <a:gd name="T6" fmla="*/ 0 w 20"/>
                  <a:gd name="T7" fmla="*/ 8 h 14"/>
                  <a:gd name="T8" fmla="*/ 8 w 20"/>
                  <a:gd name="T9" fmla="*/ 10 h 14"/>
                  <a:gd name="T10" fmla="*/ 8 w 20"/>
                  <a:gd name="T11" fmla="*/ 10 h 14"/>
                  <a:gd name="T12" fmla="*/ 4 w 20"/>
                  <a:gd name="T13" fmla="*/ 14 h 14"/>
                  <a:gd name="T14" fmla="*/ 4 w 20"/>
                  <a:gd name="T15" fmla="*/ 14 h 14"/>
                  <a:gd name="T16" fmla="*/ 4 w 20"/>
                  <a:gd name="T17" fmla="*/ 14 h 14"/>
                  <a:gd name="T18" fmla="*/ 20 w 20"/>
                  <a:gd name="T19" fmla="*/ 0 h 14"/>
                  <a:gd name="T20" fmla="*/ 20 w 20"/>
                  <a:gd name="T21" fmla="*/ 0 h 14"/>
                  <a:gd name="T22" fmla="*/ 14 w 20"/>
                  <a:gd name="T23" fmla="*/ 0 h 14"/>
                  <a:gd name="T24" fmla="*/ 14 w 20"/>
                  <a:gd name="T25" fmla="*/ 0 h 14"/>
                  <a:gd name="T26" fmla="*/ 6 w 20"/>
                  <a:gd name="T27" fmla="*/ 0 h 14"/>
                  <a:gd name="T28" fmla="*/ 0 w 20"/>
                  <a:gd name="T29" fmla="*/ 2 h 14"/>
                  <a:gd name="T30" fmla="*/ 0 w 20"/>
                  <a:gd name="T31"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 h="14">
                    <a:moveTo>
                      <a:pt x="0" y="2"/>
                    </a:moveTo>
                    <a:lnTo>
                      <a:pt x="0" y="2"/>
                    </a:lnTo>
                    <a:lnTo>
                      <a:pt x="0" y="6"/>
                    </a:lnTo>
                    <a:lnTo>
                      <a:pt x="0" y="8"/>
                    </a:lnTo>
                    <a:lnTo>
                      <a:pt x="8" y="10"/>
                    </a:lnTo>
                    <a:lnTo>
                      <a:pt x="8" y="10"/>
                    </a:lnTo>
                    <a:lnTo>
                      <a:pt x="4" y="14"/>
                    </a:lnTo>
                    <a:lnTo>
                      <a:pt x="4" y="14"/>
                    </a:lnTo>
                    <a:lnTo>
                      <a:pt x="4" y="14"/>
                    </a:lnTo>
                    <a:lnTo>
                      <a:pt x="20" y="0"/>
                    </a:lnTo>
                    <a:lnTo>
                      <a:pt x="20" y="0"/>
                    </a:lnTo>
                    <a:lnTo>
                      <a:pt x="14" y="0"/>
                    </a:lnTo>
                    <a:lnTo>
                      <a:pt x="14" y="0"/>
                    </a:lnTo>
                    <a:lnTo>
                      <a:pt x="6"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1575">
                <a:extLst>
                  <a:ext uri="{FF2B5EF4-FFF2-40B4-BE49-F238E27FC236}">
                    <a16:creationId xmlns:a16="http://schemas.microsoft.com/office/drawing/2014/main" id="{020C82EA-5773-4586-9845-6D3B2D95EAA5}"/>
                  </a:ext>
                </a:extLst>
              </p:cNvPr>
              <p:cNvSpPr>
                <a:spLocks/>
              </p:cNvSpPr>
              <p:nvPr/>
            </p:nvSpPr>
            <p:spPr bwMode="auto">
              <a:xfrm>
                <a:off x="2248" y="1340"/>
                <a:ext cx="40" cy="28"/>
              </a:xfrm>
              <a:custGeom>
                <a:avLst/>
                <a:gdLst>
                  <a:gd name="T0" fmla="*/ 4 w 40"/>
                  <a:gd name="T1" fmla="*/ 26 h 28"/>
                  <a:gd name="T2" fmla="*/ 4 w 40"/>
                  <a:gd name="T3" fmla="*/ 26 h 28"/>
                  <a:gd name="T4" fmla="*/ 14 w 40"/>
                  <a:gd name="T5" fmla="*/ 24 h 28"/>
                  <a:gd name="T6" fmla="*/ 18 w 40"/>
                  <a:gd name="T7" fmla="*/ 26 h 28"/>
                  <a:gd name="T8" fmla="*/ 20 w 40"/>
                  <a:gd name="T9" fmla="*/ 28 h 28"/>
                  <a:gd name="T10" fmla="*/ 20 w 40"/>
                  <a:gd name="T11" fmla="*/ 28 h 28"/>
                  <a:gd name="T12" fmla="*/ 24 w 40"/>
                  <a:gd name="T13" fmla="*/ 26 h 28"/>
                  <a:gd name="T14" fmla="*/ 40 w 40"/>
                  <a:gd name="T15" fmla="*/ 10 h 28"/>
                  <a:gd name="T16" fmla="*/ 40 w 40"/>
                  <a:gd name="T17" fmla="*/ 10 h 28"/>
                  <a:gd name="T18" fmla="*/ 38 w 40"/>
                  <a:gd name="T19" fmla="*/ 8 h 28"/>
                  <a:gd name="T20" fmla="*/ 36 w 40"/>
                  <a:gd name="T21" fmla="*/ 4 h 28"/>
                  <a:gd name="T22" fmla="*/ 32 w 40"/>
                  <a:gd name="T23" fmla="*/ 2 h 28"/>
                  <a:gd name="T24" fmla="*/ 28 w 40"/>
                  <a:gd name="T25" fmla="*/ 0 h 28"/>
                  <a:gd name="T26" fmla="*/ 28 w 40"/>
                  <a:gd name="T27" fmla="*/ 0 h 28"/>
                  <a:gd name="T28" fmla="*/ 26 w 40"/>
                  <a:gd name="T29" fmla="*/ 0 h 28"/>
                  <a:gd name="T30" fmla="*/ 0 w 40"/>
                  <a:gd name="T31" fmla="*/ 26 h 28"/>
                  <a:gd name="T32" fmla="*/ 0 w 40"/>
                  <a:gd name="T33" fmla="*/ 26 h 28"/>
                  <a:gd name="T34" fmla="*/ 4 w 40"/>
                  <a:gd name="T35" fmla="*/ 26 h 28"/>
                  <a:gd name="T36" fmla="*/ 4 w 40"/>
                  <a:gd name="T37" fmla="*/ 2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 h="28">
                    <a:moveTo>
                      <a:pt x="4" y="26"/>
                    </a:moveTo>
                    <a:lnTo>
                      <a:pt x="4" y="26"/>
                    </a:lnTo>
                    <a:lnTo>
                      <a:pt x="14" y="24"/>
                    </a:lnTo>
                    <a:lnTo>
                      <a:pt x="18" y="26"/>
                    </a:lnTo>
                    <a:lnTo>
                      <a:pt x="20" y="28"/>
                    </a:lnTo>
                    <a:lnTo>
                      <a:pt x="20" y="28"/>
                    </a:lnTo>
                    <a:lnTo>
                      <a:pt x="24" y="26"/>
                    </a:lnTo>
                    <a:lnTo>
                      <a:pt x="40" y="10"/>
                    </a:lnTo>
                    <a:lnTo>
                      <a:pt x="40" y="10"/>
                    </a:lnTo>
                    <a:lnTo>
                      <a:pt x="38" y="8"/>
                    </a:lnTo>
                    <a:lnTo>
                      <a:pt x="36" y="4"/>
                    </a:lnTo>
                    <a:lnTo>
                      <a:pt x="32" y="2"/>
                    </a:lnTo>
                    <a:lnTo>
                      <a:pt x="28" y="0"/>
                    </a:lnTo>
                    <a:lnTo>
                      <a:pt x="28" y="0"/>
                    </a:lnTo>
                    <a:lnTo>
                      <a:pt x="26" y="0"/>
                    </a:lnTo>
                    <a:lnTo>
                      <a:pt x="0" y="26"/>
                    </a:lnTo>
                    <a:lnTo>
                      <a:pt x="0" y="26"/>
                    </a:lnTo>
                    <a:lnTo>
                      <a:pt x="4" y="26"/>
                    </a:lnTo>
                    <a:lnTo>
                      <a:pt x="4"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1576">
                <a:extLst>
                  <a:ext uri="{FF2B5EF4-FFF2-40B4-BE49-F238E27FC236}">
                    <a16:creationId xmlns:a16="http://schemas.microsoft.com/office/drawing/2014/main" id="{1DDF9B24-D89B-47F9-918C-87FF8BA27680}"/>
                  </a:ext>
                </a:extLst>
              </p:cNvPr>
              <p:cNvSpPr>
                <a:spLocks/>
              </p:cNvSpPr>
              <p:nvPr/>
            </p:nvSpPr>
            <p:spPr bwMode="auto">
              <a:xfrm>
                <a:off x="2292" y="1354"/>
                <a:ext cx="24" cy="26"/>
              </a:xfrm>
              <a:custGeom>
                <a:avLst/>
                <a:gdLst>
                  <a:gd name="T0" fmla="*/ 14 w 24"/>
                  <a:gd name="T1" fmla="*/ 26 h 26"/>
                  <a:gd name="T2" fmla="*/ 24 w 24"/>
                  <a:gd name="T3" fmla="*/ 16 h 26"/>
                  <a:gd name="T4" fmla="*/ 24 w 24"/>
                  <a:gd name="T5" fmla="*/ 16 h 26"/>
                  <a:gd name="T6" fmla="*/ 14 w 24"/>
                  <a:gd name="T7" fmla="*/ 8 h 26"/>
                  <a:gd name="T8" fmla="*/ 14 w 24"/>
                  <a:gd name="T9" fmla="*/ 8 h 26"/>
                  <a:gd name="T10" fmla="*/ 18 w 24"/>
                  <a:gd name="T11" fmla="*/ 4 h 26"/>
                  <a:gd name="T12" fmla="*/ 18 w 24"/>
                  <a:gd name="T13" fmla="*/ 4 h 26"/>
                  <a:gd name="T14" fmla="*/ 16 w 24"/>
                  <a:gd name="T15" fmla="*/ 0 h 26"/>
                  <a:gd name="T16" fmla="*/ 0 w 24"/>
                  <a:gd name="T17" fmla="*/ 16 h 26"/>
                  <a:gd name="T18" fmla="*/ 0 w 24"/>
                  <a:gd name="T19" fmla="*/ 16 h 26"/>
                  <a:gd name="T20" fmla="*/ 4 w 24"/>
                  <a:gd name="T21" fmla="*/ 18 h 26"/>
                  <a:gd name="T22" fmla="*/ 8 w 24"/>
                  <a:gd name="T23" fmla="*/ 20 h 26"/>
                  <a:gd name="T24" fmla="*/ 10 w 24"/>
                  <a:gd name="T25" fmla="*/ 24 h 26"/>
                  <a:gd name="T26" fmla="*/ 14 w 24"/>
                  <a:gd name="T27" fmla="*/ 26 h 26"/>
                  <a:gd name="T28" fmla="*/ 14 w 24"/>
                  <a:gd name="T2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26">
                    <a:moveTo>
                      <a:pt x="14" y="26"/>
                    </a:moveTo>
                    <a:lnTo>
                      <a:pt x="24" y="16"/>
                    </a:lnTo>
                    <a:lnTo>
                      <a:pt x="24" y="16"/>
                    </a:lnTo>
                    <a:lnTo>
                      <a:pt x="14" y="8"/>
                    </a:lnTo>
                    <a:lnTo>
                      <a:pt x="14" y="8"/>
                    </a:lnTo>
                    <a:lnTo>
                      <a:pt x="18" y="4"/>
                    </a:lnTo>
                    <a:lnTo>
                      <a:pt x="18" y="4"/>
                    </a:lnTo>
                    <a:lnTo>
                      <a:pt x="16" y="0"/>
                    </a:lnTo>
                    <a:lnTo>
                      <a:pt x="0" y="16"/>
                    </a:lnTo>
                    <a:lnTo>
                      <a:pt x="0" y="16"/>
                    </a:lnTo>
                    <a:lnTo>
                      <a:pt x="4" y="18"/>
                    </a:lnTo>
                    <a:lnTo>
                      <a:pt x="8" y="20"/>
                    </a:lnTo>
                    <a:lnTo>
                      <a:pt x="10" y="24"/>
                    </a:lnTo>
                    <a:lnTo>
                      <a:pt x="14" y="26"/>
                    </a:lnTo>
                    <a:lnTo>
                      <a:pt x="14"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1577">
                <a:extLst>
                  <a:ext uri="{FF2B5EF4-FFF2-40B4-BE49-F238E27FC236}">
                    <a16:creationId xmlns:a16="http://schemas.microsoft.com/office/drawing/2014/main" id="{ECD8A5A6-BC90-45CF-ACE1-C2CE2047B332}"/>
                  </a:ext>
                </a:extLst>
              </p:cNvPr>
              <p:cNvSpPr>
                <a:spLocks/>
              </p:cNvSpPr>
              <p:nvPr/>
            </p:nvSpPr>
            <p:spPr bwMode="auto">
              <a:xfrm>
                <a:off x="2280" y="1376"/>
                <a:ext cx="10" cy="6"/>
              </a:xfrm>
              <a:custGeom>
                <a:avLst/>
                <a:gdLst>
                  <a:gd name="T0" fmla="*/ 10 w 10"/>
                  <a:gd name="T1" fmla="*/ 2 h 6"/>
                  <a:gd name="T2" fmla="*/ 10 w 10"/>
                  <a:gd name="T3" fmla="*/ 2 h 6"/>
                  <a:gd name="T4" fmla="*/ 6 w 10"/>
                  <a:gd name="T5" fmla="*/ 0 h 6"/>
                  <a:gd name="T6" fmla="*/ 0 w 10"/>
                  <a:gd name="T7" fmla="*/ 6 h 6"/>
                  <a:gd name="T8" fmla="*/ 0 w 10"/>
                  <a:gd name="T9" fmla="*/ 6 h 6"/>
                  <a:gd name="T10" fmla="*/ 6 w 10"/>
                  <a:gd name="T11" fmla="*/ 4 h 6"/>
                  <a:gd name="T12" fmla="*/ 10 w 10"/>
                  <a:gd name="T13" fmla="*/ 2 h 6"/>
                  <a:gd name="T14" fmla="*/ 10 w 10"/>
                  <a:gd name="T15" fmla="*/ 2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6">
                    <a:moveTo>
                      <a:pt x="10" y="2"/>
                    </a:moveTo>
                    <a:lnTo>
                      <a:pt x="10" y="2"/>
                    </a:lnTo>
                    <a:lnTo>
                      <a:pt x="6" y="0"/>
                    </a:lnTo>
                    <a:lnTo>
                      <a:pt x="0" y="6"/>
                    </a:lnTo>
                    <a:lnTo>
                      <a:pt x="0" y="6"/>
                    </a:lnTo>
                    <a:lnTo>
                      <a:pt x="6" y="4"/>
                    </a:lnTo>
                    <a:lnTo>
                      <a:pt x="10" y="2"/>
                    </a:lnTo>
                    <a:lnTo>
                      <a:pt x="1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1578">
                <a:extLst>
                  <a:ext uri="{FF2B5EF4-FFF2-40B4-BE49-F238E27FC236}">
                    <a16:creationId xmlns:a16="http://schemas.microsoft.com/office/drawing/2014/main" id="{02E5496C-17EE-4A51-9B11-3464D55616D1}"/>
                  </a:ext>
                </a:extLst>
              </p:cNvPr>
              <p:cNvSpPr>
                <a:spLocks/>
              </p:cNvSpPr>
              <p:nvPr/>
            </p:nvSpPr>
            <p:spPr bwMode="auto">
              <a:xfrm>
                <a:off x="2352" y="1402"/>
                <a:ext cx="28" cy="16"/>
              </a:xfrm>
              <a:custGeom>
                <a:avLst/>
                <a:gdLst>
                  <a:gd name="T0" fmla="*/ 14 w 28"/>
                  <a:gd name="T1" fmla="*/ 0 h 16"/>
                  <a:gd name="T2" fmla="*/ 14 w 28"/>
                  <a:gd name="T3" fmla="*/ 0 h 16"/>
                  <a:gd name="T4" fmla="*/ 8 w 28"/>
                  <a:gd name="T5" fmla="*/ 0 h 16"/>
                  <a:gd name="T6" fmla="*/ 4 w 28"/>
                  <a:gd name="T7" fmla="*/ 0 h 16"/>
                  <a:gd name="T8" fmla="*/ 0 w 28"/>
                  <a:gd name="T9" fmla="*/ 4 h 16"/>
                  <a:gd name="T10" fmla="*/ 0 w 28"/>
                  <a:gd name="T11" fmla="*/ 4 h 16"/>
                  <a:gd name="T12" fmla="*/ 0 w 28"/>
                  <a:gd name="T13" fmla="*/ 6 h 16"/>
                  <a:gd name="T14" fmla="*/ 0 w 28"/>
                  <a:gd name="T15" fmla="*/ 6 h 16"/>
                  <a:gd name="T16" fmla="*/ 4 w 28"/>
                  <a:gd name="T17" fmla="*/ 10 h 16"/>
                  <a:gd name="T18" fmla="*/ 14 w 28"/>
                  <a:gd name="T19" fmla="*/ 16 h 16"/>
                  <a:gd name="T20" fmla="*/ 28 w 28"/>
                  <a:gd name="T21" fmla="*/ 2 h 16"/>
                  <a:gd name="T22" fmla="*/ 28 w 28"/>
                  <a:gd name="T23" fmla="*/ 2 h 16"/>
                  <a:gd name="T24" fmla="*/ 22 w 28"/>
                  <a:gd name="T25" fmla="*/ 0 h 16"/>
                  <a:gd name="T26" fmla="*/ 14 w 28"/>
                  <a:gd name="T27" fmla="*/ 0 h 16"/>
                  <a:gd name="T28" fmla="*/ 14 w 28"/>
                  <a:gd name="T29"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16">
                    <a:moveTo>
                      <a:pt x="14" y="0"/>
                    </a:moveTo>
                    <a:lnTo>
                      <a:pt x="14" y="0"/>
                    </a:lnTo>
                    <a:lnTo>
                      <a:pt x="8" y="0"/>
                    </a:lnTo>
                    <a:lnTo>
                      <a:pt x="4" y="0"/>
                    </a:lnTo>
                    <a:lnTo>
                      <a:pt x="0" y="4"/>
                    </a:lnTo>
                    <a:lnTo>
                      <a:pt x="0" y="4"/>
                    </a:lnTo>
                    <a:lnTo>
                      <a:pt x="0" y="6"/>
                    </a:lnTo>
                    <a:lnTo>
                      <a:pt x="0" y="6"/>
                    </a:lnTo>
                    <a:lnTo>
                      <a:pt x="4" y="10"/>
                    </a:lnTo>
                    <a:lnTo>
                      <a:pt x="14" y="16"/>
                    </a:lnTo>
                    <a:lnTo>
                      <a:pt x="28" y="2"/>
                    </a:lnTo>
                    <a:lnTo>
                      <a:pt x="28" y="2"/>
                    </a:lnTo>
                    <a:lnTo>
                      <a:pt x="22" y="0"/>
                    </a:lnTo>
                    <a:lnTo>
                      <a:pt x="14" y="0"/>
                    </a:ln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1579">
                <a:extLst>
                  <a:ext uri="{FF2B5EF4-FFF2-40B4-BE49-F238E27FC236}">
                    <a16:creationId xmlns:a16="http://schemas.microsoft.com/office/drawing/2014/main" id="{E6337454-121A-41A5-944F-DB2C67B25392}"/>
                  </a:ext>
                </a:extLst>
              </p:cNvPr>
              <p:cNvSpPr>
                <a:spLocks/>
              </p:cNvSpPr>
              <p:nvPr/>
            </p:nvSpPr>
            <p:spPr bwMode="auto">
              <a:xfrm>
                <a:off x="2382" y="1414"/>
                <a:ext cx="36" cy="16"/>
              </a:xfrm>
              <a:custGeom>
                <a:avLst/>
                <a:gdLst>
                  <a:gd name="T0" fmla="*/ 24 w 36"/>
                  <a:gd name="T1" fmla="*/ 4 h 16"/>
                  <a:gd name="T2" fmla="*/ 24 w 36"/>
                  <a:gd name="T3" fmla="*/ 4 h 16"/>
                  <a:gd name="T4" fmla="*/ 18 w 36"/>
                  <a:gd name="T5" fmla="*/ 2 h 16"/>
                  <a:gd name="T6" fmla="*/ 12 w 36"/>
                  <a:gd name="T7" fmla="*/ 0 h 16"/>
                  <a:gd name="T8" fmla="*/ 0 w 36"/>
                  <a:gd name="T9" fmla="*/ 10 h 16"/>
                  <a:gd name="T10" fmla="*/ 0 w 36"/>
                  <a:gd name="T11" fmla="*/ 10 h 16"/>
                  <a:gd name="T12" fmla="*/ 4 w 36"/>
                  <a:gd name="T13" fmla="*/ 10 h 16"/>
                  <a:gd name="T14" fmla="*/ 4 w 36"/>
                  <a:gd name="T15" fmla="*/ 10 h 16"/>
                  <a:gd name="T16" fmla="*/ 8 w 36"/>
                  <a:gd name="T17" fmla="*/ 10 h 16"/>
                  <a:gd name="T18" fmla="*/ 12 w 36"/>
                  <a:gd name="T19" fmla="*/ 6 h 16"/>
                  <a:gd name="T20" fmla="*/ 12 w 36"/>
                  <a:gd name="T21" fmla="*/ 6 h 16"/>
                  <a:gd name="T22" fmla="*/ 20 w 36"/>
                  <a:gd name="T23" fmla="*/ 16 h 16"/>
                  <a:gd name="T24" fmla="*/ 36 w 36"/>
                  <a:gd name="T25" fmla="*/ 0 h 16"/>
                  <a:gd name="T26" fmla="*/ 36 w 36"/>
                  <a:gd name="T27" fmla="*/ 0 h 16"/>
                  <a:gd name="T28" fmla="*/ 34 w 36"/>
                  <a:gd name="T29" fmla="*/ 0 h 16"/>
                  <a:gd name="T30" fmla="*/ 34 w 36"/>
                  <a:gd name="T31" fmla="*/ 0 h 16"/>
                  <a:gd name="T32" fmla="*/ 30 w 36"/>
                  <a:gd name="T33" fmla="*/ 2 h 16"/>
                  <a:gd name="T34" fmla="*/ 24 w 36"/>
                  <a:gd name="T35" fmla="*/ 4 h 16"/>
                  <a:gd name="T36" fmla="*/ 24 w 36"/>
                  <a:gd name="T37"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 h="16">
                    <a:moveTo>
                      <a:pt x="24" y="4"/>
                    </a:moveTo>
                    <a:lnTo>
                      <a:pt x="24" y="4"/>
                    </a:lnTo>
                    <a:lnTo>
                      <a:pt x="18" y="2"/>
                    </a:lnTo>
                    <a:lnTo>
                      <a:pt x="12" y="0"/>
                    </a:lnTo>
                    <a:lnTo>
                      <a:pt x="0" y="10"/>
                    </a:lnTo>
                    <a:lnTo>
                      <a:pt x="0" y="10"/>
                    </a:lnTo>
                    <a:lnTo>
                      <a:pt x="4" y="10"/>
                    </a:lnTo>
                    <a:lnTo>
                      <a:pt x="4" y="10"/>
                    </a:lnTo>
                    <a:lnTo>
                      <a:pt x="8" y="10"/>
                    </a:lnTo>
                    <a:lnTo>
                      <a:pt x="12" y="6"/>
                    </a:lnTo>
                    <a:lnTo>
                      <a:pt x="12" y="6"/>
                    </a:lnTo>
                    <a:lnTo>
                      <a:pt x="20" y="16"/>
                    </a:lnTo>
                    <a:lnTo>
                      <a:pt x="36" y="0"/>
                    </a:lnTo>
                    <a:lnTo>
                      <a:pt x="36" y="0"/>
                    </a:lnTo>
                    <a:lnTo>
                      <a:pt x="34" y="0"/>
                    </a:lnTo>
                    <a:lnTo>
                      <a:pt x="34" y="0"/>
                    </a:lnTo>
                    <a:lnTo>
                      <a:pt x="30" y="2"/>
                    </a:lnTo>
                    <a:lnTo>
                      <a:pt x="24" y="4"/>
                    </a:lnTo>
                    <a:lnTo>
                      <a:pt x="2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1580">
                <a:extLst>
                  <a:ext uri="{FF2B5EF4-FFF2-40B4-BE49-F238E27FC236}">
                    <a16:creationId xmlns:a16="http://schemas.microsoft.com/office/drawing/2014/main" id="{1070B520-2E7F-4E79-9464-DEADD1A83F29}"/>
                  </a:ext>
                </a:extLst>
              </p:cNvPr>
              <p:cNvSpPr>
                <a:spLocks/>
              </p:cNvSpPr>
              <p:nvPr/>
            </p:nvSpPr>
            <p:spPr bwMode="auto">
              <a:xfrm>
                <a:off x="2428" y="1422"/>
                <a:ext cx="18" cy="6"/>
              </a:xfrm>
              <a:custGeom>
                <a:avLst/>
                <a:gdLst>
                  <a:gd name="T0" fmla="*/ 18 w 18"/>
                  <a:gd name="T1" fmla="*/ 6 h 6"/>
                  <a:gd name="T2" fmla="*/ 18 w 18"/>
                  <a:gd name="T3" fmla="*/ 6 h 6"/>
                  <a:gd name="T4" fmla="*/ 12 w 18"/>
                  <a:gd name="T5" fmla="*/ 2 h 6"/>
                  <a:gd name="T6" fmla="*/ 6 w 18"/>
                  <a:gd name="T7" fmla="*/ 0 h 6"/>
                  <a:gd name="T8" fmla="*/ 0 w 18"/>
                  <a:gd name="T9" fmla="*/ 6 h 6"/>
                  <a:gd name="T10" fmla="*/ 18 w 18"/>
                  <a:gd name="T11" fmla="*/ 6 h 6"/>
                </a:gdLst>
                <a:ahLst/>
                <a:cxnLst>
                  <a:cxn ang="0">
                    <a:pos x="T0" y="T1"/>
                  </a:cxn>
                  <a:cxn ang="0">
                    <a:pos x="T2" y="T3"/>
                  </a:cxn>
                  <a:cxn ang="0">
                    <a:pos x="T4" y="T5"/>
                  </a:cxn>
                  <a:cxn ang="0">
                    <a:pos x="T6" y="T7"/>
                  </a:cxn>
                  <a:cxn ang="0">
                    <a:pos x="T8" y="T9"/>
                  </a:cxn>
                  <a:cxn ang="0">
                    <a:pos x="T10" y="T11"/>
                  </a:cxn>
                </a:cxnLst>
                <a:rect l="0" t="0" r="r" b="b"/>
                <a:pathLst>
                  <a:path w="18" h="6">
                    <a:moveTo>
                      <a:pt x="18" y="6"/>
                    </a:moveTo>
                    <a:lnTo>
                      <a:pt x="18" y="6"/>
                    </a:lnTo>
                    <a:lnTo>
                      <a:pt x="12" y="2"/>
                    </a:lnTo>
                    <a:lnTo>
                      <a:pt x="6" y="0"/>
                    </a:lnTo>
                    <a:lnTo>
                      <a:pt x="0" y="6"/>
                    </a:lnTo>
                    <a:lnTo>
                      <a:pt x="18"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1581">
                <a:extLst>
                  <a:ext uri="{FF2B5EF4-FFF2-40B4-BE49-F238E27FC236}">
                    <a16:creationId xmlns:a16="http://schemas.microsoft.com/office/drawing/2014/main" id="{237CD84F-1103-4944-BF44-1CB191F9CA4B}"/>
                  </a:ext>
                </a:extLst>
              </p:cNvPr>
              <p:cNvSpPr>
                <a:spLocks/>
              </p:cNvSpPr>
              <p:nvPr/>
            </p:nvSpPr>
            <p:spPr bwMode="auto">
              <a:xfrm>
                <a:off x="2408" y="1428"/>
                <a:ext cx="36" cy="36"/>
              </a:xfrm>
              <a:custGeom>
                <a:avLst/>
                <a:gdLst>
                  <a:gd name="T0" fmla="*/ 20 w 36"/>
                  <a:gd name="T1" fmla="*/ 0 h 36"/>
                  <a:gd name="T2" fmla="*/ 4 w 36"/>
                  <a:gd name="T3" fmla="*/ 16 h 36"/>
                  <a:gd name="T4" fmla="*/ 4 w 36"/>
                  <a:gd name="T5" fmla="*/ 16 h 36"/>
                  <a:gd name="T6" fmla="*/ 6 w 36"/>
                  <a:gd name="T7" fmla="*/ 16 h 36"/>
                  <a:gd name="T8" fmla="*/ 6 w 36"/>
                  <a:gd name="T9" fmla="*/ 16 h 36"/>
                  <a:gd name="T10" fmla="*/ 2 w 36"/>
                  <a:gd name="T11" fmla="*/ 18 h 36"/>
                  <a:gd name="T12" fmla="*/ 0 w 36"/>
                  <a:gd name="T13" fmla="*/ 24 h 36"/>
                  <a:gd name="T14" fmla="*/ 0 w 36"/>
                  <a:gd name="T15" fmla="*/ 24 h 36"/>
                  <a:gd name="T16" fmla="*/ 2 w 36"/>
                  <a:gd name="T17" fmla="*/ 30 h 36"/>
                  <a:gd name="T18" fmla="*/ 10 w 36"/>
                  <a:gd name="T19" fmla="*/ 36 h 36"/>
                  <a:gd name="T20" fmla="*/ 36 w 36"/>
                  <a:gd name="T21" fmla="*/ 8 h 36"/>
                  <a:gd name="T22" fmla="*/ 36 w 36"/>
                  <a:gd name="T23" fmla="*/ 8 h 36"/>
                  <a:gd name="T24" fmla="*/ 26 w 36"/>
                  <a:gd name="T25" fmla="*/ 8 h 36"/>
                  <a:gd name="T26" fmla="*/ 22 w 36"/>
                  <a:gd name="T27" fmla="*/ 6 h 36"/>
                  <a:gd name="T28" fmla="*/ 20 w 36"/>
                  <a:gd name="T29" fmla="*/ 0 h 36"/>
                  <a:gd name="T30" fmla="*/ 20 w 36"/>
                  <a:gd name="T3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 h="36">
                    <a:moveTo>
                      <a:pt x="20" y="0"/>
                    </a:moveTo>
                    <a:lnTo>
                      <a:pt x="4" y="16"/>
                    </a:lnTo>
                    <a:lnTo>
                      <a:pt x="4" y="16"/>
                    </a:lnTo>
                    <a:lnTo>
                      <a:pt x="6" y="16"/>
                    </a:lnTo>
                    <a:lnTo>
                      <a:pt x="6" y="16"/>
                    </a:lnTo>
                    <a:lnTo>
                      <a:pt x="2" y="18"/>
                    </a:lnTo>
                    <a:lnTo>
                      <a:pt x="0" y="24"/>
                    </a:lnTo>
                    <a:lnTo>
                      <a:pt x="0" y="24"/>
                    </a:lnTo>
                    <a:lnTo>
                      <a:pt x="2" y="30"/>
                    </a:lnTo>
                    <a:lnTo>
                      <a:pt x="10" y="36"/>
                    </a:lnTo>
                    <a:lnTo>
                      <a:pt x="36" y="8"/>
                    </a:lnTo>
                    <a:lnTo>
                      <a:pt x="36" y="8"/>
                    </a:lnTo>
                    <a:lnTo>
                      <a:pt x="26" y="8"/>
                    </a:lnTo>
                    <a:lnTo>
                      <a:pt x="22" y="6"/>
                    </a:lnTo>
                    <a:lnTo>
                      <a:pt x="20" y="0"/>
                    </a:lnTo>
                    <a:lnTo>
                      <a:pt x="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1582">
                <a:extLst>
                  <a:ext uri="{FF2B5EF4-FFF2-40B4-BE49-F238E27FC236}">
                    <a16:creationId xmlns:a16="http://schemas.microsoft.com/office/drawing/2014/main" id="{87069A06-D259-4507-8213-B1854E6845F6}"/>
                  </a:ext>
                </a:extLst>
              </p:cNvPr>
              <p:cNvSpPr>
                <a:spLocks/>
              </p:cNvSpPr>
              <p:nvPr/>
            </p:nvSpPr>
            <p:spPr bwMode="auto">
              <a:xfrm>
                <a:off x="2432" y="1446"/>
                <a:ext cx="48" cy="28"/>
              </a:xfrm>
              <a:custGeom>
                <a:avLst/>
                <a:gdLst>
                  <a:gd name="T0" fmla="*/ 28 w 48"/>
                  <a:gd name="T1" fmla="*/ 0 h 28"/>
                  <a:gd name="T2" fmla="*/ 0 w 48"/>
                  <a:gd name="T3" fmla="*/ 26 h 28"/>
                  <a:gd name="T4" fmla="*/ 0 w 48"/>
                  <a:gd name="T5" fmla="*/ 26 h 28"/>
                  <a:gd name="T6" fmla="*/ 10 w 48"/>
                  <a:gd name="T7" fmla="*/ 28 h 28"/>
                  <a:gd name="T8" fmla="*/ 10 w 48"/>
                  <a:gd name="T9" fmla="*/ 28 h 28"/>
                  <a:gd name="T10" fmla="*/ 12 w 48"/>
                  <a:gd name="T11" fmla="*/ 26 h 28"/>
                  <a:gd name="T12" fmla="*/ 16 w 48"/>
                  <a:gd name="T13" fmla="*/ 24 h 28"/>
                  <a:gd name="T14" fmla="*/ 22 w 48"/>
                  <a:gd name="T15" fmla="*/ 22 h 28"/>
                  <a:gd name="T16" fmla="*/ 28 w 48"/>
                  <a:gd name="T17" fmla="*/ 22 h 28"/>
                  <a:gd name="T18" fmla="*/ 28 w 48"/>
                  <a:gd name="T19" fmla="*/ 22 h 28"/>
                  <a:gd name="T20" fmla="*/ 28 w 48"/>
                  <a:gd name="T21" fmla="*/ 24 h 28"/>
                  <a:gd name="T22" fmla="*/ 48 w 48"/>
                  <a:gd name="T23" fmla="*/ 2 h 28"/>
                  <a:gd name="T24" fmla="*/ 48 w 48"/>
                  <a:gd name="T25" fmla="*/ 2 h 28"/>
                  <a:gd name="T26" fmla="*/ 38 w 48"/>
                  <a:gd name="T27" fmla="*/ 2 h 28"/>
                  <a:gd name="T28" fmla="*/ 28 w 48"/>
                  <a:gd name="T29" fmla="*/ 0 h 28"/>
                  <a:gd name="T30" fmla="*/ 28 w 48"/>
                  <a:gd name="T31"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 h="28">
                    <a:moveTo>
                      <a:pt x="28" y="0"/>
                    </a:moveTo>
                    <a:lnTo>
                      <a:pt x="0" y="26"/>
                    </a:lnTo>
                    <a:lnTo>
                      <a:pt x="0" y="26"/>
                    </a:lnTo>
                    <a:lnTo>
                      <a:pt x="10" y="28"/>
                    </a:lnTo>
                    <a:lnTo>
                      <a:pt x="10" y="28"/>
                    </a:lnTo>
                    <a:lnTo>
                      <a:pt x="12" y="26"/>
                    </a:lnTo>
                    <a:lnTo>
                      <a:pt x="16" y="24"/>
                    </a:lnTo>
                    <a:lnTo>
                      <a:pt x="22" y="22"/>
                    </a:lnTo>
                    <a:lnTo>
                      <a:pt x="28" y="22"/>
                    </a:lnTo>
                    <a:lnTo>
                      <a:pt x="28" y="22"/>
                    </a:lnTo>
                    <a:lnTo>
                      <a:pt x="28" y="24"/>
                    </a:lnTo>
                    <a:lnTo>
                      <a:pt x="48" y="2"/>
                    </a:lnTo>
                    <a:lnTo>
                      <a:pt x="48" y="2"/>
                    </a:lnTo>
                    <a:lnTo>
                      <a:pt x="38" y="2"/>
                    </a:lnTo>
                    <a:lnTo>
                      <a:pt x="28" y="0"/>
                    </a:lnTo>
                    <a:lnTo>
                      <a:pt x="2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1583">
                <a:extLst>
                  <a:ext uri="{FF2B5EF4-FFF2-40B4-BE49-F238E27FC236}">
                    <a16:creationId xmlns:a16="http://schemas.microsoft.com/office/drawing/2014/main" id="{2560AD4C-E53B-42AC-B8C9-AF5A137E4441}"/>
                  </a:ext>
                </a:extLst>
              </p:cNvPr>
              <p:cNvSpPr>
                <a:spLocks/>
              </p:cNvSpPr>
              <p:nvPr/>
            </p:nvSpPr>
            <p:spPr bwMode="auto">
              <a:xfrm>
                <a:off x="2476" y="1438"/>
                <a:ext cx="64" cy="38"/>
              </a:xfrm>
              <a:custGeom>
                <a:avLst/>
                <a:gdLst>
                  <a:gd name="T0" fmla="*/ 8 w 64"/>
                  <a:gd name="T1" fmla="*/ 38 h 38"/>
                  <a:gd name="T2" fmla="*/ 26 w 64"/>
                  <a:gd name="T3" fmla="*/ 38 h 38"/>
                  <a:gd name="T4" fmla="*/ 64 w 64"/>
                  <a:gd name="T5" fmla="*/ 0 h 38"/>
                  <a:gd name="T6" fmla="*/ 64 w 64"/>
                  <a:gd name="T7" fmla="*/ 0 h 38"/>
                  <a:gd name="T8" fmla="*/ 54 w 64"/>
                  <a:gd name="T9" fmla="*/ 0 h 38"/>
                  <a:gd name="T10" fmla="*/ 46 w 64"/>
                  <a:gd name="T11" fmla="*/ 2 h 38"/>
                  <a:gd name="T12" fmla="*/ 32 w 64"/>
                  <a:gd name="T13" fmla="*/ 8 h 38"/>
                  <a:gd name="T14" fmla="*/ 0 w 64"/>
                  <a:gd name="T15" fmla="*/ 38 h 38"/>
                  <a:gd name="T16" fmla="*/ 0 w 64"/>
                  <a:gd name="T17" fmla="*/ 38 h 38"/>
                  <a:gd name="T18" fmla="*/ 8 w 64"/>
                  <a:gd name="T19" fmla="*/ 38 h 38"/>
                  <a:gd name="T20" fmla="*/ 8 w 64"/>
                  <a:gd name="T21"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 h="38">
                    <a:moveTo>
                      <a:pt x="8" y="38"/>
                    </a:moveTo>
                    <a:lnTo>
                      <a:pt x="26" y="38"/>
                    </a:lnTo>
                    <a:lnTo>
                      <a:pt x="64" y="0"/>
                    </a:lnTo>
                    <a:lnTo>
                      <a:pt x="64" y="0"/>
                    </a:lnTo>
                    <a:lnTo>
                      <a:pt x="54" y="0"/>
                    </a:lnTo>
                    <a:lnTo>
                      <a:pt x="46" y="2"/>
                    </a:lnTo>
                    <a:lnTo>
                      <a:pt x="32" y="8"/>
                    </a:lnTo>
                    <a:lnTo>
                      <a:pt x="0" y="38"/>
                    </a:lnTo>
                    <a:lnTo>
                      <a:pt x="0" y="38"/>
                    </a:lnTo>
                    <a:lnTo>
                      <a:pt x="8" y="38"/>
                    </a:lnTo>
                    <a:lnTo>
                      <a:pt x="8"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1584">
                <a:extLst>
                  <a:ext uri="{FF2B5EF4-FFF2-40B4-BE49-F238E27FC236}">
                    <a16:creationId xmlns:a16="http://schemas.microsoft.com/office/drawing/2014/main" id="{694A469F-7DD0-485C-8794-8CE46D742FD8}"/>
                  </a:ext>
                </a:extLst>
              </p:cNvPr>
              <p:cNvSpPr>
                <a:spLocks/>
              </p:cNvSpPr>
              <p:nvPr/>
            </p:nvSpPr>
            <p:spPr bwMode="auto">
              <a:xfrm>
                <a:off x="2532" y="1438"/>
                <a:ext cx="46" cy="36"/>
              </a:xfrm>
              <a:custGeom>
                <a:avLst/>
                <a:gdLst>
                  <a:gd name="T0" fmla="*/ 10 w 46"/>
                  <a:gd name="T1" fmla="*/ 36 h 36"/>
                  <a:gd name="T2" fmla="*/ 10 w 46"/>
                  <a:gd name="T3" fmla="*/ 36 h 36"/>
                  <a:gd name="T4" fmla="*/ 20 w 46"/>
                  <a:gd name="T5" fmla="*/ 36 h 36"/>
                  <a:gd name="T6" fmla="*/ 46 w 46"/>
                  <a:gd name="T7" fmla="*/ 10 h 36"/>
                  <a:gd name="T8" fmla="*/ 46 w 46"/>
                  <a:gd name="T9" fmla="*/ 10 h 36"/>
                  <a:gd name="T10" fmla="*/ 40 w 46"/>
                  <a:gd name="T11" fmla="*/ 4 h 36"/>
                  <a:gd name="T12" fmla="*/ 30 w 46"/>
                  <a:gd name="T13" fmla="*/ 0 h 36"/>
                  <a:gd name="T14" fmla="*/ 0 w 46"/>
                  <a:gd name="T15" fmla="*/ 30 h 36"/>
                  <a:gd name="T16" fmla="*/ 0 w 46"/>
                  <a:gd name="T17" fmla="*/ 30 h 36"/>
                  <a:gd name="T18" fmla="*/ 4 w 46"/>
                  <a:gd name="T19" fmla="*/ 34 h 36"/>
                  <a:gd name="T20" fmla="*/ 10 w 46"/>
                  <a:gd name="T21" fmla="*/ 36 h 36"/>
                  <a:gd name="T22" fmla="*/ 10 w 46"/>
                  <a:gd name="T23"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 h="36">
                    <a:moveTo>
                      <a:pt x="10" y="36"/>
                    </a:moveTo>
                    <a:lnTo>
                      <a:pt x="10" y="36"/>
                    </a:lnTo>
                    <a:lnTo>
                      <a:pt x="20" y="36"/>
                    </a:lnTo>
                    <a:lnTo>
                      <a:pt x="46" y="10"/>
                    </a:lnTo>
                    <a:lnTo>
                      <a:pt x="46" y="10"/>
                    </a:lnTo>
                    <a:lnTo>
                      <a:pt x="40" y="4"/>
                    </a:lnTo>
                    <a:lnTo>
                      <a:pt x="30" y="0"/>
                    </a:lnTo>
                    <a:lnTo>
                      <a:pt x="0" y="30"/>
                    </a:lnTo>
                    <a:lnTo>
                      <a:pt x="0" y="30"/>
                    </a:lnTo>
                    <a:lnTo>
                      <a:pt x="4" y="34"/>
                    </a:lnTo>
                    <a:lnTo>
                      <a:pt x="10" y="36"/>
                    </a:lnTo>
                    <a:lnTo>
                      <a:pt x="10" y="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1585">
                <a:extLst>
                  <a:ext uri="{FF2B5EF4-FFF2-40B4-BE49-F238E27FC236}">
                    <a16:creationId xmlns:a16="http://schemas.microsoft.com/office/drawing/2014/main" id="{4AB06E09-FE47-4592-94CC-3384943D79CB}"/>
                  </a:ext>
                </a:extLst>
              </p:cNvPr>
              <p:cNvSpPr>
                <a:spLocks/>
              </p:cNvSpPr>
              <p:nvPr/>
            </p:nvSpPr>
            <p:spPr bwMode="auto">
              <a:xfrm>
                <a:off x="2356" y="1440"/>
                <a:ext cx="32" cy="24"/>
              </a:xfrm>
              <a:custGeom>
                <a:avLst/>
                <a:gdLst>
                  <a:gd name="T0" fmla="*/ 6 w 32"/>
                  <a:gd name="T1" fmla="*/ 10 h 24"/>
                  <a:gd name="T2" fmla="*/ 6 w 32"/>
                  <a:gd name="T3" fmla="*/ 10 h 24"/>
                  <a:gd name="T4" fmla="*/ 2 w 32"/>
                  <a:gd name="T5" fmla="*/ 12 h 24"/>
                  <a:gd name="T6" fmla="*/ 0 w 32"/>
                  <a:gd name="T7" fmla="*/ 14 h 24"/>
                  <a:gd name="T8" fmla="*/ 0 w 32"/>
                  <a:gd name="T9" fmla="*/ 18 h 24"/>
                  <a:gd name="T10" fmla="*/ 0 w 32"/>
                  <a:gd name="T11" fmla="*/ 18 h 24"/>
                  <a:gd name="T12" fmla="*/ 12 w 32"/>
                  <a:gd name="T13" fmla="*/ 24 h 24"/>
                  <a:gd name="T14" fmla="*/ 32 w 32"/>
                  <a:gd name="T15" fmla="*/ 4 h 24"/>
                  <a:gd name="T16" fmla="*/ 32 w 32"/>
                  <a:gd name="T17" fmla="*/ 4 h 24"/>
                  <a:gd name="T18" fmla="*/ 26 w 32"/>
                  <a:gd name="T19" fmla="*/ 2 h 24"/>
                  <a:gd name="T20" fmla="*/ 20 w 32"/>
                  <a:gd name="T21" fmla="*/ 0 h 24"/>
                  <a:gd name="T22" fmla="*/ 20 w 32"/>
                  <a:gd name="T23" fmla="*/ 0 h 24"/>
                  <a:gd name="T24" fmla="*/ 14 w 32"/>
                  <a:gd name="T25" fmla="*/ 2 h 24"/>
                  <a:gd name="T26" fmla="*/ 10 w 32"/>
                  <a:gd name="T27" fmla="*/ 6 h 24"/>
                  <a:gd name="T28" fmla="*/ 8 w 32"/>
                  <a:gd name="T29" fmla="*/ 8 h 24"/>
                  <a:gd name="T30" fmla="*/ 6 w 32"/>
                  <a:gd name="T31" fmla="*/ 10 h 24"/>
                  <a:gd name="T32" fmla="*/ 6 w 32"/>
                  <a:gd name="T33"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24">
                    <a:moveTo>
                      <a:pt x="6" y="10"/>
                    </a:moveTo>
                    <a:lnTo>
                      <a:pt x="6" y="10"/>
                    </a:lnTo>
                    <a:lnTo>
                      <a:pt x="2" y="12"/>
                    </a:lnTo>
                    <a:lnTo>
                      <a:pt x="0" y="14"/>
                    </a:lnTo>
                    <a:lnTo>
                      <a:pt x="0" y="18"/>
                    </a:lnTo>
                    <a:lnTo>
                      <a:pt x="0" y="18"/>
                    </a:lnTo>
                    <a:lnTo>
                      <a:pt x="12" y="24"/>
                    </a:lnTo>
                    <a:lnTo>
                      <a:pt x="32" y="4"/>
                    </a:lnTo>
                    <a:lnTo>
                      <a:pt x="32" y="4"/>
                    </a:lnTo>
                    <a:lnTo>
                      <a:pt x="26" y="2"/>
                    </a:lnTo>
                    <a:lnTo>
                      <a:pt x="20" y="0"/>
                    </a:lnTo>
                    <a:lnTo>
                      <a:pt x="20" y="0"/>
                    </a:lnTo>
                    <a:lnTo>
                      <a:pt x="14" y="2"/>
                    </a:lnTo>
                    <a:lnTo>
                      <a:pt x="10" y="6"/>
                    </a:lnTo>
                    <a:lnTo>
                      <a:pt x="8" y="8"/>
                    </a:lnTo>
                    <a:lnTo>
                      <a:pt x="6" y="10"/>
                    </a:lnTo>
                    <a:lnTo>
                      <a:pt x="6"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1586">
                <a:extLst>
                  <a:ext uri="{FF2B5EF4-FFF2-40B4-BE49-F238E27FC236}">
                    <a16:creationId xmlns:a16="http://schemas.microsoft.com/office/drawing/2014/main" id="{9932A00B-2984-4AF4-B9D5-F3F7AA76F45B}"/>
                  </a:ext>
                </a:extLst>
              </p:cNvPr>
              <p:cNvSpPr>
                <a:spLocks/>
              </p:cNvSpPr>
              <p:nvPr/>
            </p:nvSpPr>
            <p:spPr bwMode="auto">
              <a:xfrm>
                <a:off x="2386" y="1462"/>
                <a:ext cx="8" cy="8"/>
              </a:xfrm>
              <a:custGeom>
                <a:avLst/>
                <a:gdLst>
                  <a:gd name="T0" fmla="*/ 8 w 8"/>
                  <a:gd name="T1" fmla="*/ 0 h 8"/>
                  <a:gd name="T2" fmla="*/ 0 w 8"/>
                  <a:gd name="T3" fmla="*/ 8 h 8"/>
                  <a:gd name="T4" fmla="*/ 0 w 8"/>
                  <a:gd name="T5" fmla="*/ 8 h 8"/>
                  <a:gd name="T6" fmla="*/ 2 w 8"/>
                  <a:gd name="T7" fmla="*/ 8 h 8"/>
                  <a:gd name="T8" fmla="*/ 6 w 8"/>
                  <a:gd name="T9" fmla="*/ 6 h 8"/>
                  <a:gd name="T10" fmla="*/ 8 w 8"/>
                  <a:gd name="T11" fmla="*/ 0 h 8"/>
                  <a:gd name="T12" fmla="*/ 8 w 8"/>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8" h="8">
                    <a:moveTo>
                      <a:pt x="8" y="0"/>
                    </a:moveTo>
                    <a:lnTo>
                      <a:pt x="0" y="8"/>
                    </a:lnTo>
                    <a:lnTo>
                      <a:pt x="0" y="8"/>
                    </a:lnTo>
                    <a:lnTo>
                      <a:pt x="2" y="8"/>
                    </a:lnTo>
                    <a:lnTo>
                      <a:pt x="6" y="6"/>
                    </a:lnTo>
                    <a:lnTo>
                      <a:pt x="8" y="0"/>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1587">
                <a:extLst>
                  <a:ext uri="{FF2B5EF4-FFF2-40B4-BE49-F238E27FC236}">
                    <a16:creationId xmlns:a16="http://schemas.microsoft.com/office/drawing/2014/main" id="{A423C4C2-F939-49AE-9935-4822D5ABB3FE}"/>
                  </a:ext>
                </a:extLst>
              </p:cNvPr>
              <p:cNvSpPr>
                <a:spLocks/>
              </p:cNvSpPr>
              <p:nvPr/>
            </p:nvSpPr>
            <p:spPr bwMode="auto">
              <a:xfrm>
                <a:off x="2370" y="1382"/>
                <a:ext cx="28" cy="10"/>
              </a:xfrm>
              <a:custGeom>
                <a:avLst/>
                <a:gdLst>
                  <a:gd name="T0" fmla="*/ 22 w 28"/>
                  <a:gd name="T1" fmla="*/ 10 h 10"/>
                  <a:gd name="T2" fmla="*/ 28 w 28"/>
                  <a:gd name="T3" fmla="*/ 6 h 10"/>
                  <a:gd name="T4" fmla="*/ 28 w 28"/>
                  <a:gd name="T5" fmla="*/ 6 h 10"/>
                  <a:gd name="T6" fmla="*/ 28 w 28"/>
                  <a:gd name="T7" fmla="*/ 0 h 10"/>
                  <a:gd name="T8" fmla="*/ 28 w 28"/>
                  <a:gd name="T9" fmla="*/ 0 h 10"/>
                  <a:gd name="T10" fmla="*/ 24 w 28"/>
                  <a:gd name="T11" fmla="*/ 0 h 10"/>
                  <a:gd name="T12" fmla="*/ 22 w 28"/>
                  <a:gd name="T13" fmla="*/ 0 h 10"/>
                  <a:gd name="T14" fmla="*/ 22 w 28"/>
                  <a:gd name="T15" fmla="*/ 0 h 10"/>
                  <a:gd name="T16" fmla="*/ 8 w 28"/>
                  <a:gd name="T17" fmla="*/ 0 h 10"/>
                  <a:gd name="T18" fmla="*/ 0 w 28"/>
                  <a:gd name="T19" fmla="*/ 8 h 10"/>
                  <a:gd name="T20" fmla="*/ 0 w 28"/>
                  <a:gd name="T21" fmla="*/ 8 h 10"/>
                  <a:gd name="T22" fmla="*/ 20 w 28"/>
                  <a:gd name="T23" fmla="*/ 10 h 10"/>
                  <a:gd name="T24" fmla="*/ 20 w 28"/>
                  <a:gd name="T25" fmla="*/ 10 h 10"/>
                  <a:gd name="T26" fmla="*/ 22 w 28"/>
                  <a:gd name="T27" fmla="*/ 10 h 10"/>
                  <a:gd name="T28" fmla="*/ 22 w 28"/>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10">
                    <a:moveTo>
                      <a:pt x="22" y="10"/>
                    </a:moveTo>
                    <a:lnTo>
                      <a:pt x="28" y="6"/>
                    </a:lnTo>
                    <a:lnTo>
                      <a:pt x="28" y="6"/>
                    </a:lnTo>
                    <a:lnTo>
                      <a:pt x="28" y="0"/>
                    </a:lnTo>
                    <a:lnTo>
                      <a:pt x="28" y="0"/>
                    </a:lnTo>
                    <a:lnTo>
                      <a:pt x="24" y="0"/>
                    </a:lnTo>
                    <a:lnTo>
                      <a:pt x="22" y="0"/>
                    </a:lnTo>
                    <a:lnTo>
                      <a:pt x="22" y="0"/>
                    </a:lnTo>
                    <a:lnTo>
                      <a:pt x="8" y="0"/>
                    </a:lnTo>
                    <a:lnTo>
                      <a:pt x="0" y="8"/>
                    </a:lnTo>
                    <a:lnTo>
                      <a:pt x="0" y="8"/>
                    </a:lnTo>
                    <a:lnTo>
                      <a:pt x="20" y="10"/>
                    </a:lnTo>
                    <a:lnTo>
                      <a:pt x="20" y="10"/>
                    </a:lnTo>
                    <a:lnTo>
                      <a:pt x="22" y="10"/>
                    </a:lnTo>
                    <a:lnTo>
                      <a:pt x="2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1588">
                <a:extLst>
                  <a:ext uri="{FF2B5EF4-FFF2-40B4-BE49-F238E27FC236}">
                    <a16:creationId xmlns:a16="http://schemas.microsoft.com/office/drawing/2014/main" id="{FBB6F576-BF9F-4A0F-88ED-63E2DC216F68}"/>
                  </a:ext>
                </a:extLst>
              </p:cNvPr>
              <p:cNvSpPr>
                <a:spLocks/>
              </p:cNvSpPr>
              <p:nvPr/>
            </p:nvSpPr>
            <p:spPr bwMode="auto">
              <a:xfrm>
                <a:off x="2332" y="1348"/>
                <a:ext cx="8" cy="6"/>
              </a:xfrm>
              <a:custGeom>
                <a:avLst/>
                <a:gdLst>
                  <a:gd name="T0" fmla="*/ 0 w 8"/>
                  <a:gd name="T1" fmla="*/ 6 h 6"/>
                  <a:gd name="T2" fmla="*/ 0 w 8"/>
                  <a:gd name="T3" fmla="*/ 6 h 6"/>
                  <a:gd name="T4" fmla="*/ 0 w 8"/>
                  <a:gd name="T5" fmla="*/ 6 h 6"/>
                  <a:gd name="T6" fmla="*/ 8 w 8"/>
                  <a:gd name="T7" fmla="*/ 0 h 6"/>
                  <a:gd name="T8" fmla="*/ 8 w 8"/>
                  <a:gd name="T9" fmla="*/ 0 h 6"/>
                  <a:gd name="T10" fmla="*/ 2 w 8"/>
                  <a:gd name="T11" fmla="*/ 2 h 6"/>
                  <a:gd name="T12" fmla="*/ 0 w 8"/>
                  <a:gd name="T13" fmla="*/ 4 h 6"/>
                  <a:gd name="T14" fmla="*/ 0 w 8"/>
                  <a:gd name="T15" fmla="*/ 6 h 6"/>
                  <a:gd name="T16" fmla="*/ 0 w 8"/>
                  <a:gd name="T17"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6">
                    <a:moveTo>
                      <a:pt x="0" y="6"/>
                    </a:moveTo>
                    <a:lnTo>
                      <a:pt x="0" y="6"/>
                    </a:lnTo>
                    <a:lnTo>
                      <a:pt x="0" y="6"/>
                    </a:lnTo>
                    <a:lnTo>
                      <a:pt x="8" y="0"/>
                    </a:lnTo>
                    <a:lnTo>
                      <a:pt x="8" y="0"/>
                    </a:lnTo>
                    <a:lnTo>
                      <a:pt x="2" y="2"/>
                    </a:lnTo>
                    <a:lnTo>
                      <a:pt x="0" y="4"/>
                    </a:lnTo>
                    <a:lnTo>
                      <a:pt x="0" y="6"/>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1589">
                <a:extLst>
                  <a:ext uri="{FF2B5EF4-FFF2-40B4-BE49-F238E27FC236}">
                    <a16:creationId xmlns:a16="http://schemas.microsoft.com/office/drawing/2014/main" id="{31DC69AC-D52E-4BBB-AD48-343FD486978B}"/>
                  </a:ext>
                </a:extLst>
              </p:cNvPr>
              <p:cNvSpPr>
                <a:spLocks/>
              </p:cNvSpPr>
              <p:nvPr/>
            </p:nvSpPr>
            <p:spPr bwMode="auto">
              <a:xfrm>
                <a:off x="2342" y="1354"/>
                <a:ext cx="32" cy="26"/>
              </a:xfrm>
              <a:custGeom>
                <a:avLst/>
                <a:gdLst>
                  <a:gd name="T0" fmla="*/ 0 w 32"/>
                  <a:gd name="T1" fmla="*/ 22 h 26"/>
                  <a:gd name="T2" fmla="*/ 0 w 32"/>
                  <a:gd name="T3" fmla="*/ 22 h 26"/>
                  <a:gd name="T4" fmla="*/ 2 w 32"/>
                  <a:gd name="T5" fmla="*/ 24 h 26"/>
                  <a:gd name="T6" fmla="*/ 4 w 32"/>
                  <a:gd name="T7" fmla="*/ 26 h 26"/>
                  <a:gd name="T8" fmla="*/ 14 w 32"/>
                  <a:gd name="T9" fmla="*/ 26 h 26"/>
                  <a:gd name="T10" fmla="*/ 32 w 32"/>
                  <a:gd name="T11" fmla="*/ 8 h 26"/>
                  <a:gd name="T12" fmla="*/ 32 w 32"/>
                  <a:gd name="T13" fmla="*/ 8 h 26"/>
                  <a:gd name="T14" fmla="*/ 28 w 32"/>
                  <a:gd name="T15" fmla="*/ 6 h 26"/>
                  <a:gd name="T16" fmla="*/ 24 w 32"/>
                  <a:gd name="T17" fmla="*/ 6 h 26"/>
                  <a:gd name="T18" fmla="*/ 18 w 32"/>
                  <a:gd name="T19" fmla="*/ 4 h 26"/>
                  <a:gd name="T20" fmla="*/ 18 w 32"/>
                  <a:gd name="T21" fmla="*/ 2 h 26"/>
                  <a:gd name="T22" fmla="*/ 18 w 32"/>
                  <a:gd name="T23" fmla="*/ 0 h 26"/>
                  <a:gd name="T24" fmla="*/ 18 w 32"/>
                  <a:gd name="T25" fmla="*/ 0 h 26"/>
                  <a:gd name="T26" fmla="*/ 14 w 32"/>
                  <a:gd name="T27" fmla="*/ 0 h 26"/>
                  <a:gd name="T28" fmla="*/ 0 w 32"/>
                  <a:gd name="T29" fmla="*/ 14 h 26"/>
                  <a:gd name="T30" fmla="*/ 0 w 32"/>
                  <a:gd name="T31" fmla="*/ 14 h 26"/>
                  <a:gd name="T32" fmla="*/ 6 w 32"/>
                  <a:gd name="T33" fmla="*/ 18 h 26"/>
                  <a:gd name="T34" fmla="*/ 6 w 32"/>
                  <a:gd name="T35" fmla="*/ 18 h 26"/>
                  <a:gd name="T36" fmla="*/ 2 w 32"/>
                  <a:gd name="T37" fmla="*/ 18 h 26"/>
                  <a:gd name="T38" fmla="*/ 0 w 32"/>
                  <a:gd name="T39" fmla="*/ 22 h 26"/>
                  <a:gd name="T40" fmla="*/ 0 w 32"/>
                  <a:gd name="T41" fmla="*/ 22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 h="26">
                    <a:moveTo>
                      <a:pt x="0" y="22"/>
                    </a:moveTo>
                    <a:lnTo>
                      <a:pt x="0" y="22"/>
                    </a:lnTo>
                    <a:lnTo>
                      <a:pt x="2" y="24"/>
                    </a:lnTo>
                    <a:lnTo>
                      <a:pt x="4" y="26"/>
                    </a:lnTo>
                    <a:lnTo>
                      <a:pt x="14" y="26"/>
                    </a:lnTo>
                    <a:lnTo>
                      <a:pt x="32" y="8"/>
                    </a:lnTo>
                    <a:lnTo>
                      <a:pt x="32" y="8"/>
                    </a:lnTo>
                    <a:lnTo>
                      <a:pt x="28" y="6"/>
                    </a:lnTo>
                    <a:lnTo>
                      <a:pt x="24" y="6"/>
                    </a:lnTo>
                    <a:lnTo>
                      <a:pt x="18" y="4"/>
                    </a:lnTo>
                    <a:lnTo>
                      <a:pt x="18" y="2"/>
                    </a:lnTo>
                    <a:lnTo>
                      <a:pt x="18" y="0"/>
                    </a:lnTo>
                    <a:lnTo>
                      <a:pt x="18" y="0"/>
                    </a:lnTo>
                    <a:lnTo>
                      <a:pt x="14" y="0"/>
                    </a:lnTo>
                    <a:lnTo>
                      <a:pt x="0" y="14"/>
                    </a:lnTo>
                    <a:lnTo>
                      <a:pt x="0" y="14"/>
                    </a:lnTo>
                    <a:lnTo>
                      <a:pt x="6" y="18"/>
                    </a:lnTo>
                    <a:lnTo>
                      <a:pt x="6" y="18"/>
                    </a:lnTo>
                    <a:lnTo>
                      <a:pt x="2" y="18"/>
                    </a:lnTo>
                    <a:lnTo>
                      <a:pt x="0" y="22"/>
                    </a:lnTo>
                    <a:lnTo>
                      <a:pt x="0"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1590">
                <a:extLst>
                  <a:ext uri="{FF2B5EF4-FFF2-40B4-BE49-F238E27FC236}">
                    <a16:creationId xmlns:a16="http://schemas.microsoft.com/office/drawing/2014/main" id="{27F1F1D6-7454-41AA-9556-67B80B0D0A99}"/>
                  </a:ext>
                </a:extLst>
              </p:cNvPr>
              <p:cNvSpPr>
                <a:spLocks/>
              </p:cNvSpPr>
              <p:nvPr/>
            </p:nvSpPr>
            <p:spPr bwMode="auto">
              <a:xfrm>
                <a:off x="2314" y="1316"/>
                <a:ext cx="8" cy="4"/>
              </a:xfrm>
              <a:custGeom>
                <a:avLst/>
                <a:gdLst>
                  <a:gd name="T0" fmla="*/ 4 w 8"/>
                  <a:gd name="T1" fmla="*/ 4 h 4"/>
                  <a:gd name="T2" fmla="*/ 8 w 8"/>
                  <a:gd name="T3" fmla="*/ 0 h 4"/>
                  <a:gd name="T4" fmla="*/ 8 w 8"/>
                  <a:gd name="T5" fmla="*/ 0 h 4"/>
                  <a:gd name="T6" fmla="*/ 0 w 8"/>
                  <a:gd name="T7" fmla="*/ 0 h 4"/>
                  <a:gd name="T8" fmla="*/ 0 w 8"/>
                  <a:gd name="T9" fmla="*/ 0 h 4"/>
                  <a:gd name="T10" fmla="*/ 2 w 8"/>
                  <a:gd name="T11" fmla="*/ 2 h 4"/>
                  <a:gd name="T12" fmla="*/ 4 w 8"/>
                  <a:gd name="T13" fmla="*/ 4 h 4"/>
                  <a:gd name="T14" fmla="*/ 4 w 8"/>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4">
                    <a:moveTo>
                      <a:pt x="4" y="4"/>
                    </a:moveTo>
                    <a:lnTo>
                      <a:pt x="8" y="0"/>
                    </a:lnTo>
                    <a:lnTo>
                      <a:pt x="8" y="0"/>
                    </a:lnTo>
                    <a:lnTo>
                      <a:pt x="0" y="0"/>
                    </a:lnTo>
                    <a:lnTo>
                      <a:pt x="0" y="0"/>
                    </a:lnTo>
                    <a:lnTo>
                      <a:pt x="2" y="2"/>
                    </a:lnTo>
                    <a:lnTo>
                      <a:pt x="4" y="4"/>
                    </a:lnTo>
                    <a:lnTo>
                      <a:pt x="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Freeform 1591">
                <a:extLst>
                  <a:ext uri="{FF2B5EF4-FFF2-40B4-BE49-F238E27FC236}">
                    <a16:creationId xmlns:a16="http://schemas.microsoft.com/office/drawing/2014/main" id="{3CAFDB10-A187-4C1C-AC1F-3243D6A6D7D3}"/>
                  </a:ext>
                </a:extLst>
              </p:cNvPr>
              <p:cNvSpPr>
                <a:spLocks/>
              </p:cNvSpPr>
              <p:nvPr/>
            </p:nvSpPr>
            <p:spPr bwMode="auto">
              <a:xfrm>
                <a:off x="2376" y="1274"/>
                <a:ext cx="34" cy="22"/>
              </a:xfrm>
              <a:custGeom>
                <a:avLst/>
                <a:gdLst>
                  <a:gd name="T0" fmla="*/ 26 w 34"/>
                  <a:gd name="T1" fmla="*/ 8 h 22"/>
                  <a:gd name="T2" fmla="*/ 18 w 34"/>
                  <a:gd name="T3" fmla="*/ 8 h 22"/>
                  <a:gd name="T4" fmla="*/ 18 w 34"/>
                  <a:gd name="T5" fmla="*/ 8 h 22"/>
                  <a:gd name="T6" fmla="*/ 8 w 34"/>
                  <a:gd name="T7" fmla="*/ 10 h 22"/>
                  <a:gd name="T8" fmla="*/ 0 w 34"/>
                  <a:gd name="T9" fmla="*/ 14 h 22"/>
                  <a:gd name="T10" fmla="*/ 0 w 34"/>
                  <a:gd name="T11" fmla="*/ 14 h 22"/>
                  <a:gd name="T12" fmla="*/ 2 w 34"/>
                  <a:gd name="T13" fmla="*/ 18 h 22"/>
                  <a:gd name="T14" fmla="*/ 6 w 34"/>
                  <a:gd name="T15" fmla="*/ 22 h 22"/>
                  <a:gd name="T16" fmla="*/ 6 w 34"/>
                  <a:gd name="T17" fmla="*/ 22 h 22"/>
                  <a:gd name="T18" fmla="*/ 10 w 34"/>
                  <a:gd name="T19" fmla="*/ 20 h 22"/>
                  <a:gd name="T20" fmla="*/ 16 w 34"/>
                  <a:gd name="T21" fmla="*/ 20 h 22"/>
                  <a:gd name="T22" fmla="*/ 34 w 34"/>
                  <a:gd name="T23" fmla="*/ 2 h 22"/>
                  <a:gd name="T24" fmla="*/ 34 w 34"/>
                  <a:gd name="T25" fmla="*/ 2 h 22"/>
                  <a:gd name="T26" fmla="*/ 12 w 34"/>
                  <a:gd name="T27" fmla="*/ 0 h 22"/>
                  <a:gd name="T28" fmla="*/ 12 w 34"/>
                  <a:gd name="T29" fmla="*/ 0 h 22"/>
                  <a:gd name="T30" fmla="*/ 12 w 34"/>
                  <a:gd name="T31" fmla="*/ 0 h 22"/>
                  <a:gd name="T32" fmla="*/ 14 w 34"/>
                  <a:gd name="T33" fmla="*/ 4 h 22"/>
                  <a:gd name="T34" fmla="*/ 18 w 34"/>
                  <a:gd name="T35" fmla="*/ 6 h 22"/>
                  <a:gd name="T36" fmla="*/ 26 w 34"/>
                  <a:gd name="T37" fmla="*/ 8 h 22"/>
                  <a:gd name="T38" fmla="*/ 26 w 34"/>
                  <a:gd name="T39" fmla="*/ 8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 h="22">
                    <a:moveTo>
                      <a:pt x="26" y="8"/>
                    </a:moveTo>
                    <a:lnTo>
                      <a:pt x="18" y="8"/>
                    </a:lnTo>
                    <a:lnTo>
                      <a:pt x="18" y="8"/>
                    </a:lnTo>
                    <a:lnTo>
                      <a:pt x="8" y="10"/>
                    </a:lnTo>
                    <a:lnTo>
                      <a:pt x="0" y="14"/>
                    </a:lnTo>
                    <a:lnTo>
                      <a:pt x="0" y="14"/>
                    </a:lnTo>
                    <a:lnTo>
                      <a:pt x="2" y="18"/>
                    </a:lnTo>
                    <a:lnTo>
                      <a:pt x="6" y="22"/>
                    </a:lnTo>
                    <a:lnTo>
                      <a:pt x="6" y="22"/>
                    </a:lnTo>
                    <a:lnTo>
                      <a:pt x="10" y="20"/>
                    </a:lnTo>
                    <a:lnTo>
                      <a:pt x="16" y="20"/>
                    </a:lnTo>
                    <a:lnTo>
                      <a:pt x="34" y="2"/>
                    </a:lnTo>
                    <a:lnTo>
                      <a:pt x="34" y="2"/>
                    </a:lnTo>
                    <a:lnTo>
                      <a:pt x="12" y="0"/>
                    </a:lnTo>
                    <a:lnTo>
                      <a:pt x="12" y="0"/>
                    </a:lnTo>
                    <a:lnTo>
                      <a:pt x="12" y="0"/>
                    </a:lnTo>
                    <a:lnTo>
                      <a:pt x="14" y="4"/>
                    </a:lnTo>
                    <a:lnTo>
                      <a:pt x="18" y="6"/>
                    </a:lnTo>
                    <a:lnTo>
                      <a:pt x="26" y="8"/>
                    </a:lnTo>
                    <a:lnTo>
                      <a:pt x="26"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1592">
                <a:extLst>
                  <a:ext uri="{FF2B5EF4-FFF2-40B4-BE49-F238E27FC236}">
                    <a16:creationId xmlns:a16="http://schemas.microsoft.com/office/drawing/2014/main" id="{AE963E1F-88C8-47E1-8DAD-D30D06A05343}"/>
                  </a:ext>
                </a:extLst>
              </p:cNvPr>
              <p:cNvSpPr>
                <a:spLocks/>
              </p:cNvSpPr>
              <p:nvPr/>
            </p:nvSpPr>
            <p:spPr bwMode="auto">
              <a:xfrm>
                <a:off x="2362" y="1312"/>
                <a:ext cx="10" cy="10"/>
              </a:xfrm>
              <a:custGeom>
                <a:avLst/>
                <a:gdLst>
                  <a:gd name="T0" fmla="*/ 8 w 10"/>
                  <a:gd name="T1" fmla="*/ 0 h 10"/>
                  <a:gd name="T2" fmla="*/ 0 w 10"/>
                  <a:gd name="T3" fmla="*/ 0 h 10"/>
                  <a:gd name="T4" fmla="*/ 0 w 10"/>
                  <a:gd name="T5" fmla="*/ 0 h 10"/>
                  <a:gd name="T6" fmla="*/ 2 w 10"/>
                  <a:gd name="T7" fmla="*/ 6 h 10"/>
                  <a:gd name="T8" fmla="*/ 4 w 10"/>
                  <a:gd name="T9" fmla="*/ 10 h 10"/>
                  <a:gd name="T10" fmla="*/ 10 w 10"/>
                  <a:gd name="T11" fmla="*/ 2 h 10"/>
                  <a:gd name="T12" fmla="*/ 10 w 10"/>
                  <a:gd name="T13" fmla="*/ 2 h 10"/>
                  <a:gd name="T14" fmla="*/ 8 w 10"/>
                  <a:gd name="T15" fmla="*/ 0 h 10"/>
                  <a:gd name="T16" fmla="*/ 8 w 10"/>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0">
                    <a:moveTo>
                      <a:pt x="8" y="0"/>
                    </a:moveTo>
                    <a:lnTo>
                      <a:pt x="0" y="0"/>
                    </a:lnTo>
                    <a:lnTo>
                      <a:pt x="0" y="0"/>
                    </a:lnTo>
                    <a:lnTo>
                      <a:pt x="2" y="6"/>
                    </a:lnTo>
                    <a:lnTo>
                      <a:pt x="4" y="10"/>
                    </a:lnTo>
                    <a:lnTo>
                      <a:pt x="10" y="2"/>
                    </a:lnTo>
                    <a:lnTo>
                      <a:pt x="10" y="2"/>
                    </a:lnTo>
                    <a:lnTo>
                      <a:pt x="8" y="0"/>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1593">
                <a:extLst>
                  <a:ext uri="{FF2B5EF4-FFF2-40B4-BE49-F238E27FC236}">
                    <a16:creationId xmlns:a16="http://schemas.microsoft.com/office/drawing/2014/main" id="{087323FE-6B7A-4A31-8778-413EA664EB3F}"/>
                  </a:ext>
                </a:extLst>
              </p:cNvPr>
              <p:cNvSpPr>
                <a:spLocks/>
              </p:cNvSpPr>
              <p:nvPr/>
            </p:nvSpPr>
            <p:spPr bwMode="auto">
              <a:xfrm>
                <a:off x="2366" y="1296"/>
                <a:ext cx="22" cy="14"/>
              </a:xfrm>
              <a:custGeom>
                <a:avLst/>
                <a:gdLst>
                  <a:gd name="T0" fmla="*/ 12 w 22"/>
                  <a:gd name="T1" fmla="*/ 0 h 14"/>
                  <a:gd name="T2" fmla="*/ 12 w 22"/>
                  <a:gd name="T3" fmla="*/ 0 h 14"/>
                  <a:gd name="T4" fmla="*/ 4 w 22"/>
                  <a:gd name="T5" fmla="*/ 2 h 14"/>
                  <a:gd name="T6" fmla="*/ 2 w 22"/>
                  <a:gd name="T7" fmla="*/ 2 h 14"/>
                  <a:gd name="T8" fmla="*/ 0 w 22"/>
                  <a:gd name="T9" fmla="*/ 6 h 14"/>
                  <a:gd name="T10" fmla="*/ 0 w 22"/>
                  <a:gd name="T11" fmla="*/ 6 h 14"/>
                  <a:gd name="T12" fmla="*/ 2 w 22"/>
                  <a:gd name="T13" fmla="*/ 8 h 14"/>
                  <a:gd name="T14" fmla="*/ 4 w 22"/>
                  <a:gd name="T15" fmla="*/ 10 h 14"/>
                  <a:gd name="T16" fmla="*/ 12 w 22"/>
                  <a:gd name="T17" fmla="*/ 14 h 14"/>
                  <a:gd name="T18" fmla="*/ 22 w 22"/>
                  <a:gd name="T19" fmla="*/ 4 h 14"/>
                  <a:gd name="T20" fmla="*/ 22 w 22"/>
                  <a:gd name="T21" fmla="*/ 4 h 14"/>
                  <a:gd name="T22" fmla="*/ 18 w 22"/>
                  <a:gd name="T23" fmla="*/ 2 h 14"/>
                  <a:gd name="T24" fmla="*/ 12 w 22"/>
                  <a:gd name="T25" fmla="*/ 0 h 14"/>
                  <a:gd name="T26" fmla="*/ 12 w 22"/>
                  <a:gd name="T2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14">
                    <a:moveTo>
                      <a:pt x="12" y="0"/>
                    </a:moveTo>
                    <a:lnTo>
                      <a:pt x="12" y="0"/>
                    </a:lnTo>
                    <a:lnTo>
                      <a:pt x="4" y="2"/>
                    </a:lnTo>
                    <a:lnTo>
                      <a:pt x="2" y="2"/>
                    </a:lnTo>
                    <a:lnTo>
                      <a:pt x="0" y="6"/>
                    </a:lnTo>
                    <a:lnTo>
                      <a:pt x="0" y="6"/>
                    </a:lnTo>
                    <a:lnTo>
                      <a:pt x="2" y="8"/>
                    </a:lnTo>
                    <a:lnTo>
                      <a:pt x="4" y="10"/>
                    </a:lnTo>
                    <a:lnTo>
                      <a:pt x="12" y="14"/>
                    </a:lnTo>
                    <a:lnTo>
                      <a:pt x="22" y="4"/>
                    </a:lnTo>
                    <a:lnTo>
                      <a:pt x="22" y="4"/>
                    </a:lnTo>
                    <a:lnTo>
                      <a:pt x="18" y="2"/>
                    </a:lnTo>
                    <a:lnTo>
                      <a:pt x="12" y="0"/>
                    </a:lnTo>
                    <a:lnTo>
                      <a:pt x="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1594">
                <a:extLst>
                  <a:ext uri="{FF2B5EF4-FFF2-40B4-BE49-F238E27FC236}">
                    <a16:creationId xmlns:a16="http://schemas.microsoft.com/office/drawing/2014/main" id="{682EE99A-C0DB-4EDB-ADA4-E59D4B60BB64}"/>
                  </a:ext>
                </a:extLst>
              </p:cNvPr>
              <p:cNvSpPr>
                <a:spLocks/>
              </p:cNvSpPr>
              <p:nvPr/>
            </p:nvSpPr>
            <p:spPr bwMode="auto">
              <a:xfrm>
                <a:off x="2378" y="1286"/>
                <a:ext cx="58" cy="52"/>
              </a:xfrm>
              <a:custGeom>
                <a:avLst/>
                <a:gdLst>
                  <a:gd name="T0" fmla="*/ 0 w 58"/>
                  <a:gd name="T1" fmla="*/ 46 h 52"/>
                  <a:gd name="T2" fmla="*/ 0 w 58"/>
                  <a:gd name="T3" fmla="*/ 46 h 52"/>
                  <a:gd name="T4" fmla="*/ 2 w 58"/>
                  <a:gd name="T5" fmla="*/ 50 h 52"/>
                  <a:gd name="T6" fmla="*/ 4 w 58"/>
                  <a:gd name="T7" fmla="*/ 50 h 52"/>
                  <a:gd name="T8" fmla="*/ 4 w 58"/>
                  <a:gd name="T9" fmla="*/ 50 h 52"/>
                  <a:gd name="T10" fmla="*/ 8 w 58"/>
                  <a:gd name="T11" fmla="*/ 50 h 52"/>
                  <a:gd name="T12" fmla="*/ 14 w 58"/>
                  <a:gd name="T13" fmla="*/ 46 h 52"/>
                  <a:gd name="T14" fmla="*/ 14 w 58"/>
                  <a:gd name="T15" fmla="*/ 46 h 52"/>
                  <a:gd name="T16" fmla="*/ 16 w 58"/>
                  <a:gd name="T17" fmla="*/ 50 h 52"/>
                  <a:gd name="T18" fmla="*/ 18 w 58"/>
                  <a:gd name="T19" fmla="*/ 52 h 52"/>
                  <a:gd name="T20" fmla="*/ 58 w 58"/>
                  <a:gd name="T21" fmla="*/ 14 h 52"/>
                  <a:gd name="T22" fmla="*/ 58 w 58"/>
                  <a:gd name="T23" fmla="*/ 14 h 52"/>
                  <a:gd name="T24" fmla="*/ 54 w 58"/>
                  <a:gd name="T25" fmla="*/ 14 h 52"/>
                  <a:gd name="T26" fmla="*/ 54 w 58"/>
                  <a:gd name="T27" fmla="*/ 14 h 52"/>
                  <a:gd name="T28" fmla="*/ 52 w 58"/>
                  <a:gd name="T29" fmla="*/ 12 h 52"/>
                  <a:gd name="T30" fmla="*/ 50 w 58"/>
                  <a:gd name="T31" fmla="*/ 8 h 52"/>
                  <a:gd name="T32" fmla="*/ 46 w 58"/>
                  <a:gd name="T33" fmla="*/ 0 h 52"/>
                  <a:gd name="T34" fmla="*/ 6 w 58"/>
                  <a:gd name="T35" fmla="*/ 40 h 52"/>
                  <a:gd name="T36" fmla="*/ 6 w 58"/>
                  <a:gd name="T37" fmla="*/ 40 h 52"/>
                  <a:gd name="T38" fmla="*/ 12 w 58"/>
                  <a:gd name="T39" fmla="*/ 40 h 52"/>
                  <a:gd name="T40" fmla="*/ 12 w 58"/>
                  <a:gd name="T41" fmla="*/ 40 h 52"/>
                  <a:gd name="T42" fmla="*/ 6 w 58"/>
                  <a:gd name="T43" fmla="*/ 44 h 52"/>
                  <a:gd name="T44" fmla="*/ 0 w 58"/>
                  <a:gd name="T45" fmla="*/ 46 h 52"/>
                  <a:gd name="T46" fmla="*/ 0 w 58"/>
                  <a:gd name="T47" fmla="*/ 4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 h="52">
                    <a:moveTo>
                      <a:pt x="0" y="46"/>
                    </a:moveTo>
                    <a:lnTo>
                      <a:pt x="0" y="46"/>
                    </a:lnTo>
                    <a:lnTo>
                      <a:pt x="2" y="50"/>
                    </a:lnTo>
                    <a:lnTo>
                      <a:pt x="4" y="50"/>
                    </a:lnTo>
                    <a:lnTo>
                      <a:pt x="4" y="50"/>
                    </a:lnTo>
                    <a:lnTo>
                      <a:pt x="8" y="50"/>
                    </a:lnTo>
                    <a:lnTo>
                      <a:pt x="14" y="46"/>
                    </a:lnTo>
                    <a:lnTo>
                      <a:pt x="14" y="46"/>
                    </a:lnTo>
                    <a:lnTo>
                      <a:pt x="16" y="50"/>
                    </a:lnTo>
                    <a:lnTo>
                      <a:pt x="18" y="52"/>
                    </a:lnTo>
                    <a:lnTo>
                      <a:pt x="58" y="14"/>
                    </a:lnTo>
                    <a:lnTo>
                      <a:pt x="58" y="14"/>
                    </a:lnTo>
                    <a:lnTo>
                      <a:pt x="54" y="14"/>
                    </a:lnTo>
                    <a:lnTo>
                      <a:pt x="54" y="14"/>
                    </a:lnTo>
                    <a:lnTo>
                      <a:pt x="52" y="12"/>
                    </a:lnTo>
                    <a:lnTo>
                      <a:pt x="50" y="8"/>
                    </a:lnTo>
                    <a:lnTo>
                      <a:pt x="46" y="0"/>
                    </a:lnTo>
                    <a:lnTo>
                      <a:pt x="6" y="40"/>
                    </a:lnTo>
                    <a:lnTo>
                      <a:pt x="6" y="40"/>
                    </a:lnTo>
                    <a:lnTo>
                      <a:pt x="12" y="40"/>
                    </a:lnTo>
                    <a:lnTo>
                      <a:pt x="12" y="40"/>
                    </a:lnTo>
                    <a:lnTo>
                      <a:pt x="6" y="44"/>
                    </a:lnTo>
                    <a:lnTo>
                      <a:pt x="0" y="46"/>
                    </a:lnTo>
                    <a:lnTo>
                      <a:pt x="0"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1595">
                <a:extLst>
                  <a:ext uri="{FF2B5EF4-FFF2-40B4-BE49-F238E27FC236}">
                    <a16:creationId xmlns:a16="http://schemas.microsoft.com/office/drawing/2014/main" id="{E30BD62C-EEA6-4A41-B759-54A29B079EC1}"/>
                  </a:ext>
                </a:extLst>
              </p:cNvPr>
              <p:cNvSpPr>
                <a:spLocks/>
              </p:cNvSpPr>
              <p:nvPr/>
            </p:nvSpPr>
            <p:spPr bwMode="auto">
              <a:xfrm>
                <a:off x="2402" y="1304"/>
                <a:ext cx="72" cy="64"/>
              </a:xfrm>
              <a:custGeom>
                <a:avLst/>
                <a:gdLst>
                  <a:gd name="T0" fmla="*/ 30 w 72"/>
                  <a:gd name="T1" fmla="*/ 34 h 64"/>
                  <a:gd name="T2" fmla="*/ 30 w 72"/>
                  <a:gd name="T3" fmla="*/ 34 h 64"/>
                  <a:gd name="T4" fmla="*/ 16 w 72"/>
                  <a:gd name="T5" fmla="*/ 36 h 64"/>
                  <a:gd name="T6" fmla="*/ 0 w 72"/>
                  <a:gd name="T7" fmla="*/ 52 h 64"/>
                  <a:gd name="T8" fmla="*/ 0 w 72"/>
                  <a:gd name="T9" fmla="*/ 52 h 64"/>
                  <a:gd name="T10" fmla="*/ 8 w 72"/>
                  <a:gd name="T11" fmla="*/ 54 h 64"/>
                  <a:gd name="T12" fmla="*/ 16 w 72"/>
                  <a:gd name="T13" fmla="*/ 56 h 64"/>
                  <a:gd name="T14" fmla="*/ 16 w 72"/>
                  <a:gd name="T15" fmla="*/ 56 h 64"/>
                  <a:gd name="T16" fmla="*/ 12 w 72"/>
                  <a:gd name="T17" fmla="*/ 58 h 64"/>
                  <a:gd name="T18" fmla="*/ 10 w 72"/>
                  <a:gd name="T19" fmla="*/ 58 h 64"/>
                  <a:gd name="T20" fmla="*/ 10 w 72"/>
                  <a:gd name="T21" fmla="*/ 58 h 64"/>
                  <a:gd name="T22" fmla="*/ 10 w 72"/>
                  <a:gd name="T23" fmla="*/ 62 h 64"/>
                  <a:gd name="T24" fmla="*/ 14 w 72"/>
                  <a:gd name="T25" fmla="*/ 64 h 64"/>
                  <a:gd name="T26" fmla="*/ 72 w 72"/>
                  <a:gd name="T27" fmla="*/ 6 h 64"/>
                  <a:gd name="T28" fmla="*/ 72 w 72"/>
                  <a:gd name="T29" fmla="*/ 6 h 64"/>
                  <a:gd name="T30" fmla="*/ 70 w 72"/>
                  <a:gd name="T31" fmla="*/ 2 h 64"/>
                  <a:gd name="T32" fmla="*/ 68 w 72"/>
                  <a:gd name="T33" fmla="*/ 0 h 64"/>
                  <a:gd name="T34" fmla="*/ 66 w 72"/>
                  <a:gd name="T35" fmla="*/ 0 h 64"/>
                  <a:gd name="T36" fmla="*/ 66 w 72"/>
                  <a:gd name="T37" fmla="*/ 0 h 64"/>
                  <a:gd name="T38" fmla="*/ 60 w 72"/>
                  <a:gd name="T39" fmla="*/ 0 h 64"/>
                  <a:gd name="T40" fmla="*/ 66 w 72"/>
                  <a:gd name="T41" fmla="*/ 4 h 64"/>
                  <a:gd name="T42" fmla="*/ 66 w 72"/>
                  <a:gd name="T43" fmla="*/ 8 h 64"/>
                  <a:gd name="T44" fmla="*/ 58 w 72"/>
                  <a:gd name="T45" fmla="*/ 8 h 64"/>
                  <a:gd name="T46" fmla="*/ 58 w 72"/>
                  <a:gd name="T47" fmla="*/ 8 h 64"/>
                  <a:gd name="T48" fmla="*/ 54 w 72"/>
                  <a:gd name="T49" fmla="*/ 4 h 64"/>
                  <a:gd name="T50" fmla="*/ 54 w 72"/>
                  <a:gd name="T51" fmla="*/ 0 h 64"/>
                  <a:gd name="T52" fmla="*/ 20 w 72"/>
                  <a:gd name="T53" fmla="*/ 32 h 64"/>
                  <a:gd name="T54" fmla="*/ 20 w 72"/>
                  <a:gd name="T55" fmla="*/ 32 h 64"/>
                  <a:gd name="T56" fmla="*/ 30 w 72"/>
                  <a:gd name="T57" fmla="*/ 34 h 64"/>
                  <a:gd name="T58" fmla="*/ 30 w 72"/>
                  <a:gd name="T59" fmla="*/ 3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2" h="64">
                    <a:moveTo>
                      <a:pt x="30" y="34"/>
                    </a:moveTo>
                    <a:lnTo>
                      <a:pt x="30" y="34"/>
                    </a:lnTo>
                    <a:lnTo>
                      <a:pt x="16" y="36"/>
                    </a:lnTo>
                    <a:lnTo>
                      <a:pt x="0" y="52"/>
                    </a:lnTo>
                    <a:lnTo>
                      <a:pt x="0" y="52"/>
                    </a:lnTo>
                    <a:lnTo>
                      <a:pt x="8" y="54"/>
                    </a:lnTo>
                    <a:lnTo>
                      <a:pt x="16" y="56"/>
                    </a:lnTo>
                    <a:lnTo>
                      <a:pt x="16" y="56"/>
                    </a:lnTo>
                    <a:lnTo>
                      <a:pt x="12" y="58"/>
                    </a:lnTo>
                    <a:lnTo>
                      <a:pt x="10" y="58"/>
                    </a:lnTo>
                    <a:lnTo>
                      <a:pt x="10" y="58"/>
                    </a:lnTo>
                    <a:lnTo>
                      <a:pt x="10" y="62"/>
                    </a:lnTo>
                    <a:lnTo>
                      <a:pt x="14" y="64"/>
                    </a:lnTo>
                    <a:lnTo>
                      <a:pt x="72" y="6"/>
                    </a:lnTo>
                    <a:lnTo>
                      <a:pt x="72" y="6"/>
                    </a:lnTo>
                    <a:lnTo>
                      <a:pt x="70" y="2"/>
                    </a:lnTo>
                    <a:lnTo>
                      <a:pt x="68" y="0"/>
                    </a:lnTo>
                    <a:lnTo>
                      <a:pt x="66" y="0"/>
                    </a:lnTo>
                    <a:lnTo>
                      <a:pt x="66" y="0"/>
                    </a:lnTo>
                    <a:lnTo>
                      <a:pt x="60" y="0"/>
                    </a:lnTo>
                    <a:lnTo>
                      <a:pt x="66" y="4"/>
                    </a:lnTo>
                    <a:lnTo>
                      <a:pt x="66" y="8"/>
                    </a:lnTo>
                    <a:lnTo>
                      <a:pt x="58" y="8"/>
                    </a:lnTo>
                    <a:lnTo>
                      <a:pt x="58" y="8"/>
                    </a:lnTo>
                    <a:lnTo>
                      <a:pt x="54" y="4"/>
                    </a:lnTo>
                    <a:lnTo>
                      <a:pt x="54" y="0"/>
                    </a:lnTo>
                    <a:lnTo>
                      <a:pt x="20" y="32"/>
                    </a:lnTo>
                    <a:lnTo>
                      <a:pt x="20" y="32"/>
                    </a:lnTo>
                    <a:lnTo>
                      <a:pt x="30" y="34"/>
                    </a:lnTo>
                    <a:lnTo>
                      <a:pt x="30"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1596">
                <a:extLst>
                  <a:ext uri="{FF2B5EF4-FFF2-40B4-BE49-F238E27FC236}">
                    <a16:creationId xmlns:a16="http://schemas.microsoft.com/office/drawing/2014/main" id="{858EF05C-D143-41FE-BC96-A5091EE7DDE7}"/>
                  </a:ext>
                </a:extLst>
              </p:cNvPr>
              <p:cNvSpPr>
                <a:spLocks/>
              </p:cNvSpPr>
              <p:nvPr/>
            </p:nvSpPr>
            <p:spPr bwMode="auto">
              <a:xfrm>
                <a:off x="2446" y="1326"/>
                <a:ext cx="56" cy="44"/>
              </a:xfrm>
              <a:custGeom>
                <a:avLst/>
                <a:gdLst>
                  <a:gd name="T0" fmla="*/ 18 w 56"/>
                  <a:gd name="T1" fmla="*/ 44 h 44"/>
                  <a:gd name="T2" fmla="*/ 18 w 56"/>
                  <a:gd name="T3" fmla="*/ 36 h 44"/>
                  <a:gd name="T4" fmla="*/ 20 w 56"/>
                  <a:gd name="T5" fmla="*/ 36 h 44"/>
                  <a:gd name="T6" fmla="*/ 20 w 56"/>
                  <a:gd name="T7" fmla="*/ 36 h 44"/>
                  <a:gd name="T8" fmla="*/ 18 w 56"/>
                  <a:gd name="T9" fmla="*/ 32 h 44"/>
                  <a:gd name="T10" fmla="*/ 14 w 56"/>
                  <a:gd name="T11" fmla="*/ 26 h 44"/>
                  <a:gd name="T12" fmla="*/ 14 w 56"/>
                  <a:gd name="T13" fmla="*/ 26 h 44"/>
                  <a:gd name="T14" fmla="*/ 20 w 56"/>
                  <a:gd name="T15" fmla="*/ 20 h 44"/>
                  <a:gd name="T16" fmla="*/ 20 w 56"/>
                  <a:gd name="T17" fmla="*/ 20 h 44"/>
                  <a:gd name="T18" fmla="*/ 22 w 56"/>
                  <a:gd name="T19" fmla="*/ 26 h 44"/>
                  <a:gd name="T20" fmla="*/ 24 w 56"/>
                  <a:gd name="T21" fmla="*/ 30 h 44"/>
                  <a:gd name="T22" fmla="*/ 28 w 56"/>
                  <a:gd name="T23" fmla="*/ 30 h 44"/>
                  <a:gd name="T24" fmla="*/ 28 w 56"/>
                  <a:gd name="T25" fmla="*/ 30 h 44"/>
                  <a:gd name="T26" fmla="*/ 30 w 56"/>
                  <a:gd name="T27" fmla="*/ 28 h 44"/>
                  <a:gd name="T28" fmla="*/ 34 w 56"/>
                  <a:gd name="T29" fmla="*/ 26 h 44"/>
                  <a:gd name="T30" fmla="*/ 42 w 56"/>
                  <a:gd name="T31" fmla="*/ 18 h 44"/>
                  <a:gd name="T32" fmla="*/ 56 w 56"/>
                  <a:gd name="T33" fmla="*/ 4 h 44"/>
                  <a:gd name="T34" fmla="*/ 56 w 56"/>
                  <a:gd name="T35" fmla="*/ 4 h 44"/>
                  <a:gd name="T36" fmla="*/ 46 w 56"/>
                  <a:gd name="T37" fmla="*/ 2 h 44"/>
                  <a:gd name="T38" fmla="*/ 38 w 56"/>
                  <a:gd name="T39" fmla="*/ 0 h 44"/>
                  <a:gd name="T40" fmla="*/ 38 w 56"/>
                  <a:gd name="T41" fmla="*/ 0 h 44"/>
                  <a:gd name="T42" fmla="*/ 36 w 56"/>
                  <a:gd name="T43" fmla="*/ 0 h 44"/>
                  <a:gd name="T44" fmla="*/ 0 w 56"/>
                  <a:gd name="T45" fmla="*/ 36 h 44"/>
                  <a:gd name="T46" fmla="*/ 0 w 56"/>
                  <a:gd name="T47" fmla="*/ 36 h 44"/>
                  <a:gd name="T48" fmla="*/ 10 w 56"/>
                  <a:gd name="T49" fmla="*/ 40 h 44"/>
                  <a:gd name="T50" fmla="*/ 18 w 56"/>
                  <a:gd name="T51" fmla="*/ 44 h 44"/>
                  <a:gd name="T52" fmla="*/ 18 w 56"/>
                  <a:gd name="T53"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44">
                    <a:moveTo>
                      <a:pt x="18" y="44"/>
                    </a:moveTo>
                    <a:lnTo>
                      <a:pt x="18" y="36"/>
                    </a:lnTo>
                    <a:lnTo>
                      <a:pt x="20" y="36"/>
                    </a:lnTo>
                    <a:lnTo>
                      <a:pt x="20" y="36"/>
                    </a:lnTo>
                    <a:lnTo>
                      <a:pt x="18" y="32"/>
                    </a:lnTo>
                    <a:lnTo>
                      <a:pt x="14" y="26"/>
                    </a:lnTo>
                    <a:lnTo>
                      <a:pt x="14" y="26"/>
                    </a:lnTo>
                    <a:lnTo>
                      <a:pt x="20" y="20"/>
                    </a:lnTo>
                    <a:lnTo>
                      <a:pt x="20" y="20"/>
                    </a:lnTo>
                    <a:lnTo>
                      <a:pt x="22" y="26"/>
                    </a:lnTo>
                    <a:lnTo>
                      <a:pt x="24" y="30"/>
                    </a:lnTo>
                    <a:lnTo>
                      <a:pt x="28" y="30"/>
                    </a:lnTo>
                    <a:lnTo>
                      <a:pt x="28" y="30"/>
                    </a:lnTo>
                    <a:lnTo>
                      <a:pt x="30" y="28"/>
                    </a:lnTo>
                    <a:lnTo>
                      <a:pt x="34" y="26"/>
                    </a:lnTo>
                    <a:lnTo>
                      <a:pt x="42" y="18"/>
                    </a:lnTo>
                    <a:lnTo>
                      <a:pt x="56" y="4"/>
                    </a:lnTo>
                    <a:lnTo>
                      <a:pt x="56" y="4"/>
                    </a:lnTo>
                    <a:lnTo>
                      <a:pt x="46" y="2"/>
                    </a:lnTo>
                    <a:lnTo>
                      <a:pt x="38" y="0"/>
                    </a:lnTo>
                    <a:lnTo>
                      <a:pt x="38" y="0"/>
                    </a:lnTo>
                    <a:lnTo>
                      <a:pt x="36" y="0"/>
                    </a:lnTo>
                    <a:lnTo>
                      <a:pt x="0" y="36"/>
                    </a:lnTo>
                    <a:lnTo>
                      <a:pt x="0" y="36"/>
                    </a:lnTo>
                    <a:lnTo>
                      <a:pt x="10" y="40"/>
                    </a:lnTo>
                    <a:lnTo>
                      <a:pt x="18" y="44"/>
                    </a:lnTo>
                    <a:lnTo>
                      <a:pt x="18"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1597">
                <a:extLst>
                  <a:ext uri="{FF2B5EF4-FFF2-40B4-BE49-F238E27FC236}">
                    <a16:creationId xmlns:a16="http://schemas.microsoft.com/office/drawing/2014/main" id="{FA521B9E-273C-4C0F-B03A-D82037D5E312}"/>
                  </a:ext>
                </a:extLst>
              </p:cNvPr>
              <p:cNvSpPr>
                <a:spLocks/>
              </p:cNvSpPr>
              <p:nvPr/>
            </p:nvSpPr>
            <p:spPr bwMode="auto">
              <a:xfrm>
                <a:off x="2438" y="1364"/>
                <a:ext cx="4" cy="6"/>
              </a:xfrm>
              <a:custGeom>
                <a:avLst/>
                <a:gdLst>
                  <a:gd name="T0" fmla="*/ 4 w 4"/>
                  <a:gd name="T1" fmla="*/ 0 h 6"/>
                  <a:gd name="T2" fmla="*/ 0 w 4"/>
                  <a:gd name="T3" fmla="*/ 6 h 6"/>
                  <a:gd name="T4" fmla="*/ 0 w 4"/>
                  <a:gd name="T5" fmla="*/ 6 h 6"/>
                  <a:gd name="T6" fmla="*/ 2 w 4"/>
                  <a:gd name="T7" fmla="*/ 4 h 6"/>
                  <a:gd name="T8" fmla="*/ 4 w 4"/>
                  <a:gd name="T9" fmla="*/ 0 h 6"/>
                  <a:gd name="T10" fmla="*/ 4 w 4"/>
                  <a:gd name="T11" fmla="*/ 0 h 6"/>
                </a:gdLst>
                <a:ahLst/>
                <a:cxnLst>
                  <a:cxn ang="0">
                    <a:pos x="T0" y="T1"/>
                  </a:cxn>
                  <a:cxn ang="0">
                    <a:pos x="T2" y="T3"/>
                  </a:cxn>
                  <a:cxn ang="0">
                    <a:pos x="T4" y="T5"/>
                  </a:cxn>
                  <a:cxn ang="0">
                    <a:pos x="T6" y="T7"/>
                  </a:cxn>
                  <a:cxn ang="0">
                    <a:pos x="T8" y="T9"/>
                  </a:cxn>
                  <a:cxn ang="0">
                    <a:pos x="T10" y="T11"/>
                  </a:cxn>
                </a:cxnLst>
                <a:rect l="0" t="0" r="r" b="b"/>
                <a:pathLst>
                  <a:path w="4" h="6">
                    <a:moveTo>
                      <a:pt x="4" y="0"/>
                    </a:moveTo>
                    <a:lnTo>
                      <a:pt x="0" y="6"/>
                    </a:lnTo>
                    <a:lnTo>
                      <a:pt x="0" y="6"/>
                    </a:lnTo>
                    <a:lnTo>
                      <a:pt x="2" y="4"/>
                    </a:lnTo>
                    <a:lnTo>
                      <a:pt x="4"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1598">
                <a:extLst>
                  <a:ext uri="{FF2B5EF4-FFF2-40B4-BE49-F238E27FC236}">
                    <a16:creationId xmlns:a16="http://schemas.microsoft.com/office/drawing/2014/main" id="{6DFC5728-BDF4-4EA8-9BBE-DA460DEDF54C}"/>
                  </a:ext>
                </a:extLst>
              </p:cNvPr>
              <p:cNvSpPr>
                <a:spLocks/>
              </p:cNvSpPr>
              <p:nvPr/>
            </p:nvSpPr>
            <p:spPr bwMode="auto">
              <a:xfrm>
                <a:off x="2480" y="1686"/>
                <a:ext cx="46" cy="44"/>
              </a:xfrm>
              <a:custGeom>
                <a:avLst/>
                <a:gdLst>
                  <a:gd name="T0" fmla="*/ 36 w 46"/>
                  <a:gd name="T1" fmla="*/ 2 h 44"/>
                  <a:gd name="T2" fmla="*/ 36 w 46"/>
                  <a:gd name="T3" fmla="*/ 2 h 44"/>
                  <a:gd name="T4" fmla="*/ 32 w 46"/>
                  <a:gd name="T5" fmla="*/ 6 h 44"/>
                  <a:gd name="T6" fmla="*/ 32 w 46"/>
                  <a:gd name="T7" fmla="*/ 6 h 44"/>
                  <a:gd name="T8" fmla="*/ 30 w 46"/>
                  <a:gd name="T9" fmla="*/ 0 h 44"/>
                  <a:gd name="T10" fmla="*/ 14 w 46"/>
                  <a:gd name="T11" fmla="*/ 16 h 44"/>
                  <a:gd name="T12" fmla="*/ 14 w 46"/>
                  <a:gd name="T13" fmla="*/ 16 h 44"/>
                  <a:gd name="T14" fmla="*/ 16 w 46"/>
                  <a:gd name="T15" fmla="*/ 22 h 44"/>
                  <a:gd name="T16" fmla="*/ 16 w 46"/>
                  <a:gd name="T17" fmla="*/ 22 h 44"/>
                  <a:gd name="T18" fmla="*/ 16 w 46"/>
                  <a:gd name="T19" fmla="*/ 28 h 44"/>
                  <a:gd name="T20" fmla="*/ 16 w 46"/>
                  <a:gd name="T21" fmla="*/ 28 h 44"/>
                  <a:gd name="T22" fmla="*/ 14 w 46"/>
                  <a:gd name="T23" fmla="*/ 30 h 44"/>
                  <a:gd name="T24" fmla="*/ 12 w 46"/>
                  <a:gd name="T25" fmla="*/ 32 h 44"/>
                  <a:gd name="T26" fmla="*/ 8 w 46"/>
                  <a:gd name="T27" fmla="*/ 34 h 44"/>
                  <a:gd name="T28" fmla="*/ 8 w 46"/>
                  <a:gd name="T29" fmla="*/ 34 h 44"/>
                  <a:gd name="T30" fmla="*/ 4 w 46"/>
                  <a:gd name="T31" fmla="*/ 36 h 44"/>
                  <a:gd name="T32" fmla="*/ 2 w 46"/>
                  <a:gd name="T33" fmla="*/ 40 h 44"/>
                  <a:gd name="T34" fmla="*/ 0 w 46"/>
                  <a:gd name="T35" fmla="*/ 44 h 44"/>
                  <a:gd name="T36" fmla="*/ 0 w 46"/>
                  <a:gd name="T37" fmla="*/ 44 h 44"/>
                  <a:gd name="T38" fmla="*/ 12 w 46"/>
                  <a:gd name="T39" fmla="*/ 42 h 44"/>
                  <a:gd name="T40" fmla="*/ 46 w 46"/>
                  <a:gd name="T41" fmla="*/ 10 h 44"/>
                  <a:gd name="T42" fmla="*/ 46 w 46"/>
                  <a:gd name="T43" fmla="*/ 10 h 44"/>
                  <a:gd name="T44" fmla="*/ 40 w 46"/>
                  <a:gd name="T45" fmla="*/ 6 h 44"/>
                  <a:gd name="T46" fmla="*/ 36 w 46"/>
                  <a:gd name="T47" fmla="*/ 2 h 44"/>
                  <a:gd name="T48" fmla="*/ 36 w 46"/>
                  <a:gd name="T49" fmla="*/ 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6" h="44">
                    <a:moveTo>
                      <a:pt x="36" y="2"/>
                    </a:moveTo>
                    <a:lnTo>
                      <a:pt x="36" y="2"/>
                    </a:lnTo>
                    <a:lnTo>
                      <a:pt x="32" y="6"/>
                    </a:lnTo>
                    <a:lnTo>
                      <a:pt x="32" y="6"/>
                    </a:lnTo>
                    <a:lnTo>
                      <a:pt x="30" y="0"/>
                    </a:lnTo>
                    <a:lnTo>
                      <a:pt x="14" y="16"/>
                    </a:lnTo>
                    <a:lnTo>
                      <a:pt x="14" y="16"/>
                    </a:lnTo>
                    <a:lnTo>
                      <a:pt x="16" y="22"/>
                    </a:lnTo>
                    <a:lnTo>
                      <a:pt x="16" y="22"/>
                    </a:lnTo>
                    <a:lnTo>
                      <a:pt x="16" y="28"/>
                    </a:lnTo>
                    <a:lnTo>
                      <a:pt x="16" y="28"/>
                    </a:lnTo>
                    <a:lnTo>
                      <a:pt x="14" y="30"/>
                    </a:lnTo>
                    <a:lnTo>
                      <a:pt x="12" y="32"/>
                    </a:lnTo>
                    <a:lnTo>
                      <a:pt x="8" y="34"/>
                    </a:lnTo>
                    <a:lnTo>
                      <a:pt x="8" y="34"/>
                    </a:lnTo>
                    <a:lnTo>
                      <a:pt x="4" y="36"/>
                    </a:lnTo>
                    <a:lnTo>
                      <a:pt x="2" y="40"/>
                    </a:lnTo>
                    <a:lnTo>
                      <a:pt x="0" y="44"/>
                    </a:lnTo>
                    <a:lnTo>
                      <a:pt x="0" y="44"/>
                    </a:lnTo>
                    <a:lnTo>
                      <a:pt x="12" y="42"/>
                    </a:lnTo>
                    <a:lnTo>
                      <a:pt x="46" y="10"/>
                    </a:lnTo>
                    <a:lnTo>
                      <a:pt x="46" y="10"/>
                    </a:lnTo>
                    <a:lnTo>
                      <a:pt x="40" y="6"/>
                    </a:lnTo>
                    <a:lnTo>
                      <a:pt x="36" y="2"/>
                    </a:lnTo>
                    <a:lnTo>
                      <a:pt x="3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1599">
                <a:extLst>
                  <a:ext uri="{FF2B5EF4-FFF2-40B4-BE49-F238E27FC236}">
                    <a16:creationId xmlns:a16="http://schemas.microsoft.com/office/drawing/2014/main" id="{7CD83870-B314-42DF-95D2-21EAA484F07D}"/>
                  </a:ext>
                </a:extLst>
              </p:cNvPr>
              <p:cNvSpPr>
                <a:spLocks/>
              </p:cNvSpPr>
              <p:nvPr/>
            </p:nvSpPr>
            <p:spPr bwMode="auto">
              <a:xfrm>
                <a:off x="2508" y="1702"/>
                <a:ext cx="44" cy="34"/>
              </a:xfrm>
              <a:custGeom>
                <a:avLst/>
                <a:gdLst>
                  <a:gd name="T0" fmla="*/ 42 w 44"/>
                  <a:gd name="T1" fmla="*/ 6 h 34"/>
                  <a:gd name="T2" fmla="*/ 42 w 44"/>
                  <a:gd name="T3" fmla="*/ 6 h 34"/>
                  <a:gd name="T4" fmla="*/ 38 w 44"/>
                  <a:gd name="T5" fmla="*/ 2 h 34"/>
                  <a:gd name="T6" fmla="*/ 34 w 44"/>
                  <a:gd name="T7" fmla="*/ 0 h 34"/>
                  <a:gd name="T8" fmla="*/ 0 w 44"/>
                  <a:gd name="T9" fmla="*/ 34 h 34"/>
                  <a:gd name="T10" fmla="*/ 0 w 44"/>
                  <a:gd name="T11" fmla="*/ 34 h 34"/>
                  <a:gd name="T12" fmla="*/ 6 w 44"/>
                  <a:gd name="T13" fmla="*/ 32 h 34"/>
                  <a:gd name="T14" fmla="*/ 12 w 44"/>
                  <a:gd name="T15" fmla="*/ 28 h 34"/>
                  <a:gd name="T16" fmla="*/ 18 w 44"/>
                  <a:gd name="T17" fmla="*/ 22 h 34"/>
                  <a:gd name="T18" fmla="*/ 20 w 44"/>
                  <a:gd name="T19" fmla="*/ 14 h 34"/>
                  <a:gd name="T20" fmla="*/ 20 w 44"/>
                  <a:gd name="T21" fmla="*/ 14 h 34"/>
                  <a:gd name="T22" fmla="*/ 34 w 44"/>
                  <a:gd name="T23" fmla="*/ 24 h 34"/>
                  <a:gd name="T24" fmla="*/ 44 w 44"/>
                  <a:gd name="T25" fmla="*/ 14 h 34"/>
                  <a:gd name="T26" fmla="*/ 44 w 44"/>
                  <a:gd name="T27" fmla="*/ 14 h 34"/>
                  <a:gd name="T28" fmla="*/ 44 w 44"/>
                  <a:gd name="T29" fmla="*/ 10 h 34"/>
                  <a:gd name="T30" fmla="*/ 42 w 44"/>
                  <a:gd name="T31" fmla="*/ 6 h 34"/>
                  <a:gd name="T32" fmla="*/ 42 w 44"/>
                  <a:gd name="T33" fmla="*/ 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4" h="34">
                    <a:moveTo>
                      <a:pt x="42" y="6"/>
                    </a:moveTo>
                    <a:lnTo>
                      <a:pt x="42" y="6"/>
                    </a:lnTo>
                    <a:lnTo>
                      <a:pt x="38" y="2"/>
                    </a:lnTo>
                    <a:lnTo>
                      <a:pt x="34" y="0"/>
                    </a:lnTo>
                    <a:lnTo>
                      <a:pt x="0" y="34"/>
                    </a:lnTo>
                    <a:lnTo>
                      <a:pt x="0" y="34"/>
                    </a:lnTo>
                    <a:lnTo>
                      <a:pt x="6" y="32"/>
                    </a:lnTo>
                    <a:lnTo>
                      <a:pt x="12" y="28"/>
                    </a:lnTo>
                    <a:lnTo>
                      <a:pt x="18" y="22"/>
                    </a:lnTo>
                    <a:lnTo>
                      <a:pt x="20" y="14"/>
                    </a:lnTo>
                    <a:lnTo>
                      <a:pt x="20" y="14"/>
                    </a:lnTo>
                    <a:lnTo>
                      <a:pt x="34" y="24"/>
                    </a:lnTo>
                    <a:lnTo>
                      <a:pt x="44" y="14"/>
                    </a:lnTo>
                    <a:lnTo>
                      <a:pt x="44" y="14"/>
                    </a:lnTo>
                    <a:lnTo>
                      <a:pt x="44" y="10"/>
                    </a:lnTo>
                    <a:lnTo>
                      <a:pt x="42" y="6"/>
                    </a:lnTo>
                    <a:lnTo>
                      <a:pt x="42"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1600">
                <a:extLst>
                  <a:ext uri="{FF2B5EF4-FFF2-40B4-BE49-F238E27FC236}">
                    <a16:creationId xmlns:a16="http://schemas.microsoft.com/office/drawing/2014/main" id="{2C74778F-D9FD-4BBA-97E9-191655050E3E}"/>
                  </a:ext>
                </a:extLst>
              </p:cNvPr>
              <p:cNvSpPr>
                <a:spLocks/>
              </p:cNvSpPr>
              <p:nvPr/>
            </p:nvSpPr>
            <p:spPr bwMode="auto">
              <a:xfrm>
                <a:off x="2566" y="1722"/>
                <a:ext cx="8" cy="4"/>
              </a:xfrm>
              <a:custGeom>
                <a:avLst/>
                <a:gdLst>
                  <a:gd name="T0" fmla="*/ 8 w 8"/>
                  <a:gd name="T1" fmla="*/ 2 h 4"/>
                  <a:gd name="T2" fmla="*/ 8 w 8"/>
                  <a:gd name="T3" fmla="*/ 2 h 4"/>
                  <a:gd name="T4" fmla="*/ 4 w 8"/>
                  <a:gd name="T5" fmla="*/ 0 h 4"/>
                  <a:gd name="T6" fmla="*/ 0 w 8"/>
                  <a:gd name="T7" fmla="*/ 4 h 4"/>
                  <a:gd name="T8" fmla="*/ 0 w 8"/>
                  <a:gd name="T9" fmla="*/ 4 h 4"/>
                  <a:gd name="T10" fmla="*/ 8 w 8"/>
                  <a:gd name="T11" fmla="*/ 2 h 4"/>
                  <a:gd name="T12" fmla="*/ 8 w 8"/>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8" h="4">
                    <a:moveTo>
                      <a:pt x="8" y="2"/>
                    </a:moveTo>
                    <a:lnTo>
                      <a:pt x="8" y="2"/>
                    </a:lnTo>
                    <a:lnTo>
                      <a:pt x="4" y="0"/>
                    </a:lnTo>
                    <a:lnTo>
                      <a:pt x="0" y="4"/>
                    </a:lnTo>
                    <a:lnTo>
                      <a:pt x="0" y="4"/>
                    </a:lnTo>
                    <a:lnTo>
                      <a:pt x="8" y="2"/>
                    </a:lnTo>
                    <a:lnTo>
                      <a:pt x="8"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1601">
                <a:extLst>
                  <a:ext uri="{FF2B5EF4-FFF2-40B4-BE49-F238E27FC236}">
                    <a16:creationId xmlns:a16="http://schemas.microsoft.com/office/drawing/2014/main" id="{D04095D8-BEAC-48D6-8B82-04146B6EA21D}"/>
                  </a:ext>
                </a:extLst>
              </p:cNvPr>
              <p:cNvSpPr>
                <a:spLocks/>
              </p:cNvSpPr>
              <p:nvPr/>
            </p:nvSpPr>
            <p:spPr bwMode="auto">
              <a:xfrm>
                <a:off x="2612" y="1626"/>
                <a:ext cx="26" cy="22"/>
              </a:xfrm>
              <a:custGeom>
                <a:avLst/>
                <a:gdLst>
                  <a:gd name="T0" fmla="*/ 0 w 26"/>
                  <a:gd name="T1" fmla="*/ 14 h 22"/>
                  <a:gd name="T2" fmla="*/ 0 w 26"/>
                  <a:gd name="T3" fmla="*/ 14 h 22"/>
                  <a:gd name="T4" fmla="*/ 2 w 26"/>
                  <a:gd name="T5" fmla="*/ 18 h 22"/>
                  <a:gd name="T6" fmla="*/ 2 w 26"/>
                  <a:gd name="T7" fmla="*/ 20 h 22"/>
                  <a:gd name="T8" fmla="*/ 8 w 26"/>
                  <a:gd name="T9" fmla="*/ 22 h 22"/>
                  <a:gd name="T10" fmla="*/ 26 w 26"/>
                  <a:gd name="T11" fmla="*/ 4 h 22"/>
                  <a:gd name="T12" fmla="*/ 26 w 26"/>
                  <a:gd name="T13" fmla="*/ 4 h 22"/>
                  <a:gd name="T14" fmla="*/ 22 w 26"/>
                  <a:gd name="T15" fmla="*/ 2 h 22"/>
                  <a:gd name="T16" fmla="*/ 20 w 26"/>
                  <a:gd name="T17" fmla="*/ 0 h 22"/>
                  <a:gd name="T18" fmla="*/ 10 w 26"/>
                  <a:gd name="T19" fmla="*/ 0 h 22"/>
                  <a:gd name="T20" fmla="*/ 6 w 26"/>
                  <a:gd name="T21" fmla="*/ 2 h 22"/>
                  <a:gd name="T22" fmla="*/ 4 w 26"/>
                  <a:gd name="T23" fmla="*/ 4 h 22"/>
                  <a:gd name="T24" fmla="*/ 2 w 26"/>
                  <a:gd name="T25" fmla="*/ 8 h 22"/>
                  <a:gd name="T26" fmla="*/ 0 w 26"/>
                  <a:gd name="T27" fmla="*/ 14 h 22"/>
                  <a:gd name="T28" fmla="*/ 0 w 26"/>
                  <a:gd name="T29"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22">
                    <a:moveTo>
                      <a:pt x="0" y="14"/>
                    </a:moveTo>
                    <a:lnTo>
                      <a:pt x="0" y="14"/>
                    </a:lnTo>
                    <a:lnTo>
                      <a:pt x="2" y="18"/>
                    </a:lnTo>
                    <a:lnTo>
                      <a:pt x="2" y="20"/>
                    </a:lnTo>
                    <a:lnTo>
                      <a:pt x="8" y="22"/>
                    </a:lnTo>
                    <a:lnTo>
                      <a:pt x="26" y="4"/>
                    </a:lnTo>
                    <a:lnTo>
                      <a:pt x="26" y="4"/>
                    </a:lnTo>
                    <a:lnTo>
                      <a:pt x="22" y="2"/>
                    </a:lnTo>
                    <a:lnTo>
                      <a:pt x="20" y="0"/>
                    </a:lnTo>
                    <a:lnTo>
                      <a:pt x="10" y="0"/>
                    </a:lnTo>
                    <a:lnTo>
                      <a:pt x="6" y="2"/>
                    </a:lnTo>
                    <a:lnTo>
                      <a:pt x="4" y="4"/>
                    </a:lnTo>
                    <a:lnTo>
                      <a:pt x="2" y="8"/>
                    </a:lnTo>
                    <a:lnTo>
                      <a:pt x="0" y="14"/>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1602">
                <a:extLst>
                  <a:ext uri="{FF2B5EF4-FFF2-40B4-BE49-F238E27FC236}">
                    <a16:creationId xmlns:a16="http://schemas.microsoft.com/office/drawing/2014/main" id="{7DE327E3-5E8D-473E-B503-C4256934B40B}"/>
                  </a:ext>
                </a:extLst>
              </p:cNvPr>
              <p:cNvSpPr>
                <a:spLocks/>
              </p:cNvSpPr>
              <p:nvPr/>
            </p:nvSpPr>
            <p:spPr bwMode="auto">
              <a:xfrm>
                <a:off x="2536" y="1744"/>
                <a:ext cx="16" cy="12"/>
              </a:xfrm>
              <a:custGeom>
                <a:avLst/>
                <a:gdLst>
                  <a:gd name="T0" fmla="*/ 16 w 16"/>
                  <a:gd name="T1" fmla="*/ 0 h 12"/>
                  <a:gd name="T2" fmla="*/ 16 w 16"/>
                  <a:gd name="T3" fmla="*/ 0 h 12"/>
                  <a:gd name="T4" fmla="*/ 12 w 16"/>
                  <a:gd name="T5" fmla="*/ 0 h 12"/>
                  <a:gd name="T6" fmla="*/ 0 w 16"/>
                  <a:gd name="T7" fmla="*/ 12 h 12"/>
                  <a:gd name="T8" fmla="*/ 0 w 16"/>
                  <a:gd name="T9" fmla="*/ 12 h 12"/>
                  <a:gd name="T10" fmla="*/ 8 w 16"/>
                  <a:gd name="T11" fmla="*/ 6 h 12"/>
                  <a:gd name="T12" fmla="*/ 16 w 16"/>
                  <a:gd name="T13" fmla="*/ 0 h 12"/>
                  <a:gd name="T14" fmla="*/ 16 w 16"/>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2">
                    <a:moveTo>
                      <a:pt x="16" y="0"/>
                    </a:moveTo>
                    <a:lnTo>
                      <a:pt x="16" y="0"/>
                    </a:lnTo>
                    <a:lnTo>
                      <a:pt x="12" y="0"/>
                    </a:lnTo>
                    <a:lnTo>
                      <a:pt x="0" y="12"/>
                    </a:lnTo>
                    <a:lnTo>
                      <a:pt x="0" y="12"/>
                    </a:lnTo>
                    <a:lnTo>
                      <a:pt x="8" y="6"/>
                    </a:lnTo>
                    <a:lnTo>
                      <a:pt x="16" y="0"/>
                    </a:lnTo>
                    <a:lnTo>
                      <a:pt x="1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1603">
                <a:extLst>
                  <a:ext uri="{FF2B5EF4-FFF2-40B4-BE49-F238E27FC236}">
                    <a16:creationId xmlns:a16="http://schemas.microsoft.com/office/drawing/2014/main" id="{3A6BD0BD-D7DC-43BC-899E-2FB1C8A43F8C}"/>
                  </a:ext>
                </a:extLst>
              </p:cNvPr>
              <p:cNvSpPr>
                <a:spLocks/>
              </p:cNvSpPr>
              <p:nvPr/>
            </p:nvSpPr>
            <p:spPr bwMode="auto">
              <a:xfrm>
                <a:off x="2564" y="1490"/>
                <a:ext cx="18" cy="16"/>
              </a:xfrm>
              <a:custGeom>
                <a:avLst/>
                <a:gdLst>
                  <a:gd name="T0" fmla="*/ 0 w 18"/>
                  <a:gd name="T1" fmla="*/ 8 h 16"/>
                  <a:gd name="T2" fmla="*/ 0 w 18"/>
                  <a:gd name="T3" fmla="*/ 8 h 16"/>
                  <a:gd name="T4" fmla="*/ 2 w 18"/>
                  <a:gd name="T5" fmla="*/ 12 h 16"/>
                  <a:gd name="T6" fmla="*/ 6 w 18"/>
                  <a:gd name="T7" fmla="*/ 16 h 16"/>
                  <a:gd name="T8" fmla="*/ 18 w 18"/>
                  <a:gd name="T9" fmla="*/ 2 h 16"/>
                  <a:gd name="T10" fmla="*/ 18 w 18"/>
                  <a:gd name="T11" fmla="*/ 2 h 16"/>
                  <a:gd name="T12" fmla="*/ 8 w 18"/>
                  <a:gd name="T13" fmla="*/ 0 h 16"/>
                  <a:gd name="T14" fmla="*/ 8 w 18"/>
                  <a:gd name="T15" fmla="*/ 0 h 16"/>
                  <a:gd name="T16" fmla="*/ 2 w 18"/>
                  <a:gd name="T17" fmla="*/ 2 h 16"/>
                  <a:gd name="T18" fmla="*/ 0 w 18"/>
                  <a:gd name="T19" fmla="*/ 4 h 16"/>
                  <a:gd name="T20" fmla="*/ 0 w 18"/>
                  <a:gd name="T21" fmla="*/ 8 h 16"/>
                  <a:gd name="T22" fmla="*/ 0 w 18"/>
                  <a:gd name="T23"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 h="16">
                    <a:moveTo>
                      <a:pt x="0" y="8"/>
                    </a:moveTo>
                    <a:lnTo>
                      <a:pt x="0" y="8"/>
                    </a:lnTo>
                    <a:lnTo>
                      <a:pt x="2" y="12"/>
                    </a:lnTo>
                    <a:lnTo>
                      <a:pt x="6" y="16"/>
                    </a:lnTo>
                    <a:lnTo>
                      <a:pt x="18" y="2"/>
                    </a:lnTo>
                    <a:lnTo>
                      <a:pt x="18" y="2"/>
                    </a:lnTo>
                    <a:lnTo>
                      <a:pt x="8" y="0"/>
                    </a:lnTo>
                    <a:lnTo>
                      <a:pt x="8" y="0"/>
                    </a:lnTo>
                    <a:lnTo>
                      <a:pt x="2" y="2"/>
                    </a:lnTo>
                    <a:lnTo>
                      <a:pt x="0" y="4"/>
                    </a:lnTo>
                    <a:lnTo>
                      <a:pt x="0" y="8"/>
                    </a:lnTo>
                    <a:lnTo>
                      <a:pt x="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Freeform 1604">
                <a:extLst>
                  <a:ext uri="{FF2B5EF4-FFF2-40B4-BE49-F238E27FC236}">
                    <a16:creationId xmlns:a16="http://schemas.microsoft.com/office/drawing/2014/main" id="{9A182D55-7271-4C9B-A836-80B879830A30}"/>
                  </a:ext>
                </a:extLst>
              </p:cNvPr>
              <p:cNvSpPr>
                <a:spLocks/>
              </p:cNvSpPr>
              <p:nvPr/>
            </p:nvSpPr>
            <p:spPr bwMode="auto">
              <a:xfrm>
                <a:off x="2580" y="1496"/>
                <a:ext cx="38" cy="22"/>
              </a:xfrm>
              <a:custGeom>
                <a:avLst/>
                <a:gdLst>
                  <a:gd name="T0" fmla="*/ 8 w 38"/>
                  <a:gd name="T1" fmla="*/ 22 h 22"/>
                  <a:gd name="T2" fmla="*/ 8 w 38"/>
                  <a:gd name="T3" fmla="*/ 22 h 22"/>
                  <a:gd name="T4" fmla="*/ 12 w 38"/>
                  <a:gd name="T5" fmla="*/ 22 h 22"/>
                  <a:gd name="T6" fmla="*/ 16 w 38"/>
                  <a:gd name="T7" fmla="*/ 20 h 22"/>
                  <a:gd name="T8" fmla="*/ 24 w 38"/>
                  <a:gd name="T9" fmla="*/ 18 h 22"/>
                  <a:gd name="T10" fmla="*/ 24 w 38"/>
                  <a:gd name="T11" fmla="*/ 18 h 22"/>
                  <a:gd name="T12" fmla="*/ 28 w 38"/>
                  <a:gd name="T13" fmla="*/ 18 h 22"/>
                  <a:gd name="T14" fmla="*/ 38 w 38"/>
                  <a:gd name="T15" fmla="*/ 8 h 22"/>
                  <a:gd name="T16" fmla="*/ 38 w 38"/>
                  <a:gd name="T17" fmla="*/ 8 h 22"/>
                  <a:gd name="T18" fmla="*/ 30 w 38"/>
                  <a:gd name="T19" fmla="*/ 4 h 22"/>
                  <a:gd name="T20" fmla="*/ 22 w 38"/>
                  <a:gd name="T21" fmla="*/ 0 h 22"/>
                  <a:gd name="T22" fmla="*/ 0 w 38"/>
                  <a:gd name="T23" fmla="*/ 22 h 22"/>
                  <a:gd name="T24" fmla="*/ 0 w 38"/>
                  <a:gd name="T25" fmla="*/ 22 h 22"/>
                  <a:gd name="T26" fmla="*/ 8 w 38"/>
                  <a:gd name="T27" fmla="*/ 22 h 22"/>
                  <a:gd name="T28" fmla="*/ 8 w 38"/>
                  <a:gd name="T29"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 h="22">
                    <a:moveTo>
                      <a:pt x="8" y="22"/>
                    </a:moveTo>
                    <a:lnTo>
                      <a:pt x="8" y="22"/>
                    </a:lnTo>
                    <a:lnTo>
                      <a:pt x="12" y="22"/>
                    </a:lnTo>
                    <a:lnTo>
                      <a:pt x="16" y="20"/>
                    </a:lnTo>
                    <a:lnTo>
                      <a:pt x="24" y="18"/>
                    </a:lnTo>
                    <a:lnTo>
                      <a:pt x="24" y="18"/>
                    </a:lnTo>
                    <a:lnTo>
                      <a:pt x="28" y="18"/>
                    </a:lnTo>
                    <a:lnTo>
                      <a:pt x="38" y="8"/>
                    </a:lnTo>
                    <a:lnTo>
                      <a:pt x="38" y="8"/>
                    </a:lnTo>
                    <a:lnTo>
                      <a:pt x="30" y="4"/>
                    </a:lnTo>
                    <a:lnTo>
                      <a:pt x="22" y="0"/>
                    </a:lnTo>
                    <a:lnTo>
                      <a:pt x="0" y="22"/>
                    </a:lnTo>
                    <a:lnTo>
                      <a:pt x="0" y="22"/>
                    </a:lnTo>
                    <a:lnTo>
                      <a:pt x="8" y="22"/>
                    </a:lnTo>
                    <a:lnTo>
                      <a:pt x="8"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1605">
                <a:extLst>
                  <a:ext uri="{FF2B5EF4-FFF2-40B4-BE49-F238E27FC236}">
                    <a16:creationId xmlns:a16="http://schemas.microsoft.com/office/drawing/2014/main" id="{AF4F3E10-7F9C-4059-B3BA-DC0AD8D207F3}"/>
                  </a:ext>
                </a:extLst>
              </p:cNvPr>
              <p:cNvSpPr>
                <a:spLocks/>
              </p:cNvSpPr>
              <p:nvPr/>
            </p:nvSpPr>
            <p:spPr bwMode="auto">
              <a:xfrm>
                <a:off x="2574" y="1758"/>
                <a:ext cx="10" cy="12"/>
              </a:xfrm>
              <a:custGeom>
                <a:avLst/>
                <a:gdLst>
                  <a:gd name="T0" fmla="*/ 2 w 10"/>
                  <a:gd name="T1" fmla="*/ 12 h 12"/>
                  <a:gd name="T2" fmla="*/ 2 w 10"/>
                  <a:gd name="T3" fmla="*/ 12 h 12"/>
                  <a:gd name="T4" fmla="*/ 6 w 10"/>
                  <a:gd name="T5" fmla="*/ 10 h 12"/>
                  <a:gd name="T6" fmla="*/ 8 w 10"/>
                  <a:gd name="T7" fmla="*/ 8 h 12"/>
                  <a:gd name="T8" fmla="*/ 10 w 10"/>
                  <a:gd name="T9" fmla="*/ 0 h 12"/>
                  <a:gd name="T10" fmla="*/ 10 w 10"/>
                  <a:gd name="T11" fmla="*/ 0 h 12"/>
                  <a:gd name="T12" fmla="*/ 10 w 10"/>
                  <a:gd name="T13" fmla="*/ 0 h 12"/>
                  <a:gd name="T14" fmla="*/ 0 w 10"/>
                  <a:gd name="T15" fmla="*/ 8 h 12"/>
                  <a:gd name="T16" fmla="*/ 0 w 10"/>
                  <a:gd name="T17" fmla="*/ 8 h 12"/>
                  <a:gd name="T18" fmla="*/ 2 w 10"/>
                  <a:gd name="T19" fmla="*/ 12 h 12"/>
                  <a:gd name="T20" fmla="*/ 2 w 10"/>
                  <a:gd name="T2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2">
                    <a:moveTo>
                      <a:pt x="2" y="12"/>
                    </a:moveTo>
                    <a:lnTo>
                      <a:pt x="2" y="12"/>
                    </a:lnTo>
                    <a:lnTo>
                      <a:pt x="6" y="10"/>
                    </a:lnTo>
                    <a:lnTo>
                      <a:pt x="8" y="8"/>
                    </a:lnTo>
                    <a:lnTo>
                      <a:pt x="10" y="0"/>
                    </a:lnTo>
                    <a:lnTo>
                      <a:pt x="10" y="0"/>
                    </a:lnTo>
                    <a:lnTo>
                      <a:pt x="10" y="0"/>
                    </a:lnTo>
                    <a:lnTo>
                      <a:pt x="0" y="8"/>
                    </a:lnTo>
                    <a:lnTo>
                      <a:pt x="0" y="8"/>
                    </a:lnTo>
                    <a:lnTo>
                      <a:pt x="2" y="12"/>
                    </a:lnTo>
                    <a:lnTo>
                      <a:pt x="2"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Freeform 1606">
                <a:extLst>
                  <a:ext uri="{FF2B5EF4-FFF2-40B4-BE49-F238E27FC236}">
                    <a16:creationId xmlns:a16="http://schemas.microsoft.com/office/drawing/2014/main" id="{BD26EBA3-FF43-4F0D-BC29-1DA4DB78234E}"/>
                  </a:ext>
                </a:extLst>
              </p:cNvPr>
              <p:cNvSpPr>
                <a:spLocks/>
              </p:cNvSpPr>
              <p:nvPr/>
            </p:nvSpPr>
            <p:spPr bwMode="auto">
              <a:xfrm>
                <a:off x="2656" y="1632"/>
                <a:ext cx="6" cy="4"/>
              </a:xfrm>
              <a:custGeom>
                <a:avLst/>
                <a:gdLst>
                  <a:gd name="T0" fmla="*/ 6 w 6"/>
                  <a:gd name="T1" fmla="*/ 4 h 4"/>
                  <a:gd name="T2" fmla="*/ 6 w 6"/>
                  <a:gd name="T3" fmla="*/ 4 h 4"/>
                  <a:gd name="T4" fmla="*/ 4 w 6"/>
                  <a:gd name="T5" fmla="*/ 0 h 4"/>
                  <a:gd name="T6" fmla="*/ 0 w 6"/>
                  <a:gd name="T7" fmla="*/ 4 h 4"/>
                  <a:gd name="T8" fmla="*/ 0 w 6"/>
                  <a:gd name="T9" fmla="*/ 4 h 4"/>
                  <a:gd name="T10" fmla="*/ 6 w 6"/>
                  <a:gd name="T11" fmla="*/ 4 h 4"/>
                  <a:gd name="T12" fmla="*/ 6 w 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6" h="4">
                    <a:moveTo>
                      <a:pt x="6" y="4"/>
                    </a:moveTo>
                    <a:lnTo>
                      <a:pt x="6" y="4"/>
                    </a:lnTo>
                    <a:lnTo>
                      <a:pt x="4" y="0"/>
                    </a:lnTo>
                    <a:lnTo>
                      <a:pt x="0" y="4"/>
                    </a:lnTo>
                    <a:lnTo>
                      <a:pt x="0" y="4"/>
                    </a:lnTo>
                    <a:lnTo>
                      <a:pt x="6" y="4"/>
                    </a:lnTo>
                    <a:lnTo>
                      <a:pt x="6"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Freeform 1607">
                <a:extLst>
                  <a:ext uri="{FF2B5EF4-FFF2-40B4-BE49-F238E27FC236}">
                    <a16:creationId xmlns:a16="http://schemas.microsoft.com/office/drawing/2014/main" id="{226082AF-7695-43AF-BCBB-C9BF1905AA99}"/>
                  </a:ext>
                </a:extLst>
              </p:cNvPr>
              <p:cNvSpPr>
                <a:spLocks/>
              </p:cNvSpPr>
              <p:nvPr/>
            </p:nvSpPr>
            <p:spPr bwMode="auto">
              <a:xfrm>
                <a:off x="2584" y="1602"/>
                <a:ext cx="12" cy="10"/>
              </a:xfrm>
              <a:custGeom>
                <a:avLst/>
                <a:gdLst>
                  <a:gd name="T0" fmla="*/ 2 w 12"/>
                  <a:gd name="T1" fmla="*/ 10 h 10"/>
                  <a:gd name="T2" fmla="*/ 2 w 12"/>
                  <a:gd name="T3" fmla="*/ 10 h 10"/>
                  <a:gd name="T4" fmla="*/ 6 w 12"/>
                  <a:gd name="T5" fmla="*/ 10 h 10"/>
                  <a:gd name="T6" fmla="*/ 8 w 12"/>
                  <a:gd name="T7" fmla="*/ 6 h 10"/>
                  <a:gd name="T8" fmla="*/ 12 w 12"/>
                  <a:gd name="T9" fmla="*/ 0 h 10"/>
                  <a:gd name="T10" fmla="*/ 12 w 12"/>
                  <a:gd name="T11" fmla="*/ 0 h 10"/>
                  <a:gd name="T12" fmla="*/ 10 w 12"/>
                  <a:gd name="T13" fmla="*/ 0 h 10"/>
                  <a:gd name="T14" fmla="*/ 0 w 12"/>
                  <a:gd name="T15" fmla="*/ 10 h 10"/>
                  <a:gd name="T16" fmla="*/ 0 w 12"/>
                  <a:gd name="T17" fmla="*/ 10 h 10"/>
                  <a:gd name="T18" fmla="*/ 2 w 12"/>
                  <a:gd name="T19" fmla="*/ 10 h 10"/>
                  <a:gd name="T20" fmla="*/ 2 w 12"/>
                  <a:gd name="T2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10">
                    <a:moveTo>
                      <a:pt x="2" y="10"/>
                    </a:moveTo>
                    <a:lnTo>
                      <a:pt x="2" y="10"/>
                    </a:lnTo>
                    <a:lnTo>
                      <a:pt x="6" y="10"/>
                    </a:lnTo>
                    <a:lnTo>
                      <a:pt x="8" y="6"/>
                    </a:lnTo>
                    <a:lnTo>
                      <a:pt x="12" y="0"/>
                    </a:lnTo>
                    <a:lnTo>
                      <a:pt x="12" y="0"/>
                    </a:lnTo>
                    <a:lnTo>
                      <a:pt x="10" y="0"/>
                    </a:lnTo>
                    <a:lnTo>
                      <a:pt x="0" y="10"/>
                    </a:lnTo>
                    <a:lnTo>
                      <a:pt x="0" y="10"/>
                    </a:lnTo>
                    <a:lnTo>
                      <a:pt x="2" y="10"/>
                    </a:lnTo>
                    <a:lnTo>
                      <a:pt x="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Freeform 1608">
                <a:extLst>
                  <a:ext uri="{FF2B5EF4-FFF2-40B4-BE49-F238E27FC236}">
                    <a16:creationId xmlns:a16="http://schemas.microsoft.com/office/drawing/2014/main" id="{65E5505E-409C-408C-A199-46C4C36F442D}"/>
                  </a:ext>
                </a:extLst>
              </p:cNvPr>
              <p:cNvSpPr>
                <a:spLocks/>
              </p:cNvSpPr>
              <p:nvPr/>
            </p:nvSpPr>
            <p:spPr bwMode="auto">
              <a:xfrm>
                <a:off x="2440" y="1490"/>
                <a:ext cx="48" cy="48"/>
              </a:xfrm>
              <a:custGeom>
                <a:avLst/>
                <a:gdLst>
                  <a:gd name="T0" fmla="*/ 10 w 48"/>
                  <a:gd name="T1" fmla="*/ 30 h 48"/>
                  <a:gd name="T2" fmla="*/ 10 w 48"/>
                  <a:gd name="T3" fmla="*/ 30 h 48"/>
                  <a:gd name="T4" fmla="*/ 4 w 48"/>
                  <a:gd name="T5" fmla="*/ 36 h 48"/>
                  <a:gd name="T6" fmla="*/ 2 w 48"/>
                  <a:gd name="T7" fmla="*/ 42 h 48"/>
                  <a:gd name="T8" fmla="*/ 0 w 48"/>
                  <a:gd name="T9" fmla="*/ 48 h 48"/>
                  <a:gd name="T10" fmla="*/ 48 w 48"/>
                  <a:gd name="T11" fmla="*/ 0 h 48"/>
                  <a:gd name="T12" fmla="*/ 48 w 48"/>
                  <a:gd name="T13" fmla="*/ 0 h 48"/>
                  <a:gd name="T14" fmla="*/ 38 w 48"/>
                  <a:gd name="T15" fmla="*/ 2 h 48"/>
                  <a:gd name="T16" fmla="*/ 28 w 48"/>
                  <a:gd name="T17" fmla="*/ 6 h 48"/>
                  <a:gd name="T18" fmla="*/ 20 w 48"/>
                  <a:gd name="T19" fmla="*/ 10 h 48"/>
                  <a:gd name="T20" fmla="*/ 14 w 48"/>
                  <a:gd name="T21" fmla="*/ 18 h 48"/>
                  <a:gd name="T22" fmla="*/ 14 w 48"/>
                  <a:gd name="T23" fmla="*/ 18 h 48"/>
                  <a:gd name="T24" fmla="*/ 12 w 48"/>
                  <a:gd name="T25" fmla="*/ 24 h 48"/>
                  <a:gd name="T26" fmla="*/ 12 w 48"/>
                  <a:gd name="T27" fmla="*/ 28 h 48"/>
                  <a:gd name="T28" fmla="*/ 10 w 48"/>
                  <a:gd name="T29" fmla="*/ 30 h 48"/>
                  <a:gd name="T30" fmla="*/ 10 w 48"/>
                  <a:gd name="T31" fmla="*/ 3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 h="48">
                    <a:moveTo>
                      <a:pt x="10" y="30"/>
                    </a:moveTo>
                    <a:lnTo>
                      <a:pt x="10" y="30"/>
                    </a:lnTo>
                    <a:lnTo>
                      <a:pt x="4" y="36"/>
                    </a:lnTo>
                    <a:lnTo>
                      <a:pt x="2" y="42"/>
                    </a:lnTo>
                    <a:lnTo>
                      <a:pt x="0" y="48"/>
                    </a:lnTo>
                    <a:lnTo>
                      <a:pt x="48" y="0"/>
                    </a:lnTo>
                    <a:lnTo>
                      <a:pt x="48" y="0"/>
                    </a:lnTo>
                    <a:lnTo>
                      <a:pt x="38" y="2"/>
                    </a:lnTo>
                    <a:lnTo>
                      <a:pt x="28" y="6"/>
                    </a:lnTo>
                    <a:lnTo>
                      <a:pt x="20" y="10"/>
                    </a:lnTo>
                    <a:lnTo>
                      <a:pt x="14" y="18"/>
                    </a:lnTo>
                    <a:lnTo>
                      <a:pt x="14" y="18"/>
                    </a:lnTo>
                    <a:lnTo>
                      <a:pt x="12" y="24"/>
                    </a:lnTo>
                    <a:lnTo>
                      <a:pt x="12" y="28"/>
                    </a:lnTo>
                    <a:lnTo>
                      <a:pt x="10" y="30"/>
                    </a:lnTo>
                    <a:lnTo>
                      <a:pt x="10"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1609">
                <a:extLst>
                  <a:ext uri="{FF2B5EF4-FFF2-40B4-BE49-F238E27FC236}">
                    <a16:creationId xmlns:a16="http://schemas.microsoft.com/office/drawing/2014/main" id="{CFD251BF-26B2-43BE-B82F-BF1FF1791C11}"/>
                  </a:ext>
                </a:extLst>
              </p:cNvPr>
              <p:cNvSpPr>
                <a:spLocks/>
              </p:cNvSpPr>
              <p:nvPr/>
            </p:nvSpPr>
            <p:spPr bwMode="auto">
              <a:xfrm>
                <a:off x="2448" y="1516"/>
                <a:ext cx="42" cy="40"/>
              </a:xfrm>
              <a:custGeom>
                <a:avLst/>
                <a:gdLst>
                  <a:gd name="T0" fmla="*/ 42 w 42"/>
                  <a:gd name="T1" fmla="*/ 16 h 40"/>
                  <a:gd name="T2" fmla="*/ 42 w 42"/>
                  <a:gd name="T3" fmla="*/ 16 h 40"/>
                  <a:gd name="T4" fmla="*/ 40 w 42"/>
                  <a:gd name="T5" fmla="*/ 12 h 40"/>
                  <a:gd name="T6" fmla="*/ 42 w 42"/>
                  <a:gd name="T7" fmla="*/ 8 h 40"/>
                  <a:gd name="T8" fmla="*/ 42 w 42"/>
                  <a:gd name="T9" fmla="*/ 8 h 40"/>
                  <a:gd name="T10" fmla="*/ 38 w 42"/>
                  <a:gd name="T11" fmla="*/ 6 h 40"/>
                  <a:gd name="T12" fmla="*/ 38 w 42"/>
                  <a:gd name="T13" fmla="*/ 2 h 40"/>
                  <a:gd name="T14" fmla="*/ 38 w 42"/>
                  <a:gd name="T15" fmla="*/ 2 h 40"/>
                  <a:gd name="T16" fmla="*/ 38 w 42"/>
                  <a:gd name="T17" fmla="*/ 0 h 40"/>
                  <a:gd name="T18" fmla="*/ 0 w 42"/>
                  <a:gd name="T19" fmla="*/ 38 h 40"/>
                  <a:gd name="T20" fmla="*/ 0 w 42"/>
                  <a:gd name="T21" fmla="*/ 38 h 40"/>
                  <a:gd name="T22" fmla="*/ 0 w 42"/>
                  <a:gd name="T23" fmla="*/ 38 h 40"/>
                  <a:gd name="T24" fmla="*/ 0 w 42"/>
                  <a:gd name="T25" fmla="*/ 38 h 40"/>
                  <a:gd name="T26" fmla="*/ 22 w 42"/>
                  <a:gd name="T27" fmla="*/ 40 h 40"/>
                  <a:gd name="T28" fmla="*/ 42 w 42"/>
                  <a:gd name="T29" fmla="*/ 20 h 40"/>
                  <a:gd name="T30" fmla="*/ 42 w 42"/>
                  <a:gd name="T31" fmla="*/ 20 h 40"/>
                  <a:gd name="T32" fmla="*/ 42 w 42"/>
                  <a:gd name="T33" fmla="*/ 16 h 40"/>
                  <a:gd name="T34" fmla="*/ 42 w 42"/>
                  <a:gd name="T35"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 h="40">
                    <a:moveTo>
                      <a:pt x="42" y="16"/>
                    </a:moveTo>
                    <a:lnTo>
                      <a:pt x="42" y="16"/>
                    </a:lnTo>
                    <a:lnTo>
                      <a:pt x="40" y="12"/>
                    </a:lnTo>
                    <a:lnTo>
                      <a:pt x="42" y="8"/>
                    </a:lnTo>
                    <a:lnTo>
                      <a:pt x="42" y="8"/>
                    </a:lnTo>
                    <a:lnTo>
                      <a:pt x="38" y="6"/>
                    </a:lnTo>
                    <a:lnTo>
                      <a:pt x="38" y="2"/>
                    </a:lnTo>
                    <a:lnTo>
                      <a:pt x="38" y="2"/>
                    </a:lnTo>
                    <a:lnTo>
                      <a:pt x="38" y="0"/>
                    </a:lnTo>
                    <a:lnTo>
                      <a:pt x="0" y="38"/>
                    </a:lnTo>
                    <a:lnTo>
                      <a:pt x="0" y="38"/>
                    </a:lnTo>
                    <a:lnTo>
                      <a:pt x="0" y="38"/>
                    </a:lnTo>
                    <a:lnTo>
                      <a:pt x="0" y="38"/>
                    </a:lnTo>
                    <a:lnTo>
                      <a:pt x="22" y="40"/>
                    </a:lnTo>
                    <a:lnTo>
                      <a:pt x="42" y="20"/>
                    </a:lnTo>
                    <a:lnTo>
                      <a:pt x="42" y="20"/>
                    </a:lnTo>
                    <a:lnTo>
                      <a:pt x="42" y="16"/>
                    </a:lnTo>
                    <a:lnTo>
                      <a:pt x="42"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Freeform 1610">
                <a:extLst>
                  <a:ext uri="{FF2B5EF4-FFF2-40B4-BE49-F238E27FC236}">
                    <a16:creationId xmlns:a16="http://schemas.microsoft.com/office/drawing/2014/main" id="{8B3E8FF7-9DE2-49D6-B76B-1141AD36B65A}"/>
                  </a:ext>
                </a:extLst>
              </p:cNvPr>
              <p:cNvSpPr>
                <a:spLocks/>
              </p:cNvSpPr>
              <p:nvPr/>
            </p:nvSpPr>
            <p:spPr bwMode="auto">
              <a:xfrm>
                <a:off x="2454" y="1562"/>
                <a:ext cx="10" cy="8"/>
              </a:xfrm>
              <a:custGeom>
                <a:avLst/>
                <a:gdLst>
                  <a:gd name="T0" fmla="*/ 0 w 10"/>
                  <a:gd name="T1" fmla="*/ 2 h 8"/>
                  <a:gd name="T2" fmla="*/ 0 w 10"/>
                  <a:gd name="T3" fmla="*/ 2 h 8"/>
                  <a:gd name="T4" fmla="*/ 2 w 10"/>
                  <a:gd name="T5" fmla="*/ 8 h 8"/>
                  <a:gd name="T6" fmla="*/ 10 w 10"/>
                  <a:gd name="T7" fmla="*/ 0 h 8"/>
                  <a:gd name="T8" fmla="*/ 10 w 10"/>
                  <a:gd name="T9" fmla="*/ 0 h 8"/>
                  <a:gd name="T10" fmla="*/ 4 w 10"/>
                  <a:gd name="T11" fmla="*/ 0 h 8"/>
                  <a:gd name="T12" fmla="*/ 0 w 10"/>
                  <a:gd name="T13" fmla="*/ 2 h 8"/>
                  <a:gd name="T14" fmla="*/ 0 w 10"/>
                  <a:gd name="T15" fmla="*/ 2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8">
                    <a:moveTo>
                      <a:pt x="0" y="2"/>
                    </a:moveTo>
                    <a:lnTo>
                      <a:pt x="0" y="2"/>
                    </a:lnTo>
                    <a:lnTo>
                      <a:pt x="2" y="8"/>
                    </a:lnTo>
                    <a:lnTo>
                      <a:pt x="10" y="0"/>
                    </a:lnTo>
                    <a:lnTo>
                      <a:pt x="10" y="0"/>
                    </a:lnTo>
                    <a:lnTo>
                      <a:pt x="4"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Freeform 1611">
                <a:extLst>
                  <a:ext uri="{FF2B5EF4-FFF2-40B4-BE49-F238E27FC236}">
                    <a16:creationId xmlns:a16="http://schemas.microsoft.com/office/drawing/2014/main" id="{8A7CE6CD-29D5-42BA-829D-3486BA954408}"/>
                  </a:ext>
                </a:extLst>
              </p:cNvPr>
              <p:cNvSpPr>
                <a:spLocks/>
              </p:cNvSpPr>
              <p:nvPr/>
            </p:nvSpPr>
            <p:spPr bwMode="auto">
              <a:xfrm>
                <a:off x="2500" y="1498"/>
                <a:ext cx="4" cy="2"/>
              </a:xfrm>
              <a:custGeom>
                <a:avLst/>
                <a:gdLst>
                  <a:gd name="T0" fmla="*/ 4 w 4"/>
                  <a:gd name="T1" fmla="*/ 0 h 2"/>
                  <a:gd name="T2" fmla="*/ 0 w 4"/>
                  <a:gd name="T3" fmla="*/ 2 h 2"/>
                  <a:gd name="T4" fmla="*/ 0 w 4"/>
                  <a:gd name="T5" fmla="*/ 2 h 2"/>
                  <a:gd name="T6" fmla="*/ 4 w 4"/>
                  <a:gd name="T7" fmla="*/ 0 h 2"/>
                  <a:gd name="T8" fmla="*/ 4 w 4"/>
                  <a:gd name="T9" fmla="*/ 0 h 2"/>
                </a:gdLst>
                <a:ahLst/>
                <a:cxnLst>
                  <a:cxn ang="0">
                    <a:pos x="T0" y="T1"/>
                  </a:cxn>
                  <a:cxn ang="0">
                    <a:pos x="T2" y="T3"/>
                  </a:cxn>
                  <a:cxn ang="0">
                    <a:pos x="T4" y="T5"/>
                  </a:cxn>
                  <a:cxn ang="0">
                    <a:pos x="T6" y="T7"/>
                  </a:cxn>
                  <a:cxn ang="0">
                    <a:pos x="T8" y="T9"/>
                  </a:cxn>
                </a:cxnLst>
                <a:rect l="0" t="0" r="r" b="b"/>
                <a:pathLst>
                  <a:path w="4" h="2">
                    <a:moveTo>
                      <a:pt x="4" y="0"/>
                    </a:moveTo>
                    <a:lnTo>
                      <a:pt x="0" y="2"/>
                    </a:lnTo>
                    <a:lnTo>
                      <a:pt x="0" y="2"/>
                    </a:lnTo>
                    <a:lnTo>
                      <a:pt x="4"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Freeform 1612">
                <a:extLst>
                  <a:ext uri="{FF2B5EF4-FFF2-40B4-BE49-F238E27FC236}">
                    <a16:creationId xmlns:a16="http://schemas.microsoft.com/office/drawing/2014/main" id="{CD254748-2F8C-4C82-B639-2A7C694F7E5C}"/>
                  </a:ext>
                </a:extLst>
              </p:cNvPr>
              <p:cNvSpPr>
                <a:spLocks/>
              </p:cNvSpPr>
              <p:nvPr/>
            </p:nvSpPr>
            <p:spPr bwMode="auto">
              <a:xfrm>
                <a:off x="2498" y="1496"/>
                <a:ext cx="32" cy="30"/>
              </a:xfrm>
              <a:custGeom>
                <a:avLst/>
                <a:gdLst>
                  <a:gd name="T0" fmla="*/ 0 w 32"/>
                  <a:gd name="T1" fmla="*/ 22 h 30"/>
                  <a:gd name="T2" fmla="*/ 0 w 32"/>
                  <a:gd name="T3" fmla="*/ 22 h 30"/>
                  <a:gd name="T4" fmla="*/ 0 w 32"/>
                  <a:gd name="T5" fmla="*/ 26 h 30"/>
                  <a:gd name="T6" fmla="*/ 2 w 32"/>
                  <a:gd name="T7" fmla="*/ 30 h 30"/>
                  <a:gd name="T8" fmla="*/ 32 w 32"/>
                  <a:gd name="T9" fmla="*/ 0 h 30"/>
                  <a:gd name="T10" fmla="*/ 32 w 32"/>
                  <a:gd name="T11" fmla="*/ 0 h 30"/>
                  <a:gd name="T12" fmla="*/ 20 w 32"/>
                  <a:gd name="T13" fmla="*/ 2 h 30"/>
                  <a:gd name="T14" fmla="*/ 10 w 32"/>
                  <a:gd name="T15" fmla="*/ 8 h 30"/>
                  <a:gd name="T16" fmla="*/ 2 w 32"/>
                  <a:gd name="T17" fmla="*/ 14 h 30"/>
                  <a:gd name="T18" fmla="*/ 0 w 32"/>
                  <a:gd name="T19" fmla="*/ 18 h 30"/>
                  <a:gd name="T20" fmla="*/ 0 w 32"/>
                  <a:gd name="T21" fmla="*/ 22 h 30"/>
                  <a:gd name="T22" fmla="*/ 0 w 32"/>
                  <a:gd name="T23" fmla="*/ 2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30">
                    <a:moveTo>
                      <a:pt x="0" y="22"/>
                    </a:moveTo>
                    <a:lnTo>
                      <a:pt x="0" y="22"/>
                    </a:lnTo>
                    <a:lnTo>
                      <a:pt x="0" y="26"/>
                    </a:lnTo>
                    <a:lnTo>
                      <a:pt x="2" y="30"/>
                    </a:lnTo>
                    <a:lnTo>
                      <a:pt x="32" y="0"/>
                    </a:lnTo>
                    <a:lnTo>
                      <a:pt x="32" y="0"/>
                    </a:lnTo>
                    <a:lnTo>
                      <a:pt x="20" y="2"/>
                    </a:lnTo>
                    <a:lnTo>
                      <a:pt x="10" y="8"/>
                    </a:lnTo>
                    <a:lnTo>
                      <a:pt x="2" y="14"/>
                    </a:lnTo>
                    <a:lnTo>
                      <a:pt x="0" y="18"/>
                    </a:lnTo>
                    <a:lnTo>
                      <a:pt x="0" y="22"/>
                    </a:lnTo>
                    <a:lnTo>
                      <a:pt x="0"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Freeform 1613">
                <a:extLst>
                  <a:ext uri="{FF2B5EF4-FFF2-40B4-BE49-F238E27FC236}">
                    <a16:creationId xmlns:a16="http://schemas.microsoft.com/office/drawing/2014/main" id="{B22337CA-A690-4353-B120-7C6953C4BFA0}"/>
                  </a:ext>
                </a:extLst>
              </p:cNvPr>
              <p:cNvSpPr>
                <a:spLocks/>
              </p:cNvSpPr>
              <p:nvPr/>
            </p:nvSpPr>
            <p:spPr bwMode="auto">
              <a:xfrm>
                <a:off x="2472" y="1496"/>
                <a:ext cx="90" cy="88"/>
              </a:xfrm>
              <a:custGeom>
                <a:avLst/>
                <a:gdLst>
                  <a:gd name="T0" fmla="*/ 82 w 90"/>
                  <a:gd name="T1" fmla="*/ 0 h 88"/>
                  <a:gd name="T2" fmla="*/ 0 w 90"/>
                  <a:gd name="T3" fmla="*/ 82 h 88"/>
                  <a:gd name="T4" fmla="*/ 12 w 90"/>
                  <a:gd name="T5" fmla="*/ 82 h 88"/>
                  <a:gd name="T6" fmla="*/ 12 w 90"/>
                  <a:gd name="T7" fmla="*/ 82 h 88"/>
                  <a:gd name="T8" fmla="*/ 20 w 90"/>
                  <a:gd name="T9" fmla="*/ 88 h 88"/>
                  <a:gd name="T10" fmla="*/ 90 w 90"/>
                  <a:gd name="T11" fmla="*/ 16 h 88"/>
                  <a:gd name="T12" fmla="*/ 90 w 90"/>
                  <a:gd name="T13" fmla="*/ 16 h 88"/>
                  <a:gd name="T14" fmla="*/ 88 w 90"/>
                  <a:gd name="T15" fmla="*/ 8 h 88"/>
                  <a:gd name="T16" fmla="*/ 82 w 90"/>
                  <a:gd name="T17" fmla="*/ 0 h 88"/>
                  <a:gd name="T18" fmla="*/ 82 w 90"/>
                  <a:gd name="T19"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8">
                    <a:moveTo>
                      <a:pt x="82" y="0"/>
                    </a:moveTo>
                    <a:lnTo>
                      <a:pt x="0" y="82"/>
                    </a:lnTo>
                    <a:lnTo>
                      <a:pt x="12" y="82"/>
                    </a:lnTo>
                    <a:lnTo>
                      <a:pt x="12" y="82"/>
                    </a:lnTo>
                    <a:lnTo>
                      <a:pt x="20" y="88"/>
                    </a:lnTo>
                    <a:lnTo>
                      <a:pt x="90" y="16"/>
                    </a:lnTo>
                    <a:lnTo>
                      <a:pt x="90" y="16"/>
                    </a:lnTo>
                    <a:lnTo>
                      <a:pt x="88" y="8"/>
                    </a:lnTo>
                    <a:lnTo>
                      <a:pt x="82" y="0"/>
                    </a:lnTo>
                    <a:lnTo>
                      <a:pt x="8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Freeform 1614">
                <a:extLst>
                  <a:ext uri="{FF2B5EF4-FFF2-40B4-BE49-F238E27FC236}">
                    <a16:creationId xmlns:a16="http://schemas.microsoft.com/office/drawing/2014/main" id="{3D2C8E47-86D7-497E-83CC-A0EE62DA3719}"/>
                  </a:ext>
                </a:extLst>
              </p:cNvPr>
              <p:cNvSpPr>
                <a:spLocks/>
              </p:cNvSpPr>
              <p:nvPr/>
            </p:nvSpPr>
            <p:spPr bwMode="auto">
              <a:xfrm>
                <a:off x="2512" y="1518"/>
                <a:ext cx="92" cy="68"/>
              </a:xfrm>
              <a:custGeom>
                <a:avLst/>
                <a:gdLst>
                  <a:gd name="T0" fmla="*/ 76 w 92"/>
                  <a:gd name="T1" fmla="*/ 12 h 68"/>
                  <a:gd name="T2" fmla="*/ 76 w 92"/>
                  <a:gd name="T3" fmla="*/ 12 h 68"/>
                  <a:gd name="T4" fmla="*/ 70 w 92"/>
                  <a:gd name="T5" fmla="*/ 10 h 68"/>
                  <a:gd name="T6" fmla="*/ 66 w 92"/>
                  <a:gd name="T7" fmla="*/ 8 h 68"/>
                  <a:gd name="T8" fmla="*/ 62 w 92"/>
                  <a:gd name="T9" fmla="*/ 8 h 68"/>
                  <a:gd name="T10" fmla="*/ 62 w 92"/>
                  <a:gd name="T11" fmla="*/ 8 h 68"/>
                  <a:gd name="T12" fmla="*/ 60 w 92"/>
                  <a:gd name="T13" fmla="*/ 8 h 68"/>
                  <a:gd name="T14" fmla="*/ 0 w 92"/>
                  <a:gd name="T15" fmla="*/ 68 h 68"/>
                  <a:gd name="T16" fmla="*/ 0 w 92"/>
                  <a:gd name="T17" fmla="*/ 68 h 68"/>
                  <a:gd name="T18" fmla="*/ 26 w 92"/>
                  <a:gd name="T19" fmla="*/ 68 h 68"/>
                  <a:gd name="T20" fmla="*/ 92 w 92"/>
                  <a:gd name="T21" fmla="*/ 0 h 68"/>
                  <a:gd name="T22" fmla="*/ 92 w 92"/>
                  <a:gd name="T23" fmla="*/ 0 h 68"/>
                  <a:gd name="T24" fmla="*/ 88 w 92"/>
                  <a:gd name="T25" fmla="*/ 2 h 68"/>
                  <a:gd name="T26" fmla="*/ 84 w 92"/>
                  <a:gd name="T27" fmla="*/ 6 h 68"/>
                  <a:gd name="T28" fmla="*/ 80 w 92"/>
                  <a:gd name="T29" fmla="*/ 10 h 68"/>
                  <a:gd name="T30" fmla="*/ 76 w 92"/>
                  <a:gd name="T31" fmla="*/ 12 h 68"/>
                  <a:gd name="T32" fmla="*/ 76 w 92"/>
                  <a:gd name="T33" fmla="*/ 12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2" h="68">
                    <a:moveTo>
                      <a:pt x="76" y="12"/>
                    </a:moveTo>
                    <a:lnTo>
                      <a:pt x="76" y="12"/>
                    </a:lnTo>
                    <a:lnTo>
                      <a:pt x="70" y="10"/>
                    </a:lnTo>
                    <a:lnTo>
                      <a:pt x="66" y="8"/>
                    </a:lnTo>
                    <a:lnTo>
                      <a:pt x="62" y="8"/>
                    </a:lnTo>
                    <a:lnTo>
                      <a:pt x="62" y="8"/>
                    </a:lnTo>
                    <a:lnTo>
                      <a:pt x="60" y="8"/>
                    </a:lnTo>
                    <a:lnTo>
                      <a:pt x="0" y="68"/>
                    </a:lnTo>
                    <a:lnTo>
                      <a:pt x="0" y="68"/>
                    </a:lnTo>
                    <a:lnTo>
                      <a:pt x="26" y="68"/>
                    </a:lnTo>
                    <a:lnTo>
                      <a:pt x="92" y="0"/>
                    </a:lnTo>
                    <a:lnTo>
                      <a:pt x="92" y="0"/>
                    </a:lnTo>
                    <a:lnTo>
                      <a:pt x="88" y="2"/>
                    </a:lnTo>
                    <a:lnTo>
                      <a:pt x="84" y="6"/>
                    </a:lnTo>
                    <a:lnTo>
                      <a:pt x="80" y="10"/>
                    </a:lnTo>
                    <a:lnTo>
                      <a:pt x="76" y="12"/>
                    </a:lnTo>
                    <a:lnTo>
                      <a:pt x="76"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Freeform 1615">
                <a:extLst>
                  <a:ext uri="{FF2B5EF4-FFF2-40B4-BE49-F238E27FC236}">
                    <a16:creationId xmlns:a16="http://schemas.microsoft.com/office/drawing/2014/main" id="{A722D686-C6DF-4333-A8E2-FD4614D32E09}"/>
                  </a:ext>
                </a:extLst>
              </p:cNvPr>
              <p:cNvSpPr>
                <a:spLocks/>
              </p:cNvSpPr>
              <p:nvPr/>
            </p:nvSpPr>
            <p:spPr bwMode="auto">
              <a:xfrm>
                <a:off x="2560" y="1520"/>
                <a:ext cx="84" cy="78"/>
              </a:xfrm>
              <a:custGeom>
                <a:avLst/>
                <a:gdLst>
                  <a:gd name="T0" fmla="*/ 80 w 84"/>
                  <a:gd name="T1" fmla="*/ 4 h 78"/>
                  <a:gd name="T2" fmla="*/ 80 w 84"/>
                  <a:gd name="T3" fmla="*/ 4 h 78"/>
                  <a:gd name="T4" fmla="*/ 74 w 84"/>
                  <a:gd name="T5" fmla="*/ 2 h 78"/>
                  <a:gd name="T6" fmla="*/ 66 w 84"/>
                  <a:gd name="T7" fmla="*/ 0 h 78"/>
                  <a:gd name="T8" fmla="*/ 0 w 84"/>
                  <a:gd name="T9" fmla="*/ 66 h 78"/>
                  <a:gd name="T10" fmla="*/ 0 w 84"/>
                  <a:gd name="T11" fmla="*/ 66 h 78"/>
                  <a:gd name="T12" fmla="*/ 10 w 84"/>
                  <a:gd name="T13" fmla="*/ 66 h 78"/>
                  <a:gd name="T14" fmla="*/ 10 w 84"/>
                  <a:gd name="T15" fmla="*/ 66 h 78"/>
                  <a:gd name="T16" fmla="*/ 8 w 84"/>
                  <a:gd name="T17" fmla="*/ 72 h 78"/>
                  <a:gd name="T18" fmla="*/ 10 w 84"/>
                  <a:gd name="T19" fmla="*/ 76 h 78"/>
                  <a:gd name="T20" fmla="*/ 14 w 84"/>
                  <a:gd name="T21" fmla="*/ 78 h 78"/>
                  <a:gd name="T22" fmla="*/ 14 w 84"/>
                  <a:gd name="T23" fmla="*/ 78 h 78"/>
                  <a:gd name="T24" fmla="*/ 14 w 84"/>
                  <a:gd name="T25" fmla="*/ 76 h 78"/>
                  <a:gd name="T26" fmla="*/ 84 w 84"/>
                  <a:gd name="T27" fmla="*/ 8 h 78"/>
                  <a:gd name="T28" fmla="*/ 84 w 84"/>
                  <a:gd name="T29" fmla="*/ 8 h 78"/>
                  <a:gd name="T30" fmla="*/ 80 w 84"/>
                  <a:gd name="T31" fmla="*/ 4 h 78"/>
                  <a:gd name="T32" fmla="*/ 80 w 84"/>
                  <a:gd name="T33" fmla="*/ 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4" h="78">
                    <a:moveTo>
                      <a:pt x="80" y="4"/>
                    </a:moveTo>
                    <a:lnTo>
                      <a:pt x="80" y="4"/>
                    </a:lnTo>
                    <a:lnTo>
                      <a:pt x="74" y="2"/>
                    </a:lnTo>
                    <a:lnTo>
                      <a:pt x="66" y="0"/>
                    </a:lnTo>
                    <a:lnTo>
                      <a:pt x="0" y="66"/>
                    </a:lnTo>
                    <a:lnTo>
                      <a:pt x="0" y="66"/>
                    </a:lnTo>
                    <a:lnTo>
                      <a:pt x="10" y="66"/>
                    </a:lnTo>
                    <a:lnTo>
                      <a:pt x="10" y="66"/>
                    </a:lnTo>
                    <a:lnTo>
                      <a:pt x="8" y="72"/>
                    </a:lnTo>
                    <a:lnTo>
                      <a:pt x="10" y="76"/>
                    </a:lnTo>
                    <a:lnTo>
                      <a:pt x="14" y="78"/>
                    </a:lnTo>
                    <a:lnTo>
                      <a:pt x="14" y="78"/>
                    </a:lnTo>
                    <a:lnTo>
                      <a:pt x="14" y="76"/>
                    </a:lnTo>
                    <a:lnTo>
                      <a:pt x="84" y="8"/>
                    </a:lnTo>
                    <a:lnTo>
                      <a:pt x="84" y="8"/>
                    </a:lnTo>
                    <a:lnTo>
                      <a:pt x="80" y="4"/>
                    </a:lnTo>
                    <a:lnTo>
                      <a:pt x="8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Freeform 1616">
                <a:extLst>
                  <a:ext uri="{FF2B5EF4-FFF2-40B4-BE49-F238E27FC236}">
                    <a16:creationId xmlns:a16="http://schemas.microsoft.com/office/drawing/2014/main" id="{F3CB50D4-4735-4C39-97F0-E76FCDF87AC8}"/>
                  </a:ext>
                </a:extLst>
              </p:cNvPr>
              <p:cNvSpPr>
                <a:spLocks/>
              </p:cNvSpPr>
              <p:nvPr/>
            </p:nvSpPr>
            <p:spPr bwMode="auto">
              <a:xfrm>
                <a:off x="2608" y="1540"/>
                <a:ext cx="66" cy="58"/>
              </a:xfrm>
              <a:custGeom>
                <a:avLst/>
                <a:gdLst>
                  <a:gd name="T0" fmla="*/ 14 w 66"/>
                  <a:gd name="T1" fmla="*/ 58 h 58"/>
                  <a:gd name="T2" fmla="*/ 66 w 66"/>
                  <a:gd name="T3" fmla="*/ 6 h 58"/>
                  <a:gd name="T4" fmla="*/ 66 w 66"/>
                  <a:gd name="T5" fmla="*/ 6 h 58"/>
                  <a:gd name="T6" fmla="*/ 62 w 66"/>
                  <a:gd name="T7" fmla="*/ 6 h 58"/>
                  <a:gd name="T8" fmla="*/ 62 w 66"/>
                  <a:gd name="T9" fmla="*/ 6 h 58"/>
                  <a:gd name="T10" fmla="*/ 54 w 66"/>
                  <a:gd name="T11" fmla="*/ 4 h 58"/>
                  <a:gd name="T12" fmla="*/ 46 w 66"/>
                  <a:gd name="T13" fmla="*/ 0 h 58"/>
                  <a:gd name="T14" fmla="*/ 0 w 66"/>
                  <a:gd name="T15" fmla="*/ 48 h 58"/>
                  <a:gd name="T16" fmla="*/ 0 w 66"/>
                  <a:gd name="T17" fmla="*/ 48 h 58"/>
                  <a:gd name="T18" fmla="*/ 14 w 66"/>
                  <a:gd name="T19" fmla="*/ 58 h 58"/>
                  <a:gd name="T20" fmla="*/ 14 w 66"/>
                  <a:gd name="T21"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58">
                    <a:moveTo>
                      <a:pt x="14" y="58"/>
                    </a:moveTo>
                    <a:lnTo>
                      <a:pt x="66" y="6"/>
                    </a:lnTo>
                    <a:lnTo>
                      <a:pt x="66" y="6"/>
                    </a:lnTo>
                    <a:lnTo>
                      <a:pt x="62" y="6"/>
                    </a:lnTo>
                    <a:lnTo>
                      <a:pt x="62" y="6"/>
                    </a:lnTo>
                    <a:lnTo>
                      <a:pt x="54" y="4"/>
                    </a:lnTo>
                    <a:lnTo>
                      <a:pt x="46" y="0"/>
                    </a:lnTo>
                    <a:lnTo>
                      <a:pt x="0" y="48"/>
                    </a:lnTo>
                    <a:lnTo>
                      <a:pt x="0" y="48"/>
                    </a:lnTo>
                    <a:lnTo>
                      <a:pt x="14" y="58"/>
                    </a:lnTo>
                    <a:lnTo>
                      <a:pt x="14" y="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Freeform 1617">
                <a:extLst>
                  <a:ext uri="{FF2B5EF4-FFF2-40B4-BE49-F238E27FC236}">
                    <a16:creationId xmlns:a16="http://schemas.microsoft.com/office/drawing/2014/main" id="{A78B91AB-9B33-42A7-B068-90B3BF74E7E0}"/>
                  </a:ext>
                </a:extLst>
              </p:cNvPr>
              <p:cNvSpPr>
                <a:spLocks/>
              </p:cNvSpPr>
              <p:nvPr/>
            </p:nvSpPr>
            <p:spPr bwMode="auto">
              <a:xfrm>
                <a:off x="2630" y="1550"/>
                <a:ext cx="78" cy="68"/>
              </a:xfrm>
              <a:custGeom>
                <a:avLst/>
                <a:gdLst>
                  <a:gd name="T0" fmla="*/ 6 w 78"/>
                  <a:gd name="T1" fmla="*/ 62 h 68"/>
                  <a:gd name="T2" fmla="*/ 6 w 78"/>
                  <a:gd name="T3" fmla="*/ 62 h 68"/>
                  <a:gd name="T4" fmla="*/ 14 w 78"/>
                  <a:gd name="T5" fmla="*/ 62 h 68"/>
                  <a:gd name="T6" fmla="*/ 22 w 78"/>
                  <a:gd name="T7" fmla="*/ 68 h 68"/>
                  <a:gd name="T8" fmla="*/ 78 w 78"/>
                  <a:gd name="T9" fmla="*/ 12 h 68"/>
                  <a:gd name="T10" fmla="*/ 78 w 78"/>
                  <a:gd name="T11" fmla="*/ 12 h 68"/>
                  <a:gd name="T12" fmla="*/ 68 w 78"/>
                  <a:gd name="T13" fmla="*/ 8 h 68"/>
                  <a:gd name="T14" fmla="*/ 68 w 78"/>
                  <a:gd name="T15" fmla="*/ 8 h 68"/>
                  <a:gd name="T16" fmla="*/ 66 w 78"/>
                  <a:gd name="T17" fmla="*/ 2 h 68"/>
                  <a:gd name="T18" fmla="*/ 64 w 78"/>
                  <a:gd name="T19" fmla="*/ 0 h 68"/>
                  <a:gd name="T20" fmla="*/ 0 w 78"/>
                  <a:gd name="T21" fmla="*/ 64 h 68"/>
                  <a:gd name="T22" fmla="*/ 0 w 78"/>
                  <a:gd name="T23" fmla="*/ 64 h 68"/>
                  <a:gd name="T24" fmla="*/ 6 w 78"/>
                  <a:gd name="T25" fmla="*/ 62 h 68"/>
                  <a:gd name="T26" fmla="*/ 6 w 78"/>
                  <a:gd name="T27" fmla="*/ 62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8" h="68">
                    <a:moveTo>
                      <a:pt x="6" y="62"/>
                    </a:moveTo>
                    <a:lnTo>
                      <a:pt x="6" y="62"/>
                    </a:lnTo>
                    <a:lnTo>
                      <a:pt x="14" y="62"/>
                    </a:lnTo>
                    <a:lnTo>
                      <a:pt x="22" y="68"/>
                    </a:lnTo>
                    <a:lnTo>
                      <a:pt x="78" y="12"/>
                    </a:lnTo>
                    <a:lnTo>
                      <a:pt x="78" y="12"/>
                    </a:lnTo>
                    <a:lnTo>
                      <a:pt x="68" y="8"/>
                    </a:lnTo>
                    <a:lnTo>
                      <a:pt x="68" y="8"/>
                    </a:lnTo>
                    <a:lnTo>
                      <a:pt x="66" y="2"/>
                    </a:lnTo>
                    <a:lnTo>
                      <a:pt x="64" y="0"/>
                    </a:lnTo>
                    <a:lnTo>
                      <a:pt x="0" y="64"/>
                    </a:lnTo>
                    <a:lnTo>
                      <a:pt x="0" y="64"/>
                    </a:lnTo>
                    <a:lnTo>
                      <a:pt x="6" y="62"/>
                    </a:lnTo>
                    <a:lnTo>
                      <a:pt x="6" y="6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Freeform 1618">
                <a:extLst>
                  <a:ext uri="{FF2B5EF4-FFF2-40B4-BE49-F238E27FC236}">
                    <a16:creationId xmlns:a16="http://schemas.microsoft.com/office/drawing/2014/main" id="{0B96F598-BD54-4FA9-94CC-6F83B6B31CDB}"/>
                  </a:ext>
                </a:extLst>
              </p:cNvPr>
              <p:cNvSpPr>
                <a:spLocks/>
              </p:cNvSpPr>
              <p:nvPr/>
            </p:nvSpPr>
            <p:spPr bwMode="auto">
              <a:xfrm>
                <a:off x="2600" y="1688"/>
                <a:ext cx="30" cy="22"/>
              </a:xfrm>
              <a:custGeom>
                <a:avLst/>
                <a:gdLst>
                  <a:gd name="T0" fmla="*/ 18 w 30"/>
                  <a:gd name="T1" fmla="*/ 0 h 22"/>
                  <a:gd name="T2" fmla="*/ 18 w 30"/>
                  <a:gd name="T3" fmla="*/ 0 h 22"/>
                  <a:gd name="T4" fmla="*/ 12 w 30"/>
                  <a:gd name="T5" fmla="*/ 2 h 22"/>
                  <a:gd name="T6" fmla="*/ 6 w 30"/>
                  <a:gd name="T7" fmla="*/ 4 h 22"/>
                  <a:gd name="T8" fmla="*/ 2 w 30"/>
                  <a:gd name="T9" fmla="*/ 10 h 22"/>
                  <a:gd name="T10" fmla="*/ 0 w 30"/>
                  <a:gd name="T11" fmla="*/ 14 h 22"/>
                  <a:gd name="T12" fmla="*/ 0 w 30"/>
                  <a:gd name="T13" fmla="*/ 14 h 22"/>
                  <a:gd name="T14" fmla="*/ 2 w 30"/>
                  <a:gd name="T15" fmla="*/ 18 h 22"/>
                  <a:gd name="T16" fmla="*/ 6 w 30"/>
                  <a:gd name="T17" fmla="*/ 22 h 22"/>
                  <a:gd name="T18" fmla="*/ 30 w 30"/>
                  <a:gd name="T19" fmla="*/ 0 h 22"/>
                  <a:gd name="T20" fmla="*/ 30 w 30"/>
                  <a:gd name="T21" fmla="*/ 0 h 22"/>
                  <a:gd name="T22" fmla="*/ 18 w 30"/>
                  <a:gd name="T23" fmla="*/ 0 h 22"/>
                  <a:gd name="T24" fmla="*/ 18 w 30"/>
                  <a:gd name="T2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22">
                    <a:moveTo>
                      <a:pt x="18" y="0"/>
                    </a:moveTo>
                    <a:lnTo>
                      <a:pt x="18" y="0"/>
                    </a:lnTo>
                    <a:lnTo>
                      <a:pt x="12" y="2"/>
                    </a:lnTo>
                    <a:lnTo>
                      <a:pt x="6" y="4"/>
                    </a:lnTo>
                    <a:lnTo>
                      <a:pt x="2" y="10"/>
                    </a:lnTo>
                    <a:lnTo>
                      <a:pt x="0" y="14"/>
                    </a:lnTo>
                    <a:lnTo>
                      <a:pt x="0" y="14"/>
                    </a:lnTo>
                    <a:lnTo>
                      <a:pt x="2" y="18"/>
                    </a:lnTo>
                    <a:lnTo>
                      <a:pt x="6" y="22"/>
                    </a:lnTo>
                    <a:lnTo>
                      <a:pt x="30" y="0"/>
                    </a:lnTo>
                    <a:lnTo>
                      <a:pt x="30" y="0"/>
                    </a:lnTo>
                    <a:lnTo>
                      <a:pt x="18" y="0"/>
                    </a:lnTo>
                    <a:lnTo>
                      <a:pt x="1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Freeform 1619">
                <a:extLst>
                  <a:ext uri="{FF2B5EF4-FFF2-40B4-BE49-F238E27FC236}">
                    <a16:creationId xmlns:a16="http://schemas.microsoft.com/office/drawing/2014/main" id="{FC8DDD4B-CAC5-4FF6-A8C3-1CB1C87A73F7}"/>
                  </a:ext>
                </a:extLst>
              </p:cNvPr>
              <p:cNvSpPr>
                <a:spLocks/>
              </p:cNvSpPr>
              <p:nvPr/>
            </p:nvSpPr>
            <p:spPr bwMode="auto">
              <a:xfrm>
                <a:off x="2664" y="1568"/>
                <a:ext cx="72" cy="74"/>
              </a:xfrm>
              <a:custGeom>
                <a:avLst/>
                <a:gdLst>
                  <a:gd name="T0" fmla="*/ 70 w 72"/>
                  <a:gd name="T1" fmla="*/ 14 h 74"/>
                  <a:gd name="T2" fmla="*/ 70 w 72"/>
                  <a:gd name="T3" fmla="*/ 4 h 74"/>
                  <a:gd name="T4" fmla="*/ 70 w 72"/>
                  <a:gd name="T5" fmla="*/ 4 h 74"/>
                  <a:gd name="T6" fmla="*/ 64 w 72"/>
                  <a:gd name="T7" fmla="*/ 2 h 74"/>
                  <a:gd name="T8" fmla="*/ 60 w 72"/>
                  <a:gd name="T9" fmla="*/ 0 h 74"/>
                  <a:gd name="T10" fmla="*/ 0 w 72"/>
                  <a:gd name="T11" fmla="*/ 60 h 74"/>
                  <a:gd name="T12" fmla="*/ 0 w 72"/>
                  <a:gd name="T13" fmla="*/ 60 h 74"/>
                  <a:gd name="T14" fmla="*/ 8 w 72"/>
                  <a:gd name="T15" fmla="*/ 66 h 74"/>
                  <a:gd name="T16" fmla="*/ 12 w 72"/>
                  <a:gd name="T17" fmla="*/ 74 h 74"/>
                  <a:gd name="T18" fmla="*/ 72 w 72"/>
                  <a:gd name="T19" fmla="*/ 14 h 74"/>
                  <a:gd name="T20" fmla="*/ 70 w 72"/>
                  <a:gd name="T21" fmla="*/ 1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74">
                    <a:moveTo>
                      <a:pt x="70" y="14"/>
                    </a:moveTo>
                    <a:lnTo>
                      <a:pt x="70" y="4"/>
                    </a:lnTo>
                    <a:lnTo>
                      <a:pt x="70" y="4"/>
                    </a:lnTo>
                    <a:lnTo>
                      <a:pt x="64" y="2"/>
                    </a:lnTo>
                    <a:lnTo>
                      <a:pt x="60" y="0"/>
                    </a:lnTo>
                    <a:lnTo>
                      <a:pt x="0" y="60"/>
                    </a:lnTo>
                    <a:lnTo>
                      <a:pt x="0" y="60"/>
                    </a:lnTo>
                    <a:lnTo>
                      <a:pt x="8" y="66"/>
                    </a:lnTo>
                    <a:lnTo>
                      <a:pt x="12" y="74"/>
                    </a:lnTo>
                    <a:lnTo>
                      <a:pt x="72" y="14"/>
                    </a:lnTo>
                    <a:lnTo>
                      <a:pt x="7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Freeform 1620">
                <a:extLst>
                  <a:ext uri="{FF2B5EF4-FFF2-40B4-BE49-F238E27FC236}">
                    <a16:creationId xmlns:a16="http://schemas.microsoft.com/office/drawing/2014/main" id="{9A0A71C7-AA4E-4762-9738-2DCC8946CC15}"/>
                  </a:ext>
                </a:extLst>
              </p:cNvPr>
              <p:cNvSpPr>
                <a:spLocks/>
              </p:cNvSpPr>
              <p:nvPr/>
            </p:nvSpPr>
            <p:spPr bwMode="auto">
              <a:xfrm>
                <a:off x="2632" y="1598"/>
                <a:ext cx="122" cy="114"/>
              </a:xfrm>
              <a:custGeom>
                <a:avLst/>
                <a:gdLst>
                  <a:gd name="T0" fmla="*/ 108 w 122"/>
                  <a:gd name="T1" fmla="*/ 14 h 114"/>
                  <a:gd name="T2" fmla="*/ 108 w 122"/>
                  <a:gd name="T3" fmla="*/ 14 h 114"/>
                  <a:gd name="T4" fmla="*/ 110 w 122"/>
                  <a:gd name="T5" fmla="*/ 10 h 114"/>
                  <a:gd name="T6" fmla="*/ 114 w 122"/>
                  <a:gd name="T7" fmla="*/ 8 h 114"/>
                  <a:gd name="T8" fmla="*/ 122 w 122"/>
                  <a:gd name="T9" fmla="*/ 4 h 114"/>
                  <a:gd name="T10" fmla="*/ 122 w 122"/>
                  <a:gd name="T11" fmla="*/ 4 h 114"/>
                  <a:gd name="T12" fmla="*/ 120 w 122"/>
                  <a:gd name="T13" fmla="*/ 2 h 114"/>
                  <a:gd name="T14" fmla="*/ 116 w 122"/>
                  <a:gd name="T15" fmla="*/ 0 h 114"/>
                  <a:gd name="T16" fmla="*/ 116 w 122"/>
                  <a:gd name="T17" fmla="*/ 0 h 114"/>
                  <a:gd name="T18" fmla="*/ 110 w 122"/>
                  <a:gd name="T19" fmla="*/ 0 h 114"/>
                  <a:gd name="T20" fmla="*/ 26 w 122"/>
                  <a:gd name="T21" fmla="*/ 84 h 114"/>
                  <a:gd name="T22" fmla="*/ 26 w 122"/>
                  <a:gd name="T23" fmla="*/ 84 h 114"/>
                  <a:gd name="T24" fmla="*/ 28 w 122"/>
                  <a:gd name="T25" fmla="*/ 84 h 114"/>
                  <a:gd name="T26" fmla="*/ 28 w 122"/>
                  <a:gd name="T27" fmla="*/ 84 h 114"/>
                  <a:gd name="T28" fmla="*/ 26 w 122"/>
                  <a:gd name="T29" fmla="*/ 86 h 114"/>
                  <a:gd name="T30" fmla="*/ 0 w 122"/>
                  <a:gd name="T31" fmla="*/ 110 h 114"/>
                  <a:gd name="T32" fmla="*/ 0 w 122"/>
                  <a:gd name="T33" fmla="*/ 110 h 114"/>
                  <a:gd name="T34" fmla="*/ 2 w 122"/>
                  <a:gd name="T35" fmla="*/ 110 h 114"/>
                  <a:gd name="T36" fmla="*/ 2 w 122"/>
                  <a:gd name="T37" fmla="*/ 110 h 114"/>
                  <a:gd name="T38" fmla="*/ 4 w 122"/>
                  <a:gd name="T39" fmla="*/ 110 h 114"/>
                  <a:gd name="T40" fmla="*/ 6 w 122"/>
                  <a:gd name="T41" fmla="*/ 112 h 114"/>
                  <a:gd name="T42" fmla="*/ 6 w 122"/>
                  <a:gd name="T43" fmla="*/ 114 h 114"/>
                  <a:gd name="T44" fmla="*/ 10 w 122"/>
                  <a:gd name="T45" fmla="*/ 114 h 114"/>
                  <a:gd name="T46" fmla="*/ 10 w 122"/>
                  <a:gd name="T47" fmla="*/ 114 h 114"/>
                  <a:gd name="T48" fmla="*/ 12 w 122"/>
                  <a:gd name="T49" fmla="*/ 114 h 114"/>
                  <a:gd name="T50" fmla="*/ 14 w 122"/>
                  <a:gd name="T51" fmla="*/ 112 h 114"/>
                  <a:gd name="T52" fmla="*/ 18 w 122"/>
                  <a:gd name="T53" fmla="*/ 106 h 114"/>
                  <a:gd name="T54" fmla="*/ 18 w 122"/>
                  <a:gd name="T55" fmla="*/ 106 h 114"/>
                  <a:gd name="T56" fmla="*/ 24 w 122"/>
                  <a:gd name="T57" fmla="*/ 110 h 114"/>
                  <a:gd name="T58" fmla="*/ 118 w 122"/>
                  <a:gd name="T59" fmla="*/ 18 h 114"/>
                  <a:gd name="T60" fmla="*/ 118 w 122"/>
                  <a:gd name="T61" fmla="*/ 18 h 114"/>
                  <a:gd name="T62" fmla="*/ 112 w 122"/>
                  <a:gd name="T63" fmla="*/ 18 h 114"/>
                  <a:gd name="T64" fmla="*/ 108 w 122"/>
                  <a:gd name="T65" fmla="*/ 14 h 114"/>
                  <a:gd name="T66" fmla="*/ 108 w 122"/>
                  <a:gd name="T67" fmla="*/ 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2" h="114">
                    <a:moveTo>
                      <a:pt x="108" y="14"/>
                    </a:moveTo>
                    <a:lnTo>
                      <a:pt x="108" y="14"/>
                    </a:lnTo>
                    <a:lnTo>
                      <a:pt x="110" y="10"/>
                    </a:lnTo>
                    <a:lnTo>
                      <a:pt x="114" y="8"/>
                    </a:lnTo>
                    <a:lnTo>
                      <a:pt x="122" y="4"/>
                    </a:lnTo>
                    <a:lnTo>
                      <a:pt x="122" y="4"/>
                    </a:lnTo>
                    <a:lnTo>
                      <a:pt x="120" y="2"/>
                    </a:lnTo>
                    <a:lnTo>
                      <a:pt x="116" y="0"/>
                    </a:lnTo>
                    <a:lnTo>
                      <a:pt x="116" y="0"/>
                    </a:lnTo>
                    <a:lnTo>
                      <a:pt x="110" y="0"/>
                    </a:lnTo>
                    <a:lnTo>
                      <a:pt x="26" y="84"/>
                    </a:lnTo>
                    <a:lnTo>
                      <a:pt x="26" y="84"/>
                    </a:lnTo>
                    <a:lnTo>
                      <a:pt x="28" y="84"/>
                    </a:lnTo>
                    <a:lnTo>
                      <a:pt x="28" y="84"/>
                    </a:lnTo>
                    <a:lnTo>
                      <a:pt x="26" y="86"/>
                    </a:lnTo>
                    <a:lnTo>
                      <a:pt x="0" y="110"/>
                    </a:lnTo>
                    <a:lnTo>
                      <a:pt x="0" y="110"/>
                    </a:lnTo>
                    <a:lnTo>
                      <a:pt x="2" y="110"/>
                    </a:lnTo>
                    <a:lnTo>
                      <a:pt x="2" y="110"/>
                    </a:lnTo>
                    <a:lnTo>
                      <a:pt x="4" y="110"/>
                    </a:lnTo>
                    <a:lnTo>
                      <a:pt x="6" y="112"/>
                    </a:lnTo>
                    <a:lnTo>
                      <a:pt x="6" y="114"/>
                    </a:lnTo>
                    <a:lnTo>
                      <a:pt x="10" y="114"/>
                    </a:lnTo>
                    <a:lnTo>
                      <a:pt x="10" y="114"/>
                    </a:lnTo>
                    <a:lnTo>
                      <a:pt x="12" y="114"/>
                    </a:lnTo>
                    <a:lnTo>
                      <a:pt x="14" y="112"/>
                    </a:lnTo>
                    <a:lnTo>
                      <a:pt x="18" y="106"/>
                    </a:lnTo>
                    <a:lnTo>
                      <a:pt x="18" y="106"/>
                    </a:lnTo>
                    <a:lnTo>
                      <a:pt x="24" y="110"/>
                    </a:lnTo>
                    <a:lnTo>
                      <a:pt x="118" y="18"/>
                    </a:lnTo>
                    <a:lnTo>
                      <a:pt x="118" y="18"/>
                    </a:lnTo>
                    <a:lnTo>
                      <a:pt x="112" y="18"/>
                    </a:lnTo>
                    <a:lnTo>
                      <a:pt x="108" y="14"/>
                    </a:lnTo>
                    <a:lnTo>
                      <a:pt x="108"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Freeform 1621">
                <a:extLst>
                  <a:ext uri="{FF2B5EF4-FFF2-40B4-BE49-F238E27FC236}">
                    <a16:creationId xmlns:a16="http://schemas.microsoft.com/office/drawing/2014/main" id="{48F3D495-5824-4C58-B38F-8A10CE3CE812}"/>
                  </a:ext>
                </a:extLst>
              </p:cNvPr>
              <p:cNvSpPr>
                <a:spLocks/>
              </p:cNvSpPr>
              <p:nvPr/>
            </p:nvSpPr>
            <p:spPr bwMode="auto">
              <a:xfrm>
                <a:off x="2748" y="1592"/>
                <a:ext cx="2" cy="0"/>
              </a:xfrm>
              <a:custGeom>
                <a:avLst/>
                <a:gdLst>
                  <a:gd name="T0" fmla="*/ 2 w 2"/>
                  <a:gd name="T1" fmla="*/ 2 w 2"/>
                  <a:gd name="T2" fmla="*/ 2 w 2"/>
                  <a:gd name="T3" fmla="*/ 0 w 2"/>
                  <a:gd name="T4" fmla="*/ 0 w 2"/>
                  <a:gd name="T5" fmla="*/ 2 w 2"/>
                  <a:gd name="T6" fmla="*/ 2 w 2"/>
                </a:gdLst>
                <a:ahLst/>
                <a:cxnLst>
                  <a:cxn ang="0">
                    <a:pos x="T0" y="0"/>
                  </a:cxn>
                  <a:cxn ang="0">
                    <a:pos x="T1" y="0"/>
                  </a:cxn>
                  <a:cxn ang="0">
                    <a:pos x="T2" y="0"/>
                  </a:cxn>
                  <a:cxn ang="0">
                    <a:pos x="T3" y="0"/>
                  </a:cxn>
                  <a:cxn ang="0">
                    <a:pos x="T4" y="0"/>
                  </a:cxn>
                  <a:cxn ang="0">
                    <a:pos x="T5" y="0"/>
                  </a:cxn>
                  <a:cxn ang="0">
                    <a:pos x="T6" y="0"/>
                  </a:cxn>
                </a:cxnLst>
                <a:rect l="0" t="0" r="r" b="b"/>
                <a:pathLst>
                  <a:path w="2">
                    <a:moveTo>
                      <a:pt x="2" y="0"/>
                    </a:moveTo>
                    <a:lnTo>
                      <a:pt x="2" y="0"/>
                    </a:lnTo>
                    <a:lnTo>
                      <a:pt x="2" y="0"/>
                    </a:lnTo>
                    <a:lnTo>
                      <a:pt x="0" y="0"/>
                    </a:lnTo>
                    <a:lnTo>
                      <a:pt x="0" y="0"/>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Freeform 1622">
                <a:extLst>
                  <a:ext uri="{FF2B5EF4-FFF2-40B4-BE49-F238E27FC236}">
                    <a16:creationId xmlns:a16="http://schemas.microsoft.com/office/drawing/2014/main" id="{9AA1FCE8-271F-4637-A796-BBD421478791}"/>
                  </a:ext>
                </a:extLst>
              </p:cNvPr>
              <p:cNvSpPr>
                <a:spLocks/>
              </p:cNvSpPr>
              <p:nvPr/>
            </p:nvSpPr>
            <p:spPr bwMode="auto">
              <a:xfrm>
                <a:off x="2670" y="1628"/>
                <a:ext cx="106" cy="100"/>
              </a:xfrm>
              <a:custGeom>
                <a:avLst/>
                <a:gdLst>
                  <a:gd name="T0" fmla="*/ 16 w 106"/>
                  <a:gd name="T1" fmla="*/ 100 h 100"/>
                  <a:gd name="T2" fmla="*/ 72 w 106"/>
                  <a:gd name="T3" fmla="*/ 44 h 100"/>
                  <a:gd name="T4" fmla="*/ 72 w 106"/>
                  <a:gd name="T5" fmla="*/ 44 h 100"/>
                  <a:gd name="T6" fmla="*/ 70 w 106"/>
                  <a:gd name="T7" fmla="*/ 44 h 100"/>
                  <a:gd name="T8" fmla="*/ 66 w 106"/>
                  <a:gd name="T9" fmla="*/ 42 h 100"/>
                  <a:gd name="T10" fmla="*/ 66 w 106"/>
                  <a:gd name="T11" fmla="*/ 42 h 100"/>
                  <a:gd name="T12" fmla="*/ 70 w 106"/>
                  <a:gd name="T13" fmla="*/ 40 h 100"/>
                  <a:gd name="T14" fmla="*/ 76 w 106"/>
                  <a:gd name="T15" fmla="*/ 38 h 100"/>
                  <a:gd name="T16" fmla="*/ 76 w 106"/>
                  <a:gd name="T17" fmla="*/ 38 h 100"/>
                  <a:gd name="T18" fmla="*/ 78 w 106"/>
                  <a:gd name="T19" fmla="*/ 38 h 100"/>
                  <a:gd name="T20" fmla="*/ 106 w 106"/>
                  <a:gd name="T21" fmla="*/ 10 h 100"/>
                  <a:gd name="T22" fmla="*/ 106 w 106"/>
                  <a:gd name="T23" fmla="*/ 10 h 100"/>
                  <a:gd name="T24" fmla="*/ 106 w 106"/>
                  <a:gd name="T25" fmla="*/ 4 h 100"/>
                  <a:gd name="T26" fmla="*/ 106 w 106"/>
                  <a:gd name="T27" fmla="*/ 4 h 100"/>
                  <a:gd name="T28" fmla="*/ 98 w 106"/>
                  <a:gd name="T29" fmla="*/ 4 h 100"/>
                  <a:gd name="T30" fmla="*/ 90 w 106"/>
                  <a:gd name="T31" fmla="*/ 0 h 100"/>
                  <a:gd name="T32" fmla="*/ 0 w 106"/>
                  <a:gd name="T33" fmla="*/ 90 h 100"/>
                  <a:gd name="T34" fmla="*/ 0 w 106"/>
                  <a:gd name="T35" fmla="*/ 90 h 100"/>
                  <a:gd name="T36" fmla="*/ 16 w 106"/>
                  <a:gd name="T37" fmla="*/ 100 h 100"/>
                  <a:gd name="T38" fmla="*/ 16 w 106"/>
                  <a:gd name="T39"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6" h="100">
                    <a:moveTo>
                      <a:pt x="16" y="100"/>
                    </a:moveTo>
                    <a:lnTo>
                      <a:pt x="72" y="44"/>
                    </a:lnTo>
                    <a:lnTo>
                      <a:pt x="72" y="44"/>
                    </a:lnTo>
                    <a:lnTo>
                      <a:pt x="70" y="44"/>
                    </a:lnTo>
                    <a:lnTo>
                      <a:pt x="66" y="42"/>
                    </a:lnTo>
                    <a:lnTo>
                      <a:pt x="66" y="42"/>
                    </a:lnTo>
                    <a:lnTo>
                      <a:pt x="70" y="40"/>
                    </a:lnTo>
                    <a:lnTo>
                      <a:pt x="76" y="38"/>
                    </a:lnTo>
                    <a:lnTo>
                      <a:pt x="76" y="38"/>
                    </a:lnTo>
                    <a:lnTo>
                      <a:pt x="78" y="38"/>
                    </a:lnTo>
                    <a:lnTo>
                      <a:pt x="106" y="10"/>
                    </a:lnTo>
                    <a:lnTo>
                      <a:pt x="106" y="10"/>
                    </a:lnTo>
                    <a:lnTo>
                      <a:pt x="106" y="4"/>
                    </a:lnTo>
                    <a:lnTo>
                      <a:pt x="106" y="4"/>
                    </a:lnTo>
                    <a:lnTo>
                      <a:pt x="98" y="4"/>
                    </a:lnTo>
                    <a:lnTo>
                      <a:pt x="90" y="0"/>
                    </a:lnTo>
                    <a:lnTo>
                      <a:pt x="0" y="90"/>
                    </a:lnTo>
                    <a:lnTo>
                      <a:pt x="0" y="90"/>
                    </a:lnTo>
                    <a:lnTo>
                      <a:pt x="16" y="100"/>
                    </a:lnTo>
                    <a:lnTo>
                      <a:pt x="16"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Freeform 1623">
                <a:extLst>
                  <a:ext uri="{FF2B5EF4-FFF2-40B4-BE49-F238E27FC236}">
                    <a16:creationId xmlns:a16="http://schemas.microsoft.com/office/drawing/2014/main" id="{D6E8E898-3CE7-4C69-B948-5750A36F8A31}"/>
                  </a:ext>
                </a:extLst>
              </p:cNvPr>
              <p:cNvSpPr>
                <a:spLocks/>
              </p:cNvSpPr>
              <p:nvPr/>
            </p:nvSpPr>
            <p:spPr bwMode="auto">
              <a:xfrm>
                <a:off x="2696" y="1690"/>
                <a:ext cx="64" cy="58"/>
              </a:xfrm>
              <a:custGeom>
                <a:avLst/>
                <a:gdLst>
                  <a:gd name="T0" fmla="*/ 32 w 64"/>
                  <a:gd name="T1" fmla="*/ 38 h 58"/>
                  <a:gd name="T2" fmla="*/ 38 w 64"/>
                  <a:gd name="T3" fmla="*/ 38 h 58"/>
                  <a:gd name="T4" fmla="*/ 38 w 64"/>
                  <a:gd name="T5" fmla="*/ 38 h 58"/>
                  <a:gd name="T6" fmla="*/ 40 w 64"/>
                  <a:gd name="T7" fmla="*/ 38 h 58"/>
                  <a:gd name="T8" fmla="*/ 64 w 64"/>
                  <a:gd name="T9" fmla="*/ 14 h 58"/>
                  <a:gd name="T10" fmla="*/ 64 w 64"/>
                  <a:gd name="T11" fmla="*/ 14 h 58"/>
                  <a:gd name="T12" fmla="*/ 60 w 64"/>
                  <a:gd name="T13" fmla="*/ 12 h 58"/>
                  <a:gd name="T14" fmla="*/ 60 w 64"/>
                  <a:gd name="T15" fmla="*/ 12 h 58"/>
                  <a:gd name="T16" fmla="*/ 56 w 64"/>
                  <a:gd name="T17" fmla="*/ 8 h 58"/>
                  <a:gd name="T18" fmla="*/ 52 w 64"/>
                  <a:gd name="T19" fmla="*/ 0 h 58"/>
                  <a:gd name="T20" fmla="*/ 0 w 64"/>
                  <a:gd name="T21" fmla="*/ 52 h 58"/>
                  <a:gd name="T22" fmla="*/ 0 w 64"/>
                  <a:gd name="T23" fmla="*/ 52 h 58"/>
                  <a:gd name="T24" fmla="*/ 18 w 64"/>
                  <a:gd name="T25" fmla="*/ 58 h 58"/>
                  <a:gd name="T26" fmla="*/ 36 w 64"/>
                  <a:gd name="T27" fmla="*/ 40 h 58"/>
                  <a:gd name="T28" fmla="*/ 36 w 64"/>
                  <a:gd name="T29" fmla="*/ 40 h 58"/>
                  <a:gd name="T30" fmla="*/ 32 w 64"/>
                  <a:gd name="T31" fmla="*/ 38 h 58"/>
                  <a:gd name="T32" fmla="*/ 32 w 64"/>
                  <a:gd name="T33" fmla="*/ 3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4" h="58">
                    <a:moveTo>
                      <a:pt x="32" y="38"/>
                    </a:moveTo>
                    <a:lnTo>
                      <a:pt x="38" y="38"/>
                    </a:lnTo>
                    <a:lnTo>
                      <a:pt x="38" y="38"/>
                    </a:lnTo>
                    <a:lnTo>
                      <a:pt x="40" y="38"/>
                    </a:lnTo>
                    <a:lnTo>
                      <a:pt x="64" y="14"/>
                    </a:lnTo>
                    <a:lnTo>
                      <a:pt x="64" y="14"/>
                    </a:lnTo>
                    <a:lnTo>
                      <a:pt x="60" y="12"/>
                    </a:lnTo>
                    <a:lnTo>
                      <a:pt x="60" y="12"/>
                    </a:lnTo>
                    <a:lnTo>
                      <a:pt x="56" y="8"/>
                    </a:lnTo>
                    <a:lnTo>
                      <a:pt x="52" y="0"/>
                    </a:lnTo>
                    <a:lnTo>
                      <a:pt x="0" y="52"/>
                    </a:lnTo>
                    <a:lnTo>
                      <a:pt x="0" y="52"/>
                    </a:lnTo>
                    <a:lnTo>
                      <a:pt x="18" y="58"/>
                    </a:lnTo>
                    <a:lnTo>
                      <a:pt x="36" y="40"/>
                    </a:lnTo>
                    <a:lnTo>
                      <a:pt x="36" y="40"/>
                    </a:lnTo>
                    <a:lnTo>
                      <a:pt x="32" y="38"/>
                    </a:lnTo>
                    <a:lnTo>
                      <a:pt x="32"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Freeform 1624">
                <a:extLst>
                  <a:ext uri="{FF2B5EF4-FFF2-40B4-BE49-F238E27FC236}">
                    <a16:creationId xmlns:a16="http://schemas.microsoft.com/office/drawing/2014/main" id="{E663BA6B-9044-4948-8122-6A2F938EBB2C}"/>
                  </a:ext>
                </a:extLst>
              </p:cNvPr>
              <p:cNvSpPr>
                <a:spLocks/>
              </p:cNvSpPr>
              <p:nvPr/>
            </p:nvSpPr>
            <p:spPr bwMode="auto">
              <a:xfrm>
                <a:off x="2764" y="1646"/>
                <a:ext cx="44" cy="42"/>
              </a:xfrm>
              <a:custGeom>
                <a:avLst/>
                <a:gdLst>
                  <a:gd name="T0" fmla="*/ 10 w 44"/>
                  <a:gd name="T1" fmla="*/ 42 h 42"/>
                  <a:gd name="T2" fmla="*/ 44 w 44"/>
                  <a:gd name="T3" fmla="*/ 8 h 42"/>
                  <a:gd name="T4" fmla="*/ 44 w 44"/>
                  <a:gd name="T5" fmla="*/ 8 h 42"/>
                  <a:gd name="T6" fmla="*/ 42 w 44"/>
                  <a:gd name="T7" fmla="*/ 8 h 42"/>
                  <a:gd name="T8" fmla="*/ 38 w 44"/>
                  <a:gd name="T9" fmla="*/ 6 h 42"/>
                  <a:gd name="T10" fmla="*/ 38 w 44"/>
                  <a:gd name="T11" fmla="*/ 6 h 42"/>
                  <a:gd name="T12" fmla="*/ 36 w 44"/>
                  <a:gd name="T13" fmla="*/ 2 h 42"/>
                  <a:gd name="T14" fmla="*/ 34 w 44"/>
                  <a:gd name="T15" fmla="*/ 0 h 42"/>
                  <a:gd name="T16" fmla="*/ 24 w 44"/>
                  <a:gd name="T17" fmla="*/ 2 h 42"/>
                  <a:gd name="T18" fmla="*/ 0 w 44"/>
                  <a:gd name="T19" fmla="*/ 28 h 42"/>
                  <a:gd name="T20" fmla="*/ 0 w 44"/>
                  <a:gd name="T21" fmla="*/ 28 h 42"/>
                  <a:gd name="T22" fmla="*/ 10 w 44"/>
                  <a:gd name="T23" fmla="*/ 42 h 42"/>
                  <a:gd name="T24" fmla="*/ 10 w 44"/>
                  <a:gd name="T25"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42">
                    <a:moveTo>
                      <a:pt x="10" y="42"/>
                    </a:moveTo>
                    <a:lnTo>
                      <a:pt x="44" y="8"/>
                    </a:lnTo>
                    <a:lnTo>
                      <a:pt x="44" y="8"/>
                    </a:lnTo>
                    <a:lnTo>
                      <a:pt x="42" y="8"/>
                    </a:lnTo>
                    <a:lnTo>
                      <a:pt x="38" y="6"/>
                    </a:lnTo>
                    <a:lnTo>
                      <a:pt x="38" y="6"/>
                    </a:lnTo>
                    <a:lnTo>
                      <a:pt x="36" y="2"/>
                    </a:lnTo>
                    <a:lnTo>
                      <a:pt x="34" y="0"/>
                    </a:lnTo>
                    <a:lnTo>
                      <a:pt x="24" y="2"/>
                    </a:lnTo>
                    <a:lnTo>
                      <a:pt x="0" y="28"/>
                    </a:lnTo>
                    <a:lnTo>
                      <a:pt x="0" y="28"/>
                    </a:lnTo>
                    <a:lnTo>
                      <a:pt x="10" y="42"/>
                    </a:lnTo>
                    <a:lnTo>
                      <a:pt x="10"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1625">
                <a:extLst>
                  <a:ext uri="{FF2B5EF4-FFF2-40B4-BE49-F238E27FC236}">
                    <a16:creationId xmlns:a16="http://schemas.microsoft.com/office/drawing/2014/main" id="{CDBEADD2-0064-4D78-A0BE-93D1D4CBF7C4}"/>
                  </a:ext>
                </a:extLst>
              </p:cNvPr>
              <p:cNvSpPr>
                <a:spLocks/>
              </p:cNvSpPr>
              <p:nvPr/>
            </p:nvSpPr>
            <p:spPr bwMode="auto">
              <a:xfrm>
                <a:off x="2750" y="1710"/>
                <a:ext cx="34" cy="34"/>
              </a:xfrm>
              <a:custGeom>
                <a:avLst/>
                <a:gdLst>
                  <a:gd name="T0" fmla="*/ 18 w 34"/>
                  <a:gd name="T1" fmla="*/ 34 h 34"/>
                  <a:gd name="T2" fmla="*/ 34 w 34"/>
                  <a:gd name="T3" fmla="*/ 16 h 34"/>
                  <a:gd name="T4" fmla="*/ 34 w 34"/>
                  <a:gd name="T5" fmla="*/ 16 h 34"/>
                  <a:gd name="T6" fmla="*/ 32 w 34"/>
                  <a:gd name="T7" fmla="*/ 14 h 34"/>
                  <a:gd name="T8" fmla="*/ 30 w 34"/>
                  <a:gd name="T9" fmla="*/ 10 h 34"/>
                  <a:gd name="T10" fmla="*/ 28 w 34"/>
                  <a:gd name="T11" fmla="*/ 8 h 34"/>
                  <a:gd name="T12" fmla="*/ 26 w 34"/>
                  <a:gd name="T13" fmla="*/ 6 h 34"/>
                  <a:gd name="T14" fmla="*/ 26 w 34"/>
                  <a:gd name="T15" fmla="*/ 6 h 34"/>
                  <a:gd name="T16" fmla="*/ 26 w 34"/>
                  <a:gd name="T17" fmla="*/ 0 h 34"/>
                  <a:gd name="T18" fmla="*/ 0 w 34"/>
                  <a:gd name="T19" fmla="*/ 26 h 34"/>
                  <a:gd name="T20" fmla="*/ 0 w 34"/>
                  <a:gd name="T21" fmla="*/ 26 h 34"/>
                  <a:gd name="T22" fmla="*/ 18 w 34"/>
                  <a:gd name="T23" fmla="*/ 34 h 34"/>
                  <a:gd name="T24" fmla="*/ 18 w 34"/>
                  <a:gd name="T25"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34">
                    <a:moveTo>
                      <a:pt x="18" y="34"/>
                    </a:moveTo>
                    <a:lnTo>
                      <a:pt x="34" y="16"/>
                    </a:lnTo>
                    <a:lnTo>
                      <a:pt x="34" y="16"/>
                    </a:lnTo>
                    <a:lnTo>
                      <a:pt x="32" y="14"/>
                    </a:lnTo>
                    <a:lnTo>
                      <a:pt x="30" y="10"/>
                    </a:lnTo>
                    <a:lnTo>
                      <a:pt x="28" y="8"/>
                    </a:lnTo>
                    <a:lnTo>
                      <a:pt x="26" y="6"/>
                    </a:lnTo>
                    <a:lnTo>
                      <a:pt x="26" y="6"/>
                    </a:lnTo>
                    <a:lnTo>
                      <a:pt x="26" y="0"/>
                    </a:lnTo>
                    <a:lnTo>
                      <a:pt x="0" y="26"/>
                    </a:lnTo>
                    <a:lnTo>
                      <a:pt x="0" y="26"/>
                    </a:lnTo>
                    <a:lnTo>
                      <a:pt x="18" y="34"/>
                    </a:lnTo>
                    <a:lnTo>
                      <a:pt x="18"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1626">
                <a:extLst>
                  <a:ext uri="{FF2B5EF4-FFF2-40B4-BE49-F238E27FC236}">
                    <a16:creationId xmlns:a16="http://schemas.microsoft.com/office/drawing/2014/main" id="{FA8D2F21-A75D-4637-AFB4-08190F0EA6D4}"/>
                  </a:ext>
                </a:extLst>
              </p:cNvPr>
              <p:cNvSpPr>
                <a:spLocks/>
              </p:cNvSpPr>
              <p:nvPr/>
            </p:nvSpPr>
            <p:spPr bwMode="auto">
              <a:xfrm>
                <a:off x="2732" y="1740"/>
                <a:ext cx="26" cy="20"/>
              </a:xfrm>
              <a:custGeom>
                <a:avLst/>
                <a:gdLst>
                  <a:gd name="T0" fmla="*/ 14 w 26"/>
                  <a:gd name="T1" fmla="*/ 0 h 20"/>
                  <a:gd name="T2" fmla="*/ 0 w 26"/>
                  <a:gd name="T3" fmla="*/ 14 h 20"/>
                  <a:gd name="T4" fmla="*/ 0 w 26"/>
                  <a:gd name="T5" fmla="*/ 14 h 20"/>
                  <a:gd name="T6" fmla="*/ 10 w 26"/>
                  <a:gd name="T7" fmla="*/ 16 h 20"/>
                  <a:gd name="T8" fmla="*/ 20 w 26"/>
                  <a:gd name="T9" fmla="*/ 20 h 20"/>
                  <a:gd name="T10" fmla="*/ 26 w 26"/>
                  <a:gd name="T11" fmla="*/ 12 h 20"/>
                  <a:gd name="T12" fmla="*/ 26 w 26"/>
                  <a:gd name="T13" fmla="*/ 12 h 20"/>
                  <a:gd name="T14" fmla="*/ 22 w 26"/>
                  <a:gd name="T15" fmla="*/ 6 h 20"/>
                  <a:gd name="T16" fmla="*/ 14 w 26"/>
                  <a:gd name="T17" fmla="*/ 0 h 20"/>
                  <a:gd name="T18" fmla="*/ 14 w 26"/>
                  <a:gd name="T19"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0">
                    <a:moveTo>
                      <a:pt x="14" y="0"/>
                    </a:moveTo>
                    <a:lnTo>
                      <a:pt x="0" y="14"/>
                    </a:lnTo>
                    <a:lnTo>
                      <a:pt x="0" y="14"/>
                    </a:lnTo>
                    <a:lnTo>
                      <a:pt x="10" y="16"/>
                    </a:lnTo>
                    <a:lnTo>
                      <a:pt x="20" y="20"/>
                    </a:lnTo>
                    <a:lnTo>
                      <a:pt x="26" y="12"/>
                    </a:lnTo>
                    <a:lnTo>
                      <a:pt x="26" y="12"/>
                    </a:lnTo>
                    <a:lnTo>
                      <a:pt x="22" y="6"/>
                    </a:lnTo>
                    <a:lnTo>
                      <a:pt x="14" y="0"/>
                    </a:ln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1627">
                <a:extLst>
                  <a:ext uri="{FF2B5EF4-FFF2-40B4-BE49-F238E27FC236}">
                    <a16:creationId xmlns:a16="http://schemas.microsoft.com/office/drawing/2014/main" id="{250958CD-5378-4DDE-8AA9-5530EC432262}"/>
                  </a:ext>
                </a:extLst>
              </p:cNvPr>
              <p:cNvSpPr>
                <a:spLocks/>
              </p:cNvSpPr>
              <p:nvPr/>
            </p:nvSpPr>
            <p:spPr bwMode="auto">
              <a:xfrm>
                <a:off x="2814" y="1664"/>
                <a:ext cx="8" cy="8"/>
              </a:xfrm>
              <a:custGeom>
                <a:avLst/>
                <a:gdLst>
                  <a:gd name="T0" fmla="*/ 8 w 8"/>
                  <a:gd name="T1" fmla="*/ 0 h 8"/>
                  <a:gd name="T2" fmla="*/ 8 w 8"/>
                  <a:gd name="T3" fmla="*/ 0 h 8"/>
                  <a:gd name="T4" fmla="*/ 8 w 8"/>
                  <a:gd name="T5" fmla="*/ 0 h 8"/>
                  <a:gd name="T6" fmla="*/ 0 w 8"/>
                  <a:gd name="T7" fmla="*/ 8 h 8"/>
                  <a:gd name="T8" fmla="*/ 0 w 8"/>
                  <a:gd name="T9" fmla="*/ 8 h 8"/>
                  <a:gd name="T10" fmla="*/ 6 w 8"/>
                  <a:gd name="T11" fmla="*/ 6 h 8"/>
                  <a:gd name="T12" fmla="*/ 8 w 8"/>
                  <a:gd name="T13" fmla="*/ 4 h 8"/>
                  <a:gd name="T14" fmla="*/ 8 w 8"/>
                  <a:gd name="T15" fmla="*/ 0 h 8"/>
                  <a:gd name="T16" fmla="*/ 8 w 8"/>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8">
                    <a:moveTo>
                      <a:pt x="8" y="0"/>
                    </a:moveTo>
                    <a:lnTo>
                      <a:pt x="8" y="0"/>
                    </a:lnTo>
                    <a:lnTo>
                      <a:pt x="8" y="0"/>
                    </a:lnTo>
                    <a:lnTo>
                      <a:pt x="0" y="8"/>
                    </a:lnTo>
                    <a:lnTo>
                      <a:pt x="0" y="8"/>
                    </a:lnTo>
                    <a:lnTo>
                      <a:pt x="6" y="6"/>
                    </a:lnTo>
                    <a:lnTo>
                      <a:pt x="8" y="4"/>
                    </a:lnTo>
                    <a:lnTo>
                      <a:pt x="8" y="0"/>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Freeform 1628">
                <a:extLst>
                  <a:ext uri="{FF2B5EF4-FFF2-40B4-BE49-F238E27FC236}">
                    <a16:creationId xmlns:a16="http://schemas.microsoft.com/office/drawing/2014/main" id="{08B759C6-03C2-4767-8AF0-858BE90E9A9B}"/>
                  </a:ext>
                </a:extLst>
              </p:cNvPr>
              <p:cNvSpPr>
                <a:spLocks/>
              </p:cNvSpPr>
              <p:nvPr/>
            </p:nvSpPr>
            <p:spPr bwMode="auto">
              <a:xfrm>
                <a:off x="2790" y="1688"/>
                <a:ext cx="8" cy="10"/>
              </a:xfrm>
              <a:custGeom>
                <a:avLst/>
                <a:gdLst>
                  <a:gd name="T0" fmla="*/ 8 w 8"/>
                  <a:gd name="T1" fmla="*/ 0 h 10"/>
                  <a:gd name="T2" fmla="*/ 0 w 8"/>
                  <a:gd name="T3" fmla="*/ 8 h 10"/>
                  <a:gd name="T4" fmla="*/ 0 w 8"/>
                  <a:gd name="T5" fmla="*/ 8 h 10"/>
                  <a:gd name="T6" fmla="*/ 2 w 8"/>
                  <a:gd name="T7" fmla="*/ 10 h 10"/>
                  <a:gd name="T8" fmla="*/ 2 w 8"/>
                  <a:gd name="T9" fmla="*/ 10 h 10"/>
                  <a:gd name="T10" fmla="*/ 6 w 8"/>
                  <a:gd name="T11" fmla="*/ 8 h 10"/>
                  <a:gd name="T12" fmla="*/ 6 w 8"/>
                  <a:gd name="T13" fmla="*/ 6 h 10"/>
                  <a:gd name="T14" fmla="*/ 8 w 8"/>
                  <a:gd name="T15" fmla="*/ 0 h 10"/>
                  <a:gd name="T16" fmla="*/ 8 w 8"/>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0">
                    <a:moveTo>
                      <a:pt x="8" y="0"/>
                    </a:moveTo>
                    <a:lnTo>
                      <a:pt x="0" y="8"/>
                    </a:lnTo>
                    <a:lnTo>
                      <a:pt x="0" y="8"/>
                    </a:lnTo>
                    <a:lnTo>
                      <a:pt x="2" y="10"/>
                    </a:lnTo>
                    <a:lnTo>
                      <a:pt x="2" y="10"/>
                    </a:lnTo>
                    <a:lnTo>
                      <a:pt x="6" y="8"/>
                    </a:lnTo>
                    <a:lnTo>
                      <a:pt x="6" y="6"/>
                    </a:lnTo>
                    <a:lnTo>
                      <a:pt x="8" y="0"/>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1629">
                <a:extLst>
                  <a:ext uri="{FF2B5EF4-FFF2-40B4-BE49-F238E27FC236}">
                    <a16:creationId xmlns:a16="http://schemas.microsoft.com/office/drawing/2014/main" id="{63F7272C-9F41-4374-82E1-5E87CCDEB570}"/>
                  </a:ext>
                </a:extLst>
              </p:cNvPr>
              <p:cNvSpPr>
                <a:spLocks/>
              </p:cNvSpPr>
              <p:nvPr/>
            </p:nvSpPr>
            <p:spPr bwMode="auto">
              <a:xfrm>
                <a:off x="2802" y="1676"/>
                <a:ext cx="8" cy="8"/>
              </a:xfrm>
              <a:custGeom>
                <a:avLst/>
                <a:gdLst>
                  <a:gd name="T0" fmla="*/ 6 w 8"/>
                  <a:gd name="T1" fmla="*/ 2 h 8"/>
                  <a:gd name="T2" fmla="*/ 6 w 8"/>
                  <a:gd name="T3" fmla="*/ 2 h 8"/>
                  <a:gd name="T4" fmla="*/ 8 w 8"/>
                  <a:gd name="T5" fmla="*/ 0 h 8"/>
                  <a:gd name="T6" fmla="*/ 0 w 8"/>
                  <a:gd name="T7" fmla="*/ 8 h 8"/>
                  <a:gd name="T8" fmla="*/ 0 w 8"/>
                  <a:gd name="T9" fmla="*/ 8 h 8"/>
                  <a:gd name="T10" fmla="*/ 6 w 8"/>
                  <a:gd name="T11" fmla="*/ 6 h 8"/>
                  <a:gd name="T12" fmla="*/ 6 w 8"/>
                  <a:gd name="T13" fmla="*/ 2 h 8"/>
                  <a:gd name="T14" fmla="*/ 6 w 8"/>
                  <a:gd name="T15" fmla="*/ 2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8">
                    <a:moveTo>
                      <a:pt x="6" y="2"/>
                    </a:moveTo>
                    <a:lnTo>
                      <a:pt x="6" y="2"/>
                    </a:lnTo>
                    <a:lnTo>
                      <a:pt x="8" y="0"/>
                    </a:lnTo>
                    <a:lnTo>
                      <a:pt x="0" y="8"/>
                    </a:lnTo>
                    <a:lnTo>
                      <a:pt x="0" y="8"/>
                    </a:lnTo>
                    <a:lnTo>
                      <a:pt x="6" y="6"/>
                    </a:lnTo>
                    <a:lnTo>
                      <a:pt x="6" y="2"/>
                    </a:lnTo>
                    <a:lnTo>
                      <a:pt x="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1630">
                <a:extLst>
                  <a:ext uri="{FF2B5EF4-FFF2-40B4-BE49-F238E27FC236}">
                    <a16:creationId xmlns:a16="http://schemas.microsoft.com/office/drawing/2014/main" id="{EB21D708-9597-4694-9704-026E203B8F09}"/>
                  </a:ext>
                </a:extLst>
              </p:cNvPr>
              <p:cNvSpPr>
                <a:spLocks/>
              </p:cNvSpPr>
              <p:nvPr/>
            </p:nvSpPr>
            <p:spPr bwMode="auto">
              <a:xfrm>
                <a:off x="2604" y="1734"/>
                <a:ext cx="4" cy="2"/>
              </a:xfrm>
              <a:custGeom>
                <a:avLst/>
                <a:gdLst>
                  <a:gd name="T0" fmla="*/ 4 w 4"/>
                  <a:gd name="T1" fmla="*/ 0 h 2"/>
                  <a:gd name="T2" fmla="*/ 4 w 4"/>
                  <a:gd name="T3" fmla="*/ 0 h 2"/>
                  <a:gd name="T4" fmla="*/ 4 w 4"/>
                  <a:gd name="T5" fmla="*/ 0 h 2"/>
                  <a:gd name="T6" fmla="*/ 0 w 4"/>
                  <a:gd name="T7" fmla="*/ 2 h 2"/>
                  <a:gd name="T8" fmla="*/ 0 w 4"/>
                  <a:gd name="T9" fmla="*/ 2 h 2"/>
                  <a:gd name="T10" fmla="*/ 4 w 4"/>
                  <a:gd name="T11" fmla="*/ 0 h 2"/>
                  <a:gd name="T12" fmla="*/ 4 w 4"/>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4" h="2">
                    <a:moveTo>
                      <a:pt x="4" y="0"/>
                    </a:moveTo>
                    <a:lnTo>
                      <a:pt x="4" y="0"/>
                    </a:lnTo>
                    <a:lnTo>
                      <a:pt x="4" y="0"/>
                    </a:lnTo>
                    <a:lnTo>
                      <a:pt x="0" y="2"/>
                    </a:lnTo>
                    <a:lnTo>
                      <a:pt x="0" y="2"/>
                    </a:lnTo>
                    <a:lnTo>
                      <a:pt x="4"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1631">
                <a:extLst>
                  <a:ext uri="{FF2B5EF4-FFF2-40B4-BE49-F238E27FC236}">
                    <a16:creationId xmlns:a16="http://schemas.microsoft.com/office/drawing/2014/main" id="{3DE50C12-A0AC-40E1-A419-AE5BC19158BC}"/>
                  </a:ext>
                </a:extLst>
              </p:cNvPr>
              <p:cNvSpPr>
                <a:spLocks/>
              </p:cNvSpPr>
              <p:nvPr/>
            </p:nvSpPr>
            <p:spPr bwMode="auto">
              <a:xfrm>
                <a:off x="2520" y="1676"/>
                <a:ext cx="8" cy="8"/>
              </a:xfrm>
              <a:custGeom>
                <a:avLst/>
                <a:gdLst>
                  <a:gd name="T0" fmla="*/ 8 w 8"/>
                  <a:gd name="T1" fmla="*/ 8 h 8"/>
                  <a:gd name="T2" fmla="*/ 8 w 8"/>
                  <a:gd name="T3" fmla="*/ 8 h 8"/>
                  <a:gd name="T4" fmla="*/ 6 w 8"/>
                  <a:gd name="T5" fmla="*/ 2 h 8"/>
                  <a:gd name="T6" fmla="*/ 4 w 8"/>
                  <a:gd name="T7" fmla="*/ 0 h 8"/>
                  <a:gd name="T8" fmla="*/ 0 w 8"/>
                  <a:gd name="T9" fmla="*/ 2 h 8"/>
                  <a:gd name="T10" fmla="*/ 0 w 8"/>
                  <a:gd name="T11" fmla="*/ 2 h 8"/>
                  <a:gd name="T12" fmla="*/ 0 w 8"/>
                  <a:gd name="T13" fmla="*/ 4 h 8"/>
                  <a:gd name="T14" fmla="*/ 2 w 8"/>
                  <a:gd name="T15" fmla="*/ 6 h 8"/>
                  <a:gd name="T16" fmla="*/ 4 w 8"/>
                  <a:gd name="T17" fmla="*/ 8 h 8"/>
                  <a:gd name="T18" fmla="*/ 8 w 8"/>
                  <a:gd name="T19" fmla="*/ 8 h 8"/>
                  <a:gd name="T20" fmla="*/ 8 w 8"/>
                  <a:gd name="T21"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8">
                    <a:moveTo>
                      <a:pt x="8" y="8"/>
                    </a:moveTo>
                    <a:lnTo>
                      <a:pt x="8" y="8"/>
                    </a:lnTo>
                    <a:lnTo>
                      <a:pt x="6" y="2"/>
                    </a:lnTo>
                    <a:lnTo>
                      <a:pt x="4" y="0"/>
                    </a:lnTo>
                    <a:lnTo>
                      <a:pt x="0" y="2"/>
                    </a:lnTo>
                    <a:lnTo>
                      <a:pt x="0" y="2"/>
                    </a:lnTo>
                    <a:lnTo>
                      <a:pt x="0" y="4"/>
                    </a:lnTo>
                    <a:lnTo>
                      <a:pt x="2" y="6"/>
                    </a:lnTo>
                    <a:lnTo>
                      <a:pt x="4" y="8"/>
                    </a:lnTo>
                    <a:lnTo>
                      <a:pt x="8" y="8"/>
                    </a:lnTo>
                    <a:lnTo>
                      <a:pt x="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Freeform 1632">
                <a:extLst>
                  <a:ext uri="{FF2B5EF4-FFF2-40B4-BE49-F238E27FC236}">
                    <a16:creationId xmlns:a16="http://schemas.microsoft.com/office/drawing/2014/main" id="{0686D3ED-08DA-46FF-882E-F3620E3523CC}"/>
                  </a:ext>
                </a:extLst>
              </p:cNvPr>
              <p:cNvSpPr>
                <a:spLocks/>
              </p:cNvSpPr>
              <p:nvPr/>
            </p:nvSpPr>
            <p:spPr bwMode="auto">
              <a:xfrm>
                <a:off x="2418" y="1258"/>
                <a:ext cx="12" cy="10"/>
              </a:xfrm>
              <a:custGeom>
                <a:avLst/>
                <a:gdLst>
                  <a:gd name="T0" fmla="*/ 0 w 12"/>
                  <a:gd name="T1" fmla="*/ 10 h 10"/>
                  <a:gd name="T2" fmla="*/ 0 w 12"/>
                  <a:gd name="T3" fmla="*/ 10 h 10"/>
                  <a:gd name="T4" fmla="*/ 0 w 12"/>
                  <a:gd name="T5" fmla="*/ 10 h 10"/>
                  <a:gd name="T6" fmla="*/ 12 w 12"/>
                  <a:gd name="T7" fmla="*/ 0 h 10"/>
                  <a:gd name="T8" fmla="*/ 12 w 12"/>
                  <a:gd name="T9" fmla="*/ 0 h 10"/>
                  <a:gd name="T10" fmla="*/ 4 w 12"/>
                  <a:gd name="T11" fmla="*/ 4 h 10"/>
                  <a:gd name="T12" fmla="*/ 0 w 12"/>
                  <a:gd name="T13" fmla="*/ 8 h 10"/>
                  <a:gd name="T14" fmla="*/ 0 w 12"/>
                  <a:gd name="T15" fmla="*/ 10 h 10"/>
                  <a:gd name="T16" fmla="*/ 0 w 12"/>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0">
                    <a:moveTo>
                      <a:pt x="0" y="10"/>
                    </a:moveTo>
                    <a:lnTo>
                      <a:pt x="0" y="10"/>
                    </a:lnTo>
                    <a:lnTo>
                      <a:pt x="0" y="10"/>
                    </a:lnTo>
                    <a:lnTo>
                      <a:pt x="12" y="0"/>
                    </a:lnTo>
                    <a:lnTo>
                      <a:pt x="12" y="0"/>
                    </a:lnTo>
                    <a:lnTo>
                      <a:pt x="4" y="4"/>
                    </a:lnTo>
                    <a:lnTo>
                      <a:pt x="0" y="8"/>
                    </a:lnTo>
                    <a:lnTo>
                      <a:pt x="0" y="1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1633">
                <a:extLst>
                  <a:ext uri="{FF2B5EF4-FFF2-40B4-BE49-F238E27FC236}">
                    <a16:creationId xmlns:a16="http://schemas.microsoft.com/office/drawing/2014/main" id="{6E21706E-888A-4F2E-9C16-E08470E98DC7}"/>
                  </a:ext>
                </a:extLst>
              </p:cNvPr>
              <p:cNvSpPr>
                <a:spLocks/>
              </p:cNvSpPr>
              <p:nvPr/>
            </p:nvSpPr>
            <p:spPr bwMode="auto">
              <a:xfrm>
                <a:off x="2442" y="1270"/>
                <a:ext cx="24" cy="12"/>
              </a:xfrm>
              <a:custGeom>
                <a:avLst/>
                <a:gdLst>
                  <a:gd name="T0" fmla="*/ 0 w 24"/>
                  <a:gd name="T1" fmla="*/ 12 h 12"/>
                  <a:gd name="T2" fmla="*/ 0 w 24"/>
                  <a:gd name="T3" fmla="*/ 12 h 12"/>
                  <a:gd name="T4" fmla="*/ 10 w 24"/>
                  <a:gd name="T5" fmla="*/ 12 h 12"/>
                  <a:gd name="T6" fmla="*/ 24 w 24"/>
                  <a:gd name="T7" fmla="*/ 0 h 12"/>
                  <a:gd name="T8" fmla="*/ 24 w 24"/>
                  <a:gd name="T9" fmla="*/ 0 h 12"/>
                  <a:gd name="T10" fmla="*/ 10 w 24"/>
                  <a:gd name="T11" fmla="*/ 4 h 12"/>
                  <a:gd name="T12" fmla="*/ 4 w 24"/>
                  <a:gd name="T13" fmla="*/ 8 h 12"/>
                  <a:gd name="T14" fmla="*/ 0 w 24"/>
                  <a:gd name="T15" fmla="*/ 12 h 12"/>
                  <a:gd name="T16" fmla="*/ 0 w 24"/>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12">
                    <a:moveTo>
                      <a:pt x="0" y="12"/>
                    </a:moveTo>
                    <a:lnTo>
                      <a:pt x="0" y="12"/>
                    </a:lnTo>
                    <a:lnTo>
                      <a:pt x="10" y="12"/>
                    </a:lnTo>
                    <a:lnTo>
                      <a:pt x="24" y="0"/>
                    </a:lnTo>
                    <a:lnTo>
                      <a:pt x="24" y="0"/>
                    </a:lnTo>
                    <a:lnTo>
                      <a:pt x="10" y="4"/>
                    </a:lnTo>
                    <a:lnTo>
                      <a:pt x="4" y="8"/>
                    </a:lnTo>
                    <a:lnTo>
                      <a:pt x="0" y="1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1634">
                <a:extLst>
                  <a:ext uri="{FF2B5EF4-FFF2-40B4-BE49-F238E27FC236}">
                    <a16:creationId xmlns:a16="http://schemas.microsoft.com/office/drawing/2014/main" id="{7467C9E9-8DC3-489C-8C81-D494957703A4}"/>
                  </a:ext>
                </a:extLst>
              </p:cNvPr>
              <p:cNvSpPr>
                <a:spLocks/>
              </p:cNvSpPr>
              <p:nvPr/>
            </p:nvSpPr>
            <p:spPr bwMode="auto">
              <a:xfrm>
                <a:off x="2438" y="1236"/>
                <a:ext cx="60" cy="40"/>
              </a:xfrm>
              <a:custGeom>
                <a:avLst/>
                <a:gdLst>
                  <a:gd name="T0" fmla="*/ 10 w 60"/>
                  <a:gd name="T1" fmla="*/ 28 h 40"/>
                  <a:gd name="T2" fmla="*/ 10 w 60"/>
                  <a:gd name="T3" fmla="*/ 28 h 40"/>
                  <a:gd name="T4" fmla="*/ 4 w 60"/>
                  <a:gd name="T5" fmla="*/ 32 h 40"/>
                  <a:gd name="T6" fmla="*/ 0 w 60"/>
                  <a:gd name="T7" fmla="*/ 38 h 40"/>
                  <a:gd name="T8" fmla="*/ 0 w 60"/>
                  <a:gd name="T9" fmla="*/ 38 h 40"/>
                  <a:gd name="T10" fmla="*/ 6 w 60"/>
                  <a:gd name="T11" fmla="*/ 40 h 40"/>
                  <a:gd name="T12" fmla="*/ 6 w 60"/>
                  <a:gd name="T13" fmla="*/ 40 h 40"/>
                  <a:gd name="T14" fmla="*/ 12 w 60"/>
                  <a:gd name="T15" fmla="*/ 38 h 40"/>
                  <a:gd name="T16" fmla="*/ 14 w 60"/>
                  <a:gd name="T17" fmla="*/ 36 h 40"/>
                  <a:gd name="T18" fmla="*/ 18 w 60"/>
                  <a:gd name="T19" fmla="*/ 32 h 40"/>
                  <a:gd name="T20" fmla="*/ 24 w 60"/>
                  <a:gd name="T21" fmla="*/ 32 h 40"/>
                  <a:gd name="T22" fmla="*/ 24 w 60"/>
                  <a:gd name="T23" fmla="*/ 32 h 40"/>
                  <a:gd name="T24" fmla="*/ 30 w 60"/>
                  <a:gd name="T25" fmla="*/ 32 h 40"/>
                  <a:gd name="T26" fmla="*/ 60 w 60"/>
                  <a:gd name="T27" fmla="*/ 0 h 40"/>
                  <a:gd name="T28" fmla="*/ 60 w 60"/>
                  <a:gd name="T29" fmla="*/ 0 h 40"/>
                  <a:gd name="T30" fmla="*/ 58 w 60"/>
                  <a:gd name="T31" fmla="*/ 0 h 40"/>
                  <a:gd name="T32" fmla="*/ 58 w 60"/>
                  <a:gd name="T33" fmla="*/ 0 h 40"/>
                  <a:gd name="T34" fmla="*/ 54 w 60"/>
                  <a:gd name="T35" fmla="*/ 2 h 40"/>
                  <a:gd name="T36" fmla="*/ 50 w 60"/>
                  <a:gd name="T37" fmla="*/ 6 h 40"/>
                  <a:gd name="T38" fmla="*/ 48 w 60"/>
                  <a:gd name="T39" fmla="*/ 10 h 40"/>
                  <a:gd name="T40" fmla="*/ 40 w 60"/>
                  <a:gd name="T41" fmla="*/ 12 h 40"/>
                  <a:gd name="T42" fmla="*/ 40 w 60"/>
                  <a:gd name="T43" fmla="*/ 12 h 40"/>
                  <a:gd name="T44" fmla="*/ 38 w 60"/>
                  <a:gd name="T45" fmla="*/ 14 h 40"/>
                  <a:gd name="T46" fmla="*/ 36 w 60"/>
                  <a:gd name="T47" fmla="*/ 16 h 40"/>
                  <a:gd name="T48" fmla="*/ 36 w 60"/>
                  <a:gd name="T49" fmla="*/ 16 h 40"/>
                  <a:gd name="T50" fmla="*/ 26 w 60"/>
                  <a:gd name="T51" fmla="*/ 16 h 40"/>
                  <a:gd name="T52" fmla="*/ 26 w 60"/>
                  <a:gd name="T53" fmla="*/ 16 h 40"/>
                  <a:gd name="T54" fmla="*/ 22 w 60"/>
                  <a:gd name="T55" fmla="*/ 16 h 40"/>
                  <a:gd name="T56" fmla="*/ 8 w 60"/>
                  <a:gd name="T57" fmla="*/ 28 h 40"/>
                  <a:gd name="T58" fmla="*/ 10 w 60"/>
                  <a:gd name="T59" fmla="*/ 2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0" h="40">
                    <a:moveTo>
                      <a:pt x="10" y="28"/>
                    </a:moveTo>
                    <a:lnTo>
                      <a:pt x="10" y="28"/>
                    </a:lnTo>
                    <a:lnTo>
                      <a:pt x="4" y="32"/>
                    </a:lnTo>
                    <a:lnTo>
                      <a:pt x="0" y="38"/>
                    </a:lnTo>
                    <a:lnTo>
                      <a:pt x="0" y="38"/>
                    </a:lnTo>
                    <a:lnTo>
                      <a:pt x="6" y="40"/>
                    </a:lnTo>
                    <a:lnTo>
                      <a:pt x="6" y="40"/>
                    </a:lnTo>
                    <a:lnTo>
                      <a:pt x="12" y="38"/>
                    </a:lnTo>
                    <a:lnTo>
                      <a:pt x="14" y="36"/>
                    </a:lnTo>
                    <a:lnTo>
                      <a:pt x="18" y="32"/>
                    </a:lnTo>
                    <a:lnTo>
                      <a:pt x="24" y="32"/>
                    </a:lnTo>
                    <a:lnTo>
                      <a:pt x="24" y="32"/>
                    </a:lnTo>
                    <a:lnTo>
                      <a:pt x="30" y="32"/>
                    </a:lnTo>
                    <a:lnTo>
                      <a:pt x="60" y="0"/>
                    </a:lnTo>
                    <a:lnTo>
                      <a:pt x="60" y="0"/>
                    </a:lnTo>
                    <a:lnTo>
                      <a:pt x="58" y="0"/>
                    </a:lnTo>
                    <a:lnTo>
                      <a:pt x="58" y="0"/>
                    </a:lnTo>
                    <a:lnTo>
                      <a:pt x="54" y="2"/>
                    </a:lnTo>
                    <a:lnTo>
                      <a:pt x="50" y="6"/>
                    </a:lnTo>
                    <a:lnTo>
                      <a:pt x="48" y="10"/>
                    </a:lnTo>
                    <a:lnTo>
                      <a:pt x="40" y="12"/>
                    </a:lnTo>
                    <a:lnTo>
                      <a:pt x="40" y="12"/>
                    </a:lnTo>
                    <a:lnTo>
                      <a:pt x="38" y="14"/>
                    </a:lnTo>
                    <a:lnTo>
                      <a:pt x="36" y="16"/>
                    </a:lnTo>
                    <a:lnTo>
                      <a:pt x="36" y="16"/>
                    </a:lnTo>
                    <a:lnTo>
                      <a:pt x="26" y="16"/>
                    </a:lnTo>
                    <a:lnTo>
                      <a:pt x="26" y="16"/>
                    </a:lnTo>
                    <a:lnTo>
                      <a:pt x="22" y="16"/>
                    </a:lnTo>
                    <a:lnTo>
                      <a:pt x="8" y="28"/>
                    </a:lnTo>
                    <a:lnTo>
                      <a:pt x="10"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1635">
                <a:extLst>
                  <a:ext uri="{FF2B5EF4-FFF2-40B4-BE49-F238E27FC236}">
                    <a16:creationId xmlns:a16="http://schemas.microsoft.com/office/drawing/2014/main" id="{950D8607-5FAD-45A3-8F95-715225BF7058}"/>
                  </a:ext>
                </a:extLst>
              </p:cNvPr>
              <p:cNvSpPr>
                <a:spLocks/>
              </p:cNvSpPr>
              <p:nvPr/>
            </p:nvSpPr>
            <p:spPr bwMode="auto">
              <a:xfrm>
                <a:off x="2464" y="1226"/>
                <a:ext cx="92" cy="70"/>
              </a:xfrm>
              <a:custGeom>
                <a:avLst/>
                <a:gdLst>
                  <a:gd name="T0" fmla="*/ 14 w 92"/>
                  <a:gd name="T1" fmla="*/ 70 h 70"/>
                  <a:gd name="T2" fmla="*/ 14 w 92"/>
                  <a:gd name="T3" fmla="*/ 70 h 70"/>
                  <a:gd name="T4" fmla="*/ 20 w 92"/>
                  <a:gd name="T5" fmla="*/ 70 h 70"/>
                  <a:gd name="T6" fmla="*/ 24 w 92"/>
                  <a:gd name="T7" fmla="*/ 64 h 70"/>
                  <a:gd name="T8" fmla="*/ 28 w 92"/>
                  <a:gd name="T9" fmla="*/ 64 h 70"/>
                  <a:gd name="T10" fmla="*/ 92 w 92"/>
                  <a:gd name="T11" fmla="*/ 2 h 70"/>
                  <a:gd name="T12" fmla="*/ 92 w 92"/>
                  <a:gd name="T13" fmla="*/ 2 h 70"/>
                  <a:gd name="T14" fmla="*/ 90 w 92"/>
                  <a:gd name="T15" fmla="*/ 0 h 70"/>
                  <a:gd name="T16" fmla="*/ 86 w 92"/>
                  <a:gd name="T17" fmla="*/ 0 h 70"/>
                  <a:gd name="T18" fmla="*/ 86 w 92"/>
                  <a:gd name="T19" fmla="*/ 0 h 70"/>
                  <a:gd name="T20" fmla="*/ 78 w 92"/>
                  <a:gd name="T21" fmla="*/ 2 h 70"/>
                  <a:gd name="T22" fmla="*/ 72 w 92"/>
                  <a:gd name="T23" fmla="*/ 6 h 70"/>
                  <a:gd name="T24" fmla="*/ 68 w 92"/>
                  <a:gd name="T25" fmla="*/ 12 h 70"/>
                  <a:gd name="T26" fmla="*/ 64 w 92"/>
                  <a:gd name="T27" fmla="*/ 20 h 70"/>
                  <a:gd name="T28" fmla="*/ 64 w 92"/>
                  <a:gd name="T29" fmla="*/ 20 h 70"/>
                  <a:gd name="T30" fmla="*/ 52 w 92"/>
                  <a:gd name="T31" fmla="*/ 16 h 70"/>
                  <a:gd name="T32" fmla="*/ 0 w 92"/>
                  <a:gd name="T33" fmla="*/ 68 h 70"/>
                  <a:gd name="T34" fmla="*/ 0 w 92"/>
                  <a:gd name="T35" fmla="*/ 68 h 70"/>
                  <a:gd name="T36" fmla="*/ 14 w 92"/>
                  <a:gd name="T37" fmla="*/ 70 h 70"/>
                  <a:gd name="T38" fmla="*/ 14 w 92"/>
                  <a:gd name="T39"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2" h="70">
                    <a:moveTo>
                      <a:pt x="14" y="70"/>
                    </a:moveTo>
                    <a:lnTo>
                      <a:pt x="14" y="70"/>
                    </a:lnTo>
                    <a:lnTo>
                      <a:pt x="20" y="70"/>
                    </a:lnTo>
                    <a:lnTo>
                      <a:pt x="24" y="64"/>
                    </a:lnTo>
                    <a:lnTo>
                      <a:pt x="28" y="64"/>
                    </a:lnTo>
                    <a:lnTo>
                      <a:pt x="92" y="2"/>
                    </a:lnTo>
                    <a:lnTo>
                      <a:pt x="92" y="2"/>
                    </a:lnTo>
                    <a:lnTo>
                      <a:pt x="90" y="0"/>
                    </a:lnTo>
                    <a:lnTo>
                      <a:pt x="86" y="0"/>
                    </a:lnTo>
                    <a:lnTo>
                      <a:pt x="86" y="0"/>
                    </a:lnTo>
                    <a:lnTo>
                      <a:pt x="78" y="2"/>
                    </a:lnTo>
                    <a:lnTo>
                      <a:pt x="72" y="6"/>
                    </a:lnTo>
                    <a:lnTo>
                      <a:pt x="68" y="12"/>
                    </a:lnTo>
                    <a:lnTo>
                      <a:pt x="64" y="20"/>
                    </a:lnTo>
                    <a:lnTo>
                      <a:pt x="64" y="20"/>
                    </a:lnTo>
                    <a:lnTo>
                      <a:pt x="52" y="16"/>
                    </a:lnTo>
                    <a:lnTo>
                      <a:pt x="0" y="68"/>
                    </a:lnTo>
                    <a:lnTo>
                      <a:pt x="0" y="68"/>
                    </a:lnTo>
                    <a:lnTo>
                      <a:pt x="14" y="70"/>
                    </a:lnTo>
                    <a:lnTo>
                      <a:pt x="14"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Freeform 1636">
                <a:extLst>
                  <a:ext uri="{FF2B5EF4-FFF2-40B4-BE49-F238E27FC236}">
                    <a16:creationId xmlns:a16="http://schemas.microsoft.com/office/drawing/2014/main" id="{A894E896-9798-4B4C-A98C-1BB983883A10}"/>
                  </a:ext>
                </a:extLst>
              </p:cNvPr>
              <p:cNvSpPr>
                <a:spLocks/>
              </p:cNvSpPr>
              <p:nvPr/>
            </p:nvSpPr>
            <p:spPr bwMode="auto">
              <a:xfrm>
                <a:off x="2488" y="1306"/>
                <a:ext cx="36" cy="22"/>
              </a:xfrm>
              <a:custGeom>
                <a:avLst/>
                <a:gdLst>
                  <a:gd name="T0" fmla="*/ 36 w 36"/>
                  <a:gd name="T1" fmla="*/ 2 h 22"/>
                  <a:gd name="T2" fmla="*/ 36 w 36"/>
                  <a:gd name="T3" fmla="*/ 2 h 22"/>
                  <a:gd name="T4" fmla="*/ 32 w 36"/>
                  <a:gd name="T5" fmla="*/ 2 h 22"/>
                  <a:gd name="T6" fmla="*/ 32 w 36"/>
                  <a:gd name="T7" fmla="*/ 2 h 22"/>
                  <a:gd name="T8" fmla="*/ 22 w 36"/>
                  <a:gd name="T9" fmla="*/ 0 h 22"/>
                  <a:gd name="T10" fmla="*/ 14 w 36"/>
                  <a:gd name="T11" fmla="*/ 0 h 22"/>
                  <a:gd name="T12" fmla="*/ 0 w 36"/>
                  <a:gd name="T13" fmla="*/ 14 h 22"/>
                  <a:gd name="T14" fmla="*/ 0 w 36"/>
                  <a:gd name="T15" fmla="*/ 14 h 22"/>
                  <a:gd name="T16" fmla="*/ 18 w 36"/>
                  <a:gd name="T17" fmla="*/ 22 h 22"/>
                  <a:gd name="T18" fmla="*/ 36 w 36"/>
                  <a:gd name="T19" fmla="*/ 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22">
                    <a:moveTo>
                      <a:pt x="36" y="2"/>
                    </a:moveTo>
                    <a:lnTo>
                      <a:pt x="36" y="2"/>
                    </a:lnTo>
                    <a:lnTo>
                      <a:pt x="32" y="2"/>
                    </a:lnTo>
                    <a:lnTo>
                      <a:pt x="32" y="2"/>
                    </a:lnTo>
                    <a:lnTo>
                      <a:pt x="22" y="0"/>
                    </a:lnTo>
                    <a:lnTo>
                      <a:pt x="14" y="0"/>
                    </a:lnTo>
                    <a:lnTo>
                      <a:pt x="0" y="14"/>
                    </a:lnTo>
                    <a:lnTo>
                      <a:pt x="0" y="14"/>
                    </a:lnTo>
                    <a:lnTo>
                      <a:pt x="18" y="22"/>
                    </a:lnTo>
                    <a:lnTo>
                      <a:pt x="3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1637">
                <a:extLst>
                  <a:ext uri="{FF2B5EF4-FFF2-40B4-BE49-F238E27FC236}">
                    <a16:creationId xmlns:a16="http://schemas.microsoft.com/office/drawing/2014/main" id="{6D373D3F-C701-43A2-A5DF-A75A0DA9768A}"/>
                  </a:ext>
                </a:extLst>
              </p:cNvPr>
              <p:cNvSpPr>
                <a:spLocks/>
              </p:cNvSpPr>
              <p:nvPr/>
            </p:nvSpPr>
            <p:spPr bwMode="auto">
              <a:xfrm>
                <a:off x="2506" y="1220"/>
                <a:ext cx="106" cy="82"/>
              </a:xfrm>
              <a:custGeom>
                <a:avLst/>
                <a:gdLst>
                  <a:gd name="T0" fmla="*/ 6 w 106"/>
                  <a:gd name="T1" fmla="*/ 82 h 82"/>
                  <a:gd name="T2" fmla="*/ 6 w 106"/>
                  <a:gd name="T3" fmla="*/ 82 h 82"/>
                  <a:gd name="T4" fmla="*/ 12 w 106"/>
                  <a:gd name="T5" fmla="*/ 80 h 82"/>
                  <a:gd name="T6" fmla="*/ 16 w 106"/>
                  <a:gd name="T7" fmla="*/ 78 h 82"/>
                  <a:gd name="T8" fmla="*/ 16 w 106"/>
                  <a:gd name="T9" fmla="*/ 78 h 82"/>
                  <a:gd name="T10" fmla="*/ 20 w 106"/>
                  <a:gd name="T11" fmla="*/ 78 h 82"/>
                  <a:gd name="T12" fmla="*/ 26 w 106"/>
                  <a:gd name="T13" fmla="*/ 80 h 82"/>
                  <a:gd name="T14" fmla="*/ 106 w 106"/>
                  <a:gd name="T15" fmla="*/ 0 h 82"/>
                  <a:gd name="T16" fmla="*/ 106 w 106"/>
                  <a:gd name="T17" fmla="*/ 0 h 82"/>
                  <a:gd name="T18" fmla="*/ 82 w 106"/>
                  <a:gd name="T19" fmla="*/ 0 h 82"/>
                  <a:gd name="T20" fmla="*/ 0 w 106"/>
                  <a:gd name="T21" fmla="*/ 80 h 82"/>
                  <a:gd name="T22" fmla="*/ 0 w 106"/>
                  <a:gd name="T23" fmla="*/ 80 h 82"/>
                  <a:gd name="T24" fmla="*/ 6 w 106"/>
                  <a:gd name="T25" fmla="*/ 82 h 82"/>
                  <a:gd name="T26" fmla="*/ 6 w 106"/>
                  <a:gd name="T27"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6" h="82">
                    <a:moveTo>
                      <a:pt x="6" y="82"/>
                    </a:moveTo>
                    <a:lnTo>
                      <a:pt x="6" y="82"/>
                    </a:lnTo>
                    <a:lnTo>
                      <a:pt x="12" y="80"/>
                    </a:lnTo>
                    <a:lnTo>
                      <a:pt x="16" y="78"/>
                    </a:lnTo>
                    <a:lnTo>
                      <a:pt x="16" y="78"/>
                    </a:lnTo>
                    <a:lnTo>
                      <a:pt x="20" y="78"/>
                    </a:lnTo>
                    <a:lnTo>
                      <a:pt x="26" y="80"/>
                    </a:lnTo>
                    <a:lnTo>
                      <a:pt x="106" y="0"/>
                    </a:lnTo>
                    <a:lnTo>
                      <a:pt x="106" y="0"/>
                    </a:lnTo>
                    <a:lnTo>
                      <a:pt x="82" y="0"/>
                    </a:lnTo>
                    <a:lnTo>
                      <a:pt x="0" y="80"/>
                    </a:lnTo>
                    <a:lnTo>
                      <a:pt x="0" y="80"/>
                    </a:lnTo>
                    <a:lnTo>
                      <a:pt x="6" y="82"/>
                    </a:lnTo>
                    <a:lnTo>
                      <a:pt x="6" y="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1638">
                <a:extLst>
                  <a:ext uri="{FF2B5EF4-FFF2-40B4-BE49-F238E27FC236}">
                    <a16:creationId xmlns:a16="http://schemas.microsoft.com/office/drawing/2014/main" id="{12C0D38C-CE66-4662-ACED-07796789FF60}"/>
                  </a:ext>
                </a:extLst>
              </p:cNvPr>
              <p:cNvSpPr>
                <a:spLocks/>
              </p:cNvSpPr>
              <p:nvPr/>
            </p:nvSpPr>
            <p:spPr bwMode="auto">
              <a:xfrm>
                <a:off x="2486" y="1216"/>
                <a:ext cx="180" cy="164"/>
              </a:xfrm>
              <a:custGeom>
                <a:avLst/>
                <a:gdLst>
                  <a:gd name="T0" fmla="*/ 88 w 180"/>
                  <a:gd name="T1" fmla="*/ 74 h 164"/>
                  <a:gd name="T2" fmla="*/ 94 w 180"/>
                  <a:gd name="T3" fmla="*/ 74 h 164"/>
                  <a:gd name="T4" fmla="*/ 94 w 180"/>
                  <a:gd name="T5" fmla="*/ 74 h 164"/>
                  <a:gd name="T6" fmla="*/ 84 w 180"/>
                  <a:gd name="T7" fmla="*/ 82 h 164"/>
                  <a:gd name="T8" fmla="*/ 72 w 180"/>
                  <a:gd name="T9" fmla="*/ 88 h 164"/>
                  <a:gd name="T10" fmla="*/ 66 w 180"/>
                  <a:gd name="T11" fmla="*/ 88 h 164"/>
                  <a:gd name="T12" fmla="*/ 54 w 180"/>
                  <a:gd name="T13" fmla="*/ 100 h 164"/>
                  <a:gd name="T14" fmla="*/ 54 w 180"/>
                  <a:gd name="T15" fmla="*/ 100 h 164"/>
                  <a:gd name="T16" fmla="*/ 62 w 180"/>
                  <a:gd name="T17" fmla="*/ 106 h 164"/>
                  <a:gd name="T18" fmla="*/ 62 w 180"/>
                  <a:gd name="T19" fmla="*/ 106 h 164"/>
                  <a:gd name="T20" fmla="*/ 56 w 180"/>
                  <a:gd name="T21" fmla="*/ 106 h 164"/>
                  <a:gd name="T22" fmla="*/ 50 w 180"/>
                  <a:gd name="T23" fmla="*/ 104 h 164"/>
                  <a:gd name="T24" fmla="*/ 28 w 180"/>
                  <a:gd name="T25" fmla="*/ 126 h 164"/>
                  <a:gd name="T26" fmla="*/ 28 w 180"/>
                  <a:gd name="T27" fmla="*/ 126 h 164"/>
                  <a:gd name="T28" fmla="*/ 26 w 180"/>
                  <a:gd name="T29" fmla="*/ 130 h 164"/>
                  <a:gd name="T30" fmla="*/ 22 w 180"/>
                  <a:gd name="T31" fmla="*/ 132 h 164"/>
                  <a:gd name="T32" fmla="*/ 0 w 180"/>
                  <a:gd name="T33" fmla="*/ 154 h 164"/>
                  <a:gd name="T34" fmla="*/ 0 w 180"/>
                  <a:gd name="T35" fmla="*/ 154 h 164"/>
                  <a:gd name="T36" fmla="*/ 2 w 180"/>
                  <a:gd name="T37" fmla="*/ 154 h 164"/>
                  <a:gd name="T38" fmla="*/ 8 w 180"/>
                  <a:gd name="T39" fmla="*/ 154 h 164"/>
                  <a:gd name="T40" fmla="*/ 8 w 180"/>
                  <a:gd name="T41" fmla="*/ 154 h 164"/>
                  <a:gd name="T42" fmla="*/ 10 w 180"/>
                  <a:gd name="T43" fmla="*/ 160 h 164"/>
                  <a:gd name="T44" fmla="*/ 14 w 180"/>
                  <a:gd name="T45" fmla="*/ 164 h 164"/>
                  <a:gd name="T46" fmla="*/ 180 w 180"/>
                  <a:gd name="T47" fmla="*/ 0 h 164"/>
                  <a:gd name="T48" fmla="*/ 180 w 180"/>
                  <a:gd name="T49" fmla="*/ 0 h 164"/>
                  <a:gd name="T50" fmla="*/ 176 w 180"/>
                  <a:gd name="T51" fmla="*/ 0 h 164"/>
                  <a:gd name="T52" fmla="*/ 176 w 180"/>
                  <a:gd name="T53" fmla="*/ 0 h 164"/>
                  <a:gd name="T54" fmla="*/ 172 w 180"/>
                  <a:gd name="T55" fmla="*/ 0 h 164"/>
                  <a:gd name="T56" fmla="*/ 170 w 180"/>
                  <a:gd name="T57" fmla="*/ 2 h 164"/>
                  <a:gd name="T58" fmla="*/ 166 w 180"/>
                  <a:gd name="T59" fmla="*/ 4 h 164"/>
                  <a:gd name="T60" fmla="*/ 162 w 180"/>
                  <a:gd name="T61" fmla="*/ 6 h 164"/>
                  <a:gd name="T62" fmla="*/ 162 w 180"/>
                  <a:gd name="T63" fmla="*/ 6 h 164"/>
                  <a:gd name="T64" fmla="*/ 156 w 180"/>
                  <a:gd name="T65" fmla="*/ 4 h 164"/>
                  <a:gd name="T66" fmla="*/ 152 w 180"/>
                  <a:gd name="T67" fmla="*/ 2 h 164"/>
                  <a:gd name="T68" fmla="*/ 72 w 180"/>
                  <a:gd name="T69" fmla="*/ 82 h 164"/>
                  <a:gd name="T70" fmla="*/ 72 w 180"/>
                  <a:gd name="T71" fmla="*/ 82 h 164"/>
                  <a:gd name="T72" fmla="*/ 88 w 180"/>
                  <a:gd name="T73" fmla="*/ 74 h 164"/>
                  <a:gd name="T74" fmla="*/ 88 w 180"/>
                  <a:gd name="T75" fmla="*/ 7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0" h="164">
                    <a:moveTo>
                      <a:pt x="88" y="74"/>
                    </a:moveTo>
                    <a:lnTo>
                      <a:pt x="94" y="74"/>
                    </a:lnTo>
                    <a:lnTo>
                      <a:pt x="94" y="74"/>
                    </a:lnTo>
                    <a:lnTo>
                      <a:pt x="84" y="82"/>
                    </a:lnTo>
                    <a:lnTo>
                      <a:pt x="72" y="88"/>
                    </a:lnTo>
                    <a:lnTo>
                      <a:pt x="66" y="88"/>
                    </a:lnTo>
                    <a:lnTo>
                      <a:pt x="54" y="100"/>
                    </a:lnTo>
                    <a:lnTo>
                      <a:pt x="54" y="100"/>
                    </a:lnTo>
                    <a:lnTo>
                      <a:pt x="62" y="106"/>
                    </a:lnTo>
                    <a:lnTo>
                      <a:pt x="62" y="106"/>
                    </a:lnTo>
                    <a:lnTo>
                      <a:pt x="56" y="106"/>
                    </a:lnTo>
                    <a:lnTo>
                      <a:pt x="50" y="104"/>
                    </a:lnTo>
                    <a:lnTo>
                      <a:pt x="28" y="126"/>
                    </a:lnTo>
                    <a:lnTo>
                      <a:pt x="28" y="126"/>
                    </a:lnTo>
                    <a:lnTo>
                      <a:pt x="26" y="130"/>
                    </a:lnTo>
                    <a:lnTo>
                      <a:pt x="22" y="132"/>
                    </a:lnTo>
                    <a:lnTo>
                      <a:pt x="0" y="154"/>
                    </a:lnTo>
                    <a:lnTo>
                      <a:pt x="0" y="154"/>
                    </a:lnTo>
                    <a:lnTo>
                      <a:pt x="2" y="154"/>
                    </a:lnTo>
                    <a:lnTo>
                      <a:pt x="8" y="154"/>
                    </a:lnTo>
                    <a:lnTo>
                      <a:pt x="8" y="154"/>
                    </a:lnTo>
                    <a:lnTo>
                      <a:pt x="10" y="160"/>
                    </a:lnTo>
                    <a:lnTo>
                      <a:pt x="14" y="164"/>
                    </a:lnTo>
                    <a:lnTo>
                      <a:pt x="180" y="0"/>
                    </a:lnTo>
                    <a:lnTo>
                      <a:pt x="180" y="0"/>
                    </a:lnTo>
                    <a:lnTo>
                      <a:pt x="176" y="0"/>
                    </a:lnTo>
                    <a:lnTo>
                      <a:pt x="176" y="0"/>
                    </a:lnTo>
                    <a:lnTo>
                      <a:pt x="172" y="0"/>
                    </a:lnTo>
                    <a:lnTo>
                      <a:pt x="170" y="2"/>
                    </a:lnTo>
                    <a:lnTo>
                      <a:pt x="166" y="4"/>
                    </a:lnTo>
                    <a:lnTo>
                      <a:pt x="162" y="6"/>
                    </a:lnTo>
                    <a:lnTo>
                      <a:pt x="162" y="6"/>
                    </a:lnTo>
                    <a:lnTo>
                      <a:pt x="156" y="4"/>
                    </a:lnTo>
                    <a:lnTo>
                      <a:pt x="152" y="2"/>
                    </a:lnTo>
                    <a:lnTo>
                      <a:pt x="72" y="82"/>
                    </a:lnTo>
                    <a:lnTo>
                      <a:pt x="72" y="82"/>
                    </a:lnTo>
                    <a:lnTo>
                      <a:pt x="88" y="74"/>
                    </a:lnTo>
                    <a:lnTo>
                      <a:pt x="88"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1639">
                <a:extLst>
                  <a:ext uri="{FF2B5EF4-FFF2-40B4-BE49-F238E27FC236}">
                    <a16:creationId xmlns:a16="http://schemas.microsoft.com/office/drawing/2014/main" id="{92DBB243-D61B-40AA-B9E4-88B0CE0C51DE}"/>
                  </a:ext>
                </a:extLst>
              </p:cNvPr>
              <p:cNvSpPr>
                <a:spLocks/>
              </p:cNvSpPr>
              <p:nvPr/>
            </p:nvSpPr>
            <p:spPr bwMode="auto">
              <a:xfrm>
                <a:off x="2448" y="1380"/>
                <a:ext cx="48" cy="40"/>
              </a:xfrm>
              <a:custGeom>
                <a:avLst/>
                <a:gdLst>
                  <a:gd name="T0" fmla="*/ 34 w 48"/>
                  <a:gd name="T1" fmla="*/ 18 h 40"/>
                  <a:gd name="T2" fmla="*/ 34 w 48"/>
                  <a:gd name="T3" fmla="*/ 18 h 40"/>
                  <a:gd name="T4" fmla="*/ 30 w 48"/>
                  <a:gd name="T5" fmla="*/ 20 h 40"/>
                  <a:gd name="T6" fmla="*/ 24 w 48"/>
                  <a:gd name="T7" fmla="*/ 22 h 40"/>
                  <a:gd name="T8" fmla="*/ 12 w 48"/>
                  <a:gd name="T9" fmla="*/ 22 h 40"/>
                  <a:gd name="T10" fmla="*/ 8 w 48"/>
                  <a:gd name="T11" fmla="*/ 24 h 40"/>
                  <a:gd name="T12" fmla="*/ 4 w 48"/>
                  <a:gd name="T13" fmla="*/ 26 h 40"/>
                  <a:gd name="T14" fmla="*/ 0 w 48"/>
                  <a:gd name="T15" fmla="*/ 30 h 40"/>
                  <a:gd name="T16" fmla="*/ 0 w 48"/>
                  <a:gd name="T17" fmla="*/ 36 h 40"/>
                  <a:gd name="T18" fmla="*/ 0 w 48"/>
                  <a:gd name="T19" fmla="*/ 36 h 40"/>
                  <a:gd name="T20" fmla="*/ 0 w 48"/>
                  <a:gd name="T21" fmla="*/ 38 h 40"/>
                  <a:gd name="T22" fmla="*/ 4 w 48"/>
                  <a:gd name="T23" fmla="*/ 40 h 40"/>
                  <a:gd name="T24" fmla="*/ 4 w 48"/>
                  <a:gd name="T25" fmla="*/ 40 h 40"/>
                  <a:gd name="T26" fmla="*/ 8 w 48"/>
                  <a:gd name="T27" fmla="*/ 38 h 40"/>
                  <a:gd name="T28" fmla="*/ 10 w 48"/>
                  <a:gd name="T29" fmla="*/ 36 h 40"/>
                  <a:gd name="T30" fmla="*/ 10 w 48"/>
                  <a:gd name="T31" fmla="*/ 36 h 40"/>
                  <a:gd name="T32" fmla="*/ 16 w 48"/>
                  <a:gd name="T33" fmla="*/ 38 h 40"/>
                  <a:gd name="T34" fmla="*/ 48 w 48"/>
                  <a:gd name="T35" fmla="*/ 4 h 40"/>
                  <a:gd name="T36" fmla="*/ 48 w 48"/>
                  <a:gd name="T37" fmla="*/ 4 h 40"/>
                  <a:gd name="T38" fmla="*/ 40 w 48"/>
                  <a:gd name="T39" fmla="*/ 0 h 40"/>
                  <a:gd name="T40" fmla="*/ 30 w 48"/>
                  <a:gd name="T41" fmla="*/ 0 h 40"/>
                  <a:gd name="T42" fmla="*/ 30 w 48"/>
                  <a:gd name="T43" fmla="*/ 0 h 40"/>
                  <a:gd name="T44" fmla="*/ 28 w 48"/>
                  <a:gd name="T45" fmla="*/ 0 h 40"/>
                  <a:gd name="T46" fmla="*/ 20 w 48"/>
                  <a:gd name="T47" fmla="*/ 8 h 40"/>
                  <a:gd name="T48" fmla="*/ 20 w 48"/>
                  <a:gd name="T49" fmla="*/ 8 h 40"/>
                  <a:gd name="T50" fmla="*/ 22 w 48"/>
                  <a:gd name="T51" fmla="*/ 12 h 40"/>
                  <a:gd name="T52" fmla="*/ 26 w 48"/>
                  <a:gd name="T53" fmla="*/ 14 h 40"/>
                  <a:gd name="T54" fmla="*/ 34 w 48"/>
                  <a:gd name="T55" fmla="*/ 18 h 40"/>
                  <a:gd name="T56" fmla="*/ 34 w 48"/>
                  <a:gd name="T57" fmla="*/ 1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 h="40">
                    <a:moveTo>
                      <a:pt x="34" y="18"/>
                    </a:moveTo>
                    <a:lnTo>
                      <a:pt x="34" y="18"/>
                    </a:lnTo>
                    <a:lnTo>
                      <a:pt x="30" y="20"/>
                    </a:lnTo>
                    <a:lnTo>
                      <a:pt x="24" y="22"/>
                    </a:lnTo>
                    <a:lnTo>
                      <a:pt x="12" y="22"/>
                    </a:lnTo>
                    <a:lnTo>
                      <a:pt x="8" y="24"/>
                    </a:lnTo>
                    <a:lnTo>
                      <a:pt x="4" y="26"/>
                    </a:lnTo>
                    <a:lnTo>
                      <a:pt x="0" y="30"/>
                    </a:lnTo>
                    <a:lnTo>
                      <a:pt x="0" y="36"/>
                    </a:lnTo>
                    <a:lnTo>
                      <a:pt x="0" y="36"/>
                    </a:lnTo>
                    <a:lnTo>
                      <a:pt x="0" y="38"/>
                    </a:lnTo>
                    <a:lnTo>
                      <a:pt x="4" y="40"/>
                    </a:lnTo>
                    <a:lnTo>
                      <a:pt x="4" y="40"/>
                    </a:lnTo>
                    <a:lnTo>
                      <a:pt x="8" y="38"/>
                    </a:lnTo>
                    <a:lnTo>
                      <a:pt x="10" y="36"/>
                    </a:lnTo>
                    <a:lnTo>
                      <a:pt x="10" y="36"/>
                    </a:lnTo>
                    <a:lnTo>
                      <a:pt x="16" y="38"/>
                    </a:lnTo>
                    <a:lnTo>
                      <a:pt x="48" y="4"/>
                    </a:lnTo>
                    <a:lnTo>
                      <a:pt x="48" y="4"/>
                    </a:lnTo>
                    <a:lnTo>
                      <a:pt x="40" y="0"/>
                    </a:lnTo>
                    <a:lnTo>
                      <a:pt x="30" y="0"/>
                    </a:lnTo>
                    <a:lnTo>
                      <a:pt x="30" y="0"/>
                    </a:lnTo>
                    <a:lnTo>
                      <a:pt x="28" y="0"/>
                    </a:lnTo>
                    <a:lnTo>
                      <a:pt x="20" y="8"/>
                    </a:lnTo>
                    <a:lnTo>
                      <a:pt x="20" y="8"/>
                    </a:lnTo>
                    <a:lnTo>
                      <a:pt x="22" y="12"/>
                    </a:lnTo>
                    <a:lnTo>
                      <a:pt x="26" y="14"/>
                    </a:lnTo>
                    <a:lnTo>
                      <a:pt x="34" y="18"/>
                    </a:lnTo>
                    <a:lnTo>
                      <a:pt x="34"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Freeform 1640">
                <a:extLst>
                  <a:ext uri="{FF2B5EF4-FFF2-40B4-BE49-F238E27FC236}">
                    <a16:creationId xmlns:a16="http://schemas.microsoft.com/office/drawing/2014/main" id="{F9C9AEFE-9F9D-4DCC-936D-658947FD101C}"/>
                  </a:ext>
                </a:extLst>
              </p:cNvPr>
              <p:cNvSpPr>
                <a:spLocks/>
              </p:cNvSpPr>
              <p:nvPr/>
            </p:nvSpPr>
            <p:spPr bwMode="auto">
              <a:xfrm>
                <a:off x="2482" y="1220"/>
                <a:ext cx="228" cy="204"/>
              </a:xfrm>
              <a:custGeom>
                <a:avLst/>
                <a:gdLst>
                  <a:gd name="T0" fmla="*/ 32 w 228"/>
                  <a:gd name="T1" fmla="*/ 172 h 204"/>
                  <a:gd name="T2" fmla="*/ 30 w 228"/>
                  <a:gd name="T3" fmla="*/ 172 h 204"/>
                  <a:gd name="T4" fmla="*/ 0 w 228"/>
                  <a:gd name="T5" fmla="*/ 202 h 204"/>
                  <a:gd name="T6" fmla="*/ 0 w 228"/>
                  <a:gd name="T7" fmla="*/ 202 h 204"/>
                  <a:gd name="T8" fmla="*/ 20 w 228"/>
                  <a:gd name="T9" fmla="*/ 204 h 204"/>
                  <a:gd name="T10" fmla="*/ 20 w 228"/>
                  <a:gd name="T11" fmla="*/ 204 h 204"/>
                  <a:gd name="T12" fmla="*/ 24 w 228"/>
                  <a:gd name="T13" fmla="*/ 204 h 204"/>
                  <a:gd name="T14" fmla="*/ 228 w 228"/>
                  <a:gd name="T15" fmla="*/ 0 h 204"/>
                  <a:gd name="T16" fmla="*/ 228 w 228"/>
                  <a:gd name="T17" fmla="*/ 0 h 204"/>
                  <a:gd name="T18" fmla="*/ 208 w 228"/>
                  <a:gd name="T19" fmla="*/ 0 h 204"/>
                  <a:gd name="T20" fmla="*/ 208 w 228"/>
                  <a:gd name="T21" fmla="*/ 0 h 204"/>
                  <a:gd name="T22" fmla="*/ 202 w 228"/>
                  <a:gd name="T23" fmla="*/ 0 h 204"/>
                  <a:gd name="T24" fmla="*/ 32 w 228"/>
                  <a:gd name="T25" fmla="*/ 172 h 204"/>
                  <a:gd name="T26" fmla="*/ 32 w 228"/>
                  <a:gd name="T27" fmla="*/ 172 h 204"/>
                  <a:gd name="T28" fmla="*/ 32 w 228"/>
                  <a:gd name="T29" fmla="*/ 172 h 204"/>
                  <a:gd name="T30" fmla="*/ 32 w 228"/>
                  <a:gd name="T31" fmla="*/ 17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8" h="204">
                    <a:moveTo>
                      <a:pt x="32" y="172"/>
                    </a:moveTo>
                    <a:lnTo>
                      <a:pt x="30" y="172"/>
                    </a:lnTo>
                    <a:lnTo>
                      <a:pt x="0" y="202"/>
                    </a:lnTo>
                    <a:lnTo>
                      <a:pt x="0" y="202"/>
                    </a:lnTo>
                    <a:lnTo>
                      <a:pt x="20" y="204"/>
                    </a:lnTo>
                    <a:lnTo>
                      <a:pt x="20" y="204"/>
                    </a:lnTo>
                    <a:lnTo>
                      <a:pt x="24" y="204"/>
                    </a:lnTo>
                    <a:lnTo>
                      <a:pt x="228" y="0"/>
                    </a:lnTo>
                    <a:lnTo>
                      <a:pt x="228" y="0"/>
                    </a:lnTo>
                    <a:lnTo>
                      <a:pt x="208" y="0"/>
                    </a:lnTo>
                    <a:lnTo>
                      <a:pt x="208" y="0"/>
                    </a:lnTo>
                    <a:lnTo>
                      <a:pt x="202" y="0"/>
                    </a:lnTo>
                    <a:lnTo>
                      <a:pt x="32" y="172"/>
                    </a:lnTo>
                    <a:lnTo>
                      <a:pt x="32" y="172"/>
                    </a:lnTo>
                    <a:lnTo>
                      <a:pt x="32" y="172"/>
                    </a:lnTo>
                    <a:lnTo>
                      <a:pt x="32" y="1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1641">
                <a:extLst>
                  <a:ext uri="{FF2B5EF4-FFF2-40B4-BE49-F238E27FC236}">
                    <a16:creationId xmlns:a16="http://schemas.microsoft.com/office/drawing/2014/main" id="{000B41A5-CA19-4F7C-8FAB-912CB50B3952}"/>
                  </a:ext>
                </a:extLst>
              </p:cNvPr>
              <p:cNvSpPr>
                <a:spLocks/>
              </p:cNvSpPr>
              <p:nvPr/>
            </p:nvSpPr>
            <p:spPr bwMode="auto">
              <a:xfrm>
                <a:off x="2534" y="1220"/>
                <a:ext cx="216" cy="200"/>
              </a:xfrm>
              <a:custGeom>
                <a:avLst/>
                <a:gdLst>
                  <a:gd name="T0" fmla="*/ 16 w 216"/>
                  <a:gd name="T1" fmla="*/ 198 h 200"/>
                  <a:gd name="T2" fmla="*/ 16 w 216"/>
                  <a:gd name="T3" fmla="*/ 198 h 200"/>
                  <a:gd name="T4" fmla="*/ 20 w 216"/>
                  <a:gd name="T5" fmla="*/ 200 h 200"/>
                  <a:gd name="T6" fmla="*/ 22 w 216"/>
                  <a:gd name="T7" fmla="*/ 200 h 200"/>
                  <a:gd name="T8" fmla="*/ 98 w 216"/>
                  <a:gd name="T9" fmla="*/ 126 h 200"/>
                  <a:gd name="T10" fmla="*/ 98 w 216"/>
                  <a:gd name="T11" fmla="*/ 126 h 200"/>
                  <a:gd name="T12" fmla="*/ 98 w 216"/>
                  <a:gd name="T13" fmla="*/ 124 h 200"/>
                  <a:gd name="T14" fmla="*/ 98 w 216"/>
                  <a:gd name="T15" fmla="*/ 124 h 200"/>
                  <a:gd name="T16" fmla="*/ 98 w 216"/>
                  <a:gd name="T17" fmla="*/ 124 h 200"/>
                  <a:gd name="T18" fmla="*/ 108 w 216"/>
                  <a:gd name="T19" fmla="*/ 114 h 200"/>
                  <a:gd name="T20" fmla="*/ 98 w 216"/>
                  <a:gd name="T21" fmla="*/ 114 h 200"/>
                  <a:gd name="T22" fmla="*/ 98 w 216"/>
                  <a:gd name="T23" fmla="*/ 114 h 200"/>
                  <a:gd name="T24" fmla="*/ 106 w 216"/>
                  <a:gd name="T25" fmla="*/ 112 h 200"/>
                  <a:gd name="T26" fmla="*/ 114 w 216"/>
                  <a:gd name="T27" fmla="*/ 110 h 200"/>
                  <a:gd name="T28" fmla="*/ 216 w 216"/>
                  <a:gd name="T29" fmla="*/ 6 h 200"/>
                  <a:gd name="T30" fmla="*/ 214 w 216"/>
                  <a:gd name="T31" fmla="*/ 8 h 200"/>
                  <a:gd name="T32" fmla="*/ 214 w 216"/>
                  <a:gd name="T33" fmla="*/ 8 h 200"/>
                  <a:gd name="T34" fmla="*/ 212 w 216"/>
                  <a:gd name="T35" fmla="*/ 8 h 200"/>
                  <a:gd name="T36" fmla="*/ 208 w 216"/>
                  <a:gd name="T37" fmla="*/ 10 h 200"/>
                  <a:gd name="T38" fmla="*/ 214 w 216"/>
                  <a:gd name="T39" fmla="*/ 8 h 200"/>
                  <a:gd name="T40" fmla="*/ 214 w 216"/>
                  <a:gd name="T41" fmla="*/ 8 h 200"/>
                  <a:gd name="T42" fmla="*/ 216 w 216"/>
                  <a:gd name="T43" fmla="*/ 6 h 200"/>
                  <a:gd name="T44" fmla="*/ 216 w 216"/>
                  <a:gd name="T45" fmla="*/ 6 h 200"/>
                  <a:gd name="T46" fmla="*/ 208 w 216"/>
                  <a:gd name="T47" fmla="*/ 2 h 200"/>
                  <a:gd name="T48" fmla="*/ 198 w 216"/>
                  <a:gd name="T49" fmla="*/ 0 h 200"/>
                  <a:gd name="T50" fmla="*/ 0 w 216"/>
                  <a:gd name="T51" fmla="*/ 198 h 200"/>
                  <a:gd name="T52" fmla="*/ 0 w 216"/>
                  <a:gd name="T53" fmla="*/ 198 h 200"/>
                  <a:gd name="T54" fmla="*/ 16 w 216"/>
                  <a:gd name="T55" fmla="*/ 198 h 200"/>
                  <a:gd name="T56" fmla="*/ 16 w 216"/>
                  <a:gd name="T57" fmla="*/ 19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6" h="200">
                    <a:moveTo>
                      <a:pt x="16" y="198"/>
                    </a:moveTo>
                    <a:lnTo>
                      <a:pt x="16" y="198"/>
                    </a:lnTo>
                    <a:lnTo>
                      <a:pt x="20" y="200"/>
                    </a:lnTo>
                    <a:lnTo>
                      <a:pt x="22" y="200"/>
                    </a:lnTo>
                    <a:lnTo>
                      <a:pt x="98" y="126"/>
                    </a:lnTo>
                    <a:lnTo>
                      <a:pt x="98" y="126"/>
                    </a:lnTo>
                    <a:lnTo>
                      <a:pt x="98" y="124"/>
                    </a:lnTo>
                    <a:lnTo>
                      <a:pt x="98" y="124"/>
                    </a:lnTo>
                    <a:lnTo>
                      <a:pt x="98" y="124"/>
                    </a:lnTo>
                    <a:lnTo>
                      <a:pt x="108" y="114"/>
                    </a:lnTo>
                    <a:lnTo>
                      <a:pt x="98" y="114"/>
                    </a:lnTo>
                    <a:lnTo>
                      <a:pt x="98" y="114"/>
                    </a:lnTo>
                    <a:lnTo>
                      <a:pt x="106" y="112"/>
                    </a:lnTo>
                    <a:lnTo>
                      <a:pt x="114" y="110"/>
                    </a:lnTo>
                    <a:lnTo>
                      <a:pt x="216" y="6"/>
                    </a:lnTo>
                    <a:lnTo>
                      <a:pt x="214" y="8"/>
                    </a:lnTo>
                    <a:lnTo>
                      <a:pt x="214" y="8"/>
                    </a:lnTo>
                    <a:lnTo>
                      <a:pt x="212" y="8"/>
                    </a:lnTo>
                    <a:lnTo>
                      <a:pt x="208" y="10"/>
                    </a:lnTo>
                    <a:lnTo>
                      <a:pt x="214" y="8"/>
                    </a:lnTo>
                    <a:lnTo>
                      <a:pt x="214" y="8"/>
                    </a:lnTo>
                    <a:lnTo>
                      <a:pt x="216" y="6"/>
                    </a:lnTo>
                    <a:lnTo>
                      <a:pt x="216" y="6"/>
                    </a:lnTo>
                    <a:lnTo>
                      <a:pt x="208" y="2"/>
                    </a:lnTo>
                    <a:lnTo>
                      <a:pt x="198" y="0"/>
                    </a:lnTo>
                    <a:lnTo>
                      <a:pt x="0" y="198"/>
                    </a:lnTo>
                    <a:lnTo>
                      <a:pt x="0" y="198"/>
                    </a:lnTo>
                    <a:lnTo>
                      <a:pt x="16" y="198"/>
                    </a:lnTo>
                    <a:lnTo>
                      <a:pt x="16" y="1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1642">
                <a:extLst>
                  <a:ext uri="{FF2B5EF4-FFF2-40B4-BE49-F238E27FC236}">
                    <a16:creationId xmlns:a16="http://schemas.microsoft.com/office/drawing/2014/main" id="{FE3326CF-1028-4592-8695-62228935C2F3}"/>
                  </a:ext>
                </a:extLst>
              </p:cNvPr>
              <p:cNvSpPr>
                <a:spLocks/>
              </p:cNvSpPr>
              <p:nvPr/>
            </p:nvSpPr>
            <p:spPr bwMode="auto">
              <a:xfrm>
                <a:off x="2742" y="1228"/>
                <a:ext cx="6" cy="2"/>
              </a:xfrm>
              <a:custGeom>
                <a:avLst/>
                <a:gdLst>
                  <a:gd name="T0" fmla="*/ 6 w 6"/>
                  <a:gd name="T1" fmla="*/ 0 h 2"/>
                  <a:gd name="T2" fmla="*/ 0 w 6"/>
                  <a:gd name="T3" fmla="*/ 2 h 2"/>
                  <a:gd name="T4" fmla="*/ 0 w 6"/>
                  <a:gd name="T5" fmla="*/ 2 h 2"/>
                  <a:gd name="T6" fmla="*/ 4 w 6"/>
                  <a:gd name="T7" fmla="*/ 0 h 2"/>
                  <a:gd name="T8" fmla="*/ 6 w 6"/>
                  <a:gd name="T9" fmla="*/ 0 h 2"/>
                  <a:gd name="T10" fmla="*/ 6 w 6"/>
                  <a:gd name="T11" fmla="*/ 0 h 2"/>
                </a:gdLst>
                <a:ahLst/>
                <a:cxnLst>
                  <a:cxn ang="0">
                    <a:pos x="T0" y="T1"/>
                  </a:cxn>
                  <a:cxn ang="0">
                    <a:pos x="T2" y="T3"/>
                  </a:cxn>
                  <a:cxn ang="0">
                    <a:pos x="T4" y="T5"/>
                  </a:cxn>
                  <a:cxn ang="0">
                    <a:pos x="T6" y="T7"/>
                  </a:cxn>
                  <a:cxn ang="0">
                    <a:pos x="T8" y="T9"/>
                  </a:cxn>
                  <a:cxn ang="0">
                    <a:pos x="T10" y="T11"/>
                  </a:cxn>
                </a:cxnLst>
                <a:rect l="0" t="0" r="r" b="b"/>
                <a:pathLst>
                  <a:path w="6" h="2">
                    <a:moveTo>
                      <a:pt x="6" y="0"/>
                    </a:moveTo>
                    <a:lnTo>
                      <a:pt x="0" y="2"/>
                    </a:lnTo>
                    <a:lnTo>
                      <a:pt x="0" y="2"/>
                    </a:lnTo>
                    <a:lnTo>
                      <a:pt x="4" y="0"/>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1643">
                <a:extLst>
                  <a:ext uri="{FF2B5EF4-FFF2-40B4-BE49-F238E27FC236}">
                    <a16:creationId xmlns:a16="http://schemas.microsoft.com/office/drawing/2014/main" id="{5FFC59CD-039D-40D4-82EC-B899C97D738B}"/>
                  </a:ext>
                </a:extLst>
              </p:cNvPr>
              <p:cNvSpPr>
                <a:spLocks/>
              </p:cNvSpPr>
              <p:nvPr/>
            </p:nvSpPr>
            <p:spPr bwMode="auto">
              <a:xfrm>
                <a:off x="2622" y="1364"/>
                <a:ext cx="16" cy="14"/>
              </a:xfrm>
              <a:custGeom>
                <a:avLst/>
                <a:gdLst>
                  <a:gd name="T0" fmla="*/ 16 w 16"/>
                  <a:gd name="T1" fmla="*/ 0 h 14"/>
                  <a:gd name="T2" fmla="*/ 0 w 16"/>
                  <a:gd name="T3" fmla="*/ 14 h 14"/>
                  <a:gd name="T4" fmla="*/ 0 w 16"/>
                  <a:gd name="T5" fmla="*/ 14 h 14"/>
                  <a:gd name="T6" fmla="*/ 2 w 16"/>
                  <a:gd name="T7" fmla="*/ 14 h 14"/>
                  <a:gd name="T8" fmla="*/ 2 w 16"/>
                  <a:gd name="T9" fmla="*/ 14 h 14"/>
                  <a:gd name="T10" fmla="*/ 10 w 16"/>
                  <a:gd name="T11" fmla="*/ 8 h 14"/>
                  <a:gd name="T12" fmla="*/ 16 w 16"/>
                  <a:gd name="T13" fmla="*/ 0 h 14"/>
                  <a:gd name="T14" fmla="*/ 16 w 16"/>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16" y="0"/>
                    </a:moveTo>
                    <a:lnTo>
                      <a:pt x="0" y="14"/>
                    </a:lnTo>
                    <a:lnTo>
                      <a:pt x="0" y="14"/>
                    </a:lnTo>
                    <a:lnTo>
                      <a:pt x="2" y="14"/>
                    </a:lnTo>
                    <a:lnTo>
                      <a:pt x="2" y="14"/>
                    </a:lnTo>
                    <a:lnTo>
                      <a:pt x="10" y="8"/>
                    </a:lnTo>
                    <a:lnTo>
                      <a:pt x="16" y="0"/>
                    </a:lnTo>
                    <a:lnTo>
                      <a:pt x="1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Freeform 1644">
                <a:extLst>
                  <a:ext uri="{FF2B5EF4-FFF2-40B4-BE49-F238E27FC236}">
                    <a16:creationId xmlns:a16="http://schemas.microsoft.com/office/drawing/2014/main" id="{A845A137-567A-49BC-987D-30062A1B5FEC}"/>
                  </a:ext>
                </a:extLst>
              </p:cNvPr>
              <p:cNvSpPr>
                <a:spLocks/>
              </p:cNvSpPr>
              <p:nvPr/>
            </p:nvSpPr>
            <p:spPr bwMode="auto">
              <a:xfrm>
                <a:off x="2642" y="1356"/>
                <a:ext cx="4" cy="4"/>
              </a:xfrm>
              <a:custGeom>
                <a:avLst/>
                <a:gdLst>
                  <a:gd name="T0" fmla="*/ 2 w 4"/>
                  <a:gd name="T1" fmla="*/ 0 h 4"/>
                  <a:gd name="T2" fmla="*/ 0 w 4"/>
                  <a:gd name="T3" fmla="*/ 4 h 4"/>
                  <a:gd name="T4" fmla="*/ 0 w 4"/>
                  <a:gd name="T5" fmla="*/ 4 h 4"/>
                  <a:gd name="T6" fmla="*/ 4 w 4"/>
                  <a:gd name="T7" fmla="*/ 2 h 4"/>
                  <a:gd name="T8" fmla="*/ 4 w 4"/>
                  <a:gd name="T9" fmla="*/ 2 h 4"/>
                  <a:gd name="T10" fmla="*/ 2 w 4"/>
                  <a:gd name="T11" fmla="*/ 0 h 4"/>
                  <a:gd name="T12" fmla="*/ 2 w 4"/>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2" y="0"/>
                    </a:moveTo>
                    <a:lnTo>
                      <a:pt x="0" y="4"/>
                    </a:lnTo>
                    <a:lnTo>
                      <a:pt x="0" y="4"/>
                    </a:lnTo>
                    <a:lnTo>
                      <a:pt x="4" y="2"/>
                    </a:lnTo>
                    <a:lnTo>
                      <a:pt x="4" y="2"/>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 name="Freeform 1645">
                <a:extLst>
                  <a:ext uri="{FF2B5EF4-FFF2-40B4-BE49-F238E27FC236}">
                    <a16:creationId xmlns:a16="http://schemas.microsoft.com/office/drawing/2014/main" id="{CB3ED480-1FC1-4C4A-A499-9B3929E23E55}"/>
                  </a:ext>
                </a:extLst>
              </p:cNvPr>
              <p:cNvSpPr>
                <a:spLocks/>
              </p:cNvSpPr>
              <p:nvPr/>
            </p:nvSpPr>
            <p:spPr bwMode="auto">
              <a:xfrm>
                <a:off x="2674" y="1220"/>
                <a:ext cx="122" cy="106"/>
              </a:xfrm>
              <a:custGeom>
                <a:avLst/>
                <a:gdLst>
                  <a:gd name="T0" fmla="*/ 12 w 122"/>
                  <a:gd name="T1" fmla="*/ 106 h 106"/>
                  <a:gd name="T2" fmla="*/ 12 w 122"/>
                  <a:gd name="T3" fmla="*/ 106 h 106"/>
                  <a:gd name="T4" fmla="*/ 22 w 122"/>
                  <a:gd name="T5" fmla="*/ 96 h 106"/>
                  <a:gd name="T6" fmla="*/ 32 w 122"/>
                  <a:gd name="T7" fmla="*/ 86 h 106"/>
                  <a:gd name="T8" fmla="*/ 42 w 122"/>
                  <a:gd name="T9" fmla="*/ 78 h 106"/>
                  <a:gd name="T10" fmla="*/ 54 w 122"/>
                  <a:gd name="T11" fmla="*/ 70 h 106"/>
                  <a:gd name="T12" fmla="*/ 54 w 122"/>
                  <a:gd name="T13" fmla="*/ 70 h 106"/>
                  <a:gd name="T14" fmla="*/ 64 w 122"/>
                  <a:gd name="T15" fmla="*/ 68 h 106"/>
                  <a:gd name="T16" fmla="*/ 84 w 122"/>
                  <a:gd name="T17" fmla="*/ 48 h 106"/>
                  <a:gd name="T18" fmla="*/ 84 w 122"/>
                  <a:gd name="T19" fmla="*/ 48 h 106"/>
                  <a:gd name="T20" fmla="*/ 78 w 122"/>
                  <a:gd name="T21" fmla="*/ 48 h 106"/>
                  <a:gd name="T22" fmla="*/ 74 w 122"/>
                  <a:gd name="T23" fmla="*/ 46 h 106"/>
                  <a:gd name="T24" fmla="*/ 74 w 122"/>
                  <a:gd name="T25" fmla="*/ 46 h 106"/>
                  <a:gd name="T26" fmla="*/ 82 w 122"/>
                  <a:gd name="T27" fmla="*/ 42 h 106"/>
                  <a:gd name="T28" fmla="*/ 92 w 122"/>
                  <a:gd name="T29" fmla="*/ 40 h 106"/>
                  <a:gd name="T30" fmla="*/ 122 w 122"/>
                  <a:gd name="T31" fmla="*/ 10 h 106"/>
                  <a:gd name="T32" fmla="*/ 122 w 122"/>
                  <a:gd name="T33" fmla="*/ 10 h 106"/>
                  <a:gd name="T34" fmla="*/ 122 w 122"/>
                  <a:gd name="T35" fmla="*/ 10 h 106"/>
                  <a:gd name="T36" fmla="*/ 122 w 122"/>
                  <a:gd name="T37" fmla="*/ 10 h 106"/>
                  <a:gd name="T38" fmla="*/ 118 w 122"/>
                  <a:gd name="T39" fmla="*/ 6 h 106"/>
                  <a:gd name="T40" fmla="*/ 116 w 122"/>
                  <a:gd name="T41" fmla="*/ 4 h 106"/>
                  <a:gd name="T42" fmla="*/ 114 w 122"/>
                  <a:gd name="T43" fmla="*/ 2 h 106"/>
                  <a:gd name="T44" fmla="*/ 114 w 122"/>
                  <a:gd name="T45" fmla="*/ 2 h 106"/>
                  <a:gd name="T46" fmla="*/ 108 w 122"/>
                  <a:gd name="T47" fmla="*/ 0 h 106"/>
                  <a:gd name="T48" fmla="*/ 0 w 122"/>
                  <a:gd name="T49" fmla="*/ 106 h 106"/>
                  <a:gd name="T50" fmla="*/ 0 w 122"/>
                  <a:gd name="T51" fmla="*/ 106 h 106"/>
                  <a:gd name="T52" fmla="*/ 6 w 122"/>
                  <a:gd name="T53" fmla="*/ 106 h 106"/>
                  <a:gd name="T54" fmla="*/ 12 w 122"/>
                  <a:gd name="T55" fmla="*/ 106 h 106"/>
                  <a:gd name="T56" fmla="*/ 12 w 122"/>
                  <a:gd name="T57"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2" h="106">
                    <a:moveTo>
                      <a:pt x="12" y="106"/>
                    </a:moveTo>
                    <a:lnTo>
                      <a:pt x="12" y="106"/>
                    </a:lnTo>
                    <a:lnTo>
                      <a:pt x="22" y="96"/>
                    </a:lnTo>
                    <a:lnTo>
                      <a:pt x="32" y="86"/>
                    </a:lnTo>
                    <a:lnTo>
                      <a:pt x="42" y="78"/>
                    </a:lnTo>
                    <a:lnTo>
                      <a:pt x="54" y="70"/>
                    </a:lnTo>
                    <a:lnTo>
                      <a:pt x="54" y="70"/>
                    </a:lnTo>
                    <a:lnTo>
                      <a:pt x="64" y="68"/>
                    </a:lnTo>
                    <a:lnTo>
                      <a:pt x="84" y="48"/>
                    </a:lnTo>
                    <a:lnTo>
                      <a:pt x="84" y="48"/>
                    </a:lnTo>
                    <a:lnTo>
                      <a:pt x="78" y="48"/>
                    </a:lnTo>
                    <a:lnTo>
                      <a:pt x="74" y="46"/>
                    </a:lnTo>
                    <a:lnTo>
                      <a:pt x="74" y="46"/>
                    </a:lnTo>
                    <a:lnTo>
                      <a:pt x="82" y="42"/>
                    </a:lnTo>
                    <a:lnTo>
                      <a:pt x="92" y="40"/>
                    </a:lnTo>
                    <a:lnTo>
                      <a:pt x="122" y="10"/>
                    </a:lnTo>
                    <a:lnTo>
                      <a:pt x="122" y="10"/>
                    </a:lnTo>
                    <a:lnTo>
                      <a:pt x="122" y="10"/>
                    </a:lnTo>
                    <a:lnTo>
                      <a:pt x="122" y="10"/>
                    </a:lnTo>
                    <a:lnTo>
                      <a:pt x="118" y="6"/>
                    </a:lnTo>
                    <a:lnTo>
                      <a:pt x="116" y="4"/>
                    </a:lnTo>
                    <a:lnTo>
                      <a:pt x="114" y="2"/>
                    </a:lnTo>
                    <a:lnTo>
                      <a:pt x="114" y="2"/>
                    </a:lnTo>
                    <a:lnTo>
                      <a:pt x="108" y="0"/>
                    </a:lnTo>
                    <a:lnTo>
                      <a:pt x="0" y="106"/>
                    </a:lnTo>
                    <a:lnTo>
                      <a:pt x="0" y="106"/>
                    </a:lnTo>
                    <a:lnTo>
                      <a:pt x="6" y="106"/>
                    </a:lnTo>
                    <a:lnTo>
                      <a:pt x="12" y="106"/>
                    </a:lnTo>
                    <a:lnTo>
                      <a:pt x="12" y="1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0" name="Freeform 1646">
                <a:extLst>
                  <a:ext uri="{FF2B5EF4-FFF2-40B4-BE49-F238E27FC236}">
                    <a16:creationId xmlns:a16="http://schemas.microsoft.com/office/drawing/2014/main" id="{06E5D5AB-28DF-480B-A316-5A708CB4A7F2}"/>
                  </a:ext>
                </a:extLst>
              </p:cNvPr>
              <p:cNvSpPr>
                <a:spLocks/>
              </p:cNvSpPr>
              <p:nvPr/>
            </p:nvSpPr>
            <p:spPr bwMode="auto">
              <a:xfrm>
                <a:off x="2576" y="1410"/>
                <a:ext cx="28" cy="16"/>
              </a:xfrm>
              <a:custGeom>
                <a:avLst/>
                <a:gdLst>
                  <a:gd name="T0" fmla="*/ 28 w 28"/>
                  <a:gd name="T1" fmla="*/ 2 h 16"/>
                  <a:gd name="T2" fmla="*/ 28 w 28"/>
                  <a:gd name="T3" fmla="*/ 2 h 16"/>
                  <a:gd name="T4" fmla="*/ 26 w 28"/>
                  <a:gd name="T5" fmla="*/ 0 h 16"/>
                  <a:gd name="T6" fmla="*/ 24 w 28"/>
                  <a:gd name="T7" fmla="*/ 0 h 16"/>
                  <a:gd name="T8" fmla="*/ 20 w 28"/>
                  <a:gd name="T9" fmla="*/ 0 h 16"/>
                  <a:gd name="T10" fmla="*/ 20 w 28"/>
                  <a:gd name="T11" fmla="*/ 0 h 16"/>
                  <a:gd name="T12" fmla="*/ 16 w 28"/>
                  <a:gd name="T13" fmla="*/ 0 h 16"/>
                  <a:gd name="T14" fmla="*/ 0 w 28"/>
                  <a:gd name="T15" fmla="*/ 16 h 16"/>
                  <a:gd name="T16" fmla="*/ 0 w 28"/>
                  <a:gd name="T17" fmla="*/ 16 h 16"/>
                  <a:gd name="T18" fmla="*/ 18 w 28"/>
                  <a:gd name="T19" fmla="*/ 10 h 16"/>
                  <a:gd name="T20" fmla="*/ 24 w 28"/>
                  <a:gd name="T21" fmla="*/ 6 h 16"/>
                  <a:gd name="T22" fmla="*/ 28 w 28"/>
                  <a:gd name="T23" fmla="*/ 2 h 16"/>
                  <a:gd name="T24" fmla="*/ 28 w 28"/>
                  <a:gd name="T25"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16">
                    <a:moveTo>
                      <a:pt x="28" y="2"/>
                    </a:moveTo>
                    <a:lnTo>
                      <a:pt x="28" y="2"/>
                    </a:lnTo>
                    <a:lnTo>
                      <a:pt x="26" y="0"/>
                    </a:lnTo>
                    <a:lnTo>
                      <a:pt x="24" y="0"/>
                    </a:lnTo>
                    <a:lnTo>
                      <a:pt x="20" y="0"/>
                    </a:lnTo>
                    <a:lnTo>
                      <a:pt x="20" y="0"/>
                    </a:lnTo>
                    <a:lnTo>
                      <a:pt x="16" y="0"/>
                    </a:lnTo>
                    <a:lnTo>
                      <a:pt x="0" y="16"/>
                    </a:lnTo>
                    <a:lnTo>
                      <a:pt x="0" y="16"/>
                    </a:lnTo>
                    <a:lnTo>
                      <a:pt x="18" y="10"/>
                    </a:lnTo>
                    <a:lnTo>
                      <a:pt x="24" y="6"/>
                    </a:lnTo>
                    <a:lnTo>
                      <a:pt x="28" y="2"/>
                    </a:lnTo>
                    <a:lnTo>
                      <a:pt x="28"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Freeform 1647">
                <a:extLst>
                  <a:ext uri="{FF2B5EF4-FFF2-40B4-BE49-F238E27FC236}">
                    <a16:creationId xmlns:a16="http://schemas.microsoft.com/office/drawing/2014/main" id="{4CC34630-000D-4E18-A63B-7DAF0FF65ECD}"/>
                  </a:ext>
                </a:extLst>
              </p:cNvPr>
              <p:cNvSpPr>
                <a:spLocks/>
              </p:cNvSpPr>
              <p:nvPr/>
            </p:nvSpPr>
            <p:spPr bwMode="auto">
              <a:xfrm>
                <a:off x="2778" y="1268"/>
                <a:ext cx="4" cy="4"/>
              </a:xfrm>
              <a:custGeom>
                <a:avLst/>
                <a:gdLst>
                  <a:gd name="T0" fmla="*/ 4 w 4"/>
                  <a:gd name="T1" fmla="*/ 0 h 4"/>
                  <a:gd name="T2" fmla="*/ 4 w 4"/>
                  <a:gd name="T3" fmla="*/ 0 h 4"/>
                  <a:gd name="T4" fmla="*/ 4 w 4"/>
                  <a:gd name="T5" fmla="*/ 0 h 4"/>
                  <a:gd name="T6" fmla="*/ 0 w 4"/>
                  <a:gd name="T7" fmla="*/ 4 h 4"/>
                  <a:gd name="T8" fmla="*/ 0 w 4"/>
                  <a:gd name="T9" fmla="*/ 4 h 4"/>
                  <a:gd name="T10" fmla="*/ 4 w 4"/>
                  <a:gd name="T11" fmla="*/ 0 h 4"/>
                  <a:gd name="T12" fmla="*/ 4 w 4"/>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4" y="0"/>
                    </a:moveTo>
                    <a:lnTo>
                      <a:pt x="4" y="0"/>
                    </a:lnTo>
                    <a:lnTo>
                      <a:pt x="4" y="0"/>
                    </a:lnTo>
                    <a:lnTo>
                      <a:pt x="0" y="4"/>
                    </a:lnTo>
                    <a:lnTo>
                      <a:pt x="0" y="4"/>
                    </a:lnTo>
                    <a:lnTo>
                      <a:pt x="4"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Freeform 1648">
                <a:extLst>
                  <a:ext uri="{FF2B5EF4-FFF2-40B4-BE49-F238E27FC236}">
                    <a16:creationId xmlns:a16="http://schemas.microsoft.com/office/drawing/2014/main" id="{DCCD95D7-1AAF-47E2-A411-F0AFD5C1C536}"/>
                  </a:ext>
                </a:extLst>
              </p:cNvPr>
              <p:cNvSpPr>
                <a:spLocks/>
              </p:cNvSpPr>
              <p:nvPr/>
            </p:nvSpPr>
            <p:spPr bwMode="auto">
              <a:xfrm>
                <a:off x="2792" y="1236"/>
                <a:ext cx="34" cy="22"/>
              </a:xfrm>
              <a:custGeom>
                <a:avLst/>
                <a:gdLst>
                  <a:gd name="T0" fmla="*/ 22 w 34"/>
                  <a:gd name="T1" fmla="*/ 12 h 22"/>
                  <a:gd name="T2" fmla="*/ 22 w 34"/>
                  <a:gd name="T3" fmla="*/ 12 h 22"/>
                  <a:gd name="T4" fmla="*/ 28 w 34"/>
                  <a:gd name="T5" fmla="*/ 10 h 22"/>
                  <a:gd name="T6" fmla="*/ 32 w 34"/>
                  <a:gd name="T7" fmla="*/ 10 h 22"/>
                  <a:gd name="T8" fmla="*/ 34 w 34"/>
                  <a:gd name="T9" fmla="*/ 6 h 22"/>
                  <a:gd name="T10" fmla="*/ 34 w 34"/>
                  <a:gd name="T11" fmla="*/ 6 h 22"/>
                  <a:gd name="T12" fmla="*/ 32 w 34"/>
                  <a:gd name="T13" fmla="*/ 4 h 22"/>
                  <a:gd name="T14" fmla="*/ 30 w 34"/>
                  <a:gd name="T15" fmla="*/ 2 h 22"/>
                  <a:gd name="T16" fmla="*/ 22 w 34"/>
                  <a:gd name="T17" fmla="*/ 0 h 22"/>
                  <a:gd name="T18" fmla="*/ 0 w 34"/>
                  <a:gd name="T19" fmla="*/ 22 h 22"/>
                  <a:gd name="T20" fmla="*/ 0 w 34"/>
                  <a:gd name="T21" fmla="*/ 22 h 22"/>
                  <a:gd name="T22" fmla="*/ 12 w 34"/>
                  <a:gd name="T23" fmla="*/ 18 h 22"/>
                  <a:gd name="T24" fmla="*/ 22 w 34"/>
                  <a:gd name="T25" fmla="*/ 12 h 22"/>
                  <a:gd name="T26" fmla="*/ 22 w 34"/>
                  <a:gd name="T27" fmla="*/ 1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 h="22">
                    <a:moveTo>
                      <a:pt x="22" y="12"/>
                    </a:moveTo>
                    <a:lnTo>
                      <a:pt x="22" y="12"/>
                    </a:lnTo>
                    <a:lnTo>
                      <a:pt x="28" y="10"/>
                    </a:lnTo>
                    <a:lnTo>
                      <a:pt x="32" y="10"/>
                    </a:lnTo>
                    <a:lnTo>
                      <a:pt x="34" y="6"/>
                    </a:lnTo>
                    <a:lnTo>
                      <a:pt x="34" y="6"/>
                    </a:lnTo>
                    <a:lnTo>
                      <a:pt x="32" y="4"/>
                    </a:lnTo>
                    <a:lnTo>
                      <a:pt x="30" y="2"/>
                    </a:lnTo>
                    <a:lnTo>
                      <a:pt x="22" y="0"/>
                    </a:lnTo>
                    <a:lnTo>
                      <a:pt x="0" y="22"/>
                    </a:lnTo>
                    <a:lnTo>
                      <a:pt x="0" y="22"/>
                    </a:lnTo>
                    <a:lnTo>
                      <a:pt x="12" y="18"/>
                    </a:lnTo>
                    <a:lnTo>
                      <a:pt x="22" y="12"/>
                    </a:lnTo>
                    <a:lnTo>
                      <a:pt x="22"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Freeform 1649">
                <a:extLst>
                  <a:ext uri="{FF2B5EF4-FFF2-40B4-BE49-F238E27FC236}">
                    <a16:creationId xmlns:a16="http://schemas.microsoft.com/office/drawing/2014/main" id="{B9F3227F-BEFA-4D36-A834-F403ACD22882}"/>
                  </a:ext>
                </a:extLst>
              </p:cNvPr>
              <p:cNvSpPr>
                <a:spLocks/>
              </p:cNvSpPr>
              <p:nvPr/>
            </p:nvSpPr>
            <p:spPr bwMode="auto">
              <a:xfrm>
                <a:off x="2678" y="1342"/>
                <a:ext cx="54" cy="38"/>
              </a:xfrm>
              <a:custGeom>
                <a:avLst/>
                <a:gdLst>
                  <a:gd name="T0" fmla="*/ 54 w 54"/>
                  <a:gd name="T1" fmla="*/ 0 h 38"/>
                  <a:gd name="T2" fmla="*/ 54 w 54"/>
                  <a:gd name="T3" fmla="*/ 0 h 38"/>
                  <a:gd name="T4" fmla="*/ 44 w 54"/>
                  <a:gd name="T5" fmla="*/ 2 h 38"/>
                  <a:gd name="T6" fmla="*/ 44 w 54"/>
                  <a:gd name="T7" fmla="*/ 2 h 38"/>
                  <a:gd name="T8" fmla="*/ 32 w 54"/>
                  <a:gd name="T9" fmla="*/ 8 h 38"/>
                  <a:gd name="T10" fmla="*/ 22 w 54"/>
                  <a:gd name="T11" fmla="*/ 14 h 38"/>
                  <a:gd name="T12" fmla="*/ 22 w 54"/>
                  <a:gd name="T13" fmla="*/ 14 h 38"/>
                  <a:gd name="T14" fmla="*/ 16 w 54"/>
                  <a:gd name="T15" fmla="*/ 14 h 38"/>
                  <a:gd name="T16" fmla="*/ 0 w 54"/>
                  <a:gd name="T17" fmla="*/ 30 h 38"/>
                  <a:gd name="T18" fmla="*/ 0 w 54"/>
                  <a:gd name="T19" fmla="*/ 30 h 38"/>
                  <a:gd name="T20" fmla="*/ 16 w 54"/>
                  <a:gd name="T21" fmla="*/ 38 h 38"/>
                  <a:gd name="T22" fmla="*/ 54 w 54"/>
                  <a:gd name="T23"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38">
                    <a:moveTo>
                      <a:pt x="54" y="0"/>
                    </a:moveTo>
                    <a:lnTo>
                      <a:pt x="54" y="0"/>
                    </a:lnTo>
                    <a:lnTo>
                      <a:pt x="44" y="2"/>
                    </a:lnTo>
                    <a:lnTo>
                      <a:pt x="44" y="2"/>
                    </a:lnTo>
                    <a:lnTo>
                      <a:pt x="32" y="8"/>
                    </a:lnTo>
                    <a:lnTo>
                      <a:pt x="22" y="14"/>
                    </a:lnTo>
                    <a:lnTo>
                      <a:pt x="22" y="14"/>
                    </a:lnTo>
                    <a:lnTo>
                      <a:pt x="16" y="14"/>
                    </a:lnTo>
                    <a:lnTo>
                      <a:pt x="0" y="30"/>
                    </a:lnTo>
                    <a:lnTo>
                      <a:pt x="0" y="30"/>
                    </a:lnTo>
                    <a:lnTo>
                      <a:pt x="16" y="38"/>
                    </a:lnTo>
                    <a:lnTo>
                      <a:pt x="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Freeform 1650">
                <a:extLst>
                  <a:ext uri="{FF2B5EF4-FFF2-40B4-BE49-F238E27FC236}">
                    <a16:creationId xmlns:a16="http://schemas.microsoft.com/office/drawing/2014/main" id="{F3FAB2D7-2810-49EA-8010-15EDA745C227}"/>
                  </a:ext>
                </a:extLst>
              </p:cNvPr>
              <p:cNvSpPr>
                <a:spLocks/>
              </p:cNvSpPr>
              <p:nvPr/>
            </p:nvSpPr>
            <p:spPr bwMode="auto">
              <a:xfrm>
                <a:off x="2740" y="1274"/>
                <a:ext cx="58" cy="42"/>
              </a:xfrm>
              <a:custGeom>
                <a:avLst/>
                <a:gdLst>
                  <a:gd name="T0" fmla="*/ 10 w 58"/>
                  <a:gd name="T1" fmla="*/ 26 h 42"/>
                  <a:gd name="T2" fmla="*/ 0 w 58"/>
                  <a:gd name="T3" fmla="*/ 36 h 42"/>
                  <a:gd name="T4" fmla="*/ 0 w 58"/>
                  <a:gd name="T5" fmla="*/ 36 h 42"/>
                  <a:gd name="T6" fmla="*/ 4 w 58"/>
                  <a:gd name="T7" fmla="*/ 38 h 42"/>
                  <a:gd name="T8" fmla="*/ 8 w 58"/>
                  <a:gd name="T9" fmla="*/ 40 h 42"/>
                  <a:gd name="T10" fmla="*/ 20 w 58"/>
                  <a:gd name="T11" fmla="*/ 42 h 42"/>
                  <a:gd name="T12" fmla="*/ 58 w 58"/>
                  <a:gd name="T13" fmla="*/ 2 h 42"/>
                  <a:gd name="T14" fmla="*/ 58 w 58"/>
                  <a:gd name="T15" fmla="*/ 2 h 42"/>
                  <a:gd name="T16" fmla="*/ 54 w 58"/>
                  <a:gd name="T17" fmla="*/ 0 h 42"/>
                  <a:gd name="T18" fmla="*/ 54 w 58"/>
                  <a:gd name="T19" fmla="*/ 0 h 42"/>
                  <a:gd name="T20" fmla="*/ 46 w 58"/>
                  <a:gd name="T21" fmla="*/ 8 h 42"/>
                  <a:gd name="T22" fmla="*/ 34 w 58"/>
                  <a:gd name="T23" fmla="*/ 14 h 42"/>
                  <a:gd name="T24" fmla="*/ 10 w 58"/>
                  <a:gd name="T25" fmla="*/ 26 h 42"/>
                  <a:gd name="T26" fmla="*/ 10 w 58"/>
                  <a:gd name="T27" fmla="*/ 2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42">
                    <a:moveTo>
                      <a:pt x="10" y="26"/>
                    </a:moveTo>
                    <a:lnTo>
                      <a:pt x="0" y="36"/>
                    </a:lnTo>
                    <a:lnTo>
                      <a:pt x="0" y="36"/>
                    </a:lnTo>
                    <a:lnTo>
                      <a:pt x="4" y="38"/>
                    </a:lnTo>
                    <a:lnTo>
                      <a:pt x="8" y="40"/>
                    </a:lnTo>
                    <a:lnTo>
                      <a:pt x="20" y="42"/>
                    </a:lnTo>
                    <a:lnTo>
                      <a:pt x="58" y="2"/>
                    </a:lnTo>
                    <a:lnTo>
                      <a:pt x="58" y="2"/>
                    </a:lnTo>
                    <a:lnTo>
                      <a:pt x="54" y="0"/>
                    </a:lnTo>
                    <a:lnTo>
                      <a:pt x="54" y="0"/>
                    </a:lnTo>
                    <a:lnTo>
                      <a:pt x="46" y="8"/>
                    </a:lnTo>
                    <a:lnTo>
                      <a:pt x="34" y="14"/>
                    </a:lnTo>
                    <a:lnTo>
                      <a:pt x="10" y="26"/>
                    </a:lnTo>
                    <a:lnTo>
                      <a:pt x="10"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Freeform 1651">
                <a:extLst>
                  <a:ext uri="{FF2B5EF4-FFF2-40B4-BE49-F238E27FC236}">
                    <a16:creationId xmlns:a16="http://schemas.microsoft.com/office/drawing/2014/main" id="{D68674C4-0176-460A-9D0E-8ABBE3B848BE}"/>
                  </a:ext>
                </a:extLst>
              </p:cNvPr>
              <p:cNvSpPr>
                <a:spLocks/>
              </p:cNvSpPr>
              <p:nvPr/>
            </p:nvSpPr>
            <p:spPr bwMode="auto">
              <a:xfrm>
                <a:off x="2712" y="1244"/>
                <a:ext cx="166" cy="144"/>
              </a:xfrm>
              <a:custGeom>
                <a:avLst/>
                <a:gdLst>
                  <a:gd name="T0" fmla="*/ 50 w 166"/>
                  <a:gd name="T1" fmla="*/ 98 h 144"/>
                  <a:gd name="T2" fmla="*/ 50 w 166"/>
                  <a:gd name="T3" fmla="*/ 98 h 144"/>
                  <a:gd name="T4" fmla="*/ 42 w 166"/>
                  <a:gd name="T5" fmla="*/ 100 h 144"/>
                  <a:gd name="T6" fmla="*/ 0 w 166"/>
                  <a:gd name="T7" fmla="*/ 142 h 144"/>
                  <a:gd name="T8" fmla="*/ 0 w 166"/>
                  <a:gd name="T9" fmla="*/ 142 h 144"/>
                  <a:gd name="T10" fmla="*/ 8 w 166"/>
                  <a:gd name="T11" fmla="*/ 144 h 144"/>
                  <a:gd name="T12" fmla="*/ 8 w 166"/>
                  <a:gd name="T13" fmla="*/ 144 h 144"/>
                  <a:gd name="T14" fmla="*/ 24 w 166"/>
                  <a:gd name="T15" fmla="*/ 144 h 144"/>
                  <a:gd name="T16" fmla="*/ 166 w 166"/>
                  <a:gd name="T17" fmla="*/ 0 h 144"/>
                  <a:gd name="T18" fmla="*/ 166 w 166"/>
                  <a:gd name="T19" fmla="*/ 0 h 144"/>
                  <a:gd name="T20" fmla="*/ 156 w 166"/>
                  <a:gd name="T21" fmla="*/ 4 h 144"/>
                  <a:gd name="T22" fmla="*/ 156 w 166"/>
                  <a:gd name="T23" fmla="*/ 4 h 144"/>
                  <a:gd name="T24" fmla="*/ 146 w 166"/>
                  <a:gd name="T25" fmla="*/ 4 h 144"/>
                  <a:gd name="T26" fmla="*/ 136 w 166"/>
                  <a:gd name="T27" fmla="*/ 6 h 144"/>
                  <a:gd name="T28" fmla="*/ 62 w 166"/>
                  <a:gd name="T29" fmla="*/ 82 h 144"/>
                  <a:gd name="T30" fmla="*/ 62 w 166"/>
                  <a:gd name="T31" fmla="*/ 82 h 144"/>
                  <a:gd name="T32" fmla="*/ 56 w 166"/>
                  <a:gd name="T33" fmla="*/ 90 h 144"/>
                  <a:gd name="T34" fmla="*/ 50 w 166"/>
                  <a:gd name="T35" fmla="*/ 98 h 144"/>
                  <a:gd name="T36" fmla="*/ 50 w 166"/>
                  <a:gd name="T37" fmla="*/ 9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144">
                    <a:moveTo>
                      <a:pt x="50" y="98"/>
                    </a:moveTo>
                    <a:lnTo>
                      <a:pt x="50" y="98"/>
                    </a:lnTo>
                    <a:lnTo>
                      <a:pt x="42" y="100"/>
                    </a:lnTo>
                    <a:lnTo>
                      <a:pt x="0" y="142"/>
                    </a:lnTo>
                    <a:lnTo>
                      <a:pt x="0" y="142"/>
                    </a:lnTo>
                    <a:lnTo>
                      <a:pt x="8" y="144"/>
                    </a:lnTo>
                    <a:lnTo>
                      <a:pt x="8" y="144"/>
                    </a:lnTo>
                    <a:lnTo>
                      <a:pt x="24" y="144"/>
                    </a:lnTo>
                    <a:lnTo>
                      <a:pt x="166" y="0"/>
                    </a:lnTo>
                    <a:lnTo>
                      <a:pt x="166" y="0"/>
                    </a:lnTo>
                    <a:lnTo>
                      <a:pt x="156" y="4"/>
                    </a:lnTo>
                    <a:lnTo>
                      <a:pt x="156" y="4"/>
                    </a:lnTo>
                    <a:lnTo>
                      <a:pt x="146" y="4"/>
                    </a:lnTo>
                    <a:lnTo>
                      <a:pt x="136" y="6"/>
                    </a:lnTo>
                    <a:lnTo>
                      <a:pt x="62" y="82"/>
                    </a:lnTo>
                    <a:lnTo>
                      <a:pt x="62" y="82"/>
                    </a:lnTo>
                    <a:lnTo>
                      <a:pt x="56" y="90"/>
                    </a:lnTo>
                    <a:lnTo>
                      <a:pt x="50" y="98"/>
                    </a:lnTo>
                    <a:lnTo>
                      <a:pt x="50" y="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Freeform 1652">
                <a:extLst>
                  <a:ext uri="{FF2B5EF4-FFF2-40B4-BE49-F238E27FC236}">
                    <a16:creationId xmlns:a16="http://schemas.microsoft.com/office/drawing/2014/main" id="{1CFF6872-8F21-4BE4-AEBB-252FA6F65933}"/>
                  </a:ext>
                </a:extLst>
              </p:cNvPr>
              <p:cNvSpPr>
                <a:spLocks/>
              </p:cNvSpPr>
              <p:nvPr/>
            </p:nvSpPr>
            <p:spPr bwMode="auto">
              <a:xfrm>
                <a:off x="2692" y="1396"/>
                <a:ext cx="34" cy="12"/>
              </a:xfrm>
              <a:custGeom>
                <a:avLst/>
                <a:gdLst>
                  <a:gd name="T0" fmla="*/ 16 w 34"/>
                  <a:gd name="T1" fmla="*/ 10 h 12"/>
                  <a:gd name="T2" fmla="*/ 16 w 34"/>
                  <a:gd name="T3" fmla="*/ 10 h 12"/>
                  <a:gd name="T4" fmla="*/ 24 w 34"/>
                  <a:gd name="T5" fmla="*/ 12 h 12"/>
                  <a:gd name="T6" fmla="*/ 34 w 34"/>
                  <a:gd name="T7" fmla="*/ 0 h 12"/>
                  <a:gd name="T8" fmla="*/ 34 w 34"/>
                  <a:gd name="T9" fmla="*/ 0 h 12"/>
                  <a:gd name="T10" fmla="*/ 26 w 34"/>
                  <a:gd name="T11" fmla="*/ 0 h 12"/>
                  <a:gd name="T12" fmla="*/ 26 w 34"/>
                  <a:gd name="T13" fmla="*/ 0 h 12"/>
                  <a:gd name="T14" fmla="*/ 14 w 34"/>
                  <a:gd name="T15" fmla="*/ 0 h 12"/>
                  <a:gd name="T16" fmla="*/ 14 w 34"/>
                  <a:gd name="T17" fmla="*/ 0 h 12"/>
                  <a:gd name="T18" fmla="*/ 8 w 34"/>
                  <a:gd name="T19" fmla="*/ 2 h 12"/>
                  <a:gd name="T20" fmla="*/ 0 w 34"/>
                  <a:gd name="T21" fmla="*/ 10 h 12"/>
                  <a:gd name="T22" fmla="*/ 0 w 34"/>
                  <a:gd name="T23" fmla="*/ 10 h 12"/>
                  <a:gd name="T24" fmla="*/ 0 w 34"/>
                  <a:gd name="T25" fmla="*/ 10 h 12"/>
                  <a:gd name="T26" fmla="*/ 0 w 34"/>
                  <a:gd name="T27" fmla="*/ 10 h 12"/>
                  <a:gd name="T28" fmla="*/ 6 w 34"/>
                  <a:gd name="T29" fmla="*/ 12 h 12"/>
                  <a:gd name="T30" fmla="*/ 8 w 34"/>
                  <a:gd name="T31" fmla="*/ 12 h 12"/>
                  <a:gd name="T32" fmla="*/ 16 w 34"/>
                  <a:gd name="T33" fmla="*/ 10 h 12"/>
                  <a:gd name="T34" fmla="*/ 16 w 34"/>
                  <a:gd name="T35"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 h="12">
                    <a:moveTo>
                      <a:pt x="16" y="10"/>
                    </a:moveTo>
                    <a:lnTo>
                      <a:pt x="16" y="10"/>
                    </a:lnTo>
                    <a:lnTo>
                      <a:pt x="24" y="12"/>
                    </a:lnTo>
                    <a:lnTo>
                      <a:pt x="34" y="0"/>
                    </a:lnTo>
                    <a:lnTo>
                      <a:pt x="34" y="0"/>
                    </a:lnTo>
                    <a:lnTo>
                      <a:pt x="26" y="0"/>
                    </a:lnTo>
                    <a:lnTo>
                      <a:pt x="26" y="0"/>
                    </a:lnTo>
                    <a:lnTo>
                      <a:pt x="14" y="0"/>
                    </a:lnTo>
                    <a:lnTo>
                      <a:pt x="14" y="0"/>
                    </a:lnTo>
                    <a:lnTo>
                      <a:pt x="8" y="2"/>
                    </a:lnTo>
                    <a:lnTo>
                      <a:pt x="0" y="10"/>
                    </a:lnTo>
                    <a:lnTo>
                      <a:pt x="0" y="10"/>
                    </a:lnTo>
                    <a:lnTo>
                      <a:pt x="0" y="10"/>
                    </a:lnTo>
                    <a:lnTo>
                      <a:pt x="0" y="10"/>
                    </a:lnTo>
                    <a:lnTo>
                      <a:pt x="6" y="12"/>
                    </a:lnTo>
                    <a:lnTo>
                      <a:pt x="8" y="12"/>
                    </a:lnTo>
                    <a:lnTo>
                      <a:pt x="16" y="10"/>
                    </a:lnTo>
                    <a:lnTo>
                      <a:pt x="16"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Freeform 1653">
                <a:extLst>
                  <a:ext uri="{FF2B5EF4-FFF2-40B4-BE49-F238E27FC236}">
                    <a16:creationId xmlns:a16="http://schemas.microsoft.com/office/drawing/2014/main" id="{831AA68B-48F2-4EB9-BCFC-C1AD8DE390B1}"/>
                  </a:ext>
                </a:extLst>
              </p:cNvPr>
              <p:cNvSpPr>
                <a:spLocks/>
              </p:cNvSpPr>
              <p:nvPr/>
            </p:nvSpPr>
            <p:spPr bwMode="auto">
              <a:xfrm>
                <a:off x="2920" y="1238"/>
                <a:ext cx="8" cy="12"/>
              </a:xfrm>
              <a:custGeom>
                <a:avLst/>
                <a:gdLst>
                  <a:gd name="T0" fmla="*/ 6 w 8"/>
                  <a:gd name="T1" fmla="*/ 0 h 12"/>
                  <a:gd name="T2" fmla="*/ 0 w 8"/>
                  <a:gd name="T3" fmla="*/ 4 h 12"/>
                  <a:gd name="T4" fmla="*/ 0 w 8"/>
                  <a:gd name="T5" fmla="*/ 4 h 12"/>
                  <a:gd name="T6" fmla="*/ 2 w 8"/>
                  <a:gd name="T7" fmla="*/ 12 h 12"/>
                  <a:gd name="T8" fmla="*/ 8 w 8"/>
                  <a:gd name="T9" fmla="*/ 4 h 12"/>
                  <a:gd name="T10" fmla="*/ 8 w 8"/>
                  <a:gd name="T11" fmla="*/ 4 h 12"/>
                  <a:gd name="T12" fmla="*/ 6 w 8"/>
                  <a:gd name="T13" fmla="*/ 0 h 12"/>
                  <a:gd name="T14" fmla="*/ 6 w 8"/>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2">
                    <a:moveTo>
                      <a:pt x="6" y="0"/>
                    </a:moveTo>
                    <a:lnTo>
                      <a:pt x="0" y="4"/>
                    </a:lnTo>
                    <a:lnTo>
                      <a:pt x="0" y="4"/>
                    </a:lnTo>
                    <a:lnTo>
                      <a:pt x="2" y="12"/>
                    </a:lnTo>
                    <a:lnTo>
                      <a:pt x="8" y="4"/>
                    </a:lnTo>
                    <a:lnTo>
                      <a:pt x="8" y="4"/>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Freeform 1654">
                <a:extLst>
                  <a:ext uri="{FF2B5EF4-FFF2-40B4-BE49-F238E27FC236}">
                    <a16:creationId xmlns:a16="http://schemas.microsoft.com/office/drawing/2014/main" id="{0BBF1344-1B1B-4D5B-BABD-F63D07C55B3D}"/>
                  </a:ext>
                </a:extLst>
              </p:cNvPr>
              <p:cNvSpPr>
                <a:spLocks/>
              </p:cNvSpPr>
              <p:nvPr/>
            </p:nvSpPr>
            <p:spPr bwMode="auto">
              <a:xfrm>
                <a:off x="2722" y="1238"/>
                <a:ext cx="198" cy="194"/>
              </a:xfrm>
              <a:custGeom>
                <a:avLst/>
                <a:gdLst>
                  <a:gd name="T0" fmla="*/ 32 w 198"/>
                  <a:gd name="T1" fmla="*/ 158 h 194"/>
                  <a:gd name="T2" fmla="*/ 28 w 198"/>
                  <a:gd name="T3" fmla="*/ 158 h 194"/>
                  <a:gd name="T4" fmla="*/ 0 w 198"/>
                  <a:gd name="T5" fmla="*/ 186 h 194"/>
                  <a:gd name="T6" fmla="*/ 0 w 198"/>
                  <a:gd name="T7" fmla="*/ 186 h 194"/>
                  <a:gd name="T8" fmla="*/ 8 w 198"/>
                  <a:gd name="T9" fmla="*/ 192 h 194"/>
                  <a:gd name="T10" fmla="*/ 18 w 198"/>
                  <a:gd name="T11" fmla="*/ 194 h 194"/>
                  <a:gd name="T12" fmla="*/ 198 w 198"/>
                  <a:gd name="T13" fmla="*/ 14 h 194"/>
                  <a:gd name="T14" fmla="*/ 198 w 198"/>
                  <a:gd name="T15" fmla="*/ 14 h 194"/>
                  <a:gd name="T16" fmla="*/ 194 w 198"/>
                  <a:gd name="T17" fmla="*/ 10 h 194"/>
                  <a:gd name="T18" fmla="*/ 192 w 198"/>
                  <a:gd name="T19" fmla="*/ 8 h 194"/>
                  <a:gd name="T20" fmla="*/ 186 w 198"/>
                  <a:gd name="T21" fmla="*/ 0 h 194"/>
                  <a:gd name="T22" fmla="*/ 36 w 198"/>
                  <a:gd name="T23" fmla="*/ 150 h 194"/>
                  <a:gd name="T24" fmla="*/ 36 w 198"/>
                  <a:gd name="T25" fmla="*/ 150 h 194"/>
                  <a:gd name="T26" fmla="*/ 34 w 198"/>
                  <a:gd name="T27" fmla="*/ 154 h 194"/>
                  <a:gd name="T28" fmla="*/ 32 w 198"/>
                  <a:gd name="T29" fmla="*/ 158 h 194"/>
                  <a:gd name="T30" fmla="*/ 32 w 198"/>
                  <a:gd name="T31" fmla="*/ 158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194">
                    <a:moveTo>
                      <a:pt x="32" y="158"/>
                    </a:moveTo>
                    <a:lnTo>
                      <a:pt x="28" y="158"/>
                    </a:lnTo>
                    <a:lnTo>
                      <a:pt x="0" y="186"/>
                    </a:lnTo>
                    <a:lnTo>
                      <a:pt x="0" y="186"/>
                    </a:lnTo>
                    <a:lnTo>
                      <a:pt x="8" y="192"/>
                    </a:lnTo>
                    <a:lnTo>
                      <a:pt x="18" y="194"/>
                    </a:lnTo>
                    <a:lnTo>
                      <a:pt x="198" y="14"/>
                    </a:lnTo>
                    <a:lnTo>
                      <a:pt x="198" y="14"/>
                    </a:lnTo>
                    <a:lnTo>
                      <a:pt x="194" y="10"/>
                    </a:lnTo>
                    <a:lnTo>
                      <a:pt x="192" y="8"/>
                    </a:lnTo>
                    <a:lnTo>
                      <a:pt x="186" y="0"/>
                    </a:lnTo>
                    <a:lnTo>
                      <a:pt x="36" y="150"/>
                    </a:lnTo>
                    <a:lnTo>
                      <a:pt x="36" y="150"/>
                    </a:lnTo>
                    <a:lnTo>
                      <a:pt x="34" y="154"/>
                    </a:lnTo>
                    <a:lnTo>
                      <a:pt x="32" y="158"/>
                    </a:lnTo>
                    <a:lnTo>
                      <a:pt x="3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 name="Freeform 1655">
                <a:extLst>
                  <a:ext uri="{FF2B5EF4-FFF2-40B4-BE49-F238E27FC236}">
                    <a16:creationId xmlns:a16="http://schemas.microsoft.com/office/drawing/2014/main" id="{A98240B7-5318-4A3D-B666-108FA5C2613F}"/>
                  </a:ext>
                </a:extLst>
              </p:cNvPr>
              <p:cNvSpPr>
                <a:spLocks/>
              </p:cNvSpPr>
              <p:nvPr/>
            </p:nvSpPr>
            <p:spPr bwMode="auto">
              <a:xfrm>
                <a:off x="2768" y="1234"/>
                <a:ext cx="214" cy="196"/>
              </a:xfrm>
              <a:custGeom>
                <a:avLst/>
                <a:gdLst>
                  <a:gd name="T0" fmla="*/ 6 w 214"/>
                  <a:gd name="T1" fmla="*/ 196 h 196"/>
                  <a:gd name="T2" fmla="*/ 6 w 214"/>
                  <a:gd name="T3" fmla="*/ 196 h 196"/>
                  <a:gd name="T4" fmla="*/ 10 w 214"/>
                  <a:gd name="T5" fmla="*/ 194 h 196"/>
                  <a:gd name="T6" fmla="*/ 12 w 214"/>
                  <a:gd name="T7" fmla="*/ 192 h 196"/>
                  <a:gd name="T8" fmla="*/ 16 w 214"/>
                  <a:gd name="T9" fmla="*/ 190 h 196"/>
                  <a:gd name="T10" fmla="*/ 20 w 214"/>
                  <a:gd name="T11" fmla="*/ 190 h 196"/>
                  <a:gd name="T12" fmla="*/ 20 w 214"/>
                  <a:gd name="T13" fmla="*/ 190 h 196"/>
                  <a:gd name="T14" fmla="*/ 30 w 214"/>
                  <a:gd name="T15" fmla="*/ 190 h 196"/>
                  <a:gd name="T16" fmla="*/ 214 w 214"/>
                  <a:gd name="T17" fmla="*/ 4 h 196"/>
                  <a:gd name="T18" fmla="*/ 214 w 214"/>
                  <a:gd name="T19" fmla="*/ 4 h 196"/>
                  <a:gd name="T20" fmla="*/ 206 w 214"/>
                  <a:gd name="T21" fmla="*/ 0 h 196"/>
                  <a:gd name="T22" fmla="*/ 194 w 214"/>
                  <a:gd name="T23" fmla="*/ 0 h 196"/>
                  <a:gd name="T24" fmla="*/ 194 w 214"/>
                  <a:gd name="T25" fmla="*/ 0 h 196"/>
                  <a:gd name="T26" fmla="*/ 194 w 214"/>
                  <a:gd name="T27" fmla="*/ 0 h 196"/>
                  <a:gd name="T28" fmla="*/ 184 w 214"/>
                  <a:gd name="T29" fmla="*/ 10 h 196"/>
                  <a:gd name="T30" fmla="*/ 184 w 214"/>
                  <a:gd name="T31" fmla="*/ 10 h 196"/>
                  <a:gd name="T32" fmla="*/ 186 w 214"/>
                  <a:gd name="T33" fmla="*/ 18 h 196"/>
                  <a:gd name="T34" fmla="*/ 186 w 214"/>
                  <a:gd name="T35" fmla="*/ 18 h 196"/>
                  <a:gd name="T36" fmla="*/ 180 w 214"/>
                  <a:gd name="T37" fmla="*/ 18 h 196"/>
                  <a:gd name="T38" fmla="*/ 180 w 214"/>
                  <a:gd name="T39" fmla="*/ 18 h 196"/>
                  <a:gd name="T40" fmla="*/ 178 w 214"/>
                  <a:gd name="T41" fmla="*/ 16 h 196"/>
                  <a:gd name="T42" fmla="*/ 0 w 214"/>
                  <a:gd name="T43" fmla="*/ 194 h 196"/>
                  <a:gd name="T44" fmla="*/ 0 w 214"/>
                  <a:gd name="T45" fmla="*/ 194 h 196"/>
                  <a:gd name="T46" fmla="*/ 6 w 214"/>
                  <a:gd name="T47" fmla="*/ 196 h 196"/>
                  <a:gd name="T48" fmla="*/ 6 w 214"/>
                  <a:gd name="T49" fmla="*/ 196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4" h="196">
                    <a:moveTo>
                      <a:pt x="6" y="196"/>
                    </a:moveTo>
                    <a:lnTo>
                      <a:pt x="6" y="196"/>
                    </a:lnTo>
                    <a:lnTo>
                      <a:pt x="10" y="194"/>
                    </a:lnTo>
                    <a:lnTo>
                      <a:pt x="12" y="192"/>
                    </a:lnTo>
                    <a:lnTo>
                      <a:pt x="16" y="190"/>
                    </a:lnTo>
                    <a:lnTo>
                      <a:pt x="20" y="190"/>
                    </a:lnTo>
                    <a:lnTo>
                      <a:pt x="20" y="190"/>
                    </a:lnTo>
                    <a:lnTo>
                      <a:pt x="30" y="190"/>
                    </a:lnTo>
                    <a:lnTo>
                      <a:pt x="214" y="4"/>
                    </a:lnTo>
                    <a:lnTo>
                      <a:pt x="214" y="4"/>
                    </a:lnTo>
                    <a:lnTo>
                      <a:pt x="206" y="0"/>
                    </a:lnTo>
                    <a:lnTo>
                      <a:pt x="194" y="0"/>
                    </a:lnTo>
                    <a:lnTo>
                      <a:pt x="194" y="0"/>
                    </a:lnTo>
                    <a:lnTo>
                      <a:pt x="194" y="0"/>
                    </a:lnTo>
                    <a:lnTo>
                      <a:pt x="184" y="10"/>
                    </a:lnTo>
                    <a:lnTo>
                      <a:pt x="184" y="10"/>
                    </a:lnTo>
                    <a:lnTo>
                      <a:pt x="186" y="18"/>
                    </a:lnTo>
                    <a:lnTo>
                      <a:pt x="186" y="18"/>
                    </a:lnTo>
                    <a:lnTo>
                      <a:pt x="180" y="18"/>
                    </a:lnTo>
                    <a:lnTo>
                      <a:pt x="180" y="18"/>
                    </a:lnTo>
                    <a:lnTo>
                      <a:pt x="178" y="16"/>
                    </a:lnTo>
                    <a:lnTo>
                      <a:pt x="0" y="194"/>
                    </a:lnTo>
                    <a:lnTo>
                      <a:pt x="0" y="194"/>
                    </a:lnTo>
                    <a:lnTo>
                      <a:pt x="6" y="196"/>
                    </a:lnTo>
                    <a:lnTo>
                      <a:pt x="6"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Freeform 1656">
                <a:extLst>
                  <a:ext uri="{FF2B5EF4-FFF2-40B4-BE49-F238E27FC236}">
                    <a16:creationId xmlns:a16="http://schemas.microsoft.com/office/drawing/2014/main" id="{3D3B26A6-BC4D-408C-A66E-8CB84B43DBA7}"/>
                  </a:ext>
                </a:extLst>
              </p:cNvPr>
              <p:cNvSpPr>
                <a:spLocks/>
              </p:cNvSpPr>
              <p:nvPr/>
            </p:nvSpPr>
            <p:spPr bwMode="auto">
              <a:xfrm>
                <a:off x="3004" y="1208"/>
                <a:ext cx="56" cy="40"/>
              </a:xfrm>
              <a:custGeom>
                <a:avLst/>
                <a:gdLst>
                  <a:gd name="T0" fmla="*/ 56 w 56"/>
                  <a:gd name="T1" fmla="*/ 2 h 40"/>
                  <a:gd name="T2" fmla="*/ 56 w 56"/>
                  <a:gd name="T3" fmla="*/ 2 h 40"/>
                  <a:gd name="T4" fmla="*/ 44 w 56"/>
                  <a:gd name="T5" fmla="*/ 0 h 40"/>
                  <a:gd name="T6" fmla="*/ 44 w 56"/>
                  <a:gd name="T7" fmla="*/ 0 h 40"/>
                  <a:gd name="T8" fmla="*/ 30 w 56"/>
                  <a:gd name="T9" fmla="*/ 2 h 40"/>
                  <a:gd name="T10" fmla="*/ 0 w 56"/>
                  <a:gd name="T11" fmla="*/ 32 h 40"/>
                  <a:gd name="T12" fmla="*/ 0 w 56"/>
                  <a:gd name="T13" fmla="*/ 32 h 40"/>
                  <a:gd name="T14" fmla="*/ 8 w 56"/>
                  <a:gd name="T15" fmla="*/ 36 h 40"/>
                  <a:gd name="T16" fmla="*/ 16 w 56"/>
                  <a:gd name="T17" fmla="*/ 40 h 40"/>
                  <a:gd name="T18" fmla="*/ 56 w 56"/>
                  <a:gd name="T19" fmla="*/ 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40">
                    <a:moveTo>
                      <a:pt x="56" y="2"/>
                    </a:moveTo>
                    <a:lnTo>
                      <a:pt x="56" y="2"/>
                    </a:lnTo>
                    <a:lnTo>
                      <a:pt x="44" y="0"/>
                    </a:lnTo>
                    <a:lnTo>
                      <a:pt x="44" y="0"/>
                    </a:lnTo>
                    <a:lnTo>
                      <a:pt x="30" y="2"/>
                    </a:lnTo>
                    <a:lnTo>
                      <a:pt x="0" y="32"/>
                    </a:lnTo>
                    <a:lnTo>
                      <a:pt x="0" y="32"/>
                    </a:lnTo>
                    <a:lnTo>
                      <a:pt x="8" y="36"/>
                    </a:lnTo>
                    <a:lnTo>
                      <a:pt x="16" y="40"/>
                    </a:lnTo>
                    <a:lnTo>
                      <a:pt x="5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Freeform 1657">
                <a:extLst>
                  <a:ext uri="{FF2B5EF4-FFF2-40B4-BE49-F238E27FC236}">
                    <a16:creationId xmlns:a16="http://schemas.microsoft.com/office/drawing/2014/main" id="{62D02B22-74A0-4996-A6D4-FDDFFA3B1578}"/>
                  </a:ext>
                </a:extLst>
              </p:cNvPr>
              <p:cNvSpPr>
                <a:spLocks/>
              </p:cNvSpPr>
              <p:nvPr/>
            </p:nvSpPr>
            <p:spPr bwMode="auto">
              <a:xfrm>
                <a:off x="2820" y="1246"/>
                <a:ext cx="198" cy="184"/>
              </a:xfrm>
              <a:custGeom>
                <a:avLst/>
                <a:gdLst>
                  <a:gd name="T0" fmla="*/ 18 w 198"/>
                  <a:gd name="T1" fmla="*/ 184 h 184"/>
                  <a:gd name="T2" fmla="*/ 198 w 198"/>
                  <a:gd name="T3" fmla="*/ 6 h 184"/>
                  <a:gd name="T4" fmla="*/ 184 w 198"/>
                  <a:gd name="T5" fmla="*/ 6 h 184"/>
                  <a:gd name="T6" fmla="*/ 184 w 198"/>
                  <a:gd name="T7" fmla="*/ 6 h 184"/>
                  <a:gd name="T8" fmla="*/ 178 w 198"/>
                  <a:gd name="T9" fmla="*/ 0 h 184"/>
                  <a:gd name="T10" fmla="*/ 0 w 198"/>
                  <a:gd name="T11" fmla="*/ 178 h 184"/>
                  <a:gd name="T12" fmla="*/ 0 w 198"/>
                  <a:gd name="T13" fmla="*/ 178 h 184"/>
                  <a:gd name="T14" fmla="*/ 18 w 198"/>
                  <a:gd name="T15" fmla="*/ 184 h 184"/>
                  <a:gd name="T16" fmla="*/ 18 w 198"/>
                  <a:gd name="T17"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8" h="184">
                    <a:moveTo>
                      <a:pt x="18" y="184"/>
                    </a:moveTo>
                    <a:lnTo>
                      <a:pt x="198" y="6"/>
                    </a:lnTo>
                    <a:lnTo>
                      <a:pt x="184" y="6"/>
                    </a:lnTo>
                    <a:lnTo>
                      <a:pt x="184" y="6"/>
                    </a:lnTo>
                    <a:lnTo>
                      <a:pt x="178" y="0"/>
                    </a:lnTo>
                    <a:lnTo>
                      <a:pt x="0" y="178"/>
                    </a:lnTo>
                    <a:lnTo>
                      <a:pt x="0" y="178"/>
                    </a:lnTo>
                    <a:lnTo>
                      <a:pt x="18" y="184"/>
                    </a:lnTo>
                    <a:lnTo>
                      <a:pt x="18" y="1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Freeform 1658">
                <a:extLst>
                  <a:ext uri="{FF2B5EF4-FFF2-40B4-BE49-F238E27FC236}">
                    <a16:creationId xmlns:a16="http://schemas.microsoft.com/office/drawing/2014/main" id="{F2C2B9DA-7824-4BB4-9C1D-CC4633FB191C}"/>
                  </a:ext>
                </a:extLst>
              </p:cNvPr>
              <p:cNvSpPr>
                <a:spLocks/>
              </p:cNvSpPr>
              <p:nvPr/>
            </p:nvSpPr>
            <p:spPr bwMode="auto">
              <a:xfrm>
                <a:off x="2854" y="1206"/>
                <a:ext cx="256" cy="244"/>
              </a:xfrm>
              <a:custGeom>
                <a:avLst/>
                <a:gdLst>
                  <a:gd name="T0" fmla="*/ 14 w 256"/>
                  <a:gd name="T1" fmla="*/ 244 h 244"/>
                  <a:gd name="T2" fmla="*/ 256 w 256"/>
                  <a:gd name="T3" fmla="*/ 0 h 244"/>
                  <a:gd name="T4" fmla="*/ 256 w 256"/>
                  <a:gd name="T5" fmla="*/ 0 h 244"/>
                  <a:gd name="T6" fmla="*/ 252 w 256"/>
                  <a:gd name="T7" fmla="*/ 0 h 244"/>
                  <a:gd name="T8" fmla="*/ 252 w 256"/>
                  <a:gd name="T9" fmla="*/ 0 h 244"/>
                  <a:gd name="T10" fmla="*/ 246 w 256"/>
                  <a:gd name="T11" fmla="*/ 0 h 244"/>
                  <a:gd name="T12" fmla="*/ 236 w 256"/>
                  <a:gd name="T13" fmla="*/ 0 h 244"/>
                  <a:gd name="T14" fmla="*/ 236 w 256"/>
                  <a:gd name="T15" fmla="*/ 6 h 244"/>
                  <a:gd name="T16" fmla="*/ 226 w 256"/>
                  <a:gd name="T17" fmla="*/ 6 h 244"/>
                  <a:gd name="T18" fmla="*/ 0 w 256"/>
                  <a:gd name="T19" fmla="*/ 232 h 244"/>
                  <a:gd name="T20" fmla="*/ 0 w 256"/>
                  <a:gd name="T21" fmla="*/ 232 h 244"/>
                  <a:gd name="T22" fmla="*/ 14 w 256"/>
                  <a:gd name="T23" fmla="*/ 244 h 244"/>
                  <a:gd name="T24" fmla="*/ 14 w 256"/>
                  <a:gd name="T25"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6" h="244">
                    <a:moveTo>
                      <a:pt x="14" y="244"/>
                    </a:moveTo>
                    <a:lnTo>
                      <a:pt x="256" y="0"/>
                    </a:lnTo>
                    <a:lnTo>
                      <a:pt x="256" y="0"/>
                    </a:lnTo>
                    <a:lnTo>
                      <a:pt x="252" y="0"/>
                    </a:lnTo>
                    <a:lnTo>
                      <a:pt x="252" y="0"/>
                    </a:lnTo>
                    <a:lnTo>
                      <a:pt x="246" y="0"/>
                    </a:lnTo>
                    <a:lnTo>
                      <a:pt x="236" y="0"/>
                    </a:lnTo>
                    <a:lnTo>
                      <a:pt x="236" y="6"/>
                    </a:lnTo>
                    <a:lnTo>
                      <a:pt x="226" y="6"/>
                    </a:lnTo>
                    <a:lnTo>
                      <a:pt x="0" y="232"/>
                    </a:lnTo>
                    <a:lnTo>
                      <a:pt x="0" y="232"/>
                    </a:lnTo>
                    <a:lnTo>
                      <a:pt x="14" y="244"/>
                    </a:lnTo>
                    <a:lnTo>
                      <a:pt x="14" y="2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Freeform 1659">
                <a:extLst>
                  <a:ext uri="{FF2B5EF4-FFF2-40B4-BE49-F238E27FC236}">
                    <a16:creationId xmlns:a16="http://schemas.microsoft.com/office/drawing/2014/main" id="{8B168F83-5AEA-4A3D-864E-C2EC14F0612C}"/>
                  </a:ext>
                </a:extLst>
              </p:cNvPr>
              <p:cNvSpPr>
                <a:spLocks/>
              </p:cNvSpPr>
              <p:nvPr/>
            </p:nvSpPr>
            <p:spPr bwMode="auto">
              <a:xfrm>
                <a:off x="2880" y="1194"/>
                <a:ext cx="292" cy="282"/>
              </a:xfrm>
              <a:custGeom>
                <a:avLst/>
                <a:gdLst>
                  <a:gd name="T0" fmla="*/ 10 w 292"/>
                  <a:gd name="T1" fmla="*/ 282 h 282"/>
                  <a:gd name="T2" fmla="*/ 292 w 292"/>
                  <a:gd name="T3" fmla="*/ 0 h 282"/>
                  <a:gd name="T4" fmla="*/ 292 w 292"/>
                  <a:gd name="T5" fmla="*/ 0 h 282"/>
                  <a:gd name="T6" fmla="*/ 288 w 292"/>
                  <a:gd name="T7" fmla="*/ 0 h 282"/>
                  <a:gd name="T8" fmla="*/ 288 w 292"/>
                  <a:gd name="T9" fmla="*/ 0 h 282"/>
                  <a:gd name="T10" fmla="*/ 274 w 292"/>
                  <a:gd name="T11" fmla="*/ 2 h 282"/>
                  <a:gd name="T12" fmla="*/ 262 w 292"/>
                  <a:gd name="T13" fmla="*/ 4 h 282"/>
                  <a:gd name="T14" fmla="*/ 0 w 292"/>
                  <a:gd name="T15" fmla="*/ 268 h 282"/>
                  <a:gd name="T16" fmla="*/ 0 w 292"/>
                  <a:gd name="T17" fmla="*/ 268 h 282"/>
                  <a:gd name="T18" fmla="*/ 10 w 292"/>
                  <a:gd name="T19" fmla="*/ 282 h 282"/>
                  <a:gd name="T20" fmla="*/ 10 w 292"/>
                  <a:gd name="T21"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2" h="282">
                    <a:moveTo>
                      <a:pt x="10" y="282"/>
                    </a:moveTo>
                    <a:lnTo>
                      <a:pt x="292" y="0"/>
                    </a:lnTo>
                    <a:lnTo>
                      <a:pt x="292" y="0"/>
                    </a:lnTo>
                    <a:lnTo>
                      <a:pt x="288" y="0"/>
                    </a:lnTo>
                    <a:lnTo>
                      <a:pt x="288" y="0"/>
                    </a:lnTo>
                    <a:lnTo>
                      <a:pt x="274" y="2"/>
                    </a:lnTo>
                    <a:lnTo>
                      <a:pt x="262" y="4"/>
                    </a:lnTo>
                    <a:lnTo>
                      <a:pt x="0" y="268"/>
                    </a:lnTo>
                    <a:lnTo>
                      <a:pt x="0" y="268"/>
                    </a:lnTo>
                    <a:lnTo>
                      <a:pt x="10" y="282"/>
                    </a:lnTo>
                    <a:lnTo>
                      <a:pt x="10" y="2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Freeform 1660">
                <a:extLst>
                  <a:ext uri="{FF2B5EF4-FFF2-40B4-BE49-F238E27FC236}">
                    <a16:creationId xmlns:a16="http://schemas.microsoft.com/office/drawing/2014/main" id="{A6FDDA38-5893-4D82-B9EC-1D2757C2139D}"/>
                  </a:ext>
                </a:extLst>
              </p:cNvPr>
              <p:cNvSpPr>
                <a:spLocks/>
              </p:cNvSpPr>
              <p:nvPr/>
            </p:nvSpPr>
            <p:spPr bwMode="auto">
              <a:xfrm>
                <a:off x="2898" y="1194"/>
                <a:ext cx="322" cy="318"/>
              </a:xfrm>
              <a:custGeom>
                <a:avLst/>
                <a:gdLst>
                  <a:gd name="T0" fmla="*/ 6 w 322"/>
                  <a:gd name="T1" fmla="*/ 310 h 318"/>
                  <a:gd name="T2" fmla="*/ 6 w 322"/>
                  <a:gd name="T3" fmla="*/ 318 h 318"/>
                  <a:gd name="T4" fmla="*/ 6 w 322"/>
                  <a:gd name="T5" fmla="*/ 318 h 318"/>
                  <a:gd name="T6" fmla="*/ 6 w 322"/>
                  <a:gd name="T7" fmla="*/ 318 h 318"/>
                  <a:gd name="T8" fmla="*/ 322 w 322"/>
                  <a:gd name="T9" fmla="*/ 0 h 318"/>
                  <a:gd name="T10" fmla="*/ 322 w 322"/>
                  <a:gd name="T11" fmla="*/ 0 h 318"/>
                  <a:gd name="T12" fmla="*/ 298 w 322"/>
                  <a:gd name="T13" fmla="*/ 0 h 318"/>
                  <a:gd name="T14" fmla="*/ 0 w 322"/>
                  <a:gd name="T15" fmla="*/ 298 h 318"/>
                  <a:gd name="T16" fmla="*/ 0 w 322"/>
                  <a:gd name="T17" fmla="*/ 298 h 318"/>
                  <a:gd name="T18" fmla="*/ 2 w 322"/>
                  <a:gd name="T19" fmla="*/ 304 h 318"/>
                  <a:gd name="T20" fmla="*/ 6 w 322"/>
                  <a:gd name="T21" fmla="*/ 310 h 318"/>
                  <a:gd name="T22" fmla="*/ 6 w 322"/>
                  <a:gd name="T23" fmla="*/ 31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318">
                    <a:moveTo>
                      <a:pt x="6" y="310"/>
                    </a:moveTo>
                    <a:lnTo>
                      <a:pt x="6" y="318"/>
                    </a:lnTo>
                    <a:lnTo>
                      <a:pt x="6" y="318"/>
                    </a:lnTo>
                    <a:lnTo>
                      <a:pt x="6" y="318"/>
                    </a:lnTo>
                    <a:lnTo>
                      <a:pt x="322" y="0"/>
                    </a:lnTo>
                    <a:lnTo>
                      <a:pt x="322" y="0"/>
                    </a:lnTo>
                    <a:lnTo>
                      <a:pt x="298" y="0"/>
                    </a:lnTo>
                    <a:lnTo>
                      <a:pt x="0" y="298"/>
                    </a:lnTo>
                    <a:lnTo>
                      <a:pt x="0" y="298"/>
                    </a:lnTo>
                    <a:lnTo>
                      <a:pt x="2" y="304"/>
                    </a:lnTo>
                    <a:lnTo>
                      <a:pt x="6" y="310"/>
                    </a:lnTo>
                    <a:lnTo>
                      <a:pt x="6" y="3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Freeform 1661">
                <a:extLst>
                  <a:ext uri="{FF2B5EF4-FFF2-40B4-BE49-F238E27FC236}">
                    <a16:creationId xmlns:a16="http://schemas.microsoft.com/office/drawing/2014/main" id="{26EE4D7F-2AD3-4EAA-814A-39CADB80C965}"/>
                  </a:ext>
                </a:extLst>
              </p:cNvPr>
              <p:cNvSpPr>
                <a:spLocks/>
              </p:cNvSpPr>
              <p:nvPr/>
            </p:nvSpPr>
            <p:spPr bwMode="auto">
              <a:xfrm>
                <a:off x="2902" y="1194"/>
                <a:ext cx="362" cy="352"/>
              </a:xfrm>
              <a:custGeom>
                <a:avLst/>
                <a:gdLst>
                  <a:gd name="T0" fmla="*/ 0 w 362"/>
                  <a:gd name="T1" fmla="*/ 344 h 352"/>
                  <a:gd name="T2" fmla="*/ 0 w 362"/>
                  <a:gd name="T3" fmla="*/ 344 h 352"/>
                  <a:gd name="T4" fmla="*/ 0 w 362"/>
                  <a:gd name="T5" fmla="*/ 350 h 352"/>
                  <a:gd name="T6" fmla="*/ 2 w 362"/>
                  <a:gd name="T7" fmla="*/ 352 h 352"/>
                  <a:gd name="T8" fmla="*/ 6 w 362"/>
                  <a:gd name="T9" fmla="*/ 352 h 352"/>
                  <a:gd name="T10" fmla="*/ 12 w 362"/>
                  <a:gd name="T11" fmla="*/ 352 h 352"/>
                  <a:gd name="T12" fmla="*/ 12 w 362"/>
                  <a:gd name="T13" fmla="*/ 352 h 352"/>
                  <a:gd name="T14" fmla="*/ 14 w 362"/>
                  <a:gd name="T15" fmla="*/ 352 h 352"/>
                  <a:gd name="T16" fmla="*/ 310 w 362"/>
                  <a:gd name="T17" fmla="*/ 56 h 352"/>
                  <a:gd name="T18" fmla="*/ 310 w 362"/>
                  <a:gd name="T19" fmla="*/ 56 h 352"/>
                  <a:gd name="T20" fmla="*/ 300 w 362"/>
                  <a:gd name="T21" fmla="*/ 56 h 352"/>
                  <a:gd name="T22" fmla="*/ 296 w 362"/>
                  <a:gd name="T23" fmla="*/ 54 h 352"/>
                  <a:gd name="T24" fmla="*/ 312 w 362"/>
                  <a:gd name="T25" fmla="*/ 54 h 352"/>
                  <a:gd name="T26" fmla="*/ 362 w 362"/>
                  <a:gd name="T27" fmla="*/ 6 h 352"/>
                  <a:gd name="T28" fmla="*/ 362 w 362"/>
                  <a:gd name="T29" fmla="*/ 6 h 352"/>
                  <a:gd name="T30" fmla="*/ 352 w 362"/>
                  <a:gd name="T31" fmla="*/ 2 h 352"/>
                  <a:gd name="T32" fmla="*/ 342 w 362"/>
                  <a:gd name="T33" fmla="*/ 0 h 352"/>
                  <a:gd name="T34" fmla="*/ 0 w 362"/>
                  <a:gd name="T35" fmla="*/ 340 h 352"/>
                  <a:gd name="T36" fmla="*/ 0 w 362"/>
                  <a:gd name="T37" fmla="*/ 340 h 352"/>
                  <a:gd name="T38" fmla="*/ 0 w 362"/>
                  <a:gd name="T39" fmla="*/ 344 h 352"/>
                  <a:gd name="T40" fmla="*/ 0 w 362"/>
                  <a:gd name="T41" fmla="*/ 344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62" h="352">
                    <a:moveTo>
                      <a:pt x="0" y="344"/>
                    </a:moveTo>
                    <a:lnTo>
                      <a:pt x="0" y="344"/>
                    </a:lnTo>
                    <a:lnTo>
                      <a:pt x="0" y="350"/>
                    </a:lnTo>
                    <a:lnTo>
                      <a:pt x="2" y="352"/>
                    </a:lnTo>
                    <a:lnTo>
                      <a:pt x="6" y="352"/>
                    </a:lnTo>
                    <a:lnTo>
                      <a:pt x="12" y="352"/>
                    </a:lnTo>
                    <a:lnTo>
                      <a:pt x="12" y="352"/>
                    </a:lnTo>
                    <a:lnTo>
                      <a:pt x="14" y="352"/>
                    </a:lnTo>
                    <a:lnTo>
                      <a:pt x="310" y="56"/>
                    </a:lnTo>
                    <a:lnTo>
                      <a:pt x="310" y="56"/>
                    </a:lnTo>
                    <a:lnTo>
                      <a:pt x="300" y="56"/>
                    </a:lnTo>
                    <a:lnTo>
                      <a:pt x="296" y="54"/>
                    </a:lnTo>
                    <a:lnTo>
                      <a:pt x="312" y="54"/>
                    </a:lnTo>
                    <a:lnTo>
                      <a:pt x="362" y="6"/>
                    </a:lnTo>
                    <a:lnTo>
                      <a:pt x="362" y="6"/>
                    </a:lnTo>
                    <a:lnTo>
                      <a:pt x="352" y="2"/>
                    </a:lnTo>
                    <a:lnTo>
                      <a:pt x="342" y="0"/>
                    </a:lnTo>
                    <a:lnTo>
                      <a:pt x="0" y="340"/>
                    </a:lnTo>
                    <a:lnTo>
                      <a:pt x="0" y="340"/>
                    </a:lnTo>
                    <a:lnTo>
                      <a:pt x="0" y="344"/>
                    </a:lnTo>
                    <a:lnTo>
                      <a:pt x="0"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Freeform 1662">
                <a:extLst>
                  <a:ext uri="{FF2B5EF4-FFF2-40B4-BE49-F238E27FC236}">
                    <a16:creationId xmlns:a16="http://schemas.microsoft.com/office/drawing/2014/main" id="{9CD56C52-9D70-413A-9C8C-36FED9CDE1B7}"/>
                  </a:ext>
                </a:extLst>
              </p:cNvPr>
              <p:cNvSpPr>
                <a:spLocks/>
              </p:cNvSpPr>
              <p:nvPr/>
            </p:nvSpPr>
            <p:spPr bwMode="auto">
              <a:xfrm>
                <a:off x="2940" y="1250"/>
                <a:ext cx="322" cy="310"/>
              </a:xfrm>
              <a:custGeom>
                <a:avLst/>
                <a:gdLst>
                  <a:gd name="T0" fmla="*/ 12 w 322"/>
                  <a:gd name="T1" fmla="*/ 310 h 310"/>
                  <a:gd name="T2" fmla="*/ 322 w 322"/>
                  <a:gd name="T3" fmla="*/ 0 h 310"/>
                  <a:gd name="T4" fmla="*/ 322 w 322"/>
                  <a:gd name="T5" fmla="*/ 0 h 310"/>
                  <a:gd name="T6" fmla="*/ 296 w 322"/>
                  <a:gd name="T7" fmla="*/ 0 h 310"/>
                  <a:gd name="T8" fmla="*/ 0 w 322"/>
                  <a:gd name="T9" fmla="*/ 296 h 310"/>
                  <a:gd name="T10" fmla="*/ 0 w 322"/>
                  <a:gd name="T11" fmla="*/ 296 h 310"/>
                  <a:gd name="T12" fmla="*/ 12 w 322"/>
                  <a:gd name="T13" fmla="*/ 310 h 310"/>
                  <a:gd name="T14" fmla="*/ 12 w 322"/>
                  <a:gd name="T15" fmla="*/ 310 h 3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2" h="310">
                    <a:moveTo>
                      <a:pt x="12" y="310"/>
                    </a:moveTo>
                    <a:lnTo>
                      <a:pt x="322" y="0"/>
                    </a:lnTo>
                    <a:lnTo>
                      <a:pt x="322" y="0"/>
                    </a:lnTo>
                    <a:lnTo>
                      <a:pt x="296" y="0"/>
                    </a:lnTo>
                    <a:lnTo>
                      <a:pt x="0" y="296"/>
                    </a:lnTo>
                    <a:lnTo>
                      <a:pt x="0" y="296"/>
                    </a:lnTo>
                    <a:lnTo>
                      <a:pt x="12" y="310"/>
                    </a:lnTo>
                    <a:lnTo>
                      <a:pt x="12" y="3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 name="Freeform 1663">
                <a:extLst>
                  <a:ext uri="{FF2B5EF4-FFF2-40B4-BE49-F238E27FC236}">
                    <a16:creationId xmlns:a16="http://schemas.microsoft.com/office/drawing/2014/main" id="{BD6BA6D4-F3D9-4263-8D78-FEAAA76D2D18}"/>
                  </a:ext>
                </a:extLst>
              </p:cNvPr>
              <p:cNvSpPr>
                <a:spLocks/>
              </p:cNvSpPr>
              <p:nvPr/>
            </p:nvSpPr>
            <p:spPr bwMode="auto">
              <a:xfrm>
                <a:off x="2918" y="1564"/>
                <a:ext cx="24" cy="14"/>
              </a:xfrm>
              <a:custGeom>
                <a:avLst/>
                <a:gdLst>
                  <a:gd name="T0" fmla="*/ 16 w 24"/>
                  <a:gd name="T1" fmla="*/ 14 h 14"/>
                  <a:gd name="T2" fmla="*/ 24 w 24"/>
                  <a:gd name="T3" fmla="*/ 6 h 14"/>
                  <a:gd name="T4" fmla="*/ 24 w 24"/>
                  <a:gd name="T5" fmla="*/ 6 h 14"/>
                  <a:gd name="T6" fmla="*/ 16 w 24"/>
                  <a:gd name="T7" fmla="*/ 2 h 14"/>
                  <a:gd name="T8" fmla="*/ 8 w 24"/>
                  <a:gd name="T9" fmla="*/ 2 h 14"/>
                  <a:gd name="T10" fmla="*/ 8 w 24"/>
                  <a:gd name="T11" fmla="*/ 2 h 14"/>
                  <a:gd name="T12" fmla="*/ 4 w 24"/>
                  <a:gd name="T13" fmla="*/ 0 h 14"/>
                  <a:gd name="T14" fmla="*/ 0 w 24"/>
                  <a:gd name="T15" fmla="*/ 4 h 14"/>
                  <a:gd name="T16" fmla="*/ 0 w 24"/>
                  <a:gd name="T17" fmla="*/ 4 h 14"/>
                  <a:gd name="T18" fmla="*/ 4 w 24"/>
                  <a:gd name="T19" fmla="*/ 6 h 14"/>
                  <a:gd name="T20" fmla="*/ 6 w 24"/>
                  <a:gd name="T21" fmla="*/ 8 h 14"/>
                  <a:gd name="T22" fmla="*/ 16 w 24"/>
                  <a:gd name="T23" fmla="*/ 14 h 14"/>
                  <a:gd name="T24" fmla="*/ 16 w 24"/>
                  <a:gd name="T25"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14">
                    <a:moveTo>
                      <a:pt x="16" y="14"/>
                    </a:moveTo>
                    <a:lnTo>
                      <a:pt x="24" y="6"/>
                    </a:lnTo>
                    <a:lnTo>
                      <a:pt x="24" y="6"/>
                    </a:lnTo>
                    <a:lnTo>
                      <a:pt x="16" y="2"/>
                    </a:lnTo>
                    <a:lnTo>
                      <a:pt x="8" y="2"/>
                    </a:lnTo>
                    <a:lnTo>
                      <a:pt x="8" y="2"/>
                    </a:lnTo>
                    <a:lnTo>
                      <a:pt x="4" y="0"/>
                    </a:lnTo>
                    <a:lnTo>
                      <a:pt x="0" y="4"/>
                    </a:lnTo>
                    <a:lnTo>
                      <a:pt x="0" y="4"/>
                    </a:lnTo>
                    <a:lnTo>
                      <a:pt x="4" y="6"/>
                    </a:lnTo>
                    <a:lnTo>
                      <a:pt x="6" y="8"/>
                    </a:lnTo>
                    <a:lnTo>
                      <a:pt x="16" y="14"/>
                    </a:lnTo>
                    <a:lnTo>
                      <a:pt x="16"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1664">
                <a:extLst>
                  <a:ext uri="{FF2B5EF4-FFF2-40B4-BE49-F238E27FC236}">
                    <a16:creationId xmlns:a16="http://schemas.microsoft.com/office/drawing/2014/main" id="{071E69ED-4D15-4C42-8386-559CF4BF2802}"/>
                  </a:ext>
                </a:extLst>
              </p:cNvPr>
              <p:cNvSpPr>
                <a:spLocks/>
              </p:cNvSpPr>
              <p:nvPr/>
            </p:nvSpPr>
            <p:spPr bwMode="auto">
              <a:xfrm>
                <a:off x="3240" y="1206"/>
                <a:ext cx="56" cy="40"/>
              </a:xfrm>
              <a:custGeom>
                <a:avLst/>
                <a:gdLst>
                  <a:gd name="T0" fmla="*/ 26 w 56"/>
                  <a:gd name="T1" fmla="*/ 40 h 40"/>
                  <a:gd name="T2" fmla="*/ 56 w 56"/>
                  <a:gd name="T3" fmla="*/ 10 h 40"/>
                  <a:gd name="T4" fmla="*/ 56 w 56"/>
                  <a:gd name="T5" fmla="*/ 10 h 40"/>
                  <a:gd name="T6" fmla="*/ 40 w 56"/>
                  <a:gd name="T7" fmla="*/ 0 h 40"/>
                  <a:gd name="T8" fmla="*/ 0 w 56"/>
                  <a:gd name="T9" fmla="*/ 40 h 40"/>
                  <a:gd name="T10" fmla="*/ 26 w 56"/>
                  <a:gd name="T11" fmla="*/ 40 h 40"/>
                </a:gdLst>
                <a:ahLst/>
                <a:cxnLst>
                  <a:cxn ang="0">
                    <a:pos x="T0" y="T1"/>
                  </a:cxn>
                  <a:cxn ang="0">
                    <a:pos x="T2" y="T3"/>
                  </a:cxn>
                  <a:cxn ang="0">
                    <a:pos x="T4" y="T5"/>
                  </a:cxn>
                  <a:cxn ang="0">
                    <a:pos x="T6" y="T7"/>
                  </a:cxn>
                  <a:cxn ang="0">
                    <a:pos x="T8" y="T9"/>
                  </a:cxn>
                  <a:cxn ang="0">
                    <a:pos x="T10" y="T11"/>
                  </a:cxn>
                </a:cxnLst>
                <a:rect l="0" t="0" r="r" b="b"/>
                <a:pathLst>
                  <a:path w="56" h="40">
                    <a:moveTo>
                      <a:pt x="26" y="40"/>
                    </a:moveTo>
                    <a:lnTo>
                      <a:pt x="56" y="10"/>
                    </a:lnTo>
                    <a:lnTo>
                      <a:pt x="56" y="10"/>
                    </a:lnTo>
                    <a:lnTo>
                      <a:pt x="40" y="0"/>
                    </a:lnTo>
                    <a:lnTo>
                      <a:pt x="0" y="40"/>
                    </a:lnTo>
                    <a:lnTo>
                      <a:pt x="26"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1665">
                <a:extLst>
                  <a:ext uri="{FF2B5EF4-FFF2-40B4-BE49-F238E27FC236}">
                    <a16:creationId xmlns:a16="http://schemas.microsoft.com/office/drawing/2014/main" id="{5786739B-C555-44AB-A3A2-A9375B05DF15}"/>
                  </a:ext>
                </a:extLst>
              </p:cNvPr>
              <p:cNvSpPr>
                <a:spLocks/>
              </p:cNvSpPr>
              <p:nvPr/>
            </p:nvSpPr>
            <p:spPr bwMode="auto">
              <a:xfrm>
                <a:off x="2928" y="1616"/>
                <a:ext cx="16" cy="16"/>
              </a:xfrm>
              <a:custGeom>
                <a:avLst/>
                <a:gdLst>
                  <a:gd name="T0" fmla="*/ 12 w 16"/>
                  <a:gd name="T1" fmla="*/ 2 h 16"/>
                  <a:gd name="T2" fmla="*/ 12 w 16"/>
                  <a:gd name="T3" fmla="*/ 2 h 16"/>
                  <a:gd name="T4" fmla="*/ 6 w 16"/>
                  <a:gd name="T5" fmla="*/ 6 h 16"/>
                  <a:gd name="T6" fmla="*/ 4 w 16"/>
                  <a:gd name="T7" fmla="*/ 10 h 16"/>
                  <a:gd name="T8" fmla="*/ 0 w 16"/>
                  <a:gd name="T9" fmla="*/ 16 h 16"/>
                  <a:gd name="T10" fmla="*/ 16 w 16"/>
                  <a:gd name="T11" fmla="*/ 0 h 16"/>
                  <a:gd name="T12" fmla="*/ 16 w 16"/>
                  <a:gd name="T13" fmla="*/ 0 h 16"/>
                  <a:gd name="T14" fmla="*/ 12 w 16"/>
                  <a:gd name="T15" fmla="*/ 2 h 16"/>
                  <a:gd name="T16" fmla="*/ 12 w 16"/>
                  <a:gd name="T17"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6">
                    <a:moveTo>
                      <a:pt x="12" y="2"/>
                    </a:moveTo>
                    <a:lnTo>
                      <a:pt x="12" y="2"/>
                    </a:lnTo>
                    <a:lnTo>
                      <a:pt x="6" y="6"/>
                    </a:lnTo>
                    <a:lnTo>
                      <a:pt x="4" y="10"/>
                    </a:lnTo>
                    <a:lnTo>
                      <a:pt x="0" y="16"/>
                    </a:lnTo>
                    <a:lnTo>
                      <a:pt x="16" y="0"/>
                    </a:lnTo>
                    <a:lnTo>
                      <a:pt x="16" y="0"/>
                    </a:lnTo>
                    <a:lnTo>
                      <a:pt x="12" y="2"/>
                    </a:lnTo>
                    <a:lnTo>
                      <a:pt x="12"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Freeform 1666">
                <a:extLst>
                  <a:ext uri="{FF2B5EF4-FFF2-40B4-BE49-F238E27FC236}">
                    <a16:creationId xmlns:a16="http://schemas.microsoft.com/office/drawing/2014/main" id="{A471AEC8-F42D-4D36-AC73-8C9C043C8E24}"/>
                  </a:ext>
                </a:extLst>
              </p:cNvPr>
              <p:cNvSpPr>
                <a:spLocks/>
              </p:cNvSpPr>
              <p:nvPr/>
            </p:nvSpPr>
            <p:spPr bwMode="auto">
              <a:xfrm>
                <a:off x="3290" y="1222"/>
                <a:ext cx="46" cy="22"/>
              </a:xfrm>
              <a:custGeom>
                <a:avLst/>
                <a:gdLst>
                  <a:gd name="T0" fmla="*/ 10 w 46"/>
                  <a:gd name="T1" fmla="*/ 22 h 22"/>
                  <a:gd name="T2" fmla="*/ 10 w 46"/>
                  <a:gd name="T3" fmla="*/ 22 h 22"/>
                  <a:gd name="T4" fmla="*/ 18 w 46"/>
                  <a:gd name="T5" fmla="*/ 20 h 22"/>
                  <a:gd name="T6" fmla="*/ 30 w 46"/>
                  <a:gd name="T7" fmla="*/ 18 h 22"/>
                  <a:gd name="T8" fmla="*/ 46 w 46"/>
                  <a:gd name="T9" fmla="*/ 2 h 22"/>
                  <a:gd name="T10" fmla="*/ 46 w 46"/>
                  <a:gd name="T11" fmla="*/ 2 h 22"/>
                  <a:gd name="T12" fmla="*/ 34 w 46"/>
                  <a:gd name="T13" fmla="*/ 2 h 22"/>
                  <a:gd name="T14" fmla="*/ 22 w 46"/>
                  <a:gd name="T15" fmla="*/ 0 h 22"/>
                  <a:gd name="T16" fmla="*/ 0 w 46"/>
                  <a:gd name="T17" fmla="*/ 22 h 22"/>
                  <a:gd name="T18" fmla="*/ 10 w 46"/>
                  <a:gd name="T19"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22">
                    <a:moveTo>
                      <a:pt x="10" y="22"/>
                    </a:moveTo>
                    <a:lnTo>
                      <a:pt x="10" y="22"/>
                    </a:lnTo>
                    <a:lnTo>
                      <a:pt x="18" y="20"/>
                    </a:lnTo>
                    <a:lnTo>
                      <a:pt x="30" y="18"/>
                    </a:lnTo>
                    <a:lnTo>
                      <a:pt x="46" y="2"/>
                    </a:lnTo>
                    <a:lnTo>
                      <a:pt x="46" y="2"/>
                    </a:lnTo>
                    <a:lnTo>
                      <a:pt x="34" y="2"/>
                    </a:lnTo>
                    <a:lnTo>
                      <a:pt x="22" y="0"/>
                    </a:lnTo>
                    <a:lnTo>
                      <a:pt x="0" y="22"/>
                    </a:lnTo>
                    <a:lnTo>
                      <a:pt x="10"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1667">
                <a:extLst>
                  <a:ext uri="{FF2B5EF4-FFF2-40B4-BE49-F238E27FC236}">
                    <a16:creationId xmlns:a16="http://schemas.microsoft.com/office/drawing/2014/main" id="{D5D078A6-B446-448A-9F85-8D276B32DB6A}"/>
                  </a:ext>
                </a:extLst>
              </p:cNvPr>
              <p:cNvSpPr>
                <a:spLocks/>
              </p:cNvSpPr>
              <p:nvPr/>
            </p:nvSpPr>
            <p:spPr bwMode="auto">
              <a:xfrm>
                <a:off x="2952" y="1248"/>
                <a:ext cx="348" cy="348"/>
              </a:xfrm>
              <a:custGeom>
                <a:avLst/>
                <a:gdLst>
                  <a:gd name="T0" fmla="*/ 340 w 348"/>
                  <a:gd name="T1" fmla="*/ 0 h 348"/>
                  <a:gd name="T2" fmla="*/ 340 w 348"/>
                  <a:gd name="T3" fmla="*/ 0 h 348"/>
                  <a:gd name="T4" fmla="*/ 334 w 348"/>
                  <a:gd name="T5" fmla="*/ 0 h 348"/>
                  <a:gd name="T6" fmla="*/ 0 w 348"/>
                  <a:gd name="T7" fmla="*/ 334 h 348"/>
                  <a:gd name="T8" fmla="*/ 0 w 348"/>
                  <a:gd name="T9" fmla="*/ 334 h 348"/>
                  <a:gd name="T10" fmla="*/ 16 w 348"/>
                  <a:gd name="T11" fmla="*/ 338 h 348"/>
                  <a:gd name="T12" fmla="*/ 16 w 348"/>
                  <a:gd name="T13" fmla="*/ 338 h 348"/>
                  <a:gd name="T14" fmla="*/ 12 w 348"/>
                  <a:gd name="T15" fmla="*/ 348 h 348"/>
                  <a:gd name="T16" fmla="*/ 348 w 348"/>
                  <a:gd name="T17" fmla="*/ 10 h 348"/>
                  <a:gd name="T18" fmla="*/ 348 w 348"/>
                  <a:gd name="T19" fmla="*/ 10 h 348"/>
                  <a:gd name="T20" fmla="*/ 334 w 348"/>
                  <a:gd name="T21" fmla="*/ 20 h 348"/>
                  <a:gd name="T22" fmla="*/ 328 w 348"/>
                  <a:gd name="T23" fmla="*/ 24 h 348"/>
                  <a:gd name="T24" fmla="*/ 322 w 348"/>
                  <a:gd name="T25" fmla="*/ 24 h 348"/>
                  <a:gd name="T26" fmla="*/ 322 w 348"/>
                  <a:gd name="T27" fmla="*/ 24 h 348"/>
                  <a:gd name="T28" fmla="*/ 322 w 348"/>
                  <a:gd name="T29" fmla="*/ 24 h 348"/>
                  <a:gd name="T30" fmla="*/ 324 w 348"/>
                  <a:gd name="T31" fmla="*/ 22 h 348"/>
                  <a:gd name="T32" fmla="*/ 330 w 348"/>
                  <a:gd name="T33" fmla="*/ 14 h 348"/>
                  <a:gd name="T34" fmla="*/ 340 w 348"/>
                  <a:gd name="T35" fmla="*/ 0 h 348"/>
                  <a:gd name="T36" fmla="*/ 340 w 348"/>
                  <a:gd name="T37" fmla="*/ 0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8" h="348">
                    <a:moveTo>
                      <a:pt x="340" y="0"/>
                    </a:moveTo>
                    <a:lnTo>
                      <a:pt x="340" y="0"/>
                    </a:lnTo>
                    <a:lnTo>
                      <a:pt x="334" y="0"/>
                    </a:lnTo>
                    <a:lnTo>
                      <a:pt x="0" y="334"/>
                    </a:lnTo>
                    <a:lnTo>
                      <a:pt x="0" y="334"/>
                    </a:lnTo>
                    <a:lnTo>
                      <a:pt x="16" y="338"/>
                    </a:lnTo>
                    <a:lnTo>
                      <a:pt x="16" y="338"/>
                    </a:lnTo>
                    <a:lnTo>
                      <a:pt x="12" y="348"/>
                    </a:lnTo>
                    <a:lnTo>
                      <a:pt x="348" y="10"/>
                    </a:lnTo>
                    <a:lnTo>
                      <a:pt x="348" y="10"/>
                    </a:lnTo>
                    <a:lnTo>
                      <a:pt x="334" y="20"/>
                    </a:lnTo>
                    <a:lnTo>
                      <a:pt x="328" y="24"/>
                    </a:lnTo>
                    <a:lnTo>
                      <a:pt x="322" y="24"/>
                    </a:lnTo>
                    <a:lnTo>
                      <a:pt x="322" y="24"/>
                    </a:lnTo>
                    <a:lnTo>
                      <a:pt x="322" y="24"/>
                    </a:lnTo>
                    <a:lnTo>
                      <a:pt x="324" y="22"/>
                    </a:lnTo>
                    <a:lnTo>
                      <a:pt x="330" y="14"/>
                    </a:lnTo>
                    <a:lnTo>
                      <a:pt x="340" y="0"/>
                    </a:lnTo>
                    <a:lnTo>
                      <a:pt x="3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Freeform 1668">
                <a:extLst>
                  <a:ext uri="{FF2B5EF4-FFF2-40B4-BE49-F238E27FC236}">
                    <a16:creationId xmlns:a16="http://schemas.microsoft.com/office/drawing/2014/main" id="{72CCB467-3306-43F0-9AD2-0AD28F8DB837}"/>
                  </a:ext>
                </a:extLst>
              </p:cNvPr>
              <p:cNvSpPr>
                <a:spLocks/>
              </p:cNvSpPr>
              <p:nvPr/>
            </p:nvSpPr>
            <p:spPr bwMode="auto">
              <a:xfrm>
                <a:off x="2928" y="1248"/>
                <a:ext cx="412" cy="430"/>
              </a:xfrm>
              <a:custGeom>
                <a:avLst/>
                <a:gdLst>
                  <a:gd name="T0" fmla="*/ 4 w 412"/>
                  <a:gd name="T1" fmla="*/ 408 h 430"/>
                  <a:gd name="T2" fmla="*/ 4 w 412"/>
                  <a:gd name="T3" fmla="*/ 408 h 430"/>
                  <a:gd name="T4" fmla="*/ 0 w 412"/>
                  <a:gd name="T5" fmla="*/ 414 h 430"/>
                  <a:gd name="T6" fmla="*/ 0 w 412"/>
                  <a:gd name="T7" fmla="*/ 418 h 430"/>
                  <a:gd name="T8" fmla="*/ 0 w 412"/>
                  <a:gd name="T9" fmla="*/ 418 h 430"/>
                  <a:gd name="T10" fmla="*/ 0 w 412"/>
                  <a:gd name="T11" fmla="*/ 424 h 430"/>
                  <a:gd name="T12" fmla="*/ 2 w 412"/>
                  <a:gd name="T13" fmla="*/ 430 h 430"/>
                  <a:gd name="T14" fmla="*/ 384 w 412"/>
                  <a:gd name="T15" fmla="*/ 48 h 430"/>
                  <a:gd name="T16" fmla="*/ 384 w 412"/>
                  <a:gd name="T17" fmla="*/ 48 h 430"/>
                  <a:gd name="T18" fmla="*/ 402 w 412"/>
                  <a:gd name="T19" fmla="*/ 28 h 430"/>
                  <a:gd name="T20" fmla="*/ 410 w 412"/>
                  <a:gd name="T21" fmla="*/ 18 h 430"/>
                  <a:gd name="T22" fmla="*/ 412 w 412"/>
                  <a:gd name="T23" fmla="*/ 12 h 430"/>
                  <a:gd name="T24" fmla="*/ 412 w 412"/>
                  <a:gd name="T25" fmla="*/ 12 h 430"/>
                  <a:gd name="T26" fmla="*/ 412 w 412"/>
                  <a:gd name="T27" fmla="*/ 4 h 430"/>
                  <a:gd name="T28" fmla="*/ 408 w 412"/>
                  <a:gd name="T29" fmla="*/ 0 h 430"/>
                  <a:gd name="T30" fmla="*/ 0 w 412"/>
                  <a:gd name="T31" fmla="*/ 406 h 430"/>
                  <a:gd name="T32" fmla="*/ 0 w 412"/>
                  <a:gd name="T33" fmla="*/ 406 h 430"/>
                  <a:gd name="T34" fmla="*/ 4 w 412"/>
                  <a:gd name="T35" fmla="*/ 408 h 430"/>
                  <a:gd name="T36" fmla="*/ 4 w 412"/>
                  <a:gd name="T37" fmla="*/ 408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2" h="430">
                    <a:moveTo>
                      <a:pt x="4" y="408"/>
                    </a:moveTo>
                    <a:lnTo>
                      <a:pt x="4" y="408"/>
                    </a:lnTo>
                    <a:lnTo>
                      <a:pt x="0" y="414"/>
                    </a:lnTo>
                    <a:lnTo>
                      <a:pt x="0" y="418"/>
                    </a:lnTo>
                    <a:lnTo>
                      <a:pt x="0" y="418"/>
                    </a:lnTo>
                    <a:lnTo>
                      <a:pt x="0" y="424"/>
                    </a:lnTo>
                    <a:lnTo>
                      <a:pt x="2" y="430"/>
                    </a:lnTo>
                    <a:lnTo>
                      <a:pt x="384" y="48"/>
                    </a:lnTo>
                    <a:lnTo>
                      <a:pt x="384" y="48"/>
                    </a:lnTo>
                    <a:lnTo>
                      <a:pt x="402" y="28"/>
                    </a:lnTo>
                    <a:lnTo>
                      <a:pt x="410" y="18"/>
                    </a:lnTo>
                    <a:lnTo>
                      <a:pt x="412" y="12"/>
                    </a:lnTo>
                    <a:lnTo>
                      <a:pt x="412" y="12"/>
                    </a:lnTo>
                    <a:lnTo>
                      <a:pt x="412" y="4"/>
                    </a:lnTo>
                    <a:lnTo>
                      <a:pt x="408" y="0"/>
                    </a:lnTo>
                    <a:lnTo>
                      <a:pt x="0" y="406"/>
                    </a:lnTo>
                    <a:lnTo>
                      <a:pt x="0" y="406"/>
                    </a:lnTo>
                    <a:lnTo>
                      <a:pt x="4" y="408"/>
                    </a:lnTo>
                    <a:lnTo>
                      <a:pt x="4" y="4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Freeform 1669">
                <a:extLst>
                  <a:ext uri="{FF2B5EF4-FFF2-40B4-BE49-F238E27FC236}">
                    <a16:creationId xmlns:a16="http://schemas.microsoft.com/office/drawing/2014/main" id="{BF65DA35-7467-4652-9045-802115508F87}"/>
                  </a:ext>
                </a:extLst>
              </p:cNvPr>
              <p:cNvSpPr>
                <a:spLocks/>
              </p:cNvSpPr>
              <p:nvPr/>
            </p:nvSpPr>
            <p:spPr bwMode="auto">
              <a:xfrm>
                <a:off x="2942" y="1260"/>
                <a:ext cx="454" cy="448"/>
              </a:xfrm>
              <a:custGeom>
                <a:avLst/>
                <a:gdLst>
                  <a:gd name="T0" fmla="*/ 0 w 454"/>
                  <a:gd name="T1" fmla="*/ 434 h 448"/>
                  <a:gd name="T2" fmla="*/ 0 w 454"/>
                  <a:gd name="T3" fmla="*/ 434 h 448"/>
                  <a:gd name="T4" fmla="*/ 4 w 454"/>
                  <a:gd name="T5" fmla="*/ 442 h 448"/>
                  <a:gd name="T6" fmla="*/ 6 w 454"/>
                  <a:gd name="T7" fmla="*/ 448 h 448"/>
                  <a:gd name="T8" fmla="*/ 6 w 454"/>
                  <a:gd name="T9" fmla="*/ 448 h 448"/>
                  <a:gd name="T10" fmla="*/ 6 w 454"/>
                  <a:gd name="T11" fmla="*/ 448 h 448"/>
                  <a:gd name="T12" fmla="*/ 454 w 454"/>
                  <a:gd name="T13" fmla="*/ 0 h 448"/>
                  <a:gd name="T14" fmla="*/ 454 w 454"/>
                  <a:gd name="T15" fmla="*/ 0 h 448"/>
                  <a:gd name="T16" fmla="*/ 452 w 454"/>
                  <a:gd name="T17" fmla="*/ 0 h 448"/>
                  <a:gd name="T18" fmla="*/ 452 w 454"/>
                  <a:gd name="T19" fmla="*/ 0 h 448"/>
                  <a:gd name="T20" fmla="*/ 442 w 454"/>
                  <a:gd name="T21" fmla="*/ 0 h 448"/>
                  <a:gd name="T22" fmla="*/ 442 w 454"/>
                  <a:gd name="T23" fmla="*/ 0 h 448"/>
                  <a:gd name="T24" fmla="*/ 430 w 454"/>
                  <a:gd name="T25" fmla="*/ 0 h 448"/>
                  <a:gd name="T26" fmla="*/ 0 w 454"/>
                  <a:gd name="T27" fmla="*/ 430 h 448"/>
                  <a:gd name="T28" fmla="*/ 0 w 454"/>
                  <a:gd name="T29" fmla="*/ 430 h 448"/>
                  <a:gd name="T30" fmla="*/ 0 w 454"/>
                  <a:gd name="T31" fmla="*/ 434 h 448"/>
                  <a:gd name="T32" fmla="*/ 0 w 454"/>
                  <a:gd name="T33" fmla="*/ 434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4" h="448">
                    <a:moveTo>
                      <a:pt x="0" y="434"/>
                    </a:moveTo>
                    <a:lnTo>
                      <a:pt x="0" y="434"/>
                    </a:lnTo>
                    <a:lnTo>
                      <a:pt x="4" y="442"/>
                    </a:lnTo>
                    <a:lnTo>
                      <a:pt x="6" y="448"/>
                    </a:lnTo>
                    <a:lnTo>
                      <a:pt x="6" y="448"/>
                    </a:lnTo>
                    <a:lnTo>
                      <a:pt x="6" y="448"/>
                    </a:lnTo>
                    <a:lnTo>
                      <a:pt x="454" y="0"/>
                    </a:lnTo>
                    <a:lnTo>
                      <a:pt x="454" y="0"/>
                    </a:lnTo>
                    <a:lnTo>
                      <a:pt x="452" y="0"/>
                    </a:lnTo>
                    <a:lnTo>
                      <a:pt x="452" y="0"/>
                    </a:lnTo>
                    <a:lnTo>
                      <a:pt x="442" y="0"/>
                    </a:lnTo>
                    <a:lnTo>
                      <a:pt x="442" y="0"/>
                    </a:lnTo>
                    <a:lnTo>
                      <a:pt x="430" y="0"/>
                    </a:lnTo>
                    <a:lnTo>
                      <a:pt x="0" y="430"/>
                    </a:lnTo>
                    <a:lnTo>
                      <a:pt x="0" y="430"/>
                    </a:lnTo>
                    <a:lnTo>
                      <a:pt x="0" y="434"/>
                    </a:lnTo>
                    <a:lnTo>
                      <a:pt x="0" y="4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Freeform 1670">
                <a:extLst>
                  <a:ext uri="{FF2B5EF4-FFF2-40B4-BE49-F238E27FC236}">
                    <a16:creationId xmlns:a16="http://schemas.microsoft.com/office/drawing/2014/main" id="{DB2C19B0-6FF8-4072-A268-A42E5B01B953}"/>
                  </a:ext>
                </a:extLst>
              </p:cNvPr>
              <p:cNvSpPr>
                <a:spLocks/>
              </p:cNvSpPr>
              <p:nvPr/>
            </p:nvSpPr>
            <p:spPr bwMode="auto">
              <a:xfrm>
                <a:off x="2958" y="1246"/>
                <a:ext cx="498" cy="494"/>
              </a:xfrm>
              <a:custGeom>
                <a:avLst/>
                <a:gdLst>
                  <a:gd name="T0" fmla="*/ 8 w 498"/>
                  <a:gd name="T1" fmla="*/ 494 h 494"/>
                  <a:gd name="T2" fmla="*/ 498 w 498"/>
                  <a:gd name="T3" fmla="*/ 4 h 494"/>
                  <a:gd name="T4" fmla="*/ 498 w 498"/>
                  <a:gd name="T5" fmla="*/ 4 h 494"/>
                  <a:gd name="T6" fmla="*/ 486 w 498"/>
                  <a:gd name="T7" fmla="*/ 0 h 494"/>
                  <a:gd name="T8" fmla="*/ 486 w 498"/>
                  <a:gd name="T9" fmla="*/ 0 h 494"/>
                  <a:gd name="T10" fmla="*/ 480 w 498"/>
                  <a:gd name="T11" fmla="*/ 0 h 494"/>
                  <a:gd name="T12" fmla="*/ 478 w 498"/>
                  <a:gd name="T13" fmla="*/ 2 h 494"/>
                  <a:gd name="T14" fmla="*/ 476 w 498"/>
                  <a:gd name="T15" fmla="*/ 6 h 494"/>
                  <a:gd name="T16" fmla="*/ 470 w 498"/>
                  <a:gd name="T17" fmla="*/ 6 h 494"/>
                  <a:gd name="T18" fmla="*/ 0 w 498"/>
                  <a:gd name="T19" fmla="*/ 476 h 494"/>
                  <a:gd name="T20" fmla="*/ 0 w 498"/>
                  <a:gd name="T21" fmla="*/ 476 h 494"/>
                  <a:gd name="T22" fmla="*/ 2 w 498"/>
                  <a:gd name="T23" fmla="*/ 484 h 494"/>
                  <a:gd name="T24" fmla="*/ 8 w 498"/>
                  <a:gd name="T25" fmla="*/ 494 h 494"/>
                  <a:gd name="T26" fmla="*/ 8 w 498"/>
                  <a:gd name="T27" fmla="*/ 494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8" h="494">
                    <a:moveTo>
                      <a:pt x="8" y="494"/>
                    </a:moveTo>
                    <a:lnTo>
                      <a:pt x="498" y="4"/>
                    </a:lnTo>
                    <a:lnTo>
                      <a:pt x="498" y="4"/>
                    </a:lnTo>
                    <a:lnTo>
                      <a:pt x="486" y="0"/>
                    </a:lnTo>
                    <a:lnTo>
                      <a:pt x="486" y="0"/>
                    </a:lnTo>
                    <a:lnTo>
                      <a:pt x="480" y="0"/>
                    </a:lnTo>
                    <a:lnTo>
                      <a:pt x="478" y="2"/>
                    </a:lnTo>
                    <a:lnTo>
                      <a:pt x="476" y="6"/>
                    </a:lnTo>
                    <a:lnTo>
                      <a:pt x="470" y="6"/>
                    </a:lnTo>
                    <a:lnTo>
                      <a:pt x="0" y="476"/>
                    </a:lnTo>
                    <a:lnTo>
                      <a:pt x="0" y="476"/>
                    </a:lnTo>
                    <a:lnTo>
                      <a:pt x="2" y="484"/>
                    </a:lnTo>
                    <a:lnTo>
                      <a:pt x="8" y="494"/>
                    </a:lnTo>
                    <a:lnTo>
                      <a:pt x="8" y="4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1671">
                <a:extLst>
                  <a:ext uri="{FF2B5EF4-FFF2-40B4-BE49-F238E27FC236}">
                    <a16:creationId xmlns:a16="http://schemas.microsoft.com/office/drawing/2014/main" id="{461D7D4C-390A-45AB-A9BD-9DE366C7EDE7}"/>
                  </a:ext>
                </a:extLst>
              </p:cNvPr>
              <p:cNvSpPr>
                <a:spLocks/>
              </p:cNvSpPr>
              <p:nvPr/>
            </p:nvSpPr>
            <p:spPr bwMode="auto">
              <a:xfrm>
                <a:off x="2976" y="1372"/>
                <a:ext cx="404" cy="396"/>
              </a:xfrm>
              <a:custGeom>
                <a:avLst/>
                <a:gdLst>
                  <a:gd name="T0" fmla="*/ 380 w 404"/>
                  <a:gd name="T1" fmla="*/ 0 h 396"/>
                  <a:gd name="T2" fmla="*/ 0 w 404"/>
                  <a:gd name="T3" fmla="*/ 380 h 396"/>
                  <a:gd name="T4" fmla="*/ 0 w 404"/>
                  <a:gd name="T5" fmla="*/ 380 h 396"/>
                  <a:gd name="T6" fmla="*/ 8 w 404"/>
                  <a:gd name="T7" fmla="*/ 388 h 396"/>
                  <a:gd name="T8" fmla="*/ 8 w 404"/>
                  <a:gd name="T9" fmla="*/ 388 h 396"/>
                  <a:gd name="T10" fmla="*/ 10 w 404"/>
                  <a:gd name="T11" fmla="*/ 396 h 396"/>
                  <a:gd name="T12" fmla="*/ 404 w 404"/>
                  <a:gd name="T13" fmla="*/ 2 h 396"/>
                  <a:gd name="T14" fmla="*/ 404 w 404"/>
                  <a:gd name="T15" fmla="*/ 2 h 396"/>
                  <a:gd name="T16" fmla="*/ 398 w 404"/>
                  <a:gd name="T17" fmla="*/ 0 h 396"/>
                  <a:gd name="T18" fmla="*/ 392 w 404"/>
                  <a:gd name="T19" fmla="*/ 0 h 396"/>
                  <a:gd name="T20" fmla="*/ 392 w 404"/>
                  <a:gd name="T21" fmla="*/ 0 h 396"/>
                  <a:gd name="T22" fmla="*/ 386 w 404"/>
                  <a:gd name="T23" fmla="*/ 0 h 396"/>
                  <a:gd name="T24" fmla="*/ 380 w 404"/>
                  <a:gd name="T25" fmla="*/ 0 h 396"/>
                  <a:gd name="T26" fmla="*/ 380 w 404"/>
                  <a:gd name="T27"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4" h="396">
                    <a:moveTo>
                      <a:pt x="380" y="0"/>
                    </a:moveTo>
                    <a:lnTo>
                      <a:pt x="0" y="380"/>
                    </a:lnTo>
                    <a:lnTo>
                      <a:pt x="0" y="380"/>
                    </a:lnTo>
                    <a:lnTo>
                      <a:pt x="8" y="388"/>
                    </a:lnTo>
                    <a:lnTo>
                      <a:pt x="8" y="388"/>
                    </a:lnTo>
                    <a:lnTo>
                      <a:pt x="10" y="396"/>
                    </a:lnTo>
                    <a:lnTo>
                      <a:pt x="404" y="2"/>
                    </a:lnTo>
                    <a:lnTo>
                      <a:pt x="404" y="2"/>
                    </a:lnTo>
                    <a:lnTo>
                      <a:pt x="398" y="0"/>
                    </a:lnTo>
                    <a:lnTo>
                      <a:pt x="392" y="0"/>
                    </a:lnTo>
                    <a:lnTo>
                      <a:pt x="392" y="0"/>
                    </a:lnTo>
                    <a:lnTo>
                      <a:pt x="386" y="0"/>
                    </a:lnTo>
                    <a:lnTo>
                      <a:pt x="380" y="0"/>
                    </a:lnTo>
                    <a:lnTo>
                      <a:pt x="38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1672">
                <a:extLst>
                  <a:ext uri="{FF2B5EF4-FFF2-40B4-BE49-F238E27FC236}">
                    <a16:creationId xmlns:a16="http://schemas.microsoft.com/office/drawing/2014/main" id="{40C1C98B-7685-4942-9989-4B1EC2099DE5}"/>
                  </a:ext>
                </a:extLst>
              </p:cNvPr>
              <p:cNvSpPr>
                <a:spLocks/>
              </p:cNvSpPr>
              <p:nvPr/>
            </p:nvSpPr>
            <p:spPr bwMode="auto">
              <a:xfrm>
                <a:off x="3370" y="1390"/>
                <a:ext cx="30" cy="16"/>
              </a:xfrm>
              <a:custGeom>
                <a:avLst/>
                <a:gdLst>
                  <a:gd name="T0" fmla="*/ 30 w 30"/>
                  <a:gd name="T1" fmla="*/ 10 h 16"/>
                  <a:gd name="T2" fmla="*/ 30 w 30"/>
                  <a:gd name="T3" fmla="*/ 10 h 16"/>
                  <a:gd name="T4" fmla="*/ 28 w 30"/>
                  <a:gd name="T5" fmla="*/ 6 h 16"/>
                  <a:gd name="T6" fmla="*/ 26 w 30"/>
                  <a:gd name="T7" fmla="*/ 2 h 16"/>
                  <a:gd name="T8" fmla="*/ 18 w 30"/>
                  <a:gd name="T9" fmla="*/ 0 h 16"/>
                  <a:gd name="T10" fmla="*/ 0 w 30"/>
                  <a:gd name="T11" fmla="*/ 16 h 16"/>
                  <a:gd name="T12" fmla="*/ 0 w 30"/>
                  <a:gd name="T13" fmla="*/ 16 h 16"/>
                  <a:gd name="T14" fmla="*/ 18 w 30"/>
                  <a:gd name="T15" fmla="*/ 16 h 16"/>
                  <a:gd name="T16" fmla="*/ 26 w 30"/>
                  <a:gd name="T17" fmla="*/ 14 h 16"/>
                  <a:gd name="T18" fmla="*/ 28 w 30"/>
                  <a:gd name="T19" fmla="*/ 12 h 16"/>
                  <a:gd name="T20" fmla="*/ 30 w 30"/>
                  <a:gd name="T21" fmla="*/ 10 h 16"/>
                  <a:gd name="T22" fmla="*/ 30 w 30"/>
                  <a:gd name="T23"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 h="16">
                    <a:moveTo>
                      <a:pt x="30" y="10"/>
                    </a:moveTo>
                    <a:lnTo>
                      <a:pt x="30" y="10"/>
                    </a:lnTo>
                    <a:lnTo>
                      <a:pt x="28" y="6"/>
                    </a:lnTo>
                    <a:lnTo>
                      <a:pt x="26" y="2"/>
                    </a:lnTo>
                    <a:lnTo>
                      <a:pt x="18" y="0"/>
                    </a:lnTo>
                    <a:lnTo>
                      <a:pt x="0" y="16"/>
                    </a:lnTo>
                    <a:lnTo>
                      <a:pt x="0" y="16"/>
                    </a:lnTo>
                    <a:lnTo>
                      <a:pt x="18" y="16"/>
                    </a:lnTo>
                    <a:lnTo>
                      <a:pt x="26" y="14"/>
                    </a:lnTo>
                    <a:lnTo>
                      <a:pt x="28" y="12"/>
                    </a:lnTo>
                    <a:lnTo>
                      <a:pt x="30" y="10"/>
                    </a:lnTo>
                    <a:lnTo>
                      <a:pt x="3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9" name="Freeform 1674">
              <a:extLst>
                <a:ext uri="{FF2B5EF4-FFF2-40B4-BE49-F238E27FC236}">
                  <a16:creationId xmlns:a16="http://schemas.microsoft.com/office/drawing/2014/main" id="{196C29AE-242B-45B3-ADB9-07E004A13FF3}"/>
                </a:ext>
              </a:extLst>
            </p:cNvPr>
            <p:cNvSpPr>
              <a:spLocks/>
            </p:cNvSpPr>
            <p:nvPr/>
          </p:nvSpPr>
          <p:spPr bwMode="auto">
            <a:xfrm>
              <a:off x="3000" y="1418"/>
              <a:ext cx="374" cy="366"/>
            </a:xfrm>
            <a:custGeom>
              <a:avLst/>
              <a:gdLst>
                <a:gd name="T0" fmla="*/ 358 w 374"/>
                <a:gd name="T1" fmla="*/ 0 h 366"/>
                <a:gd name="T2" fmla="*/ 0 w 374"/>
                <a:gd name="T3" fmla="*/ 358 h 366"/>
                <a:gd name="T4" fmla="*/ 0 w 374"/>
                <a:gd name="T5" fmla="*/ 358 h 366"/>
                <a:gd name="T6" fmla="*/ 4 w 374"/>
                <a:gd name="T7" fmla="*/ 366 h 366"/>
                <a:gd name="T8" fmla="*/ 4 w 374"/>
                <a:gd name="T9" fmla="*/ 366 h 366"/>
                <a:gd name="T10" fmla="*/ 14 w 374"/>
                <a:gd name="T11" fmla="*/ 362 h 366"/>
                <a:gd name="T12" fmla="*/ 18 w 374"/>
                <a:gd name="T13" fmla="*/ 360 h 366"/>
                <a:gd name="T14" fmla="*/ 24 w 374"/>
                <a:gd name="T15" fmla="*/ 360 h 366"/>
                <a:gd name="T16" fmla="*/ 24 w 374"/>
                <a:gd name="T17" fmla="*/ 360 h 366"/>
                <a:gd name="T18" fmla="*/ 24 w 374"/>
                <a:gd name="T19" fmla="*/ 360 h 366"/>
                <a:gd name="T20" fmla="*/ 96 w 374"/>
                <a:gd name="T21" fmla="*/ 288 h 366"/>
                <a:gd name="T22" fmla="*/ 96 w 374"/>
                <a:gd name="T23" fmla="*/ 288 h 366"/>
                <a:gd name="T24" fmla="*/ 98 w 374"/>
                <a:gd name="T25" fmla="*/ 286 h 366"/>
                <a:gd name="T26" fmla="*/ 98 w 374"/>
                <a:gd name="T27" fmla="*/ 286 h 366"/>
                <a:gd name="T28" fmla="*/ 96 w 374"/>
                <a:gd name="T29" fmla="*/ 282 h 366"/>
                <a:gd name="T30" fmla="*/ 96 w 374"/>
                <a:gd name="T31" fmla="*/ 282 h 366"/>
                <a:gd name="T32" fmla="*/ 98 w 374"/>
                <a:gd name="T33" fmla="*/ 276 h 366"/>
                <a:gd name="T34" fmla="*/ 102 w 374"/>
                <a:gd name="T35" fmla="*/ 272 h 366"/>
                <a:gd name="T36" fmla="*/ 116 w 374"/>
                <a:gd name="T37" fmla="*/ 268 h 366"/>
                <a:gd name="T38" fmla="*/ 374 w 374"/>
                <a:gd name="T39" fmla="*/ 10 h 366"/>
                <a:gd name="T40" fmla="*/ 374 w 374"/>
                <a:gd name="T41" fmla="*/ 10 h 366"/>
                <a:gd name="T42" fmla="*/ 372 w 374"/>
                <a:gd name="T43" fmla="*/ 4 h 366"/>
                <a:gd name="T44" fmla="*/ 372 w 374"/>
                <a:gd name="T45" fmla="*/ 4 h 366"/>
                <a:gd name="T46" fmla="*/ 364 w 374"/>
                <a:gd name="T47" fmla="*/ 2 h 366"/>
                <a:gd name="T48" fmla="*/ 362 w 374"/>
                <a:gd name="T49" fmla="*/ 2 h 366"/>
                <a:gd name="T50" fmla="*/ 358 w 374"/>
                <a:gd name="T51" fmla="*/ 0 h 366"/>
                <a:gd name="T52" fmla="*/ 358 w 374"/>
                <a:gd name="T53" fmla="*/ 0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74" h="366">
                  <a:moveTo>
                    <a:pt x="358" y="0"/>
                  </a:moveTo>
                  <a:lnTo>
                    <a:pt x="0" y="358"/>
                  </a:lnTo>
                  <a:lnTo>
                    <a:pt x="0" y="358"/>
                  </a:lnTo>
                  <a:lnTo>
                    <a:pt x="4" y="366"/>
                  </a:lnTo>
                  <a:lnTo>
                    <a:pt x="4" y="366"/>
                  </a:lnTo>
                  <a:lnTo>
                    <a:pt x="14" y="362"/>
                  </a:lnTo>
                  <a:lnTo>
                    <a:pt x="18" y="360"/>
                  </a:lnTo>
                  <a:lnTo>
                    <a:pt x="24" y="360"/>
                  </a:lnTo>
                  <a:lnTo>
                    <a:pt x="24" y="360"/>
                  </a:lnTo>
                  <a:lnTo>
                    <a:pt x="24" y="360"/>
                  </a:lnTo>
                  <a:lnTo>
                    <a:pt x="96" y="288"/>
                  </a:lnTo>
                  <a:lnTo>
                    <a:pt x="96" y="288"/>
                  </a:lnTo>
                  <a:lnTo>
                    <a:pt x="98" y="286"/>
                  </a:lnTo>
                  <a:lnTo>
                    <a:pt x="98" y="286"/>
                  </a:lnTo>
                  <a:lnTo>
                    <a:pt x="96" y="282"/>
                  </a:lnTo>
                  <a:lnTo>
                    <a:pt x="96" y="282"/>
                  </a:lnTo>
                  <a:lnTo>
                    <a:pt x="98" y="276"/>
                  </a:lnTo>
                  <a:lnTo>
                    <a:pt x="102" y="272"/>
                  </a:lnTo>
                  <a:lnTo>
                    <a:pt x="116" y="268"/>
                  </a:lnTo>
                  <a:lnTo>
                    <a:pt x="374" y="10"/>
                  </a:lnTo>
                  <a:lnTo>
                    <a:pt x="374" y="10"/>
                  </a:lnTo>
                  <a:lnTo>
                    <a:pt x="372" y="4"/>
                  </a:lnTo>
                  <a:lnTo>
                    <a:pt x="372" y="4"/>
                  </a:lnTo>
                  <a:lnTo>
                    <a:pt x="364" y="2"/>
                  </a:lnTo>
                  <a:lnTo>
                    <a:pt x="362" y="2"/>
                  </a:lnTo>
                  <a:lnTo>
                    <a:pt x="358" y="0"/>
                  </a:lnTo>
                  <a:lnTo>
                    <a:pt x="35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675">
              <a:extLst>
                <a:ext uri="{FF2B5EF4-FFF2-40B4-BE49-F238E27FC236}">
                  <a16:creationId xmlns:a16="http://schemas.microsoft.com/office/drawing/2014/main" id="{92F7382C-2F7D-4ADA-832F-DA91D10EB4AA}"/>
                </a:ext>
              </a:extLst>
            </p:cNvPr>
            <p:cNvSpPr>
              <a:spLocks/>
            </p:cNvSpPr>
            <p:nvPr/>
          </p:nvSpPr>
          <p:spPr bwMode="auto">
            <a:xfrm>
              <a:off x="3374" y="1448"/>
              <a:ext cx="6" cy="4"/>
            </a:xfrm>
            <a:custGeom>
              <a:avLst/>
              <a:gdLst>
                <a:gd name="T0" fmla="*/ 6 w 6"/>
                <a:gd name="T1" fmla="*/ 4 h 4"/>
                <a:gd name="T2" fmla="*/ 6 w 6"/>
                <a:gd name="T3" fmla="*/ 4 h 4"/>
                <a:gd name="T4" fmla="*/ 4 w 6"/>
                <a:gd name="T5" fmla="*/ 0 h 4"/>
                <a:gd name="T6" fmla="*/ 0 w 6"/>
                <a:gd name="T7" fmla="*/ 4 h 4"/>
                <a:gd name="T8" fmla="*/ 0 w 6"/>
                <a:gd name="T9" fmla="*/ 4 h 4"/>
                <a:gd name="T10" fmla="*/ 6 w 6"/>
                <a:gd name="T11" fmla="*/ 4 h 4"/>
                <a:gd name="T12" fmla="*/ 6 w 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6" h="4">
                  <a:moveTo>
                    <a:pt x="6" y="4"/>
                  </a:moveTo>
                  <a:lnTo>
                    <a:pt x="6" y="4"/>
                  </a:lnTo>
                  <a:lnTo>
                    <a:pt x="4" y="0"/>
                  </a:lnTo>
                  <a:lnTo>
                    <a:pt x="0" y="4"/>
                  </a:lnTo>
                  <a:lnTo>
                    <a:pt x="0" y="4"/>
                  </a:lnTo>
                  <a:lnTo>
                    <a:pt x="6" y="4"/>
                  </a:lnTo>
                  <a:lnTo>
                    <a:pt x="6"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676">
              <a:extLst>
                <a:ext uri="{FF2B5EF4-FFF2-40B4-BE49-F238E27FC236}">
                  <a16:creationId xmlns:a16="http://schemas.microsoft.com/office/drawing/2014/main" id="{9EA148A4-D879-4E2C-A127-39627D110ED2}"/>
                </a:ext>
              </a:extLst>
            </p:cNvPr>
            <p:cNvSpPr>
              <a:spLocks/>
            </p:cNvSpPr>
            <p:nvPr/>
          </p:nvSpPr>
          <p:spPr bwMode="auto">
            <a:xfrm>
              <a:off x="3330" y="1460"/>
              <a:ext cx="52" cy="44"/>
            </a:xfrm>
            <a:custGeom>
              <a:avLst/>
              <a:gdLst>
                <a:gd name="T0" fmla="*/ 36 w 52"/>
                <a:gd name="T1" fmla="*/ 0 h 44"/>
                <a:gd name="T2" fmla="*/ 0 w 52"/>
                <a:gd name="T3" fmla="*/ 36 h 44"/>
                <a:gd name="T4" fmla="*/ 0 w 52"/>
                <a:gd name="T5" fmla="*/ 36 h 44"/>
                <a:gd name="T6" fmla="*/ 10 w 52"/>
                <a:gd name="T7" fmla="*/ 44 h 44"/>
                <a:gd name="T8" fmla="*/ 10 w 52"/>
                <a:gd name="T9" fmla="*/ 44 h 44"/>
                <a:gd name="T10" fmla="*/ 12 w 52"/>
                <a:gd name="T11" fmla="*/ 42 h 44"/>
                <a:gd name="T12" fmla="*/ 16 w 52"/>
                <a:gd name="T13" fmla="*/ 40 h 44"/>
                <a:gd name="T14" fmla="*/ 24 w 52"/>
                <a:gd name="T15" fmla="*/ 36 h 44"/>
                <a:gd name="T16" fmla="*/ 36 w 52"/>
                <a:gd name="T17" fmla="*/ 26 h 44"/>
                <a:gd name="T18" fmla="*/ 36 w 52"/>
                <a:gd name="T19" fmla="*/ 26 h 44"/>
                <a:gd name="T20" fmla="*/ 32 w 52"/>
                <a:gd name="T21" fmla="*/ 22 h 44"/>
                <a:gd name="T22" fmla="*/ 32 w 52"/>
                <a:gd name="T23" fmla="*/ 20 h 44"/>
                <a:gd name="T24" fmla="*/ 32 w 52"/>
                <a:gd name="T25" fmla="*/ 20 h 44"/>
                <a:gd name="T26" fmla="*/ 38 w 52"/>
                <a:gd name="T27" fmla="*/ 18 h 44"/>
                <a:gd name="T28" fmla="*/ 46 w 52"/>
                <a:gd name="T29" fmla="*/ 14 h 44"/>
                <a:gd name="T30" fmla="*/ 52 w 52"/>
                <a:gd name="T31" fmla="*/ 8 h 44"/>
                <a:gd name="T32" fmla="*/ 52 w 52"/>
                <a:gd name="T33" fmla="*/ 8 h 44"/>
                <a:gd name="T34" fmla="*/ 52 w 52"/>
                <a:gd name="T35" fmla="*/ 6 h 44"/>
                <a:gd name="T36" fmla="*/ 52 w 52"/>
                <a:gd name="T37" fmla="*/ 6 h 44"/>
                <a:gd name="T38" fmla="*/ 44 w 52"/>
                <a:gd name="T39" fmla="*/ 4 h 44"/>
                <a:gd name="T40" fmla="*/ 38 w 52"/>
                <a:gd name="T41" fmla="*/ 4 h 44"/>
                <a:gd name="T42" fmla="*/ 36 w 52"/>
                <a:gd name="T43" fmla="*/ 0 h 44"/>
                <a:gd name="T44" fmla="*/ 36 w 52"/>
                <a:gd name="T4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44">
                  <a:moveTo>
                    <a:pt x="36" y="0"/>
                  </a:moveTo>
                  <a:lnTo>
                    <a:pt x="0" y="36"/>
                  </a:lnTo>
                  <a:lnTo>
                    <a:pt x="0" y="36"/>
                  </a:lnTo>
                  <a:lnTo>
                    <a:pt x="10" y="44"/>
                  </a:lnTo>
                  <a:lnTo>
                    <a:pt x="10" y="44"/>
                  </a:lnTo>
                  <a:lnTo>
                    <a:pt x="12" y="42"/>
                  </a:lnTo>
                  <a:lnTo>
                    <a:pt x="16" y="40"/>
                  </a:lnTo>
                  <a:lnTo>
                    <a:pt x="24" y="36"/>
                  </a:lnTo>
                  <a:lnTo>
                    <a:pt x="36" y="26"/>
                  </a:lnTo>
                  <a:lnTo>
                    <a:pt x="36" y="26"/>
                  </a:lnTo>
                  <a:lnTo>
                    <a:pt x="32" y="22"/>
                  </a:lnTo>
                  <a:lnTo>
                    <a:pt x="32" y="20"/>
                  </a:lnTo>
                  <a:lnTo>
                    <a:pt x="32" y="20"/>
                  </a:lnTo>
                  <a:lnTo>
                    <a:pt x="38" y="18"/>
                  </a:lnTo>
                  <a:lnTo>
                    <a:pt x="46" y="14"/>
                  </a:lnTo>
                  <a:lnTo>
                    <a:pt x="52" y="8"/>
                  </a:lnTo>
                  <a:lnTo>
                    <a:pt x="52" y="8"/>
                  </a:lnTo>
                  <a:lnTo>
                    <a:pt x="52" y="6"/>
                  </a:lnTo>
                  <a:lnTo>
                    <a:pt x="52" y="6"/>
                  </a:lnTo>
                  <a:lnTo>
                    <a:pt x="44" y="4"/>
                  </a:lnTo>
                  <a:lnTo>
                    <a:pt x="38"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677">
              <a:extLst>
                <a:ext uri="{FF2B5EF4-FFF2-40B4-BE49-F238E27FC236}">
                  <a16:creationId xmlns:a16="http://schemas.microsoft.com/office/drawing/2014/main" id="{CA46BE8B-FC7B-42FD-AD5E-BEB5CAFD349C}"/>
                </a:ext>
              </a:extLst>
            </p:cNvPr>
            <p:cNvSpPr>
              <a:spLocks/>
            </p:cNvSpPr>
            <p:nvPr/>
          </p:nvSpPr>
          <p:spPr bwMode="auto">
            <a:xfrm>
              <a:off x="3316" y="1500"/>
              <a:ext cx="26" cy="22"/>
            </a:xfrm>
            <a:custGeom>
              <a:avLst/>
              <a:gdLst>
                <a:gd name="T0" fmla="*/ 0 w 26"/>
                <a:gd name="T1" fmla="*/ 10 h 22"/>
                <a:gd name="T2" fmla="*/ 0 w 26"/>
                <a:gd name="T3" fmla="*/ 10 h 22"/>
                <a:gd name="T4" fmla="*/ 4 w 26"/>
                <a:gd name="T5" fmla="*/ 16 h 22"/>
                <a:gd name="T6" fmla="*/ 12 w 26"/>
                <a:gd name="T7" fmla="*/ 22 h 22"/>
                <a:gd name="T8" fmla="*/ 26 w 26"/>
                <a:gd name="T9" fmla="*/ 8 h 22"/>
                <a:gd name="T10" fmla="*/ 26 w 26"/>
                <a:gd name="T11" fmla="*/ 8 h 22"/>
                <a:gd name="T12" fmla="*/ 18 w 26"/>
                <a:gd name="T13" fmla="*/ 4 h 22"/>
                <a:gd name="T14" fmla="*/ 10 w 26"/>
                <a:gd name="T15" fmla="*/ 0 h 22"/>
                <a:gd name="T16" fmla="*/ 0 w 26"/>
                <a:gd name="T17" fmla="*/ 1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0" y="10"/>
                  </a:moveTo>
                  <a:lnTo>
                    <a:pt x="0" y="10"/>
                  </a:lnTo>
                  <a:lnTo>
                    <a:pt x="4" y="16"/>
                  </a:lnTo>
                  <a:lnTo>
                    <a:pt x="12" y="22"/>
                  </a:lnTo>
                  <a:lnTo>
                    <a:pt x="26" y="8"/>
                  </a:lnTo>
                  <a:lnTo>
                    <a:pt x="26" y="8"/>
                  </a:lnTo>
                  <a:lnTo>
                    <a:pt x="18" y="4"/>
                  </a:lnTo>
                  <a:lnTo>
                    <a:pt x="10" y="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678">
              <a:extLst>
                <a:ext uri="{FF2B5EF4-FFF2-40B4-BE49-F238E27FC236}">
                  <a16:creationId xmlns:a16="http://schemas.microsoft.com/office/drawing/2014/main" id="{49045BE0-876A-47F8-8359-396F19679DB5}"/>
                </a:ext>
              </a:extLst>
            </p:cNvPr>
            <p:cNvSpPr>
              <a:spLocks/>
            </p:cNvSpPr>
            <p:nvPr/>
          </p:nvSpPr>
          <p:spPr bwMode="auto">
            <a:xfrm>
              <a:off x="3146" y="1516"/>
              <a:ext cx="178" cy="162"/>
            </a:xfrm>
            <a:custGeom>
              <a:avLst/>
              <a:gdLst>
                <a:gd name="T0" fmla="*/ 164 w 178"/>
                <a:gd name="T1" fmla="*/ 0 h 162"/>
                <a:gd name="T2" fmla="*/ 0 w 178"/>
                <a:gd name="T3" fmla="*/ 162 h 162"/>
                <a:gd name="T4" fmla="*/ 2 w 178"/>
                <a:gd name="T5" fmla="*/ 162 h 162"/>
                <a:gd name="T6" fmla="*/ 2 w 178"/>
                <a:gd name="T7" fmla="*/ 162 h 162"/>
                <a:gd name="T8" fmla="*/ 20 w 178"/>
                <a:gd name="T9" fmla="*/ 156 h 162"/>
                <a:gd name="T10" fmla="*/ 28 w 178"/>
                <a:gd name="T11" fmla="*/ 154 h 162"/>
                <a:gd name="T12" fmla="*/ 36 w 178"/>
                <a:gd name="T13" fmla="*/ 148 h 162"/>
                <a:gd name="T14" fmla="*/ 36 w 178"/>
                <a:gd name="T15" fmla="*/ 148 h 162"/>
                <a:gd name="T16" fmla="*/ 40 w 178"/>
                <a:gd name="T17" fmla="*/ 142 h 162"/>
                <a:gd name="T18" fmla="*/ 44 w 178"/>
                <a:gd name="T19" fmla="*/ 136 h 162"/>
                <a:gd name="T20" fmla="*/ 48 w 178"/>
                <a:gd name="T21" fmla="*/ 130 h 162"/>
                <a:gd name="T22" fmla="*/ 54 w 178"/>
                <a:gd name="T23" fmla="*/ 124 h 162"/>
                <a:gd name="T24" fmla="*/ 64 w 178"/>
                <a:gd name="T25" fmla="*/ 114 h 162"/>
                <a:gd name="T26" fmla="*/ 64 w 178"/>
                <a:gd name="T27" fmla="*/ 114 h 162"/>
                <a:gd name="T28" fmla="*/ 66 w 178"/>
                <a:gd name="T29" fmla="*/ 112 h 162"/>
                <a:gd name="T30" fmla="*/ 68 w 178"/>
                <a:gd name="T31" fmla="*/ 110 h 162"/>
                <a:gd name="T32" fmla="*/ 74 w 178"/>
                <a:gd name="T33" fmla="*/ 106 h 162"/>
                <a:gd name="T34" fmla="*/ 84 w 178"/>
                <a:gd name="T35" fmla="*/ 106 h 162"/>
                <a:gd name="T36" fmla="*/ 152 w 178"/>
                <a:gd name="T37" fmla="*/ 36 h 162"/>
                <a:gd name="T38" fmla="*/ 152 w 178"/>
                <a:gd name="T39" fmla="*/ 36 h 162"/>
                <a:gd name="T40" fmla="*/ 152 w 178"/>
                <a:gd name="T41" fmla="*/ 30 h 162"/>
                <a:gd name="T42" fmla="*/ 152 w 178"/>
                <a:gd name="T43" fmla="*/ 30 h 162"/>
                <a:gd name="T44" fmla="*/ 154 w 178"/>
                <a:gd name="T45" fmla="*/ 32 h 162"/>
                <a:gd name="T46" fmla="*/ 158 w 178"/>
                <a:gd name="T47" fmla="*/ 30 h 162"/>
                <a:gd name="T48" fmla="*/ 178 w 178"/>
                <a:gd name="T49" fmla="*/ 10 h 162"/>
                <a:gd name="T50" fmla="*/ 178 w 178"/>
                <a:gd name="T51" fmla="*/ 10 h 162"/>
                <a:gd name="T52" fmla="*/ 164 w 178"/>
                <a:gd name="T53" fmla="*/ 0 h 162"/>
                <a:gd name="T54" fmla="*/ 164 w 178"/>
                <a:gd name="T5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8" h="162">
                  <a:moveTo>
                    <a:pt x="164" y="0"/>
                  </a:moveTo>
                  <a:lnTo>
                    <a:pt x="0" y="162"/>
                  </a:lnTo>
                  <a:lnTo>
                    <a:pt x="2" y="162"/>
                  </a:lnTo>
                  <a:lnTo>
                    <a:pt x="2" y="162"/>
                  </a:lnTo>
                  <a:lnTo>
                    <a:pt x="20" y="156"/>
                  </a:lnTo>
                  <a:lnTo>
                    <a:pt x="28" y="154"/>
                  </a:lnTo>
                  <a:lnTo>
                    <a:pt x="36" y="148"/>
                  </a:lnTo>
                  <a:lnTo>
                    <a:pt x="36" y="148"/>
                  </a:lnTo>
                  <a:lnTo>
                    <a:pt x="40" y="142"/>
                  </a:lnTo>
                  <a:lnTo>
                    <a:pt x="44" y="136"/>
                  </a:lnTo>
                  <a:lnTo>
                    <a:pt x="48" y="130"/>
                  </a:lnTo>
                  <a:lnTo>
                    <a:pt x="54" y="124"/>
                  </a:lnTo>
                  <a:lnTo>
                    <a:pt x="64" y="114"/>
                  </a:lnTo>
                  <a:lnTo>
                    <a:pt x="64" y="114"/>
                  </a:lnTo>
                  <a:lnTo>
                    <a:pt x="66" y="112"/>
                  </a:lnTo>
                  <a:lnTo>
                    <a:pt x="68" y="110"/>
                  </a:lnTo>
                  <a:lnTo>
                    <a:pt x="74" y="106"/>
                  </a:lnTo>
                  <a:lnTo>
                    <a:pt x="84" y="106"/>
                  </a:lnTo>
                  <a:lnTo>
                    <a:pt x="152" y="36"/>
                  </a:lnTo>
                  <a:lnTo>
                    <a:pt x="152" y="36"/>
                  </a:lnTo>
                  <a:lnTo>
                    <a:pt x="152" y="30"/>
                  </a:lnTo>
                  <a:lnTo>
                    <a:pt x="152" y="30"/>
                  </a:lnTo>
                  <a:lnTo>
                    <a:pt x="154" y="32"/>
                  </a:lnTo>
                  <a:lnTo>
                    <a:pt x="158" y="30"/>
                  </a:lnTo>
                  <a:lnTo>
                    <a:pt x="178" y="10"/>
                  </a:lnTo>
                  <a:lnTo>
                    <a:pt x="178" y="10"/>
                  </a:lnTo>
                  <a:lnTo>
                    <a:pt x="164" y="0"/>
                  </a:lnTo>
                  <a:lnTo>
                    <a:pt x="16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679">
              <a:extLst>
                <a:ext uri="{FF2B5EF4-FFF2-40B4-BE49-F238E27FC236}">
                  <a16:creationId xmlns:a16="http://schemas.microsoft.com/office/drawing/2014/main" id="{E775B44F-0AE9-4D71-ABF7-4276205919FD}"/>
                </a:ext>
              </a:extLst>
            </p:cNvPr>
            <p:cNvSpPr>
              <a:spLocks/>
            </p:cNvSpPr>
            <p:nvPr/>
          </p:nvSpPr>
          <p:spPr bwMode="auto">
            <a:xfrm>
              <a:off x="3036" y="1748"/>
              <a:ext cx="42" cy="50"/>
            </a:xfrm>
            <a:custGeom>
              <a:avLst/>
              <a:gdLst>
                <a:gd name="T0" fmla="*/ 10 w 42"/>
                <a:gd name="T1" fmla="*/ 50 h 50"/>
                <a:gd name="T2" fmla="*/ 10 w 42"/>
                <a:gd name="T3" fmla="*/ 50 h 50"/>
                <a:gd name="T4" fmla="*/ 14 w 42"/>
                <a:gd name="T5" fmla="*/ 48 h 50"/>
                <a:gd name="T6" fmla="*/ 18 w 42"/>
                <a:gd name="T7" fmla="*/ 46 h 50"/>
                <a:gd name="T8" fmla="*/ 18 w 42"/>
                <a:gd name="T9" fmla="*/ 46 h 50"/>
                <a:gd name="T10" fmla="*/ 20 w 42"/>
                <a:gd name="T11" fmla="*/ 48 h 50"/>
                <a:gd name="T12" fmla="*/ 36 w 42"/>
                <a:gd name="T13" fmla="*/ 30 h 50"/>
                <a:gd name="T14" fmla="*/ 36 w 42"/>
                <a:gd name="T15" fmla="*/ 30 h 50"/>
                <a:gd name="T16" fmla="*/ 38 w 42"/>
                <a:gd name="T17" fmla="*/ 26 h 50"/>
                <a:gd name="T18" fmla="*/ 42 w 42"/>
                <a:gd name="T19" fmla="*/ 22 h 50"/>
                <a:gd name="T20" fmla="*/ 42 w 42"/>
                <a:gd name="T21" fmla="*/ 22 h 50"/>
                <a:gd name="T22" fmla="*/ 42 w 42"/>
                <a:gd name="T23" fmla="*/ 12 h 50"/>
                <a:gd name="T24" fmla="*/ 42 w 42"/>
                <a:gd name="T25" fmla="*/ 0 h 50"/>
                <a:gd name="T26" fmla="*/ 0 w 42"/>
                <a:gd name="T27" fmla="*/ 42 h 50"/>
                <a:gd name="T28" fmla="*/ 0 w 42"/>
                <a:gd name="T29" fmla="*/ 42 h 50"/>
                <a:gd name="T30" fmla="*/ 4 w 42"/>
                <a:gd name="T31" fmla="*/ 48 h 50"/>
                <a:gd name="T32" fmla="*/ 6 w 42"/>
                <a:gd name="T33" fmla="*/ 50 h 50"/>
                <a:gd name="T34" fmla="*/ 10 w 42"/>
                <a:gd name="T35" fmla="*/ 50 h 50"/>
                <a:gd name="T36" fmla="*/ 10 w 42"/>
                <a:gd name="T37"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 h="50">
                  <a:moveTo>
                    <a:pt x="10" y="50"/>
                  </a:moveTo>
                  <a:lnTo>
                    <a:pt x="10" y="50"/>
                  </a:lnTo>
                  <a:lnTo>
                    <a:pt x="14" y="48"/>
                  </a:lnTo>
                  <a:lnTo>
                    <a:pt x="18" y="46"/>
                  </a:lnTo>
                  <a:lnTo>
                    <a:pt x="18" y="46"/>
                  </a:lnTo>
                  <a:lnTo>
                    <a:pt x="20" y="48"/>
                  </a:lnTo>
                  <a:lnTo>
                    <a:pt x="36" y="30"/>
                  </a:lnTo>
                  <a:lnTo>
                    <a:pt x="36" y="30"/>
                  </a:lnTo>
                  <a:lnTo>
                    <a:pt x="38" y="26"/>
                  </a:lnTo>
                  <a:lnTo>
                    <a:pt x="42" y="22"/>
                  </a:lnTo>
                  <a:lnTo>
                    <a:pt x="42" y="22"/>
                  </a:lnTo>
                  <a:lnTo>
                    <a:pt x="42" y="12"/>
                  </a:lnTo>
                  <a:lnTo>
                    <a:pt x="42" y="0"/>
                  </a:lnTo>
                  <a:lnTo>
                    <a:pt x="0" y="42"/>
                  </a:lnTo>
                  <a:lnTo>
                    <a:pt x="0" y="42"/>
                  </a:lnTo>
                  <a:lnTo>
                    <a:pt x="4" y="48"/>
                  </a:lnTo>
                  <a:lnTo>
                    <a:pt x="6" y="50"/>
                  </a:lnTo>
                  <a:lnTo>
                    <a:pt x="10" y="50"/>
                  </a:lnTo>
                  <a:lnTo>
                    <a:pt x="10" y="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80">
              <a:extLst>
                <a:ext uri="{FF2B5EF4-FFF2-40B4-BE49-F238E27FC236}">
                  <a16:creationId xmlns:a16="http://schemas.microsoft.com/office/drawing/2014/main" id="{FF574053-2693-411F-87DA-4D032E392D8C}"/>
                </a:ext>
              </a:extLst>
            </p:cNvPr>
            <p:cNvSpPr>
              <a:spLocks/>
            </p:cNvSpPr>
            <p:nvPr/>
          </p:nvSpPr>
          <p:spPr bwMode="auto">
            <a:xfrm>
              <a:off x="3320" y="1536"/>
              <a:ext cx="30" cy="32"/>
            </a:xfrm>
            <a:custGeom>
              <a:avLst/>
              <a:gdLst>
                <a:gd name="T0" fmla="*/ 12 w 30"/>
                <a:gd name="T1" fmla="*/ 32 h 32"/>
                <a:gd name="T2" fmla="*/ 30 w 30"/>
                <a:gd name="T3" fmla="*/ 14 h 32"/>
                <a:gd name="T4" fmla="*/ 30 w 30"/>
                <a:gd name="T5" fmla="*/ 14 h 32"/>
                <a:gd name="T6" fmla="*/ 24 w 30"/>
                <a:gd name="T7" fmla="*/ 6 h 32"/>
                <a:gd name="T8" fmla="*/ 18 w 30"/>
                <a:gd name="T9" fmla="*/ 0 h 32"/>
                <a:gd name="T10" fmla="*/ 0 w 30"/>
                <a:gd name="T11" fmla="*/ 18 h 32"/>
                <a:gd name="T12" fmla="*/ 0 w 30"/>
                <a:gd name="T13" fmla="*/ 18 h 32"/>
                <a:gd name="T14" fmla="*/ 4 w 30"/>
                <a:gd name="T15" fmla="*/ 26 h 32"/>
                <a:gd name="T16" fmla="*/ 12 w 30"/>
                <a:gd name="T17" fmla="*/ 32 h 32"/>
                <a:gd name="T18" fmla="*/ 12 w 30"/>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32">
                  <a:moveTo>
                    <a:pt x="12" y="32"/>
                  </a:moveTo>
                  <a:lnTo>
                    <a:pt x="30" y="14"/>
                  </a:lnTo>
                  <a:lnTo>
                    <a:pt x="30" y="14"/>
                  </a:lnTo>
                  <a:lnTo>
                    <a:pt x="24" y="6"/>
                  </a:lnTo>
                  <a:lnTo>
                    <a:pt x="18" y="0"/>
                  </a:lnTo>
                  <a:lnTo>
                    <a:pt x="0" y="18"/>
                  </a:lnTo>
                  <a:lnTo>
                    <a:pt x="0" y="18"/>
                  </a:lnTo>
                  <a:lnTo>
                    <a:pt x="4" y="26"/>
                  </a:lnTo>
                  <a:lnTo>
                    <a:pt x="12" y="32"/>
                  </a:lnTo>
                  <a:lnTo>
                    <a:pt x="1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681">
              <a:extLst>
                <a:ext uri="{FF2B5EF4-FFF2-40B4-BE49-F238E27FC236}">
                  <a16:creationId xmlns:a16="http://schemas.microsoft.com/office/drawing/2014/main" id="{65373909-2B7B-43BB-AC25-F210209957E7}"/>
                </a:ext>
              </a:extLst>
            </p:cNvPr>
            <p:cNvSpPr>
              <a:spLocks/>
            </p:cNvSpPr>
            <p:nvPr/>
          </p:nvSpPr>
          <p:spPr bwMode="auto">
            <a:xfrm>
              <a:off x="3258" y="1574"/>
              <a:ext cx="64" cy="42"/>
            </a:xfrm>
            <a:custGeom>
              <a:avLst/>
              <a:gdLst>
                <a:gd name="T0" fmla="*/ 0 w 64"/>
                <a:gd name="T1" fmla="*/ 42 h 42"/>
                <a:gd name="T2" fmla="*/ 0 w 64"/>
                <a:gd name="T3" fmla="*/ 42 h 42"/>
                <a:gd name="T4" fmla="*/ 14 w 64"/>
                <a:gd name="T5" fmla="*/ 40 h 42"/>
                <a:gd name="T6" fmla="*/ 30 w 64"/>
                <a:gd name="T7" fmla="*/ 36 h 42"/>
                <a:gd name="T8" fmla="*/ 64 w 64"/>
                <a:gd name="T9" fmla="*/ 2 h 42"/>
                <a:gd name="T10" fmla="*/ 64 w 64"/>
                <a:gd name="T11" fmla="*/ 2 h 42"/>
                <a:gd name="T12" fmla="*/ 52 w 64"/>
                <a:gd name="T13" fmla="*/ 2 h 42"/>
                <a:gd name="T14" fmla="*/ 42 w 64"/>
                <a:gd name="T15" fmla="*/ 0 h 42"/>
                <a:gd name="T16" fmla="*/ 0 w 64"/>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42">
                  <a:moveTo>
                    <a:pt x="0" y="42"/>
                  </a:moveTo>
                  <a:lnTo>
                    <a:pt x="0" y="42"/>
                  </a:lnTo>
                  <a:lnTo>
                    <a:pt x="14" y="40"/>
                  </a:lnTo>
                  <a:lnTo>
                    <a:pt x="30" y="36"/>
                  </a:lnTo>
                  <a:lnTo>
                    <a:pt x="64" y="2"/>
                  </a:lnTo>
                  <a:lnTo>
                    <a:pt x="64" y="2"/>
                  </a:lnTo>
                  <a:lnTo>
                    <a:pt x="52" y="2"/>
                  </a:lnTo>
                  <a:lnTo>
                    <a:pt x="42" y="0"/>
                  </a:lnTo>
                  <a:lnTo>
                    <a:pt x="0"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682">
              <a:extLst>
                <a:ext uri="{FF2B5EF4-FFF2-40B4-BE49-F238E27FC236}">
                  <a16:creationId xmlns:a16="http://schemas.microsoft.com/office/drawing/2014/main" id="{C4489058-7940-410F-A959-3099E4805D2D}"/>
                </a:ext>
              </a:extLst>
            </p:cNvPr>
            <p:cNvSpPr>
              <a:spLocks/>
            </p:cNvSpPr>
            <p:nvPr/>
          </p:nvSpPr>
          <p:spPr bwMode="auto">
            <a:xfrm>
              <a:off x="3342" y="1580"/>
              <a:ext cx="2" cy="2"/>
            </a:xfrm>
            <a:custGeom>
              <a:avLst/>
              <a:gdLst>
                <a:gd name="T0" fmla="*/ 2 w 2"/>
                <a:gd name="T1" fmla="*/ 0 h 2"/>
                <a:gd name="T2" fmla="*/ 2 w 2"/>
                <a:gd name="T3" fmla="*/ 0 h 2"/>
                <a:gd name="T4" fmla="*/ 0 w 2"/>
                <a:gd name="T5" fmla="*/ 0 h 2"/>
                <a:gd name="T6" fmla="*/ 0 w 2"/>
                <a:gd name="T7" fmla="*/ 2 h 2"/>
                <a:gd name="T8" fmla="*/ 0 w 2"/>
                <a:gd name="T9" fmla="*/ 2 h 2"/>
                <a:gd name="T10" fmla="*/ 2 w 2"/>
                <a:gd name="T11" fmla="*/ 0 h 2"/>
                <a:gd name="T12" fmla="*/ 2 w 2"/>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0"/>
                  </a:moveTo>
                  <a:lnTo>
                    <a:pt x="2" y="0"/>
                  </a:lnTo>
                  <a:lnTo>
                    <a:pt x="0" y="0"/>
                  </a:lnTo>
                  <a:lnTo>
                    <a:pt x="0" y="2"/>
                  </a:lnTo>
                  <a:lnTo>
                    <a:pt x="0" y="2"/>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683">
              <a:extLst>
                <a:ext uri="{FF2B5EF4-FFF2-40B4-BE49-F238E27FC236}">
                  <a16:creationId xmlns:a16="http://schemas.microsoft.com/office/drawing/2014/main" id="{2580E5EE-C070-4339-924B-742112054FC9}"/>
                </a:ext>
              </a:extLst>
            </p:cNvPr>
            <p:cNvSpPr>
              <a:spLocks/>
            </p:cNvSpPr>
            <p:nvPr/>
          </p:nvSpPr>
          <p:spPr bwMode="auto">
            <a:xfrm>
              <a:off x="2910" y="1574"/>
              <a:ext cx="22" cy="22"/>
            </a:xfrm>
            <a:custGeom>
              <a:avLst/>
              <a:gdLst>
                <a:gd name="T0" fmla="*/ 0 w 22"/>
                <a:gd name="T1" fmla="*/ 10 h 22"/>
                <a:gd name="T2" fmla="*/ 0 w 22"/>
                <a:gd name="T3" fmla="*/ 10 h 22"/>
                <a:gd name="T4" fmla="*/ 2 w 22"/>
                <a:gd name="T5" fmla="*/ 16 h 22"/>
                <a:gd name="T6" fmla="*/ 6 w 22"/>
                <a:gd name="T7" fmla="*/ 22 h 22"/>
                <a:gd name="T8" fmla="*/ 22 w 22"/>
                <a:gd name="T9" fmla="*/ 4 h 22"/>
                <a:gd name="T10" fmla="*/ 22 w 22"/>
                <a:gd name="T11" fmla="*/ 4 h 22"/>
                <a:gd name="T12" fmla="*/ 18 w 22"/>
                <a:gd name="T13" fmla="*/ 2 h 22"/>
                <a:gd name="T14" fmla="*/ 10 w 22"/>
                <a:gd name="T15" fmla="*/ 0 h 22"/>
                <a:gd name="T16" fmla="*/ 10 w 22"/>
                <a:gd name="T17" fmla="*/ 0 h 22"/>
                <a:gd name="T18" fmla="*/ 4 w 22"/>
                <a:gd name="T19" fmla="*/ 2 h 22"/>
                <a:gd name="T20" fmla="*/ 2 w 22"/>
                <a:gd name="T21" fmla="*/ 6 h 22"/>
                <a:gd name="T22" fmla="*/ 0 w 22"/>
                <a:gd name="T23" fmla="*/ 10 h 22"/>
                <a:gd name="T24" fmla="*/ 0 w 22"/>
                <a:gd name="T25" fmla="*/ 1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2">
                  <a:moveTo>
                    <a:pt x="0" y="10"/>
                  </a:moveTo>
                  <a:lnTo>
                    <a:pt x="0" y="10"/>
                  </a:lnTo>
                  <a:lnTo>
                    <a:pt x="2" y="16"/>
                  </a:lnTo>
                  <a:lnTo>
                    <a:pt x="6" y="22"/>
                  </a:lnTo>
                  <a:lnTo>
                    <a:pt x="22" y="4"/>
                  </a:lnTo>
                  <a:lnTo>
                    <a:pt x="22" y="4"/>
                  </a:lnTo>
                  <a:lnTo>
                    <a:pt x="18" y="2"/>
                  </a:lnTo>
                  <a:lnTo>
                    <a:pt x="10" y="0"/>
                  </a:lnTo>
                  <a:lnTo>
                    <a:pt x="10" y="0"/>
                  </a:lnTo>
                  <a:lnTo>
                    <a:pt x="4" y="2"/>
                  </a:lnTo>
                  <a:lnTo>
                    <a:pt x="2" y="6"/>
                  </a:lnTo>
                  <a:lnTo>
                    <a:pt x="0" y="1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684">
              <a:extLst>
                <a:ext uri="{FF2B5EF4-FFF2-40B4-BE49-F238E27FC236}">
                  <a16:creationId xmlns:a16="http://schemas.microsoft.com/office/drawing/2014/main" id="{FB4A7F65-1E00-445E-BA73-A7FD24F67CAC}"/>
                </a:ext>
              </a:extLst>
            </p:cNvPr>
            <p:cNvSpPr>
              <a:spLocks/>
            </p:cNvSpPr>
            <p:nvPr/>
          </p:nvSpPr>
          <p:spPr bwMode="auto">
            <a:xfrm>
              <a:off x="2936" y="1590"/>
              <a:ext cx="12" cy="10"/>
            </a:xfrm>
            <a:custGeom>
              <a:avLst/>
              <a:gdLst>
                <a:gd name="T0" fmla="*/ 12 w 12"/>
                <a:gd name="T1" fmla="*/ 0 h 10"/>
                <a:gd name="T2" fmla="*/ 12 w 12"/>
                <a:gd name="T3" fmla="*/ 0 h 10"/>
                <a:gd name="T4" fmla="*/ 10 w 12"/>
                <a:gd name="T5" fmla="*/ 0 h 10"/>
                <a:gd name="T6" fmla="*/ 0 w 12"/>
                <a:gd name="T7" fmla="*/ 10 h 10"/>
                <a:gd name="T8" fmla="*/ 0 w 12"/>
                <a:gd name="T9" fmla="*/ 10 h 10"/>
                <a:gd name="T10" fmla="*/ 8 w 12"/>
                <a:gd name="T11" fmla="*/ 6 h 10"/>
                <a:gd name="T12" fmla="*/ 12 w 12"/>
                <a:gd name="T13" fmla="*/ 4 h 10"/>
                <a:gd name="T14" fmla="*/ 12 w 12"/>
                <a:gd name="T15" fmla="*/ 0 h 10"/>
                <a:gd name="T16" fmla="*/ 12 w 12"/>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0">
                  <a:moveTo>
                    <a:pt x="12" y="0"/>
                  </a:moveTo>
                  <a:lnTo>
                    <a:pt x="12" y="0"/>
                  </a:lnTo>
                  <a:lnTo>
                    <a:pt x="10" y="0"/>
                  </a:lnTo>
                  <a:lnTo>
                    <a:pt x="0" y="10"/>
                  </a:lnTo>
                  <a:lnTo>
                    <a:pt x="0" y="10"/>
                  </a:lnTo>
                  <a:lnTo>
                    <a:pt x="8" y="6"/>
                  </a:lnTo>
                  <a:lnTo>
                    <a:pt x="12" y="4"/>
                  </a:lnTo>
                  <a:lnTo>
                    <a:pt x="12" y="0"/>
                  </a:lnTo>
                  <a:lnTo>
                    <a:pt x="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685">
              <a:extLst>
                <a:ext uri="{FF2B5EF4-FFF2-40B4-BE49-F238E27FC236}">
                  <a16:creationId xmlns:a16="http://schemas.microsoft.com/office/drawing/2014/main" id="{AB3AD84F-2FC6-4C4F-8EA8-50BF6CF3F47D}"/>
                </a:ext>
              </a:extLst>
            </p:cNvPr>
            <p:cNvSpPr>
              <a:spLocks/>
            </p:cNvSpPr>
            <p:nvPr/>
          </p:nvSpPr>
          <p:spPr bwMode="auto">
            <a:xfrm>
              <a:off x="2856" y="1976"/>
              <a:ext cx="48" cy="54"/>
            </a:xfrm>
            <a:custGeom>
              <a:avLst/>
              <a:gdLst>
                <a:gd name="T0" fmla="*/ 10 w 48"/>
                <a:gd name="T1" fmla="*/ 40 h 54"/>
                <a:gd name="T2" fmla="*/ 10 w 48"/>
                <a:gd name="T3" fmla="*/ 40 h 54"/>
                <a:gd name="T4" fmla="*/ 4 w 48"/>
                <a:gd name="T5" fmla="*/ 44 h 54"/>
                <a:gd name="T6" fmla="*/ 0 w 48"/>
                <a:gd name="T7" fmla="*/ 50 h 54"/>
                <a:gd name="T8" fmla="*/ 0 w 48"/>
                <a:gd name="T9" fmla="*/ 50 h 54"/>
                <a:gd name="T10" fmla="*/ 0 w 48"/>
                <a:gd name="T11" fmla="*/ 52 h 54"/>
                <a:gd name="T12" fmla="*/ 2 w 48"/>
                <a:gd name="T13" fmla="*/ 54 h 54"/>
                <a:gd name="T14" fmla="*/ 2 w 48"/>
                <a:gd name="T15" fmla="*/ 54 h 54"/>
                <a:gd name="T16" fmla="*/ 10 w 48"/>
                <a:gd name="T17" fmla="*/ 54 h 54"/>
                <a:gd name="T18" fmla="*/ 16 w 48"/>
                <a:gd name="T19" fmla="*/ 52 h 54"/>
                <a:gd name="T20" fmla="*/ 48 w 48"/>
                <a:gd name="T21" fmla="*/ 20 h 54"/>
                <a:gd name="T22" fmla="*/ 48 w 48"/>
                <a:gd name="T23" fmla="*/ 18 h 54"/>
                <a:gd name="T24" fmla="*/ 48 w 48"/>
                <a:gd name="T25" fmla="*/ 14 h 54"/>
                <a:gd name="T26" fmla="*/ 48 w 48"/>
                <a:gd name="T27" fmla="*/ 14 h 54"/>
                <a:gd name="T28" fmla="*/ 46 w 48"/>
                <a:gd name="T29" fmla="*/ 12 h 54"/>
                <a:gd name="T30" fmla="*/ 42 w 48"/>
                <a:gd name="T31" fmla="*/ 12 h 54"/>
                <a:gd name="T32" fmla="*/ 42 w 48"/>
                <a:gd name="T33" fmla="*/ 12 h 54"/>
                <a:gd name="T34" fmla="*/ 40 w 48"/>
                <a:gd name="T35" fmla="*/ 14 h 54"/>
                <a:gd name="T36" fmla="*/ 36 w 48"/>
                <a:gd name="T37" fmla="*/ 16 h 54"/>
                <a:gd name="T38" fmla="*/ 36 w 48"/>
                <a:gd name="T39" fmla="*/ 12 h 54"/>
                <a:gd name="T40" fmla="*/ 36 w 48"/>
                <a:gd name="T41" fmla="*/ 12 h 54"/>
                <a:gd name="T42" fmla="*/ 36 w 48"/>
                <a:gd name="T43" fmla="*/ 8 h 54"/>
                <a:gd name="T44" fmla="*/ 38 w 48"/>
                <a:gd name="T45" fmla="*/ 6 h 54"/>
                <a:gd name="T46" fmla="*/ 42 w 48"/>
                <a:gd name="T47" fmla="*/ 0 h 54"/>
                <a:gd name="T48" fmla="*/ 6 w 48"/>
                <a:gd name="T49" fmla="*/ 38 h 54"/>
                <a:gd name="T50" fmla="*/ 6 w 48"/>
                <a:gd name="T51" fmla="*/ 38 h 54"/>
                <a:gd name="T52" fmla="*/ 10 w 48"/>
                <a:gd name="T53" fmla="*/ 38 h 54"/>
                <a:gd name="T54" fmla="*/ 10 w 48"/>
                <a:gd name="T55" fmla="*/ 4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 h="54">
                  <a:moveTo>
                    <a:pt x="10" y="40"/>
                  </a:moveTo>
                  <a:lnTo>
                    <a:pt x="10" y="40"/>
                  </a:lnTo>
                  <a:lnTo>
                    <a:pt x="4" y="44"/>
                  </a:lnTo>
                  <a:lnTo>
                    <a:pt x="0" y="50"/>
                  </a:lnTo>
                  <a:lnTo>
                    <a:pt x="0" y="50"/>
                  </a:lnTo>
                  <a:lnTo>
                    <a:pt x="0" y="52"/>
                  </a:lnTo>
                  <a:lnTo>
                    <a:pt x="2" y="54"/>
                  </a:lnTo>
                  <a:lnTo>
                    <a:pt x="2" y="54"/>
                  </a:lnTo>
                  <a:lnTo>
                    <a:pt x="10" y="54"/>
                  </a:lnTo>
                  <a:lnTo>
                    <a:pt x="16" y="52"/>
                  </a:lnTo>
                  <a:lnTo>
                    <a:pt x="48" y="20"/>
                  </a:lnTo>
                  <a:lnTo>
                    <a:pt x="48" y="18"/>
                  </a:lnTo>
                  <a:lnTo>
                    <a:pt x="48" y="14"/>
                  </a:lnTo>
                  <a:lnTo>
                    <a:pt x="48" y="14"/>
                  </a:lnTo>
                  <a:lnTo>
                    <a:pt x="46" y="12"/>
                  </a:lnTo>
                  <a:lnTo>
                    <a:pt x="42" y="12"/>
                  </a:lnTo>
                  <a:lnTo>
                    <a:pt x="42" y="12"/>
                  </a:lnTo>
                  <a:lnTo>
                    <a:pt x="40" y="14"/>
                  </a:lnTo>
                  <a:lnTo>
                    <a:pt x="36" y="16"/>
                  </a:lnTo>
                  <a:lnTo>
                    <a:pt x="36" y="12"/>
                  </a:lnTo>
                  <a:lnTo>
                    <a:pt x="36" y="12"/>
                  </a:lnTo>
                  <a:lnTo>
                    <a:pt x="36" y="8"/>
                  </a:lnTo>
                  <a:lnTo>
                    <a:pt x="38" y="6"/>
                  </a:lnTo>
                  <a:lnTo>
                    <a:pt x="42" y="0"/>
                  </a:lnTo>
                  <a:lnTo>
                    <a:pt x="6" y="38"/>
                  </a:lnTo>
                  <a:lnTo>
                    <a:pt x="6" y="38"/>
                  </a:lnTo>
                  <a:lnTo>
                    <a:pt x="10" y="38"/>
                  </a:lnTo>
                  <a:lnTo>
                    <a:pt x="10"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686">
              <a:extLst>
                <a:ext uri="{FF2B5EF4-FFF2-40B4-BE49-F238E27FC236}">
                  <a16:creationId xmlns:a16="http://schemas.microsoft.com/office/drawing/2014/main" id="{1E1B7C16-CE59-4FFE-8C37-7F2FFD6DCFEF}"/>
                </a:ext>
              </a:extLst>
            </p:cNvPr>
            <p:cNvSpPr>
              <a:spLocks/>
            </p:cNvSpPr>
            <p:nvPr/>
          </p:nvSpPr>
          <p:spPr bwMode="auto">
            <a:xfrm>
              <a:off x="2892" y="1998"/>
              <a:ext cx="40" cy="42"/>
            </a:xfrm>
            <a:custGeom>
              <a:avLst/>
              <a:gdLst>
                <a:gd name="T0" fmla="*/ 40 w 40"/>
                <a:gd name="T1" fmla="*/ 14 h 42"/>
                <a:gd name="T2" fmla="*/ 40 w 40"/>
                <a:gd name="T3" fmla="*/ 14 h 42"/>
                <a:gd name="T4" fmla="*/ 34 w 40"/>
                <a:gd name="T5" fmla="*/ 16 h 42"/>
                <a:gd name="T6" fmla="*/ 34 w 40"/>
                <a:gd name="T7" fmla="*/ 16 h 42"/>
                <a:gd name="T8" fmla="*/ 36 w 40"/>
                <a:gd name="T9" fmla="*/ 0 h 42"/>
                <a:gd name="T10" fmla="*/ 36 w 40"/>
                <a:gd name="T11" fmla="*/ 0 h 42"/>
                <a:gd name="T12" fmla="*/ 32 w 40"/>
                <a:gd name="T13" fmla="*/ 0 h 42"/>
                <a:gd name="T14" fmla="*/ 0 w 40"/>
                <a:gd name="T15" fmla="*/ 32 h 42"/>
                <a:gd name="T16" fmla="*/ 0 w 40"/>
                <a:gd name="T17" fmla="*/ 32 h 42"/>
                <a:gd name="T18" fmla="*/ 4 w 40"/>
                <a:gd name="T19" fmla="*/ 30 h 42"/>
                <a:gd name="T20" fmla="*/ 4 w 40"/>
                <a:gd name="T21" fmla="*/ 30 h 42"/>
                <a:gd name="T22" fmla="*/ 6 w 40"/>
                <a:gd name="T23" fmla="*/ 32 h 42"/>
                <a:gd name="T24" fmla="*/ 10 w 40"/>
                <a:gd name="T25" fmla="*/ 34 h 42"/>
                <a:gd name="T26" fmla="*/ 16 w 40"/>
                <a:gd name="T27" fmla="*/ 34 h 42"/>
                <a:gd name="T28" fmla="*/ 16 w 40"/>
                <a:gd name="T29" fmla="*/ 34 h 42"/>
                <a:gd name="T30" fmla="*/ 14 w 40"/>
                <a:gd name="T31" fmla="*/ 38 h 42"/>
                <a:gd name="T32" fmla="*/ 12 w 40"/>
                <a:gd name="T33" fmla="*/ 40 h 42"/>
                <a:gd name="T34" fmla="*/ 12 w 40"/>
                <a:gd name="T35" fmla="*/ 42 h 42"/>
                <a:gd name="T36" fmla="*/ 12 w 40"/>
                <a:gd name="T37" fmla="*/ 42 h 42"/>
                <a:gd name="T38" fmla="*/ 14 w 40"/>
                <a:gd name="T39" fmla="*/ 42 h 42"/>
                <a:gd name="T40" fmla="*/ 14 w 40"/>
                <a:gd name="T41" fmla="*/ 42 h 42"/>
                <a:gd name="T42" fmla="*/ 16 w 40"/>
                <a:gd name="T43" fmla="*/ 42 h 42"/>
                <a:gd name="T44" fmla="*/ 26 w 40"/>
                <a:gd name="T45" fmla="*/ 32 h 42"/>
                <a:gd name="T46" fmla="*/ 26 w 40"/>
                <a:gd name="T47" fmla="*/ 32 h 42"/>
                <a:gd name="T48" fmla="*/ 28 w 40"/>
                <a:gd name="T49" fmla="*/ 28 h 42"/>
                <a:gd name="T50" fmla="*/ 28 w 40"/>
                <a:gd name="T51" fmla="*/ 28 h 42"/>
                <a:gd name="T52" fmla="*/ 28 w 40"/>
                <a:gd name="T53" fmla="*/ 30 h 42"/>
                <a:gd name="T54" fmla="*/ 36 w 40"/>
                <a:gd name="T55" fmla="*/ 22 h 42"/>
                <a:gd name="T56" fmla="*/ 36 w 40"/>
                <a:gd name="T57" fmla="*/ 22 h 42"/>
                <a:gd name="T58" fmla="*/ 36 w 40"/>
                <a:gd name="T59" fmla="*/ 20 h 42"/>
                <a:gd name="T60" fmla="*/ 36 w 40"/>
                <a:gd name="T61" fmla="*/ 20 h 42"/>
                <a:gd name="T62" fmla="*/ 38 w 40"/>
                <a:gd name="T63" fmla="*/ 18 h 42"/>
                <a:gd name="T64" fmla="*/ 38 w 40"/>
                <a:gd name="T65" fmla="*/ 16 h 42"/>
                <a:gd name="T66" fmla="*/ 40 w 40"/>
                <a:gd name="T67" fmla="*/ 14 h 42"/>
                <a:gd name="T68" fmla="*/ 40 w 40"/>
                <a:gd name="T69" fmla="*/ 1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 h="42">
                  <a:moveTo>
                    <a:pt x="40" y="14"/>
                  </a:moveTo>
                  <a:lnTo>
                    <a:pt x="40" y="14"/>
                  </a:lnTo>
                  <a:lnTo>
                    <a:pt x="34" y="16"/>
                  </a:lnTo>
                  <a:lnTo>
                    <a:pt x="34" y="16"/>
                  </a:lnTo>
                  <a:lnTo>
                    <a:pt x="36" y="0"/>
                  </a:lnTo>
                  <a:lnTo>
                    <a:pt x="36" y="0"/>
                  </a:lnTo>
                  <a:lnTo>
                    <a:pt x="32" y="0"/>
                  </a:lnTo>
                  <a:lnTo>
                    <a:pt x="0" y="32"/>
                  </a:lnTo>
                  <a:lnTo>
                    <a:pt x="0" y="32"/>
                  </a:lnTo>
                  <a:lnTo>
                    <a:pt x="4" y="30"/>
                  </a:lnTo>
                  <a:lnTo>
                    <a:pt x="4" y="30"/>
                  </a:lnTo>
                  <a:lnTo>
                    <a:pt x="6" y="32"/>
                  </a:lnTo>
                  <a:lnTo>
                    <a:pt x="10" y="34"/>
                  </a:lnTo>
                  <a:lnTo>
                    <a:pt x="16" y="34"/>
                  </a:lnTo>
                  <a:lnTo>
                    <a:pt x="16" y="34"/>
                  </a:lnTo>
                  <a:lnTo>
                    <a:pt x="14" y="38"/>
                  </a:lnTo>
                  <a:lnTo>
                    <a:pt x="12" y="40"/>
                  </a:lnTo>
                  <a:lnTo>
                    <a:pt x="12" y="42"/>
                  </a:lnTo>
                  <a:lnTo>
                    <a:pt x="12" y="42"/>
                  </a:lnTo>
                  <a:lnTo>
                    <a:pt x="14" y="42"/>
                  </a:lnTo>
                  <a:lnTo>
                    <a:pt x="14" y="42"/>
                  </a:lnTo>
                  <a:lnTo>
                    <a:pt x="16" y="42"/>
                  </a:lnTo>
                  <a:lnTo>
                    <a:pt x="26" y="32"/>
                  </a:lnTo>
                  <a:lnTo>
                    <a:pt x="26" y="32"/>
                  </a:lnTo>
                  <a:lnTo>
                    <a:pt x="28" y="28"/>
                  </a:lnTo>
                  <a:lnTo>
                    <a:pt x="28" y="28"/>
                  </a:lnTo>
                  <a:lnTo>
                    <a:pt x="28" y="30"/>
                  </a:lnTo>
                  <a:lnTo>
                    <a:pt x="36" y="22"/>
                  </a:lnTo>
                  <a:lnTo>
                    <a:pt x="36" y="22"/>
                  </a:lnTo>
                  <a:lnTo>
                    <a:pt x="36" y="20"/>
                  </a:lnTo>
                  <a:lnTo>
                    <a:pt x="36" y="20"/>
                  </a:lnTo>
                  <a:lnTo>
                    <a:pt x="38" y="18"/>
                  </a:lnTo>
                  <a:lnTo>
                    <a:pt x="38" y="16"/>
                  </a:lnTo>
                  <a:lnTo>
                    <a:pt x="40" y="14"/>
                  </a:lnTo>
                  <a:lnTo>
                    <a:pt x="4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687">
              <a:extLst>
                <a:ext uri="{FF2B5EF4-FFF2-40B4-BE49-F238E27FC236}">
                  <a16:creationId xmlns:a16="http://schemas.microsoft.com/office/drawing/2014/main" id="{C92C938D-D9EE-41B1-A280-6F7EA9D373AF}"/>
                </a:ext>
              </a:extLst>
            </p:cNvPr>
            <p:cNvSpPr>
              <a:spLocks/>
            </p:cNvSpPr>
            <p:nvPr/>
          </p:nvSpPr>
          <p:spPr bwMode="auto">
            <a:xfrm>
              <a:off x="2928" y="2032"/>
              <a:ext cx="12" cy="12"/>
            </a:xfrm>
            <a:custGeom>
              <a:avLst/>
              <a:gdLst>
                <a:gd name="T0" fmla="*/ 4 w 12"/>
                <a:gd name="T1" fmla="*/ 12 h 12"/>
                <a:gd name="T2" fmla="*/ 4 w 12"/>
                <a:gd name="T3" fmla="*/ 12 h 12"/>
                <a:gd name="T4" fmla="*/ 8 w 12"/>
                <a:gd name="T5" fmla="*/ 12 h 12"/>
                <a:gd name="T6" fmla="*/ 10 w 12"/>
                <a:gd name="T7" fmla="*/ 8 h 12"/>
                <a:gd name="T8" fmla="*/ 12 w 12"/>
                <a:gd name="T9" fmla="*/ 2 h 12"/>
                <a:gd name="T10" fmla="*/ 12 w 12"/>
                <a:gd name="T11" fmla="*/ 2 h 12"/>
                <a:gd name="T12" fmla="*/ 12 w 12"/>
                <a:gd name="T13" fmla="*/ 0 h 12"/>
                <a:gd name="T14" fmla="*/ 0 w 12"/>
                <a:gd name="T15" fmla="*/ 10 h 12"/>
                <a:gd name="T16" fmla="*/ 0 w 12"/>
                <a:gd name="T17" fmla="*/ 10 h 12"/>
                <a:gd name="T18" fmla="*/ 2 w 12"/>
                <a:gd name="T19" fmla="*/ 12 h 12"/>
                <a:gd name="T20" fmla="*/ 4 w 12"/>
                <a:gd name="T21" fmla="*/ 12 h 12"/>
                <a:gd name="T22" fmla="*/ 4 w 12"/>
                <a:gd name="T23"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12">
                  <a:moveTo>
                    <a:pt x="4" y="12"/>
                  </a:moveTo>
                  <a:lnTo>
                    <a:pt x="4" y="12"/>
                  </a:lnTo>
                  <a:lnTo>
                    <a:pt x="8" y="12"/>
                  </a:lnTo>
                  <a:lnTo>
                    <a:pt x="10" y="8"/>
                  </a:lnTo>
                  <a:lnTo>
                    <a:pt x="12" y="2"/>
                  </a:lnTo>
                  <a:lnTo>
                    <a:pt x="12" y="2"/>
                  </a:lnTo>
                  <a:lnTo>
                    <a:pt x="12" y="0"/>
                  </a:lnTo>
                  <a:lnTo>
                    <a:pt x="0" y="10"/>
                  </a:lnTo>
                  <a:lnTo>
                    <a:pt x="0" y="10"/>
                  </a:lnTo>
                  <a:lnTo>
                    <a:pt x="2" y="12"/>
                  </a:lnTo>
                  <a:lnTo>
                    <a:pt x="4" y="12"/>
                  </a:lnTo>
                  <a:lnTo>
                    <a:pt x="4"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688">
              <a:extLst>
                <a:ext uri="{FF2B5EF4-FFF2-40B4-BE49-F238E27FC236}">
                  <a16:creationId xmlns:a16="http://schemas.microsoft.com/office/drawing/2014/main" id="{C37B7569-C679-4A32-8D07-47916FDCE716}"/>
                </a:ext>
              </a:extLst>
            </p:cNvPr>
            <p:cNvSpPr>
              <a:spLocks/>
            </p:cNvSpPr>
            <p:nvPr/>
          </p:nvSpPr>
          <p:spPr bwMode="auto">
            <a:xfrm>
              <a:off x="2552" y="1934"/>
              <a:ext cx="16" cy="10"/>
            </a:xfrm>
            <a:custGeom>
              <a:avLst/>
              <a:gdLst>
                <a:gd name="T0" fmla="*/ 0 w 16"/>
                <a:gd name="T1" fmla="*/ 4 h 10"/>
                <a:gd name="T2" fmla="*/ 0 w 16"/>
                <a:gd name="T3" fmla="*/ 4 h 10"/>
                <a:gd name="T4" fmla="*/ 6 w 16"/>
                <a:gd name="T5" fmla="*/ 8 h 10"/>
                <a:gd name="T6" fmla="*/ 12 w 16"/>
                <a:gd name="T7" fmla="*/ 10 h 10"/>
                <a:gd name="T8" fmla="*/ 12 w 16"/>
                <a:gd name="T9" fmla="*/ 10 h 10"/>
                <a:gd name="T10" fmla="*/ 16 w 16"/>
                <a:gd name="T11" fmla="*/ 10 h 10"/>
                <a:gd name="T12" fmla="*/ 16 w 16"/>
                <a:gd name="T13" fmla="*/ 10 h 10"/>
                <a:gd name="T14" fmla="*/ 14 w 16"/>
                <a:gd name="T15" fmla="*/ 4 h 10"/>
                <a:gd name="T16" fmla="*/ 10 w 16"/>
                <a:gd name="T17" fmla="*/ 2 h 10"/>
                <a:gd name="T18" fmla="*/ 6 w 16"/>
                <a:gd name="T19" fmla="*/ 0 h 10"/>
                <a:gd name="T20" fmla="*/ 0 w 16"/>
                <a:gd name="T21" fmla="*/ 0 h 10"/>
                <a:gd name="T22" fmla="*/ 0 w 16"/>
                <a:gd name="T23" fmla="*/ 0 h 10"/>
                <a:gd name="T24" fmla="*/ 0 w 16"/>
                <a:gd name="T25" fmla="*/ 0 h 10"/>
                <a:gd name="T26" fmla="*/ 0 w 16"/>
                <a:gd name="T27" fmla="*/ 4 h 10"/>
                <a:gd name="T28" fmla="*/ 0 w 16"/>
                <a:gd name="T29"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 h="10">
                  <a:moveTo>
                    <a:pt x="0" y="4"/>
                  </a:moveTo>
                  <a:lnTo>
                    <a:pt x="0" y="4"/>
                  </a:lnTo>
                  <a:lnTo>
                    <a:pt x="6" y="8"/>
                  </a:lnTo>
                  <a:lnTo>
                    <a:pt x="12" y="10"/>
                  </a:lnTo>
                  <a:lnTo>
                    <a:pt x="12" y="10"/>
                  </a:lnTo>
                  <a:lnTo>
                    <a:pt x="16" y="10"/>
                  </a:lnTo>
                  <a:lnTo>
                    <a:pt x="16" y="10"/>
                  </a:lnTo>
                  <a:lnTo>
                    <a:pt x="14" y="4"/>
                  </a:lnTo>
                  <a:lnTo>
                    <a:pt x="10" y="2"/>
                  </a:lnTo>
                  <a:lnTo>
                    <a:pt x="6" y="0"/>
                  </a:lnTo>
                  <a:lnTo>
                    <a:pt x="0" y="0"/>
                  </a:lnTo>
                  <a:lnTo>
                    <a:pt x="0" y="0"/>
                  </a:lnTo>
                  <a:lnTo>
                    <a:pt x="0" y="0"/>
                  </a:lnTo>
                  <a:lnTo>
                    <a:pt x="0" y="4"/>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689">
              <a:extLst>
                <a:ext uri="{FF2B5EF4-FFF2-40B4-BE49-F238E27FC236}">
                  <a16:creationId xmlns:a16="http://schemas.microsoft.com/office/drawing/2014/main" id="{7B89075F-CE91-45B9-B4D3-F0BD88A4CCFE}"/>
                </a:ext>
              </a:extLst>
            </p:cNvPr>
            <p:cNvSpPr>
              <a:spLocks/>
            </p:cNvSpPr>
            <p:nvPr/>
          </p:nvSpPr>
          <p:spPr bwMode="auto">
            <a:xfrm>
              <a:off x="1936" y="1976"/>
              <a:ext cx="14" cy="12"/>
            </a:xfrm>
            <a:custGeom>
              <a:avLst/>
              <a:gdLst>
                <a:gd name="T0" fmla="*/ 8 w 14"/>
                <a:gd name="T1" fmla="*/ 0 h 12"/>
                <a:gd name="T2" fmla="*/ 8 w 14"/>
                <a:gd name="T3" fmla="*/ 0 h 12"/>
                <a:gd name="T4" fmla="*/ 0 w 14"/>
                <a:gd name="T5" fmla="*/ 2 h 12"/>
                <a:gd name="T6" fmla="*/ 2 w 14"/>
                <a:gd name="T7" fmla="*/ 2 h 12"/>
                <a:gd name="T8" fmla="*/ 2 w 14"/>
                <a:gd name="T9" fmla="*/ 2 h 12"/>
                <a:gd name="T10" fmla="*/ 10 w 14"/>
                <a:gd name="T11" fmla="*/ 4 h 12"/>
                <a:gd name="T12" fmla="*/ 10 w 14"/>
                <a:gd name="T13" fmla="*/ 4 h 12"/>
                <a:gd name="T14" fmla="*/ 8 w 14"/>
                <a:gd name="T15" fmla="*/ 8 h 12"/>
                <a:gd name="T16" fmla="*/ 4 w 14"/>
                <a:gd name="T17" fmla="*/ 10 h 12"/>
                <a:gd name="T18" fmla="*/ 4 w 14"/>
                <a:gd name="T19" fmla="*/ 10 h 12"/>
                <a:gd name="T20" fmla="*/ 6 w 14"/>
                <a:gd name="T21" fmla="*/ 12 h 12"/>
                <a:gd name="T22" fmla="*/ 14 w 14"/>
                <a:gd name="T23" fmla="*/ 4 h 12"/>
                <a:gd name="T24" fmla="*/ 14 w 14"/>
                <a:gd name="T25" fmla="*/ 4 h 12"/>
                <a:gd name="T26" fmla="*/ 10 w 14"/>
                <a:gd name="T27" fmla="*/ 2 h 12"/>
                <a:gd name="T28" fmla="*/ 8 w 14"/>
                <a:gd name="T29" fmla="*/ 0 h 12"/>
                <a:gd name="T30" fmla="*/ 8 w 14"/>
                <a:gd name="T3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 h="12">
                  <a:moveTo>
                    <a:pt x="8" y="0"/>
                  </a:moveTo>
                  <a:lnTo>
                    <a:pt x="8" y="0"/>
                  </a:lnTo>
                  <a:lnTo>
                    <a:pt x="0" y="2"/>
                  </a:lnTo>
                  <a:lnTo>
                    <a:pt x="2" y="2"/>
                  </a:lnTo>
                  <a:lnTo>
                    <a:pt x="2" y="2"/>
                  </a:lnTo>
                  <a:lnTo>
                    <a:pt x="10" y="4"/>
                  </a:lnTo>
                  <a:lnTo>
                    <a:pt x="10" y="4"/>
                  </a:lnTo>
                  <a:lnTo>
                    <a:pt x="8" y="8"/>
                  </a:lnTo>
                  <a:lnTo>
                    <a:pt x="4" y="10"/>
                  </a:lnTo>
                  <a:lnTo>
                    <a:pt x="4" y="10"/>
                  </a:lnTo>
                  <a:lnTo>
                    <a:pt x="6" y="12"/>
                  </a:lnTo>
                  <a:lnTo>
                    <a:pt x="14" y="4"/>
                  </a:lnTo>
                  <a:lnTo>
                    <a:pt x="14" y="4"/>
                  </a:lnTo>
                  <a:lnTo>
                    <a:pt x="10" y="2"/>
                  </a:lnTo>
                  <a:lnTo>
                    <a:pt x="8" y="0"/>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690">
              <a:extLst>
                <a:ext uri="{FF2B5EF4-FFF2-40B4-BE49-F238E27FC236}">
                  <a16:creationId xmlns:a16="http://schemas.microsoft.com/office/drawing/2014/main" id="{BB30271E-EA86-41AD-8093-63B4296FD23A}"/>
                </a:ext>
              </a:extLst>
            </p:cNvPr>
            <p:cNvSpPr>
              <a:spLocks/>
            </p:cNvSpPr>
            <p:nvPr/>
          </p:nvSpPr>
          <p:spPr bwMode="auto">
            <a:xfrm>
              <a:off x="1958" y="1988"/>
              <a:ext cx="24" cy="20"/>
            </a:xfrm>
            <a:custGeom>
              <a:avLst/>
              <a:gdLst>
                <a:gd name="T0" fmla="*/ 8 w 24"/>
                <a:gd name="T1" fmla="*/ 0 h 20"/>
                <a:gd name="T2" fmla="*/ 0 w 24"/>
                <a:gd name="T3" fmla="*/ 8 h 20"/>
                <a:gd name="T4" fmla="*/ 0 w 24"/>
                <a:gd name="T5" fmla="*/ 8 h 20"/>
                <a:gd name="T6" fmla="*/ 6 w 24"/>
                <a:gd name="T7" fmla="*/ 8 h 20"/>
                <a:gd name="T8" fmla="*/ 6 w 24"/>
                <a:gd name="T9" fmla="*/ 8 h 20"/>
                <a:gd name="T10" fmla="*/ 4 w 24"/>
                <a:gd name="T11" fmla="*/ 10 h 20"/>
                <a:gd name="T12" fmla="*/ 2 w 24"/>
                <a:gd name="T13" fmla="*/ 12 h 20"/>
                <a:gd name="T14" fmla="*/ 2 w 24"/>
                <a:gd name="T15" fmla="*/ 12 h 20"/>
                <a:gd name="T16" fmla="*/ 12 w 24"/>
                <a:gd name="T17" fmla="*/ 20 h 20"/>
                <a:gd name="T18" fmla="*/ 24 w 24"/>
                <a:gd name="T19" fmla="*/ 8 h 20"/>
                <a:gd name="T20" fmla="*/ 24 w 24"/>
                <a:gd name="T21" fmla="*/ 8 h 20"/>
                <a:gd name="T22" fmla="*/ 8 w 24"/>
                <a:gd name="T23" fmla="*/ 0 h 20"/>
                <a:gd name="T24" fmla="*/ 8 w 24"/>
                <a:gd name="T25"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20">
                  <a:moveTo>
                    <a:pt x="8" y="0"/>
                  </a:moveTo>
                  <a:lnTo>
                    <a:pt x="0" y="8"/>
                  </a:lnTo>
                  <a:lnTo>
                    <a:pt x="0" y="8"/>
                  </a:lnTo>
                  <a:lnTo>
                    <a:pt x="6" y="8"/>
                  </a:lnTo>
                  <a:lnTo>
                    <a:pt x="6" y="8"/>
                  </a:lnTo>
                  <a:lnTo>
                    <a:pt x="4" y="10"/>
                  </a:lnTo>
                  <a:lnTo>
                    <a:pt x="2" y="12"/>
                  </a:lnTo>
                  <a:lnTo>
                    <a:pt x="2" y="12"/>
                  </a:lnTo>
                  <a:lnTo>
                    <a:pt x="12" y="20"/>
                  </a:lnTo>
                  <a:lnTo>
                    <a:pt x="24" y="8"/>
                  </a:lnTo>
                  <a:lnTo>
                    <a:pt x="24" y="8"/>
                  </a:lnTo>
                  <a:lnTo>
                    <a:pt x="8" y="0"/>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691">
              <a:extLst>
                <a:ext uri="{FF2B5EF4-FFF2-40B4-BE49-F238E27FC236}">
                  <a16:creationId xmlns:a16="http://schemas.microsoft.com/office/drawing/2014/main" id="{ED2707FC-8629-456E-BDE5-C56F40B6EE9A}"/>
                </a:ext>
              </a:extLst>
            </p:cNvPr>
            <p:cNvSpPr>
              <a:spLocks/>
            </p:cNvSpPr>
            <p:nvPr/>
          </p:nvSpPr>
          <p:spPr bwMode="auto">
            <a:xfrm>
              <a:off x="1986" y="2008"/>
              <a:ext cx="16" cy="10"/>
            </a:xfrm>
            <a:custGeom>
              <a:avLst/>
              <a:gdLst>
                <a:gd name="T0" fmla="*/ 16 w 16"/>
                <a:gd name="T1" fmla="*/ 10 h 10"/>
                <a:gd name="T2" fmla="*/ 16 w 16"/>
                <a:gd name="T3" fmla="*/ 6 h 10"/>
                <a:gd name="T4" fmla="*/ 16 w 16"/>
                <a:gd name="T5" fmla="*/ 6 h 10"/>
                <a:gd name="T6" fmla="*/ 12 w 16"/>
                <a:gd name="T7" fmla="*/ 2 h 10"/>
                <a:gd name="T8" fmla="*/ 10 w 16"/>
                <a:gd name="T9" fmla="*/ 0 h 10"/>
                <a:gd name="T10" fmla="*/ 0 w 16"/>
                <a:gd name="T11" fmla="*/ 8 h 10"/>
                <a:gd name="T12" fmla="*/ 0 w 16"/>
                <a:gd name="T13" fmla="*/ 8 h 10"/>
                <a:gd name="T14" fmla="*/ 8 w 16"/>
                <a:gd name="T15" fmla="*/ 10 h 10"/>
                <a:gd name="T16" fmla="*/ 8 w 16"/>
                <a:gd name="T17" fmla="*/ 10 h 10"/>
                <a:gd name="T18" fmla="*/ 16 w 16"/>
                <a:gd name="T19" fmla="*/ 10 h 10"/>
                <a:gd name="T20" fmla="*/ 16 w 16"/>
                <a:gd name="T2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10">
                  <a:moveTo>
                    <a:pt x="16" y="10"/>
                  </a:moveTo>
                  <a:lnTo>
                    <a:pt x="16" y="6"/>
                  </a:lnTo>
                  <a:lnTo>
                    <a:pt x="16" y="6"/>
                  </a:lnTo>
                  <a:lnTo>
                    <a:pt x="12" y="2"/>
                  </a:lnTo>
                  <a:lnTo>
                    <a:pt x="10" y="0"/>
                  </a:lnTo>
                  <a:lnTo>
                    <a:pt x="0" y="8"/>
                  </a:lnTo>
                  <a:lnTo>
                    <a:pt x="0" y="8"/>
                  </a:lnTo>
                  <a:lnTo>
                    <a:pt x="8" y="10"/>
                  </a:lnTo>
                  <a:lnTo>
                    <a:pt x="8" y="10"/>
                  </a:lnTo>
                  <a:lnTo>
                    <a:pt x="16" y="10"/>
                  </a:lnTo>
                  <a:lnTo>
                    <a:pt x="16"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692">
              <a:extLst>
                <a:ext uri="{FF2B5EF4-FFF2-40B4-BE49-F238E27FC236}">
                  <a16:creationId xmlns:a16="http://schemas.microsoft.com/office/drawing/2014/main" id="{1D964484-B86C-4158-9DB4-D1C89ED0FBDF}"/>
                </a:ext>
              </a:extLst>
            </p:cNvPr>
            <p:cNvSpPr>
              <a:spLocks/>
            </p:cNvSpPr>
            <p:nvPr/>
          </p:nvSpPr>
          <p:spPr bwMode="auto">
            <a:xfrm>
              <a:off x="1880" y="1922"/>
              <a:ext cx="10" cy="24"/>
            </a:xfrm>
            <a:custGeom>
              <a:avLst/>
              <a:gdLst>
                <a:gd name="T0" fmla="*/ 10 w 10"/>
                <a:gd name="T1" fmla="*/ 16 h 24"/>
                <a:gd name="T2" fmla="*/ 10 w 10"/>
                <a:gd name="T3" fmla="*/ 16 h 24"/>
                <a:gd name="T4" fmla="*/ 10 w 10"/>
                <a:gd name="T5" fmla="*/ 12 h 24"/>
                <a:gd name="T6" fmla="*/ 8 w 10"/>
                <a:gd name="T7" fmla="*/ 10 h 24"/>
                <a:gd name="T8" fmla="*/ 8 w 10"/>
                <a:gd name="T9" fmla="*/ 10 h 24"/>
                <a:gd name="T10" fmla="*/ 8 w 10"/>
                <a:gd name="T11" fmla="*/ 4 h 24"/>
                <a:gd name="T12" fmla="*/ 8 w 10"/>
                <a:gd name="T13" fmla="*/ 0 h 24"/>
                <a:gd name="T14" fmla="*/ 8 w 10"/>
                <a:gd name="T15" fmla="*/ 0 h 24"/>
                <a:gd name="T16" fmla="*/ 6 w 10"/>
                <a:gd name="T17" fmla="*/ 4 h 24"/>
                <a:gd name="T18" fmla="*/ 2 w 10"/>
                <a:gd name="T19" fmla="*/ 6 h 24"/>
                <a:gd name="T20" fmla="*/ 2 w 10"/>
                <a:gd name="T21" fmla="*/ 6 h 24"/>
                <a:gd name="T22" fmla="*/ 2 w 10"/>
                <a:gd name="T23" fmla="*/ 4 h 24"/>
                <a:gd name="T24" fmla="*/ 2 w 10"/>
                <a:gd name="T25" fmla="*/ 2 h 24"/>
                <a:gd name="T26" fmla="*/ 6 w 10"/>
                <a:gd name="T27" fmla="*/ 0 h 24"/>
                <a:gd name="T28" fmla="*/ 6 w 10"/>
                <a:gd name="T29" fmla="*/ 0 h 24"/>
                <a:gd name="T30" fmla="*/ 6 w 10"/>
                <a:gd name="T31" fmla="*/ 0 h 24"/>
                <a:gd name="T32" fmla="*/ 0 w 10"/>
                <a:gd name="T33" fmla="*/ 6 h 24"/>
                <a:gd name="T34" fmla="*/ 0 w 10"/>
                <a:gd name="T35" fmla="*/ 6 h 24"/>
                <a:gd name="T36" fmla="*/ 0 w 10"/>
                <a:gd name="T37" fmla="*/ 8 h 24"/>
                <a:gd name="T38" fmla="*/ 0 w 10"/>
                <a:gd name="T39" fmla="*/ 8 h 24"/>
                <a:gd name="T40" fmla="*/ 2 w 10"/>
                <a:gd name="T41" fmla="*/ 10 h 24"/>
                <a:gd name="T42" fmla="*/ 4 w 10"/>
                <a:gd name="T43" fmla="*/ 12 h 24"/>
                <a:gd name="T44" fmla="*/ 6 w 10"/>
                <a:gd name="T45" fmla="*/ 14 h 24"/>
                <a:gd name="T46" fmla="*/ 8 w 10"/>
                <a:gd name="T47" fmla="*/ 14 h 24"/>
                <a:gd name="T48" fmla="*/ 8 w 10"/>
                <a:gd name="T49" fmla="*/ 14 h 24"/>
                <a:gd name="T50" fmla="*/ 6 w 10"/>
                <a:gd name="T51" fmla="*/ 16 h 24"/>
                <a:gd name="T52" fmla="*/ 6 w 10"/>
                <a:gd name="T53" fmla="*/ 20 h 24"/>
                <a:gd name="T54" fmla="*/ 6 w 10"/>
                <a:gd name="T55" fmla="*/ 20 h 24"/>
                <a:gd name="T56" fmla="*/ 6 w 10"/>
                <a:gd name="T57" fmla="*/ 24 h 24"/>
                <a:gd name="T58" fmla="*/ 8 w 10"/>
                <a:gd name="T59" fmla="*/ 22 h 24"/>
                <a:gd name="T60" fmla="*/ 8 w 10"/>
                <a:gd name="T61" fmla="*/ 22 h 24"/>
                <a:gd name="T62" fmla="*/ 8 w 10"/>
                <a:gd name="T63" fmla="*/ 20 h 24"/>
                <a:gd name="T64" fmla="*/ 8 w 10"/>
                <a:gd name="T65" fmla="*/ 20 h 24"/>
                <a:gd name="T66" fmla="*/ 10 w 10"/>
                <a:gd name="T67" fmla="*/ 18 h 24"/>
                <a:gd name="T68" fmla="*/ 10 w 10"/>
                <a:gd name="T69" fmla="*/ 16 h 24"/>
                <a:gd name="T70" fmla="*/ 10 w 10"/>
                <a:gd name="T71"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 h="24">
                  <a:moveTo>
                    <a:pt x="10" y="16"/>
                  </a:moveTo>
                  <a:lnTo>
                    <a:pt x="10" y="16"/>
                  </a:lnTo>
                  <a:lnTo>
                    <a:pt x="10" y="12"/>
                  </a:lnTo>
                  <a:lnTo>
                    <a:pt x="8" y="10"/>
                  </a:lnTo>
                  <a:lnTo>
                    <a:pt x="8" y="10"/>
                  </a:lnTo>
                  <a:lnTo>
                    <a:pt x="8" y="4"/>
                  </a:lnTo>
                  <a:lnTo>
                    <a:pt x="8" y="0"/>
                  </a:lnTo>
                  <a:lnTo>
                    <a:pt x="8" y="0"/>
                  </a:lnTo>
                  <a:lnTo>
                    <a:pt x="6" y="4"/>
                  </a:lnTo>
                  <a:lnTo>
                    <a:pt x="2" y="6"/>
                  </a:lnTo>
                  <a:lnTo>
                    <a:pt x="2" y="6"/>
                  </a:lnTo>
                  <a:lnTo>
                    <a:pt x="2" y="4"/>
                  </a:lnTo>
                  <a:lnTo>
                    <a:pt x="2" y="2"/>
                  </a:lnTo>
                  <a:lnTo>
                    <a:pt x="6" y="0"/>
                  </a:lnTo>
                  <a:lnTo>
                    <a:pt x="6" y="0"/>
                  </a:lnTo>
                  <a:lnTo>
                    <a:pt x="6" y="0"/>
                  </a:lnTo>
                  <a:lnTo>
                    <a:pt x="0" y="6"/>
                  </a:lnTo>
                  <a:lnTo>
                    <a:pt x="0" y="6"/>
                  </a:lnTo>
                  <a:lnTo>
                    <a:pt x="0" y="8"/>
                  </a:lnTo>
                  <a:lnTo>
                    <a:pt x="0" y="8"/>
                  </a:lnTo>
                  <a:lnTo>
                    <a:pt x="2" y="10"/>
                  </a:lnTo>
                  <a:lnTo>
                    <a:pt x="4" y="12"/>
                  </a:lnTo>
                  <a:lnTo>
                    <a:pt x="6" y="14"/>
                  </a:lnTo>
                  <a:lnTo>
                    <a:pt x="8" y="14"/>
                  </a:lnTo>
                  <a:lnTo>
                    <a:pt x="8" y="14"/>
                  </a:lnTo>
                  <a:lnTo>
                    <a:pt x="6" y="16"/>
                  </a:lnTo>
                  <a:lnTo>
                    <a:pt x="6" y="20"/>
                  </a:lnTo>
                  <a:lnTo>
                    <a:pt x="6" y="20"/>
                  </a:lnTo>
                  <a:lnTo>
                    <a:pt x="6" y="24"/>
                  </a:lnTo>
                  <a:lnTo>
                    <a:pt x="8" y="22"/>
                  </a:lnTo>
                  <a:lnTo>
                    <a:pt x="8" y="22"/>
                  </a:lnTo>
                  <a:lnTo>
                    <a:pt x="8" y="20"/>
                  </a:lnTo>
                  <a:lnTo>
                    <a:pt x="8" y="20"/>
                  </a:lnTo>
                  <a:lnTo>
                    <a:pt x="10" y="18"/>
                  </a:lnTo>
                  <a:lnTo>
                    <a:pt x="10" y="16"/>
                  </a:lnTo>
                  <a:lnTo>
                    <a:pt x="1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693">
              <a:extLst>
                <a:ext uri="{FF2B5EF4-FFF2-40B4-BE49-F238E27FC236}">
                  <a16:creationId xmlns:a16="http://schemas.microsoft.com/office/drawing/2014/main" id="{3AC73CBA-8677-4ADB-AFD2-36C0BA11730A}"/>
                </a:ext>
              </a:extLst>
            </p:cNvPr>
            <p:cNvSpPr>
              <a:spLocks/>
            </p:cNvSpPr>
            <p:nvPr/>
          </p:nvSpPr>
          <p:spPr bwMode="auto">
            <a:xfrm>
              <a:off x="1602" y="1850"/>
              <a:ext cx="20" cy="16"/>
            </a:xfrm>
            <a:custGeom>
              <a:avLst/>
              <a:gdLst>
                <a:gd name="T0" fmla="*/ 20 w 20"/>
                <a:gd name="T1" fmla="*/ 0 h 16"/>
                <a:gd name="T2" fmla="*/ 20 w 20"/>
                <a:gd name="T3" fmla="*/ 0 h 16"/>
                <a:gd name="T4" fmla="*/ 16 w 20"/>
                <a:gd name="T5" fmla="*/ 0 h 16"/>
                <a:gd name="T6" fmla="*/ 0 w 20"/>
                <a:gd name="T7" fmla="*/ 16 h 16"/>
                <a:gd name="T8" fmla="*/ 0 w 20"/>
                <a:gd name="T9" fmla="*/ 16 h 16"/>
                <a:gd name="T10" fmla="*/ 10 w 20"/>
                <a:gd name="T11" fmla="*/ 10 h 16"/>
                <a:gd name="T12" fmla="*/ 20 w 20"/>
                <a:gd name="T13" fmla="*/ 4 h 16"/>
                <a:gd name="T14" fmla="*/ 20 w 20"/>
                <a:gd name="T15" fmla="*/ 0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16">
                  <a:moveTo>
                    <a:pt x="20" y="0"/>
                  </a:moveTo>
                  <a:lnTo>
                    <a:pt x="20" y="0"/>
                  </a:lnTo>
                  <a:lnTo>
                    <a:pt x="16" y="0"/>
                  </a:lnTo>
                  <a:lnTo>
                    <a:pt x="0" y="16"/>
                  </a:lnTo>
                  <a:lnTo>
                    <a:pt x="0" y="16"/>
                  </a:lnTo>
                  <a:lnTo>
                    <a:pt x="10" y="10"/>
                  </a:lnTo>
                  <a:lnTo>
                    <a:pt x="20" y="4"/>
                  </a:lnTo>
                  <a:lnTo>
                    <a:pt x="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694">
              <a:extLst>
                <a:ext uri="{FF2B5EF4-FFF2-40B4-BE49-F238E27FC236}">
                  <a16:creationId xmlns:a16="http://schemas.microsoft.com/office/drawing/2014/main" id="{9FD5AC83-5F5D-490F-8836-2FAC787E8952}"/>
                </a:ext>
              </a:extLst>
            </p:cNvPr>
            <p:cNvSpPr>
              <a:spLocks/>
            </p:cNvSpPr>
            <p:nvPr/>
          </p:nvSpPr>
          <p:spPr bwMode="auto">
            <a:xfrm>
              <a:off x="2786" y="1990"/>
              <a:ext cx="22" cy="10"/>
            </a:xfrm>
            <a:custGeom>
              <a:avLst/>
              <a:gdLst>
                <a:gd name="T0" fmla="*/ 0 w 22"/>
                <a:gd name="T1" fmla="*/ 0 h 10"/>
                <a:gd name="T2" fmla="*/ 0 w 22"/>
                <a:gd name="T3" fmla="*/ 2 h 10"/>
                <a:gd name="T4" fmla="*/ 0 w 22"/>
                <a:gd name="T5" fmla="*/ 2 h 10"/>
                <a:gd name="T6" fmla="*/ 14 w 22"/>
                <a:gd name="T7" fmla="*/ 10 h 10"/>
                <a:gd name="T8" fmla="*/ 22 w 22"/>
                <a:gd name="T9" fmla="*/ 4 h 10"/>
                <a:gd name="T10" fmla="*/ 22 w 22"/>
                <a:gd name="T11" fmla="*/ 4 h 10"/>
                <a:gd name="T12" fmla="*/ 12 w 22"/>
                <a:gd name="T13" fmla="*/ 0 h 10"/>
                <a:gd name="T14" fmla="*/ 6 w 22"/>
                <a:gd name="T15" fmla="*/ 0 h 10"/>
                <a:gd name="T16" fmla="*/ 0 w 22"/>
                <a:gd name="T17" fmla="*/ 0 h 10"/>
                <a:gd name="T18" fmla="*/ 0 w 22"/>
                <a:gd name="T1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10">
                  <a:moveTo>
                    <a:pt x="0" y="0"/>
                  </a:moveTo>
                  <a:lnTo>
                    <a:pt x="0" y="2"/>
                  </a:lnTo>
                  <a:lnTo>
                    <a:pt x="0" y="2"/>
                  </a:lnTo>
                  <a:lnTo>
                    <a:pt x="14" y="10"/>
                  </a:lnTo>
                  <a:lnTo>
                    <a:pt x="22" y="4"/>
                  </a:lnTo>
                  <a:lnTo>
                    <a:pt x="22" y="4"/>
                  </a:lnTo>
                  <a:lnTo>
                    <a:pt x="12" y="0"/>
                  </a:lnTo>
                  <a:lnTo>
                    <a:pt x="6"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695">
              <a:extLst>
                <a:ext uri="{FF2B5EF4-FFF2-40B4-BE49-F238E27FC236}">
                  <a16:creationId xmlns:a16="http://schemas.microsoft.com/office/drawing/2014/main" id="{F8756581-BEC1-4A58-996A-77A685A94DD1}"/>
                </a:ext>
              </a:extLst>
            </p:cNvPr>
            <p:cNvSpPr>
              <a:spLocks/>
            </p:cNvSpPr>
            <p:nvPr/>
          </p:nvSpPr>
          <p:spPr bwMode="auto">
            <a:xfrm>
              <a:off x="2788" y="2044"/>
              <a:ext cx="10" cy="8"/>
            </a:xfrm>
            <a:custGeom>
              <a:avLst/>
              <a:gdLst>
                <a:gd name="T0" fmla="*/ 2 w 10"/>
                <a:gd name="T1" fmla="*/ 0 h 8"/>
                <a:gd name="T2" fmla="*/ 2 w 10"/>
                <a:gd name="T3" fmla="*/ 0 h 8"/>
                <a:gd name="T4" fmla="*/ 0 w 10"/>
                <a:gd name="T5" fmla="*/ 0 h 8"/>
                <a:gd name="T6" fmla="*/ 0 w 10"/>
                <a:gd name="T7" fmla="*/ 2 h 8"/>
                <a:gd name="T8" fmla="*/ 0 w 10"/>
                <a:gd name="T9" fmla="*/ 2 h 8"/>
                <a:gd name="T10" fmla="*/ 2 w 10"/>
                <a:gd name="T11" fmla="*/ 4 h 8"/>
                <a:gd name="T12" fmla="*/ 10 w 10"/>
                <a:gd name="T13" fmla="*/ 8 h 8"/>
                <a:gd name="T14" fmla="*/ 10 w 10"/>
                <a:gd name="T15" fmla="*/ 8 h 8"/>
                <a:gd name="T16" fmla="*/ 10 w 10"/>
                <a:gd name="T17" fmla="*/ 8 h 8"/>
                <a:gd name="T18" fmla="*/ 6 w 10"/>
                <a:gd name="T19" fmla="*/ 4 h 8"/>
                <a:gd name="T20" fmla="*/ 2 w 10"/>
                <a:gd name="T21" fmla="*/ 0 h 8"/>
                <a:gd name="T22" fmla="*/ 2 w 10"/>
                <a:gd name="T23"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8">
                  <a:moveTo>
                    <a:pt x="2" y="0"/>
                  </a:moveTo>
                  <a:lnTo>
                    <a:pt x="2" y="0"/>
                  </a:lnTo>
                  <a:lnTo>
                    <a:pt x="0" y="0"/>
                  </a:lnTo>
                  <a:lnTo>
                    <a:pt x="0" y="2"/>
                  </a:lnTo>
                  <a:lnTo>
                    <a:pt x="0" y="2"/>
                  </a:lnTo>
                  <a:lnTo>
                    <a:pt x="2" y="4"/>
                  </a:lnTo>
                  <a:lnTo>
                    <a:pt x="10" y="8"/>
                  </a:lnTo>
                  <a:lnTo>
                    <a:pt x="10" y="8"/>
                  </a:lnTo>
                  <a:lnTo>
                    <a:pt x="10" y="8"/>
                  </a:lnTo>
                  <a:lnTo>
                    <a:pt x="6" y="4"/>
                  </a:lnTo>
                  <a:lnTo>
                    <a:pt x="2" y="0"/>
                  </a:ln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696">
              <a:extLst>
                <a:ext uri="{FF2B5EF4-FFF2-40B4-BE49-F238E27FC236}">
                  <a16:creationId xmlns:a16="http://schemas.microsoft.com/office/drawing/2014/main" id="{1C78A989-264C-4CB0-ADF7-6E81EEC2A0F8}"/>
                </a:ext>
              </a:extLst>
            </p:cNvPr>
            <p:cNvSpPr>
              <a:spLocks/>
            </p:cNvSpPr>
            <p:nvPr/>
          </p:nvSpPr>
          <p:spPr bwMode="auto">
            <a:xfrm>
              <a:off x="2826" y="2042"/>
              <a:ext cx="18" cy="20"/>
            </a:xfrm>
            <a:custGeom>
              <a:avLst/>
              <a:gdLst>
                <a:gd name="T0" fmla="*/ 18 w 18"/>
                <a:gd name="T1" fmla="*/ 12 h 20"/>
                <a:gd name="T2" fmla="*/ 18 w 18"/>
                <a:gd name="T3" fmla="*/ 12 h 20"/>
                <a:gd name="T4" fmla="*/ 12 w 18"/>
                <a:gd name="T5" fmla="*/ 10 h 20"/>
                <a:gd name="T6" fmla="*/ 12 w 18"/>
                <a:gd name="T7" fmla="*/ 10 h 20"/>
                <a:gd name="T8" fmla="*/ 14 w 18"/>
                <a:gd name="T9" fmla="*/ 4 h 20"/>
                <a:gd name="T10" fmla="*/ 14 w 18"/>
                <a:gd name="T11" fmla="*/ 4 h 20"/>
                <a:gd name="T12" fmla="*/ 12 w 18"/>
                <a:gd name="T13" fmla="*/ 2 h 20"/>
                <a:gd name="T14" fmla="*/ 10 w 18"/>
                <a:gd name="T15" fmla="*/ 0 h 20"/>
                <a:gd name="T16" fmla="*/ 10 w 18"/>
                <a:gd name="T17" fmla="*/ 0 h 20"/>
                <a:gd name="T18" fmla="*/ 6 w 18"/>
                <a:gd name="T19" fmla="*/ 2 h 20"/>
                <a:gd name="T20" fmla="*/ 4 w 18"/>
                <a:gd name="T21" fmla="*/ 6 h 20"/>
                <a:gd name="T22" fmla="*/ 0 w 18"/>
                <a:gd name="T23" fmla="*/ 16 h 20"/>
                <a:gd name="T24" fmla="*/ 0 w 18"/>
                <a:gd name="T25" fmla="*/ 16 h 20"/>
                <a:gd name="T26" fmla="*/ 0 w 18"/>
                <a:gd name="T27" fmla="*/ 18 h 20"/>
                <a:gd name="T28" fmla="*/ 6 w 18"/>
                <a:gd name="T29" fmla="*/ 20 h 20"/>
                <a:gd name="T30" fmla="*/ 6 w 18"/>
                <a:gd name="T31" fmla="*/ 20 h 20"/>
                <a:gd name="T32" fmla="*/ 12 w 18"/>
                <a:gd name="T33" fmla="*/ 18 h 20"/>
                <a:gd name="T34" fmla="*/ 16 w 18"/>
                <a:gd name="T35" fmla="*/ 16 h 20"/>
                <a:gd name="T36" fmla="*/ 16 w 18"/>
                <a:gd name="T37" fmla="*/ 16 h 20"/>
                <a:gd name="T38" fmla="*/ 18 w 18"/>
                <a:gd name="T39" fmla="*/ 14 h 20"/>
                <a:gd name="T40" fmla="*/ 18 w 18"/>
                <a:gd name="T41" fmla="*/ 14 h 20"/>
                <a:gd name="T42" fmla="*/ 18 w 18"/>
                <a:gd name="T43" fmla="*/ 12 h 20"/>
                <a:gd name="T44" fmla="*/ 18 w 18"/>
                <a:gd name="T45" fmla="*/ 1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 h="20">
                  <a:moveTo>
                    <a:pt x="18" y="12"/>
                  </a:moveTo>
                  <a:lnTo>
                    <a:pt x="18" y="12"/>
                  </a:lnTo>
                  <a:lnTo>
                    <a:pt x="12" y="10"/>
                  </a:lnTo>
                  <a:lnTo>
                    <a:pt x="12" y="10"/>
                  </a:lnTo>
                  <a:lnTo>
                    <a:pt x="14" y="4"/>
                  </a:lnTo>
                  <a:lnTo>
                    <a:pt x="14" y="4"/>
                  </a:lnTo>
                  <a:lnTo>
                    <a:pt x="12" y="2"/>
                  </a:lnTo>
                  <a:lnTo>
                    <a:pt x="10" y="0"/>
                  </a:lnTo>
                  <a:lnTo>
                    <a:pt x="10" y="0"/>
                  </a:lnTo>
                  <a:lnTo>
                    <a:pt x="6" y="2"/>
                  </a:lnTo>
                  <a:lnTo>
                    <a:pt x="4" y="6"/>
                  </a:lnTo>
                  <a:lnTo>
                    <a:pt x="0" y="16"/>
                  </a:lnTo>
                  <a:lnTo>
                    <a:pt x="0" y="16"/>
                  </a:lnTo>
                  <a:lnTo>
                    <a:pt x="0" y="18"/>
                  </a:lnTo>
                  <a:lnTo>
                    <a:pt x="6" y="20"/>
                  </a:lnTo>
                  <a:lnTo>
                    <a:pt x="6" y="20"/>
                  </a:lnTo>
                  <a:lnTo>
                    <a:pt x="12" y="18"/>
                  </a:lnTo>
                  <a:lnTo>
                    <a:pt x="16" y="16"/>
                  </a:lnTo>
                  <a:lnTo>
                    <a:pt x="16" y="16"/>
                  </a:lnTo>
                  <a:lnTo>
                    <a:pt x="18" y="14"/>
                  </a:lnTo>
                  <a:lnTo>
                    <a:pt x="18" y="14"/>
                  </a:lnTo>
                  <a:lnTo>
                    <a:pt x="18" y="12"/>
                  </a:ln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1697">
              <a:extLst>
                <a:ext uri="{FF2B5EF4-FFF2-40B4-BE49-F238E27FC236}">
                  <a16:creationId xmlns:a16="http://schemas.microsoft.com/office/drawing/2014/main" id="{88000EAE-B6C2-428D-B6C0-66F673204B9C}"/>
                </a:ext>
              </a:extLst>
            </p:cNvPr>
            <p:cNvSpPr>
              <a:spLocks/>
            </p:cNvSpPr>
            <p:nvPr/>
          </p:nvSpPr>
          <p:spPr bwMode="auto">
            <a:xfrm>
              <a:off x="1424" y="1798"/>
              <a:ext cx="20" cy="8"/>
            </a:xfrm>
            <a:custGeom>
              <a:avLst/>
              <a:gdLst>
                <a:gd name="T0" fmla="*/ 14 w 20"/>
                <a:gd name="T1" fmla="*/ 0 h 8"/>
                <a:gd name="T2" fmla="*/ 14 w 20"/>
                <a:gd name="T3" fmla="*/ 0 h 8"/>
                <a:gd name="T4" fmla="*/ 10 w 20"/>
                <a:gd name="T5" fmla="*/ 0 h 8"/>
                <a:gd name="T6" fmla="*/ 6 w 20"/>
                <a:gd name="T7" fmla="*/ 4 h 8"/>
                <a:gd name="T8" fmla="*/ 0 w 20"/>
                <a:gd name="T9" fmla="*/ 4 h 8"/>
                <a:gd name="T10" fmla="*/ 0 w 20"/>
                <a:gd name="T11" fmla="*/ 4 h 8"/>
                <a:gd name="T12" fmla="*/ 2 w 20"/>
                <a:gd name="T13" fmla="*/ 6 h 8"/>
                <a:gd name="T14" fmla="*/ 6 w 20"/>
                <a:gd name="T15" fmla="*/ 8 h 8"/>
                <a:gd name="T16" fmla="*/ 20 w 20"/>
                <a:gd name="T17" fmla="*/ 8 h 8"/>
                <a:gd name="T18" fmla="*/ 20 w 20"/>
                <a:gd name="T19" fmla="*/ 8 h 8"/>
                <a:gd name="T20" fmla="*/ 20 w 20"/>
                <a:gd name="T21" fmla="*/ 8 h 8"/>
                <a:gd name="T22" fmla="*/ 18 w 20"/>
                <a:gd name="T23" fmla="*/ 2 h 8"/>
                <a:gd name="T24" fmla="*/ 16 w 20"/>
                <a:gd name="T25" fmla="*/ 2 h 8"/>
                <a:gd name="T26" fmla="*/ 14 w 20"/>
                <a:gd name="T27" fmla="*/ 0 h 8"/>
                <a:gd name="T28" fmla="*/ 14 w 20"/>
                <a:gd name="T2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8">
                  <a:moveTo>
                    <a:pt x="14" y="0"/>
                  </a:moveTo>
                  <a:lnTo>
                    <a:pt x="14" y="0"/>
                  </a:lnTo>
                  <a:lnTo>
                    <a:pt x="10" y="0"/>
                  </a:lnTo>
                  <a:lnTo>
                    <a:pt x="6" y="4"/>
                  </a:lnTo>
                  <a:lnTo>
                    <a:pt x="0" y="4"/>
                  </a:lnTo>
                  <a:lnTo>
                    <a:pt x="0" y="4"/>
                  </a:lnTo>
                  <a:lnTo>
                    <a:pt x="2" y="6"/>
                  </a:lnTo>
                  <a:lnTo>
                    <a:pt x="6" y="8"/>
                  </a:lnTo>
                  <a:lnTo>
                    <a:pt x="20" y="8"/>
                  </a:lnTo>
                  <a:lnTo>
                    <a:pt x="20" y="8"/>
                  </a:lnTo>
                  <a:lnTo>
                    <a:pt x="20" y="8"/>
                  </a:lnTo>
                  <a:lnTo>
                    <a:pt x="18" y="2"/>
                  </a:lnTo>
                  <a:lnTo>
                    <a:pt x="16" y="2"/>
                  </a:lnTo>
                  <a:lnTo>
                    <a:pt x="14" y="0"/>
                  </a:ln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698">
              <a:extLst>
                <a:ext uri="{FF2B5EF4-FFF2-40B4-BE49-F238E27FC236}">
                  <a16:creationId xmlns:a16="http://schemas.microsoft.com/office/drawing/2014/main" id="{D60C5201-689D-4FCB-BC29-1E482DBBFFA8}"/>
                </a:ext>
              </a:extLst>
            </p:cNvPr>
            <p:cNvSpPr>
              <a:spLocks/>
            </p:cNvSpPr>
            <p:nvPr/>
          </p:nvSpPr>
          <p:spPr bwMode="auto">
            <a:xfrm>
              <a:off x="1582" y="2462"/>
              <a:ext cx="8" cy="6"/>
            </a:xfrm>
            <a:custGeom>
              <a:avLst/>
              <a:gdLst>
                <a:gd name="T0" fmla="*/ 8 w 8"/>
                <a:gd name="T1" fmla="*/ 0 h 6"/>
                <a:gd name="T2" fmla="*/ 8 w 8"/>
                <a:gd name="T3" fmla="*/ 0 h 6"/>
                <a:gd name="T4" fmla="*/ 6 w 8"/>
                <a:gd name="T5" fmla="*/ 0 h 6"/>
                <a:gd name="T6" fmla="*/ 0 w 8"/>
                <a:gd name="T7" fmla="*/ 6 h 6"/>
                <a:gd name="T8" fmla="*/ 0 w 8"/>
                <a:gd name="T9" fmla="*/ 6 h 6"/>
                <a:gd name="T10" fmla="*/ 8 w 8"/>
                <a:gd name="T11" fmla="*/ 4 h 6"/>
                <a:gd name="T12" fmla="*/ 8 w 8"/>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8" h="6">
                  <a:moveTo>
                    <a:pt x="8" y="0"/>
                  </a:moveTo>
                  <a:lnTo>
                    <a:pt x="8" y="0"/>
                  </a:lnTo>
                  <a:lnTo>
                    <a:pt x="6" y="0"/>
                  </a:lnTo>
                  <a:lnTo>
                    <a:pt x="0" y="6"/>
                  </a:lnTo>
                  <a:lnTo>
                    <a:pt x="0" y="6"/>
                  </a:lnTo>
                  <a:lnTo>
                    <a:pt x="8" y="4"/>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699">
              <a:extLst>
                <a:ext uri="{FF2B5EF4-FFF2-40B4-BE49-F238E27FC236}">
                  <a16:creationId xmlns:a16="http://schemas.microsoft.com/office/drawing/2014/main" id="{1F2EF219-06C7-4AE1-92EA-58D40A4E64E6}"/>
                </a:ext>
              </a:extLst>
            </p:cNvPr>
            <p:cNvSpPr>
              <a:spLocks/>
            </p:cNvSpPr>
            <p:nvPr/>
          </p:nvSpPr>
          <p:spPr bwMode="auto">
            <a:xfrm>
              <a:off x="1568" y="2442"/>
              <a:ext cx="6" cy="4"/>
            </a:xfrm>
            <a:custGeom>
              <a:avLst/>
              <a:gdLst>
                <a:gd name="T0" fmla="*/ 0 w 6"/>
                <a:gd name="T1" fmla="*/ 0 h 4"/>
                <a:gd name="T2" fmla="*/ 0 w 6"/>
                <a:gd name="T3" fmla="*/ 0 h 4"/>
                <a:gd name="T4" fmla="*/ 2 w 6"/>
                <a:gd name="T5" fmla="*/ 4 h 4"/>
                <a:gd name="T6" fmla="*/ 6 w 6"/>
                <a:gd name="T7" fmla="*/ 4 h 4"/>
                <a:gd name="T8" fmla="*/ 6 w 6"/>
                <a:gd name="T9" fmla="*/ 4 h 4"/>
                <a:gd name="T10" fmla="*/ 6 w 6"/>
                <a:gd name="T11" fmla="*/ 4 h 4"/>
                <a:gd name="T12" fmla="*/ 6 w 6"/>
                <a:gd name="T13" fmla="*/ 4 h 4"/>
                <a:gd name="T14" fmla="*/ 4 w 6"/>
                <a:gd name="T15" fmla="*/ 2 h 4"/>
                <a:gd name="T16" fmla="*/ 0 w 6"/>
                <a:gd name="T17" fmla="*/ 0 h 4"/>
                <a:gd name="T18" fmla="*/ 0 w 6"/>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4">
                  <a:moveTo>
                    <a:pt x="0" y="0"/>
                  </a:moveTo>
                  <a:lnTo>
                    <a:pt x="0" y="0"/>
                  </a:lnTo>
                  <a:lnTo>
                    <a:pt x="2" y="4"/>
                  </a:lnTo>
                  <a:lnTo>
                    <a:pt x="6" y="4"/>
                  </a:lnTo>
                  <a:lnTo>
                    <a:pt x="6" y="4"/>
                  </a:lnTo>
                  <a:lnTo>
                    <a:pt x="6" y="4"/>
                  </a:lnTo>
                  <a:lnTo>
                    <a:pt x="6" y="4"/>
                  </a:lnTo>
                  <a:lnTo>
                    <a:pt x="4" y="2"/>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700">
              <a:extLst>
                <a:ext uri="{FF2B5EF4-FFF2-40B4-BE49-F238E27FC236}">
                  <a16:creationId xmlns:a16="http://schemas.microsoft.com/office/drawing/2014/main" id="{65234FCA-D260-43E6-B40B-324FE4D59C73}"/>
                </a:ext>
              </a:extLst>
            </p:cNvPr>
            <p:cNvSpPr>
              <a:spLocks/>
            </p:cNvSpPr>
            <p:nvPr/>
          </p:nvSpPr>
          <p:spPr bwMode="auto">
            <a:xfrm>
              <a:off x="1560" y="2436"/>
              <a:ext cx="6" cy="4"/>
            </a:xfrm>
            <a:custGeom>
              <a:avLst/>
              <a:gdLst>
                <a:gd name="T0" fmla="*/ 6 w 6"/>
                <a:gd name="T1" fmla="*/ 0 h 4"/>
                <a:gd name="T2" fmla="*/ 4 w 6"/>
                <a:gd name="T3" fmla="*/ 0 h 4"/>
                <a:gd name="T4" fmla="*/ 0 w 6"/>
                <a:gd name="T5" fmla="*/ 4 h 4"/>
                <a:gd name="T6" fmla="*/ 0 w 6"/>
                <a:gd name="T7" fmla="*/ 4 h 4"/>
                <a:gd name="T8" fmla="*/ 4 w 6"/>
                <a:gd name="T9" fmla="*/ 4 h 4"/>
                <a:gd name="T10" fmla="*/ 6 w 6"/>
                <a:gd name="T11" fmla="*/ 0 h 4"/>
                <a:gd name="T12" fmla="*/ 6 w 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6" h="4">
                  <a:moveTo>
                    <a:pt x="6" y="0"/>
                  </a:moveTo>
                  <a:lnTo>
                    <a:pt x="4" y="0"/>
                  </a:lnTo>
                  <a:lnTo>
                    <a:pt x="0" y="4"/>
                  </a:lnTo>
                  <a:lnTo>
                    <a:pt x="0" y="4"/>
                  </a:lnTo>
                  <a:lnTo>
                    <a:pt x="4" y="4"/>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701">
              <a:extLst>
                <a:ext uri="{FF2B5EF4-FFF2-40B4-BE49-F238E27FC236}">
                  <a16:creationId xmlns:a16="http://schemas.microsoft.com/office/drawing/2014/main" id="{A922F619-113A-4A68-A387-D1E7F4AF99DF}"/>
                </a:ext>
              </a:extLst>
            </p:cNvPr>
            <p:cNvSpPr>
              <a:spLocks/>
            </p:cNvSpPr>
            <p:nvPr/>
          </p:nvSpPr>
          <p:spPr bwMode="auto">
            <a:xfrm>
              <a:off x="1528" y="2422"/>
              <a:ext cx="6" cy="6"/>
            </a:xfrm>
            <a:custGeom>
              <a:avLst/>
              <a:gdLst>
                <a:gd name="T0" fmla="*/ 2 w 6"/>
                <a:gd name="T1" fmla="*/ 6 h 6"/>
                <a:gd name="T2" fmla="*/ 2 w 6"/>
                <a:gd name="T3" fmla="*/ 6 h 6"/>
                <a:gd name="T4" fmla="*/ 6 w 6"/>
                <a:gd name="T5" fmla="*/ 6 h 6"/>
                <a:gd name="T6" fmla="*/ 6 w 6"/>
                <a:gd name="T7" fmla="*/ 6 h 6"/>
                <a:gd name="T8" fmla="*/ 6 w 6"/>
                <a:gd name="T9" fmla="*/ 2 h 6"/>
                <a:gd name="T10" fmla="*/ 6 w 6"/>
                <a:gd name="T11" fmla="*/ 2 h 6"/>
                <a:gd name="T12" fmla="*/ 2 w 6"/>
                <a:gd name="T13" fmla="*/ 0 h 6"/>
                <a:gd name="T14" fmla="*/ 0 w 6"/>
                <a:gd name="T15" fmla="*/ 4 h 6"/>
                <a:gd name="T16" fmla="*/ 0 w 6"/>
                <a:gd name="T17" fmla="*/ 4 h 6"/>
                <a:gd name="T18" fmla="*/ 2 w 6"/>
                <a:gd name="T19" fmla="*/ 6 h 6"/>
                <a:gd name="T20" fmla="*/ 2 w 6"/>
                <a:gd name="T21"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2" y="6"/>
                  </a:moveTo>
                  <a:lnTo>
                    <a:pt x="2" y="6"/>
                  </a:lnTo>
                  <a:lnTo>
                    <a:pt x="6" y="6"/>
                  </a:lnTo>
                  <a:lnTo>
                    <a:pt x="6" y="6"/>
                  </a:lnTo>
                  <a:lnTo>
                    <a:pt x="6" y="2"/>
                  </a:lnTo>
                  <a:lnTo>
                    <a:pt x="6" y="2"/>
                  </a:lnTo>
                  <a:lnTo>
                    <a:pt x="2" y="0"/>
                  </a:lnTo>
                  <a:lnTo>
                    <a:pt x="0" y="4"/>
                  </a:lnTo>
                  <a:lnTo>
                    <a:pt x="0" y="4"/>
                  </a:lnTo>
                  <a:lnTo>
                    <a:pt x="2" y="6"/>
                  </a:lnTo>
                  <a:lnTo>
                    <a:pt x="2"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37" name="Group 5061">
            <a:extLst>
              <a:ext uri="{FF2B5EF4-FFF2-40B4-BE49-F238E27FC236}">
                <a16:creationId xmlns:a16="http://schemas.microsoft.com/office/drawing/2014/main" id="{D2A95739-F9E1-4EAB-ACB1-76B4CAE0D7BC}"/>
              </a:ext>
            </a:extLst>
          </p:cNvPr>
          <p:cNvGrpSpPr/>
          <p:nvPr/>
        </p:nvGrpSpPr>
        <p:grpSpPr>
          <a:xfrm>
            <a:off x="8651769" y="2043311"/>
            <a:ext cx="883091" cy="1695180"/>
            <a:chOff x="1615191" y="866274"/>
            <a:chExt cx="883091" cy="1695180"/>
          </a:xfrm>
          <a:solidFill>
            <a:srgbClr val="003770"/>
          </a:solidFill>
        </p:grpSpPr>
        <p:cxnSp>
          <p:nvCxnSpPr>
            <p:cNvPr id="838" name="Straight Connector 5062">
              <a:extLst>
                <a:ext uri="{FF2B5EF4-FFF2-40B4-BE49-F238E27FC236}">
                  <a16:creationId xmlns:a16="http://schemas.microsoft.com/office/drawing/2014/main" id="{2CA66D21-61B5-4293-AAE8-4113ACBA1AD3}"/>
                </a:ext>
              </a:extLst>
            </p:cNvPr>
            <p:cNvCxnSpPr/>
            <p:nvPr/>
          </p:nvCxnSpPr>
          <p:spPr>
            <a:xfrm>
              <a:off x="2056736" y="1529993"/>
              <a:ext cx="1" cy="788792"/>
            </a:xfrm>
            <a:prstGeom prst="line">
              <a:avLst/>
            </a:prstGeom>
            <a:grpFill/>
            <a:ln w="41275">
              <a:solidFill>
                <a:srgbClr val="003770"/>
              </a:solidFill>
              <a:prstDash val="solid"/>
            </a:ln>
          </p:spPr>
          <p:style>
            <a:lnRef idx="1">
              <a:schemeClr val="accent1"/>
            </a:lnRef>
            <a:fillRef idx="0">
              <a:schemeClr val="accent1"/>
            </a:fillRef>
            <a:effectRef idx="0">
              <a:schemeClr val="accent1"/>
            </a:effectRef>
            <a:fontRef idx="minor">
              <a:schemeClr val="tx1"/>
            </a:fontRef>
          </p:style>
        </p:cxnSp>
        <p:sp>
          <p:nvSpPr>
            <p:cNvPr id="839" name="Freeform 5063">
              <a:extLst>
                <a:ext uri="{FF2B5EF4-FFF2-40B4-BE49-F238E27FC236}">
                  <a16:creationId xmlns:a16="http://schemas.microsoft.com/office/drawing/2014/main" id="{3929FB6C-6EBE-4D3A-8D5E-9F5694CF579E}"/>
                </a:ext>
              </a:extLst>
            </p:cNvPr>
            <p:cNvSpPr/>
            <p:nvPr/>
          </p:nvSpPr>
          <p:spPr>
            <a:xfrm rot="10800000">
              <a:off x="1615191" y="866274"/>
              <a:ext cx="883091" cy="971254"/>
            </a:xfrm>
            <a:custGeom>
              <a:avLst/>
              <a:gdLst>
                <a:gd name="connsiteX0" fmla="*/ 829340 w 1658680"/>
                <a:gd name="connsiteY0" fmla="*/ 1824273 h 1824273"/>
                <a:gd name="connsiteX1" fmla="*/ 0 w 1658680"/>
                <a:gd name="connsiteY1" fmla="*/ 994933 h 1824273"/>
                <a:gd name="connsiteX2" fmla="*/ 506524 w 1658680"/>
                <a:gd name="connsiteY2" fmla="*/ 230767 h 1824273"/>
                <a:gd name="connsiteX3" fmla="*/ 614520 w 1658680"/>
                <a:gd name="connsiteY3" fmla="*/ 197243 h 1824273"/>
                <a:gd name="connsiteX4" fmla="*/ 829339 w 1658680"/>
                <a:gd name="connsiteY4" fmla="*/ 0 h 1824273"/>
                <a:gd name="connsiteX5" fmla="*/ 1044157 w 1658680"/>
                <a:gd name="connsiteY5" fmla="*/ 197242 h 1824273"/>
                <a:gd name="connsiteX6" fmla="*/ 1152157 w 1658680"/>
                <a:gd name="connsiteY6" fmla="*/ 230767 h 1824273"/>
                <a:gd name="connsiteX7" fmla="*/ 1658680 w 1658680"/>
                <a:gd name="connsiteY7" fmla="*/ 994933 h 1824273"/>
                <a:gd name="connsiteX8" fmla="*/ 829340 w 1658680"/>
                <a:gd name="connsiteY8" fmla="*/ 1824273 h 1824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8680" h="1824273">
                  <a:moveTo>
                    <a:pt x="829340" y="1824273"/>
                  </a:moveTo>
                  <a:cubicBezTo>
                    <a:pt x="371308" y="1824273"/>
                    <a:pt x="0" y="1452965"/>
                    <a:pt x="0" y="994933"/>
                  </a:cubicBezTo>
                  <a:cubicBezTo>
                    <a:pt x="0" y="651409"/>
                    <a:pt x="208861" y="356667"/>
                    <a:pt x="506524" y="230767"/>
                  </a:cubicBezTo>
                  <a:lnTo>
                    <a:pt x="614520" y="197243"/>
                  </a:lnTo>
                  <a:lnTo>
                    <a:pt x="829339" y="0"/>
                  </a:lnTo>
                  <a:lnTo>
                    <a:pt x="1044157" y="197242"/>
                  </a:lnTo>
                  <a:lnTo>
                    <a:pt x="1152157" y="230767"/>
                  </a:lnTo>
                  <a:cubicBezTo>
                    <a:pt x="1449819" y="356667"/>
                    <a:pt x="1658680" y="651409"/>
                    <a:pt x="1658680" y="994933"/>
                  </a:cubicBezTo>
                  <a:cubicBezTo>
                    <a:pt x="1658680" y="1452965"/>
                    <a:pt x="1287372" y="1824273"/>
                    <a:pt x="829340" y="1824273"/>
                  </a:cubicBezTo>
                  <a:close/>
                </a:path>
              </a:pathLst>
            </a:custGeom>
            <a:grpFill/>
            <a:ln>
              <a:solidFill>
                <a:srgbClr val="003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p>
          </p:txBody>
        </p:sp>
        <p:sp>
          <p:nvSpPr>
            <p:cNvPr id="840" name="Oval 5064">
              <a:extLst>
                <a:ext uri="{FF2B5EF4-FFF2-40B4-BE49-F238E27FC236}">
                  <a16:creationId xmlns:a16="http://schemas.microsoft.com/office/drawing/2014/main" id="{F271B3E4-5136-44C1-AB10-F5412B1D40BF}"/>
                </a:ext>
              </a:extLst>
            </p:cNvPr>
            <p:cNvSpPr/>
            <p:nvPr/>
          </p:nvSpPr>
          <p:spPr>
            <a:xfrm>
              <a:off x="1935402" y="2318785"/>
              <a:ext cx="242669" cy="242669"/>
            </a:xfrm>
            <a:prstGeom prst="ellipse">
              <a:avLst/>
            </a:prstGeom>
            <a:grpFill/>
            <a:ln w="50800">
              <a:solidFill>
                <a:srgbClr val="003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p>
          </p:txBody>
        </p:sp>
        <p:sp>
          <p:nvSpPr>
            <p:cNvPr id="841" name="Oval 5065">
              <a:extLst>
                <a:ext uri="{FF2B5EF4-FFF2-40B4-BE49-F238E27FC236}">
                  <a16:creationId xmlns:a16="http://schemas.microsoft.com/office/drawing/2014/main" id="{26540A8C-A5BF-4D72-A756-17E5E3A2014A}"/>
                </a:ext>
              </a:extLst>
            </p:cNvPr>
            <p:cNvSpPr/>
            <p:nvPr/>
          </p:nvSpPr>
          <p:spPr>
            <a:xfrm>
              <a:off x="1998985" y="2382368"/>
              <a:ext cx="115503" cy="115503"/>
            </a:xfrm>
            <a:prstGeom prst="ellipse">
              <a:avLst/>
            </a:prstGeom>
            <a:grpFill/>
            <a:ln>
              <a:solidFill>
                <a:srgbClr val="003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842" name="Group 5066">
            <a:extLst>
              <a:ext uri="{FF2B5EF4-FFF2-40B4-BE49-F238E27FC236}">
                <a16:creationId xmlns:a16="http://schemas.microsoft.com/office/drawing/2014/main" id="{FFB8D085-40BF-4D1E-B184-FEB73F0270EE}"/>
              </a:ext>
            </a:extLst>
          </p:cNvPr>
          <p:cNvGrpSpPr/>
          <p:nvPr/>
        </p:nvGrpSpPr>
        <p:grpSpPr>
          <a:xfrm>
            <a:off x="7190373" y="3601291"/>
            <a:ext cx="883091" cy="1695180"/>
            <a:chOff x="1615191" y="866274"/>
            <a:chExt cx="883091" cy="1695180"/>
          </a:xfrm>
          <a:solidFill>
            <a:srgbClr val="EFAB00"/>
          </a:solidFill>
        </p:grpSpPr>
        <p:cxnSp>
          <p:nvCxnSpPr>
            <p:cNvPr id="843" name="Straight Connector 5067">
              <a:extLst>
                <a:ext uri="{FF2B5EF4-FFF2-40B4-BE49-F238E27FC236}">
                  <a16:creationId xmlns:a16="http://schemas.microsoft.com/office/drawing/2014/main" id="{2BB51E77-0975-4F1F-95F5-100DE9D7E7D2}"/>
                </a:ext>
              </a:extLst>
            </p:cNvPr>
            <p:cNvCxnSpPr/>
            <p:nvPr/>
          </p:nvCxnSpPr>
          <p:spPr>
            <a:xfrm>
              <a:off x="2056736" y="1529993"/>
              <a:ext cx="1" cy="788792"/>
            </a:xfrm>
            <a:prstGeom prst="line">
              <a:avLst/>
            </a:prstGeom>
            <a:grpFill/>
            <a:ln w="41275">
              <a:solidFill>
                <a:srgbClr val="EFAB00"/>
              </a:solidFill>
              <a:prstDash val="solid"/>
            </a:ln>
          </p:spPr>
          <p:style>
            <a:lnRef idx="1">
              <a:schemeClr val="accent1"/>
            </a:lnRef>
            <a:fillRef idx="0">
              <a:schemeClr val="accent1"/>
            </a:fillRef>
            <a:effectRef idx="0">
              <a:schemeClr val="accent1"/>
            </a:effectRef>
            <a:fontRef idx="minor">
              <a:schemeClr val="tx1"/>
            </a:fontRef>
          </p:style>
        </p:cxnSp>
        <p:sp>
          <p:nvSpPr>
            <p:cNvPr id="844" name="Freeform 5068">
              <a:extLst>
                <a:ext uri="{FF2B5EF4-FFF2-40B4-BE49-F238E27FC236}">
                  <a16:creationId xmlns:a16="http://schemas.microsoft.com/office/drawing/2014/main" id="{FDFFAB6A-0089-4720-B0C3-3E52163A6832}"/>
                </a:ext>
              </a:extLst>
            </p:cNvPr>
            <p:cNvSpPr/>
            <p:nvPr/>
          </p:nvSpPr>
          <p:spPr>
            <a:xfrm rot="10800000">
              <a:off x="1615191" y="866274"/>
              <a:ext cx="883091" cy="971254"/>
            </a:xfrm>
            <a:custGeom>
              <a:avLst/>
              <a:gdLst>
                <a:gd name="connsiteX0" fmla="*/ 829340 w 1658680"/>
                <a:gd name="connsiteY0" fmla="*/ 1824273 h 1824273"/>
                <a:gd name="connsiteX1" fmla="*/ 0 w 1658680"/>
                <a:gd name="connsiteY1" fmla="*/ 994933 h 1824273"/>
                <a:gd name="connsiteX2" fmla="*/ 506524 w 1658680"/>
                <a:gd name="connsiteY2" fmla="*/ 230767 h 1824273"/>
                <a:gd name="connsiteX3" fmla="*/ 614520 w 1658680"/>
                <a:gd name="connsiteY3" fmla="*/ 197243 h 1824273"/>
                <a:gd name="connsiteX4" fmla="*/ 829339 w 1658680"/>
                <a:gd name="connsiteY4" fmla="*/ 0 h 1824273"/>
                <a:gd name="connsiteX5" fmla="*/ 1044157 w 1658680"/>
                <a:gd name="connsiteY5" fmla="*/ 197242 h 1824273"/>
                <a:gd name="connsiteX6" fmla="*/ 1152157 w 1658680"/>
                <a:gd name="connsiteY6" fmla="*/ 230767 h 1824273"/>
                <a:gd name="connsiteX7" fmla="*/ 1658680 w 1658680"/>
                <a:gd name="connsiteY7" fmla="*/ 994933 h 1824273"/>
                <a:gd name="connsiteX8" fmla="*/ 829340 w 1658680"/>
                <a:gd name="connsiteY8" fmla="*/ 1824273 h 1824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8680" h="1824273">
                  <a:moveTo>
                    <a:pt x="829340" y="1824273"/>
                  </a:moveTo>
                  <a:cubicBezTo>
                    <a:pt x="371308" y="1824273"/>
                    <a:pt x="0" y="1452965"/>
                    <a:pt x="0" y="994933"/>
                  </a:cubicBezTo>
                  <a:cubicBezTo>
                    <a:pt x="0" y="651409"/>
                    <a:pt x="208861" y="356667"/>
                    <a:pt x="506524" y="230767"/>
                  </a:cubicBezTo>
                  <a:lnTo>
                    <a:pt x="614520" y="197243"/>
                  </a:lnTo>
                  <a:lnTo>
                    <a:pt x="829339" y="0"/>
                  </a:lnTo>
                  <a:lnTo>
                    <a:pt x="1044157" y="197242"/>
                  </a:lnTo>
                  <a:lnTo>
                    <a:pt x="1152157" y="230767"/>
                  </a:lnTo>
                  <a:cubicBezTo>
                    <a:pt x="1449819" y="356667"/>
                    <a:pt x="1658680" y="651409"/>
                    <a:pt x="1658680" y="994933"/>
                  </a:cubicBezTo>
                  <a:cubicBezTo>
                    <a:pt x="1658680" y="1452965"/>
                    <a:pt x="1287372" y="1824273"/>
                    <a:pt x="829340" y="1824273"/>
                  </a:cubicBezTo>
                  <a:close/>
                </a:path>
              </a:pathLst>
            </a:custGeom>
            <a:grpFill/>
            <a:ln>
              <a:solidFill>
                <a:srgbClr val="EFA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a:t>W</a:t>
              </a:r>
              <a:endParaRPr lang="id-ID" sz="3600" b="1"/>
            </a:p>
          </p:txBody>
        </p:sp>
        <p:sp>
          <p:nvSpPr>
            <p:cNvPr id="845" name="Oval 5069">
              <a:extLst>
                <a:ext uri="{FF2B5EF4-FFF2-40B4-BE49-F238E27FC236}">
                  <a16:creationId xmlns:a16="http://schemas.microsoft.com/office/drawing/2014/main" id="{0DC22D5E-5BC8-4A13-889F-1F4E68C90318}"/>
                </a:ext>
              </a:extLst>
            </p:cNvPr>
            <p:cNvSpPr/>
            <p:nvPr/>
          </p:nvSpPr>
          <p:spPr>
            <a:xfrm>
              <a:off x="1935402" y="2318785"/>
              <a:ext cx="242669" cy="242669"/>
            </a:xfrm>
            <a:prstGeom prst="ellipse">
              <a:avLst/>
            </a:prstGeom>
            <a:grpFill/>
            <a:ln w="50800">
              <a:solidFill>
                <a:srgbClr val="EFA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p>
          </p:txBody>
        </p:sp>
        <p:sp>
          <p:nvSpPr>
            <p:cNvPr id="846" name="Oval 5070">
              <a:extLst>
                <a:ext uri="{FF2B5EF4-FFF2-40B4-BE49-F238E27FC236}">
                  <a16:creationId xmlns:a16="http://schemas.microsoft.com/office/drawing/2014/main" id="{FB3F1F28-36F0-400D-AC4C-349F8C5F8045}"/>
                </a:ext>
              </a:extLst>
            </p:cNvPr>
            <p:cNvSpPr/>
            <p:nvPr/>
          </p:nvSpPr>
          <p:spPr>
            <a:xfrm>
              <a:off x="1998985" y="2382368"/>
              <a:ext cx="115503" cy="115503"/>
            </a:xfrm>
            <a:prstGeom prst="ellipse">
              <a:avLst/>
            </a:prstGeom>
            <a:grpFill/>
            <a:ln>
              <a:solidFill>
                <a:srgbClr val="EFA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847" name="Group 5071">
            <a:extLst>
              <a:ext uri="{FF2B5EF4-FFF2-40B4-BE49-F238E27FC236}">
                <a16:creationId xmlns:a16="http://schemas.microsoft.com/office/drawing/2014/main" id="{F0C6CBE5-46D4-402A-BE73-C027925102BF}"/>
              </a:ext>
            </a:extLst>
          </p:cNvPr>
          <p:cNvGrpSpPr/>
          <p:nvPr/>
        </p:nvGrpSpPr>
        <p:grpSpPr>
          <a:xfrm>
            <a:off x="6398973" y="2167791"/>
            <a:ext cx="883091" cy="1695180"/>
            <a:chOff x="1615191" y="866274"/>
            <a:chExt cx="883091" cy="1695180"/>
          </a:xfrm>
          <a:solidFill>
            <a:srgbClr val="822327"/>
          </a:solidFill>
        </p:grpSpPr>
        <p:cxnSp>
          <p:nvCxnSpPr>
            <p:cNvPr id="848" name="Straight Connector 5072">
              <a:extLst>
                <a:ext uri="{FF2B5EF4-FFF2-40B4-BE49-F238E27FC236}">
                  <a16:creationId xmlns:a16="http://schemas.microsoft.com/office/drawing/2014/main" id="{5E6F9836-9FF4-4954-8F35-F006DEFAF50C}"/>
                </a:ext>
              </a:extLst>
            </p:cNvPr>
            <p:cNvCxnSpPr/>
            <p:nvPr/>
          </p:nvCxnSpPr>
          <p:spPr>
            <a:xfrm>
              <a:off x="2056736" y="1529993"/>
              <a:ext cx="1" cy="788792"/>
            </a:xfrm>
            <a:prstGeom prst="line">
              <a:avLst/>
            </a:prstGeom>
            <a:grpFill/>
            <a:ln w="41275">
              <a:solidFill>
                <a:srgbClr val="822327"/>
              </a:solidFill>
              <a:prstDash val="solid"/>
            </a:ln>
          </p:spPr>
          <p:style>
            <a:lnRef idx="1">
              <a:schemeClr val="accent1"/>
            </a:lnRef>
            <a:fillRef idx="0">
              <a:schemeClr val="accent1"/>
            </a:fillRef>
            <a:effectRef idx="0">
              <a:schemeClr val="accent1"/>
            </a:effectRef>
            <a:fontRef idx="minor">
              <a:schemeClr val="tx1"/>
            </a:fontRef>
          </p:style>
        </p:cxnSp>
        <p:sp>
          <p:nvSpPr>
            <p:cNvPr id="849" name="Freeform 5073">
              <a:extLst>
                <a:ext uri="{FF2B5EF4-FFF2-40B4-BE49-F238E27FC236}">
                  <a16:creationId xmlns:a16="http://schemas.microsoft.com/office/drawing/2014/main" id="{875A3C4F-AAEC-4DE2-965E-4210AF09EF2C}"/>
                </a:ext>
              </a:extLst>
            </p:cNvPr>
            <p:cNvSpPr/>
            <p:nvPr/>
          </p:nvSpPr>
          <p:spPr>
            <a:xfrm rot="10800000">
              <a:off x="1615191" y="866274"/>
              <a:ext cx="883091" cy="971254"/>
            </a:xfrm>
            <a:custGeom>
              <a:avLst/>
              <a:gdLst>
                <a:gd name="connsiteX0" fmla="*/ 829340 w 1658680"/>
                <a:gd name="connsiteY0" fmla="*/ 1824273 h 1824273"/>
                <a:gd name="connsiteX1" fmla="*/ 0 w 1658680"/>
                <a:gd name="connsiteY1" fmla="*/ 994933 h 1824273"/>
                <a:gd name="connsiteX2" fmla="*/ 506524 w 1658680"/>
                <a:gd name="connsiteY2" fmla="*/ 230767 h 1824273"/>
                <a:gd name="connsiteX3" fmla="*/ 614520 w 1658680"/>
                <a:gd name="connsiteY3" fmla="*/ 197243 h 1824273"/>
                <a:gd name="connsiteX4" fmla="*/ 829339 w 1658680"/>
                <a:gd name="connsiteY4" fmla="*/ 0 h 1824273"/>
                <a:gd name="connsiteX5" fmla="*/ 1044157 w 1658680"/>
                <a:gd name="connsiteY5" fmla="*/ 197242 h 1824273"/>
                <a:gd name="connsiteX6" fmla="*/ 1152157 w 1658680"/>
                <a:gd name="connsiteY6" fmla="*/ 230767 h 1824273"/>
                <a:gd name="connsiteX7" fmla="*/ 1658680 w 1658680"/>
                <a:gd name="connsiteY7" fmla="*/ 994933 h 1824273"/>
                <a:gd name="connsiteX8" fmla="*/ 829340 w 1658680"/>
                <a:gd name="connsiteY8" fmla="*/ 1824273 h 1824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8680" h="1824273">
                  <a:moveTo>
                    <a:pt x="829340" y="1824273"/>
                  </a:moveTo>
                  <a:cubicBezTo>
                    <a:pt x="371308" y="1824273"/>
                    <a:pt x="0" y="1452965"/>
                    <a:pt x="0" y="994933"/>
                  </a:cubicBezTo>
                  <a:cubicBezTo>
                    <a:pt x="0" y="651409"/>
                    <a:pt x="208861" y="356667"/>
                    <a:pt x="506524" y="230767"/>
                  </a:cubicBezTo>
                  <a:lnTo>
                    <a:pt x="614520" y="197243"/>
                  </a:lnTo>
                  <a:lnTo>
                    <a:pt x="829339" y="0"/>
                  </a:lnTo>
                  <a:lnTo>
                    <a:pt x="1044157" y="197242"/>
                  </a:lnTo>
                  <a:lnTo>
                    <a:pt x="1152157" y="230767"/>
                  </a:lnTo>
                  <a:cubicBezTo>
                    <a:pt x="1449819" y="356667"/>
                    <a:pt x="1658680" y="651409"/>
                    <a:pt x="1658680" y="994933"/>
                  </a:cubicBezTo>
                  <a:cubicBezTo>
                    <a:pt x="1658680" y="1452965"/>
                    <a:pt x="1287372" y="1824273"/>
                    <a:pt x="829340" y="182427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p>
          </p:txBody>
        </p:sp>
        <p:sp>
          <p:nvSpPr>
            <p:cNvPr id="850" name="Oval 5074">
              <a:extLst>
                <a:ext uri="{FF2B5EF4-FFF2-40B4-BE49-F238E27FC236}">
                  <a16:creationId xmlns:a16="http://schemas.microsoft.com/office/drawing/2014/main" id="{DF276A54-77F3-4D33-96BB-52DC46412540}"/>
                </a:ext>
              </a:extLst>
            </p:cNvPr>
            <p:cNvSpPr/>
            <p:nvPr/>
          </p:nvSpPr>
          <p:spPr>
            <a:xfrm>
              <a:off x="1935402" y="2318785"/>
              <a:ext cx="242669" cy="242669"/>
            </a:xfrm>
            <a:prstGeom prst="ellipse">
              <a:avLst/>
            </a:prstGeom>
            <a:solidFill>
              <a:srgbClr val="822327"/>
            </a:solidFill>
            <a:ln w="50800">
              <a:solidFill>
                <a:srgbClr val="8223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p>
          </p:txBody>
        </p:sp>
        <p:sp>
          <p:nvSpPr>
            <p:cNvPr id="851" name="Oval 5075">
              <a:extLst>
                <a:ext uri="{FF2B5EF4-FFF2-40B4-BE49-F238E27FC236}">
                  <a16:creationId xmlns:a16="http://schemas.microsoft.com/office/drawing/2014/main" id="{36F1FCFA-58D1-4952-9900-213D2DE29890}"/>
                </a:ext>
              </a:extLst>
            </p:cNvPr>
            <p:cNvSpPr/>
            <p:nvPr/>
          </p:nvSpPr>
          <p:spPr>
            <a:xfrm>
              <a:off x="1998985" y="2382368"/>
              <a:ext cx="115503" cy="1155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852" name="Group 5076">
            <a:extLst>
              <a:ext uri="{FF2B5EF4-FFF2-40B4-BE49-F238E27FC236}">
                <a16:creationId xmlns:a16="http://schemas.microsoft.com/office/drawing/2014/main" id="{60976D17-168F-43F0-B5A9-FF5BF38EC6B6}"/>
              </a:ext>
            </a:extLst>
          </p:cNvPr>
          <p:cNvGrpSpPr/>
          <p:nvPr/>
        </p:nvGrpSpPr>
        <p:grpSpPr>
          <a:xfrm>
            <a:off x="8018902" y="2995846"/>
            <a:ext cx="883091" cy="1695180"/>
            <a:chOff x="1615191" y="866274"/>
            <a:chExt cx="883091" cy="1695180"/>
          </a:xfrm>
          <a:solidFill>
            <a:srgbClr val="006778"/>
          </a:solidFill>
        </p:grpSpPr>
        <p:cxnSp>
          <p:nvCxnSpPr>
            <p:cNvPr id="853" name="Straight Connector 5077">
              <a:extLst>
                <a:ext uri="{FF2B5EF4-FFF2-40B4-BE49-F238E27FC236}">
                  <a16:creationId xmlns:a16="http://schemas.microsoft.com/office/drawing/2014/main" id="{4BF55305-193F-4E28-806F-325C0E1D0A2C}"/>
                </a:ext>
              </a:extLst>
            </p:cNvPr>
            <p:cNvCxnSpPr/>
            <p:nvPr/>
          </p:nvCxnSpPr>
          <p:spPr>
            <a:xfrm>
              <a:off x="2056736" y="1529993"/>
              <a:ext cx="1" cy="788792"/>
            </a:xfrm>
            <a:prstGeom prst="line">
              <a:avLst/>
            </a:prstGeom>
            <a:grpFill/>
            <a:ln w="41275">
              <a:solidFill>
                <a:srgbClr val="006778"/>
              </a:solidFill>
              <a:prstDash val="solid"/>
            </a:ln>
          </p:spPr>
          <p:style>
            <a:lnRef idx="1">
              <a:schemeClr val="accent1"/>
            </a:lnRef>
            <a:fillRef idx="0">
              <a:schemeClr val="accent1"/>
            </a:fillRef>
            <a:effectRef idx="0">
              <a:schemeClr val="accent1"/>
            </a:effectRef>
            <a:fontRef idx="minor">
              <a:schemeClr val="tx1"/>
            </a:fontRef>
          </p:style>
        </p:cxnSp>
        <p:sp>
          <p:nvSpPr>
            <p:cNvPr id="854" name="Freeform 5078">
              <a:extLst>
                <a:ext uri="{FF2B5EF4-FFF2-40B4-BE49-F238E27FC236}">
                  <a16:creationId xmlns:a16="http://schemas.microsoft.com/office/drawing/2014/main" id="{2BDDEC67-6D6A-4E92-AFCE-621401036DEF}"/>
                </a:ext>
              </a:extLst>
            </p:cNvPr>
            <p:cNvSpPr/>
            <p:nvPr/>
          </p:nvSpPr>
          <p:spPr>
            <a:xfrm rot="10800000">
              <a:off x="1615191" y="866274"/>
              <a:ext cx="883091" cy="971254"/>
            </a:xfrm>
            <a:custGeom>
              <a:avLst/>
              <a:gdLst>
                <a:gd name="connsiteX0" fmla="*/ 829340 w 1658680"/>
                <a:gd name="connsiteY0" fmla="*/ 1824273 h 1824273"/>
                <a:gd name="connsiteX1" fmla="*/ 0 w 1658680"/>
                <a:gd name="connsiteY1" fmla="*/ 994933 h 1824273"/>
                <a:gd name="connsiteX2" fmla="*/ 506524 w 1658680"/>
                <a:gd name="connsiteY2" fmla="*/ 230767 h 1824273"/>
                <a:gd name="connsiteX3" fmla="*/ 614520 w 1658680"/>
                <a:gd name="connsiteY3" fmla="*/ 197243 h 1824273"/>
                <a:gd name="connsiteX4" fmla="*/ 829339 w 1658680"/>
                <a:gd name="connsiteY4" fmla="*/ 0 h 1824273"/>
                <a:gd name="connsiteX5" fmla="*/ 1044157 w 1658680"/>
                <a:gd name="connsiteY5" fmla="*/ 197242 h 1824273"/>
                <a:gd name="connsiteX6" fmla="*/ 1152157 w 1658680"/>
                <a:gd name="connsiteY6" fmla="*/ 230767 h 1824273"/>
                <a:gd name="connsiteX7" fmla="*/ 1658680 w 1658680"/>
                <a:gd name="connsiteY7" fmla="*/ 994933 h 1824273"/>
                <a:gd name="connsiteX8" fmla="*/ 829340 w 1658680"/>
                <a:gd name="connsiteY8" fmla="*/ 1824273 h 1824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8680" h="1824273">
                  <a:moveTo>
                    <a:pt x="829340" y="1824273"/>
                  </a:moveTo>
                  <a:cubicBezTo>
                    <a:pt x="371308" y="1824273"/>
                    <a:pt x="0" y="1452965"/>
                    <a:pt x="0" y="994933"/>
                  </a:cubicBezTo>
                  <a:cubicBezTo>
                    <a:pt x="0" y="651409"/>
                    <a:pt x="208861" y="356667"/>
                    <a:pt x="506524" y="230767"/>
                  </a:cubicBezTo>
                  <a:lnTo>
                    <a:pt x="614520" y="197243"/>
                  </a:lnTo>
                  <a:lnTo>
                    <a:pt x="829339" y="0"/>
                  </a:lnTo>
                  <a:lnTo>
                    <a:pt x="1044157" y="197242"/>
                  </a:lnTo>
                  <a:lnTo>
                    <a:pt x="1152157" y="230767"/>
                  </a:lnTo>
                  <a:cubicBezTo>
                    <a:pt x="1449819" y="356667"/>
                    <a:pt x="1658680" y="651409"/>
                    <a:pt x="1658680" y="994933"/>
                  </a:cubicBezTo>
                  <a:cubicBezTo>
                    <a:pt x="1658680" y="1452965"/>
                    <a:pt x="1287372" y="1824273"/>
                    <a:pt x="829340" y="1824273"/>
                  </a:cubicBezTo>
                  <a:close/>
                </a:path>
              </a:pathLst>
            </a:custGeom>
            <a:grpFill/>
            <a:ln>
              <a:solidFill>
                <a:srgbClr val="0067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p>
          </p:txBody>
        </p:sp>
        <p:sp>
          <p:nvSpPr>
            <p:cNvPr id="855" name="Oval 5079">
              <a:extLst>
                <a:ext uri="{FF2B5EF4-FFF2-40B4-BE49-F238E27FC236}">
                  <a16:creationId xmlns:a16="http://schemas.microsoft.com/office/drawing/2014/main" id="{09D3A4B2-42A3-467F-96A4-4FF549F30E81}"/>
                </a:ext>
              </a:extLst>
            </p:cNvPr>
            <p:cNvSpPr/>
            <p:nvPr/>
          </p:nvSpPr>
          <p:spPr>
            <a:xfrm>
              <a:off x="1935402" y="2318785"/>
              <a:ext cx="242669" cy="242669"/>
            </a:xfrm>
            <a:prstGeom prst="ellipse">
              <a:avLst/>
            </a:prstGeom>
            <a:grpFill/>
            <a:ln w="50800">
              <a:solidFill>
                <a:srgbClr val="0067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p>
          </p:txBody>
        </p:sp>
        <p:sp>
          <p:nvSpPr>
            <p:cNvPr id="856" name="Oval 5080">
              <a:extLst>
                <a:ext uri="{FF2B5EF4-FFF2-40B4-BE49-F238E27FC236}">
                  <a16:creationId xmlns:a16="http://schemas.microsoft.com/office/drawing/2014/main" id="{03888B62-C433-4FA5-B944-93BF626A0D72}"/>
                </a:ext>
              </a:extLst>
            </p:cNvPr>
            <p:cNvSpPr/>
            <p:nvPr/>
          </p:nvSpPr>
          <p:spPr>
            <a:xfrm>
              <a:off x="1998985" y="2382368"/>
              <a:ext cx="115503" cy="115503"/>
            </a:xfrm>
            <a:prstGeom prst="ellipse">
              <a:avLst/>
            </a:prstGeom>
            <a:grpFill/>
            <a:ln>
              <a:solidFill>
                <a:srgbClr val="0067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857" name="Group 5081">
            <a:extLst>
              <a:ext uri="{FF2B5EF4-FFF2-40B4-BE49-F238E27FC236}">
                <a16:creationId xmlns:a16="http://schemas.microsoft.com/office/drawing/2014/main" id="{FD1A8968-4CD6-4C66-B87C-6CEA5775F5B4}"/>
              </a:ext>
            </a:extLst>
          </p:cNvPr>
          <p:cNvGrpSpPr/>
          <p:nvPr/>
        </p:nvGrpSpPr>
        <p:grpSpPr>
          <a:xfrm>
            <a:off x="9461105" y="2456439"/>
            <a:ext cx="883091" cy="1695180"/>
            <a:chOff x="1615191" y="866274"/>
            <a:chExt cx="883091" cy="1695180"/>
          </a:xfrm>
          <a:solidFill>
            <a:schemeClr val="tx2">
              <a:lumMod val="60000"/>
              <a:lumOff val="40000"/>
            </a:schemeClr>
          </a:solidFill>
        </p:grpSpPr>
        <p:cxnSp>
          <p:nvCxnSpPr>
            <p:cNvPr id="858" name="Straight Connector 5082">
              <a:extLst>
                <a:ext uri="{FF2B5EF4-FFF2-40B4-BE49-F238E27FC236}">
                  <a16:creationId xmlns:a16="http://schemas.microsoft.com/office/drawing/2014/main" id="{417ED7D3-4DAE-431F-9DFF-5FB5E0447297}"/>
                </a:ext>
              </a:extLst>
            </p:cNvPr>
            <p:cNvCxnSpPr/>
            <p:nvPr/>
          </p:nvCxnSpPr>
          <p:spPr>
            <a:xfrm>
              <a:off x="2056736" y="1529993"/>
              <a:ext cx="1" cy="788792"/>
            </a:xfrm>
            <a:prstGeom prst="line">
              <a:avLst/>
            </a:prstGeom>
            <a:grpFill/>
            <a:ln w="41275">
              <a:solidFill>
                <a:schemeClr val="tx2">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sp>
          <p:nvSpPr>
            <p:cNvPr id="859" name="Freeform 5083">
              <a:extLst>
                <a:ext uri="{FF2B5EF4-FFF2-40B4-BE49-F238E27FC236}">
                  <a16:creationId xmlns:a16="http://schemas.microsoft.com/office/drawing/2014/main" id="{F20CD6B4-2DE6-42D4-B442-DF981DCA09D7}"/>
                </a:ext>
              </a:extLst>
            </p:cNvPr>
            <p:cNvSpPr/>
            <p:nvPr/>
          </p:nvSpPr>
          <p:spPr>
            <a:xfrm rot="10800000">
              <a:off x="1615191" y="866274"/>
              <a:ext cx="883091" cy="971254"/>
            </a:xfrm>
            <a:custGeom>
              <a:avLst/>
              <a:gdLst>
                <a:gd name="connsiteX0" fmla="*/ 829340 w 1658680"/>
                <a:gd name="connsiteY0" fmla="*/ 1824273 h 1824273"/>
                <a:gd name="connsiteX1" fmla="*/ 0 w 1658680"/>
                <a:gd name="connsiteY1" fmla="*/ 994933 h 1824273"/>
                <a:gd name="connsiteX2" fmla="*/ 506524 w 1658680"/>
                <a:gd name="connsiteY2" fmla="*/ 230767 h 1824273"/>
                <a:gd name="connsiteX3" fmla="*/ 614520 w 1658680"/>
                <a:gd name="connsiteY3" fmla="*/ 197243 h 1824273"/>
                <a:gd name="connsiteX4" fmla="*/ 829339 w 1658680"/>
                <a:gd name="connsiteY4" fmla="*/ 0 h 1824273"/>
                <a:gd name="connsiteX5" fmla="*/ 1044157 w 1658680"/>
                <a:gd name="connsiteY5" fmla="*/ 197242 h 1824273"/>
                <a:gd name="connsiteX6" fmla="*/ 1152157 w 1658680"/>
                <a:gd name="connsiteY6" fmla="*/ 230767 h 1824273"/>
                <a:gd name="connsiteX7" fmla="*/ 1658680 w 1658680"/>
                <a:gd name="connsiteY7" fmla="*/ 994933 h 1824273"/>
                <a:gd name="connsiteX8" fmla="*/ 829340 w 1658680"/>
                <a:gd name="connsiteY8" fmla="*/ 1824273 h 1824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8680" h="1824273">
                  <a:moveTo>
                    <a:pt x="829340" y="1824273"/>
                  </a:moveTo>
                  <a:cubicBezTo>
                    <a:pt x="371308" y="1824273"/>
                    <a:pt x="0" y="1452965"/>
                    <a:pt x="0" y="994933"/>
                  </a:cubicBezTo>
                  <a:cubicBezTo>
                    <a:pt x="0" y="651409"/>
                    <a:pt x="208861" y="356667"/>
                    <a:pt x="506524" y="230767"/>
                  </a:cubicBezTo>
                  <a:lnTo>
                    <a:pt x="614520" y="197243"/>
                  </a:lnTo>
                  <a:lnTo>
                    <a:pt x="829339" y="0"/>
                  </a:lnTo>
                  <a:lnTo>
                    <a:pt x="1044157" y="197242"/>
                  </a:lnTo>
                  <a:lnTo>
                    <a:pt x="1152157" y="230767"/>
                  </a:lnTo>
                  <a:cubicBezTo>
                    <a:pt x="1449819" y="356667"/>
                    <a:pt x="1658680" y="651409"/>
                    <a:pt x="1658680" y="994933"/>
                  </a:cubicBezTo>
                  <a:cubicBezTo>
                    <a:pt x="1658680" y="1452965"/>
                    <a:pt x="1287372" y="1824273"/>
                    <a:pt x="829340" y="1824273"/>
                  </a:cubicBezTo>
                  <a:close/>
                </a:path>
              </a:pathLst>
            </a:custGeom>
            <a:grp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p>
          </p:txBody>
        </p:sp>
        <p:sp>
          <p:nvSpPr>
            <p:cNvPr id="860" name="Oval 5084">
              <a:extLst>
                <a:ext uri="{FF2B5EF4-FFF2-40B4-BE49-F238E27FC236}">
                  <a16:creationId xmlns:a16="http://schemas.microsoft.com/office/drawing/2014/main" id="{8A0AD8AB-668B-488B-B042-C8BC27254632}"/>
                </a:ext>
              </a:extLst>
            </p:cNvPr>
            <p:cNvSpPr/>
            <p:nvPr/>
          </p:nvSpPr>
          <p:spPr>
            <a:xfrm>
              <a:off x="1935402" y="2318785"/>
              <a:ext cx="242669" cy="242669"/>
            </a:xfrm>
            <a:prstGeom prst="ellipse">
              <a:avLst/>
            </a:prstGeom>
            <a:grp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p>
          </p:txBody>
        </p:sp>
        <p:sp>
          <p:nvSpPr>
            <p:cNvPr id="861" name="Oval 5085">
              <a:extLst>
                <a:ext uri="{FF2B5EF4-FFF2-40B4-BE49-F238E27FC236}">
                  <a16:creationId xmlns:a16="http://schemas.microsoft.com/office/drawing/2014/main" id="{873AF0A8-434D-4846-BE72-02A72D8687AA}"/>
                </a:ext>
              </a:extLst>
            </p:cNvPr>
            <p:cNvSpPr/>
            <p:nvPr/>
          </p:nvSpPr>
          <p:spPr>
            <a:xfrm>
              <a:off x="1998985" y="2382368"/>
              <a:ext cx="115503" cy="115503"/>
            </a:xfrm>
            <a:prstGeom prst="ellipse">
              <a:avLst/>
            </a:prstGeom>
            <a:grp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862" name="Group 5086">
            <a:extLst>
              <a:ext uri="{FF2B5EF4-FFF2-40B4-BE49-F238E27FC236}">
                <a16:creationId xmlns:a16="http://schemas.microsoft.com/office/drawing/2014/main" id="{80B76EEE-77FB-435D-9897-2B70CD4A72AD}"/>
              </a:ext>
            </a:extLst>
          </p:cNvPr>
          <p:cNvGrpSpPr/>
          <p:nvPr/>
        </p:nvGrpSpPr>
        <p:grpSpPr>
          <a:xfrm>
            <a:off x="10272485" y="3601294"/>
            <a:ext cx="883091" cy="1695180"/>
            <a:chOff x="1615191" y="866274"/>
            <a:chExt cx="883091" cy="1695180"/>
          </a:xfrm>
          <a:solidFill>
            <a:schemeClr val="accent5"/>
          </a:solidFill>
        </p:grpSpPr>
        <p:cxnSp>
          <p:nvCxnSpPr>
            <p:cNvPr id="863" name="Straight Connector 5087">
              <a:extLst>
                <a:ext uri="{FF2B5EF4-FFF2-40B4-BE49-F238E27FC236}">
                  <a16:creationId xmlns:a16="http://schemas.microsoft.com/office/drawing/2014/main" id="{764115BC-B70A-40F0-A889-ECE2EA17EC0F}"/>
                </a:ext>
              </a:extLst>
            </p:cNvPr>
            <p:cNvCxnSpPr/>
            <p:nvPr/>
          </p:nvCxnSpPr>
          <p:spPr>
            <a:xfrm>
              <a:off x="2056736" y="1529993"/>
              <a:ext cx="1" cy="788792"/>
            </a:xfrm>
            <a:prstGeom prst="line">
              <a:avLst/>
            </a:prstGeom>
            <a:grpFill/>
            <a:ln w="41275">
              <a:solidFill>
                <a:schemeClr val="accent5"/>
              </a:solidFill>
              <a:prstDash val="solid"/>
            </a:ln>
          </p:spPr>
          <p:style>
            <a:lnRef idx="1">
              <a:schemeClr val="accent1"/>
            </a:lnRef>
            <a:fillRef idx="0">
              <a:schemeClr val="accent1"/>
            </a:fillRef>
            <a:effectRef idx="0">
              <a:schemeClr val="accent1"/>
            </a:effectRef>
            <a:fontRef idx="minor">
              <a:schemeClr val="tx1"/>
            </a:fontRef>
          </p:style>
        </p:cxnSp>
        <p:sp>
          <p:nvSpPr>
            <p:cNvPr id="864" name="Freeform 5088">
              <a:extLst>
                <a:ext uri="{FF2B5EF4-FFF2-40B4-BE49-F238E27FC236}">
                  <a16:creationId xmlns:a16="http://schemas.microsoft.com/office/drawing/2014/main" id="{E1B371AC-6E79-4621-B79A-031A3E814F82}"/>
                </a:ext>
              </a:extLst>
            </p:cNvPr>
            <p:cNvSpPr/>
            <p:nvPr/>
          </p:nvSpPr>
          <p:spPr>
            <a:xfrm rot="10800000">
              <a:off x="1615191" y="866274"/>
              <a:ext cx="883091" cy="971254"/>
            </a:xfrm>
            <a:custGeom>
              <a:avLst/>
              <a:gdLst>
                <a:gd name="connsiteX0" fmla="*/ 829340 w 1658680"/>
                <a:gd name="connsiteY0" fmla="*/ 1824273 h 1824273"/>
                <a:gd name="connsiteX1" fmla="*/ 0 w 1658680"/>
                <a:gd name="connsiteY1" fmla="*/ 994933 h 1824273"/>
                <a:gd name="connsiteX2" fmla="*/ 506524 w 1658680"/>
                <a:gd name="connsiteY2" fmla="*/ 230767 h 1824273"/>
                <a:gd name="connsiteX3" fmla="*/ 614520 w 1658680"/>
                <a:gd name="connsiteY3" fmla="*/ 197243 h 1824273"/>
                <a:gd name="connsiteX4" fmla="*/ 829339 w 1658680"/>
                <a:gd name="connsiteY4" fmla="*/ 0 h 1824273"/>
                <a:gd name="connsiteX5" fmla="*/ 1044157 w 1658680"/>
                <a:gd name="connsiteY5" fmla="*/ 197242 h 1824273"/>
                <a:gd name="connsiteX6" fmla="*/ 1152157 w 1658680"/>
                <a:gd name="connsiteY6" fmla="*/ 230767 h 1824273"/>
                <a:gd name="connsiteX7" fmla="*/ 1658680 w 1658680"/>
                <a:gd name="connsiteY7" fmla="*/ 994933 h 1824273"/>
                <a:gd name="connsiteX8" fmla="*/ 829340 w 1658680"/>
                <a:gd name="connsiteY8" fmla="*/ 1824273 h 1824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8680" h="1824273">
                  <a:moveTo>
                    <a:pt x="829340" y="1824273"/>
                  </a:moveTo>
                  <a:cubicBezTo>
                    <a:pt x="371308" y="1824273"/>
                    <a:pt x="0" y="1452965"/>
                    <a:pt x="0" y="994933"/>
                  </a:cubicBezTo>
                  <a:cubicBezTo>
                    <a:pt x="0" y="651409"/>
                    <a:pt x="208861" y="356667"/>
                    <a:pt x="506524" y="230767"/>
                  </a:cubicBezTo>
                  <a:lnTo>
                    <a:pt x="614520" y="197243"/>
                  </a:lnTo>
                  <a:lnTo>
                    <a:pt x="829339" y="0"/>
                  </a:lnTo>
                  <a:lnTo>
                    <a:pt x="1044157" y="197242"/>
                  </a:lnTo>
                  <a:lnTo>
                    <a:pt x="1152157" y="230767"/>
                  </a:lnTo>
                  <a:cubicBezTo>
                    <a:pt x="1449819" y="356667"/>
                    <a:pt x="1658680" y="651409"/>
                    <a:pt x="1658680" y="994933"/>
                  </a:cubicBezTo>
                  <a:cubicBezTo>
                    <a:pt x="1658680" y="1452965"/>
                    <a:pt x="1287372" y="1824273"/>
                    <a:pt x="829340" y="182427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p>
          </p:txBody>
        </p:sp>
        <p:sp>
          <p:nvSpPr>
            <p:cNvPr id="865" name="Oval 5089">
              <a:extLst>
                <a:ext uri="{FF2B5EF4-FFF2-40B4-BE49-F238E27FC236}">
                  <a16:creationId xmlns:a16="http://schemas.microsoft.com/office/drawing/2014/main" id="{9AEDCA2B-FF85-4184-A204-703189CA120C}"/>
                </a:ext>
              </a:extLst>
            </p:cNvPr>
            <p:cNvSpPr/>
            <p:nvPr/>
          </p:nvSpPr>
          <p:spPr>
            <a:xfrm>
              <a:off x="1935402" y="2318785"/>
              <a:ext cx="242669" cy="242669"/>
            </a:xfrm>
            <a:prstGeom prst="ellipse">
              <a:avLst/>
            </a:prstGeom>
            <a:grpFill/>
            <a:ln w="508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p>
          </p:txBody>
        </p:sp>
        <p:sp>
          <p:nvSpPr>
            <p:cNvPr id="866" name="Oval 5090">
              <a:extLst>
                <a:ext uri="{FF2B5EF4-FFF2-40B4-BE49-F238E27FC236}">
                  <a16:creationId xmlns:a16="http://schemas.microsoft.com/office/drawing/2014/main" id="{F5781E36-91FC-4BD0-A775-754E058A0857}"/>
                </a:ext>
              </a:extLst>
            </p:cNvPr>
            <p:cNvSpPr/>
            <p:nvPr/>
          </p:nvSpPr>
          <p:spPr>
            <a:xfrm>
              <a:off x="1998985" y="2382368"/>
              <a:ext cx="115503" cy="1155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867" name="Shape 1594">
            <a:extLst>
              <a:ext uri="{FF2B5EF4-FFF2-40B4-BE49-F238E27FC236}">
                <a16:creationId xmlns:a16="http://schemas.microsoft.com/office/drawing/2014/main" id="{EBC7732A-C077-48D6-8151-05A3C749B09B}"/>
              </a:ext>
            </a:extLst>
          </p:cNvPr>
          <p:cNvSpPr/>
          <p:nvPr/>
        </p:nvSpPr>
        <p:spPr>
          <a:xfrm>
            <a:off x="8305778" y="3216667"/>
            <a:ext cx="382019" cy="382861"/>
          </a:xfrm>
          <a:custGeom>
            <a:avLst/>
            <a:gdLst/>
            <a:ahLst/>
            <a:cxnLst>
              <a:cxn ang="0">
                <a:pos x="wd2" y="hd2"/>
              </a:cxn>
              <a:cxn ang="5400000">
                <a:pos x="wd2" y="hd2"/>
              </a:cxn>
              <a:cxn ang="10800000">
                <a:pos x="wd2" y="hd2"/>
              </a:cxn>
              <a:cxn ang="16200000">
                <a:pos x="wd2" y="hd2"/>
              </a:cxn>
            </a:cxnLst>
            <a:rect l="0" t="0" r="r" b="b"/>
            <a:pathLst>
              <a:path w="21600" h="21600" extrusionOk="0">
                <a:moveTo>
                  <a:pt x="16422" y="13734"/>
                </a:moveTo>
                <a:cubicBezTo>
                  <a:pt x="16509" y="13734"/>
                  <a:pt x="16741" y="13833"/>
                  <a:pt x="17117" y="14036"/>
                </a:cubicBezTo>
                <a:cubicBezTo>
                  <a:pt x="17492" y="14239"/>
                  <a:pt x="17894" y="14465"/>
                  <a:pt x="18329" y="14711"/>
                </a:cubicBezTo>
                <a:cubicBezTo>
                  <a:pt x="18761" y="14959"/>
                  <a:pt x="19182" y="15211"/>
                  <a:pt x="19583" y="15462"/>
                </a:cubicBezTo>
                <a:cubicBezTo>
                  <a:pt x="19993" y="15716"/>
                  <a:pt x="20267" y="15877"/>
                  <a:pt x="20411" y="15950"/>
                </a:cubicBezTo>
                <a:cubicBezTo>
                  <a:pt x="20555" y="16038"/>
                  <a:pt x="20761" y="16154"/>
                  <a:pt x="21032" y="16295"/>
                </a:cubicBezTo>
                <a:cubicBezTo>
                  <a:pt x="21303" y="16436"/>
                  <a:pt x="21481" y="16594"/>
                  <a:pt x="21575" y="16775"/>
                </a:cubicBezTo>
                <a:cubicBezTo>
                  <a:pt x="21592" y="16828"/>
                  <a:pt x="21600" y="16933"/>
                  <a:pt x="21600" y="17085"/>
                </a:cubicBezTo>
                <a:cubicBezTo>
                  <a:pt x="21600" y="17229"/>
                  <a:pt x="21586" y="17393"/>
                  <a:pt x="21558" y="17577"/>
                </a:cubicBezTo>
                <a:cubicBezTo>
                  <a:pt x="21532" y="17763"/>
                  <a:pt x="21498" y="17958"/>
                  <a:pt x="21450" y="18158"/>
                </a:cubicBezTo>
                <a:cubicBezTo>
                  <a:pt x="21408" y="18362"/>
                  <a:pt x="21351" y="18556"/>
                  <a:pt x="21289" y="18740"/>
                </a:cubicBezTo>
                <a:cubicBezTo>
                  <a:pt x="21227" y="18923"/>
                  <a:pt x="21168" y="19084"/>
                  <a:pt x="21111" y="19220"/>
                </a:cubicBezTo>
                <a:cubicBezTo>
                  <a:pt x="20953" y="19573"/>
                  <a:pt x="20682" y="19892"/>
                  <a:pt x="20309" y="20185"/>
                </a:cubicBezTo>
                <a:cubicBezTo>
                  <a:pt x="19936" y="20479"/>
                  <a:pt x="19518" y="20728"/>
                  <a:pt x="19060" y="20931"/>
                </a:cubicBezTo>
                <a:cubicBezTo>
                  <a:pt x="18600" y="21134"/>
                  <a:pt x="18128" y="21295"/>
                  <a:pt x="17645" y="21419"/>
                </a:cubicBezTo>
                <a:cubicBezTo>
                  <a:pt x="17162" y="21541"/>
                  <a:pt x="16744" y="21600"/>
                  <a:pt x="16394" y="21600"/>
                </a:cubicBezTo>
                <a:cubicBezTo>
                  <a:pt x="15670" y="21600"/>
                  <a:pt x="14981" y="21484"/>
                  <a:pt x="14320" y="21255"/>
                </a:cubicBezTo>
                <a:cubicBezTo>
                  <a:pt x="13656" y="21024"/>
                  <a:pt x="13001" y="20781"/>
                  <a:pt x="12351" y="20519"/>
                </a:cubicBezTo>
                <a:cubicBezTo>
                  <a:pt x="11241" y="20112"/>
                  <a:pt x="10193" y="19581"/>
                  <a:pt x="9204" y="18923"/>
                </a:cubicBezTo>
                <a:cubicBezTo>
                  <a:pt x="8218" y="18268"/>
                  <a:pt x="7300" y="17528"/>
                  <a:pt x="6452" y="16707"/>
                </a:cubicBezTo>
                <a:cubicBezTo>
                  <a:pt x="5608" y="15888"/>
                  <a:pt x="4819" y="15001"/>
                  <a:pt x="4088" y="14053"/>
                </a:cubicBezTo>
                <a:cubicBezTo>
                  <a:pt x="3356" y="13101"/>
                  <a:pt x="2709" y="12130"/>
                  <a:pt x="2139" y="11139"/>
                </a:cubicBezTo>
                <a:cubicBezTo>
                  <a:pt x="1913" y="10772"/>
                  <a:pt x="1678" y="10343"/>
                  <a:pt x="1429" y="9849"/>
                </a:cubicBezTo>
                <a:cubicBezTo>
                  <a:pt x="1181" y="9357"/>
                  <a:pt x="949" y="8852"/>
                  <a:pt x="740" y="8338"/>
                </a:cubicBezTo>
                <a:cubicBezTo>
                  <a:pt x="525" y="7818"/>
                  <a:pt x="353" y="7307"/>
                  <a:pt x="212" y="6802"/>
                </a:cubicBezTo>
                <a:cubicBezTo>
                  <a:pt x="73" y="6296"/>
                  <a:pt x="0" y="5822"/>
                  <a:pt x="0" y="5382"/>
                </a:cubicBezTo>
                <a:cubicBezTo>
                  <a:pt x="0" y="4888"/>
                  <a:pt x="68" y="4374"/>
                  <a:pt x="201" y="3834"/>
                </a:cubicBezTo>
                <a:cubicBezTo>
                  <a:pt x="331" y="3301"/>
                  <a:pt x="523" y="2784"/>
                  <a:pt x="780" y="2293"/>
                </a:cubicBezTo>
                <a:cubicBezTo>
                  <a:pt x="1040" y="1801"/>
                  <a:pt x="1348" y="1358"/>
                  <a:pt x="1706" y="960"/>
                </a:cubicBezTo>
                <a:cubicBezTo>
                  <a:pt x="2065" y="565"/>
                  <a:pt x="2483" y="254"/>
                  <a:pt x="2963" y="28"/>
                </a:cubicBezTo>
                <a:cubicBezTo>
                  <a:pt x="3071" y="48"/>
                  <a:pt x="3189" y="48"/>
                  <a:pt x="3322" y="28"/>
                </a:cubicBezTo>
                <a:cubicBezTo>
                  <a:pt x="3452" y="8"/>
                  <a:pt x="3571" y="0"/>
                  <a:pt x="3681" y="0"/>
                </a:cubicBezTo>
                <a:cubicBezTo>
                  <a:pt x="3769" y="0"/>
                  <a:pt x="3907" y="6"/>
                  <a:pt x="4088" y="14"/>
                </a:cubicBezTo>
                <a:cubicBezTo>
                  <a:pt x="4266" y="26"/>
                  <a:pt x="4449" y="34"/>
                  <a:pt x="4627" y="42"/>
                </a:cubicBezTo>
                <a:cubicBezTo>
                  <a:pt x="4808" y="51"/>
                  <a:pt x="4980" y="73"/>
                  <a:pt x="5150" y="102"/>
                </a:cubicBezTo>
                <a:cubicBezTo>
                  <a:pt x="5314" y="136"/>
                  <a:pt x="5438" y="167"/>
                  <a:pt x="5520" y="203"/>
                </a:cubicBezTo>
                <a:cubicBezTo>
                  <a:pt x="5591" y="257"/>
                  <a:pt x="5658" y="339"/>
                  <a:pt x="5723" y="446"/>
                </a:cubicBezTo>
                <a:cubicBezTo>
                  <a:pt x="5786" y="554"/>
                  <a:pt x="5839" y="675"/>
                  <a:pt x="5887" y="805"/>
                </a:cubicBezTo>
                <a:cubicBezTo>
                  <a:pt x="5930" y="935"/>
                  <a:pt x="5972" y="1073"/>
                  <a:pt x="6014" y="1211"/>
                </a:cubicBezTo>
                <a:cubicBezTo>
                  <a:pt x="6054" y="1352"/>
                  <a:pt x="6094" y="1466"/>
                  <a:pt x="6127" y="1556"/>
                </a:cubicBezTo>
                <a:cubicBezTo>
                  <a:pt x="6181" y="1720"/>
                  <a:pt x="6288" y="2013"/>
                  <a:pt x="6447" y="2440"/>
                </a:cubicBezTo>
                <a:cubicBezTo>
                  <a:pt x="6605" y="2869"/>
                  <a:pt x="6766" y="3309"/>
                  <a:pt x="6927" y="3758"/>
                </a:cubicBezTo>
                <a:cubicBezTo>
                  <a:pt x="7088" y="4210"/>
                  <a:pt x="7235" y="4631"/>
                  <a:pt x="7368" y="5015"/>
                </a:cubicBezTo>
                <a:cubicBezTo>
                  <a:pt x="7498" y="5402"/>
                  <a:pt x="7560" y="5641"/>
                  <a:pt x="7560" y="5732"/>
                </a:cubicBezTo>
                <a:cubicBezTo>
                  <a:pt x="7560" y="6065"/>
                  <a:pt x="7450" y="6373"/>
                  <a:pt x="7229" y="6650"/>
                </a:cubicBezTo>
                <a:cubicBezTo>
                  <a:pt x="7009" y="6926"/>
                  <a:pt x="6766" y="7186"/>
                  <a:pt x="6500" y="7426"/>
                </a:cubicBezTo>
                <a:cubicBezTo>
                  <a:pt x="6238" y="7666"/>
                  <a:pt x="5989" y="7892"/>
                  <a:pt x="5763" y="8101"/>
                </a:cubicBezTo>
                <a:cubicBezTo>
                  <a:pt x="5537" y="8313"/>
                  <a:pt x="5424" y="8519"/>
                  <a:pt x="5424" y="8717"/>
                </a:cubicBezTo>
                <a:cubicBezTo>
                  <a:pt x="5424" y="8897"/>
                  <a:pt x="5500" y="9120"/>
                  <a:pt x="5650" y="9377"/>
                </a:cubicBezTo>
                <a:cubicBezTo>
                  <a:pt x="5797" y="9640"/>
                  <a:pt x="5916" y="9846"/>
                  <a:pt x="6006" y="10001"/>
                </a:cubicBezTo>
                <a:cubicBezTo>
                  <a:pt x="6766" y="11309"/>
                  <a:pt x="7616" y="12427"/>
                  <a:pt x="8557" y="13359"/>
                </a:cubicBezTo>
                <a:cubicBezTo>
                  <a:pt x="9498" y="14290"/>
                  <a:pt x="10636" y="15138"/>
                  <a:pt x="11972" y="15891"/>
                </a:cubicBezTo>
                <a:cubicBezTo>
                  <a:pt x="12133" y="15982"/>
                  <a:pt x="12340" y="16106"/>
                  <a:pt x="12588" y="16264"/>
                </a:cubicBezTo>
                <a:cubicBezTo>
                  <a:pt x="12834" y="16422"/>
                  <a:pt x="13063" y="16501"/>
                  <a:pt x="13272" y="16501"/>
                </a:cubicBezTo>
                <a:cubicBezTo>
                  <a:pt x="13475" y="16501"/>
                  <a:pt x="13713" y="16357"/>
                  <a:pt x="13978" y="16069"/>
                </a:cubicBezTo>
                <a:cubicBezTo>
                  <a:pt x="14244" y="15781"/>
                  <a:pt x="14515" y="15462"/>
                  <a:pt x="14792" y="15115"/>
                </a:cubicBezTo>
                <a:cubicBezTo>
                  <a:pt x="15066" y="14770"/>
                  <a:pt x="15345" y="14454"/>
                  <a:pt x="15631" y="14163"/>
                </a:cubicBezTo>
                <a:cubicBezTo>
                  <a:pt x="15913" y="13875"/>
                  <a:pt x="16179" y="13734"/>
                  <a:pt x="16422" y="13734"/>
                </a:cubicBezTo>
              </a:path>
            </a:pathLst>
          </a:custGeom>
          <a:solidFill>
            <a:schemeClr val="bg1"/>
          </a:solidFill>
          <a:ln w="12700" cap="flat">
            <a:noFill/>
            <a:miter lim="400000"/>
          </a:ln>
          <a:effectLst/>
        </p:spPr>
        <p:txBody>
          <a:bodyPr wrap="square" lIns="38111" tIns="38111" rIns="38111" bIns="38111" numCol="1" anchor="ctr">
            <a:noAutofit/>
          </a:bodyPr>
          <a:lstStyle/>
          <a:p>
            <a:pPr defTabSz="457290">
              <a:defRPr sz="6400">
                <a:solidFill>
                  <a:srgbClr val="FFFFFF"/>
                </a:solidFill>
                <a:effectLst>
                  <a:outerShdw blurRad="38100" dist="12700" dir="5400000" rotWithShape="0">
                    <a:srgbClr val="000000">
                      <a:alpha val="50000"/>
                    </a:srgbClr>
                  </a:outerShdw>
                </a:effectLst>
              </a:defRPr>
            </a:pPr>
            <a:endParaRPr sz="6401">
              <a:solidFill>
                <a:schemeClr val="tx1">
                  <a:lumMod val="65000"/>
                  <a:lumOff val="35000"/>
                </a:schemeClr>
              </a:solidFill>
            </a:endParaRPr>
          </a:p>
        </p:txBody>
      </p:sp>
      <p:sp>
        <p:nvSpPr>
          <p:cNvPr id="868" name="Shape 1596">
            <a:extLst>
              <a:ext uri="{FF2B5EF4-FFF2-40B4-BE49-F238E27FC236}">
                <a16:creationId xmlns:a16="http://schemas.microsoft.com/office/drawing/2014/main" id="{E3CFF454-6D85-4226-821A-58A3388D3B7E}"/>
              </a:ext>
            </a:extLst>
          </p:cNvPr>
          <p:cNvSpPr/>
          <p:nvPr/>
        </p:nvSpPr>
        <p:spPr>
          <a:xfrm>
            <a:off x="8940786" y="2209291"/>
            <a:ext cx="296895" cy="588891"/>
          </a:xfrm>
          <a:custGeom>
            <a:avLst/>
            <a:gdLst/>
            <a:ahLst/>
            <a:cxnLst>
              <a:cxn ang="0">
                <a:pos x="wd2" y="hd2"/>
              </a:cxn>
              <a:cxn ang="5400000">
                <a:pos x="wd2" y="hd2"/>
              </a:cxn>
              <a:cxn ang="10800000">
                <a:pos x="wd2" y="hd2"/>
              </a:cxn>
              <a:cxn ang="16200000">
                <a:pos x="wd2" y="hd2"/>
              </a:cxn>
            </a:cxnLst>
            <a:rect l="0" t="0" r="r" b="b"/>
            <a:pathLst>
              <a:path w="21538" h="21600" extrusionOk="0">
                <a:moveTo>
                  <a:pt x="15728" y="3990"/>
                </a:moveTo>
                <a:cubicBezTo>
                  <a:pt x="14767" y="3990"/>
                  <a:pt x="14176" y="4062"/>
                  <a:pt x="13949" y="4215"/>
                </a:cubicBezTo>
                <a:cubicBezTo>
                  <a:pt x="13716" y="4367"/>
                  <a:pt x="13608" y="4678"/>
                  <a:pt x="13608" y="5147"/>
                </a:cubicBezTo>
                <a:lnTo>
                  <a:pt x="13608" y="6360"/>
                </a:lnTo>
                <a:lnTo>
                  <a:pt x="19673" y="6360"/>
                </a:lnTo>
                <a:cubicBezTo>
                  <a:pt x="19929" y="6360"/>
                  <a:pt x="20190" y="6423"/>
                  <a:pt x="20463" y="6552"/>
                </a:cubicBezTo>
                <a:cubicBezTo>
                  <a:pt x="20645" y="6642"/>
                  <a:pt x="20736" y="6777"/>
                  <a:pt x="20736" y="6953"/>
                </a:cubicBezTo>
                <a:lnTo>
                  <a:pt x="20276" y="9774"/>
                </a:lnTo>
                <a:cubicBezTo>
                  <a:pt x="20276" y="9923"/>
                  <a:pt x="20173" y="10039"/>
                  <a:pt x="19974" y="10128"/>
                </a:cubicBezTo>
                <a:cubicBezTo>
                  <a:pt x="19775" y="10214"/>
                  <a:pt x="19531" y="10257"/>
                  <a:pt x="19235" y="10257"/>
                </a:cubicBezTo>
                <a:lnTo>
                  <a:pt x="13608" y="10257"/>
                </a:lnTo>
                <a:lnTo>
                  <a:pt x="13608" y="21062"/>
                </a:lnTo>
                <a:cubicBezTo>
                  <a:pt x="13608" y="21211"/>
                  <a:pt x="13500" y="21338"/>
                  <a:pt x="13295" y="21444"/>
                </a:cubicBezTo>
                <a:cubicBezTo>
                  <a:pt x="13085" y="21548"/>
                  <a:pt x="12835" y="21600"/>
                  <a:pt x="12539" y="21600"/>
                </a:cubicBezTo>
                <a:lnTo>
                  <a:pt x="5525" y="21600"/>
                </a:lnTo>
                <a:cubicBezTo>
                  <a:pt x="5235" y="21600"/>
                  <a:pt x="4979" y="21548"/>
                  <a:pt x="4775" y="21444"/>
                </a:cubicBezTo>
                <a:cubicBezTo>
                  <a:pt x="4570" y="21338"/>
                  <a:pt x="4468" y="21211"/>
                  <a:pt x="4468" y="21062"/>
                </a:cubicBezTo>
                <a:lnTo>
                  <a:pt x="4468" y="10257"/>
                </a:lnTo>
                <a:lnTo>
                  <a:pt x="1063" y="10257"/>
                </a:lnTo>
                <a:cubicBezTo>
                  <a:pt x="773" y="10257"/>
                  <a:pt x="517" y="10205"/>
                  <a:pt x="313" y="10099"/>
                </a:cubicBezTo>
                <a:cubicBezTo>
                  <a:pt x="108" y="9993"/>
                  <a:pt x="0" y="9866"/>
                  <a:pt x="0" y="9719"/>
                </a:cubicBezTo>
                <a:lnTo>
                  <a:pt x="0" y="6921"/>
                </a:lnTo>
                <a:cubicBezTo>
                  <a:pt x="0" y="6774"/>
                  <a:pt x="108" y="6642"/>
                  <a:pt x="313" y="6526"/>
                </a:cubicBezTo>
                <a:cubicBezTo>
                  <a:pt x="517" y="6411"/>
                  <a:pt x="773" y="6354"/>
                  <a:pt x="1063" y="6354"/>
                </a:cubicBezTo>
                <a:lnTo>
                  <a:pt x="4468" y="6354"/>
                </a:lnTo>
                <a:lnTo>
                  <a:pt x="4468" y="4949"/>
                </a:lnTo>
                <a:cubicBezTo>
                  <a:pt x="4468" y="1658"/>
                  <a:pt x="7787" y="9"/>
                  <a:pt x="14427" y="0"/>
                </a:cubicBezTo>
                <a:cubicBezTo>
                  <a:pt x="16655" y="0"/>
                  <a:pt x="18758" y="144"/>
                  <a:pt x="20736" y="426"/>
                </a:cubicBezTo>
                <a:cubicBezTo>
                  <a:pt x="21333" y="518"/>
                  <a:pt x="21600" y="717"/>
                  <a:pt x="21526" y="1019"/>
                </a:cubicBezTo>
                <a:lnTo>
                  <a:pt x="20793" y="3760"/>
                </a:lnTo>
                <a:cubicBezTo>
                  <a:pt x="20719" y="3910"/>
                  <a:pt x="20577" y="4028"/>
                  <a:pt x="20355" y="4120"/>
                </a:cubicBezTo>
                <a:cubicBezTo>
                  <a:pt x="20071" y="4212"/>
                  <a:pt x="19781" y="4238"/>
                  <a:pt x="19514" y="4200"/>
                </a:cubicBezTo>
                <a:cubicBezTo>
                  <a:pt x="18877" y="4128"/>
                  <a:pt x="18218" y="4071"/>
                  <a:pt x="17536" y="4033"/>
                </a:cubicBezTo>
                <a:cubicBezTo>
                  <a:pt x="16859" y="4008"/>
                  <a:pt x="16257" y="3990"/>
                  <a:pt x="15728" y="3990"/>
                </a:cubicBezTo>
              </a:path>
            </a:pathLst>
          </a:custGeom>
          <a:solidFill>
            <a:schemeClr val="bg1"/>
          </a:solidFill>
          <a:ln w="12700" cap="flat">
            <a:noFill/>
            <a:miter lim="400000"/>
          </a:ln>
          <a:effectLst/>
        </p:spPr>
        <p:txBody>
          <a:bodyPr wrap="square" lIns="38111" tIns="38111" rIns="38111" bIns="38111" numCol="1" anchor="ctr">
            <a:noAutofit/>
          </a:bodyPr>
          <a:lstStyle/>
          <a:p>
            <a:pPr defTabSz="457290">
              <a:defRPr sz="6400">
                <a:solidFill>
                  <a:srgbClr val="FFFFFF"/>
                </a:solidFill>
                <a:effectLst>
                  <a:outerShdw blurRad="38100" dist="12700" dir="5400000" rotWithShape="0">
                    <a:srgbClr val="000000">
                      <a:alpha val="50000"/>
                    </a:srgbClr>
                  </a:outerShdw>
                </a:effectLst>
              </a:defRPr>
            </a:pPr>
            <a:endParaRPr sz="6401">
              <a:solidFill>
                <a:schemeClr val="tx1">
                  <a:lumMod val="65000"/>
                  <a:lumOff val="35000"/>
                </a:schemeClr>
              </a:solidFill>
            </a:endParaRPr>
          </a:p>
        </p:txBody>
      </p:sp>
      <p:sp>
        <p:nvSpPr>
          <p:cNvPr id="869" name="Shape 1598">
            <a:extLst>
              <a:ext uri="{FF2B5EF4-FFF2-40B4-BE49-F238E27FC236}">
                <a16:creationId xmlns:a16="http://schemas.microsoft.com/office/drawing/2014/main" id="{81D2ABF6-E3B0-4961-A2DD-E623DF5477E6}"/>
              </a:ext>
            </a:extLst>
          </p:cNvPr>
          <p:cNvSpPr/>
          <p:nvPr/>
        </p:nvSpPr>
        <p:spPr>
          <a:xfrm>
            <a:off x="9689799" y="2736493"/>
            <a:ext cx="501835" cy="354204"/>
          </a:xfrm>
          <a:custGeom>
            <a:avLst/>
            <a:gdLst/>
            <a:ahLst/>
            <a:cxnLst>
              <a:cxn ang="0">
                <a:pos x="wd2" y="hd2"/>
              </a:cxn>
              <a:cxn ang="5400000">
                <a:pos x="wd2" y="hd2"/>
              </a:cxn>
              <a:cxn ang="10800000">
                <a:pos x="wd2" y="hd2"/>
              </a:cxn>
              <a:cxn ang="16200000">
                <a:pos x="wd2" y="hd2"/>
              </a:cxn>
            </a:cxnLst>
            <a:rect l="0" t="0" r="r" b="b"/>
            <a:pathLst>
              <a:path w="21600" h="21600" extrusionOk="0">
                <a:moveTo>
                  <a:pt x="20885" y="9256"/>
                </a:moveTo>
                <a:cubicBezTo>
                  <a:pt x="21064" y="9210"/>
                  <a:pt x="21230" y="9256"/>
                  <a:pt x="21377" y="9381"/>
                </a:cubicBezTo>
                <a:cubicBezTo>
                  <a:pt x="21527" y="9506"/>
                  <a:pt x="21600" y="9721"/>
                  <a:pt x="21600" y="10023"/>
                </a:cubicBezTo>
                <a:cubicBezTo>
                  <a:pt x="21600" y="10347"/>
                  <a:pt x="21497" y="10621"/>
                  <a:pt x="21289" y="10854"/>
                </a:cubicBezTo>
                <a:cubicBezTo>
                  <a:pt x="21081" y="11083"/>
                  <a:pt x="20841" y="11292"/>
                  <a:pt x="20569" y="11476"/>
                </a:cubicBezTo>
                <a:cubicBezTo>
                  <a:pt x="20295" y="11660"/>
                  <a:pt x="20011" y="11802"/>
                  <a:pt x="19717" y="11903"/>
                </a:cubicBezTo>
                <a:cubicBezTo>
                  <a:pt x="19426" y="12000"/>
                  <a:pt x="19198" y="12063"/>
                  <a:pt x="19034" y="12087"/>
                </a:cubicBezTo>
                <a:cubicBezTo>
                  <a:pt x="18696" y="13626"/>
                  <a:pt x="18180" y="14992"/>
                  <a:pt x="17475" y="16177"/>
                </a:cubicBezTo>
                <a:cubicBezTo>
                  <a:pt x="16770" y="17365"/>
                  <a:pt x="15950" y="18355"/>
                  <a:pt x="15014" y="19144"/>
                </a:cubicBezTo>
                <a:cubicBezTo>
                  <a:pt x="14077" y="19939"/>
                  <a:pt x="13068" y="20544"/>
                  <a:pt x="11989" y="20964"/>
                </a:cubicBezTo>
                <a:cubicBezTo>
                  <a:pt x="10911" y="21388"/>
                  <a:pt x="9837" y="21600"/>
                  <a:pt x="8767" y="21600"/>
                </a:cubicBezTo>
                <a:cubicBezTo>
                  <a:pt x="7058" y="21600"/>
                  <a:pt x="5432" y="21082"/>
                  <a:pt x="3900" y="20043"/>
                </a:cubicBezTo>
                <a:cubicBezTo>
                  <a:pt x="2370" y="19008"/>
                  <a:pt x="1102" y="17493"/>
                  <a:pt x="95" y="15492"/>
                </a:cubicBezTo>
                <a:cubicBezTo>
                  <a:pt x="32" y="15315"/>
                  <a:pt x="0" y="15172"/>
                  <a:pt x="0" y="15061"/>
                </a:cubicBezTo>
                <a:cubicBezTo>
                  <a:pt x="0" y="14842"/>
                  <a:pt x="51" y="14655"/>
                  <a:pt x="157" y="14505"/>
                </a:cubicBezTo>
                <a:cubicBezTo>
                  <a:pt x="262" y="14352"/>
                  <a:pt x="397" y="14279"/>
                  <a:pt x="548" y="14279"/>
                </a:cubicBezTo>
                <a:cubicBezTo>
                  <a:pt x="659" y="14279"/>
                  <a:pt x="781" y="14349"/>
                  <a:pt x="913" y="14481"/>
                </a:cubicBezTo>
                <a:cubicBezTo>
                  <a:pt x="1873" y="15693"/>
                  <a:pt x="2997" y="16291"/>
                  <a:pt x="4279" y="16284"/>
                </a:cubicBezTo>
                <a:cubicBezTo>
                  <a:pt x="4737" y="16284"/>
                  <a:pt x="5197" y="16197"/>
                  <a:pt x="5655" y="16030"/>
                </a:cubicBezTo>
                <a:cubicBezTo>
                  <a:pt x="6113" y="15864"/>
                  <a:pt x="6532" y="15600"/>
                  <a:pt x="6914" y="15235"/>
                </a:cubicBezTo>
                <a:cubicBezTo>
                  <a:pt x="6688" y="15058"/>
                  <a:pt x="6502" y="14825"/>
                  <a:pt x="6358" y="14536"/>
                </a:cubicBezTo>
                <a:cubicBezTo>
                  <a:pt x="6213" y="14248"/>
                  <a:pt x="6142" y="13925"/>
                  <a:pt x="6142" y="13574"/>
                </a:cubicBezTo>
                <a:cubicBezTo>
                  <a:pt x="6142" y="13321"/>
                  <a:pt x="6172" y="13102"/>
                  <a:pt x="6235" y="12921"/>
                </a:cubicBezTo>
                <a:cubicBezTo>
                  <a:pt x="6096" y="12855"/>
                  <a:pt x="5920" y="12744"/>
                  <a:pt x="5714" y="12580"/>
                </a:cubicBezTo>
                <a:cubicBezTo>
                  <a:pt x="5508" y="12421"/>
                  <a:pt x="5308" y="12229"/>
                  <a:pt x="5117" y="12018"/>
                </a:cubicBezTo>
                <a:cubicBezTo>
                  <a:pt x="4923" y="11802"/>
                  <a:pt x="4764" y="11563"/>
                  <a:pt x="4634" y="11299"/>
                </a:cubicBezTo>
                <a:cubicBezTo>
                  <a:pt x="4507" y="11042"/>
                  <a:pt x="4441" y="10788"/>
                  <a:pt x="4441" y="10527"/>
                </a:cubicBezTo>
                <a:cubicBezTo>
                  <a:pt x="4441" y="10350"/>
                  <a:pt x="4480" y="10190"/>
                  <a:pt x="4558" y="10055"/>
                </a:cubicBezTo>
                <a:cubicBezTo>
                  <a:pt x="4637" y="9916"/>
                  <a:pt x="4735" y="9791"/>
                  <a:pt x="4852" y="9680"/>
                </a:cubicBezTo>
                <a:cubicBezTo>
                  <a:pt x="4532" y="9402"/>
                  <a:pt x="4235" y="8992"/>
                  <a:pt x="3961" y="8450"/>
                </a:cubicBezTo>
                <a:cubicBezTo>
                  <a:pt x="3689" y="7908"/>
                  <a:pt x="3552" y="7366"/>
                  <a:pt x="3552" y="6820"/>
                </a:cubicBezTo>
                <a:cubicBezTo>
                  <a:pt x="3552" y="6456"/>
                  <a:pt x="3682" y="6216"/>
                  <a:pt x="3939" y="6105"/>
                </a:cubicBezTo>
                <a:cubicBezTo>
                  <a:pt x="3665" y="5719"/>
                  <a:pt x="3447" y="5267"/>
                  <a:pt x="3288" y="4757"/>
                </a:cubicBezTo>
                <a:cubicBezTo>
                  <a:pt x="3126" y="4249"/>
                  <a:pt x="3048" y="3718"/>
                  <a:pt x="3048" y="3176"/>
                </a:cubicBezTo>
                <a:cubicBezTo>
                  <a:pt x="3048" y="2922"/>
                  <a:pt x="3085" y="2689"/>
                  <a:pt x="3161" y="2484"/>
                </a:cubicBezTo>
                <a:cubicBezTo>
                  <a:pt x="3232" y="2279"/>
                  <a:pt x="3381" y="2178"/>
                  <a:pt x="3596" y="2178"/>
                </a:cubicBezTo>
                <a:cubicBezTo>
                  <a:pt x="3738" y="2178"/>
                  <a:pt x="4069" y="2328"/>
                  <a:pt x="4583" y="2627"/>
                </a:cubicBezTo>
                <a:cubicBezTo>
                  <a:pt x="5097" y="2926"/>
                  <a:pt x="5655" y="3263"/>
                  <a:pt x="6253" y="3634"/>
                </a:cubicBezTo>
                <a:cubicBezTo>
                  <a:pt x="6852" y="4003"/>
                  <a:pt x="7423" y="4381"/>
                  <a:pt x="7971" y="4757"/>
                </a:cubicBezTo>
                <a:cubicBezTo>
                  <a:pt x="8515" y="5135"/>
                  <a:pt x="8899" y="5399"/>
                  <a:pt x="9117" y="5552"/>
                </a:cubicBezTo>
                <a:cubicBezTo>
                  <a:pt x="9313" y="5712"/>
                  <a:pt x="9501" y="5882"/>
                  <a:pt x="9675" y="6073"/>
                </a:cubicBezTo>
                <a:cubicBezTo>
                  <a:pt x="9849" y="6268"/>
                  <a:pt x="10023" y="6470"/>
                  <a:pt x="10196" y="6681"/>
                </a:cubicBezTo>
                <a:cubicBezTo>
                  <a:pt x="10351" y="6119"/>
                  <a:pt x="10537" y="5528"/>
                  <a:pt x="10747" y="4909"/>
                </a:cubicBezTo>
                <a:cubicBezTo>
                  <a:pt x="10958" y="4294"/>
                  <a:pt x="11193" y="3704"/>
                  <a:pt x="11450" y="3137"/>
                </a:cubicBezTo>
                <a:cubicBezTo>
                  <a:pt x="11709" y="2575"/>
                  <a:pt x="11993" y="2040"/>
                  <a:pt x="12307" y="1543"/>
                </a:cubicBezTo>
                <a:cubicBezTo>
                  <a:pt x="12618" y="1039"/>
                  <a:pt x="12968" y="632"/>
                  <a:pt x="13350" y="313"/>
                </a:cubicBezTo>
                <a:cubicBezTo>
                  <a:pt x="13411" y="243"/>
                  <a:pt x="13504" y="215"/>
                  <a:pt x="13631" y="215"/>
                </a:cubicBezTo>
                <a:cubicBezTo>
                  <a:pt x="13771" y="215"/>
                  <a:pt x="13876" y="257"/>
                  <a:pt x="13947" y="344"/>
                </a:cubicBezTo>
                <a:cubicBezTo>
                  <a:pt x="14072" y="278"/>
                  <a:pt x="14233" y="208"/>
                  <a:pt x="14434" y="122"/>
                </a:cubicBezTo>
                <a:cubicBezTo>
                  <a:pt x="14630" y="42"/>
                  <a:pt x="14799" y="0"/>
                  <a:pt x="14931" y="0"/>
                </a:cubicBezTo>
                <a:cubicBezTo>
                  <a:pt x="15156" y="0"/>
                  <a:pt x="15325" y="150"/>
                  <a:pt x="15433" y="448"/>
                </a:cubicBezTo>
                <a:cubicBezTo>
                  <a:pt x="15678" y="448"/>
                  <a:pt x="15898" y="535"/>
                  <a:pt x="16099" y="705"/>
                </a:cubicBezTo>
                <a:cubicBezTo>
                  <a:pt x="16295" y="879"/>
                  <a:pt x="16395" y="1157"/>
                  <a:pt x="16395" y="1546"/>
                </a:cubicBezTo>
                <a:cubicBezTo>
                  <a:pt x="16395" y="1890"/>
                  <a:pt x="16290" y="2185"/>
                  <a:pt x="16079" y="2425"/>
                </a:cubicBezTo>
                <a:cubicBezTo>
                  <a:pt x="16831" y="2905"/>
                  <a:pt x="17453" y="3596"/>
                  <a:pt x="17950" y="4506"/>
                </a:cubicBezTo>
                <a:cubicBezTo>
                  <a:pt x="18447" y="5417"/>
                  <a:pt x="18799" y="6428"/>
                  <a:pt x="19010" y="7532"/>
                </a:cubicBezTo>
                <a:cubicBezTo>
                  <a:pt x="19056" y="7557"/>
                  <a:pt x="19144" y="7567"/>
                  <a:pt x="19279" y="7567"/>
                </a:cubicBezTo>
                <a:cubicBezTo>
                  <a:pt x="19646" y="7567"/>
                  <a:pt x="19992" y="7477"/>
                  <a:pt x="20312" y="7293"/>
                </a:cubicBezTo>
                <a:cubicBezTo>
                  <a:pt x="20631" y="7109"/>
                  <a:pt x="20853" y="7022"/>
                  <a:pt x="20978" y="7022"/>
                </a:cubicBezTo>
                <a:cubicBezTo>
                  <a:pt x="21120" y="7022"/>
                  <a:pt x="21243" y="7098"/>
                  <a:pt x="21348" y="7258"/>
                </a:cubicBezTo>
                <a:cubicBezTo>
                  <a:pt x="21453" y="7421"/>
                  <a:pt x="21507" y="7602"/>
                  <a:pt x="21507" y="7800"/>
                </a:cubicBezTo>
                <a:cubicBezTo>
                  <a:pt x="21507" y="8054"/>
                  <a:pt x="21431" y="8321"/>
                  <a:pt x="21277" y="8606"/>
                </a:cubicBezTo>
                <a:cubicBezTo>
                  <a:pt x="21125" y="8884"/>
                  <a:pt x="20995" y="9099"/>
                  <a:pt x="20885" y="9256"/>
                </a:cubicBezTo>
              </a:path>
            </a:pathLst>
          </a:custGeom>
          <a:solidFill>
            <a:schemeClr val="bg1"/>
          </a:solidFill>
          <a:ln w="12700" cap="flat">
            <a:noFill/>
            <a:miter lim="400000"/>
          </a:ln>
          <a:effectLst/>
        </p:spPr>
        <p:txBody>
          <a:bodyPr wrap="square" lIns="38111" tIns="38111" rIns="38111" bIns="38111" numCol="1" anchor="ctr">
            <a:noAutofit/>
          </a:bodyPr>
          <a:lstStyle/>
          <a:p>
            <a:pPr defTabSz="457290">
              <a:defRPr sz="6400">
                <a:solidFill>
                  <a:srgbClr val="FFFFFF"/>
                </a:solidFill>
                <a:effectLst>
                  <a:outerShdw blurRad="38100" dist="12700" dir="5400000" rotWithShape="0">
                    <a:srgbClr val="000000">
                      <a:alpha val="50000"/>
                    </a:srgbClr>
                  </a:outerShdw>
                </a:effectLst>
              </a:defRPr>
            </a:pPr>
            <a:endParaRPr sz="6401">
              <a:solidFill>
                <a:schemeClr val="tx1">
                  <a:lumMod val="65000"/>
                  <a:lumOff val="35000"/>
                </a:schemeClr>
              </a:solidFill>
            </a:endParaRPr>
          </a:p>
        </p:txBody>
      </p:sp>
      <p:sp>
        <p:nvSpPr>
          <p:cNvPr id="870" name="Freeform 22">
            <a:extLst>
              <a:ext uri="{FF2B5EF4-FFF2-40B4-BE49-F238E27FC236}">
                <a16:creationId xmlns:a16="http://schemas.microsoft.com/office/drawing/2014/main" id="{056F73C1-3F77-4BDB-9171-73DCF684F82A}"/>
              </a:ext>
            </a:extLst>
          </p:cNvPr>
          <p:cNvSpPr>
            <a:spLocks noEditPoints="1"/>
          </p:cNvSpPr>
          <p:nvPr/>
        </p:nvSpPr>
        <p:spPr bwMode="auto">
          <a:xfrm>
            <a:off x="10556622" y="3878080"/>
            <a:ext cx="310729" cy="310152"/>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64" tIns="45732" rIns="91464" bIns="45732" numCol="1" anchor="t" anchorCtr="0" compatLnSpc="1">
            <a:prstTxWarp prst="textNoShape">
              <a:avLst/>
            </a:prstTxWarp>
          </a:bodyPr>
          <a:lstStyle/>
          <a:p>
            <a:endParaRPr lang="id-ID" sz="1801"/>
          </a:p>
        </p:txBody>
      </p:sp>
      <p:sp>
        <p:nvSpPr>
          <p:cNvPr id="873" name="Shape 1602">
            <a:extLst>
              <a:ext uri="{FF2B5EF4-FFF2-40B4-BE49-F238E27FC236}">
                <a16:creationId xmlns:a16="http://schemas.microsoft.com/office/drawing/2014/main" id="{364932F8-64D2-49F6-95DE-69CC24BC02CB}"/>
              </a:ext>
            </a:extLst>
          </p:cNvPr>
          <p:cNvSpPr/>
          <p:nvPr/>
        </p:nvSpPr>
        <p:spPr>
          <a:xfrm>
            <a:off x="6681467" y="2414567"/>
            <a:ext cx="325579" cy="324185"/>
          </a:xfrm>
          <a:custGeom>
            <a:avLst/>
            <a:gdLst/>
            <a:ahLst/>
            <a:cxnLst>
              <a:cxn ang="0">
                <a:pos x="wd2" y="hd2"/>
              </a:cxn>
              <a:cxn ang="5400000">
                <a:pos x="wd2" y="hd2"/>
              </a:cxn>
              <a:cxn ang="10800000">
                <a:pos x="wd2" y="hd2"/>
              </a:cxn>
              <a:cxn ang="16200000">
                <a:pos x="wd2" y="hd2"/>
              </a:cxn>
            </a:cxnLst>
            <a:rect l="0" t="0" r="r" b="b"/>
            <a:pathLst>
              <a:path w="21600" h="21600" extrusionOk="0">
                <a:moveTo>
                  <a:pt x="2604" y="0"/>
                </a:moveTo>
                <a:cubicBezTo>
                  <a:pt x="2959" y="0"/>
                  <a:pt x="3296" y="72"/>
                  <a:pt x="3617" y="213"/>
                </a:cubicBezTo>
                <a:cubicBezTo>
                  <a:pt x="3937" y="357"/>
                  <a:pt x="4215" y="544"/>
                  <a:pt x="4458" y="777"/>
                </a:cubicBezTo>
                <a:cubicBezTo>
                  <a:pt x="4698" y="1013"/>
                  <a:pt x="4884" y="1289"/>
                  <a:pt x="5019" y="1612"/>
                </a:cubicBezTo>
                <a:cubicBezTo>
                  <a:pt x="5150" y="1931"/>
                  <a:pt x="5216" y="2271"/>
                  <a:pt x="5216" y="2631"/>
                </a:cubicBezTo>
                <a:cubicBezTo>
                  <a:pt x="5216" y="2988"/>
                  <a:pt x="5150" y="3325"/>
                  <a:pt x="5019" y="3644"/>
                </a:cubicBezTo>
                <a:cubicBezTo>
                  <a:pt x="4884" y="3958"/>
                  <a:pt x="4698" y="4240"/>
                  <a:pt x="4458" y="4470"/>
                </a:cubicBezTo>
                <a:cubicBezTo>
                  <a:pt x="4215" y="4703"/>
                  <a:pt x="3937" y="4890"/>
                  <a:pt x="3617" y="5034"/>
                </a:cubicBezTo>
                <a:cubicBezTo>
                  <a:pt x="3299" y="5178"/>
                  <a:pt x="2961" y="5247"/>
                  <a:pt x="2604" y="5247"/>
                </a:cubicBezTo>
                <a:cubicBezTo>
                  <a:pt x="2246" y="5247"/>
                  <a:pt x="1911" y="5178"/>
                  <a:pt x="1594" y="5034"/>
                </a:cubicBezTo>
                <a:cubicBezTo>
                  <a:pt x="1282" y="4890"/>
                  <a:pt x="1004" y="4703"/>
                  <a:pt x="773" y="4470"/>
                </a:cubicBezTo>
                <a:cubicBezTo>
                  <a:pt x="541" y="4240"/>
                  <a:pt x="355" y="3958"/>
                  <a:pt x="212" y="3644"/>
                </a:cubicBezTo>
                <a:cubicBezTo>
                  <a:pt x="69" y="3327"/>
                  <a:pt x="0" y="2988"/>
                  <a:pt x="0" y="2631"/>
                </a:cubicBezTo>
                <a:cubicBezTo>
                  <a:pt x="0" y="2271"/>
                  <a:pt x="69" y="1931"/>
                  <a:pt x="212" y="1612"/>
                </a:cubicBezTo>
                <a:cubicBezTo>
                  <a:pt x="355" y="1289"/>
                  <a:pt x="541" y="1013"/>
                  <a:pt x="773" y="777"/>
                </a:cubicBezTo>
                <a:cubicBezTo>
                  <a:pt x="1004" y="544"/>
                  <a:pt x="1282" y="357"/>
                  <a:pt x="1594" y="213"/>
                </a:cubicBezTo>
                <a:cubicBezTo>
                  <a:pt x="1911" y="75"/>
                  <a:pt x="2246" y="0"/>
                  <a:pt x="2604" y="0"/>
                </a:cubicBezTo>
                <a:moveTo>
                  <a:pt x="4547" y="6811"/>
                </a:moveTo>
                <a:cubicBezTo>
                  <a:pt x="4693" y="6811"/>
                  <a:pt x="4821" y="6865"/>
                  <a:pt x="4936" y="6977"/>
                </a:cubicBezTo>
                <a:cubicBezTo>
                  <a:pt x="5050" y="7087"/>
                  <a:pt x="5110" y="7219"/>
                  <a:pt x="5110" y="7377"/>
                </a:cubicBezTo>
                <a:lnTo>
                  <a:pt x="5110" y="21033"/>
                </a:lnTo>
                <a:cubicBezTo>
                  <a:pt x="5110" y="21180"/>
                  <a:pt x="5050" y="21312"/>
                  <a:pt x="4936" y="21427"/>
                </a:cubicBezTo>
                <a:cubicBezTo>
                  <a:pt x="4821" y="21543"/>
                  <a:pt x="4693" y="21600"/>
                  <a:pt x="4547" y="21600"/>
                </a:cubicBezTo>
                <a:lnTo>
                  <a:pt x="698" y="21600"/>
                </a:lnTo>
                <a:cubicBezTo>
                  <a:pt x="552" y="21600"/>
                  <a:pt x="421" y="21542"/>
                  <a:pt x="306" y="21427"/>
                </a:cubicBezTo>
                <a:cubicBezTo>
                  <a:pt x="195" y="21312"/>
                  <a:pt x="134" y="21180"/>
                  <a:pt x="134" y="21033"/>
                </a:cubicBezTo>
                <a:lnTo>
                  <a:pt x="134" y="7377"/>
                </a:lnTo>
                <a:cubicBezTo>
                  <a:pt x="134" y="7231"/>
                  <a:pt x="195" y="7098"/>
                  <a:pt x="306" y="6983"/>
                </a:cubicBezTo>
                <a:cubicBezTo>
                  <a:pt x="421" y="6871"/>
                  <a:pt x="552" y="6810"/>
                  <a:pt x="698" y="6810"/>
                </a:cubicBezTo>
                <a:lnTo>
                  <a:pt x="4547" y="6810"/>
                </a:lnTo>
                <a:close/>
                <a:moveTo>
                  <a:pt x="15875" y="6462"/>
                </a:moveTo>
                <a:cubicBezTo>
                  <a:pt x="17609" y="6462"/>
                  <a:pt x="18996" y="6900"/>
                  <a:pt x="20038" y="7777"/>
                </a:cubicBezTo>
                <a:cubicBezTo>
                  <a:pt x="21079" y="8658"/>
                  <a:pt x="21600" y="10003"/>
                  <a:pt x="21600" y="11822"/>
                </a:cubicBezTo>
                <a:lnTo>
                  <a:pt x="21600" y="21027"/>
                </a:lnTo>
                <a:cubicBezTo>
                  <a:pt x="21600" y="21174"/>
                  <a:pt x="21540" y="21306"/>
                  <a:pt x="21428" y="21422"/>
                </a:cubicBezTo>
                <a:cubicBezTo>
                  <a:pt x="21314" y="21537"/>
                  <a:pt x="21179" y="21594"/>
                  <a:pt x="21036" y="21594"/>
                </a:cubicBezTo>
                <a:lnTo>
                  <a:pt x="17076" y="21594"/>
                </a:lnTo>
                <a:cubicBezTo>
                  <a:pt x="16930" y="21594"/>
                  <a:pt x="16804" y="21537"/>
                  <a:pt x="16699" y="21422"/>
                </a:cubicBezTo>
                <a:cubicBezTo>
                  <a:pt x="16596" y="21306"/>
                  <a:pt x="16541" y="21174"/>
                  <a:pt x="16541" y="21027"/>
                </a:cubicBezTo>
                <a:lnTo>
                  <a:pt x="16541" y="12703"/>
                </a:lnTo>
                <a:cubicBezTo>
                  <a:pt x="16541" y="12006"/>
                  <a:pt x="16415" y="11471"/>
                  <a:pt x="16164" y="11102"/>
                </a:cubicBezTo>
                <a:cubicBezTo>
                  <a:pt x="15912" y="10736"/>
                  <a:pt x="15403" y="10552"/>
                  <a:pt x="14639" y="10552"/>
                </a:cubicBezTo>
                <a:cubicBezTo>
                  <a:pt x="14152" y="10552"/>
                  <a:pt x="13746" y="10633"/>
                  <a:pt x="13417" y="10794"/>
                </a:cubicBezTo>
                <a:cubicBezTo>
                  <a:pt x="13091" y="10958"/>
                  <a:pt x="12827" y="11171"/>
                  <a:pt x="12641" y="11442"/>
                </a:cubicBezTo>
                <a:cubicBezTo>
                  <a:pt x="12455" y="11715"/>
                  <a:pt x="12327" y="12040"/>
                  <a:pt x="12252" y="12415"/>
                </a:cubicBezTo>
                <a:cubicBezTo>
                  <a:pt x="12178" y="12792"/>
                  <a:pt x="12141" y="13195"/>
                  <a:pt x="12141" y="13629"/>
                </a:cubicBezTo>
                <a:lnTo>
                  <a:pt x="12141" y="21027"/>
                </a:lnTo>
                <a:cubicBezTo>
                  <a:pt x="12141" y="21174"/>
                  <a:pt x="12083" y="21306"/>
                  <a:pt x="11969" y="21421"/>
                </a:cubicBezTo>
                <a:cubicBezTo>
                  <a:pt x="11855" y="21537"/>
                  <a:pt x="11726" y="21594"/>
                  <a:pt x="11577" y="21594"/>
                </a:cubicBezTo>
                <a:lnTo>
                  <a:pt x="7729" y="21594"/>
                </a:lnTo>
                <a:cubicBezTo>
                  <a:pt x="7580" y="21594"/>
                  <a:pt x="7451" y="21536"/>
                  <a:pt x="7337" y="21421"/>
                </a:cubicBezTo>
                <a:cubicBezTo>
                  <a:pt x="7219" y="21306"/>
                  <a:pt x="7165" y="21174"/>
                  <a:pt x="7165" y="21027"/>
                </a:cubicBezTo>
                <a:lnTo>
                  <a:pt x="7165" y="7371"/>
                </a:lnTo>
                <a:cubicBezTo>
                  <a:pt x="7165" y="7225"/>
                  <a:pt x="7219" y="7092"/>
                  <a:pt x="7337" y="6977"/>
                </a:cubicBezTo>
                <a:cubicBezTo>
                  <a:pt x="7451" y="6865"/>
                  <a:pt x="7580" y="6804"/>
                  <a:pt x="7729" y="6804"/>
                </a:cubicBezTo>
                <a:lnTo>
                  <a:pt x="11468" y="6804"/>
                </a:lnTo>
                <a:cubicBezTo>
                  <a:pt x="11769" y="6804"/>
                  <a:pt x="11938" y="6919"/>
                  <a:pt x="11975" y="7156"/>
                </a:cubicBezTo>
                <a:cubicBezTo>
                  <a:pt x="12015" y="7389"/>
                  <a:pt x="12032" y="7610"/>
                  <a:pt x="12032" y="7823"/>
                </a:cubicBezTo>
                <a:cubicBezTo>
                  <a:pt x="12553" y="7334"/>
                  <a:pt x="13145" y="6986"/>
                  <a:pt x="13806" y="6776"/>
                </a:cubicBezTo>
                <a:cubicBezTo>
                  <a:pt x="14467" y="6565"/>
                  <a:pt x="15162" y="6462"/>
                  <a:pt x="15875" y="6462"/>
                </a:cubicBezTo>
              </a:path>
            </a:pathLst>
          </a:custGeom>
          <a:solidFill>
            <a:schemeClr val="bg1"/>
          </a:solidFill>
          <a:ln w="12700" cap="flat">
            <a:noFill/>
            <a:miter lim="400000"/>
          </a:ln>
          <a:effectLst/>
        </p:spPr>
        <p:txBody>
          <a:bodyPr wrap="square" lIns="38111" tIns="38111" rIns="38111" bIns="38111" numCol="1" anchor="ctr">
            <a:noAutofit/>
          </a:bodyPr>
          <a:lstStyle/>
          <a:p>
            <a:pPr defTabSz="457290">
              <a:defRPr sz="6400">
                <a:solidFill>
                  <a:srgbClr val="FFFFFF"/>
                </a:solidFill>
                <a:effectLst>
                  <a:outerShdw blurRad="38100" dist="12700" dir="5400000" rotWithShape="0">
                    <a:srgbClr val="000000">
                      <a:alpha val="50000"/>
                    </a:srgbClr>
                  </a:outerShdw>
                </a:effectLst>
              </a:defRPr>
            </a:pPr>
            <a:endParaRPr sz="6401">
              <a:solidFill>
                <a:schemeClr val="tx1">
                  <a:lumMod val="65000"/>
                  <a:lumOff val="35000"/>
                </a:schemeClr>
              </a:solidFill>
            </a:endParaRPr>
          </a:p>
        </p:txBody>
      </p:sp>
      <p:sp>
        <p:nvSpPr>
          <p:cNvPr id="872" name="TextBox 871">
            <a:extLst>
              <a:ext uri="{FF2B5EF4-FFF2-40B4-BE49-F238E27FC236}">
                <a16:creationId xmlns:a16="http://schemas.microsoft.com/office/drawing/2014/main" id="{F2B8AB28-5F7D-48F1-BF2F-186A5794E2B7}"/>
              </a:ext>
            </a:extLst>
          </p:cNvPr>
          <p:cNvSpPr txBox="1"/>
          <p:nvPr/>
        </p:nvSpPr>
        <p:spPr>
          <a:xfrm>
            <a:off x="1206845" y="995495"/>
            <a:ext cx="6098344" cy="861774"/>
          </a:xfrm>
          <a:prstGeom prst="rect">
            <a:avLst/>
          </a:prstGeom>
          <a:noFill/>
        </p:spPr>
        <p:txBody>
          <a:bodyPr wrap="square">
            <a:spAutoFit/>
          </a:bodyPr>
          <a:lstStyle/>
          <a:p>
            <a:r>
              <a:rPr lang="fr-FR" sz="5000" cap="all" spc="100" dirty="0" err="1">
                <a:solidFill>
                  <a:schemeClr val="tx1">
                    <a:lumMod val="95000"/>
                    <a:lumOff val="5000"/>
                  </a:schemeClr>
                </a:solidFill>
                <a:latin typeface="Calibri Light" panose="020F0302020204030204" pitchFamily="34" charset="0"/>
                <a:ea typeface="+mj-ea"/>
                <a:cs typeface="Calibri Light" panose="020F0302020204030204" pitchFamily="34" charset="0"/>
              </a:rPr>
              <a:t>Stay</a:t>
            </a:r>
            <a:r>
              <a:rPr lang="fr-FR" sz="5000" cap="all" spc="100" dirty="0">
                <a:solidFill>
                  <a:schemeClr val="tx1">
                    <a:lumMod val="95000"/>
                    <a:lumOff val="5000"/>
                  </a:schemeClr>
                </a:solidFill>
                <a:latin typeface="Calibri Light" panose="020F0302020204030204" pitchFamily="34" charset="0"/>
                <a:ea typeface="+mj-ea"/>
                <a:cs typeface="Calibri Light" panose="020F0302020204030204" pitchFamily="34" charset="0"/>
              </a:rPr>
              <a:t> in </a:t>
            </a:r>
            <a:r>
              <a:rPr lang="fr-FR" sz="5000" cap="all" spc="100" dirty="0" err="1">
                <a:solidFill>
                  <a:schemeClr val="tx1">
                    <a:lumMod val="95000"/>
                    <a:lumOff val="5000"/>
                  </a:schemeClr>
                </a:solidFill>
                <a:latin typeface="Calibri Light" panose="020F0302020204030204" pitchFamily="34" charset="0"/>
                <a:ea typeface="+mj-ea"/>
                <a:cs typeface="Calibri Light" panose="020F0302020204030204" pitchFamily="34" charset="0"/>
              </a:rPr>
              <a:t>touch</a:t>
            </a:r>
            <a:endParaRPr lang="en-IE" sz="5000" cap="all" spc="100" dirty="0">
              <a:solidFill>
                <a:schemeClr val="tx1">
                  <a:lumMod val="95000"/>
                  <a:lumOff val="5000"/>
                </a:schemeClr>
              </a:solidFill>
              <a:latin typeface="Calibri Light" panose="020F0302020204030204" pitchFamily="34" charset="0"/>
              <a:ea typeface="+mj-ea"/>
              <a:cs typeface="Calibri Light" panose="020F0302020204030204" pitchFamily="34" charset="0"/>
            </a:endParaRPr>
          </a:p>
        </p:txBody>
      </p:sp>
    </p:spTree>
    <p:extLst>
      <p:ext uri="{BB962C8B-B14F-4D97-AF65-F5344CB8AC3E}">
        <p14:creationId xmlns:p14="http://schemas.microsoft.com/office/powerpoint/2010/main" val="440801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68898FF-9312-41C6-96D8-966DCD2EFB18}"/>
              </a:ext>
            </a:extLst>
          </p:cNvPr>
          <p:cNvSpPr>
            <a:spLocks noGrp="1"/>
          </p:cNvSpPr>
          <p:nvPr>
            <p:ph idx="1"/>
          </p:nvPr>
        </p:nvSpPr>
        <p:spPr>
          <a:xfrm>
            <a:off x="1110154" y="2971799"/>
            <a:ext cx="9971691" cy="914401"/>
          </a:xfrm>
        </p:spPr>
        <p:txBody>
          <a:bodyPr vert="horz" lIns="45720" tIns="45720" rIns="45720" bIns="45720" rtlCol="0" anchor="t">
            <a:normAutofit lnSpcReduction="10000"/>
          </a:bodyPr>
          <a:lstStyle/>
          <a:p>
            <a:pPr marL="0" indent="0" algn="ctr">
              <a:buNone/>
            </a:pPr>
            <a:r>
              <a:rPr lang="fr-FR" sz="6600">
                <a:solidFill>
                  <a:srgbClr val="006778"/>
                </a:solidFill>
              </a:rPr>
              <a:t>ENJOY YOUR EXPERIENCE </a:t>
            </a:r>
            <a:r>
              <a:rPr lang="fr-FR" sz="6600">
                <a:solidFill>
                  <a:srgbClr val="006778"/>
                </a:solidFill>
                <a:sym typeface="Wingdings" panose="05000000000000000000" pitchFamily="2" charset="2"/>
              </a:rPr>
              <a:t></a:t>
            </a:r>
            <a:endParaRPr lang="fr-FR" sz="6600">
              <a:solidFill>
                <a:srgbClr val="006778"/>
              </a:solidFill>
            </a:endParaRPr>
          </a:p>
        </p:txBody>
      </p:sp>
    </p:spTree>
    <p:extLst>
      <p:ext uri="{BB962C8B-B14F-4D97-AF65-F5344CB8AC3E}">
        <p14:creationId xmlns:p14="http://schemas.microsoft.com/office/powerpoint/2010/main" val="1892789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5515F1-87C5-44B3-9AC6-B3EC40EEB2E8}"/>
              </a:ext>
            </a:extLst>
          </p:cNvPr>
          <p:cNvSpPr>
            <a:spLocks noGrp="1"/>
          </p:cNvSpPr>
          <p:nvPr>
            <p:ph type="title"/>
          </p:nvPr>
        </p:nvSpPr>
        <p:spPr/>
        <p:txBody>
          <a:bodyPr/>
          <a:lstStyle/>
          <a:p>
            <a:r>
              <a:rPr lang="en-GB">
                <a:latin typeface="Calibri Light" panose="020F0302020204030204" pitchFamily="34" charset="0"/>
                <a:cs typeface="Calibri Light" panose="020F0302020204030204" pitchFamily="34" charset="0"/>
              </a:rPr>
              <a:t>WHAT TO THINK ABOUT BEFORE LEAVing</a:t>
            </a:r>
          </a:p>
        </p:txBody>
      </p:sp>
      <p:sp>
        <p:nvSpPr>
          <p:cNvPr id="3" name="Espace réservé du contenu 2">
            <a:extLst>
              <a:ext uri="{FF2B5EF4-FFF2-40B4-BE49-F238E27FC236}">
                <a16:creationId xmlns:a16="http://schemas.microsoft.com/office/drawing/2014/main" id="{517D757B-F38C-4914-AF1A-1DE2667DD716}"/>
              </a:ext>
            </a:extLst>
          </p:cNvPr>
          <p:cNvSpPr>
            <a:spLocks noGrp="1"/>
          </p:cNvSpPr>
          <p:nvPr>
            <p:ph idx="1"/>
          </p:nvPr>
        </p:nvSpPr>
        <p:spPr>
          <a:xfrm>
            <a:off x="1555471" y="2783976"/>
            <a:ext cx="2670542" cy="2986217"/>
          </a:xfrm>
        </p:spPr>
        <p:txBody>
          <a:bodyPr>
            <a:normAutofit/>
          </a:bodyPr>
          <a:lstStyle/>
          <a:p>
            <a:pPr>
              <a:buFont typeface="Wingdings" panose="05000000000000000000" pitchFamily="2" charset="2"/>
              <a:buChar char="Ø"/>
            </a:pPr>
            <a:r>
              <a:rPr lang="en-GB">
                <a:latin typeface="Calibri" panose="020F0502020204030204" pitchFamily="34" charset="0"/>
                <a:cs typeface="Calibri" panose="020F0502020204030204" pitchFamily="34" charset="0"/>
              </a:rPr>
              <a:t> Health</a:t>
            </a:r>
          </a:p>
          <a:p>
            <a:pPr>
              <a:buFont typeface="Wingdings" panose="05000000000000000000" pitchFamily="2" charset="2"/>
              <a:buChar char="Ø"/>
            </a:pPr>
            <a:endParaRPr lang="en-GB">
              <a:latin typeface="Calibri" panose="020F0502020204030204" pitchFamily="34" charset="0"/>
              <a:cs typeface="Calibri" panose="020F0502020204030204" pitchFamily="34" charset="0"/>
            </a:endParaRPr>
          </a:p>
          <a:p>
            <a:pPr>
              <a:buFont typeface="Wingdings" panose="05000000000000000000" pitchFamily="2" charset="2"/>
              <a:buChar char="Ø"/>
            </a:pPr>
            <a:r>
              <a:rPr lang="en-GB">
                <a:latin typeface="Calibri" panose="020F0502020204030204" pitchFamily="34" charset="0"/>
                <a:cs typeface="Calibri" panose="020F0502020204030204" pitchFamily="34" charset="0"/>
              </a:rPr>
              <a:t> Academics</a:t>
            </a:r>
          </a:p>
          <a:p>
            <a:pPr>
              <a:buFont typeface="Wingdings" panose="05000000000000000000" pitchFamily="2" charset="2"/>
              <a:buChar char="Ø"/>
            </a:pPr>
            <a:endParaRPr lang="en-GB">
              <a:latin typeface="Calibri" panose="020F0502020204030204" pitchFamily="34" charset="0"/>
              <a:cs typeface="Calibri" panose="020F0502020204030204" pitchFamily="34" charset="0"/>
            </a:endParaRPr>
          </a:p>
          <a:p>
            <a:pPr>
              <a:buFont typeface="Wingdings" panose="05000000000000000000" pitchFamily="2" charset="2"/>
              <a:buChar char="Ø"/>
            </a:pPr>
            <a:r>
              <a:rPr lang="en-GB">
                <a:latin typeface="Calibri" panose="020F0502020204030204" pitchFamily="34" charset="0"/>
                <a:cs typeface="Calibri" panose="020F0502020204030204" pitchFamily="34" charset="0"/>
              </a:rPr>
              <a:t> Culture shocks</a:t>
            </a:r>
          </a:p>
        </p:txBody>
      </p:sp>
      <p:sp>
        <p:nvSpPr>
          <p:cNvPr id="4" name="Espace réservé du contenu 2">
            <a:extLst>
              <a:ext uri="{FF2B5EF4-FFF2-40B4-BE49-F238E27FC236}">
                <a16:creationId xmlns:a16="http://schemas.microsoft.com/office/drawing/2014/main" id="{3ABDF6FB-1CAF-4CD9-AB88-22602F4F5A0F}"/>
              </a:ext>
            </a:extLst>
          </p:cNvPr>
          <p:cNvSpPr txBox="1">
            <a:spLocks/>
          </p:cNvSpPr>
          <p:nvPr/>
        </p:nvSpPr>
        <p:spPr>
          <a:xfrm>
            <a:off x="6779000" y="3150973"/>
            <a:ext cx="2670542" cy="2100649"/>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buFont typeface="Wingdings" panose="05000000000000000000" pitchFamily="2" charset="2"/>
              <a:buChar char="Ø"/>
            </a:pPr>
            <a:r>
              <a:rPr lang="en-GB">
                <a:latin typeface="Calibri" panose="020F0502020204030204" pitchFamily="34" charset="0"/>
                <a:cs typeface="Calibri" panose="020F0502020204030204" pitchFamily="34" charset="0"/>
              </a:rPr>
              <a:t> Expectations</a:t>
            </a:r>
          </a:p>
          <a:p>
            <a:pPr>
              <a:buFont typeface="Wingdings" panose="05000000000000000000" pitchFamily="2" charset="2"/>
              <a:buChar char="Ø"/>
            </a:pPr>
            <a:endParaRPr lang="en-GB">
              <a:latin typeface="Calibri" panose="020F0502020204030204" pitchFamily="34" charset="0"/>
              <a:cs typeface="Calibri" panose="020F0502020204030204" pitchFamily="34" charset="0"/>
            </a:endParaRPr>
          </a:p>
          <a:p>
            <a:pPr>
              <a:buFont typeface="Wingdings" panose="05000000000000000000" pitchFamily="2" charset="2"/>
              <a:buChar char="Ø"/>
            </a:pPr>
            <a:r>
              <a:rPr lang="en-GB">
                <a:latin typeface="Calibri" panose="020F0502020204030204" pitchFamily="34" charset="0"/>
                <a:cs typeface="Calibri" panose="020F0502020204030204" pitchFamily="34" charset="0"/>
              </a:rPr>
              <a:t> Tips</a:t>
            </a:r>
          </a:p>
        </p:txBody>
      </p:sp>
    </p:spTree>
    <p:extLst>
      <p:ext uri="{BB962C8B-B14F-4D97-AF65-F5344CB8AC3E}">
        <p14:creationId xmlns:p14="http://schemas.microsoft.com/office/powerpoint/2010/main" val="643241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2CD17D-9703-4330-9807-A92C267CDD0F}"/>
              </a:ext>
            </a:extLst>
          </p:cNvPr>
          <p:cNvSpPr>
            <a:spLocks noGrp="1"/>
          </p:cNvSpPr>
          <p:nvPr>
            <p:ph type="title"/>
          </p:nvPr>
        </p:nvSpPr>
        <p:spPr/>
        <p:txBody>
          <a:bodyPr/>
          <a:lstStyle/>
          <a:p>
            <a:r>
              <a:rPr lang="fr-FR" err="1">
                <a:latin typeface="Calibri Light" panose="020F0302020204030204" pitchFamily="34" charset="0"/>
                <a:cs typeface="Calibri Light" panose="020F0302020204030204" pitchFamily="34" charset="0"/>
              </a:rPr>
              <a:t>Health</a:t>
            </a:r>
            <a:r>
              <a:rPr lang="fr-FR">
                <a:latin typeface="Calibri Light" panose="020F0302020204030204" pitchFamily="34" charset="0"/>
                <a:cs typeface="Calibri Light" panose="020F0302020204030204" pitchFamily="34" charset="0"/>
              </a:rPr>
              <a:t> – </a:t>
            </a:r>
            <a:r>
              <a:rPr lang="fr-FR" err="1">
                <a:latin typeface="Calibri Light" panose="020F0302020204030204" pitchFamily="34" charset="0"/>
                <a:cs typeface="Calibri Light" panose="020F0302020204030204" pitchFamily="34" charset="0"/>
              </a:rPr>
              <a:t>while</a:t>
            </a:r>
            <a:r>
              <a:rPr lang="fr-FR">
                <a:latin typeface="Calibri Light" panose="020F0302020204030204" pitchFamily="34" charset="0"/>
                <a:cs typeface="Calibri Light" panose="020F0302020204030204" pitchFamily="34" charset="0"/>
              </a:rPr>
              <a:t> </a:t>
            </a:r>
            <a:r>
              <a:rPr lang="fr-FR" err="1">
                <a:latin typeface="Calibri Light" panose="020F0302020204030204" pitchFamily="34" charset="0"/>
                <a:cs typeface="Calibri Light" panose="020F0302020204030204" pitchFamily="34" charset="0"/>
              </a:rPr>
              <a:t>abroad</a:t>
            </a:r>
            <a:endParaRPr lang="fr-FR">
              <a:latin typeface="Calibri Light" panose="020F0302020204030204" pitchFamily="34" charset="0"/>
              <a:cs typeface="Calibri Light" panose="020F0302020204030204" pitchFamily="34" charset="0"/>
            </a:endParaRPr>
          </a:p>
        </p:txBody>
      </p:sp>
      <p:sp>
        <p:nvSpPr>
          <p:cNvPr id="3" name="Espace réservé du contenu 2">
            <a:extLst>
              <a:ext uri="{FF2B5EF4-FFF2-40B4-BE49-F238E27FC236}">
                <a16:creationId xmlns:a16="http://schemas.microsoft.com/office/drawing/2014/main" id="{8A02F549-16FB-42E7-8995-4FD4ACF2BBC8}"/>
              </a:ext>
            </a:extLst>
          </p:cNvPr>
          <p:cNvSpPr>
            <a:spLocks noGrp="1"/>
          </p:cNvSpPr>
          <p:nvPr>
            <p:ph idx="1"/>
          </p:nvPr>
        </p:nvSpPr>
        <p:spPr>
          <a:xfrm>
            <a:off x="1024128" y="2084832"/>
            <a:ext cx="9303543" cy="4299924"/>
          </a:xfrm>
        </p:spPr>
        <p:txBody>
          <a:bodyPr>
            <a:normAutofit lnSpcReduction="10000"/>
          </a:bodyPr>
          <a:lstStyle/>
          <a:p>
            <a:pPr>
              <a:buFont typeface="Arial" panose="020B0604020202020204" pitchFamily="34" charset="0"/>
              <a:buChar char="•"/>
            </a:pPr>
            <a:r>
              <a:rPr lang="en-US" dirty="0">
                <a:latin typeface="Calibri" panose="020F0502020204030204" pitchFamily="34" charset="0"/>
                <a:cs typeface="Calibri" panose="020F0502020204030204" pitchFamily="34" charset="0"/>
              </a:rPr>
              <a:t> If you take any </a:t>
            </a:r>
            <a:r>
              <a:rPr lang="en-US" sz="2300" b="1" dirty="0">
                <a:latin typeface="Calibri" panose="020F0502020204030204" pitchFamily="34" charset="0"/>
                <a:cs typeface="Calibri" panose="020F0502020204030204" pitchFamily="34" charset="0"/>
              </a:rPr>
              <a:t>medication</a:t>
            </a:r>
            <a:r>
              <a:rPr lang="en-US" dirty="0">
                <a:latin typeface="Calibri" panose="020F0502020204030204" pitchFamily="34" charset="0"/>
                <a:cs typeface="Calibri" panose="020F0502020204030204" pitchFamily="34" charset="0"/>
              </a:rPr>
              <a:t>, be sure to speak with your home doctor and make arrangements </a:t>
            </a:r>
            <a:r>
              <a:rPr lang="en-US" sz="2300" b="1" dirty="0">
                <a:latin typeface="Calibri" panose="020F0502020204030204" pitchFamily="34" charset="0"/>
                <a:cs typeface="Calibri" panose="020F0502020204030204" pitchFamily="34" charset="0"/>
              </a:rPr>
              <a:t>to have supplies of any prescription medication</a:t>
            </a:r>
            <a:r>
              <a:rPr lang="en-US" sz="2300"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you may need while abroad.</a:t>
            </a:r>
          </a:p>
          <a:p>
            <a:pPr>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dirty="0">
                <a:latin typeface="Calibri" panose="020F0502020204030204" pitchFamily="34" charset="0"/>
                <a:cs typeface="Calibri" panose="020F0502020204030204" pitchFamily="34" charset="0"/>
              </a:rPr>
              <a:t> Ask your </a:t>
            </a:r>
            <a:r>
              <a:rPr lang="en-US" sz="2300" b="1" dirty="0">
                <a:latin typeface="Calibri" panose="020F0502020204030204" pitchFamily="34" charset="0"/>
                <a:cs typeface="Calibri" panose="020F0502020204030204" pitchFamily="34" charset="0"/>
              </a:rPr>
              <a:t>host university </a:t>
            </a:r>
            <a:r>
              <a:rPr lang="en-US" dirty="0">
                <a:latin typeface="Calibri" panose="020F0502020204030204" pitchFamily="34" charset="0"/>
                <a:cs typeface="Calibri" panose="020F0502020204030204" pitchFamily="34" charset="0"/>
              </a:rPr>
              <a:t>about </a:t>
            </a:r>
            <a:r>
              <a:rPr lang="en-US" sz="2300" b="1" dirty="0">
                <a:latin typeface="Calibri" panose="020F0502020204030204" pitchFamily="34" charset="0"/>
                <a:cs typeface="Calibri" panose="020F0502020204030204" pitchFamily="34" charset="0"/>
              </a:rPr>
              <a:t>health services on campus </a:t>
            </a:r>
            <a:r>
              <a:rPr lang="en-US" dirty="0">
                <a:latin typeface="Calibri" panose="020F0502020204030204" pitchFamily="34" charset="0"/>
                <a:cs typeface="Calibri" panose="020F0502020204030204" pitchFamily="34" charset="0"/>
              </a:rPr>
              <a:t>or if a specialist is needed, </a:t>
            </a:r>
            <a:r>
              <a:rPr lang="en-US" sz="2300" b="1" dirty="0">
                <a:latin typeface="Calibri" panose="020F0502020204030204" pitchFamily="34" charset="0"/>
                <a:cs typeface="Calibri" panose="020F0502020204030204" pitchFamily="34" charset="0"/>
              </a:rPr>
              <a:t>recommended local doctors</a:t>
            </a:r>
            <a:r>
              <a:rPr lang="en-US" dirty="0">
                <a:latin typeface="Calibri" panose="020F0502020204030204" pitchFamily="34" charset="0"/>
                <a:cs typeface="Calibri" panose="020F0502020204030204" pitchFamily="34" charset="0"/>
              </a:rPr>
              <a:t>. </a:t>
            </a:r>
          </a:p>
          <a:p>
            <a:pPr>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dirty="0">
                <a:latin typeface="Calibri" panose="020F0502020204030204" pitchFamily="34" charset="0"/>
                <a:cs typeface="Calibri" panose="020F0502020204030204" pitchFamily="34" charset="0"/>
              </a:rPr>
              <a:t> Download the </a:t>
            </a:r>
            <a:r>
              <a:rPr lang="en-US" sz="2300" b="1" dirty="0">
                <a:latin typeface="Calibri" panose="020F0502020204030204" pitchFamily="34" charset="0"/>
                <a:cs typeface="Calibri" panose="020F0502020204030204" pitchFamily="34" charset="0"/>
              </a:rPr>
              <a:t>European Health Insurance card app</a:t>
            </a:r>
            <a:r>
              <a:rPr lang="en-US" dirty="0">
                <a:latin typeface="Calibri" panose="020F0502020204030204" pitchFamily="34" charset="0"/>
                <a:cs typeface="Calibri" panose="020F0502020204030204" pitchFamily="34" charset="0"/>
              </a:rPr>
              <a:t>.</a:t>
            </a:r>
          </a:p>
          <a:p>
            <a:pPr>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dirty="0">
                <a:latin typeface="Calibri" panose="020F0502020204030204" pitchFamily="34" charset="0"/>
                <a:cs typeface="Calibri" panose="020F0502020204030204" pitchFamily="34" charset="0"/>
              </a:rPr>
              <a:t> Remember to try keep to your </a:t>
            </a:r>
            <a:r>
              <a:rPr lang="en-US" sz="2000" dirty="0">
                <a:latin typeface="Calibri" panose="020F0502020204030204" pitchFamily="34" charset="0"/>
                <a:cs typeface="Calibri" panose="020F0502020204030204" pitchFamily="34" charset="0"/>
              </a:rPr>
              <a:t>usual routine</a:t>
            </a:r>
            <a:r>
              <a:rPr lang="en-US" dirty="0">
                <a:latin typeface="Calibri" panose="020F0502020204030204" pitchFamily="34" charset="0"/>
                <a:cs typeface="Calibri" panose="020F0502020204030204" pitchFamily="34" charset="0"/>
              </a:rPr>
              <a:t>, </a:t>
            </a:r>
            <a:r>
              <a:rPr lang="en-US" sz="2300" b="1" dirty="0">
                <a:latin typeface="Calibri" panose="020F0502020204030204" pitchFamily="34" charset="0"/>
                <a:cs typeface="Calibri" panose="020F0502020204030204" pitchFamily="34" charset="0"/>
              </a:rPr>
              <a:t>looking after yourself both physically and mentally</a:t>
            </a:r>
            <a:r>
              <a:rPr lang="en-US" dirty="0">
                <a:latin typeface="Calibri" panose="020F0502020204030204" pitchFamily="34" charset="0"/>
                <a:cs typeface="Calibri" panose="020F0502020204030204" pitchFamily="34" charset="0"/>
              </a:rPr>
              <a:t> while abroad is important for your overall health.</a:t>
            </a:r>
            <a:endParaRPr lang="fr-FR" dirty="0">
              <a:latin typeface="Calibri" panose="020F0502020204030204" pitchFamily="34" charset="0"/>
              <a:cs typeface="Calibri" panose="020F0502020204030204" pitchFamily="34" charset="0"/>
            </a:endParaRPr>
          </a:p>
        </p:txBody>
      </p:sp>
      <p:sp>
        <p:nvSpPr>
          <p:cNvPr id="4" name="Étoile : 10 branches 3">
            <a:extLst>
              <a:ext uri="{FF2B5EF4-FFF2-40B4-BE49-F238E27FC236}">
                <a16:creationId xmlns:a16="http://schemas.microsoft.com/office/drawing/2014/main" id="{F180739D-226B-4324-93C0-F683190D6C04}"/>
              </a:ext>
            </a:extLst>
          </p:cNvPr>
          <p:cNvSpPr/>
          <p:nvPr/>
        </p:nvSpPr>
        <p:spPr>
          <a:xfrm rot="605471">
            <a:off x="9273303" y="3650418"/>
            <a:ext cx="3542308" cy="3185953"/>
          </a:xfrm>
          <a:prstGeom prst="star10">
            <a:avLst>
              <a:gd name="adj" fmla="val 36649"/>
              <a:gd name="hf" fmla="val 105146"/>
            </a:avLst>
          </a:prstGeom>
          <a:solidFill>
            <a:srgbClr val="006778"/>
          </a:solidFill>
          <a:ln w="57150">
            <a:solidFill>
              <a:srgbClr val="EFA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latin typeface="Calibri" panose="020F0502020204030204" pitchFamily="34" charset="0"/>
                <a:cs typeface="Calibri" panose="020F0502020204030204" pitchFamily="34" charset="0"/>
              </a:rPr>
              <a:t>Remember that MU staff are still a support to you while abroad!</a:t>
            </a:r>
            <a:endParaRPr lang="fr-FR" sz="2400" b="1">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0943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200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anim calcmode="lin" valueType="num">
                                      <p:cBhvr>
                                        <p:cTn id="10" dur="500" fill="hold"/>
                                        <p:tgtEl>
                                          <p:spTgt spid="4"/>
                                        </p:tgtEl>
                                        <p:attrNameLst>
                                          <p:attrName>ppt_x</p:attrName>
                                        </p:attrNameLst>
                                      </p:cBhvr>
                                      <p:tavLst>
                                        <p:tav tm="0">
                                          <p:val>
                                            <p:fltVal val="0.5"/>
                                          </p:val>
                                        </p:tav>
                                        <p:tav tm="100000">
                                          <p:val>
                                            <p:strVal val="#ppt_x"/>
                                          </p:val>
                                        </p:tav>
                                      </p:tavLst>
                                    </p:anim>
                                    <p:anim calcmode="lin" valueType="num">
                                      <p:cBhvr>
                                        <p:cTn id="11" dur="500" fill="hold"/>
                                        <p:tgtEl>
                                          <p:spTgt spid="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6">
            <a:extLst>
              <a:ext uri="{FF2B5EF4-FFF2-40B4-BE49-F238E27FC236}">
                <a16:creationId xmlns:a16="http://schemas.microsoft.com/office/drawing/2014/main" id="{5CEAB0C3-AF27-4D0E-8A4F-D20A960418A0}"/>
              </a:ext>
            </a:extLst>
          </p:cNvPr>
          <p:cNvSpPr>
            <a:spLocks/>
          </p:cNvSpPr>
          <p:nvPr/>
        </p:nvSpPr>
        <p:spPr bwMode="auto">
          <a:xfrm>
            <a:off x="6554919" y="4379170"/>
            <a:ext cx="1052162" cy="3373416"/>
          </a:xfrm>
          <a:custGeom>
            <a:avLst/>
            <a:gdLst>
              <a:gd name="T0" fmla="*/ 0 w 442"/>
              <a:gd name="T1" fmla="*/ 2121 h 2121"/>
              <a:gd name="T2" fmla="*/ 0 w 442"/>
              <a:gd name="T3" fmla="*/ 178 h 2121"/>
              <a:gd name="T4" fmla="*/ 0 w 442"/>
              <a:gd name="T5" fmla="*/ 178 h 2121"/>
              <a:gd name="T6" fmla="*/ 2 w 442"/>
              <a:gd name="T7" fmla="*/ 158 h 2121"/>
              <a:gd name="T8" fmla="*/ 4 w 442"/>
              <a:gd name="T9" fmla="*/ 141 h 2121"/>
              <a:gd name="T10" fmla="*/ 9 w 442"/>
              <a:gd name="T11" fmla="*/ 124 h 2121"/>
              <a:gd name="T12" fmla="*/ 14 w 442"/>
              <a:gd name="T13" fmla="*/ 108 h 2121"/>
              <a:gd name="T14" fmla="*/ 21 w 442"/>
              <a:gd name="T15" fmla="*/ 92 h 2121"/>
              <a:gd name="T16" fmla="*/ 30 w 442"/>
              <a:gd name="T17" fmla="*/ 78 h 2121"/>
              <a:gd name="T18" fmla="*/ 41 w 442"/>
              <a:gd name="T19" fmla="*/ 64 h 2121"/>
              <a:gd name="T20" fmla="*/ 53 w 442"/>
              <a:gd name="T21" fmla="*/ 52 h 2121"/>
              <a:gd name="T22" fmla="*/ 65 w 442"/>
              <a:gd name="T23" fmla="*/ 40 h 2121"/>
              <a:gd name="T24" fmla="*/ 79 w 442"/>
              <a:gd name="T25" fmla="*/ 29 h 2121"/>
              <a:gd name="T26" fmla="*/ 93 w 442"/>
              <a:gd name="T27" fmla="*/ 21 h 2121"/>
              <a:gd name="T28" fmla="*/ 109 w 442"/>
              <a:gd name="T29" fmla="*/ 14 h 2121"/>
              <a:gd name="T30" fmla="*/ 126 w 442"/>
              <a:gd name="T31" fmla="*/ 8 h 2121"/>
              <a:gd name="T32" fmla="*/ 142 w 442"/>
              <a:gd name="T33" fmla="*/ 3 h 2121"/>
              <a:gd name="T34" fmla="*/ 159 w 442"/>
              <a:gd name="T35" fmla="*/ 1 h 2121"/>
              <a:gd name="T36" fmla="*/ 179 w 442"/>
              <a:gd name="T37" fmla="*/ 0 h 2121"/>
              <a:gd name="T38" fmla="*/ 442 w 442"/>
              <a:gd name="T39" fmla="*/ 0 h 2121"/>
              <a:gd name="connsiteX0" fmla="*/ 0 w 14995"/>
              <a:gd name="connsiteY0" fmla="*/ 10000 h 10000"/>
              <a:gd name="connsiteX1" fmla="*/ 0 w 14995"/>
              <a:gd name="connsiteY1" fmla="*/ 839 h 10000"/>
              <a:gd name="connsiteX2" fmla="*/ 0 w 14995"/>
              <a:gd name="connsiteY2" fmla="*/ 839 h 10000"/>
              <a:gd name="connsiteX3" fmla="*/ 45 w 14995"/>
              <a:gd name="connsiteY3" fmla="*/ 745 h 10000"/>
              <a:gd name="connsiteX4" fmla="*/ 90 w 14995"/>
              <a:gd name="connsiteY4" fmla="*/ 665 h 10000"/>
              <a:gd name="connsiteX5" fmla="*/ 204 w 14995"/>
              <a:gd name="connsiteY5" fmla="*/ 585 h 10000"/>
              <a:gd name="connsiteX6" fmla="*/ 317 w 14995"/>
              <a:gd name="connsiteY6" fmla="*/ 509 h 10000"/>
              <a:gd name="connsiteX7" fmla="*/ 475 w 14995"/>
              <a:gd name="connsiteY7" fmla="*/ 434 h 10000"/>
              <a:gd name="connsiteX8" fmla="*/ 679 w 14995"/>
              <a:gd name="connsiteY8" fmla="*/ 368 h 10000"/>
              <a:gd name="connsiteX9" fmla="*/ 928 w 14995"/>
              <a:gd name="connsiteY9" fmla="*/ 302 h 10000"/>
              <a:gd name="connsiteX10" fmla="*/ 1199 w 14995"/>
              <a:gd name="connsiteY10" fmla="*/ 245 h 10000"/>
              <a:gd name="connsiteX11" fmla="*/ 1471 w 14995"/>
              <a:gd name="connsiteY11" fmla="*/ 189 h 10000"/>
              <a:gd name="connsiteX12" fmla="*/ 1787 w 14995"/>
              <a:gd name="connsiteY12" fmla="*/ 137 h 10000"/>
              <a:gd name="connsiteX13" fmla="*/ 2104 w 14995"/>
              <a:gd name="connsiteY13" fmla="*/ 99 h 10000"/>
              <a:gd name="connsiteX14" fmla="*/ 2466 w 14995"/>
              <a:gd name="connsiteY14" fmla="*/ 66 h 10000"/>
              <a:gd name="connsiteX15" fmla="*/ 2851 w 14995"/>
              <a:gd name="connsiteY15" fmla="*/ 38 h 10000"/>
              <a:gd name="connsiteX16" fmla="*/ 3213 w 14995"/>
              <a:gd name="connsiteY16" fmla="*/ 14 h 10000"/>
              <a:gd name="connsiteX17" fmla="*/ 3597 w 14995"/>
              <a:gd name="connsiteY17" fmla="*/ 5 h 10000"/>
              <a:gd name="connsiteX18" fmla="*/ 4050 w 14995"/>
              <a:gd name="connsiteY18" fmla="*/ 0 h 10000"/>
              <a:gd name="connsiteX19" fmla="*/ 14995 w 14995"/>
              <a:gd name="connsiteY19" fmla="*/ 45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995" h="10000">
                <a:moveTo>
                  <a:pt x="0" y="10000"/>
                </a:moveTo>
                <a:lnTo>
                  <a:pt x="0" y="839"/>
                </a:lnTo>
                <a:lnTo>
                  <a:pt x="0" y="839"/>
                </a:lnTo>
                <a:cubicBezTo>
                  <a:pt x="15" y="808"/>
                  <a:pt x="30" y="776"/>
                  <a:pt x="45" y="745"/>
                </a:cubicBezTo>
                <a:cubicBezTo>
                  <a:pt x="60" y="718"/>
                  <a:pt x="75" y="692"/>
                  <a:pt x="90" y="665"/>
                </a:cubicBezTo>
                <a:lnTo>
                  <a:pt x="204" y="585"/>
                </a:lnTo>
                <a:cubicBezTo>
                  <a:pt x="242" y="560"/>
                  <a:pt x="279" y="534"/>
                  <a:pt x="317" y="509"/>
                </a:cubicBezTo>
                <a:lnTo>
                  <a:pt x="475" y="434"/>
                </a:lnTo>
                <a:lnTo>
                  <a:pt x="679" y="368"/>
                </a:lnTo>
                <a:lnTo>
                  <a:pt x="928" y="302"/>
                </a:lnTo>
                <a:lnTo>
                  <a:pt x="1199" y="245"/>
                </a:lnTo>
                <a:lnTo>
                  <a:pt x="1471" y="189"/>
                </a:lnTo>
                <a:lnTo>
                  <a:pt x="1787" y="137"/>
                </a:lnTo>
                <a:lnTo>
                  <a:pt x="2104" y="99"/>
                </a:lnTo>
                <a:lnTo>
                  <a:pt x="2466" y="66"/>
                </a:lnTo>
                <a:lnTo>
                  <a:pt x="2851" y="38"/>
                </a:lnTo>
                <a:lnTo>
                  <a:pt x="3213" y="14"/>
                </a:lnTo>
                <a:lnTo>
                  <a:pt x="3597" y="5"/>
                </a:lnTo>
                <a:lnTo>
                  <a:pt x="4050" y="0"/>
                </a:lnTo>
                <a:lnTo>
                  <a:pt x="14995" y="45"/>
                </a:lnTo>
              </a:path>
            </a:pathLst>
          </a:custGeom>
          <a:noFill/>
          <a:ln w="127000">
            <a:solidFill>
              <a:srgbClr val="B2B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QA"/>
          </a:p>
        </p:txBody>
      </p:sp>
      <p:sp>
        <p:nvSpPr>
          <p:cNvPr id="7" name="Titre 1">
            <a:extLst>
              <a:ext uri="{FF2B5EF4-FFF2-40B4-BE49-F238E27FC236}">
                <a16:creationId xmlns:a16="http://schemas.microsoft.com/office/drawing/2014/main" id="{4B80B9FC-E4D6-43A5-BF26-930377B27ABC}"/>
              </a:ext>
            </a:extLst>
          </p:cNvPr>
          <p:cNvSpPr>
            <a:spLocks noGrp="1"/>
          </p:cNvSpPr>
          <p:nvPr>
            <p:ph type="title"/>
          </p:nvPr>
        </p:nvSpPr>
        <p:spPr>
          <a:xfrm>
            <a:off x="1024128" y="585216"/>
            <a:ext cx="9720072" cy="1499616"/>
          </a:xfrm>
        </p:spPr>
        <p:txBody>
          <a:bodyPr/>
          <a:lstStyle/>
          <a:p>
            <a:r>
              <a:rPr lang="fr-FR" err="1">
                <a:latin typeface="Calibri Light" panose="020F0302020204030204" pitchFamily="34" charset="0"/>
                <a:cs typeface="Calibri Light" panose="020F0302020204030204" pitchFamily="34" charset="0"/>
              </a:rPr>
              <a:t>Safety</a:t>
            </a:r>
            <a:r>
              <a:rPr lang="fr-FR">
                <a:latin typeface="Calibri Light" panose="020F0302020204030204" pitchFamily="34" charset="0"/>
                <a:cs typeface="Calibri Light" panose="020F0302020204030204" pitchFamily="34" charset="0"/>
              </a:rPr>
              <a:t> </a:t>
            </a:r>
            <a:r>
              <a:rPr lang="fr-FR" err="1">
                <a:latin typeface="Calibri Light" panose="020F0302020204030204" pitchFamily="34" charset="0"/>
                <a:cs typeface="Calibri Light" panose="020F0302020204030204" pitchFamily="34" charset="0"/>
              </a:rPr>
              <a:t>before</a:t>
            </a:r>
            <a:r>
              <a:rPr lang="fr-FR">
                <a:latin typeface="Calibri Light" panose="020F0302020204030204" pitchFamily="34" charset="0"/>
                <a:cs typeface="Calibri Light" panose="020F0302020204030204" pitchFamily="34" charset="0"/>
              </a:rPr>
              <a:t> </a:t>
            </a:r>
            <a:r>
              <a:rPr lang="fr-FR" err="1">
                <a:latin typeface="Calibri Light" panose="020F0302020204030204" pitchFamily="34" charset="0"/>
                <a:cs typeface="Calibri Light" panose="020F0302020204030204" pitchFamily="34" charset="0"/>
              </a:rPr>
              <a:t>you</a:t>
            </a:r>
            <a:r>
              <a:rPr lang="fr-FR">
                <a:latin typeface="Calibri Light" panose="020F0302020204030204" pitchFamily="34" charset="0"/>
                <a:cs typeface="Calibri Light" panose="020F0302020204030204" pitchFamily="34" charset="0"/>
              </a:rPr>
              <a:t> go</a:t>
            </a:r>
          </a:p>
        </p:txBody>
      </p:sp>
      <p:sp>
        <p:nvSpPr>
          <p:cNvPr id="8" name="Freeform 5">
            <a:extLst>
              <a:ext uri="{FF2B5EF4-FFF2-40B4-BE49-F238E27FC236}">
                <a16:creationId xmlns:a16="http://schemas.microsoft.com/office/drawing/2014/main" id="{E85B2DDD-6E35-42E3-AC08-526A601B2C36}"/>
              </a:ext>
            </a:extLst>
          </p:cNvPr>
          <p:cNvSpPr>
            <a:spLocks/>
          </p:cNvSpPr>
          <p:nvPr/>
        </p:nvSpPr>
        <p:spPr bwMode="auto">
          <a:xfrm>
            <a:off x="7895963" y="2587058"/>
            <a:ext cx="1202984" cy="1844675"/>
          </a:xfrm>
          <a:custGeom>
            <a:avLst/>
            <a:gdLst>
              <a:gd name="T0" fmla="*/ 1161 w 1161"/>
              <a:gd name="T1" fmla="*/ 0 h 1162"/>
              <a:gd name="T2" fmla="*/ 1161 w 1161"/>
              <a:gd name="T3" fmla="*/ 983 h 1162"/>
              <a:gd name="T4" fmla="*/ 1161 w 1161"/>
              <a:gd name="T5" fmla="*/ 983 h 1162"/>
              <a:gd name="T6" fmla="*/ 1161 w 1161"/>
              <a:gd name="T7" fmla="*/ 1003 h 1162"/>
              <a:gd name="T8" fmla="*/ 1158 w 1161"/>
              <a:gd name="T9" fmla="*/ 1020 h 1162"/>
              <a:gd name="T10" fmla="*/ 1154 w 1161"/>
              <a:gd name="T11" fmla="*/ 1038 h 1162"/>
              <a:gd name="T12" fmla="*/ 1149 w 1161"/>
              <a:gd name="T13" fmla="*/ 1053 h 1162"/>
              <a:gd name="T14" fmla="*/ 1140 w 1161"/>
              <a:gd name="T15" fmla="*/ 1069 h 1162"/>
              <a:gd name="T16" fmla="*/ 1131 w 1161"/>
              <a:gd name="T17" fmla="*/ 1083 h 1162"/>
              <a:gd name="T18" fmla="*/ 1121 w 1161"/>
              <a:gd name="T19" fmla="*/ 1097 h 1162"/>
              <a:gd name="T20" fmla="*/ 1111 w 1161"/>
              <a:gd name="T21" fmla="*/ 1109 h 1162"/>
              <a:gd name="T22" fmla="*/ 1098 w 1161"/>
              <a:gd name="T23" fmla="*/ 1121 h 1162"/>
              <a:gd name="T24" fmla="*/ 1084 w 1161"/>
              <a:gd name="T25" fmla="*/ 1132 h 1162"/>
              <a:gd name="T26" fmla="*/ 1069 w 1161"/>
              <a:gd name="T27" fmla="*/ 1141 h 1162"/>
              <a:gd name="T28" fmla="*/ 1053 w 1161"/>
              <a:gd name="T29" fmla="*/ 1148 h 1162"/>
              <a:gd name="T30" fmla="*/ 1037 w 1161"/>
              <a:gd name="T31" fmla="*/ 1153 h 1162"/>
              <a:gd name="T32" fmla="*/ 1020 w 1161"/>
              <a:gd name="T33" fmla="*/ 1158 h 1162"/>
              <a:gd name="T34" fmla="*/ 1002 w 1161"/>
              <a:gd name="T35" fmla="*/ 1160 h 1162"/>
              <a:gd name="T36" fmla="*/ 985 w 1161"/>
              <a:gd name="T37" fmla="*/ 1162 h 1162"/>
              <a:gd name="T38" fmla="*/ 0 w 1161"/>
              <a:gd name="T39" fmla="*/ 1162 h 1162"/>
              <a:gd name="connsiteX0" fmla="*/ 6527 w 6527"/>
              <a:gd name="connsiteY0" fmla="*/ 0 h 10000"/>
              <a:gd name="connsiteX1" fmla="*/ 6527 w 6527"/>
              <a:gd name="connsiteY1" fmla="*/ 8460 h 10000"/>
              <a:gd name="connsiteX2" fmla="*/ 6527 w 6527"/>
              <a:gd name="connsiteY2" fmla="*/ 8460 h 10000"/>
              <a:gd name="connsiteX3" fmla="*/ 6527 w 6527"/>
              <a:gd name="connsiteY3" fmla="*/ 8632 h 10000"/>
              <a:gd name="connsiteX4" fmla="*/ 6501 w 6527"/>
              <a:gd name="connsiteY4" fmla="*/ 8778 h 10000"/>
              <a:gd name="connsiteX5" fmla="*/ 6467 w 6527"/>
              <a:gd name="connsiteY5" fmla="*/ 8933 h 10000"/>
              <a:gd name="connsiteX6" fmla="*/ 6424 w 6527"/>
              <a:gd name="connsiteY6" fmla="*/ 9062 h 10000"/>
              <a:gd name="connsiteX7" fmla="*/ 6346 w 6527"/>
              <a:gd name="connsiteY7" fmla="*/ 9200 h 10000"/>
              <a:gd name="connsiteX8" fmla="*/ 6269 w 6527"/>
              <a:gd name="connsiteY8" fmla="*/ 9320 h 10000"/>
              <a:gd name="connsiteX9" fmla="*/ 6182 w 6527"/>
              <a:gd name="connsiteY9" fmla="*/ 9441 h 10000"/>
              <a:gd name="connsiteX10" fmla="*/ 6096 w 6527"/>
              <a:gd name="connsiteY10" fmla="*/ 9544 h 10000"/>
              <a:gd name="connsiteX11" fmla="*/ 5984 w 6527"/>
              <a:gd name="connsiteY11" fmla="*/ 9647 h 10000"/>
              <a:gd name="connsiteX12" fmla="*/ 5864 w 6527"/>
              <a:gd name="connsiteY12" fmla="*/ 9742 h 10000"/>
              <a:gd name="connsiteX13" fmla="*/ 5735 w 6527"/>
              <a:gd name="connsiteY13" fmla="*/ 9819 h 10000"/>
              <a:gd name="connsiteX14" fmla="*/ 5597 w 6527"/>
              <a:gd name="connsiteY14" fmla="*/ 9880 h 10000"/>
              <a:gd name="connsiteX15" fmla="*/ 5459 w 6527"/>
              <a:gd name="connsiteY15" fmla="*/ 9923 h 10000"/>
              <a:gd name="connsiteX16" fmla="*/ 5313 w 6527"/>
              <a:gd name="connsiteY16" fmla="*/ 9966 h 10000"/>
              <a:gd name="connsiteX17" fmla="*/ 5157 w 6527"/>
              <a:gd name="connsiteY17" fmla="*/ 9983 h 10000"/>
              <a:gd name="connsiteX18" fmla="*/ 5011 w 6527"/>
              <a:gd name="connsiteY18" fmla="*/ 10000 h 10000"/>
              <a:gd name="connsiteX19" fmla="*/ 0 w 6527"/>
              <a:gd name="connsiteY19" fmla="*/ 991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27" h="10000">
                <a:moveTo>
                  <a:pt x="6527" y="0"/>
                </a:moveTo>
                <a:lnTo>
                  <a:pt x="6527" y="8460"/>
                </a:lnTo>
                <a:lnTo>
                  <a:pt x="6527" y="8460"/>
                </a:lnTo>
                <a:lnTo>
                  <a:pt x="6527" y="8632"/>
                </a:lnTo>
                <a:cubicBezTo>
                  <a:pt x="6518" y="8681"/>
                  <a:pt x="6510" y="8729"/>
                  <a:pt x="6501" y="8778"/>
                </a:cubicBezTo>
                <a:cubicBezTo>
                  <a:pt x="6490" y="8830"/>
                  <a:pt x="6478" y="8881"/>
                  <a:pt x="6467" y="8933"/>
                </a:cubicBezTo>
                <a:cubicBezTo>
                  <a:pt x="6453" y="8976"/>
                  <a:pt x="6438" y="9019"/>
                  <a:pt x="6424" y="9062"/>
                </a:cubicBezTo>
                <a:lnTo>
                  <a:pt x="6346" y="9200"/>
                </a:lnTo>
                <a:cubicBezTo>
                  <a:pt x="6320" y="9240"/>
                  <a:pt x="6295" y="9280"/>
                  <a:pt x="6269" y="9320"/>
                </a:cubicBezTo>
                <a:cubicBezTo>
                  <a:pt x="6240" y="9360"/>
                  <a:pt x="6211" y="9401"/>
                  <a:pt x="6182" y="9441"/>
                </a:cubicBezTo>
                <a:cubicBezTo>
                  <a:pt x="6153" y="9475"/>
                  <a:pt x="6125" y="9510"/>
                  <a:pt x="6096" y="9544"/>
                </a:cubicBezTo>
                <a:lnTo>
                  <a:pt x="5984" y="9647"/>
                </a:lnTo>
                <a:lnTo>
                  <a:pt x="5864" y="9742"/>
                </a:lnTo>
                <a:lnTo>
                  <a:pt x="5735" y="9819"/>
                </a:lnTo>
                <a:lnTo>
                  <a:pt x="5597" y="9880"/>
                </a:lnTo>
                <a:lnTo>
                  <a:pt x="5459" y="9923"/>
                </a:lnTo>
                <a:lnTo>
                  <a:pt x="5313" y="9966"/>
                </a:lnTo>
                <a:lnTo>
                  <a:pt x="5157" y="9983"/>
                </a:lnTo>
                <a:lnTo>
                  <a:pt x="5011" y="10000"/>
                </a:lnTo>
                <a:cubicBezTo>
                  <a:pt x="2183" y="10000"/>
                  <a:pt x="2828" y="9917"/>
                  <a:pt x="0" y="9917"/>
                </a:cubicBezTo>
              </a:path>
            </a:pathLst>
          </a:custGeom>
          <a:noFill/>
          <a:ln w="127000">
            <a:solidFill>
              <a:srgbClr val="B2B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QA"/>
          </a:p>
        </p:txBody>
      </p:sp>
      <p:sp>
        <p:nvSpPr>
          <p:cNvPr id="9" name="Freeform 13">
            <a:extLst>
              <a:ext uri="{FF2B5EF4-FFF2-40B4-BE49-F238E27FC236}">
                <a16:creationId xmlns:a16="http://schemas.microsoft.com/office/drawing/2014/main" id="{E0BA086E-0F26-4CCD-A132-84DD660D00DF}"/>
              </a:ext>
            </a:extLst>
          </p:cNvPr>
          <p:cNvSpPr>
            <a:spLocks/>
          </p:cNvSpPr>
          <p:nvPr/>
        </p:nvSpPr>
        <p:spPr bwMode="auto">
          <a:xfrm>
            <a:off x="8730646" y="2002858"/>
            <a:ext cx="739775" cy="739775"/>
          </a:xfrm>
          <a:custGeom>
            <a:avLst/>
            <a:gdLst>
              <a:gd name="T0" fmla="*/ 466 w 466"/>
              <a:gd name="T1" fmla="*/ 232 h 466"/>
              <a:gd name="T2" fmla="*/ 461 w 466"/>
              <a:gd name="T3" fmla="*/ 279 h 466"/>
              <a:gd name="T4" fmla="*/ 449 w 466"/>
              <a:gd name="T5" fmla="*/ 323 h 466"/>
              <a:gd name="T6" fmla="*/ 426 w 466"/>
              <a:gd name="T7" fmla="*/ 363 h 466"/>
              <a:gd name="T8" fmla="*/ 398 w 466"/>
              <a:gd name="T9" fmla="*/ 398 h 466"/>
              <a:gd name="T10" fmla="*/ 363 w 466"/>
              <a:gd name="T11" fmla="*/ 426 h 466"/>
              <a:gd name="T12" fmla="*/ 325 w 466"/>
              <a:gd name="T13" fmla="*/ 447 h 466"/>
              <a:gd name="T14" fmla="*/ 279 w 466"/>
              <a:gd name="T15" fmla="*/ 461 h 466"/>
              <a:gd name="T16" fmla="*/ 232 w 466"/>
              <a:gd name="T17" fmla="*/ 466 h 466"/>
              <a:gd name="T18" fmla="*/ 209 w 466"/>
              <a:gd name="T19" fmla="*/ 464 h 466"/>
              <a:gd name="T20" fmla="*/ 164 w 466"/>
              <a:gd name="T21" fmla="*/ 456 h 466"/>
              <a:gd name="T22" fmla="*/ 122 w 466"/>
              <a:gd name="T23" fmla="*/ 438 h 466"/>
              <a:gd name="T24" fmla="*/ 84 w 466"/>
              <a:gd name="T25" fmla="*/ 412 h 466"/>
              <a:gd name="T26" fmla="*/ 52 w 466"/>
              <a:gd name="T27" fmla="*/ 381 h 466"/>
              <a:gd name="T28" fmla="*/ 28 w 466"/>
              <a:gd name="T29" fmla="*/ 344 h 466"/>
              <a:gd name="T30" fmla="*/ 10 w 466"/>
              <a:gd name="T31" fmla="*/ 302 h 466"/>
              <a:gd name="T32" fmla="*/ 2 w 466"/>
              <a:gd name="T33" fmla="*/ 257 h 466"/>
              <a:gd name="T34" fmla="*/ 0 w 466"/>
              <a:gd name="T35" fmla="*/ 232 h 466"/>
              <a:gd name="T36" fmla="*/ 5 w 466"/>
              <a:gd name="T37" fmla="*/ 185 h 466"/>
              <a:gd name="T38" fmla="*/ 17 w 466"/>
              <a:gd name="T39" fmla="*/ 141 h 466"/>
              <a:gd name="T40" fmla="*/ 40 w 466"/>
              <a:gd name="T41" fmla="*/ 103 h 466"/>
              <a:gd name="T42" fmla="*/ 68 w 466"/>
              <a:gd name="T43" fmla="*/ 68 h 466"/>
              <a:gd name="T44" fmla="*/ 103 w 466"/>
              <a:gd name="T45" fmla="*/ 38 h 466"/>
              <a:gd name="T46" fmla="*/ 141 w 466"/>
              <a:gd name="T47" fmla="*/ 17 h 466"/>
              <a:gd name="T48" fmla="*/ 187 w 466"/>
              <a:gd name="T49" fmla="*/ 3 h 466"/>
              <a:gd name="T50" fmla="*/ 232 w 466"/>
              <a:gd name="T51" fmla="*/ 0 h 466"/>
              <a:gd name="T52" fmla="*/ 257 w 466"/>
              <a:gd name="T53" fmla="*/ 0 h 466"/>
              <a:gd name="T54" fmla="*/ 302 w 466"/>
              <a:gd name="T55" fmla="*/ 10 h 466"/>
              <a:gd name="T56" fmla="*/ 344 w 466"/>
              <a:gd name="T57" fmla="*/ 28 h 466"/>
              <a:gd name="T58" fmla="*/ 381 w 466"/>
              <a:gd name="T59" fmla="*/ 52 h 466"/>
              <a:gd name="T60" fmla="*/ 414 w 466"/>
              <a:gd name="T61" fmla="*/ 84 h 466"/>
              <a:gd name="T62" fmla="*/ 438 w 466"/>
              <a:gd name="T63" fmla="*/ 122 h 466"/>
              <a:gd name="T64" fmla="*/ 456 w 466"/>
              <a:gd name="T65" fmla="*/ 164 h 466"/>
              <a:gd name="T66" fmla="*/ 464 w 466"/>
              <a:gd name="T67" fmla="*/ 209 h 466"/>
              <a:gd name="T68" fmla="*/ 466 w 466"/>
              <a:gd name="T69" fmla="*/ 232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6" h="466">
                <a:moveTo>
                  <a:pt x="466" y="232"/>
                </a:moveTo>
                <a:lnTo>
                  <a:pt x="466" y="232"/>
                </a:lnTo>
                <a:lnTo>
                  <a:pt x="464" y="257"/>
                </a:lnTo>
                <a:lnTo>
                  <a:pt x="461" y="279"/>
                </a:lnTo>
                <a:lnTo>
                  <a:pt x="456" y="302"/>
                </a:lnTo>
                <a:lnTo>
                  <a:pt x="449" y="323"/>
                </a:lnTo>
                <a:lnTo>
                  <a:pt x="438" y="344"/>
                </a:lnTo>
                <a:lnTo>
                  <a:pt x="426" y="363"/>
                </a:lnTo>
                <a:lnTo>
                  <a:pt x="414" y="381"/>
                </a:lnTo>
                <a:lnTo>
                  <a:pt x="398" y="398"/>
                </a:lnTo>
                <a:lnTo>
                  <a:pt x="381" y="412"/>
                </a:lnTo>
                <a:lnTo>
                  <a:pt x="363" y="426"/>
                </a:lnTo>
                <a:lnTo>
                  <a:pt x="344" y="438"/>
                </a:lnTo>
                <a:lnTo>
                  <a:pt x="325" y="447"/>
                </a:lnTo>
                <a:lnTo>
                  <a:pt x="302" y="456"/>
                </a:lnTo>
                <a:lnTo>
                  <a:pt x="279" y="461"/>
                </a:lnTo>
                <a:lnTo>
                  <a:pt x="257" y="464"/>
                </a:lnTo>
                <a:lnTo>
                  <a:pt x="232" y="466"/>
                </a:lnTo>
                <a:lnTo>
                  <a:pt x="232" y="466"/>
                </a:lnTo>
                <a:lnTo>
                  <a:pt x="209" y="464"/>
                </a:lnTo>
                <a:lnTo>
                  <a:pt x="187" y="461"/>
                </a:lnTo>
                <a:lnTo>
                  <a:pt x="164" y="456"/>
                </a:lnTo>
                <a:lnTo>
                  <a:pt x="141" y="447"/>
                </a:lnTo>
                <a:lnTo>
                  <a:pt x="122" y="438"/>
                </a:lnTo>
                <a:lnTo>
                  <a:pt x="103" y="426"/>
                </a:lnTo>
                <a:lnTo>
                  <a:pt x="84" y="412"/>
                </a:lnTo>
                <a:lnTo>
                  <a:pt x="68" y="398"/>
                </a:lnTo>
                <a:lnTo>
                  <a:pt x="52" y="381"/>
                </a:lnTo>
                <a:lnTo>
                  <a:pt x="40" y="363"/>
                </a:lnTo>
                <a:lnTo>
                  <a:pt x="28" y="344"/>
                </a:lnTo>
                <a:lnTo>
                  <a:pt x="17" y="323"/>
                </a:lnTo>
                <a:lnTo>
                  <a:pt x="10" y="302"/>
                </a:lnTo>
                <a:lnTo>
                  <a:pt x="5" y="279"/>
                </a:lnTo>
                <a:lnTo>
                  <a:pt x="2" y="257"/>
                </a:lnTo>
                <a:lnTo>
                  <a:pt x="0" y="232"/>
                </a:lnTo>
                <a:lnTo>
                  <a:pt x="0" y="232"/>
                </a:lnTo>
                <a:lnTo>
                  <a:pt x="2" y="209"/>
                </a:lnTo>
                <a:lnTo>
                  <a:pt x="5" y="185"/>
                </a:lnTo>
                <a:lnTo>
                  <a:pt x="10" y="164"/>
                </a:lnTo>
                <a:lnTo>
                  <a:pt x="17" y="141"/>
                </a:lnTo>
                <a:lnTo>
                  <a:pt x="28" y="122"/>
                </a:lnTo>
                <a:lnTo>
                  <a:pt x="40" y="103"/>
                </a:lnTo>
                <a:lnTo>
                  <a:pt x="52" y="84"/>
                </a:lnTo>
                <a:lnTo>
                  <a:pt x="68" y="68"/>
                </a:lnTo>
                <a:lnTo>
                  <a:pt x="84" y="52"/>
                </a:lnTo>
                <a:lnTo>
                  <a:pt x="103" y="38"/>
                </a:lnTo>
                <a:lnTo>
                  <a:pt x="122" y="28"/>
                </a:lnTo>
                <a:lnTo>
                  <a:pt x="141" y="17"/>
                </a:lnTo>
                <a:lnTo>
                  <a:pt x="164" y="10"/>
                </a:lnTo>
                <a:lnTo>
                  <a:pt x="187" y="3"/>
                </a:lnTo>
                <a:lnTo>
                  <a:pt x="209" y="0"/>
                </a:lnTo>
                <a:lnTo>
                  <a:pt x="232" y="0"/>
                </a:lnTo>
                <a:lnTo>
                  <a:pt x="232" y="0"/>
                </a:lnTo>
                <a:lnTo>
                  <a:pt x="257" y="0"/>
                </a:lnTo>
                <a:lnTo>
                  <a:pt x="279" y="3"/>
                </a:lnTo>
                <a:lnTo>
                  <a:pt x="302" y="10"/>
                </a:lnTo>
                <a:lnTo>
                  <a:pt x="325" y="17"/>
                </a:lnTo>
                <a:lnTo>
                  <a:pt x="344" y="28"/>
                </a:lnTo>
                <a:lnTo>
                  <a:pt x="363" y="38"/>
                </a:lnTo>
                <a:lnTo>
                  <a:pt x="381" y="52"/>
                </a:lnTo>
                <a:lnTo>
                  <a:pt x="398" y="68"/>
                </a:lnTo>
                <a:lnTo>
                  <a:pt x="414" y="84"/>
                </a:lnTo>
                <a:lnTo>
                  <a:pt x="426" y="103"/>
                </a:lnTo>
                <a:lnTo>
                  <a:pt x="438" y="122"/>
                </a:lnTo>
                <a:lnTo>
                  <a:pt x="449" y="141"/>
                </a:lnTo>
                <a:lnTo>
                  <a:pt x="456" y="164"/>
                </a:lnTo>
                <a:lnTo>
                  <a:pt x="461" y="185"/>
                </a:lnTo>
                <a:lnTo>
                  <a:pt x="464" y="209"/>
                </a:lnTo>
                <a:lnTo>
                  <a:pt x="466" y="232"/>
                </a:lnTo>
                <a:lnTo>
                  <a:pt x="466" y="232"/>
                </a:lnTo>
                <a:close/>
              </a:path>
            </a:pathLst>
          </a:custGeom>
          <a:solidFill>
            <a:srgbClr val="003770"/>
          </a:solidFill>
          <a:ln w="111125">
            <a:solidFill>
              <a:srgbClr val="003770"/>
            </a:solidFill>
            <a:prstDash val="solid"/>
            <a:round/>
            <a:headEnd/>
            <a:tailEnd/>
          </a:ln>
        </p:spPr>
        <p:txBody>
          <a:bodyPr vert="horz" wrap="square" lIns="91440" tIns="45720" rIns="91440" bIns="45720" numCol="1" anchor="t" anchorCtr="0" compatLnSpc="1">
            <a:prstTxWarp prst="textNoShape">
              <a:avLst/>
            </a:prstTxWarp>
          </a:bodyPr>
          <a:lstStyle/>
          <a:p>
            <a:endParaRPr lang="ar-QA"/>
          </a:p>
        </p:txBody>
      </p:sp>
      <p:grpSp>
        <p:nvGrpSpPr>
          <p:cNvPr id="11" name="Group 207">
            <a:extLst>
              <a:ext uri="{FF2B5EF4-FFF2-40B4-BE49-F238E27FC236}">
                <a16:creationId xmlns:a16="http://schemas.microsoft.com/office/drawing/2014/main" id="{7FCE53A7-5146-4961-9512-8C3C67B07260}"/>
              </a:ext>
            </a:extLst>
          </p:cNvPr>
          <p:cNvGrpSpPr/>
          <p:nvPr/>
        </p:nvGrpSpPr>
        <p:grpSpPr>
          <a:xfrm>
            <a:off x="7255859" y="3758537"/>
            <a:ext cx="1346391" cy="1346391"/>
            <a:chOff x="8002882" y="2883929"/>
            <a:chExt cx="1674617" cy="1674617"/>
          </a:xfrm>
        </p:grpSpPr>
        <p:grpSp>
          <p:nvGrpSpPr>
            <p:cNvPr id="12" name="Group 208">
              <a:extLst>
                <a:ext uri="{FF2B5EF4-FFF2-40B4-BE49-F238E27FC236}">
                  <a16:creationId xmlns:a16="http://schemas.microsoft.com/office/drawing/2014/main" id="{78AE809D-E649-4038-9F00-34354D1542AF}"/>
                </a:ext>
              </a:extLst>
            </p:cNvPr>
            <p:cNvGrpSpPr/>
            <p:nvPr/>
          </p:nvGrpSpPr>
          <p:grpSpPr>
            <a:xfrm>
              <a:off x="8002882" y="2883929"/>
              <a:ext cx="1674617" cy="1674617"/>
              <a:chOff x="3916694" y="3016106"/>
              <a:chExt cx="1253486" cy="1253486"/>
            </a:xfrm>
          </p:grpSpPr>
          <p:sp>
            <p:nvSpPr>
              <p:cNvPr id="14" name="Oval 210">
                <a:extLst>
                  <a:ext uri="{FF2B5EF4-FFF2-40B4-BE49-F238E27FC236}">
                    <a16:creationId xmlns:a16="http://schemas.microsoft.com/office/drawing/2014/main" id="{221F6900-3745-4F09-B1EA-C6308460BA34}"/>
                  </a:ext>
                </a:extLst>
              </p:cNvPr>
              <p:cNvSpPr/>
              <p:nvPr/>
            </p:nvSpPr>
            <p:spPr>
              <a:xfrm>
                <a:off x="3916694" y="3016106"/>
                <a:ext cx="1253486" cy="1253486"/>
              </a:xfrm>
              <a:prstGeom prst="ellipse">
                <a:avLst/>
              </a:prstGeom>
              <a:solidFill>
                <a:schemeClr val="bg1">
                  <a:lumMod val="75000"/>
                  <a:alpha val="21000"/>
                </a:schemeClr>
              </a:solidFill>
            </p:spPr>
            <p:txBody>
              <a:bodyPr wrap="square" rtlCol="0" anchor="ctr">
                <a:spAutoFit/>
              </a:bodyPr>
              <a:lstStyle/>
              <a:p>
                <a:pPr algn="ctr"/>
                <a:endParaRPr lang="en-US" sz="11500">
                  <a:solidFill>
                    <a:schemeClr val="accent1"/>
                  </a:solidFill>
                  <a:latin typeface="FontAwesome" pitchFamily="2" charset="0"/>
                </a:endParaRPr>
              </a:p>
            </p:txBody>
          </p:sp>
          <p:sp>
            <p:nvSpPr>
              <p:cNvPr id="15" name="Freeform 635">
                <a:extLst>
                  <a:ext uri="{FF2B5EF4-FFF2-40B4-BE49-F238E27FC236}">
                    <a16:creationId xmlns:a16="http://schemas.microsoft.com/office/drawing/2014/main" id="{1282E0DF-32BC-4486-B6F3-978B5FB3BC30}"/>
                  </a:ext>
                </a:extLst>
              </p:cNvPr>
              <p:cNvSpPr>
                <a:spLocks/>
              </p:cNvSpPr>
              <p:nvPr/>
            </p:nvSpPr>
            <p:spPr bwMode="auto">
              <a:xfrm>
                <a:off x="4059545" y="3158957"/>
                <a:ext cx="967785" cy="967785"/>
              </a:xfrm>
              <a:custGeom>
                <a:avLst/>
                <a:gdLst>
                  <a:gd name="T0" fmla="*/ 614 w 614"/>
                  <a:gd name="T1" fmla="*/ 306 h 614"/>
                  <a:gd name="T2" fmla="*/ 607 w 614"/>
                  <a:gd name="T3" fmla="*/ 367 h 614"/>
                  <a:gd name="T4" fmla="*/ 589 w 614"/>
                  <a:gd name="T5" fmla="*/ 426 h 614"/>
                  <a:gd name="T6" fmla="*/ 561 w 614"/>
                  <a:gd name="T7" fmla="*/ 477 h 614"/>
                  <a:gd name="T8" fmla="*/ 524 w 614"/>
                  <a:gd name="T9" fmla="*/ 523 h 614"/>
                  <a:gd name="T10" fmla="*/ 478 w 614"/>
                  <a:gd name="T11" fmla="*/ 561 h 614"/>
                  <a:gd name="T12" fmla="*/ 426 w 614"/>
                  <a:gd name="T13" fmla="*/ 589 h 614"/>
                  <a:gd name="T14" fmla="*/ 368 w 614"/>
                  <a:gd name="T15" fmla="*/ 607 h 614"/>
                  <a:gd name="T16" fmla="*/ 307 w 614"/>
                  <a:gd name="T17" fmla="*/ 614 h 614"/>
                  <a:gd name="T18" fmla="*/ 275 w 614"/>
                  <a:gd name="T19" fmla="*/ 611 h 614"/>
                  <a:gd name="T20" fmla="*/ 215 w 614"/>
                  <a:gd name="T21" fmla="*/ 600 h 614"/>
                  <a:gd name="T22" fmla="*/ 160 w 614"/>
                  <a:gd name="T23" fmla="*/ 576 h 614"/>
                  <a:gd name="T24" fmla="*/ 112 w 614"/>
                  <a:gd name="T25" fmla="*/ 543 h 614"/>
                  <a:gd name="T26" fmla="*/ 70 w 614"/>
                  <a:gd name="T27" fmla="*/ 501 h 614"/>
                  <a:gd name="T28" fmla="*/ 36 w 614"/>
                  <a:gd name="T29" fmla="*/ 452 h 614"/>
                  <a:gd name="T30" fmla="*/ 13 w 614"/>
                  <a:gd name="T31" fmla="*/ 398 h 614"/>
                  <a:gd name="T32" fmla="*/ 2 w 614"/>
                  <a:gd name="T33" fmla="*/ 338 h 614"/>
                  <a:gd name="T34" fmla="*/ 0 w 614"/>
                  <a:gd name="T35" fmla="*/ 306 h 614"/>
                  <a:gd name="T36" fmla="*/ 6 w 614"/>
                  <a:gd name="T37" fmla="*/ 245 h 614"/>
                  <a:gd name="T38" fmla="*/ 24 w 614"/>
                  <a:gd name="T39" fmla="*/ 186 h 614"/>
                  <a:gd name="T40" fmla="*/ 52 w 614"/>
                  <a:gd name="T41" fmla="*/ 135 h 614"/>
                  <a:gd name="T42" fmla="*/ 89 w 614"/>
                  <a:gd name="T43" fmla="*/ 89 h 614"/>
                  <a:gd name="T44" fmla="*/ 135 w 614"/>
                  <a:gd name="T45" fmla="*/ 51 h 614"/>
                  <a:gd name="T46" fmla="*/ 187 w 614"/>
                  <a:gd name="T47" fmla="*/ 23 h 614"/>
                  <a:gd name="T48" fmla="*/ 245 w 614"/>
                  <a:gd name="T49" fmla="*/ 5 h 614"/>
                  <a:gd name="T50" fmla="*/ 307 w 614"/>
                  <a:gd name="T51" fmla="*/ 0 h 614"/>
                  <a:gd name="T52" fmla="*/ 339 w 614"/>
                  <a:gd name="T53" fmla="*/ 1 h 614"/>
                  <a:gd name="T54" fmla="*/ 398 w 614"/>
                  <a:gd name="T55" fmla="*/ 12 h 614"/>
                  <a:gd name="T56" fmla="*/ 453 w 614"/>
                  <a:gd name="T57" fmla="*/ 36 h 614"/>
                  <a:gd name="T58" fmla="*/ 501 w 614"/>
                  <a:gd name="T59" fmla="*/ 69 h 614"/>
                  <a:gd name="T60" fmla="*/ 543 w 614"/>
                  <a:gd name="T61" fmla="*/ 111 h 614"/>
                  <a:gd name="T62" fmla="*/ 577 w 614"/>
                  <a:gd name="T63" fmla="*/ 160 h 614"/>
                  <a:gd name="T64" fmla="*/ 600 w 614"/>
                  <a:gd name="T65" fmla="*/ 214 h 614"/>
                  <a:gd name="T66" fmla="*/ 611 w 614"/>
                  <a:gd name="T67" fmla="*/ 275 h 614"/>
                  <a:gd name="T68" fmla="*/ 614 w 614"/>
                  <a:gd name="T69" fmla="*/ 30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4" h="614">
                    <a:moveTo>
                      <a:pt x="614" y="306"/>
                    </a:moveTo>
                    <a:lnTo>
                      <a:pt x="614" y="306"/>
                    </a:lnTo>
                    <a:lnTo>
                      <a:pt x="611" y="338"/>
                    </a:lnTo>
                    <a:lnTo>
                      <a:pt x="607" y="367"/>
                    </a:lnTo>
                    <a:lnTo>
                      <a:pt x="600" y="398"/>
                    </a:lnTo>
                    <a:lnTo>
                      <a:pt x="589" y="426"/>
                    </a:lnTo>
                    <a:lnTo>
                      <a:pt x="577" y="452"/>
                    </a:lnTo>
                    <a:lnTo>
                      <a:pt x="561" y="477"/>
                    </a:lnTo>
                    <a:lnTo>
                      <a:pt x="543" y="501"/>
                    </a:lnTo>
                    <a:lnTo>
                      <a:pt x="524" y="523"/>
                    </a:lnTo>
                    <a:lnTo>
                      <a:pt x="501" y="543"/>
                    </a:lnTo>
                    <a:lnTo>
                      <a:pt x="478" y="561"/>
                    </a:lnTo>
                    <a:lnTo>
                      <a:pt x="453" y="576"/>
                    </a:lnTo>
                    <a:lnTo>
                      <a:pt x="426" y="589"/>
                    </a:lnTo>
                    <a:lnTo>
                      <a:pt x="398" y="600"/>
                    </a:lnTo>
                    <a:lnTo>
                      <a:pt x="368" y="607"/>
                    </a:lnTo>
                    <a:lnTo>
                      <a:pt x="339" y="611"/>
                    </a:lnTo>
                    <a:lnTo>
                      <a:pt x="307" y="614"/>
                    </a:lnTo>
                    <a:lnTo>
                      <a:pt x="307" y="614"/>
                    </a:lnTo>
                    <a:lnTo>
                      <a:pt x="275" y="611"/>
                    </a:lnTo>
                    <a:lnTo>
                      <a:pt x="245" y="607"/>
                    </a:lnTo>
                    <a:lnTo>
                      <a:pt x="215" y="600"/>
                    </a:lnTo>
                    <a:lnTo>
                      <a:pt x="187" y="589"/>
                    </a:lnTo>
                    <a:lnTo>
                      <a:pt x="160" y="576"/>
                    </a:lnTo>
                    <a:lnTo>
                      <a:pt x="135" y="561"/>
                    </a:lnTo>
                    <a:lnTo>
                      <a:pt x="112" y="543"/>
                    </a:lnTo>
                    <a:lnTo>
                      <a:pt x="89" y="523"/>
                    </a:lnTo>
                    <a:lnTo>
                      <a:pt x="70" y="501"/>
                    </a:lnTo>
                    <a:lnTo>
                      <a:pt x="52" y="477"/>
                    </a:lnTo>
                    <a:lnTo>
                      <a:pt x="36" y="452"/>
                    </a:lnTo>
                    <a:lnTo>
                      <a:pt x="24" y="426"/>
                    </a:lnTo>
                    <a:lnTo>
                      <a:pt x="13" y="398"/>
                    </a:lnTo>
                    <a:lnTo>
                      <a:pt x="6" y="367"/>
                    </a:lnTo>
                    <a:lnTo>
                      <a:pt x="2" y="338"/>
                    </a:lnTo>
                    <a:lnTo>
                      <a:pt x="0" y="306"/>
                    </a:lnTo>
                    <a:lnTo>
                      <a:pt x="0" y="306"/>
                    </a:lnTo>
                    <a:lnTo>
                      <a:pt x="2" y="275"/>
                    </a:lnTo>
                    <a:lnTo>
                      <a:pt x="6" y="245"/>
                    </a:lnTo>
                    <a:lnTo>
                      <a:pt x="13" y="214"/>
                    </a:lnTo>
                    <a:lnTo>
                      <a:pt x="24" y="186"/>
                    </a:lnTo>
                    <a:lnTo>
                      <a:pt x="36" y="160"/>
                    </a:lnTo>
                    <a:lnTo>
                      <a:pt x="52" y="135"/>
                    </a:lnTo>
                    <a:lnTo>
                      <a:pt x="70" y="111"/>
                    </a:lnTo>
                    <a:lnTo>
                      <a:pt x="89" y="89"/>
                    </a:lnTo>
                    <a:lnTo>
                      <a:pt x="112" y="69"/>
                    </a:lnTo>
                    <a:lnTo>
                      <a:pt x="135" y="51"/>
                    </a:lnTo>
                    <a:lnTo>
                      <a:pt x="160" y="36"/>
                    </a:lnTo>
                    <a:lnTo>
                      <a:pt x="187" y="23"/>
                    </a:lnTo>
                    <a:lnTo>
                      <a:pt x="215" y="12"/>
                    </a:lnTo>
                    <a:lnTo>
                      <a:pt x="245" y="5"/>
                    </a:lnTo>
                    <a:lnTo>
                      <a:pt x="275" y="1"/>
                    </a:lnTo>
                    <a:lnTo>
                      <a:pt x="307" y="0"/>
                    </a:lnTo>
                    <a:lnTo>
                      <a:pt x="307" y="0"/>
                    </a:lnTo>
                    <a:lnTo>
                      <a:pt x="339" y="1"/>
                    </a:lnTo>
                    <a:lnTo>
                      <a:pt x="368" y="5"/>
                    </a:lnTo>
                    <a:lnTo>
                      <a:pt x="398" y="12"/>
                    </a:lnTo>
                    <a:lnTo>
                      <a:pt x="426" y="23"/>
                    </a:lnTo>
                    <a:lnTo>
                      <a:pt x="453" y="36"/>
                    </a:lnTo>
                    <a:lnTo>
                      <a:pt x="478" y="51"/>
                    </a:lnTo>
                    <a:lnTo>
                      <a:pt x="501" y="69"/>
                    </a:lnTo>
                    <a:lnTo>
                      <a:pt x="524" y="89"/>
                    </a:lnTo>
                    <a:lnTo>
                      <a:pt x="543" y="111"/>
                    </a:lnTo>
                    <a:lnTo>
                      <a:pt x="561" y="135"/>
                    </a:lnTo>
                    <a:lnTo>
                      <a:pt x="577" y="160"/>
                    </a:lnTo>
                    <a:lnTo>
                      <a:pt x="589" y="186"/>
                    </a:lnTo>
                    <a:lnTo>
                      <a:pt x="600" y="214"/>
                    </a:lnTo>
                    <a:lnTo>
                      <a:pt x="607" y="245"/>
                    </a:lnTo>
                    <a:lnTo>
                      <a:pt x="611" y="275"/>
                    </a:lnTo>
                    <a:lnTo>
                      <a:pt x="614" y="306"/>
                    </a:lnTo>
                    <a:lnTo>
                      <a:pt x="614" y="306"/>
                    </a:lnTo>
                    <a:close/>
                  </a:path>
                </a:pathLst>
              </a:custGeom>
              <a:solidFill>
                <a:schemeClr val="bg1">
                  <a:alpha val="0"/>
                </a:schemeClr>
              </a:solidFill>
              <a:ln w="349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3" name="Oval 209">
              <a:extLst>
                <a:ext uri="{FF2B5EF4-FFF2-40B4-BE49-F238E27FC236}">
                  <a16:creationId xmlns:a16="http://schemas.microsoft.com/office/drawing/2014/main" id="{C2386778-A117-465C-BD87-FEBF8404739A}"/>
                </a:ext>
              </a:extLst>
            </p:cNvPr>
            <p:cNvSpPr/>
            <p:nvPr/>
          </p:nvSpPr>
          <p:spPr>
            <a:xfrm>
              <a:off x="8262838" y="3134544"/>
              <a:ext cx="1173384" cy="1173384"/>
            </a:xfrm>
            <a:prstGeom prst="ellipse">
              <a:avLst/>
            </a:prstGeom>
            <a:solidFill>
              <a:srgbClr val="EFAB00"/>
            </a:solidFill>
            <a:ln>
              <a:solidFill>
                <a:srgbClr val="EFAB00"/>
              </a:solidFill>
            </a:ln>
          </p:spPr>
          <p:txBody>
            <a:bodyPr wrap="square" rtlCol="0" anchor="ctr">
              <a:spAutoFit/>
            </a:bodyPr>
            <a:lstStyle/>
            <a:p>
              <a:pPr algn="ctr"/>
              <a:endParaRPr lang="en-US" sz="11500">
                <a:solidFill>
                  <a:schemeClr val="accent1"/>
                </a:solidFill>
                <a:latin typeface="FontAwesome" pitchFamily="2" charset="0"/>
              </a:endParaRPr>
            </a:p>
          </p:txBody>
        </p:sp>
      </p:grpSp>
      <p:sp>
        <p:nvSpPr>
          <p:cNvPr id="22" name="Rectangle 21">
            <a:extLst>
              <a:ext uri="{FF2B5EF4-FFF2-40B4-BE49-F238E27FC236}">
                <a16:creationId xmlns:a16="http://schemas.microsoft.com/office/drawing/2014/main" id="{7E439C17-61DB-49AE-BF49-9355FDF32867}"/>
              </a:ext>
            </a:extLst>
          </p:cNvPr>
          <p:cNvSpPr/>
          <p:nvPr/>
        </p:nvSpPr>
        <p:spPr>
          <a:xfrm>
            <a:off x="1733232" y="3255926"/>
            <a:ext cx="813044" cy="707886"/>
          </a:xfrm>
          <a:prstGeom prst="rect">
            <a:avLst/>
          </a:prstGeom>
        </p:spPr>
        <p:txBody>
          <a:bodyPr wrap="none">
            <a:spAutoFit/>
          </a:bodyPr>
          <a:lstStyle/>
          <a:p>
            <a:pPr algn="ctr"/>
            <a:r>
              <a:rPr lang="en-AU" sz="4000">
                <a:solidFill>
                  <a:schemeClr val="bg1"/>
                </a:solidFill>
                <a:latin typeface="FontAwesome" pitchFamily="2" charset="0"/>
              </a:rPr>
              <a:t> </a:t>
            </a:r>
          </a:p>
        </p:txBody>
      </p:sp>
      <p:sp>
        <p:nvSpPr>
          <p:cNvPr id="23" name="Rectangle 22">
            <a:extLst>
              <a:ext uri="{FF2B5EF4-FFF2-40B4-BE49-F238E27FC236}">
                <a16:creationId xmlns:a16="http://schemas.microsoft.com/office/drawing/2014/main" id="{90054A58-C165-4CD1-977F-204824AFE216}"/>
              </a:ext>
            </a:extLst>
          </p:cNvPr>
          <p:cNvSpPr/>
          <p:nvPr/>
        </p:nvSpPr>
        <p:spPr>
          <a:xfrm>
            <a:off x="3650940" y="5516617"/>
            <a:ext cx="697627" cy="707886"/>
          </a:xfrm>
          <a:prstGeom prst="rect">
            <a:avLst/>
          </a:prstGeom>
        </p:spPr>
        <p:txBody>
          <a:bodyPr wrap="none">
            <a:spAutoFit/>
          </a:bodyPr>
          <a:lstStyle/>
          <a:p>
            <a:pPr algn="ctr"/>
            <a:r>
              <a:rPr lang="en-AU" sz="4000">
                <a:solidFill>
                  <a:schemeClr val="bg1"/>
                </a:solidFill>
                <a:latin typeface="FontAwesome" pitchFamily="2" charset="0"/>
              </a:rPr>
              <a:t></a:t>
            </a:r>
          </a:p>
        </p:txBody>
      </p:sp>
      <p:sp>
        <p:nvSpPr>
          <p:cNvPr id="24" name="Rectangle 23">
            <a:extLst>
              <a:ext uri="{FF2B5EF4-FFF2-40B4-BE49-F238E27FC236}">
                <a16:creationId xmlns:a16="http://schemas.microsoft.com/office/drawing/2014/main" id="{9BD5D40B-33E0-47B6-818E-4A7E7E44C7F2}"/>
              </a:ext>
            </a:extLst>
          </p:cNvPr>
          <p:cNvSpPr/>
          <p:nvPr/>
        </p:nvSpPr>
        <p:spPr>
          <a:xfrm>
            <a:off x="1680292" y="4689924"/>
            <a:ext cx="697627" cy="707886"/>
          </a:xfrm>
          <a:prstGeom prst="rect">
            <a:avLst/>
          </a:prstGeom>
        </p:spPr>
        <p:txBody>
          <a:bodyPr wrap="none">
            <a:spAutoFit/>
          </a:bodyPr>
          <a:lstStyle/>
          <a:p>
            <a:pPr algn="ctr"/>
            <a:r>
              <a:rPr lang="en-AU" sz="4000">
                <a:solidFill>
                  <a:schemeClr val="bg1"/>
                </a:solidFill>
                <a:latin typeface="FontAwesome" pitchFamily="2" charset="0"/>
              </a:rPr>
              <a:t></a:t>
            </a:r>
          </a:p>
        </p:txBody>
      </p:sp>
      <p:sp>
        <p:nvSpPr>
          <p:cNvPr id="25" name="Rectangle 24">
            <a:extLst>
              <a:ext uri="{FF2B5EF4-FFF2-40B4-BE49-F238E27FC236}">
                <a16:creationId xmlns:a16="http://schemas.microsoft.com/office/drawing/2014/main" id="{693E4E4B-F6F9-49D4-A43F-A9E375117370}"/>
              </a:ext>
            </a:extLst>
          </p:cNvPr>
          <p:cNvSpPr/>
          <p:nvPr/>
        </p:nvSpPr>
        <p:spPr>
          <a:xfrm>
            <a:off x="3697731" y="4025227"/>
            <a:ext cx="514885" cy="707886"/>
          </a:xfrm>
          <a:prstGeom prst="rect">
            <a:avLst/>
          </a:prstGeom>
        </p:spPr>
        <p:txBody>
          <a:bodyPr wrap="none">
            <a:spAutoFit/>
          </a:bodyPr>
          <a:lstStyle/>
          <a:p>
            <a:r>
              <a:rPr lang="en-US" sz="4000">
                <a:solidFill>
                  <a:schemeClr val="bg1"/>
                </a:solidFill>
                <a:latin typeface="FontAwesome" pitchFamily="50" charset="0"/>
              </a:rPr>
              <a:t></a:t>
            </a:r>
            <a:endParaRPr lang="en-US" sz="4000">
              <a:solidFill>
                <a:schemeClr val="bg1"/>
              </a:solidFill>
            </a:endParaRPr>
          </a:p>
        </p:txBody>
      </p:sp>
      <p:grpSp>
        <p:nvGrpSpPr>
          <p:cNvPr id="26" name="Group 123">
            <a:extLst>
              <a:ext uri="{FF2B5EF4-FFF2-40B4-BE49-F238E27FC236}">
                <a16:creationId xmlns:a16="http://schemas.microsoft.com/office/drawing/2014/main" id="{8A2B96F7-BC15-4FC2-A110-54356EEF9E2A}"/>
              </a:ext>
            </a:extLst>
          </p:cNvPr>
          <p:cNvGrpSpPr/>
          <p:nvPr/>
        </p:nvGrpSpPr>
        <p:grpSpPr>
          <a:xfrm>
            <a:off x="891701" y="2203305"/>
            <a:ext cx="4336682" cy="4336682"/>
            <a:chOff x="3916694" y="3016105"/>
            <a:chExt cx="1253486" cy="1253486"/>
          </a:xfrm>
        </p:grpSpPr>
        <p:sp>
          <p:nvSpPr>
            <p:cNvPr id="27" name="Oval 124">
              <a:extLst>
                <a:ext uri="{FF2B5EF4-FFF2-40B4-BE49-F238E27FC236}">
                  <a16:creationId xmlns:a16="http://schemas.microsoft.com/office/drawing/2014/main" id="{5B27BBAA-8550-468D-8A83-697CA91317C4}"/>
                </a:ext>
              </a:extLst>
            </p:cNvPr>
            <p:cNvSpPr/>
            <p:nvPr/>
          </p:nvSpPr>
          <p:spPr>
            <a:xfrm>
              <a:off x="3916694" y="3016105"/>
              <a:ext cx="1253486" cy="1253486"/>
            </a:xfrm>
            <a:prstGeom prst="ellipse">
              <a:avLst/>
            </a:prstGeom>
            <a:solidFill>
              <a:schemeClr val="bg1">
                <a:lumMod val="75000"/>
                <a:alpha val="21000"/>
              </a:schemeClr>
            </a:solidFill>
          </p:spPr>
          <p:txBody>
            <a:bodyPr wrap="square" rtlCol="0" anchor="ctr">
              <a:spAutoFit/>
            </a:bodyPr>
            <a:lstStyle/>
            <a:p>
              <a:pPr algn="ctr"/>
              <a:endParaRPr lang="en-US" sz="11500">
                <a:solidFill>
                  <a:schemeClr val="accent1"/>
                </a:solidFill>
                <a:latin typeface="FontAwesome" pitchFamily="2" charset="0"/>
              </a:endParaRPr>
            </a:p>
          </p:txBody>
        </p:sp>
        <p:sp>
          <p:nvSpPr>
            <p:cNvPr id="28" name="Freeform 635">
              <a:extLst>
                <a:ext uri="{FF2B5EF4-FFF2-40B4-BE49-F238E27FC236}">
                  <a16:creationId xmlns:a16="http://schemas.microsoft.com/office/drawing/2014/main" id="{D36B313A-503B-426A-BE77-A38D4FB8CFE7}"/>
                </a:ext>
              </a:extLst>
            </p:cNvPr>
            <p:cNvSpPr>
              <a:spLocks/>
            </p:cNvSpPr>
            <p:nvPr/>
          </p:nvSpPr>
          <p:spPr bwMode="auto">
            <a:xfrm>
              <a:off x="4059545" y="3158957"/>
              <a:ext cx="967785" cy="967785"/>
            </a:xfrm>
            <a:custGeom>
              <a:avLst/>
              <a:gdLst>
                <a:gd name="T0" fmla="*/ 614 w 614"/>
                <a:gd name="T1" fmla="*/ 306 h 614"/>
                <a:gd name="T2" fmla="*/ 607 w 614"/>
                <a:gd name="T3" fmla="*/ 367 h 614"/>
                <a:gd name="T4" fmla="*/ 589 w 614"/>
                <a:gd name="T5" fmla="*/ 426 h 614"/>
                <a:gd name="T6" fmla="*/ 561 w 614"/>
                <a:gd name="T7" fmla="*/ 477 h 614"/>
                <a:gd name="T8" fmla="*/ 524 w 614"/>
                <a:gd name="T9" fmla="*/ 523 h 614"/>
                <a:gd name="T10" fmla="*/ 478 w 614"/>
                <a:gd name="T11" fmla="*/ 561 h 614"/>
                <a:gd name="T12" fmla="*/ 426 w 614"/>
                <a:gd name="T13" fmla="*/ 589 h 614"/>
                <a:gd name="T14" fmla="*/ 368 w 614"/>
                <a:gd name="T15" fmla="*/ 607 h 614"/>
                <a:gd name="T16" fmla="*/ 307 w 614"/>
                <a:gd name="T17" fmla="*/ 614 h 614"/>
                <a:gd name="T18" fmla="*/ 275 w 614"/>
                <a:gd name="T19" fmla="*/ 611 h 614"/>
                <a:gd name="T20" fmla="*/ 215 w 614"/>
                <a:gd name="T21" fmla="*/ 600 h 614"/>
                <a:gd name="T22" fmla="*/ 160 w 614"/>
                <a:gd name="T23" fmla="*/ 576 h 614"/>
                <a:gd name="T24" fmla="*/ 112 w 614"/>
                <a:gd name="T25" fmla="*/ 543 h 614"/>
                <a:gd name="T26" fmla="*/ 70 w 614"/>
                <a:gd name="T27" fmla="*/ 501 h 614"/>
                <a:gd name="T28" fmla="*/ 36 w 614"/>
                <a:gd name="T29" fmla="*/ 452 h 614"/>
                <a:gd name="T30" fmla="*/ 13 w 614"/>
                <a:gd name="T31" fmla="*/ 398 h 614"/>
                <a:gd name="T32" fmla="*/ 2 w 614"/>
                <a:gd name="T33" fmla="*/ 338 h 614"/>
                <a:gd name="T34" fmla="*/ 0 w 614"/>
                <a:gd name="T35" fmla="*/ 306 h 614"/>
                <a:gd name="T36" fmla="*/ 6 w 614"/>
                <a:gd name="T37" fmla="*/ 245 h 614"/>
                <a:gd name="T38" fmla="*/ 24 w 614"/>
                <a:gd name="T39" fmla="*/ 186 h 614"/>
                <a:gd name="T40" fmla="*/ 52 w 614"/>
                <a:gd name="T41" fmla="*/ 135 h 614"/>
                <a:gd name="T42" fmla="*/ 89 w 614"/>
                <a:gd name="T43" fmla="*/ 89 h 614"/>
                <a:gd name="T44" fmla="*/ 135 w 614"/>
                <a:gd name="T45" fmla="*/ 51 h 614"/>
                <a:gd name="T46" fmla="*/ 187 w 614"/>
                <a:gd name="T47" fmla="*/ 23 h 614"/>
                <a:gd name="T48" fmla="*/ 245 w 614"/>
                <a:gd name="T49" fmla="*/ 5 h 614"/>
                <a:gd name="T50" fmla="*/ 307 w 614"/>
                <a:gd name="T51" fmla="*/ 0 h 614"/>
                <a:gd name="T52" fmla="*/ 339 w 614"/>
                <a:gd name="T53" fmla="*/ 1 h 614"/>
                <a:gd name="T54" fmla="*/ 398 w 614"/>
                <a:gd name="T55" fmla="*/ 12 h 614"/>
                <a:gd name="T56" fmla="*/ 453 w 614"/>
                <a:gd name="T57" fmla="*/ 36 h 614"/>
                <a:gd name="T58" fmla="*/ 501 w 614"/>
                <a:gd name="T59" fmla="*/ 69 h 614"/>
                <a:gd name="T60" fmla="*/ 543 w 614"/>
                <a:gd name="T61" fmla="*/ 111 h 614"/>
                <a:gd name="T62" fmla="*/ 577 w 614"/>
                <a:gd name="T63" fmla="*/ 160 h 614"/>
                <a:gd name="T64" fmla="*/ 600 w 614"/>
                <a:gd name="T65" fmla="*/ 214 h 614"/>
                <a:gd name="T66" fmla="*/ 611 w 614"/>
                <a:gd name="T67" fmla="*/ 275 h 614"/>
                <a:gd name="T68" fmla="*/ 614 w 614"/>
                <a:gd name="T69" fmla="*/ 30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4" h="614">
                  <a:moveTo>
                    <a:pt x="614" y="306"/>
                  </a:moveTo>
                  <a:lnTo>
                    <a:pt x="614" y="306"/>
                  </a:lnTo>
                  <a:lnTo>
                    <a:pt x="611" y="338"/>
                  </a:lnTo>
                  <a:lnTo>
                    <a:pt x="607" y="367"/>
                  </a:lnTo>
                  <a:lnTo>
                    <a:pt x="600" y="398"/>
                  </a:lnTo>
                  <a:lnTo>
                    <a:pt x="589" y="426"/>
                  </a:lnTo>
                  <a:lnTo>
                    <a:pt x="577" y="452"/>
                  </a:lnTo>
                  <a:lnTo>
                    <a:pt x="561" y="477"/>
                  </a:lnTo>
                  <a:lnTo>
                    <a:pt x="543" y="501"/>
                  </a:lnTo>
                  <a:lnTo>
                    <a:pt x="524" y="523"/>
                  </a:lnTo>
                  <a:lnTo>
                    <a:pt x="501" y="543"/>
                  </a:lnTo>
                  <a:lnTo>
                    <a:pt x="478" y="561"/>
                  </a:lnTo>
                  <a:lnTo>
                    <a:pt x="453" y="576"/>
                  </a:lnTo>
                  <a:lnTo>
                    <a:pt x="426" y="589"/>
                  </a:lnTo>
                  <a:lnTo>
                    <a:pt x="398" y="600"/>
                  </a:lnTo>
                  <a:lnTo>
                    <a:pt x="368" y="607"/>
                  </a:lnTo>
                  <a:lnTo>
                    <a:pt x="339" y="611"/>
                  </a:lnTo>
                  <a:lnTo>
                    <a:pt x="307" y="614"/>
                  </a:lnTo>
                  <a:lnTo>
                    <a:pt x="307" y="614"/>
                  </a:lnTo>
                  <a:lnTo>
                    <a:pt x="275" y="611"/>
                  </a:lnTo>
                  <a:lnTo>
                    <a:pt x="245" y="607"/>
                  </a:lnTo>
                  <a:lnTo>
                    <a:pt x="215" y="600"/>
                  </a:lnTo>
                  <a:lnTo>
                    <a:pt x="187" y="589"/>
                  </a:lnTo>
                  <a:lnTo>
                    <a:pt x="160" y="576"/>
                  </a:lnTo>
                  <a:lnTo>
                    <a:pt x="135" y="561"/>
                  </a:lnTo>
                  <a:lnTo>
                    <a:pt x="112" y="543"/>
                  </a:lnTo>
                  <a:lnTo>
                    <a:pt x="89" y="523"/>
                  </a:lnTo>
                  <a:lnTo>
                    <a:pt x="70" y="501"/>
                  </a:lnTo>
                  <a:lnTo>
                    <a:pt x="52" y="477"/>
                  </a:lnTo>
                  <a:lnTo>
                    <a:pt x="36" y="452"/>
                  </a:lnTo>
                  <a:lnTo>
                    <a:pt x="24" y="426"/>
                  </a:lnTo>
                  <a:lnTo>
                    <a:pt x="13" y="398"/>
                  </a:lnTo>
                  <a:lnTo>
                    <a:pt x="6" y="367"/>
                  </a:lnTo>
                  <a:lnTo>
                    <a:pt x="2" y="338"/>
                  </a:lnTo>
                  <a:lnTo>
                    <a:pt x="0" y="306"/>
                  </a:lnTo>
                  <a:lnTo>
                    <a:pt x="0" y="306"/>
                  </a:lnTo>
                  <a:lnTo>
                    <a:pt x="2" y="275"/>
                  </a:lnTo>
                  <a:lnTo>
                    <a:pt x="6" y="245"/>
                  </a:lnTo>
                  <a:lnTo>
                    <a:pt x="13" y="214"/>
                  </a:lnTo>
                  <a:lnTo>
                    <a:pt x="24" y="186"/>
                  </a:lnTo>
                  <a:lnTo>
                    <a:pt x="36" y="160"/>
                  </a:lnTo>
                  <a:lnTo>
                    <a:pt x="52" y="135"/>
                  </a:lnTo>
                  <a:lnTo>
                    <a:pt x="70" y="111"/>
                  </a:lnTo>
                  <a:lnTo>
                    <a:pt x="89" y="89"/>
                  </a:lnTo>
                  <a:lnTo>
                    <a:pt x="112" y="69"/>
                  </a:lnTo>
                  <a:lnTo>
                    <a:pt x="135" y="51"/>
                  </a:lnTo>
                  <a:lnTo>
                    <a:pt x="160" y="36"/>
                  </a:lnTo>
                  <a:lnTo>
                    <a:pt x="187" y="23"/>
                  </a:lnTo>
                  <a:lnTo>
                    <a:pt x="215" y="12"/>
                  </a:lnTo>
                  <a:lnTo>
                    <a:pt x="245" y="5"/>
                  </a:lnTo>
                  <a:lnTo>
                    <a:pt x="275" y="1"/>
                  </a:lnTo>
                  <a:lnTo>
                    <a:pt x="307" y="0"/>
                  </a:lnTo>
                  <a:lnTo>
                    <a:pt x="307" y="0"/>
                  </a:lnTo>
                  <a:lnTo>
                    <a:pt x="339" y="1"/>
                  </a:lnTo>
                  <a:lnTo>
                    <a:pt x="368" y="5"/>
                  </a:lnTo>
                  <a:lnTo>
                    <a:pt x="398" y="12"/>
                  </a:lnTo>
                  <a:lnTo>
                    <a:pt x="426" y="23"/>
                  </a:lnTo>
                  <a:lnTo>
                    <a:pt x="453" y="36"/>
                  </a:lnTo>
                  <a:lnTo>
                    <a:pt x="478" y="51"/>
                  </a:lnTo>
                  <a:lnTo>
                    <a:pt x="501" y="69"/>
                  </a:lnTo>
                  <a:lnTo>
                    <a:pt x="524" y="89"/>
                  </a:lnTo>
                  <a:lnTo>
                    <a:pt x="543" y="111"/>
                  </a:lnTo>
                  <a:lnTo>
                    <a:pt x="561" y="135"/>
                  </a:lnTo>
                  <a:lnTo>
                    <a:pt x="577" y="160"/>
                  </a:lnTo>
                  <a:lnTo>
                    <a:pt x="589" y="186"/>
                  </a:lnTo>
                  <a:lnTo>
                    <a:pt x="600" y="214"/>
                  </a:lnTo>
                  <a:lnTo>
                    <a:pt x="607" y="245"/>
                  </a:lnTo>
                  <a:lnTo>
                    <a:pt x="611" y="275"/>
                  </a:lnTo>
                  <a:lnTo>
                    <a:pt x="614" y="306"/>
                  </a:lnTo>
                  <a:lnTo>
                    <a:pt x="614" y="306"/>
                  </a:lnTo>
                  <a:close/>
                </a:path>
              </a:pathLst>
            </a:custGeom>
            <a:solidFill>
              <a:schemeClr val="bg1">
                <a:alpha val="0"/>
              </a:schemeClr>
            </a:solidFill>
            <a:ln w="349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9" name="Group 4">
            <a:extLst>
              <a:ext uri="{FF2B5EF4-FFF2-40B4-BE49-F238E27FC236}">
                <a16:creationId xmlns:a16="http://schemas.microsoft.com/office/drawing/2014/main" id="{42D0333E-6CB6-482E-8F35-2C83C63EF756}"/>
              </a:ext>
            </a:extLst>
          </p:cNvPr>
          <p:cNvGrpSpPr>
            <a:grpSpLocks noChangeAspect="1"/>
          </p:cNvGrpSpPr>
          <p:nvPr/>
        </p:nvGrpSpPr>
        <p:grpSpPr bwMode="auto">
          <a:xfrm>
            <a:off x="902990" y="2048720"/>
            <a:ext cx="4419600" cy="4660900"/>
            <a:chOff x="549" y="642"/>
            <a:chExt cx="2784" cy="2936"/>
          </a:xfrm>
        </p:grpSpPr>
        <p:sp>
          <p:nvSpPr>
            <p:cNvPr id="30" name="Freeform 5">
              <a:extLst>
                <a:ext uri="{FF2B5EF4-FFF2-40B4-BE49-F238E27FC236}">
                  <a16:creationId xmlns:a16="http://schemas.microsoft.com/office/drawing/2014/main" id="{57BEAFA4-DD37-4D3C-93D7-22E85DCEA439}"/>
                </a:ext>
              </a:extLst>
            </p:cNvPr>
            <p:cNvSpPr>
              <a:spLocks/>
            </p:cNvSpPr>
            <p:nvPr/>
          </p:nvSpPr>
          <p:spPr bwMode="auto">
            <a:xfrm>
              <a:off x="2793" y="642"/>
              <a:ext cx="42" cy="58"/>
            </a:xfrm>
            <a:custGeom>
              <a:avLst/>
              <a:gdLst>
                <a:gd name="T0" fmla="*/ 40 w 42"/>
                <a:gd name="T1" fmla="*/ 0 h 58"/>
                <a:gd name="T2" fmla="*/ 40 w 42"/>
                <a:gd name="T3" fmla="*/ 0 h 58"/>
                <a:gd name="T4" fmla="*/ 40 w 42"/>
                <a:gd name="T5" fmla="*/ 0 h 58"/>
                <a:gd name="T6" fmla="*/ 42 w 42"/>
                <a:gd name="T7" fmla="*/ 4 h 58"/>
                <a:gd name="T8" fmla="*/ 42 w 42"/>
                <a:gd name="T9" fmla="*/ 8 h 58"/>
                <a:gd name="T10" fmla="*/ 12 w 42"/>
                <a:gd name="T11" fmla="*/ 54 h 58"/>
                <a:gd name="T12" fmla="*/ 12 w 42"/>
                <a:gd name="T13" fmla="*/ 54 h 58"/>
                <a:gd name="T14" fmla="*/ 8 w 42"/>
                <a:gd name="T15" fmla="*/ 58 h 58"/>
                <a:gd name="T16" fmla="*/ 2 w 42"/>
                <a:gd name="T17" fmla="*/ 56 h 58"/>
                <a:gd name="T18" fmla="*/ 2 w 42"/>
                <a:gd name="T19" fmla="*/ 56 h 58"/>
                <a:gd name="T20" fmla="*/ 2 w 42"/>
                <a:gd name="T21" fmla="*/ 56 h 58"/>
                <a:gd name="T22" fmla="*/ 0 w 42"/>
                <a:gd name="T23" fmla="*/ 54 h 58"/>
                <a:gd name="T24" fmla="*/ 0 w 42"/>
                <a:gd name="T25" fmla="*/ 48 h 58"/>
                <a:gd name="T26" fmla="*/ 30 w 42"/>
                <a:gd name="T27" fmla="*/ 2 h 58"/>
                <a:gd name="T28" fmla="*/ 30 w 42"/>
                <a:gd name="T29" fmla="*/ 2 h 58"/>
                <a:gd name="T30" fmla="*/ 34 w 42"/>
                <a:gd name="T31" fmla="*/ 0 h 58"/>
                <a:gd name="T32" fmla="*/ 40 w 42"/>
                <a:gd name="T33" fmla="*/ 0 h 58"/>
                <a:gd name="T34" fmla="*/ 40 w 42"/>
                <a:gd name="T35"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 h="58">
                  <a:moveTo>
                    <a:pt x="40" y="0"/>
                  </a:moveTo>
                  <a:lnTo>
                    <a:pt x="40" y="0"/>
                  </a:lnTo>
                  <a:lnTo>
                    <a:pt x="40" y="0"/>
                  </a:lnTo>
                  <a:lnTo>
                    <a:pt x="42" y="4"/>
                  </a:lnTo>
                  <a:lnTo>
                    <a:pt x="42" y="8"/>
                  </a:lnTo>
                  <a:lnTo>
                    <a:pt x="12" y="54"/>
                  </a:lnTo>
                  <a:lnTo>
                    <a:pt x="12" y="54"/>
                  </a:lnTo>
                  <a:lnTo>
                    <a:pt x="8" y="58"/>
                  </a:lnTo>
                  <a:lnTo>
                    <a:pt x="2" y="56"/>
                  </a:lnTo>
                  <a:lnTo>
                    <a:pt x="2" y="56"/>
                  </a:lnTo>
                  <a:lnTo>
                    <a:pt x="2" y="56"/>
                  </a:lnTo>
                  <a:lnTo>
                    <a:pt x="0" y="54"/>
                  </a:lnTo>
                  <a:lnTo>
                    <a:pt x="0" y="48"/>
                  </a:lnTo>
                  <a:lnTo>
                    <a:pt x="30" y="2"/>
                  </a:lnTo>
                  <a:lnTo>
                    <a:pt x="30" y="2"/>
                  </a:lnTo>
                  <a:lnTo>
                    <a:pt x="34" y="0"/>
                  </a:lnTo>
                  <a:lnTo>
                    <a:pt x="40" y="0"/>
                  </a:lnTo>
                  <a:lnTo>
                    <a:pt x="40" y="0"/>
                  </a:lnTo>
                  <a:close/>
                </a:path>
              </a:pathLst>
            </a:custGeom>
            <a:solidFill>
              <a:srgbClr val="FED6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6">
              <a:extLst>
                <a:ext uri="{FF2B5EF4-FFF2-40B4-BE49-F238E27FC236}">
                  <a16:creationId xmlns:a16="http://schemas.microsoft.com/office/drawing/2014/main" id="{760194F5-280A-445A-A9C4-522F03462653}"/>
                </a:ext>
              </a:extLst>
            </p:cNvPr>
            <p:cNvSpPr>
              <a:spLocks/>
            </p:cNvSpPr>
            <p:nvPr/>
          </p:nvSpPr>
          <p:spPr bwMode="auto">
            <a:xfrm>
              <a:off x="2753" y="674"/>
              <a:ext cx="76" cy="98"/>
            </a:xfrm>
            <a:custGeom>
              <a:avLst/>
              <a:gdLst>
                <a:gd name="T0" fmla="*/ 0 w 76"/>
                <a:gd name="T1" fmla="*/ 82 h 98"/>
                <a:gd name="T2" fmla="*/ 26 w 76"/>
                <a:gd name="T3" fmla="*/ 98 h 98"/>
                <a:gd name="T4" fmla="*/ 54 w 76"/>
                <a:gd name="T5" fmla="*/ 66 h 98"/>
                <a:gd name="T6" fmla="*/ 54 w 76"/>
                <a:gd name="T7" fmla="*/ 66 h 98"/>
                <a:gd name="T8" fmla="*/ 62 w 76"/>
                <a:gd name="T9" fmla="*/ 54 h 98"/>
                <a:gd name="T10" fmla="*/ 68 w 76"/>
                <a:gd name="T11" fmla="*/ 38 h 98"/>
                <a:gd name="T12" fmla="*/ 76 w 76"/>
                <a:gd name="T13" fmla="*/ 6 h 98"/>
                <a:gd name="T14" fmla="*/ 54 w 76"/>
                <a:gd name="T15" fmla="*/ 0 h 98"/>
                <a:gd name="T16" fmla="*/ 14 w 76"/>
                <a:gd name="T17" fmla="*/ 34 h 98"/>
                <a:gd name="T18" fmla="*/ 0 w 76"/>
                <a:gd name="T19" fmla="*/ 8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98">
                  <a:moveTo>
                    <a:pt x="0" y="82"/>
                  </a:moveTo>
                  <a:lnTo>
                    <a:pt x="26" y="98"/>
                  </a:lnTo>
                  <a:lnTo>
                    <a:pt x="54" y="66"/>
                  </a:lnTo>
                  <a:lnTo>
                    <a:pt x="54" y="66"/>
                  </a:lnTo>
                  <a:lnTo>
                    <a:pt x="62" y="54"/>
                  </a:lnTo>
                  <a:lnTo>
                    <a:pt x="68" y="38"/>
                  </a:lnTo>
                  <a:lnTo>
                    <a:pt x="76" y="6"/>
                  </a:lnTo>
                  <a:lnTo>
                    <a:pt x="54" y="0"/>
                  </a:lnTo>
                  <a:lnTo>
                    <a:pt x="14" y="34"/>
                  </a:lnTo>
                  <a:lnTo>
                    <a:pt x="0" y="82"/>
                  </a:lnTo>
                  <a:close/>
                </a:path>
              </a:pathLst>
            </a:custGeom>
            <a:solidFill>
              <a:srgbClr val="EDBD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7">
              <a:extLst>
                <a:ext uri="{FF2B5EF4-FFF2-40B4-BE49-F238E27FC236}">
                  <a16:creationId xmlns:a16="http://schemas.microsoft.com/office/drawing/2014/main" id="{6E08F084-ACFB-4DD0-ABF1-DA159D2FFE51}"/>
                </a:ext>
              </a:extLst>
            </p:cNvPr>
            <p:cNvSpPr>
              <a:spLocks/>
            </p:cNvSpPr>
            <p:nvPr/>
          </p:nvSpPr>
          <p:spPr bwMode="auto">
            <a:xfrm>
              <a:off x="2767" y="662"/>
              <a:ext cx="38" cy="58"/>
            </a:xfrm>
            <a:custGeom>
              <a:avLst/>
              <a:gdLst>
                <a:gd name="T0" fmla="*/ 2 w 38"/>
                <a:gd name="T1" fmla="*/ 54 h 58"/>
                <a:gd name="T2" fmla="*/ 6 w 38"/>
                <a:gd name="T3" fmla="*/ 58 h 58"/>
                <a:gd name="T4" fmla="*/ 10 w 38"/>
                <a:gd name="T5" fmla="*/ 52 h 58"/>
                <a:gd name="T6" fmla="*/ 36 w 38"/>
                <a:gd name="T7" fmla="*/ 16 h 58"/>
                <a:gd name="T8" fmla="*/ 36 w 38"/>
                <a:gd name="T9" fmla="*/ 16 h 58"/>
                <a:gd name="T10" fmla="*/ 38 w 38"/>
                <a:gd name="T11" fmla="*/ 10 h 58"/>
                <a:gd name="T12" fmla="*/ 38 w 38"/>
                <a:gd name="T13" fmla="*/ 6 h 58"/>
                <a:gd name="T14" fmla="*/ 38 w 38"/>
                <a:gd name="T15" fmla="*/ 6 h 58"/>
                <a:gd name="T16" fmla="*/ 34 w 38"/>
                <a:gd name="T17" fmla="*/ 2 h 58"/>
                <a:gd name="T18" fmla="*/ 32 w 38"/>
                <a:gd name="T19" fmla="*/ 0 h 58"/>
                <a:gd name="T20" fmla="*/ 30 w 38"/>
                <a:gd name="T21" fmla="*/ 0 h 58"/>
                <a:gd name="T22" fmla="*/ 0 w 38"/>
                <a:gd name="T23" fmla="*/ 42 h 58"/>
                <a:gd name="T24" fmla="*/ 0 w 38"/>
                <a:gd name="T25" fmla="*/ 42 h 58"/>
                <a:gd name="T26" fmla="*/ 0 w 38"/>
                <a:gd name="T27" fmla="*/ 44 h 58"/>
                <a:gd name="T28" fmla="*/ 0 w 38"/>
                <a:gd name="T29" fmla="*/ 48 h 58"/>
                <a:gd name="T30" fmla="*/ 0 w 38"/>
                <a:gd name="T31" fmla="*/ 52 h 58"/>
                <a:gd name="T32" fmla="*/ 2 w 38"/>
                <a:gd name="T33" fmla="*/ 54 h 58"/>
                <a:gd name="T34" fmla="*/ 2 w 38"/>
                <a:gd name="T35" fmla="*/ 5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2" y="54"/>
                  </a:moveTo>
                  <a:lnTo>
                    <a:pt x="6" y="58"/>
                  </a:lnTo>
                  <a:lnTo>
                    <a:pt x="10" y="52"/>
                  </a:lnTo>
                  <a:lnTo>
                    <a:pt x="36" y="16"/>
                  </a:lnTo>
                  <a:lnTo>
                    <a:pt x="36" y="16"/>
                  </a:lnTo>
                  <a:lnTo>
                    <a:pt x="38" y="10"/>
                  </a:lnTo>
                  <a:lnTo>
                    <a:pt x="38" y="6"/>
                  </a:lnTo>
                  <a:lnTo>
                    <a:pt x="38" y="6"/>
                  </a:lnTo>
                  <a:lnTo>
                    <a:pt x="34" y="2"/>
                  </a:lnTo>
                  <a:lnTo>
                    <a:pt x="32" y="0"/>
                  </a:lnTo>
                  <a:lnTo>
                    <a:pt x="30" y="0"/>
                  </a:lnTo>
                  <a:lnTo>
                    <a:pt x="0" y="42"/>
                  </a:lnTo>
                  <a:lnTo>
                    <a:pt x="0" y="42"/>
                  </a:lnTo>
                  <a:lnTo>
                    <a:pt x="0" y="44"/>
                  </a:lnTo>
                  <a:lnTo>
                    <a:pt x="0" y="48"/>
                  </a:lnTo>
                  <a:lnTo>
                    <a:pt x="0" y="52"/>
                  </a:lnTo>
                  <a:lnTo>
                    <a:pt x="2" y="54"/>
                  </a:lnTo>
                  <a:lnTo>
                    <a:pt x="2" y="54"/>
                  </a:lnTo>
                  <a:close/>
                </a:path>
              </a:pathLst>
            </a:custGeom>
            <a:solidFill>
              <a:srgbClr val="FED6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8">
              <a:extLst>
                <a:ext uri="{FF2B5EF4-FFF2-40B4-BE49-F238E27FC236}">
                  <a16:creationId xmlns:a16="http://schemas.microsoft.com/office/drawing/2014/main" id="{0AD4EF43-4621-4CD5-90CE-BC3CBBEEA298}"/>
                </a:ext>
              </a:extLst>
            </p:cNvPr>
            <p:cNvSpPr>
              <a:spLocks/>
            </p:cNvSpPr>
            <p:nvPr/>
          </p:nvSpPr>
          <p:spPr bwMode="auto">
            <a:xfrm>
              <a:off x="2797" y="712"/>
              <a:ext cx="22" cy="18"/>
            </a:xfrm>
            <a:custGeom>
              <a:avLst/>
              <a:gdLst>
                <a:gd name="T0" fmla="*/ 20 w 22"/>
                <a:gd name="T1" fmla="*/ 4 h 18"/>
                <a:gd name="T2" fmla="*/ 20 w 22"/>
                <a:gd name="T3" fmla="*/ 4 h 18"/>
                <a:gd name="T4" fmla="*/ 20 w 22"/>
                <a:gd name="T5" fmla="*/ 4 h 18"/>
                <a:gd name="T6" fmla="*/ 22 w 22"/>
                <a:gd name="T7" fmla="*/ 8 h 18"/>
                <a:gd name="T8" fmla="*/ 20 w 22"/>
                <a:gd name="T9" fmla="*/ 10 h 18"/>
                <a:gd name="T10" fmla="*/ 12 w 22"/>
                <a:gd name="T11" fmla="*/ 18 h 18"/>
                <a:gd name="T12" fmla="*/ 12 w 22"/>
                <a:gd name="T13" fmla="*/ 18 h 18"/>
                <a:gd name="T14" fmla="*/ 6 w 22"/>
                <a:gd name="T15" fmla="*/ 18 h 18"/>
                <a:gd name="T16" fmla="*/ 2 w 22"/>
                <a:gd name="T17" fmla="*/ 16 h 18"/>
                <a:gd name="T18" fmla="*/ 2 w 22"/>
                <a:gd name="T19" fmla="*/ 16 h 18"/>
                <a:gd name="T20" fmla="*/ 2 w 22"/>
                <a:gd name="T21" fmla="*/ 16 h 18"/>
                <a:gd name="T22" fmla="*/ 0 w 22"/>
                <a:gd name="T23" fmla="*/ 12 h 18"/>
                <a:gd name="T24" fmla="*/ 4 w 22"/>
                <a:gd name="T25" fmla="*/ 8 h 18"/>
                <a:gd name="T26" fmla="*/ 12 w 22"/>
                <a:gd name="T27" fmla="*/ 2 h 18"/>
                <a:gd name="T28" fmla="*/ 12 w 22"/>
                <a:gd name="T29" fmla="*/ 2 h 18"/>
                <a:gd name="T30" fmla="*/ 16 w 22"/>
                <a:gd name="T31" fmla="*/ 0 h 18"/>
                <a:gd name="T32" fmla="*/ 20 w 22"/>
                <a:gd name="T33" fmla="*/ 4 h 18"/>
                <a:gd name="T34" fmla="*/ 20 w 22"/>
                <a:gd name="T35" fmla="*/ 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 h="18">
                  <a:moveTo>
                    <a:pt x="20" y="4"/>
                  </a:moveTo>
                  <a:lnTo>
                    <a:pt x="20" y="4"/>
                  </a:lnTo>
                  <a:lnTo>
                    <a:pt x="20" y="4"/>
                  </a:lnTo>
                  <a:lnTo>
                    <a:pt x="22" y="8"/>
                  </a:lnTo>
                  <a:lnTo>
                    <a:pt x="20" y="10"/>
                  </a:lnTo>
                  <a:lnTo>
                    <a:pt x="12" y="18"/>
                  </a:lnTo>
                  <a:lnTo>
                    <a:pt x="12" y="18"/>
                  </a:lnTo>
                  <a:lnTo>
                    <a:pt x="6" y="18"/>
                  </a:lnTo>
                  <a:lnTo>
                    <a:pt x="2" y="16"/>
                  </a:lnTo>
                  <a:lnTo>
                    <a:pt x="2" y="16"/>
                  </a:lnTo>
                  <a:lnTo>
                    <a:pt x="2" y="16"/>
                  </a:lnTo>
                  <a:lnTo>
                    <a:pt x="0" y="12"/>
                  </a:lnTo>
                  <a:lnTo>
                    <a:pt x="4" y="8"/>
                  </a:lnTo>
                  <a:lnTo>
                    <a:pt x="12" y="2"/>
                  </a:lnTo>
                  <a:lnTo>
                    <a:pt x="12" y="2"/>
                  </a:lnTo>
                  <a:lnTo>
                    <a:pt x="16" y="0"/>
                  </a:lnTo>
                  <a:lnTo>
                    <a:pt x="20" y="4"/>
                  </a:lnTo>
                  <a:lnTo>
                    <a:pt x="20" y="4"/>
                  </a:lnTo>
                  <a:close/>
                </a:path>
              </a:pathLst>
            </a:custGeom>
            <a:solidFill>
              <a:srgbClr val="FED6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9">
              <a:extLst>
                <a:ext uri="{FF2B5EF4-FFF2-40B4-BE49-F238E27FC236}">
                  <a16:creationId xmlns:a16="http://schemas.microsoft.com/office/drawing/2014/main" id="{0E85B5CE-EEBF-4ACE-8D61-EB1DC6F95C81}"/>
                </a:ext>
              </a:extLst>
            </p:cNvPr>
            <p:cNvSpPr>
              <a:spLocks/>
            </p:cNvSpPr>
            <p:nvPr/>
          </p:nvSpPr>
          <p:spPr bwMode="auto">
            <a:xfrm>
              <a:off x="2801" y="692"/>
              <a:ext cx="24" cy="20"/>
            </a:xfrm>
            <a:custGeom>
              <a:avLst/>
              <a:gdLst>
                <a:gd name="T0" fmla="*/ 22 w 24"/>
                <a:gd name="T1" fmla="*/ 4 h 20"/>
                <a:gd name="T2" fmla="*/ 22 w 24"/>
                <a:gd name="T3" fmla="*/ 4 h 20"/>
                <a:gd name="T4" fmla="*/ 22 w 24"/>
                <a:gd name="T5" fmla="*/ 4 h 20"/>
                <a:gd name="T6" fmla="*/ 24 w 24"/>
                <a:gd name="T7" fmla="*/ 8 h 20"/>
                <a:gd name="T8" fmla="*/ 22 w 24"/>
                <a:gd name="T9" fmla="*/ 12 h 20"/>
                <a:gd name="T10" fmla="*/ 12 w 24"/>
                <a:gd name="T11" fmla="*/ 18 h 20"/>
                <a:gd name="T12" fmla="*/ 12 w 24"/>
                <a:gd name="T13" fmla="*/ 18 h 20"/>
                <a:gd name="T14" fmla="*/ 8 w 24"/>
                <a:gd name="T15" fmla="*/ 20 h 20"/>
                <a:gd name="T16" fmla="*/ 2 w 24"/>
                <a:gd name="T17" fmla="*/ 18 h 20"/>
                <a:gd name="T18" fmla="*/ 2 w 24"/>
                <a:gd name="T19" fmla="*/ 18 h 20"/>
                <a:gd name="T20" fmla="*/ 2 w 24"/>
                <a:gd name="T21" fmla="*/ 18 h 20"/>
                <a:gd name="T22" fmla="*/ 0 w 24"/>
                <a:gd name="T23" fmla="*/ 12 h 20"/>
                <a:gd name="T24" fmla="*/ 4 w 24"/>
                <a:gd name="T25" fmla="*/ 8 h 20"/>
                <a:gd name="T26" fmla="*/ 12 w 24"/>
                <a:gd name="T27" fmla="*/ 2 h 20"/>
                <a:gd name="T28" fmla="*/ 12 w 24"/>
                <a:gd name="T29" fmla="*/ 2 h 20"/>
                <a:gd name="T30" fmla="*/ 18 w 24"/>
                <a:gd name="T31" fmla="*/ 0 h 20"/>
                <a:gd name="T32" fmla="*/ 22 w 24"/>
                <a:gd name="T33" fmla="*/ 4 h 20"/>
                <a:gd name="T34" fmla="*/ 22 w 24"/>
                <a:gd name="T35"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 h="20">
                  <a:moveTo>
                    <a:pt x="22" y="4"/>
                  </a:moveTo>
                  <a:lnTo>
                    <a:pt x="22" y="4"/>
                  </a:lnTo>
                  <a:lnTo>
                    <a:pt x="22" y="4"/>
                  </a:lnTo>
                  <a:lnTo>
                    <a:pt x="24" y="8"/>
                  </a:lnTo>
                  <a:lnTo>
                    <a:pt x="22" y="12"/>
                  </a:lnTo>
                  <a:lnTo>
                    <a:pt x="12" y="18"/>
                  </a:lnTo>
                  <a:lnTo>
                    <a:pt x="12" y="18"/>
                  </a:lnTo>
                  <a:lnTo>
                    <a:pt x="8" y="20"/>
                  </a:lnTo>
                  <a:lnTo>
                    <a:pt x="2" y="18"/>
                  </a:lnTo>
                  <a:lnTo>
                    <a:pt x="2" y="18"/>
                  </a:lnTo>
                  <a:lnTo>
                    <a:pt x="2" y="18"/>
                  </a:lnTo>
                  <a:lnTo>
                    <a:pt x="0" y="12"/>
                  </a:lnTo>
                  <a:lnTo>
                    <a:pt x="4" y="8"/>
                  </a:lnTo>
                  <a:lnTo>
                    <a:pt x="12" y="2"/>
                  </a:lnTo>
                  <a:lnTo>
                    <a:pt x="12" y="2"/>
                  </a:lnTo>
                  <a:lnTo>
                    <a:pt x="18" y="0"/>
                  </a:lnTo>
                  <a:lnTo>
                    <a:pt x="22" y="4"/>
                  </a:lnTo>
                  <a:lnTo>
                    <a:pt x="22" y="4"/>
                  </a:lnTo>
                  <a:close/>
                </a:path>
              </a:pathLst>
            </a:custGeom>
            <a:solidFill>
              <a:srgbClr val="FED6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0">
              <a:extLst>
                <a:ext uri="{FF2B5EF4-FFF2-40B4-BE49-F238E27FC236}">
                  <a16:creationId xmlns:a16="http://schemas.microsoft.com/office/drawing/2014/main" id="{7B26B435-C2BC-4E24-92C2-F5EFEDD5FBA4}"/>
                </a:ext>
              </a:extLst>
            </p:cNvPr>
            <p:cNvSpPr>
              <a:spLocks/>
            </p:cNvSpPr>
            <p:nvPr/>
          </p:nvSpPr>
          <p:spPr bwMode="auto">
            <a:xfrm>
              <a:off x="2807" y="672"/>
              <a:ext cx="22" cy="18"/>
            </a:xfrm>
            <a:custGeom>
              <a:avLst/>
              <a:gdLst>
                <a:gd name="T0" fmla="*/ 22 w 22"/>
                <a:gd name="T1" fmla="*/ 2 h 18"/>
                <a:gd name="T2" fmla="*/ 22 w 22"/>
                <a:gd name="T3" fmla="*/ 2 h 18"/>
                <a:gd name="T4" fmla="*/ 22 w 22"/>
                <a:gd name="T5" fmla="*/ 2 h 18"/>
                <a:gd name="T6" fmla="*/ 22 w 22"/>
                <a:gd name="T7" fmla="*/ 6 h 18"/>
                <a:gd name="T8" fmla="*/ 20 w 22"/>
                <a:gd name="T9" fmla="*/ 12 h 18"/>
                <a:gd name="T10" fmla="*/ 12 w 22"/>
                <a:gd name="T11" fmla="*/ 18 h 18"/>
                <a:gd name="T12" fmla="*/ 12 w 22"/>
                <a:gd name="T13" fmla="*/ 18 h 18"/>
                <a:gd name="T14" fmla="*/ 6 w 22"/>
                <a:gd name="T15" fmla="*/ 18 h 18"/>
                <a:gd name="T16" fmla="*/ 2 w 22"/>
                <a:gd name="T17" fmla="*/ 16 h 18"/>
                <a:gd name="T18" fmla="*/ 2 w 22"/>
                <a:gd name="T19" fmla="*/ 16 h 18"/>
                <a:gd name="T20" fmla="*/ 2 w 22"/>
                <a:gd name="T21" fmla="*/ 16 h 18"/>
                <a:gd name="T22" fmla="*/ 0 w 22"/>
                <a:gd name="T23" fmla="*/ 12 h 18"/>
                <a:gd name="T24" fmla="*/ 2 w 22"/>
                <a:gd name="T25" fmla="*/ 6 h 18"/>
                <a:gd name="T26" fmla="*/ 10 w 22"/>
                <a:gd name="T27" fmla="*/ 0 h 18"/>
                <a:gd name="T28" fmla="*/ 10 w 22"/>
                <a:gd name="T29" fmla="*/ 0 h 18"/>
                <a:gd name="T30" fmla="*/ 16 w 22"/>
                <a:gd name="T31" fmla="*/ 0 h 18"/>
                <a:gd name="T32" fmla="*/ 22 w 22"/>
                <a:gd name="T33" fmla="*/ 2 h 18"/>
                <a:gd name="T34" fmla="*/ 22 w 22"/>
                <a:gd name="T35" fmla="*/ 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 h="18">
                  <a:moveTo>
                    <a:pt x="22" y="2"/>
                  </a:moveTo>
                  <a:lnTo>
                    <a:pt x="22" y="2"/>
                  </a:lnTo>
                  <a:lnTo>
                    <a:pt x="22" y="2"/>
                  </a:lnTo>
                  <a:lnTo>
                    <a:pt x="22" y="6"/>
                  </a:lnTo>
                  <a:lnTo>
                    <a:pt x="20" y="12"/>
                  </a:lnTo>
                  <a:lnTo>
                    <a:pt x="12" y="18"/>
                  </a:lnTo>
                  <a:lnTo>
                    <a:pt x="12" y="18"/>
                  </a:lnTo>
                  <a:lnTo>
                    <a:pt x="6" y="18"/>
                  </a:lnTo>
                  <a:lnTo>
                    <a:pt x="2" y="16"/>
                  </a:lnTo>
                  <a:lnTo>
                    <a:pt x="2" y="16"/>
                  </a:lnTo>
                  <a:lnTo>
                    <a:pt x="2" y="16"/>
                  </a:lnTo>
                  <a:lnTo>
                    <a:pt x="0" y="12"/>
                  </a:lnTo>
                  <a:lnTo>
                    <a:pt x="2" y="6"/>
                  </a:lnTo>
                  <a:lnTo>
                    <a:pt x="10" y="0"/>
                  </a:lnTo>
                  <a:lnTo>
                    <a:pt x="10" y="0"/>
                  </a:lnTo>
                  <a:lnTo>
                    <a:pt x="16" y="0"/>
                  </a:lnTo>
                  <a:lnTo>
                    <a:pt x="22" y="2"/>
                  </a:lnTo>
                  <a:lnTo>
                    <a:pt x="22" y="2"/>
                  </a:lnTo>
                  <a:close/>
                </a:path>
              </a:pathLst>
            </a:custGeom>
            <a:solidFill>
              <a:srgbClr val="FED6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1">
              <a:extLst>
                <a:ext uri="{FF2B5EF4-FFF2-40B4-BE49-F238E27FC236}">
                  <a16:creationId xmlns:a16="http://schemas.microsoft.com/office/drawing/2014/main" id="{54BC5A20-39A4-4FBF-9466-E56CBA202760}"/>
                </a:ext>
              </a:extLst>
            </p:cNvPr>
            <p:cNvSpPr>
              <a:spLocks/>
            </p:cNvSpPr>
            <p:nvPr/>
          </p:nvSpPr>
          <p:spPr bwMode="auto">
            <a:xfrm>
              <a:off x="2751" y="698"/>
              <a:ext cx="38" cy="74"/>
            </a:xfrm>
            <a:custGeom>
              <a:avLst/>
              <a:gdLst>
                <a:gd name="T0" fmla="*/ 0 w 38"/>
                <a:gd name="T1" fmla="*/ 62 h 74"/>
                <a:gd name="T2" fmla="*/ 20 w 38"/>
                <a:gd name="T3" fmla="*/ 74 h 74"/>
                <a:gd name="T4" fmla="*/ 20 w 38"/>
                <a:gd name="T5" fmla="*/ 74 h 74"/>
                <a:gd name="T6" fmla="*/ 28 w 38"/>
                <a:gd name="T7" fmla="*/ 58 h 74"/>
                <a:gd name="T8" fmla="*/ 36 w 38"/>
                <a:gd name="T9" fmla="*/ 38 h 74"/>
                <a:gd name="T10" fmla="*/ 38 w 38"/>
                <a:gd name="T11" fmla="*/ 28 h 74"/>
                <a:gd name="T12" fmla="*/ 38 w 38"/>
                <a:gd name="T13" fmla="*/ 18 h 74"/>
                <a:gd name="T14" fmla="*/ 38 w 38"/>
                <a:gd name="T15" fmla="*/ 12 h 74"/>
                <a:gd name="T16" fmla="*/ 34 w 38"/>
                <a:gd name="T17" fmla="*/ 6 h 74"/>
                <a:gd name="T18" fmla="*/ 34 w 38"/>
                <a:gd name="T19" fmla="*/ 6 h 74"/>
                <a:gd name="T20" fmla="*/ 26 w 38"/>
                <a:gd name="T21" fmla="*/ 0 h 74"/>
                <a:gd name="T22" fmla="*/ 14 w 38"/>
                <a:gd name="T23" fmla="*/ 8 h 74"/>
                <a:gd name="T24" fmla="*/ 0 w 38"/>
                <a:gd name="T25" fmla="*/ 6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74">
                  <a:moveTo>
                    <a:pt x="0" y="62"/>
                  </a:moveTo>
                  <a:lnTo>
                    <a:pt x="20" y="74"/>
                  </a:lnTo>
                  <a:lnTo>
                    <a:pt x="20" y="74"/>
                  </a:lnTo>
                  <a:lnTo>
                    <a:pt x="28" y="58"/>
                  </a:lnTo>
                  <a:lnTo>
                    <a:pt x="36" y="38"/>
                  </a:lnTo>
                  <a:lnTo>
                    <a:pt x="38" y="28"/>
                  </a:lnTo>
                  <a:lnTo>
                    <a:pt x="38" y="18"/>
                  </a:lnTo>
                  <a:lnTo>
                    <a:pt x="38" y="12"/>
                  </a:lnTo>
                  <a:lnTo>
                    <a:pt x="34" y="6"/>
                  </a:lnTo>
                  <a:lnTo>
                    <a:pt x="34" y="6"/>
                  </a:lnTo>
                  <a:lnTo>
                    <a:pt x="26" y="0"/>
                  </a:lnTo>
                  <a:lnTo>
                    <a:pt x="14" y="8"/>
                  </a:lnTo>
                  <a:lnTo>
                    <a:pt x="0" y="62"/>
                  </a:lnTo>
                  <a:close/>
                </a:path>
              </a:pathLst>
            </a:custGeom>
            <a:solidFill>
              <a:srgbClr val="FED6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12">
              <a:extLst>
                <a:ext uri="{FF2B5EF4-FFF2-40B4-BE49-F238E27FC236}">
                  <a16:creationId xmlns:a16="http://schemas.microsoft.com/office/drawing/2014/main" id="{FDC69E84-3E67-4E50-A5FD-395E2B3FE3C1}"/>
                </a:ext>
              </a:extLst>
            </p:cNvPr>
            <p:cNvSpPr>
              <a:spLocks/>
            </p:cNvSpPr>
            <p:nvPr/>
          </p:nvSpPr>
          <p:spPr bwMode="auto">
            <a:xfrm>
              <a:off x="2733" y="742"/>
              <a:ext cx="58" cy="52"/>
            </a:xfrm>
            <a:custGeom>
              <a:avLst/>
              <a:gdLst>
                <a:gd name="T0" fmla="*/ 0 w 58"/>
                <a:gd name="T1" fmla="*/ 18 h 52"/>
                <a:gd name="T2" fmla="*/ 44 w 58"/>
                <a:gd name="T3" fmla="*/ 52 h 52"/>
                <a:gd name="T4" fmla="*/ 58 w 58"/>
                <a:gd name="T5" fmla="*/ 32 h 52"/>
                <a:gd name="T6" fmla="*/ 14 w 58"/>
                <a:gd name="T7" fmla="*/ 0 h 52"/>
                <a:gd name="T8" fmla="*/ 0 w 58"/>
                <a:gd name="T9" fmla="*/ 18 h 52"/>
              </a:gdLst>
              <a:ahLst/>
              <a:cxnLst>
                <a:cxn ang="0">
                  <a:pos x="T0" y="T1"/>
                </a:cxn>
                <a:cxn ang="0">
                  <a:pos x="T2" y="T3"/>
                </a:cxn>
                <a:cxn ang="0">
                  <a:pos x="T4" y="T5"/>
                </a:cxn>
                <a:cxn ang="0">
                  <a:pos x="T6" y="T7"/>
                </a:cxn>
                <a:cxn ang="0">
                  <a:pos x="T8" y="T9"/>
                </a:cxn>
              </a:cxnLst>
              <a:rect l="0" t="0" r="r" b="b"/>
              <a:pathLst>
                <a:path w="58" h="52">
                  <a:moveTo>
                    <a:pt x="0" y="18"/>
                  </a:moveTo>
                  <a:lnTo>
                    <a:pt x="44" y="52"/>
                  </a:lnTo>
                  <a:lnTo>
                    <a:pt x="58" y="32"/>
                  </a:lnTo>
                  <a:lnTo>
                    <a:pt x="14" y="0"/>
                  </a:lnTo>
                  <a:lnTo>
                    <a:pt x="0"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13">
              <a:extLst>
                <a:ext uri="{FF2B5EF4-FFF2-40B4-BE49-F238E27FC236}">
                  <a16:creationId xmlns:a16="http://schemas.microsoft.com/office/drawing/2014/main" id="{EFE49AA5-4D17-439A-85F4-01861CA2ABAC}"/>
                </a:ext>
              </a:extLst>
            </p:cNvPr>
            <p:cNvSpPr>
              <a:spLocks/>
            </p:cNvSpPr>
            <p:nvPr/>
          </p:nvSpPr>
          <p:spPr bwMode="auto">
            <a:xfrm>
              <a:off x="2551" y="752"/>
              <a:ext cx="232" cy="282"/>
            </a:xfrm>
            <a:custGeom>
              <a:avLst/>
              <a:gdLst>
                <a:gd name="T0" fmla="*/ 0 w 232"/>
                <a:gd name="T1" fmla="*/ 242 h 282"/>
                <a:gd name="T2" fmla="*/ 186 w 232"/>
                <a:gd name="T3" fmla="*/ 0 h 282"/>
                <a:gd name="T4" fmla="*/ 186 w 232"/>
                <a:gd name="T5" fmla="*/ 0 h 282"/>
                <a:gd name="T6" fmla="*/ 186 w 232"/>
                <a:gd name="T7" fmla="*/ 0 h 282"/>
                <a:gd name="T8" fmla="*/ 232 w 232"/>
                <a:gd name="T9" fmla="*/ 36 h 282"/>
                <a:gd name="T10" fmla="*/ 232 w 232"/>
                <a:gd name="T11" fmla="*/ 36 h 282"/>
                <a:gd name="T12" fmla="*/ 232 w 232"/>
                <a:gd name="T13" fmla="*/ 38 h 282"/>
                <a:gd name="T14" fmla="*/ 46 w 232"/>
                <a:gd name="T15" fmla="*/ 282 h 282"/>
                <a:gd name="T16" fmla="*/ 0 w 232"/>
                <a:gd name="T17" fmla="*/ 24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2" h="282">
                  <a:moveTo>
                    <a:pt x="0" y="242"/>
                  </a:moveTo>
                  <a:lnTo>
                    <a:pt x="186" y="0"/>
                  </a:lnTo>
                  <a:lnTo>
                    <a:pt x="186" y="0"/>
                  </a:lnTo>
                  <a:lnTo>
                    <a:pt x="186" y="0"/>
                  </a:lnTo>
                  <a:lnTo>
                    <a:pt x="232" y="36"/>
                  </a:lnTo>
                  <a:lnTo>
                    <a:pt x="232" y="36"/>
                  </a:lnTo>
                  <a:lnTo>
                    <a:pt x="232" y="38"/>
                  </a:lnTo>
                  <a:lnTo>
                    <a:pt x="46" y="282"/>
                  </a:lnTo>
                  <a:lnTo>
                    <a:pt x="0" y="242"/>
                  </a:lnTo>
                  <a:close/>
                </a:path>
              </a:pathLst>
            </a:custGeom>
            <a:solidFill>
              <a:srgbClr val="2956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4">
              <a:extLst>
                <a:ext uri="{FF2B5EF4-FFF2-40B4-BE49-F238E27FC236}">
                  <a16:creationId xmlns:a16="http://schemas.microsoft.com/office/drawing/2014/main" id="{1EEAC5E0-ED58-4007-9FEC-64FE8D5A06B7}"/>
                </a:ext>
              </a:extLst>
            </p:cNvPr>
            <p:cNvSpPr>
              <a:spLocks/>
            </p:cNvSpPr>
            <p:nvPr/>
          </p:nvSpPr>
          <p:spPr bwMode="auto">
            <a:xfrm>
              <a:off x="841" y="2068"/>
              <a:ext cx="936" cy="1046"/>
            </a:xfrm>
            <a:custGeom>
              <a:avLst/>
              <a:gdLst>
                <a:gd name="T0" fmla="*/ 0 w 936"/>
                <a:gd name="T1" fmla="*/ 1012 h 1046"/>
                <a:gd name="T2" fmla="*/ 0 w 936"/>
                <a:gd name="T3" fmla="*/ 1012 h 1046"/>
                <a:gd name="T4" fmla="*/ 144 w 936"/>
                <a:gd name="T5" fmla="*/ 850 h 1046"/>
                <a:gd name="T6" fmla="*/ 270 w 936"/>
                <a:gd name="T7" fmla="*/ 706 h 1046"/>
                <a:gd name="T8" fmla="*/ 380 w 936"/>
                <a:gd name="T9" fmla="*/ 574 h 1046"/>
                <a:gd name="T10" fmla="*/ 478 w 936"/>
                <a:gd name="T11" fmla="*/ 452 h 1046"/>
                <a:gd name="T12" fmla="*/ 568 w 936"/>
                <a:gd name="T13" fmla="*/ 338 h 1046"/>
                <a:gd name="T14" fmla="*/ 652 w 936"/>
                <a:gd name="T15" fmla="*/ 226 h 1046"/>
                <a:gd name="T16" fmla="*/ 732 w 936"/>
                <a:gd name="T17" fmla="*/ 114 h 1046"/>
                <a:gd name="T18" fmla="*/ 812 w 936"/>
                <a:gd name="T19" fmla="*/ 0 h 1046"/>
                <a:gd name="T20" fmla="*/ 936 w 936"/>
                <a:gd name="T21" fmla="*/ 110 h 1046"/>
                <a:gd name="T22" fmla="*/ 936 w 936"/>
                <a:gd name="T23" fmla="*/ 110 h 1046"/>
                <a:gd name="T24" fmla="*/ 834 w 936"/>
                <a:gd name="T25" fmla="*/ 204 h 1046"/>
                <a:gd name="T26" fmla="*/ 734 w 936"/>
                <a:gd name="T27" fmla="*/ 298 h 1046"/>
                <a:gd name="T28" fmla="*/ 634 w 936"/>
                <a:gd name="T29" fmla="*/ 394 h 1046"/>
                <a:gd name="T30" fmla="*/ 532 w 936"/>
                <a:gd name="T31" fmla="*/ 498 h 1046"/>
                <a:gd name="T32" fmla="*/ 424 w 936"/>
                <a:gd name="T33" fmla="*/ 612 h 1046"/>
                <a:gd name="T34" fmla="*/ 308 w 936"/>
                <a:gd name="T35" fmla="*/ 740 h 1046"/>
                <a:gd name="T36" fmla="*/ 180 w 936"/>
                <a:gd name="T37" fmla="*/ 884 h 1046"/>
                <a:gd name="T38" fmla="*/ 40 w 936"/>
                <a:gd name="T39" fmla="*/ 1046 h 1046"/>
                <a:gd name="T40" fmla="*/ 0 w 936"/>
                <a:gd name="T41" fmla="*/ 1012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6" h="1046">
                  <a:moveTo>
                    <a:pt x="0" y="1012"/>
                  </a:moveTo>
                  <a:lnTo>
                    <a:pt x="0" y="1012"/>
                  </a:lnTo>
                  <a:lnTo>
                    <a:pt x="144" y="850"/>
                  </a:lnTo>
                  <a:lnTo>
                    <a:pt x="270" y="706"/>
                  </a:lnTo>
                  <a:lnTo>
                    <a:pt x="380" y="574"/>
                  </a:lnTo>
                  <a:lnTo>
                    <a:pt x="478" y="452"/>
                  </a:lnTo>
                  <a:lnTo>
                    <a:pt x="568" y="338"/>
                  </a:lnTo>
                  <a:lnTo>
                    <a:pt x="652" y="226"/>
                  </a:lnTo>
                  <a:lnTo>
                    <a:pt x="732" y="114"/>
                  </a:lnTo>
                  <a:lnTo>
                    <a:pt x="812" y="0"/>
                  </a:lnTo>
                  <a:lnTo>
                    <a:pt x="936" y="110"/>
                  </a:lnTo>
                  <a:lnTo>
                    <a:pt x="936" y="110"/>
                  </a:lnTo>
                  <a:lnTo>
                    <a:pt x="834" y="204"/>
                  </a:lnTo>
                  <a:lnTo>
                    <a:pt x="734" y="298"/>
                  </a:lnTo>
                  <a:lnTo>
                    <a:pt x="634" y="394"/>
                  </a:lnTo>
                  <a:lnTo>
                    <a:pt x="532" y="498"/>
                  </a:lnTo>
                  <a:lnTo>
                    <a:pt x="424" y="612"/>
                  </a:lnTo>
                  <a:lnTo>
                    <a:pt x="308" y="740"/>
                  </a:lnTo>
                  <a:lnTo>
                    <a:pt x="180" y="884"/>
                  </a:lnTo>
                  <a:lnTo>
                    <a:pt x="40" y="1046"/>
                  </a:lnTo>
                  <a:lnTo>
                    <a:pt x="0" y="10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5">
              <a:extLst>
                <a:ext uri="{FF2B5EF4-FFF2-40B4-BE49-F238E27FC236}">
                  <a16:creationId xmlns:a16="http://schemas.microsoft.com/office/drawing/2014/main" id="{1E3196D0-AD93-4834-8646-CE89460F0D53}"/>
                </a:ext>
              </a:extLst>
            </p:cNvPr>
            <p:cNvSpPr>
              <a:spLocks/>
            </p:cNvSpPr>
            <p:nvPr/>
          </p:nvSpPr>
          <p:spPr bwMode="auto">
            <a:xfrm>
              <a:off x="1471" y="2062"/>
              <a:ext cx="306" cy="338"/>
            </a:xfrm>
            <a:custGeom>
              <a:avLst/>
              <a:gdLst>
                <a:gd name="T0" fmla="*/ 222 w 306"/>
                <a:gd name="T1" fmla="*/ 0 h 338"/>
                <a:gd name="T2" fmla="*/ 222 w 306"/>
                <a:gd name="T3" fmla="*/ 0 h 338"/>
                <a:gd name="T4" fmla="*/ 176 w 306"/>
                <a:gd name="T5" fmla="*/ 86 h 338"/>
                <a:gd name="T6" fmla="*/ 122 w 306"/>
                <a:gd name="T7" fmla="*/ 170 h 338"/>
                <a:gd name="T8" fmla="*/ 94 w 306"/>
                <a:gd name="T9" fmla="*/ 214 h 338"/>
                <a:gd name="T10" fmla="*/ 64 w 306"/>
                <a:gd name="T11" fmla="*/ 256 h 338"/>
                <a:gd name="T12" fmla="*/ 32 w 306"/>
                <a:gd name="T13" fmla="*/ 298 h 338"/>
                <a:gd name="T14" fmla="*/ 0 w 306"/>
                <a:gd name="T15" fmla="*/ 338 h 338"/>
                <a:gd name="T16" fmla="*/ 0 w 306"/>
                <a:gd name="T17" fmla="*/ 338 h 338"/>
                <a:gd name="T18" fmla="*/ 38 w 306"/>
                <a:gd name="T19" fmla="*/ 302 h 338"/>
                <a:gd name="T20" fmla="*/ 74 w 306"/>
                <a:gd name="T21" fmla="*/ 264 h 338"/>
                <a:gd name="T22" fmla="*/ 112 w 306"/>
                <a:gd name="T23" fmla="*/ 230 h 338"/>
                <a:gd name="T24" fmla="*/ 152 w 306"/>
                <a:gd name="T25" fmla="*/ 196 h 338"/>
                <a:gd name="T26" fmla="*/ 228 w 306"/>
                <a:gd name="T27" fmla="*/ 132 h 338"/>
                <a:gd name="T28" fmla="*/ 306 w 306"/>
                <a:gd name="T29" fmla="*/ 74 h 338"/>
                <a:gd name="T30" fmla="*/ 222 w 306"/>
                <a:gd name="T31" fmla="*/ 0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6" h="338">
                  <a:moveTo>
                    <a:pt x="222" y="0"/>
                  </a:moveTo>
                  <a:lnTo>
                    <a:pt x="222" y="0"/>
                  </a:lnTo>
                  <a:lnTo>
                    <a:pt x="176" y="86"/>
                  </a:lnTo>
                  <a:lnTo>
                    <a:pt x="122" y="170"/>
                  </a:lnTo>
                  <a:lnTo>
                    <a:pt x="94" y="214"/>
                  </a:lnTo>
                  <a:lnTo>
                    <a:pt x="64" y="256"/>
                  </a:lnTo>
                  <a:lnTo>
                    <a:pt x="32" y="298"/>
                  </a:lnTo>
                  <a:lnTo>
                    <a:pt x="0" y="338"/>
                  </a:lnTo>
                  <a:lnTo>
                    <a:pt x="0" y="338"/>
                  </a:lnTo>
                  <a:lnTo>
                    <a:pt x="38" y="302"/>
                  </a:lnTo>
                  <a:lnTo>
                    <a:pt x="74" y="264"/>
                  </a:lnTo>
                  <a:lnTo>
                    <a:pt x="112" y="230"/>
                  </a:lnTo>
                  <a:lnTo>
                    <a:pt x="152" y="196"/>
                  </a:lnTo>
                  <a:lnTo>
                    <a:pt x="228" y="132"/>
                  </a:lnTo>
                  <a:lnTo>
                    <a:pt x="306" y="74"/>
                  </a:lnTo>
                  <a:lnTo>
                    <a:pt x="222" y="0"/>
                  </a:lnTo>
                  <a:close/>
                </a:path>
              </a:pathLst>
            </a:custGeom>
            <a:solidFill>
              <a:srgbClr val="EF4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6">
              <a:extLst>
                <a:ext uri="{FF2B5EF4-FFF2-40B4-BE49-F238E27FC236}">
                  <a16:creationId xmlns:a16="http://schemas.microsoft.com/office/drawing/2014/main" id="{41E3CD1C-E001-4319-9099-B7637005A16C}"/>
                </a:ext>
              </a:extLst>
            </p:cNvPr>
            <p:cNvSpPr>
              <a:spLocks/>
            </p:cNvSpPr>
            <p:nvPr/>
          </p:nvSpPr>
          <p:spPr bwMode="auto">
            <a:xfrm>
              <a:off x="1553" y="2592"/>
              <a:ext cx="822" cy="924"/>
            </a:xfrm>
            <a:custGeom>
              <a:avLst/>
              <a:gdLst>
                <a:gd name="T0" fmla="*/ 0 w 822"/>
                <a:gd name="T1" fmla="*/ 888 h 924"/>
                <a:gd name="T2" fmla="*/ 0 w 822"/>
                <a:gd name="T3" fmla="*/ 888 h 924"/>
                <a:gd name="T4" fmla="*/ 138 w 822"/>
                <a:gd name="T5" fmla="*/ 734 h 924"/>
                <a:gd name="T6" fmla="*/ 250 w 822"/>
                <a:gd name="T7" fmla="*/ 604 h 924"/>
                <a:gd name="T8" fmla="*/ 342 w 822"/>
                <a:gd name="T9" fmla="*/ 492 h 924"/>
                <a:gd name="T10" fmla="*/ 420 w 822"/>
                <a:gd name="T11" fmla="*/ 392 h 924"/>
                <a:gd name="T12" fmla="*/ 490 w 822"/>
                <a:gd name="T13" fmla="*/ 298 h 924"/>
                <a:gd name="T14" fmla="*/ 554 w 822"/>
                <a:gd name="T15" fmla="*/ 206 h 924"/>
                <a:gd name="T16" fmla="*/ 696 w 822"/>
                <a:gd name="T17" fmla="*/ 0 h 924"/>
                <a:gd name="T18" fmla="*/ 822 w 822"/>
                <a:gd name="T19" fmla="*/ 110 h 924"/>
                <a:gd name="T20" fmla="*/ 822 w 822"/>
                <a:gd name="T21" fmla="*/ 110 h 924"/>
                <a:gd name="T22" fmla="*/ 724 w 822"/>
                <a:gd name="T23" fmla="*/ 198 h 924"/>
                <a:gd name="T24" fmla="*/ 636 w 822"/>
                <a:gd name="T25" fmla="*/ 278 h 924"/>
                <a:gd name="T26" fmla="*/ 554 w 822"/>
                <a:gd name="T27" fmla="*/ 356 h 924"/>
                <a:gd name="T28" fmla="*/ 474 w 822"/>
                <a:gd name="T29" fmla="*/ 438 h 924"/>
                <a:gd name="T30" fmla="*/ 386 w 822"/>
                <a:gd name="T31" fmla="*/ 530 h 924"/>
                <a:gd name="T32" fmla="*/ 288 w 822"/>
                <a:gd name="T33" fmla="*/ 636 h 924"/>
                <a:gd name="T34" fmla="*/ 174 w 822"/>
                <a:gd name="T35" fmla="*/ 766 h 924"/>
                <a:gd name="T36" fmla="*/ 38 w 822"/>
                <a:gd name="T37" fmla="*/ 924 h 924"/>
                <a:gd name="T38" fmla="*/ 0 w 822"/>
                <a:gd name="T39" fmla="*/ 888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22" h="924">
                  <a:moveTo>
                    <a:pt x="0" y="888"/>
                  </a:moveTo>
                  <a:lnTo>
                    <a:pt x="0" y="888"/>
                  </a:lnTo>
                  <a:lnTo>
                    <a:pt x="138" y="734"/>
                  </a:lnTo>
                  <a:lnTo>
                    <a:pt x="250" y="604"/>
                  </a:lnTo>
                  <a:lnTo>
                    <a:pt x="342" y="492"/>
                  </a:lnTo>
                  <a:lnTo>
                    <a:pt x="420" y="392"/>
                  </a:lnTo>
                  <a:lnTo>
                    <a:pt x="490" y="298"/>
                  </a:lnTo>
                  <a:lnTo>
                    <a:pt x="554" y="206"/>
                  </a:lnTo>
                  <a:lnTo>
                    <a:pt x="696" y="0"/>
                  </a:lnTo>
                  <a:lnTo>
                    <a:pt x="822" y="110"/>
                  </a:lnTo>
                  <a:lnTo>
                    <a:pt x="822" y="110"/>
                  </a:lnTo>
                  <a:lnTo>
                    <a:pt x="724" y="198"/>
                  </a:lnTo>
                  <a:lnTo>
                    <a:pt x="636" y="278"/>
                  </a:lnTo>
                  <a:lnTo>
                    <a:pt x="554" y="356"/>
                  </a:lnTo>
                  <a:lnTo>
                    <a:pt x="474" y="438"/>
                  </a:lnTo>
                  <a:lnTo>
                    <a:pt x="386" y="530"/>
                  </a:lnTo>
                  <a:lnTo>
                    <a:pt x="288" y="636"/>
                  </a:lnTo>
                  <a:lnTo>
                    <a:pt x="174" y="766"/>
                  </a:lnTo>
                  <a:lnTo>
                    <a:pt x="38" y="924"/>
                  </a:lnTo>
                  <a:lnTo>
                    <a:pt x="0" y="8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7">
              <a:extLst>
                <a:ext uri="{FF2B5EF4-FFF2-40B4-BE49-F238E27FC236}">
                  <a16:creationId xmlns:a16="http://schemas.microsoft.com/office/drawing/2014/main" id="{35189008-F40A-488A-A5A9-9AA58478976C}"/>
                </a:ext>
              </a:extLst>
            </p:cNvPr>
            <p:cNvSpPr>
              <a:spLocks/>
            </p:cNvSpPr>
            <p:nvPr/>
          </p:nvSpPr>
          <p:spPr bwMode="auto">
            <a:xfrm>
              <a:off x="2069" y="2586"/>
              <a:ext cx="306" cy="338"/>
            </a:xfrm>
            <a:custGeom>
              <a:avLst/>
              <a:gdLst>
                <a:gd name="T0" fmla="*/ 222 w 306"/>
                <a:gd name="T1" fmla="*/ 0 h 338"/>
                <a:gd name="T2" fmla="*/ 222 w 306"/>
                <a:gd name="T3" fmla="*/ 0 h 338"/>
                <a:gd name="T4" fmla="*/ 176 w 306"/>
                <a:gd name="T5" fmla="*/ 84 h 338"/>
                <a:gd name="T6" fmla="*/ 122 w 306"/>
                <a:gd name="T7" fmla="*/ 170 h 338"/>
                <a:gd name="T8" fmla="*/ 94 w 306"/>
                <a:gd name="T9" fmla="*/ 214 h 338"/>
                <a:gd name="T10" fmla="*/ 64 w 306"/>
                <a:gd name="T11" fmla="*/ 256 h 338"/>
                <a:gd name="T12" fmla="*/ 32 w 306"/>
                <a:gd name="T13" fmla="*/ 298 h 338"/>
                <a:gd name="T14" fmla="*/ 0 w 306"/>
                <a:gd name="T15" fmla="*/ 338 h 338"/>
                <a:gd name="T16" fmla="*/ 0 w 306"/>
                <a:gd name="T17" fmla="*/ 338 h 338"/>
                <a:gd name="T18" fmla="*/ 36 w 306"/>
                <a:gd name="T19" fmla="*/ 302 h 338"/>
                <a:gd name="T20" fmla="*/ 74 w 306"/>
                <a:gd name="T21" fmla="*/ 264 h 338"/>
                <a:gd name="T22" fmla="*/ 112 w 306"/>
                <a:gd name="T23" fmla="*/ 230 h 338"/>
                <a:gd name="T24" fmla="*/ 150 w 306"/>
                <a:gd name="T25" fmla="*/ 196 h 338"/>
                <a:gd name="T26" fmla="*/ 228 w 306"/>
                <a:gd name="T27" fmla="*/ 132 h 338"/>
                <a:gd name="T28" fmla="*/ 306 w 306"/>
                <a:gd name="T29" fmla="*/ 74 h 338"/>
                <a:gd name="T30" fmla="*/ 222 w 306"/>
                <a:gd name="T31" fmla="*/ 0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6" h="338">
                  <a:moveTo>
                    <a:pt x="222" y="0"/>
                  </a:moveTo>
                  <a:lnTo>
                    <a:pt x="222" y="0"/>
                  </a:lnTo>
                  <a:lnTo>
                    <a:pt x="176" y="84"/>
                  </a:lnTo>
                  <a:lnTo>
                    <a:pt x="122" y="170"/>
                  </a:lnTo>
                  <a:lnTo>
                    <a:pt x="94" y="214"/>
                  </a:lnTo>
                  <a:lnTo>
                    <a:pt x="64" y="256"/>
                  </a:lnTo>
                  <a:lnTo>
                    <a:pt x="32" y="298"/>
                  </a:lnTo>
                  <a:lnTo>
                    <a:pt x="0" y="338"/>
                  </a:lnTo>
                  <a:lnTo>
                    <a:pt x="0" y="338"/>
                  </a:lnTo>
                  <a:lnTo>
                    <a:pt x="36" y="302"/>
                  </a:lnTo>
                  <a:lnTo>
                    <a:pt x="74" y="264"/>
                  </a:lnTo>
                  <a:lnTo>
                    <a:pt x="112" y="230"/>
                  </a:lnTo>
                  <a:lnTo>
                    <a:pt x="150" y="196"/>
                  </a:lnTo>
                  <a:lnTo>
                    <a:pt x="228" y="132"/>
                  </a:lnTo>
                  <a:lnTo>
                    <a:pt x="306" y="74"/>
                  </a:lnTo>
                  <a:lnTo>
                    <a:pt x="222" y="0"/>
                  </a:lnTo>
                  <a:close/>
                </a:path>
              </a:pathLst>
            </a:custGeom>
            <a:solidFill>
              <a:srgbClr val="EF4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8">
              <a:extLst>
                <a:ext uri="{FF2B5EF4-FFF2-40B4-BE49-F238E27FC236}">
                  <a16:creationId xmlns:a16="http://schemas.microsoft.com/office/drawing/2014/main" id="{E9CB2511-0B43-4D09-B4F6-0F4E5D5436E4}"/>
                </a:ext>
              </a:extLst>
            </p:cNvPr>
            <p:cNvSpPr>
              <a:spLocks/>
            </p:cNvSpPr>
            <p:nvPr/>
          </p:nvSpPr>
          <p:spPr bwMode="auto">
            <a:xfrm>
              <a:off x="1893" y="1662"/>
              <a:ext cx="776" cy="782"/>
            </a:xfrm>
            <a:custGeom>
              <a:avLst/>
              <a:gdLst>
                <a:gd name="T0" fmla="*/ 526 w 776"/>
                <a:gd name="T1" fmla="*/ 22 h 782"/>
                <a:gd name="T2" fmla="*/ 476 w 776"/>
                <a:gd name="T3" fmla="*/ 56 h 782"/>
                <a:gd name="T4" fmla="*/ 424 w 776"/>
                <a:gd name="T5" fmla="*/ 86 h 782"/>
                <a:gd name="T6" fmla="*/ 370 w 776"/>
                <a:gd name="T7" fmla="*/ 112 h 782"/>
                <a:gd name="T8" fmla="*/ 314 w 776"/>
                <a:gd name="T9" fmla="*/ 130 h 782"/>
                <a:gd name="T10" fmla="*/ 256 w 776"/>
                <a:gd name="T11" fmla="*/ 144 h 782"/>
                <a:gd name="T12" fmla="*/ 198 w 776"/>
                <a:gd name="T13" fmla="*/ 150 h 782"/>
                <a:gd name="T14" fmla="*/ 140 w 776"/>
                <a:gd name="T15" fmla="*/ 146 h 782"/>
                <a:gd name="T16" fmla="*/ 82 w 776"/>
                <a:gd name="T17" fmla="*/ 136 h 782"/>
                <a:gd name="T18" fmla="*/ 44 w 776"/>
                <a:gd name="T19" fmla="*/ 196 h 782"/>
                <a:gd name="T20" fmla="*/ 0 w 776"/>
                <a:gd name="T21" fmla="*/ 256 h 782"/>
                <a:gd name="T22" fmla="*/ 104 w 776"/>
                <a:gd name="T23" fmla="*/ 260 h 782"/>
                <a:gd name="T24" fmla="*/ 206 w 776"/>
                <a:gd name="T25" fmla="*/ 282 h 782"/>
                <a:gd name="T26" fmla="*/ 308 w 776"/>
                <a:gd name="T27" fmla="*/ 322 h 782"/>
                <a:gd name="T28" fmla="*/ 408 w 776"/>
                <a:gd name="T29" fmla="*/ 380 h 782"/>
                <a:gd name="T30" fmla="*/ 416 w 776"/>
                <a:gd name="T31" fmla="*/ 386 h 782"/>
                <a:gd name="T32" fmla="*/ 422 w 776"/>
                <a:gd name="T33" fmla="*/ 394 h 782"/>
                <a:gd name="T34" fmla="*/ 460 w 776"/>
                <a:gd name="T35" fmla="*/ 440 h 782"/>
                <a:gd name="T36" fmla="*/ 522 w 776"/>
                <a:gd name="T37" fmla="*/ 532 h 782"/>
                <a:gd name="T38" fmla="*/ 566 w 776"/>
                <a:gd name="T39" fmla="*/ 630 h 782"/>
                <a:gd name="T40" fmla="*/ 592 w 776"/>
                <a:gd name="T41" fmla="*/ 730 h 782"/>
                <a:gd name="T42" fmla="*/ 600 w 776"/>
                <a:gd name="T43" fmla="*/ 782 h 782"/>
                <a:gd name="T44" fmla="*/ 708 w 776"/>
                <a:gd name="T45" fmla="*/ 684 h 782"/>
                <a:gd name="T46" fmla="*/ 698 w 776"/>
                <a:gd name="T47" fmla="*/ 656 h 782"/>
                <a:gd name="T48" fmla="*/ 684 w 776"/>
                <a:gd name="T49" fmla="*/ 600 h 782"/>
                <a:gd name="T50" fmla="*/ 678 w 776"/>
                <a:gd name="T51" fmla="*/ 542 h 782"/>
                <a:gd name="T52" fmla="*/ 680 w 776"/>
                <a:gd name="T53" fmla="*/ 482 h 782"/>
                <a:gd name="T54" fmla="*/ 688 w 776"/>
                <a:gd name="T55" fmla="*/ 424 h 782"/>
                <a:gd name="T56" fmla="*/ 702 w 776"/>
                <a:gd name="T57" fmla="*/ 366 h 782"/>
                <a:gd name="T58" fmla="*/ 724 w 776"/>
                <a:gd name="T59" fmla="*/ 310 h 782"/>
                <a:gd name="T60" fmla="*/ 748 w 776"/>
                <a:gd name="T61" fmla="*/ 256 h 782"/>
                <a:gd name="T62" fmla="*/ 762 w 776"/>
                <a:gd name="T63" fmla="*/ 230 h 782"/>
                <a:gd name="T64" fmla="*/ 772 w 776"/>
                <a:gd name="T65" fmla="*/ 190 h 782"/>
                <a:gd name="T66" fmla="*/ 776 w 776"/>
                <a:gd name="T67" fmla="*/ 160 h 782"/>
                <a:gd name="T68" fmla="*/ 772 w 776"/>
                <a:gd name="T69" fmla="*/ 134 h 782"/>
                <a:gd name="T70" fmla="*/ 762 w 776"/>
                <a:gd name="T71" fmla="*/ 114 h 782"/>
                <a:gd name="T72" fmla="*/ 748 w 776"/>
                <a:gd name="T73" fmla="*/ 98 h 782"/>
                <a:gd name="T74" fmla="*/ 730 w 776"/>
                <a:gd name="T75" fmla="*/ 88 h 782"/>
                <a:gd name="T76" fmla="*/ 706 w 776"/>
                <a:gd name="T77" fmla="*/ 84 h 782"/>
                <a:gd name="T78" fmla="*/ 682 w 776"/>
                <a:gd name="T79" fmla="*/ 84 h 782"/>
                <a:gd name="T80" fmla="*/ 674 w 776"/>
                <a:gd name="T81" fmla="*/ 48 h 782"/>
                <a:gd name="T82" fmla="*/ 664 w 776"/>
                <a:gd name="T83" fmla="*/ 28 h 782"/>
                <a:gd name="T84" fmla="*/ 650 w 776"/>
                <a:gd name="T85" fmla="*/ 12 h 782"/>
                <a:gd name="T86" fmla="*/ 632 w 776"/>
                <a:gd name="T87" fmla="*/ 2 h 782"/>
                <a:gd name="T88" fmla="*/ 608 w 776"/>
                <a:gd name="T89" fmla="*/ 0 h 782"/>
                <a:gd name="T90" fmla="*/ 580 w 776"/>
                <a:gd name="T91" fmla="*/ 2 h 782"/>
                <a:gd name="T92" fmla="*/ 546 w 776"/>
                <a:gd name="T93" fmla="*/ 14 h 782"/>
                <a:gd name="T94" fmla="*/ 526 w 776"/>
                <a:gd name="T95" fmla="*/ 22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76" h="782">
                  <a:moveTo>
                    <a:pt x="526" y="22"/>
                  </a:moveTo>
                  <a:lnTo>
                    <a:pt x="526" y="22"/>
                  </a:lnTo>
                  <a:lnTo>
                    <a:pt x="502" y="40"/>
                  </a:lnTo>
                  <a:lnTo>
                    <a:pt x="476" y="56"/>
                  </a:lnTo>
                  <a:lnTo>
                    <a:pt x="450" y="72"/>
                  </a:lnTo>
                  <a:lnTo>
                    <a:pt x="424" y="86"/>
                  </a:lnTo>
                  <a:lnTo>
                    <a:pt x="398" y="100"/>
                  </a:lnTo>
                  <a:lnTo>
                    <a:pt x="370" y="112"/>
                  </a:lnTo>
                  <a:lnTo>
                    <a:pt x="342" y="122"/>
                  </a:lnTo>
                  <a:lnTo>
                    <a:pt x="314" y="130"/>
                  </a:lnTo>
                  <a:lnTo>
                    <a:pt x="286" y="138"/>
                  </a:lnTo>
                  <a:lnTo>
                    <a:pt x="256" y="144"/>
                  </a:lnTo>
                  <a:lnTo>
                    <a:pt x="228" y="148"/>
                  </a:lnTo>
                  <a:lnTo>
                    <a:pt x="198" y="150"/>
                  </a:lnTo>
                  <a:lnTo>
                    <a:pt x="170" y="150"/>
                  </a:lnTo>
                  <a:lnTo>
                    <a:pt x="140" y="146"/>
                  </a:lnTo>
                  <a:lnTo>
                    <a:pt x="112" y="142"/>
                  </a:lnTo>
                  <a:lnTo>
                    <a:pt x="82" y="136"/>
                  </a:lnTo>
                  <a:lnTo>
                    <a:pt x="82" y="136"/>
                  </a:lnTo>
                  <a:lnTo>
                    <a:pt x="44" y="196"/>
                  </a:lnTo>
                  <a:lnTo>
                    <a:pt x="0" y="256"/>
                  </a:lnTo>
                  <a:lnTo>
                    <a:pt x="0" y="256"/>
                  </a:lnTo>
                  <a:lnTo>
                    <a:pt x="52" y="256"/>
                  </a:lnTo>
                  <a:lnTo>
                    <a:pt x="104" y="260"/>
                  </a:lnTo>
                  <a:lnTo>
                    <a:pt x="156" y="270"/>
                  </a:lnTo>
                  <a:lnTo>
                    <a:pt x="206" y="282"/>
                  </a:lnTo>
                  <a:lnTo>
                    <a:pt x="256" y="300"/>
                  </a:lnTo>
                  <a:lnTo>
                    <a:pt x="308" y="322"/>
                  </a:lnTo>
                  <a:lnTo>
                    <a:pt x="358" y="348"/>
                  </a:lnTo>
                  <a:lnTo>
                    <a:pt x="408" y="380"/>
                  </a:lnTo>
                  <a:lnTo>
                    <a:pt x="408" y="380"/>
                  </a:lnTo>
                  <a:lnTo>
                    <a:pt x="416" y="386"/>
                  </a:lnTo>
                  <a:lnTo>
                    <a:pt x="416" y="386"/>
                  </a:lnTo>
                  <a:lnTo>
                    <a:pt x="422" y="394"/>
                  </a:lnTo>
                  <a:lnTo>
                    <a:pt x="422" y="394"/>
                  </a:lnTo>
                  <a:lnTo>
                    <a:pt x="460" y="440"/>
                  </a:lnTo>
                  <a:lnTo>
                    <a:pt x="494" y="486"/>
                  </a:lnTo>
                  <a:lnTo>
                    <a:pt x="522" y="532"/>
                  </a:lnTo>
                  <a:lnTo>
                    <a:pt x="546" y="580"/>
                  </a:lnTo>
                  <a:lnTo>
                    <a:pt x="566" y="630"/>
                  </a:lnTo>
                  <a:lnTo>
                    <a:pt x="582" y="680"/>
                  </a:lnTo>
                  <a:lnTo>
                    <a:pt x="592" y="730"/>
                  </a:lnTo>
                  <a:lnTo>
                    <a:pt x="600" y="782"/>
                  </a:lnTo>
                  <a:lnTo>
                    <a:pt x="600" y="782"/>
                  </a:lnTo>
                  <a:lnTo>
                    <a:pt x="652" y="732"/>
                  </a:lnTo>
                  <a:lnTo>
                    <a:pt x="708" y="684"/>
                  </a:lnTo>
                  <a:lnTo>
                    <a:pt x="708" y="684"/>
                  </a:lnTo>
                  <a:lnTo>
                    <a:pt x="698" y="656"/>
                  </a:lnTo>
                  <a:lnTo>
                    <a:pt x="690" y="628"/>
                  </a:lnTo>
                  <a:lnTo>
                    <a:pt x="684" y="600"/>
                  </a:lnTo>
                  <a:lnTo>
                    <a:pt x="680" y="570"/>
                  </a:lnTo>
                  <a:lnTo>
                    <a:pt x="678" y="542"/>
                  </a:lnTo>
                  <a:lnTo>
                    <a:pt x="678" y="512"/>
                  </a:lnTo>
                  <a:lnTo>
                    <a:pt x="680" y="482"/>
                  </a:lnTo>
                  <a:lnTo>
                    <a:pt x="682" y="454"/>
                  </a:lnTo>
                  <a:lnTo>
                    <a:pt x="688" y="424"/>
                  </a:lnTo>
                  <a:lnTo>
                    <a:pt x="694" y="396"/>
                  </a:lnTo>
                  <a:lnTo>
                    <a:pt x="702" y="366"/>
                  </a:lnTo>
                  <a:lnTo>
                    <a:pt x="712" y="338"/>
                  </a:lnTo>
                  <a:lnTo>
                    <a:pt x="724" y="310"/>
                  </a:lnTo>
                  <a:lnTo>
                    <a:pt x="736" y="282"/>
                  </a:lnTo>
                  <a:lnTo>
                    <a:pt x="748" y="256"/>
                  </a:lnTo>
                  <a:lnTo>
                    <a:pt x="762" y="230"/>
                  </a:lnTo>
                  <a:lnTo>
                    <a:pt x="762" y="230"/>
                  </a:lnTo>
                  <a:lnTo>
                    <a:pt x="768" y="210"/>
                  </a:lnTo>
                  <a:lnTo>
                    <a:pt x="772" y="190"/>
                  </a:lnTo>
                  <a:lnTo>
                    <a:pt x="774" y="174"/>
                  </a:lnTo>
                  <a:lnTo>
                    <a:pt x="776" y="160"/>
                  </a:lnTo>
                  <a:lnTo>
                    <a:pt x="774" y="146"/>
                  </a:lnTo>
                  <a:lnTo>
                    <a:pt x="772" y="134"/>
                  </a:lnTo>
                  <a:lnTo>
                    <a:pt x="768" y="122"/>
                  </a:lnTo>
                  <a:lnTo>
                    <a:pt x="762" y="114"/>
                  </a:lnTo>
                  <a:lnTo>
                    <a:pt x="756" y="106"/>
                  </a:lnTo>
                  <a:lnTo>
                    <a:pt x="748" y="98"/>
                  </a:lnTo>
                  <a:lnTo>
                    <a:pt x="740" y="94"/>
                  </a:lnTo>
                  <a:lnTo>
                    <a:pt x="730" y="88"/>
                  </a:lnTo>
                  <a:lnTo>
                    <a:pt x="718" y="86"/>
                  </a:lnTo>
                  <a:lnTo>
                    <a:pt x="706" y="84"/>
                  </a:lnTo>
                  <a:lnTo>
                    <a:pt x="682" y="84"/>
                  </a:lnTo>
                  <a:lnTo>
                    <a:pt x="682" y="84"/>
                  </a:lnTo>
                  <a:lnTo>
                    <a:pt x="678" y="58"/>
                  </a:lnTo>
                  <a:lnTo>
                    <a:pt x="674" y="48"/>
                  </a:lnTo>
                  <a:lnTo>
                    <a:pt x="670" y="36"/>
                  </a:lnTo>
                  <a:lnTo>
                    <a:pt x="664" y="28"/>
                  </a:lnTo>
                  <a:lnTo>
                    <a:pt x="658" y="20"/>
                  </a:lnTo>
                  <a:lnTo>
                    <a:pt x="650" y="12"/>
                  </a:lnTo>
                  <a:lnTo>
                    <a:pt x="642" y="8"/>
                  </a:lnTo>
                  <a:lnTo>
                    <a:pt x="632" y="2"/>
                  </a:lnTo>
                  <a:lnTo>
                    <a:pt x="620" y="0"/>
                  </a:lnTo>
                  <a:lnTo>
                    <a:pt x="608" y="0"/>
                  </a:lnTo>
                  <a:lnTo>
                    <a:pt x="594" y="0"/>
                  </a:lnTo>
                  <a:lnTo>
                    <a:pt x="580" y="2"/>
                  </a:lnTo>
                  <a:lnTo>
                    <a:pt x="562" y="6"/>
                  </a:lnTo>
                  <a:lnTo>
                    <a:pt x="546" y="14"/>
                  </a:lnTo>
                  <a:lnTo>
                    <a:pt x="526" y="22"/>
                  </a:lnTo>
                  <a:lnTo>
                    <a:pt x="526" y="22"/>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9">
              <a:extLst>
                <a:ext uri="{FF2B5EF4-FFF2-40B4-BE49-F238E27FC236}">
                  <a16:creationId xmlns:a16="http://schemas.microsoft.com/office/drawing/2014/main" id="{551677FA-17DF-4922-97D2-CD2BC11E7D48}"/>
                </a:ext>
              </a:extLst>
            </p:cNvPr>
            <p:cNvSpPr>
              <a:spLocks/>
            </p:cNvSpPr>
            <p:nvPr/>
          </p:nvSpPr>
          <p:spPr bwMode="auto">
            <a:xfrm>
              <a:off x="2141" y="962"/>
              <a:ext cx="1130" cy="1256"/>
            </a:xfrm>
            <a:custGeom>
              <a:avLst/>
              <a:gdLst>
                <a:gd name="T0" fmla="*/ 46 w 1130"/>
                <a:gd name="T1" fmla="*/ 1224 h 1256"/>
                <a:gd name="T2" fmla="*/ 22 w 1130"/>
                <a:gd name="T3" fmla="*/ 1196 h 1256"/>
                <a:gd name="T4" fmla="*/ 8 w 1130"/>
                <a:gd name="T5" fmla="*/ 1162 h 1256"/>
                <a:gd name="T6" fmla="*/ 0 w 1130"/>
                <a:gd name="T7" fmla="*/ 1126 h 1256"/>
                <a:gd name="T8" fmla="*/ 0 w 1130"/>
                <a:gd name="T9" fmla="*/ 1084 h 1256"/>
                <a:gd name="T10" fmla="*/ 8 w 1130"/>
                <a:gd name="T11" fmla="*/ 1042 h 1256"/>
                <a:gd name="T12" fmla="*/ 20 w 1130"/>
                <a:gd name="T13" fmla="*/ 994 h 1256"/>
                <a:gd name="T14" fmla="*/ 64 w 1130"/>
                <a:gd name="T15" fmla="*/ 896 h 1256"/>
                <a:gd name="T16" fmla="*/ 130 w 1130"/>
                <a:gd name="T17" fmla="*/ 788 h 1256"/>
                <a:gd name="T18" fmla="*/ 210 w 1130"/>
                <a:gd name="T19" fmla="*/ 678 h 1256"/>
                <a:gd name="T20" fmla="*/ 304 w 1130"/>
                <a:gd name="T21" fmla="*/ 568 h 1256"/>
                <a:gd name="T22" fmla="*/ 406 w 1130"/>
                <a:gd name="T23" fmla="*/ 458 h 1256"/>
                <a:gd name="T24" fmla="*/ 514 w 1130"/>
                <a:gd name="T25" fmla="*/ 354 h 1256"/>
                <a:gd name="T26" fmla="*/ 624 w 1130"/>
                <a:gd name="T27" fmla="*/ 258 h 1256"/>
                <a:gd name="T28" fmla="*/ 732 w 1130"/>
                <a:gd name="T29" fmla="*/ 174 h 1256"/>
                <a:gd name="T30" fmla="*/ 834 w 1130"/>
                <a:gd name="T31" fmla="*/ 102 h 1256"/>
                <a:gd name="T32" fmla="*/ 926 w 1130"/>
                <a:gd name="T33" fmla="*/ 48 h 1256"/>
                <a:gd name="T34" fmla="*/ 1006 w 1130"/>
                <a:gd name="T35" fmla="*/ 12 h 1256"/>
                <a:gd name="T36" fmla="*/ 1054 w 1130"/>
                <a:gd name="T37" fmla="*/ 0 h 1256"/>
                <a:gd name="T38" fmla="*/ 1082 w 1130"/>
                <a:gd name="T39" fmla="*/ 0 h 1256"/>
                <a:gd name="T40" fmla="*/ 1102 w 1130"/>
                <a:gd name="T41" fmla="*/ 6 h 1256"/>
                <a:gd name="T42" fmla="*/ 1110 w 1130"/>
                <a:gd name="T43" fmla="*/ 12 h 1256"/>
                <a:gd name="T44" fmla="*/ 1122 w 1130"/>
                <a:gd name="T45" fmla="*/ 28 h 1256"/>
                <a:gd name="T46" fmla="*/ 1128 w 1130"/>
                <a:gd name="T47" fmla="*/ 52 h 1256"/>
                <a:gd name="T48" fmla="*/ 1130 w 1130"/>
                <a:gd name="T49" fmla="*/ 80 h 1256"/>
                <a:gd name="T50" fmla="*/ 1114 w 1130"/>
                <a:gd name="T51" fmla="*/ 154 h 1256"/>
                <a:gd name="T52" fmla="*/ 1080 w 1130"/>
                <a:gd name="T53" fmla="*/ 246 h 1256"/>
                <a:gd name="T54" fmla="*/ 1030 w 1130"/>
                <a:gd name="T55" fmla="*/ 352 h 1256"/>
                <a:gd name="T56" fmla="*/ 966 w 1130"/>
                <a:gd name="T57" fmla="*/ 466 h 1256"/>
                <a:gd name="T58" fmla="*/ 890 w 1130"/>
                <a:gd name="T59" fmla="*/ 586 h 1256"/>
                <a:gd name="T60" fmla="*/ 804 w 1130"/>
                <a:gd name="T61" fmla="*/ 708 h 1256"/>
                <a:gd name="T62" fmla="*/ 712 w 1130"/>
                <a:gd name="T63" fmla="*/ 826 h 1256"/>
                <a:gd name="T64" fmla="*/ 616 w 1130"/>
                <a:gd name="T65" fmla="*/ 938 h 1256"/>
                <a:gd name="T66" fmla="*/ 516 w 1130"/>
                <a:gd name="T67" fmla="*/ 1040 h 1256"/>
                <a:gd name="T68" fmla="*/ 418 w 1130"/>
                <a:gd name="T69" fmla="*/ 1126 h 1256"/>
                <a:gd name="T70" fmla="*/ 324 w 1130"/>
                <a:gd name="T71" fmla="*/ 1194 h 1256"/>
                <a:gd name="T72" fmla="*/ 254 w 1130"/>
                <a:gd name="T73" fmla="*/ 1230 h 1256"/>
                <a:gd name="T74" fmla="*/ 212 w 1130"/>
                <a:gd name="T75" fmla="*/ 1246 h 1256"/>
                <a:gd name="T76" fmla="*/ 170 w 1130"/>
                <a:gd name="T77" fmla="*/ 1256 h 1256"/>
                <a:gd name="T78" fmla="*/ 132 w 1130"/>
                <a:gd name="T79" fmla="*/ 1256 h 1256"/>
                <a:gd name="T80" fmla="*/ 96 w 1130"/>
                <a:gd name="T81" fmla="*/ 1250 h 1256"/>
                <a:gd name="T82" fmla="*/ 62 w 1130"/>
                <a:gd name="T83" fmla="*/ 1236 h 1256"/>
                <a:gd name="T84" fmla="*/ 46 w 1130"/>
                <a:gd name="T85" fmla="*/ 1224 h 1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30" h="1256">
                  <a:moveTo>
                    <a:pt x="46" y="1224"/>
                  </a:moveTo>
                  <a:lnTo>
                    <a:pt x="46" y="1224"/>
                  </a:lnTo>
                  <a:lnTo>
                    <a:pt x="34" y="1210"/>
                  </a:lnTo>
                  <a:lnTo>
                    <a:pt x="22" y="1196"/>
                  </a:lnTo>
                  <a:lnTo>
                    <a:pt x="14" y="1180"/>
                  </a:lnTo>
                  <a:lnTo>
                    <a:pt x="8" y="1162"/>
                  </a:lnTo>
                  <a:lnTo>
                    <a:pt x="4" y="1144"/>
                  </a:lnTo>
                  <a:lnTo>
                    <a:pt x="0" y="1126"/>
                  </a:lnTo>
                  <a:lnTo>
                    <a:pt x="0" y="1106"/>
                  </a:lnTo>
                  <a:lnTo>
                    <a:pt x="0" y="1084"/>
                  </a:lnTo>
                  <a:lnTo>
                    <a:pt x="2" y="1064"/>
                  </a:lnTo>
                  <a:lnTo>
                    <a:pt x="8" y="1042"/>
                  </a:lnTo>
                  <a:lnTo>
                    <a:pt x="14" y="1018"/>
                  </a:lnTo>
                  <a:lnTo>
                    <a:pt x="20" y="994"/>
                  </a:lnTo>
                  <a:lnTo>
                    <a:pt x="40" y="946"/>
                  </a:lnTo>
                  <a:lnTo>
                    <a:pt x="64" y="896"/>
                  </a:lnTo>
                  <a:lnTo>
                    <a:pt x="94" y="842"/>
                  </a:lnTo>
                  <a:lnTo>
                    <a:pt x="130" y="788"/>
                  </a:lnTo>
                  <a:lnTo>
                    <a:pt x="168" y="734"/>
                  </a:lnTo>
                  <a:lnTo>
                    <a:pt x="210" y="678"/>
                  </a:lnTo>
                  <a:lnTo>
                    <a:pt x="256" y="624"/>
                  </a:lnTo>
                  <a:lnTo>
                    <a:pt x="304" y="568"/>
                  </a:lnTo>
                  <a:lnTo>
                    <a:pt x="354" y="512"/>
                  </a:lnTo>
                  <a:lnTo>
                    <a:pt x="406" y="458"/>
                  </a:lnTo>
                  <a:lnTo>
                    <a:pt x="460" y="406"/>
                  </a:lnTo>
                  <a:lnTo>
                    <a:pt x="514" y="354"/>
                  </a:lnTo>
                  <a:lnTo>
                    <a:pt x="570" y="306"/>
                  </a:lnTo>
                  <a:lnTo>
                    <a:pt x="624" y="258"/>
                  </a:lnTo>
                  <a:lnTo>
                    <a:pt x="678" y="214"/>
                  </a:lnTo>
                  <a:lnTo>
                    <a:pt x="732" y="174"/>
                  </a:lnTo>
                  <a:lnTo>
                    <a:pt x="784" y="136"/>
                  </a:lnTo>
                  <a:lnTo>
                    <a:pt x="834" y="102"/>
                  </a:lnTo>
                  <a:lnTo>
                    <a:pt x="882" y="72"/>
                  </a:lnTo>
                  <a:lnTo>
                    <a:pt x="926" y="48"/>
                  </a:lnTo>
                  <a:lnTo>
                    <a:pt x="968" y="26"/>
                  </a:lnTo>
                  <a:lnTo>
                    <a:pt x="1006" y="12"/>
                  </a:lnTo>
                  <a:lnTo>
                    <a:pt x="1040" y="2"/>
                  </a:lnTo>
                  <a:lnTo>
                    <a:pt x="1054" y="0"/>
                  </a:lnTo>
                  <a:lnTo>
                    <a:pt x="1068" y="0"/>
                  </a:lnTo>
                  <a:lnTo>
                    <a:pt x="1082" y="0"/>
                  </a:lnTo>
                  <a:lnTo>
                    <a:pt x="1092" y="2"/>
                  </a:lnTo>
                  <a:lnTo>
                    <a:pt x="1102" y="6"/>
                  </a:lnTo>
                  <a:lnTo>
                    <a:pt x="1110" y="12"/>
                  </a:lnTo>
                  <a:lnTo>
                    <a:pt x="1110" y="12"/>
                  </a:lnTo>
                  <a:lnTo>
                    <a:pt x="1118" y="20"/>
                  </a:lnTo>
                  <a:lnTo>
                    <a:pt x="1122" y="28"/>
                  </a:lnTo>
                  <a:lnTo>
                    <a:pt x="1126" y="40"/>
                  </a:lnTo>
                  <a:lnTo>
                    <a:pt x="1128" y="52"/>
                  </a:lnTo>
                  <a:lnTo>
                    <a:pt x="1130" y="66"/>
                  </a:lnTo>
                  <a:lnTo>
                    <a:pt x="1130" y="80"/>
                  </a:lnTo>
                  <a:lnTo>
                    <a:pt x="1124" y="116"/>
                  </a:lnTo>
                  <a:lnTo>
                    <a:pt x="1114" y="154"/>
                  </a:lnTo>
                  <a:lnTo>
                    <a:pt x="1100" y="198"/>
                  </a:lnTo>
                  <a:lnTo>
                    <a:pt x="1080" y="246"/>
                  </a:lnTo>
                  <a:lnTo>
                    <a:pt x="1058" y="298"/>
                  </a:lnTo>
                  <a:lnTo>
                    <a:pt x="1030" y="352"/>
                  </a:lnTo>
                  <a:lnTo>
                    <a:pt x="1000" y="408"/>
                  </a:lnTo>
                  <a:lnTo>
                    <a:pt x="966" y="466"/>
                  </a:lnTo>
                  <a:lnTo>
                    <a:pt x="930" y="526"/>
                  </a:lnTo>
                  <a:lnTo>
                    <a:pt x="890" y="586"/>
                  </a:lnTo>
                  <a:lnTo>
                    <a:pt x="848" y="646"/>
                  </a:lnTo>
                  <a:lnTo>
                    <a:pt x="804" y="708"/>
                  </a:lnTo>
                  <a:lnTo>
                    <a:pt x="760" y="768"/>
                  </a:lnTo>
                  <a:lnTo>
                    <a:pt x="712" y="826"/>
                  </a:lnTo>
                  <a:lnTo>
                    <a:pt x="664" y="884"/>
                  </a:lnTo>
                  <a:lnTo>
                    <a:pt x="616" y="938"/>
                  </a:lnTo>
                  <a:lnTo>
                    <a:pt x="566" y="990"/>
                  </a:lnTo>
                  <a:lnTo>
                    <a:pt x="516" y="1040"/>
                  </a:lnTo>
                  <a:lnTo>
                    <a:pt x="468" y="1086"/>
                  </a:lnTo>
                  <a:lnTo>
                    <a:pt x="418" y="1126"/>
                  </a:lnTo>
                  <a:lnTo>
                    <a:pt x="370" y="1164"/>
                  </a:lnTo>
                  <a:lnTo>
                    <a:pt x="324" y="1194"/>
                  </a:lnTo>
                  <a:lnTo>
                    <a:pt x="278" y="1220"/>
                  </a:lnTo>
                  <a:lnTo>
                    <a:pt x="254" y="1230"/>
                  </a:lnTo>
                  <a:lnTo>
                    <a:pt x="234" y="1240"/>
                  </a:lnTo>
                  <a:lnTo>
                    <a:pt x="212" y="1246"/>
                  </a:lnTo>
                  <a:lnTo>
                    <a:pt x="190" y="1252"/>
                  </a:lnTo>
                  <a:lnTo>
                    <a:pt x="170" y="1256"/>
                  </a:lnTo>
                  <a:lnTo>
                    <a:pt x="150" y="1256"/>
                  </a:lnTo>
                  <a:lnTo>
                    <a:pt x="132" y="1256"/>
                  </a:lnTo>
                  <a:lnTo>
                    <a:pt x="112" y="1254"/>
                  </a:lnTo>
                  <a:lnTo>
                    <a:pt x="96" y="1250"/>
                  </a:lnTo>
                  <a:lnTo>
                    <a:pt x="78" y="1244"/>
                  </a:lnTo>
                  <a:lnTo>
                    <a:pt x="62" y="1236"/>
                  </a:lnTo>
                  <a:lnTo>
                    <a:pt x="46" y="1224"/>
                  </a:lnTo>
                  <a:lnTo>
                    <a:pt x="46" y="12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20">
              <a:extLst>
                <a:ext uri="{FF2B5EF4-FFF2-40B4-BE49-F238E27FC236}">
                  <a16:creationId xmlns:a16="http://schemas.microsoft.com/office/drawing/2014/main" id="{124FC346-3C26-4A29-A437-2C88BE05CC22}"/>
                </a:ext>
              </a:extLst>
            </p:cNvPr>
            <p:cNvSpPr>
              <a:spLocks/>
            </p:cNvSpPr>
            <p:nvPr/>
          </p:nvSpPr>
          <p:spPr bwMode="auto">
            <a:xfrm>
              <a:off x="2141" y="1602"/>
              <a:ext cx="602" cy="618"/>
            </a:xfrm>
            <a:custGeom>
              <a:avLst/>
              <a:gdLst>
                <a:gd name="T0" fmla="*/ 46 w 602"/>
                <a:gd name="T1" fmla="*/ 584 h 618"/>
                <a:gd name="T2" fmla="*/ 46 w 602"/>
                <a:gd name="T3" fmla="*/ 584 h 618"/>
                <a:gd name="T4" fmla="*/ 36 w 602"/>
                <a:gd name="T5" fmla="*/ 574 h 618"/>
                <a:gd name="T6" fmla="*/ 28 w 602"/>
                <a:gd name="T7" fmla="*/ 562 h 618"/>
                <a:gd name="T8" fmla="*/ 20 w 602"/>
                <a:gd name="T9" fmla="*/ 550 h 618"/>
                <a:gd name="T10" fmla="*/ 14 w 602"/>
                <a:gd name="T11" fmla="*/ 536 h 618"/>
                <a:gd name="T12" fmla="*/ 8 w 602"/>
                <a:gd name="T13" fmla="*/ 522 h 618"/>
                <a:gd name="T14" fmla="*/ 4 w 602"/>
                <a:gd name="T15" fmla="*/ 508 h 618"/>
                <a:gd name="T16" fmla="*/ 2 w 602"/>
                <a:gd name="T17" fmla="*/ 494 h 618"/>
                <a:gd name="T18" fmla="*/ 0 w 602"/>
                <a:gd name="T19" fmla="*/ 478 h 618"/>
                <a:gd name="T20" fmla="*/ 0 w 602"/>
                <a:gd name="T21" fmla="*/ 446 h 618"/>
                <a:gd name="T22" fmla="*/ 6 w 602"/>
                <a:gd name="T23" fmla="*/ 412 h 618"/>
                <a:gd name="T24" fmla="*/ 14 w 602"/>
                <a:gd name="T25" fmla="*/ 376 h 618"/>
                <a:gd name="T26" fmla="*/ 26 w 602"/>
                <a:gd name="T27" fmla="*/ 338 h 618"/>
                <a:gd name="T28" fmla="*/ 44 w 602"/>
                <a:gd name="T29" fmla="*/ 298 h 618"/>
                <a:gd name="T30" fmla="*/ 64 w 602"/>
                <a:gd name="T31" fmla="*/ 258 h 618"/>
                <a:gd name="T32" fmla="*/ 86 w 602"/>
                <a:gd name="T33" fmla="*/ 216 h 618"/>
                <a:gd name="T34" fmla="*/ 112 w 602"/>
                <a:gd name="T35" fmla="*/ 174 h 618"/>
                <a:gd name="T36" fmla="*/ 142 w 602"/>
                <a:gd name="T37" fmla="*/ 130 h 618"/>
                <a:gd name="T38" fmla="*/ 172 w 602"/>
                <a:gd name="T39" fmla="*/ 88 h 618"/>
                <a:gd name="T40" fmla="*/ 206 w 602"/>
                <a:gd name="T41" fmla="*/ 44 h 618"/>
                <a:gd name="T42" fmla="*/ 242 w 602"/>
                <a:gd name="T43" fmla="*/ 0 h 618"/>
                <a:gd name="T44" fmla="*/ 242 w 602"/>
                <a:gd name="T45" fmla="*/ 0 h 618"/>
                <a:gd name="T46" fmla="*/ 256 w 602"/>
                <a:gd name="T47" fmla="*/ 22 h 618"/>
                <a:gd name="T48" fmla="*/ 270 w 602"/>
                <a:gd name="T49" fmla="*/ 44 h 618"/>
                <a:gd name="T50" fmla="*/ 286 w 602"/>
                <a:gd name="T51" fmla="*/ 66 h 618"/>
                <a:gd name="T52" fmla="*/ 306 w 602"/>
                <a:gd name="T53" fmla="*/ 90 h 618"/>
                <a:gd name="T54" fmla="*/ 326 w 602"/>
                <a:gd name="T55" fmla="*/ 114 h 618"/>
                <a:gd name="T56" fmla="*/ 348 w 602"/>
                <a:gd name="T57" fmla="*/ 138 h 618"/>
                <a:gd name="T58" fmla="*/ 372 w 602"/>
                <a:gd name="T59" fmla="*/ 160 h 618"/>
                <a:gd name="T60" fmla="*/ 398 w 602"/>
                <a:gd name="T61" fmla="*/ 184 h 618"/>
                <a:gd name="T62" fmla="*/ 398 w 602"/>
                <a:gd name="T63" fmla="*/ 184 h 618"/>
                <a:gd name="T64" fmla="*/ 424 w 602"/>
                <a:gd name="T65" fmla="*/ 206 h 618"/>
                <a:gd name="T66" fmla="*/ 450 w 602"/>
                <a:gd name="T67" fmla="*/ 226 h 618"/>
                <a:gd name="T68" fmla="*/ 476 w 602"/>
                <a:gd name="T69" fmla="*/ 246 h 618"/>
                <a:gd name="T70" fmla="*/ 502 w 602"/>
                <a:gd name="T71" fmla="*/ 264 h 618"/>
                <a:gd name="T72" fmla="*/ 528 w 602"/>
                <a:gd name="T73" fmla="*/ 278 h 618"/>
                <a:gd name="T74" fmla="*/ 554 w 602"/>
                <a:gd name="T75" fmla="*/ 292 h 618"/>
                <a:gd name="T76" fmla="*/ 578 w 602"/>
                <a:gd name="T77" fmla="*/ 304 h 618"/>
                <a:gd name="T78" fmla="*/ 602 w 602"/>
                <a:gd name="T79" fmla="*/ 314 h 618"/>
                <a:gd name="T80" fmla="*/ 602 w 602"/>
                <a:gd name="T81" fmla="*/ 314 h 618"/>
                <a:gd name="T82" fmla="*/ 562 w 602"/>
                <a:gd name="T83" fmla="*/ 356 h 618"/>
                <a:gd name="T84" fmla="*/ 522 w 602"/>
                <a:gd name="T85" fmla="*/ 394 h 618"/>
                <a:gd name="T86" fmla="*/ 484 w 602"/>
                <a:gd name="T87" fmla="*/ 430 h 618"/>
                <a:gd name="T88" fmla="*/ 444 w 602"/>
                <a:gd name="T89" fmla="*/ 466 h 618"/>
                <a:gd name="T90" fmla="*/ 406 w 602"/>
                <a:gd name="T91" fmla="*/ 496 h 618"/>
                <a:gd name="T92" fmla="*/ 368 w 602"/>
                <a:gd name="T93" fmla="*/ 524 h 618"/>
                <a:gd name="T94" fmla="*/ 330 w 602"/>
                <a:gd name="T95" fmla="*/ 550 h 618"/>
                <a:gd name="T96" fmla="*/ 294 w 602"/>
                <a:gd name="T97" fmla="*/ 572 h 618"/>
                <a:gd name="T98" fmla="*/ 258 w 602"/>
                <a:gd name="T99" fmla="*/ 590 h 618"/>
                <a:gd name="T100" fmla="*/ 222 w 602"/>
                <a:gd name="T101" fmla="*/ 602 h 618"/>
                <a:gd name="T102" fmla="*/ 190 w 602"/>
                <a:gd name="T103" fmla="*/ 612 h 618"/>
                <a:gd name="T104" fmla="*/ 158 w 602"/>
                <a:gd name="T105" fmla="*/ 616 h 618"/>
                <a:gd name="T106" fmla="*/ 142 w 602"/>
                <a:gd name="T107" fmla="*/ 618 h 618"/>
                <a:gd name="T108" fmla="*/ 128 w 602"/>
                <a:gd name="T109" fmla="*/ 616 h 618"/>
                <a:gd name="T110" fmla="*/ 112 w 602"/>
                <a:gd name="T111" fmla="*/ 614 h 618"/>
                <a:gd name="T112" fmla="*/ 98 w 602"/>
                <a:gd name="T113" fmla="*/ 612 h 618"/>
                <a:gd name="T114" fmla="*/ 84 w 602"/>
                <a:gd name="T115" fmla="*/ 606 h 618"/>
                <a:gd name="T116" fmla="*/ 72 w 602"/>
                <a:gd name="T117" fmla="*/ 600 h 618"/>
                <a:gd name="T118" fmla="*/ 58 w 602"/>
                <a:gd name="T119" fmla="*/ 594 h 618"/>
                <a:gd name="T120" fmla="*/ 46 w 602"/>
                <a:gd name="T121" fmla="*/ 584 h 618"/>
                <a:gd name="T122" fmla="*/ 46 w 602"/>
                <a:gd name="T123" fmla="*/ 58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2" h="618">
                  <a:moveTo>
                    <a:pt x="46" y="584"/>
                  </a:moveTo>
                  <a:lnTo>
                    <a:pt x="46" y="584"/>
                  </a:lnTo>
                  <a:lnTo>
                    <a:pt x="36" y="574"/>
                  </a:lnTo>
                  <a:lnTo>
                    <a:pt x="28" y="562"/>
                  </a:lnTo>
                  <a:lnTo>
                    <a:pt x="20" y="550"/>
                  </a:lnTo>
                  <a:lnTo>
                    <a:pt x="14" y="536"/>
                  </a:lnTo>
                  <a:lnTo>
                    <a:pt x="8" y="522"/>
                  </a:lnTo>
                  <a:lnTo>
                    <a:pt x="4" y="508"/>
                  </a:lnTo>
                  <a:lnTo>
                    <a:pt x="2" y="494"/>
                  </a:lnTo>
                  <a:lnTo>
                    <a:pt x="0" y="478"/>
                  </a:lnTo>
                  <a:lnTo>
                    <a:pt x="0" y="446"/>
                  </a:lnTo>
                  <a:lnTo>
                    <a:pt x="6" y="412"/>
                  </a:lnTo>
                  <a:lnTo>
                    <a:pt x="14" y="376"/>
                  </a:lnTo>
                  <a:lnTo>
                    <a:pt x="26" y="338"/>
                  </a:lnTo>
                  <a:lnTo>
                    <a:pt x="44" y="298"/>
                  </a:lnTo>
                  <a:lnTo>
                    <a:pt x="64" y="258"/>
                  </a:lnTo>
                  <a:lnTo>
                    <a:pt x="86" y="216"/>
                  </a:lnTo>
                  <a:lnTo>
                    <a:pt x="112" y="174"/>
                  </a:lnTo>
                  <a:lnTo>
                    <a:pt x="142" y="130"/>
                  </a:lnTo>
                  <a:lnTo>
                    <a:pt x="172" y="88"/>
                  </a:lnTo>
                  <a:lnTo>
                    <a:pt x="206" y="44"/>
                  </a:lnTo>
                  <a:lnTo>
                    <a:pt x="242" y="0"/>
                  </a:lnTo>
                  <a:lnTo>
                    <a:pt x="242" y="0"/>
                  </a:lnTo>
                  <a:lnTo>
                    <a:pt x="256" y="22"/>
                  </a:lnTo>
                  <a:lnTo>
                    <a:pt x="270" y="44"/>
                  </a:lnTo>
                  <a:lnTo>
                    <a:pt x="286" y="66"/>
                  </a:lnTo>
                  <a:lnTo>
                    <a:pt x="306" y="90"/>
                  </a:lnTo>
                  <a:lnTo>
                    <a:pt x="326" y="114"/>
                  </a:lnTo>
                  <a:lnTo>
                    <a:pt x="348" y="138"/>
                  </a:lnTo>
                  <a:lnTo>
                    <a:pt x="372" y="160"/>
                  </a:lnTo>
                  <a:lnTo>
                    <a:pt x="398" y="184"/>
                  </a:lnTo>
                  <a:lnTo>
                    <a:pt x="398" y="184"/>
                  </a:lnTo>
                  <a:lnTo>
                    <a:pt x="424" y="206"/>
                  </a:lnTo>
                  <a:lnTo>
                    <a:pt x="450" y="226"/>
                  </a:lnTo>
                  <a:lnTo>
                    <a:pt x="476" y="246"/>
                  </a:lnTo>
                  <a:lnTo>
                    <a:pt x="502" y="264"/>
                  </a:lnTo>
                  <a:lnTo>
                    <a:pt x="528" y="278"/>
                  </a:lnTo>
                  <a:lnTo>
                    <a:pt x="554" y="292"/>
                  </a:lnTo>
                  <a:lnTo>
                    <a:pt x="578" y="304"/>
                  </a:lnTo>
                  <a:lnTo>
                    <a:pt x="602" y="314"/>
                  </a:lnTo>
                  <a:lnTo>
                    <a:pt x="602" y="314"/>
                  </a:lnTo>
                  <a:lnTo>
                    <a:pt x="562" y="356"/>
                  </a:lnTo>
                  <a:lnTo>
                    <a:pt x="522" y="394"/>
                  </a:lnTo>
                  <a:lnTo>
                    <a:pt x="484" y="430"/>
                  </a:lnTo>
                  <a:lnTo>
                    <a:pt x="444" y="466"/>
                  </a:lnTo>
                  <a:lnTo>
                    <a:pt x="406" y="496"/>
                  </a:lnTo>
                  <a:lnTo>
                    <a:pt x="368" y="524"/>
                  </a:lnTo>
                  <a:lnTo>
                    <a:pt x="330" y="550"/>
                  </a:lnTo>
                  <a:lnTo>
                    <a:pt x="294" y="572"/>
                  </a:lnTo>
                  <a:lnTo>
                    <a:pt x="258" y="590"/>
                  </a:lnTo>
                  <a:lnTo>
                    <a:pt x="222" y="602"/>
                  </a:lnTo>
                  <a:lnTo>
                    <a:pt x="190" y="612"/>
                  </a:lnTo>
                  <a:lnTo>
                    <a:pt x="158" y="616"/>
                  </a:lnTo>
                  <a:lnTo>
                    <a:pt x="142" y="618"/>
                  </a:lnTo>
                  <a:lnTo>
                    <a:pt x="128" y="616"/>
                  </a:lnTo>
                  <a:lnTo>
                    <a:pt x="112" y="614"/>
                  </a:lnTo>
                  <a:lnTo>
                    <a:pt x="98" y="612"/>
                  </a:lnTo>
                  <a:lnTo>
                    <a:pt x="84" y="606"/>
                  </a:lnTo>
                  <a:lnTo>
                    <a:pt x="72" y="600"/>
                  </a:lnTo>
                  <a:lnTo>
                    <a:pt x="58" y="594"/>
                  </a:lnTo>
                  <a:lnTo>
                    <a:pt x="46" y="584"/>
                  </a:lnTo>
                  <a:lnTo>
                    <a:pt x="46" y="584"/>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21">
              <a:extLst>
                <a:ext uri="{FF2B5EF4-FFF2-40B4-BE49-F238E27FC236}">
                  <a16:creationId xmlns:a16="http://schemas.microsoft.com/office/drawing/2014/main" id="{A4E4D8FB-30B7-4973-9D57-5536B31E4CAB}"/>
                </a:ext>
              </a:extLst>
            </p:cNvPr>
            <p:cNvSpPr>
              <a:spLocks/>
            </p:cNvSpPr>
            <p:nvPr/>
          </p:nvSpPr>
          <p:spPr bwMode="auto">
            <a:xfrm>
              <a:off x="1653" y="1644"/>
              <a:ext cx="486" cy="534"/>
            </a:xfrm>
            <a:custGeom>
              <a:avLst/>
              <a:gdLst>
                <a:gd name="T0" fmla="*/ 0 w 486"/>
                <a:gd name="T1" fmla="*/ 424 h 534"/>
                <a:gd name="T2" fmla="*/ 0 w 486"/>
                <a:gd name="T3" fmla="*/ 424 h 534"/>
                <a:gd name="T4" fmla="*/ 18 w 486"/>
                <a:gd name="T5" fmla="*/ 388 h 534"/>
                <a:gd name="T6" fmla="*/ 40 w 486"/>
                <a:gd name="T7" fmla="*/ 350 h 534"/>
                <a:gd name="T8" fmla="*/ 68 w 486"/>
                <a:gd name="T9" fmla="*/ 312 h 534"/>
                <a:gd name="T10" fmla="*/ 100 w 486"/>
                <a:gd name="T11" fmla="*/ 274 h 534"/>
                <a:gd name="T12" fmla="*/ 134 w 486"/>
                <a:gd name="T13" fmla="*/ 236 h 534"/>
                <a:gd name="T14" fmla="*/ 172 w 486"/>
                <a:gd name="T15" fmla="*/ 198 h 534"/>
                <a:gd name="T16" fmla="*/ 210 w 486"/>
                <a:gd name="T17" fmla="*/ 162 h 534"/>
                <a:gd name="T18" fmla="*/ 248 w 486"/>
                <a:gd name="T19" fmla="*/ 126 h 534"/>
                <a:gd name="T20" fmla="*/ 286 w 486"/>
                <a:gd name="T21" fmla="*/ 96 h 534"/>
                <a:gd name="T22" fmla="*/ 322 w 486"/>
                <a:gd name="T23" fmla="*/ 68 h 534"/>
                <a:gd name="T24" fmla="*/ 358 w 486"/>
                <a:gd name="T25" fmla="*/ 44 h 534"/>
                <a:gd name="T26" fmla="*/ 390 w 486"/>
                <a:gd name="T27" fmla="*/ 24 h 534"/>
                <a:gd name="T28" fmla="*/ 420 w 486"/>
                <a:gd name="T29" fmla="*/ 10 h 534"/>
                <a:gd name="T30" fmla="*/ 444 w 486"/>
                <a:gd name="T31" fmla="*/ 2 h 534"/>
                <a:gd name="T32" fmla="*/ 454 w 486"/>
                <a:gd name="T33" fmla="*/ 0 h 534"/>
                <a:gd name="T34" fmla="*/ 464 w 486"/>
                <a:gd name="T35" fmla="*/ 0 h 534"/>
                <a:gd name="T36" fmla="*/ 472 w 486"/>
                <a:gd name="T37" fmla="*/ 2 h 534"/>
                <a:gd name="T38" fmla="*/ 478 w 486"/>
                <a:gd name="T39" fmla="*/ 6 h 534"/>
                <a:gd name="T40" fmla="*/ 478 w 486"/>
                <a:gd name="T41" fmla="*/ 6 h 534"/>
                <a:gd name="T42" fmla="*/ 482 w 486"/>
                <a:gd name="T43" fmla="*/ 12 h 534"/>
                <a:gd name="T44" fmla="*/ 484 w 486"/>
                <a:gd name="T45" fmla="*/ 18 h 534"/>
                <a:gd name="T46" fmla="*/ 486 w 486"/>
                <a:gd name="T47" fmla="*/ 28 h 534"/>
                <a:gd name="T48" fmla="*/ 486 w 486"/>
                <a:gd name="T49" fmla="*/ 38 h 534"/>
                <a:gd name="T50" fmla="*/ 480 w 486"/>
                <a:gd name="T51" fmla="*/ 64 h 534"/>
                <a:gd name="T52" fmla="*/ 470 w 486"/>
                <a:gd name="T53" fmla="*/ 94 h 534"/>
                <a:gd name="T54" fmla="*/ 456 w 486"/>
                <a:gd name="T55" fmla="*/ 130 h 534"/>
                <a:gd name="T56" fmla="*/ 436 w 486"/>
                <a:gd name="T57" fmla="*/ 168 h 534"/>
                <a:gd name="T58" fmla="*/ 414 w 486"/>
                <a:gd name="T59" fmla="*/ 208 h 534"/>
                <a:gd name="T60" fmla="*/ 388 w 486"/>
                <a:gd name="T61" fmla="*/ 250 h 534"/>
                <a:gd name="T62" fmla="*/ 358 w 486"/>
                <a:gd name="T63" fmla="*/ 292 h 534"/>
                <a:gd name="T64" fmla="*/ 328 w 486"/>
                <a:gd name="T65" fmla="*/ 334 h 534"/>
                <a:gd name="T66" fmla="*/ 294 w 486"/>
                <a:gd name="T67" fmla="*/ 376 h 534"/>
                <a:gd name="T68" fmla="*/ 260 w 486"/>
                <a:gd name="T69" fmla="*/ 414 h 534"/>
                <a:gd name="T70" fmla="*/ 226 w 486"/>
                <a:gd name="T71" fmla="*/ 450 h 534"/>
                <a:gd name="T72" fmla="*/ 192 w 486"/>
                <a:gd name="T73" fmla="*/ 484 h 534"/>
                <a:gd name="T74" fmla="*/ 158 w 486"/>
                <a:gd name="T75" fmla="*/ 512 h 534"/>
                <a:gd name="T76" fmla="*/ 124 w 486"/>
                <a:gd name="T77" fmla="*/ 534 h 534"/>
                <a:gd name="T78" fmla="*/ 124 w 486"/>
                <a:gd name="T79" fmla="*/ 534 h 534"/>
                <a:gd name="T80" fmla="*/ 92 w 486"/>
                <a:gd name="T81" fmla="*/ 510 h 534"/>
                <a:gd name="T82" fmla="*/ 60 w 486"/>
                <a:gd name="T83" fmla="*/ 482 h 534"/>
                <a:gd name="T84" fmla="*/ 28 w 486"/>
                <a:gd name="T85" fmla="*/ 454 h 534"/>
                <a:gd name="T86" fmla="*/ 0 w 486"/>
                <a:gd name="T87" fmla="*/ 424 h 534"/>
                <a:gd name="T88" fmla="*/ 0 w 486"/>
                <a:gd name="T89" fmla="*/ 424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6" h="534">
                  <a:moveTo>
                    <a:pt x="0" y="424"/>
                  </a:moveTo>
                  <a:lnTo>
                    <a:pt x="0" y="424"/>
                  </a:lnTo>
                  <a:lnTo>
                    <a:pt x="18" y="388"/>
                  </a:lnTo>
                  <a:lnTo>
                    <a:pt x="40" y="350"/>
                  </a:lnTo>
                  <a:lnTo>
                    <a:pt x="68" y="312"/>
                  </a:lnTo>
                  <a:lnTo>
                    <a:pt x="100" y="274"/>
                  </a:lnTo>
                  <a:lnTo>
                    <a:pt x="134" y="236"/>
                  </a:lnTo>
                  <a:lnTo>
                    <a:pt x="172" y="198"/>
                  </a:lnTo>
                  <a:lnTo>
                    <a:pt x="210" y="162"/>
                  </a:lnTo>
                  <a:lnTo>
                    <a:pt x="248" y="126"/>
                  </a:lnTo>
                  <a:lnTo>
                    <a:pt x="286" y="96"/>
                  </a:lnTo>
                  <a:lnTo>
                    <a:pt x="322" y="68"/>
                  </a:lnTo>
                  <a:lnTo>
                    <a:pt x="358" y="44"/>
                  </a:lnTo>
                  <a:lnTo>
                    <a:pt x="390" y="24"/>
                  </a:lnTo>
                  <a:lnTo>
                    <a:pt x="420" y="10"/>
                  </a:lnTo>
                  <a:lnTo>
                    <a:pt x="444" y="2"/>
                  </a:lnTo>
                  <a:lnTo>
                    <a:pt x="454" y="0"/>
                  </a:lnTo>
                  <a:lnTo>
                    <a:pt x="464" y="0"/>
                  </a:lnTo>
                  <a:lnTo>
                    <a:pt x="472" y="2"/>
                  </a:lnTo>
                  <a:lnTo>
                    <a:pt x="478" y="6"/>
                  </a:lnTo>
                  <a:lnTo>
                    <a:pt x="478" y="6"/>
                  </a:lnTo>
                  <a:lnTo>
                    <a:pt x="482" y="12"/>
                  </a:lnTo>
                  <a:lnTo>
                    <a:pt x="484" y="18"/>
                  </a:lnTo>
                  <a:lnTo>
                    <a:pt x="486" y="28"/>
                  </a:lnTo>
                  <a:lnTo>
                    <a:pt x="486" y="38"/>
                  </a:lnTo>
                  <a:lnTo>
                    <a:pt x="480" y="64"/>
                  </a:lnTo>
                  <a:lnTo>
                    <a:pt x="470" y="94"/>
                  </a:lnTo>
                  <a:lnTo>
                    <a:pt x="456" y="130"/>
                  </a:lnTo>
                  <a:lnTo>
                    <a:pt x="436" y="168"/>
                  </a:lnTo>
                  <a:lnTo>
                    <a:pt x="414" y="208"/>
                  </a:lnTo>
                  <a:lnTo>
                    <a:pt x="388" y="250"/>
                  </a:lnTo>
                  <a:lnTo>
                    <a:pt x="358" y="292"/>
                  </a:lnTo>
                  <a:lnTo>
                    <a:pt x="328" y="334"/>
                  </a:lnTo>
                  <a:lnTo>
                    <a:pt x="294" y="376"/>
                  </a:lnTo>
                  <a:lnTo>
                    <a:pt x="260" y="414"/>
                  </a:lnTo>
                  <a:lnTo>
                    <a:pt x="226" y="450"/>
                  </a:lnTo>
                  <a:lnTo>
                    <a:pt x="192" y="484"/>
                  </a:lnTo>
                  <a:lnTo>
                    <a:pt x="158" y="512"/>
                  </a:lnTo>
                  <a:lnTo>
                    <a:pt x="124" y="534"/>
                  </a:lnTo>
                  <a:lnTo>
                    <a:pt x="124" y="534"/>
                  </a:lnTo>
                  <a:lnTo>
                    <a:pt x="92" y="510"/>
                  </a:lnTo>
                  <a:lnTo>
                    <a:pt x="60" y="482"/>
                  </a:lnTo>
                  <a:lnTo>
                    <a:pt x="28" y="454"/>
                  </a:lnTo>
                  <a:lnTo>
                    <a:pt x="0" y="424"/>
                  </a:lnTo>
                  <a:lnTo>
                    <a:pt x="0" y="424"/>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22">
              <a:extLst>
                <a:ext uri="{FF2B5EF4-FFF2-40B4-BE49-F238E27FC236}">
                  <a16:creationId xmlns:a16="http://schemas.microsoft.com/office/drawing/2014/main" id="{31290FA3-FBA1-4CF2-9016-4EAB63CF9BAD}"/>
                </a:ext>
              </a:extLst>
            </p:cNvPr>
            <p:cNvSpPr>
              <a:spLocks/>
            </p:cNvSpPr>
            <p:nvPr/>
          </p:nvSpPr>
          <p:spPr bwMode="auto">
            <a:xfrm>
              <a:off x="3071" y="962"/>
              <a:ext cx="200" cy="196"/>
            </a:xfrm>
            <a:custGeom>
              <a:avLst/>
              <a:gdLst>
                <a:gd name="T0" fmla="*/ 0 w 200"/>
                <a:gd name="T1" fmla="*/ 46 h 196"/>
                <a:gd name="T2" fmla="*/ 0 w 200"/>
                <a:gd name="T3" fmla="*/ 46 h 196"/>
                <a:gd name="T4" fmla="*/ 30 w 200"/>
                <a:gd name="T5" fmla="*/ 30 h 196"/>
                <a:gd name="T6" fmla="*/ 60 w 200"/>
                <a:gd name="T7" fmla="*/ 18 h 196"/>
                <a:gd name="T8" fmla="*/ 86 w 200"/>
                <a:gd name="T9" fmla="*/ 8 h 196"/>
                <a:gd name="T10" fmla="*/ 110 w 200"/>
                <a:gd name="T11" fmla="*/ 2 h 196"/>
                <a:gd name="T12" fmla="*/ 132 w 200"/>
                <a:gd name="T13" fmla="*/ 0 h 196"/>
                <a:gd name="T14" fmla="*/ 152 w 200"/>
                <a:gd name="T15" fmla="*/ 0 h 196"/>
                <a:gd name="T16" fmla="*/ 168 w 200"/>
                <a:gd name="T17" fmla="*/ 4 h 196"/>
                <a:gd name="T18" fmla="*/ 174 w 200"/>
                <a:gd name="T19" fmla="*/ 8 h 196"/>
                <a:gd name="T20" fmla="*/ 180 w 200"/>
                <a:gd name="T21" fmla="*/ 12 h 196"/>
                <a:gd name="T22" fmla="*/ 180 w 200"/>
                <a:gd name="T23" fmla="*/ 12 h 196"/>
                <a:gd name="T24" fmla="*/ 186 w 200"/>
                <a:gd name="T25" fmla="*/ 18 h 196"/>
                <a:gd name="T26" fmla="*/ 190 w 200"/>
                <a:gd name="T27" fmla="*/ 24 h 196"/>
                <a:gd name="T28" fmla="*/ 196 w 200"/>
                <a:gd name="T29" fmla="*/ 40 h 196"/>
                <a:gd name="T30" fmla="*/ 200 w 200"/>
                <a:gd name="T31" fmla="*/ 58 h 196"/>
                <a:gd name="T32" fmla="*/ 200 w 200"/>
                <a:gd name="T33" fmla="*/ 80 h 196"/>
                <a:gd name="T34" fmla="*/ 196 w 200"/>
                <a:gd name="T35" fmla="*/ 104 h 196"/>
                <a:gd name="T36" fmla="*/ 190 w 200"/>
                <a:gd name="T37" fmla="*/ 132 h 196"/>
                <a:gd name="T38" fmla="*/ 182 w 200"/>
                <a:gd name="T39" fmla="*/ 162 h 196"/>
                <a:gd name="T40" fmla="*/ 170 w 200"/>
                <a:gd name="T41" fmla="*/ 196 h 196"/>
                <a:gd name="T42" fmla="*/ 170 w 200"/>
                <a:gd name="T43" fmla="*/ 196 h 196"/>
                <a:gd name="T44" fmla="*/ 126 w 200"/>
                <a:gd name="T45" fmla="*/ 162 h 196"/>
                <a:gd name="T46" fmla="*/ 80 w 200"/>
                <a:gd name="T47" fmla="*/ 126 h 196"/>
                <a:gd name="T48" fmla="*/ 80 w 200"/>
                <a:gd name="T49" fmla="*/ 126 h 196"/>
                <a:gd name="T50" fmla="*/ 38 w 200"/>
                <a:gd name="T51" fmla="*/ 86 h 196"/>
                <a:gd name="T52" fmla="*/ 0 w 200"/>
                <a:gd name="T53" fmla="*/ 46 h 196"/>
                <a:gd name="T54" fmla="*/ 0 w 200"/>
                <a:gd name="T55" fmla="*/ 46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0" h="196">
                  <a:moveTo>
                    <a:pt x="0" y="46"/>
                  </a:moveTo>
                  <a:lnTo>
                    <a:pt x="0" y="46"/>
                  </a:lnTo>
                  <a:lnTo>
                    <a:pt x="30" y="30"/>
                  </a:lnTo>
                  <a:lnTo>
                    <a:pt x="60" y="18"/>
                  </a:lnTo>
                  <a:lnTo>
                    <a:pt x="86" y="8"/>
                  </a:lnTo>
                  <a:lnTo>
                    <a:pt x="110" y="2"/>
                  </a:lnTo>
                  <a:lnTo>
                    <a:pt x="132" y="0"/>
                  </a:lnTo>
                  <a:lnTo>
                    <a:pt x="152" y="0"/>
                  </a:lnTo>
                  <a:lnTo>
                    <a:pt x="168" y="4"/>
                  </a:lnTo>
                  <a:lnTo>
                    <a:pt x="174" y="8"/>
                  </a:lnTo>
                  <a:lnTo>
                    <a:pt x="180" y="12"/>
                  </a:lnTo>
                  <a:lnTo>
                    <a:pt x="180" y="12"/>
                  </a:lnTo>
                  <a:lnTo>
                    <a:pt x="186" y="18"/>
                  </a:lnTo>
                  <a:lnTo>
                    <a:pt x="190" y="24"/>
                  </a:lnTo>
                  <a:lnTo>
                    <a:pt x="196" y="40"/>
                  </a:lnTo>
                  <a:lnTo>
                    <a:pt x="200" y="58"/>
                  </a:lnTo>
                  <a:lnTo>
                    <a:pt x="200" y="80"/>
                  </a:lnTo>
                  <a:lnTo>
                    <a:pt x="196" y="104"/>
                  </a:lnTo>
                  <a:lnTo>
                    <a:pt x="190" y="132"/>
                  </a:lnTo>
                  <a:lnTo>
                    <a:pt x="182" y="162"/>
                  </a:lnTo>
                  <a:lnTo>
                    <a:pt x="170" y="196"/>
                  </a:lnTo>
                  <a:lnTo>
                    <a:pt x="170" y="196"/>
                  </a:lnTo>
                  <a:lnTo>
                    <a:pt x="126" y="162"/>
                  </a:lnTo>
                  <a:lnTo>
                    <a:pt x="80" y="126"/>
                  </a:lnTo>
                  <a:lnTo>
                    <a:pt x="80" y="126"/>
                  </a:lnTo>
                  <a:lnTo>
                    <a:pt x="38" y="86"/>
                  </a:lnTo>
                  <a:lnTo>
                    <a:pt x="0" y="46"/>
                  </a:lnTo>
                  <a:lnTo>
                    <a:pt x="0" y="46"/>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23">
              <a:extLst>
                <a:ext uri="{FF2B5EF4-FFF2-40B4-BE49-F238E27FC236}">
                  <a16:creationId xmlns:a16="http://schemas.microsoft.com/office/drawing/2014/main" id="{30BF54F1-3A42-4229-A81E-2E0F53D609E6}"/>
                </a:ext>
              </a:extLst>
            </p:cNvPr>
            <p:cNvSpPr>
              <a:spLocks/>
            </p:cNvSpPr>
            <p:nvPr/>
          </p:nvSpPr>
          <p:spPr bwMode="auto">
            <a:xfrm>
              <a:off x="2249" y="2168"/>
              <a:ext cx="486" cy="534"/>
            </a:xfrm>
            <a:custGeom>
              <a:avLst/>
              <a:gdLst>
                <a:gd name="T0" fmla="*/ 0 w 486"/>
                <a:gd name="T1" fmla="*/ 424 h 534"/>
                <a:gd name="T2" fmla="*/ 0 w 486"/>
                <a:gd name="T3" fmla="*/ 424 h 534"/>
                <a:gd name="T4" fmla="*/ 18 w 486"/>
                <a:gd name="T5" fmla="*/ 388 h 534"/>
                <a:gd name="T6" fmla="*/ 42 w 486"/>
                <a:gd name="T7" fmla="*/ 350 h 534"/>
                <a:gd name="T8" fmla="*/ 70 w 486"/>
                <a:gd name="T9" fmla="*/ 312 h 534"/>
                <a:gd name="T10" fmla="*/ 102 w 486"/>
                <a:gd name="T11" fmla="*/ 274 h 534"/>
                <a:gd name="T12" fmla="*/ 136 w 486"/>
                <a:gd name="T13" fmla="*/ 234 h 534"/>
                <a:gd name="T14" fmla="*/ 172 w 486"/>
                <a:gd name="T15" fmla="*/ 196 h 534"/>
                <a:gd name="T16" fmla="*/ 210 w 486"/>
                <a:gd name="T17" fmla="*/ 160 h 534"/>
                <a:gd name="T18" fmla="*/ 248 w 486"/>
                <a:gd name="T19" fmla="*/ 126 h 534"/>
                <a:gd name="T20" fmla="*/ 286 w 486"/>
                <a:gd name="T21" fmla="*/ 96 h 534"/>
                <a:gd name="T22" fmla="*/ 324 w 486"/>
                <a:gd name="T23" fmla="*/ 68 h 534"/>
                <a:gd name="T24" fmla="*/ 358 w 486"/>
                <a:gd name="T25" fmla="*/ 44 h 534"/>
                <a:gd name="T26" fmla="*/ 392 w 486"/>
                <a:gd name="T27" fmla="*/ 24 h 534"/>
                <a:gd name="T28" fmla="*/ 420 w 486"/>
                <a:gd name="T29" fmla="*/ 10 h 534"/>
                <a:gd name="T30" fmla="*/ 446 w 486"/>
                <a:gd name="T31" fmla="*/ 2 h 534"/>
                <a:gd name="T32" fmla="*/ 456 w 486"/>
                <a:gd name="T33" fmla="*/ 0 h 534"/>
                <a:gd name="T34" fmla="*/ 464 w 486"/>
                <a:gd name="T35" fmla="*/ 0 h 534"/>
                <a:gd name="T36" fmla="*/ 472 w 486"/>
                <a:gd name="T37" fmla="*/ 2 h 534"/>
                <a:gd name="T38" fmla="*/ 478 w 486"/>
                <a:gd name="T39" fmla="*/ 6 h 534"/>
                <a:gd name="T40" fmla="*/ 478 w 486"/>
                <a:gd name="T41" fmla="*/ 6 h 534"/>
                <a:gd name="T42" fmla="*/ 482 w 486"/>
                <a:gd name="T43" fmla="*/ 12 h 534"/>
                <a:gd name="T44" fmla="*/ 486 w 486"/>
                <a:gd name="T45" fmla="*/ 18 h 534"/>
                <a:gd name="T46" fmla="*/ 486 w 486"/>
                <a:gd name="T47" fmla="*/ 28 h 534"/>
                <a:gd name="T48" fmla="*/ 486 w 486"/>
                <a:gd name="T49" fmla="*/ 38 h 534"/>
                <a:gd name="T50" fmla="*/ 482 w 486"/>
                <a:gd name="T51" fmla="*/ 64 h 534"/>
                <a:gd name="T52" fmla="*/ 472 w 486"/>
                <a:gd name="T53" fmla="*/ 94 h 534"/>
                <a:gd name="T54" fmla="*/ 456 w 486"/>
                <a:gd name="T55" fmla="*/ 128 h 534"/>
                <a:gd name="T56" fmla="*/ 438 w 486"/>
                <a:gd name="T57" fmla="*/ 166 h 534"/>
                <a:gd name="T58" fmla="*/ 414 w 486"/>
                <a:gd name="T59" fmla="*/ 208 h 534"/>
                <a:gd name="T60" fmla="*/ 388 w 486"/>
                <a:gd name="T61" fmla="*/ 250 h 534"/>
                <a:gd name="T62" fmla="*/ 360 w 486"/>
                <a:gd name="T63" fmla="*/ 292 h 534"/>
                <a:gd name="T64" fmla="*/ 328 w 486"/>
                <a:gd name="T65" fmla="*/ 334 h 534"/>
                <a:gd name="T66" fmla="*/ 296 w 486"/>
                <a:gd name="T67" fmla="*/ 374 h 534"/>
                <a:gd name="T68" fmla="*/ 262 w 486"/>
                <a:gd name="T69" fmla="*/ 414 h 534"/>
                <a:gd name="T70" fmla="*/ 228 w 486"/>
                <a:gd name="T71" fmla="*/ 450 h 534"/>
                <a:gd name="T72" fmla="*/ 194 w 486"/>
                <a:gd name="T73" fmla="*/ 484 h 534"/>
                <a:gd name="T74" fmla="*/ 158 w 486"/>
                <a:gd name="T75" fmla="*/ 512 h 534"/>
                <a:gd name="T76" fmla="*/ 126 w 486"/>
                <a:gd name="T77" fmla="*/ 534 h 534"/>
                <a:gd name="T78" fmla="*/ 126 w 486"/>
                <a:gd name="T79" fmla="*/ 534 h 534"/>
                <a:gd name="T80" fmla="*/ 92 w 486"/>
                <a:gd name="T81" fmla="*/ 508 h 534"/>
                <a:gd name="T82" fmla="*/ 60 w 486"/>
                <a:gd name="T83" fmla="*/ 482 h 534"/>
                <a:gd name="T84" fmla="*/ 30 w 486"/>
                <a:gd name="T85" fmla="*/ 454 h 534"/>
                <a:gd name="T86" fmla="*/ 0 w 486"/>
                <a:gd name="T87" fmla="*/ 424 h 534"/>
                <a:gd name="T88" fmla="*/ 0 w 486"/>
                <a:gd name="T89" fmla="*/ 424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6" h="534">
                  <a:moveTo>
                    <a:pt x="0" y="424"/>
                  </a:moveTo>
                  <a:lnTo>
                    <a:pt x="0" y="424"/>
                  </a:lnTo>
                  <a:lnTo>
                    <a:pt x="18" y="388"/>
                  </a:lnTo>
                  <a:lnTo>
                    <a:pt x="42" y="350"/>
                  </a:lnTo>
                  <a:lnTo>
                    <a:pt x="70" y="312"/>
                  </a:lnTo>
                  <a:lnTo>
                    <a:pt x="102" y="274"/>
                  </a:lnTo>
                  <a:lnTo>
                    <a:pt x="136" y="234"/>
                  </a:lnTo>
                  <a:lnTo>
                    <a:pt x="172" y="196"/>
                  </a:lnTo>
                  <a:lnTo>
                    <a:pt x="210" y="160"/>
                  </a:lnTo>
                  <a:lnTo>
                    <a:pt x="248" y="126"/>
                  </a:lnTo>
                  <a:lnTo>
                    <a:pt x="286" y="96"/>
                  </a:lnTo>
                  <a:lnTo>
                    <a:pt x="324" y="68"/>
                  </a:lnTo>
                  <a:lnTo>
                    <a:pt x="358" y="44"/>
                  </a:lnTo>
                  <a:lnTo>
                    <a:pt x="392" y="24"/>
                  </a:lnTo>
                  <a:lnTo>
                    <a:pt x="420" y="10"/>
                  </a:lnTo>
                  <a:lnTo>
                    <a:pt x="446" y="2"/>
                  </a:lnTo>
                  <a:lnTo>
                    <a:pt x="456" y="0"/>
                  </a:lnTo>
                  <a:lnTo>
                    <a:pt x="464" y="0"/>
                  </a:lnTo>
                  <a:lnTo>
                    <a:pt x="472" y="2"/>
                  </a:lnTo>
                  <a:lnTo>
                    <a:pt x="478" y="6"/>
                  </a:lnTo>
                  <a:lnTo>
                    <a:pt x="478" y="6"/>
                  </a:lnTo>
                  <a:lnTo>
                    <a:pt x="482" y="12"/>
                  </a:lnTo>
                  <a:lnTo>
                    <a:pt x="486" y="18"/>
                  </a:lnTo>
                  <a:lnTo>
                    <a:pt x="486" y="28"/>
                  </a:lnTo>
                  <a:lnTo>
                    <a:pt x="486" y="38"/>
                  </a:lnTo>
                  <a:lnTo>
                    <a:pt x="482" y="64"/>
                  </a:lnTo>
                  <a:lnTo>
                    <a:pt x="472" y="94"/>
                  </a:lnTo>
                  <a:lnTo>
                    <a:pt x="456" y="128"/>
                  </a:lnTo>
                  <a:lnTo>
                    <a:pt x="438" y="166"/>
                  </a:lnTo>
                  <a:lnTo>
                    <a:pt x="414" y="208"/>
                  </a:lnTo>
                  <a:lnTo>
                    <a:pt x="388" y="250"/>
                  </a:lnTo>
                  <a:lnTo>
                    <a:pt x="360" y="292"/>
                  </a:lnTo>
                  <a:lnTo>
                    <a:pt x="328" y="334"/>
                  </a:lnTo>
                  <a:lnTo>
                    <a:pt x="296" y="374"/>
                  </a:lnTo>
                  <a:lnTo>
                    <a:pt x="262" y="414"/>
                  </a:lnTo>
                  <a:lnTo>
                    <a:pt x="228" y="450"/>
                  </a:lnTo>
                  <a:lnTo>
                    <a:pt x="194" y="484"/>
                  </a:lnTo>
                  <a:lnTo>
                    <a:pt x="158" y="512"/>
                  </a:lnTo>
                  <a:lnTo>
                    <a:pt x="126" y="534"/>
                  </a:lnTo>
                  <a:lnTo>
                    <a:pt x="126" y="534"/>
                  </a:lnTo>
                  <a:lnTo>
                    <a:pt x="92" y="508"/>
                  </a:lnTo>
                  <a:lnTo>
                    <a:pt x="60" y="482"/>
                  </a:lnTo>
                  <a:lnTo>
                    <a:pt x="30" y="454"/>
                  </a:lnTo>
                  <a:lnTo>
                    <a:pt x="0" y="424"/>
                  </a:lnTo>
                  <a:lnTo>
                    <a:pt x="0" y="424"/>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24">
              <a:extLst>
                <a:ext uri="{FF2B5EF4-FFF2-40B4-BE49-F238E27FC236}">
                  <a16:creationId xmlns:a16="http://schemas.microsoft.com/office/drawing/2014/main" id="{53F6897F-374A-4C3A-BB69-AC824EC349F0}"/>
                </a:ext>
              </a:extLst>
            </p:cNvPr>
            <p:cNvSpPr>
              <a:spLocks/>
            </p:cNvSpPr>
            <p:nvPr/>
          </p:nvSpPr>
          <p:spPr bwMode="auto">
            <a:xfrm>
              <a:off x="2809" y="1186"/>
              <a:ext cx="274" cy="274"/>
            </a:xfrm>
            <a:custGeom>
              <a:avLst/>
              <a:gdLst>
                <a:gd name="T0" fmla="*/ 226 w 274"/>
                <a:gd name="T1" fmla="*/ 34 h 274"/>
                <a:gd name="T2" fmla="*/ 246 w 274"/>
                <a:gd name="T3" fmla="*/ 54 h 274"/>
                <a:gd name="T4" fmla="*/ 260 w 274"/>
                <a:gd name="T5" fmla="*/ 76 h 274"/>
                <a:gd name="T6" fmla="*/ 268 w 274"/>
                <a:gd name="T7" fmla="*/ 102 h 274"/>
                <a:gd name="T8" fmla="*/ 272 w 274"/>
                <a:gd name="T9" fmla="*/ 128 h 274"/>
                <a:gd name="T10" fmla="*/ 272 w 274"/>
                <a:gd name="T11" fmla="*/ 154 h 274"/>
                <a:gd name="T12" fmla="*/ 266 w 274"/>
                <a:gd name="T13" fmla="*/ 180 h 274"/>
                <a:gd name="T14" fmla="*/ 256 w 274"/>
                <a:gd name="T15" fmla="*/ 204 h 274"/>
                <a:gd name="T16" fmla="*/ 240 w 274"/>
                <a:gd name="T17" fmla="*/ 226 h 274"/>
                <a:gd name="T18" fmla="*/ 230 w 274"/>
                <a:gd name="T19" fmla="*/ 236 h 274"/>
                <a:gd name="T20" fmla="*/ 208 w 274"/>
                <a:gd name="T21" fmla="*/ 252 h 274"/>
                <a:gd name="T22" fmla="*/ 184 w 274"/>
                <a:gd name="T23" fmla="*/ 264 h 274"/>
                <a:gd name="T24" fmla="*/ 158 w 274"/>
                <a:gd name="T25" fmla="*/ 272 h 274"/>
                <a:gd name="T26" fmla="*/ 132 w 274"/>
                <a:gd name="T27" fmla="*/ 274 h 274"/>
                <a:gd name="T28" fmla="*/ 106 w 274"/>
                <a:gd name="T29" fmla="*/ 270 h 274"/>
                <a:gd name="T30" fmla="*/ 80 w 274"/>
                <a:gd name="T31" fmla="*/ 262 h 274"/>
                <a:gd name="T32" fmla="*/ 58 w 274"/>
                <a:gd name="T33" fmla="*/ 248 h 274"/>
                <a:gd name="T34" fmla="*/ 46 w 274"/>
                <a:gd name="T35" fmla="*/ 240 h 274"/>
                <a:gd name="T36" fmla="*/ 28 w 274"/>
                <a:gd name="T37" fmla="*/ 218 h 274"/>
                <a:gd name="T38" fmla="*/ 14 w 274"/>
                <a:gd name="T39" fmla="*/ 196 h 274"/>
                <a:gd name="T40" fmla="*/ 4 w 274"/>
                <a:gd name="T41" fmla="*/ 172 h 274"/>
                <a:gd name="T42" fmla="*/ 0 w 274"/>
                <a:gd name="T43" fmla="*/ 146 h 274"/>
                <a:gd name="T44" fmla="*/ 0 w 274"/>
                <a:gd name="T45" fmla="*/ 118 h 274"/>
                <a:gd name="T46" fmla="*/ 6 w 274"/>
                <a:gd name="T47" fmla="*/ 94 h 274"/>
                <a:gd name="T48" fmla="*/ 18 w 274"/>
                <a:gd name="T49" fmla="*/ 68 h 274"/>
                <a:gd name="T50" fmla="*/ 34 w 274"/>
                <a:gd name="T51" fmla="*/ 46 h 274"/>
                <a:gd name="T52" fmla="*/ 44 w 274"/>
                <a:gd name="T53" fmla="*/ 36 h 274"/>
                <a:gd name="T54" fmla="*/ 64 w 274"/>
                <a:gd name="T55" fmla="*/ 20 h 274"/>
                <a:gd name="T56" fmla="*/ 88 w 274"/>
                <a:gd name="T57" fmla="*/ 8 h 274"/>
                <a:gd name="T58" fmla="*/ 114 w 274"/>
                <a:gd name="T59" fmla="*/ 2 h 274"/>
                <a:gd name="T60" fmla="*/ 140 w 274"/>
                <a:gd name="T61" fmla="*/ 0 h 274"/>
                <a:gd name="T62" fmla="*/ 166 w 274"/>
                <a:gd name="T63" fmla="*/ 2 h 274"/>
                <a:gd name="T64" fmla="*/ 192 w 274"/>
                <a:gd name="T65" fmla="*/ 12 h 274"/>
                <a:gd name="T66" fmla="*/ 216 w 274"/>
                <a:gd name="T67" fmla="*/ 24 h 274"/>
                <a:gd name="T68" fmla="*/ 226 w 274"/>
                <a:gd name="T69" fmla="*/ 3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4" h="274">
                  <a:moveTo>
                    <a:pt x="226" y="34"/>
                  </a:moveTo>
                  <a:lnTo>
                    <a:pt x="226" y="34"/>
                  </a:lnTo>
                  <a:lnTo>
                    <a:pt x="236" y="44"/>
                  </a:lnTo>
                  <a:lnTo>
                    <a:pt x="246" y="54"/>
                  </a:lnTo>
                  <a:lnTo>
                    <a:pt x="254" y="64"/>
                  </a:lnTo>
                  <a:lnTo>
                    <a:pt x="260" y="76"/>
                  </a:lnTo>
                  <a:lnTo>
                    <a:pt x="264" y="88"/>
                  </a:lnTo>
                  <a:lnTo>
                    <a:pt x="268" y="102"/>
                  </a:lnTo>
                  <a:lnTo>
                    <a:pt x="272" y="114"/>
                  </a:lnTo>
                  <a:lnTo>
                    <a:pt x="272" y="128"/>
                  </a:lnTo>
                  <a:lnTo>
                    <a:pt x="274" y="140"/>
                  </a:lnTo>
                  <a:lnTo>
                    <a:pt x="272" y="154"/>
                  </a:lnTo>
                  <a:lnTo>
                    <a:pt x="270" y="166"/>
                  </a:lnTo>
                  <a:lnTo>
                    <a:pt x="266" y="180"/>
                  </a:lnTo>
                  <a:lnTo>
                    <a:pt x="262" y="192"/>
                  </a:lnTo>
                  <a:lnTo>
                    <a:pt x="256" y="204"/>
                  </a:lnTo>
                  <a:lnTo>
                    <a:pt x="248" y="216"/>
                  </a:lnTo>
                  <a:lnTo>
                    <a:pt x="240" y="226"/>
                  </a:lnTo>
                  <a:lnTo>
                    <a:pt x="240" y="226"/>
                  </a:lnTo>
                  <a:lnTo>
                    <a:pt x="230" y="236"/>
                  </a:lnTo>
                  <a:lnTo>
                    <a:pt x="220" y="246"/>
                  </a:lnTo>
                  <a:lnTo>
                    <a:pt x="208" y="252"/>
                  </a:lnTo>
                  <a:lnTo>
                    <a:pt x="196" y="260"/>
                  </a:lnTo>
                  <a:lnTo>
                    <a:pt x="184" y="264"/>
                  </a:lnTo>
                  <a:lnTo>
                    <a:pt x="172" y="268"/>
                  </a:lnTo>
                  <a:lnTo>
                    <a:pt x="158" y="272"/>
                  </a:lnTo>
                  <a:lnTo>
                    <a:pt x="146" y="272"/>
                  </a:lnTo>
                  <a:lnTo>
                    <a:pt x="132" y="274"/>
                  </a:lnTo>
                  <a:lnTo>
                    <a:pt x="120" y="272"/>
                  </a:lnTo>
                  <a:lnTo>
                    <a:pt x="106" y="270"/>
                  </a:lnTo>
                  <a:lnTo>
                    <a:pt x="94" y="266"/>
                  </a:lnTo>
                  <a:lnTo>
                    <a:pt x="80" y="262"/>
                  </a:lnTo>
                  <a:lnTo>
                    <a:pt x="68" y="256"/>
                  </a:lnTo>
                  <a:lnTo>
                    <a:pt x="58" y="248"/>
                  </a:lnTo>
                  <a:lnTo>
                    <a:pt x="46" y="240"/>
                  </a:lnTo>
                  <a:lnTo>
                    <a:pt x="46" y="240"/>
                  </a:lnTo>
                  <a:lnTo>
                    <a:pt x="36" y="230"/>
                  </a:lnTo>
                  <a:lnTo>
                    <a:pt x="28" y="218"/>
                  </a:lnTo>
                  <a:lnTo>
                    <a:pt x="20" y="208"/>
                  </a:lnTo>
                  <a:lnTo>
                    <a:pt x="14" y="196"/>
                  </a:lnTo>
                  <a:lnTo>
                    <a:pt x="8" y="184"/>
                  </a:lnTo>
                  <a:lnTo>
                    <a:pt x="4" y="172"/>
                  </a:lnTo>
                  <a:lnTo>
                    <a:pt x="2" y="158"/>
                  </a:lnTo>
                  <a:lnTo>
                    <a:pt x="0" y="146"/>
                  </a:lnTo>
                  <a:lnTo>
                    <a:pt x="0" y="132"/>
                  </a:lnTo>
                  <a:lnTo>
                    <a:pt x="0" y="118"/>
                  </a:lnTo>
                  <a:lnTo>
                    <a:pt x="2" y="106"/>
                  </a:lnTo>
                  <a:lnTo>
                    <a:pt x="6" y="94"/>
                  </a:lnTo>
                  <a:lnTo>
                    <a:pt x="12" y="80"/>
                  </a:lnTo>
                  <a:lnTo>
                    <a:pt x="18" y="68"/>
                  </a:lnTo>
                  <a:lnTo>
                    <a:pt x="24" y="56"/>
                  </a:lnTo>
                  <a:lnTo>
                    <a:pt x="34" y="46"/>
                  </a:lnTo>
                  <a:lnTo>
                    <a:pt x="34" y="46"/>
                  </a:lnTo>
                  <a:lnTo>
                    <a:pt x="44" y="36"/>
                  </a:lnTo>
                  <a:lnTo>
                    <a:pt x="54" y="28"/>
                  </a:lnTo>
                  <a:lnTo>
                    <a:pt x="64" y="20"/>
                  </a:lnTo>
                  <a:lnTo>
                    <a:pt x="76" y="14"/>
                  </a:lnTo>
                  <a:lnTo>
                    <a:pt x="88" y="8"/>
                  </a:lnTo>
                  <a:lnTo>
                    <a:pt x="102" y="4"/>
                  </a:lnTo>
                  <a:lnTo>
                    <a:pt x="114" y="2"/>
                  </a:lnTo>
                  <a:lnTo>
                    <a:pt x="128" y="0"/>
                  </a:lnTo>
                  <a:lnTo>
                    <a:pt x="140" y="0"/>
                  </a:lnTo>
                  <a:lnTo>
                    <a:pt x="154" y="0"/>
                  </a:lnTo>
                  <a:lnTo>
                    <a:pt x="166" y="2"/>
                  </a:lnTo>
                  <a:lnTo>
                    <a:pt x="180" y="6"/>
                  </a:lnTo>
                  <a:lnTo>
                    <a:pt x="192" y="12"/>
                  </a:lnTo>
                  <a:lnTo>
                    <a:pt x="204" y="18"/>
                  </a:lnTo>
                  <a:lnTo>
                    <a:pt x="216" y="24"/>
                  </a:lnTo>
                  <a:lnTo>
                    <a:pt x="226" y="34"/>
                  </a:lnTo>
                  <a:lnTo>
                    <a:pt x="226" y="34"/>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25">
              <a:extLst>
                <a:ext uri="{FF2B5EF4-FFF2-40B4-BE49-F238E27FC236}">
                  <a16:creationId xmlns:a16="http://schemas.microsoft.com/office/drawing/2014/main" id="{067420FF-DD43-4F84-9604-D42757EB7D3D}"/>
                </a:ext>
              </a:extLst>
            </p:cNvPr>
            <p:cNvSpPr>
              <a:spLocks/>
            </p:cNvSpPr>
            <p:nvPr/>
          </p:nvSpPr>
          <p:spPr bwMode="auto">
            <a:xfrm>
              <a:off x="2587" y="1440"/>
              <a:ext cx="272" cy="272"/>
            </a:xfrm>
            <a:custGeom>
              <a:avLst/>
              <a:gdLst>
                <a:gd name="T0" fmla="*/ 226 w 272"/>
                <a:gd name="T1" fmla="*/ 34 h 272"/>
                <a:gd name="T2" fmla="*/ 244 w 272"/>
                <a:gd name="T3" fmla="*/ 54 h 272"/>
                <a:gd name="T4" fmla="*/ 260 w 272"/>
                <a:gd name="T5" fmla="*/ 76 h 272"/>
                <a:gd name="T6" fmla="*/ 268 w 272"/>
                <a:gd name="T7" fmla="*/ 102 h 272"/>
                <a:gd name="T8" fmla="*/ 272 w 272"/>
                <a:gd name="T9" fmla="*/ 128 h 272"/>
                <a:gd name="T10" fmla="*/ 272 w 272"/>
                <a:gd name="T11" fmla="*/ 154 h 272"/>
                <a:gd name="T12" fmla="*/ 266 w 272"/>
                <a:gd name="T13" fmla="*/ 180 h 272"/>
                <a:gd name="T14" fmla="*/ 254 w 272"/>
                <a:gd name="T15" fmla="*/ 204 h 272"/>
                <a:gd name="T16" fmla="*/ 238 w 272"/>
                <a:gd name="T17" fmla="*/ 226 h 272"/>
                <a:gd name="T18" fmla="*/ 230 w 272"/>
                <a:gd name="T19" fmla="*/ 236 h 272"/>
                <a:gd name="T20" fmla="*/ 208 w 272"/>
                <a:gd name="T21" fmla="*/ 252 h 272"/>
                <a:gd name="T22" fmla="*/ 184 w 272"/>
                <a:gd name="T23" fmla="*/ 264 h 272"/>
                <a:gd name="T24" fmla="*/ 158 w 272"/>
                <a:gd name="T25" fmla="*/ 272 h 272"/>
                <a:gd name="T26" fmla="*/ 132 w 272"/>
                <a:gd name="T27" fmla="*/ 272 h 272"/>
                <a:gd name="T28" fmla="*/ 106 w 272"/>
                <a:gd name="T29" fmla="*/ 270 h 272"/>
                <a:gd name="T30" fmla="*/ 80 w 272"/>
                <a:gd name="T31" fmla="*/ 262 h 272"/>
                <a:gd name="T32" fmla="*/ 56 w 272"/>
                <a:gd name="T33" fmla="*/ 248 h 272"/>
                <a:gd name="T34" fmla="*/ 46 w 272"/>
                <a:gd name="T35" fmla="*/ 238 h 272"/>
                <a:gd name="T36" fmla="*/ 26 w 272"/>
                <a:gd name="T37" fmla="*/ 218 h 272"/>
                <a:gd name="T38" fmla="*/ 12 w 272"/>
                <a:gd name="T39" fmla="*/ 196 h 272"/>
                <a:gd name="T40" fmla="*/ 4 w 272"/>
                <a:gd name="T41" fmla="*/ 170 h 272"/>
                <a:gd name="T42" fmla="*/ 0 w 272"/>
                <a:gd name="T43" fmla="*/ 146 h 272"/>
                <a:gd name="T44" fmla="*/ 0 w 272"/>
                <a:gd name="T45" fmla="*/ 118 h 272"/>
                <a:gd name="T46" fmla="*/ 6 w 272"/>
                <a:gd name="T47" fmla="*/ 92 h 272"/>
                <a:gd name="T48" fmla="*/ 16 w 272"/>
                <a:gd name="T49" fmla="*/ 68 h 272"/>
                <a:gd name="T50" fmla="*/ 32 w 272"/>
                <a:gd name="T51" fmla="*/ 46 h 272"/>
                <a:gd name="T52" fmla="*/ 42 w 272"/>
                <a:gd name="T53" fmla="*/ 36 h 272"/>
                <a:gd name="T54" fmla="*/ 64 w 272"/>
                <a:gd name="T55" fmla="*/ 20 h 272"/>
                <a:gd name="T56" fmla="*/ 88 w 272"/>
                <a:gd name="T57" fmla="*/ 8 h 272"/>
                <a:gd name="T58" fmla="*/ 114 w 272"/>
                <a:gd name="T59" fmla="*/ 2 h 272"/>
                <a:gd name="T60" fmla="*/ 140 w 272"/>
                <a:gd name="T61" fmla="*/ 0 h 272"/>
                <a:gd name="T62" fmla="*/ 166 w 272"/>
                <a:gd name="T63" fmla="*/ 2 h 272"/>
                <a:gd name="T64" fmla="*/ 192 w 272"/>
                <a:gd name="T65" fmla="*/ 10 h 272"/>
                <a:gd name="T66" fmla="*/ 216 w 272"/>
                <a:gd name="T67" fmla="*/ 24 h 272"/>
                <a:gd name="T68" fmla="*/ 226 w 272"/>
                <a:gd name="T69" fmla="*/ 34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2" h="272">
                  <a:moveTo>
                    <a:pt x="226" y="34"/>
                  </a:moveTo>
                  <a:lnTo>
                    <a:pt x="226" y="34"/>
                  </a:lnTo>
                  <a:lnTo>
                    <a:pt x="236" y="42"/>
                  </a:lnTo>
                  <a:lnTo>
                    <a:pt x="244" y="54"/>
                  </a:lnTo>
                  <a:lnTo>
                    <a:pt x="252" y="64"/>
                  </a:lnTo>
                  <a:lnTo>
                    <a:pt x="260" y="76"/>
                  </a:lnTo>
                  <a:lnTo>
                    <a:pt x="264" y="88"/>
                  </a:lnTo>
                  <a:lnTo>
                    <a:pt x="268" y="102"/>
                  </a:lnTo>
                  <a:lnTo>
                    <a:pt x="270" y="114"/>
                  </a:lnTo>
                  <a:lnTo>
                    <a:pt x="272" y="128"/>
                  </a:lnTo>
                  <a:lnTo>
                    <a:pt x="272" y="140"/>
                  </a:lnTo>
                  <a:lnTo>
                    <a:pt x="272" y="154"/>
                  </a:lnTo>
                  <a:lnTo>
                    <a:pt x="270" y="166"/>
                  </a:lnTo>
                  <a:lnTo>
                    <a:pt x="266" y="180"/>
                  </a:lnTo>
                  <a:lnTo>
                    <a:pt x="260" y="192"/>
                  </a:lnTo>
                  <a:lnTo>
                    <a:pt x="254" y="204"/>
                  </a:lnTo>
                  <a:lnTo>
                    <a:pt x="248" y="216"/>
                  </a:lnTo>
                  <a:lnTo>
                    <a:pt x="238" y="226"/>
                  </a:lnTo>
                  <a:lnTo>
                    <a:pt x="238" y="226"/>
                  </a:lnTo>
                  <a:lnTo>
                    <a:pt x="230" y="236"/>
                  </a:lnTo>
                  <a:lnTo>
                    <a:pt x="218" y="246"/>
                  </a:lnTo>
                  <a:lnTo>
                    <a:pt x="208" y="252"/>
                  </a:lnTo>
                  <a:lnTo>
                    <a:pt x="196" y="260"/>
                  </a:lnTo>
                  <a:lnTo>
                    <a:pt x="184" y="264"/>
                  </a:lnTo>
                  <a:lnTo>
                    <a:pt x="170" y="268"/>
                  </a:lnTo>
                  <a:lnTo>
                    <a:pt x="158" y="272"/>
                  </a:lnTo>
                  <a:lnTo>
                    <a:pt x="144" y="272"/>
                  </a:lnTo>
                  <a:lnTo>
                    <a:pt x="132" y="272"/>
                  </a:lnTo>
                  <a:lnTo>
                    <a:pt x="118" y="272"/>
                  </a:lnTo>
                  <a:lnTo>
                    <a:pt x="106" y="270"/>
                  </a:lnTo>
                  <a:lnTo>
                    <a:pt x="92" y="266"/>
                  </a:lnTo>
                  <a:lnTo>
                    <a:pt x="80" y="262"/>
                  </a:lnTo>
                  <a:lnTo>
                    <a:pt x="68" y="256"/>
                  </a:lnTo>
                  <a:lnTo>
                    <a:pt x="56" y="248"/>
                  </a:lnTo>
                  <a:lnTo>
                    <a:pt x="46" y="238"/>
                  </a:lnTo>
                  <a:lnTo>
                    <a:pt x="46" y="238"/>
                  </a:lnTo>
                  <a:lnTo>
                    <a:pt x="36" y="230"/>
                  </a:lnTo>
                  <a:lnTo>
                    <a:pt x="26" y="218"/>
                  </a:lnTo>
                  <a:lnTo>
                    <a:pt x="20" y="208"/>
                  </a:lnTo>
                  <a:lnTo>
                    <a:pt x="12" y="196"/>
                  </a:lnTo>
                  <a:lnTo>
                    <a:pt x="8" y="184"/>
                  </a:lnTo>
                  <a:lnTo>
                    <a:pt x="4" y="170"/>
                  </a:lnTo>
                  <a:lnTo>
                    <a:pt x="0" y="158"/>
                  </a:lnTo>
                  <a:lnTo>
                    <a:pt x="0" y="146"/>
                  </a:lnTo>
                  <a:lnTo>
                    <a:pt x="0" y="132"/>
                  </a:lnTo>
                  <a:lnTo>
                    <a:pt x="0" y="118"/>
                  </a:lnTo>
                  <a:lnTo>
                    <a:pt x="2" y="106"/>
                  </a:lnTo>
                  <a:lnTo>
                    <a:pt x="6" y="92"/>
                  </a:lnTo>
                  <a:lnTo>
                    <a:pt x="10" y="80"/>
                  </a:lnTo>
                  <a:lnTo>
                    <a:pt x="16" y="68"/>
                  </a:lnTo>
                  <a:lnTo>
                    <a:pt x="24" y="56"/>
                  </a:lnTo>
                  <a:lnTo>
                    <a:pt x="32" y="46"/>
                  </a:lnTo>
                  <a:lnTo>
                    <a:pt x="32" y="46"/>
                  </a:lnTo>
                  <a:lnTo>
                    <a:pt x="42" y="36"/>
                  </a:lnTo>
                  <a:lnTo>
                    <a:pt x="54" y="26"/>
                  </a:lnTo>
                  <a:lnTo>
                    <a:pt x="64" y="20"/>
                  </a:lnTo>
                  <a:lnTo>
                    <a:pt x="76" y="12"/>
                  </a:lnTo>
                  <a:lnTo>
                    <a:pt x="88" y="8"/>
                  </a:lnTo>
                  <a:lnTo>
                    <a:pt x="100" y="4"/>
                  </a:lnTo>
                  <a:lnTo>
                    <a:pt x="114" y="2"/>
                  </a:lnTo>
                  <a:lnTo>
                    <a:pt x="126" y="0"/>
                  </a:lnTo>
                  <a:lnTo>
                    <a:pt x="140" y="0"/>
                  </a:lnTo>
                  <a:lnTo>
                    <a:pt x="154" y="0"/>
                  </a:lnTo>
                  <a:lnTo>
                    <a:pt x="166" y="2"/>
                  </a:lnTo>
                  <a:lnTo>
                    <a:pt x="178" y="6"/>
                  </a:lnTo>
                  <a:lnTo>
                    <a:pt x="192" y="10"/>
                  </a:lnTo>
                  <a:lnTo>
                    <a:pt x="204" y="18"/>
                  </a:lnTo>
                  <a:lnTo>
                    <a:pt x="216" y="24"/>
                  </a:lnTo>
                  <a:lnTo>
                    <a:pt x="226" y="34"/>
                  </a:lnTo>
                  <a:lnTo>
                    <a:pt x="226" y="34"/>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26">
              <a:extLst>
                <a:ext uri="{FF2B5EF4-FFF2-40B4-BE49-F238E27FC236}">
                  <a16:creationId xmlns:a16="http://schemas.microsoft.com/office/drawing/2014/main" id="{A344F061-3E0F-4946-A6A5-2CF57A70E95C}"/>
                </a:ext>
              </a:extLst>
            </p:cNvPr>
            <p:cNvSpPr>
              <a:spLocks/>
            </p:cNvSpPr>
            <p:nvPr/>
          </p:nvSpPr>
          <p:spPr bwMode="auto">
            <a:xfrm>
              <a:off x="2845" y="1222"/>
              <a:ext cx="202" cy="202"/>
            </a:xfrm>
            <a:custGeom>
              <a:avLst/>
              <a:gdLst>
                <a:gd name="T0" fmla="*/ 168 w 202"/>
                <a:gd name="T1" fmla="*/ 24 h 202"/>
                <a:gd name="T2" fmla="*/ 168 w 202"/>
                <a:gd name="T3" fmla="*/ 24 h 202"/>
                <a:gd name="T4" fmla="*/ 182 w 202"/>
                <a:gd name="T5" fmla="*/ 40 h 202"/>
                <a:gd name="T6" fmla="*/ 192 w 202"/>
                <a:gd name="T7" fmla="*/ 56 h 202"/>
                <a:gd name="T8" fmla="*/ 198 w 202"/>
                <a:gd name="T9" fmla="*/ 74 h 202"/>
                <a:gd name="T10" fmla="*/ 202 w 202"/>
                <a:gd name="T11" fmla="*/ 94 h 202"/>
                <a:gd name="T12" fmla="*/ 200 w 202"/>
                <a:gd name="T13" fmla="*/ 114 h 202"/>
                <a:gd name="T14" fmla="*/ 196 w 202"/>
                <a:gd name="T15" fmla="*/ 132 h 202"/>
                <a:gd name="T16" fmla="*/ 188 w 202"/>
                <a:gd name="T17" fmla="*/ 150 h 202"/>
                <a:gd name="T18" fmla="*/ 176 w 202"/>
                <a:gd name="T19" fmla="*/ 166 h 202"/>
                <a:gd name="T20" fmla="*/ 176 w 202"/>
                <a:gd name="T21" fmla="*/ 166 h 202"/>
                <a:gd name="T22" fmla="*/ 162 w 202"/>
                <a:gd name="T23" fmla="*/ 180 h 202"/>
                <a:gd name="T24" fmla="*/ 144 w 202"/>
                <a:gd name="T25" fmla="*/ 192 h 202"/>
                <a:gd name="T26" fmla="*/ 126 w 202"/>
                <a:gd name="T27" fmla="*/ 198 h 202"/>
                <a:gd name="T28" fmla="*/ 108 w 202"/>
                <a:gd name="T29" fmla="*/ 202 h 202"/>
                <a:gd name="T30" fmla="*/ 88 w 202"/>
                <a:gd name="T31" fmla="*/ 200 h 202"/>
                <a:gd name="T32" fmla="*/ 68 w 202"/>
                <a:gd name="T33" fmla="*/ 196 h 202"/>
                <a:gd name="T34" fmla="*/ 50 w 202"/>
                <a:gd name="T35" fmla="*/ 188 h 202"/>
                <a:gd name="T36" fmla="*/ 34 w 202"/>
                <a:gd name="T37" fmla="*/ 176 h 202"/>
                <a:gd name="T38" fmla="*/ 34 w 202"/>
                <a:gd name="T39" fmla="*/ 176 h 202"/>
                <a:gd name="T40" fmla="*/ 20 w 202"/>
                <a:gd name="T41" fmla="*/ 162 h 202"/>
                <a:gd name="T42" fmla="*/ 10 w 202"/>
                <a:gd name="T43" fmla="*/ 144 h 202"/>
                <a:gd name="T44" fmla="*/ 2 w 202"/>
                <a:gd name="T45" fmla="*/ 126 h 202"/>
                <a:gd name="T46" fmla="*/ 0 w 202"/>
                <a:gd name="T47" fmla="*/ 106 h 202"/>
                <a:gd name="T48" fmla="*/ 0 w 202"/>
                <a:gd name="T49" fmla="*/ 88 h 202"/>
                <a:gd name="T50" fmla="*/ 4 w 202"/>
                <a:gd name="T51" fmla="*/ 68 h 202"/>
                <a:gd name="T52" fmla="*/ 12 w 202"/>
                <a:gd name="T53" fmla="*/ 50 h 202"/>
                <a:gd name="T54" fmla="*/ 24 w 202"/>
                <a:gd name="T55" fmla="*/ 34 h 202"/>
                <a:gd name="T56" fmla="*/ 24 w 202"/>
                <a:gd name="T57" fmla="*/ 34 h 202"/>
                <a:gd name="T58" fmla="*/ 40 w 202"/>
                <a:gd name="T59" fmla="*/ 20 h 202"/>
                <a:gd name="T60" fmla="*/ 56 w 202"/>
                <a:gd name="T61" fmla="*/ 10 h 202"/>
                <a:gd name="T62" fmla="*/ 74 w 202"/>
                <a:gd name="T63" fmla="*/ 2 h 202"/>
                <a:gd name="T64" fmla="*/ 94 w 202"/>
                <a:gd name="T65" fmla="*/ 0 h 202"/>
                <a:gd name="T66" fmla="*/ 114 w 202"/>
                <a:gd name="T67" fmla="*/ 0 h 202"/>
                <a:gd name="T68" fmla="*/ 132 w 202"/>
                <a:gd name="T69" fmla="*/ 4 h 202"/>
                <a:gd name="T70" fmla="*/ 150 w 202"/>
                <a:gd name="T71" fmla="*/ 12 h 202"/>
                <a:gd name="T72" fmla="*/ 168 w 202"/>
                <a:gd name="T73" fmla="*/ 24 h 202"/>
                <a:gd name="T74" fmla="*/ 168 w 202"/>
                <a:gd name="T75" fmla="*/ 24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2" h="202">
                  <a:moveTo>
                    <a:pt x="168" y="24"/>
                  </a:moveTo>
                  <a:lnTo>
                    <a:pt x="168" y="24"/>
                  </a:lnTo>
                  <a:lnTo>
                    <a:pt x="182" y="40"/>
                  </a:lnTo>
                  <a:lnTo>
                    <a:pt x="192" y="56"/>
                  </a:lnTo>
                  <a:lnTo>
                    <a:pt x="198" y="74"/>
                  </a:lnTo>
                  <a:lnTo>
                    <a:pt x="202" y="94"/>
                  </a:lnTo>
                  <a:lnTo>
                    <a:pt x="200" y="114"/>
                  </a:lnTo>
                  <a:lnTo>
                    <a:pt x="196" y="132"/>
                  </a:lnTo>
                  <a:lnTo>
                    <a:pt x="188" y="150"/>
                  </a:lnTo>
                  <a:lnTo>
                    <a:pt x="176" y="166"/>
                  </a:lnTo>
                  <a:lnTo>
                    <a:pt x="176" y="166"/>
                  </a:lnTo>
                  <a:lnTo>
                    <a:pt x="162" y="180"/>
                  </a:lnTo>
                  <a:lnTo>
                    <a:pt x="144" y="192"/>
                  </a:lnTo>
                  <a:lnTo>
                    <a:pt x="126" y="198"/>
                  </a:lnTo>
                  <a:lnTo>
                    <a:pt x="108" y="202"/>
                  </a:lnTo>
                  <a:lnTo>
                    <a:pt x="88" y="200"/>
                  </a:lnTo>
                  <a:lnTo>
                    <a:pt x="68" y="196"/>
                  </a:lnTo>
                  <a:lnTo>
                    <a:pt x="50" y="188"/>
                  </a:lnTo>
                  <a:lnTo>
                    <a:pt x="34" y="176"/>
                  </a:lnTo>
                  <a:lnTo>
                    <a:pt x="34" y="176"/>
                  </a:lnTo>
                  <a:lnTo>
                    <a:pt x="20" y="162"/>
                  </a:lnTo>
                  <a:lnTo>
                    <a:pt x="10" y="144"/>
                  </a:lnTo>
                  <a:lnTo>
                    <a:pt x="2" y="126"/>
                  </a:lnTo>
                  <a:lnTo>
                    <a:pt x="0" y="106"/>
                  </a:lnTo>
                  <a:lnTo>
                    <a:pt x="0" y="88"/>
                  </a:lnTo>
                  <a:lnTo>
                    <a:pt x="4" y="68"/>
                  </a:lnTo>
                  <a:lnTo>
                    <a:pt x="12" y="50"/>
                  </a:lnTo>
                  <a:lnTo>
                    <a:pt x="24" y="34"/>
                  </a:lnTo>
                  <a:lnTo>
                    <a:pt x="24" y="34"/>
                  </a:lnTo>
                  <a:lnTo>
                    <a:pt x="40" y="20"/>
                  </a:lnTo>
                  <a:lnTo>
                    <a:pt x="56" y="10"/>
                  </a:lnTo>
                  <a:lnTo>
                    <a:pt x="74" y="2"/>
                  </a:lnTo>
                  <a:lnTo>
                    <a:pt x="94" y="0"/>
                  </a:lnTo>
                  <a:lnTo>
                    <a:pt x="114" y="0"/>
                  </a:lnTo>
                  <a:lnTo>
                    <a:pt x="132" y="4"/>
                  </a:lnTo>
                  <a:lnTo>
                    <a:pt x="150" y="12"/>
                  </a:lnTo>
                  <a:lnTo>
                    <a:pt x="168" y="24"/>
                  </a:lnTo>
                  <a:lnTo>
                    <a:pt x="168" y="24"/>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27">
              <a:extLst>
                <a:ext uri="{FF2B5EF4-FFF2-40B4-BE49-F238E27FC236}">
                  <a16:creationId xmlns:a16="http://schemas.microsoft.com/office/drawing/2014/main" id="{801F812F-E5D4-46DF-BC9B-87E1922F45FD}"/>
                </a:ext>
              </a:extLst>
            </p:cNvPr>
            <p:cNvSpPr>
              <a:spLocks/>
            </p:cNvSpPr>
            <p:nvPr/>
          </p:nvSpPr>
          <p:spPr bwMode="auto">
            <a:xfrm>
              <a:off x="2621" y="1476"/>
              <a:ext cx="202" cy="202"/>
            </a:xfrm>
            <a:custGeom>
              <a:avLst/>
              <a:gdLst>
                <a:gd name="T0" fmla="*/ 168 w 202"/>
                <a:gd name="T1" fmla="*/ 24 h 202"/>
                <a:gd name="T2" fmla="*/ 168 w 202"/>
                <a:gd name="T3" fmla="*/ 24 h 202"/>
                <a:gd name="T4" fmla="*/ 182 w 202"/>
                <a:gd name="T5" fmla="*/ 38 h 202"/>
                <a:gd name="T6" fmla="*/ 194 w 202"/>
                <a:gd name="T7" fmla="*/ 56 h 202"/>
                <a:gd name="T8" fmla="*/ 200 w 202"/>
                <a:gd name="T9" fmla="*/ 74 h 202"/>
                <a:gd name="T10" fmla="*/ 202 w 202"/>
                <a:gd name="T11" fmla="*/ 94 h 202"/>
                <a:gd name="T12" fmla="*/ 202 w 202"/>
                <a:gd name="T13" fmla="*/ 112 h 202"/>
                <a:gd name="T14" fmla="*/ 198 w 202"/>
                <a:gd name="T15" fmla="*/ 132 h 202"/>
                <a:gd name="T16" fmla="*/ 190 w 202"/>
                <a:gd name="T17" fmla="*/ 150 h 202"/>
                <a:gd name="T18" fmla="*/ 178 w 202"/>
                <a:gd name="T19" fmla="*/ 166 h 202"/>
                <a:gd name="T20" fmla="*/ 178 w 202"/>
                <a:gd name="T21" fmla="*/ 166 h 202"/>
                <a:gd name="T22" fmla="*/ 164 w 202"/>
                <a:gd name="T23" fmla="*/ 180 h 202"/>
                <a:gd name="T24" fmla="*/ 146 w 202"/>
                <a:gd name="T25" fmla="*/ 192 h 202"/>
                <a:gd name="T26" fmla="*/ 128 w 202"/>
                <a:gd name="T27" fmla="*/ 198 h 202"/>
                <a:gd name="T28" fmla="*/ 108 w 202"/>
                <a:gd name="T29" fmla="*/ 202 h 202"/>
                <a:gd name="T30" fmla="*/ 90 w 202"/>
                <a:gd name="T31" fmla="*/ 200 h 202"/>
                <a:gd name="T32" fmla="*/ 70 w 202"/>
                <a:gd name="T33" fmla="*/ 196 h 202"/>
                <a:gd name="T34" fmla="*/ 52 w 202"/>
                <a:gd name="T35" fmla="*/ 188 h 202"/>
                <a:gd name="T36" fmla="*/ 36 w 202"/>
                <a:gd name="T37" fmla="*/ 176 h 202"/>
                <a:gd name="T38" fmla="*/ 36 w 202"/>
                <a:gd name="T39" fmla="*/ 176 h 202"/>
                <a:gd name="T40" fmla="*/ 22 w 202"/>
                <a:gd name="T41" fmla="*/ 162 h 202"/>
                <a:gd name="T42" fmla="*/ 10 w 202"/>
                <a:gd name="T43" fmla="*/ 144 h 202"/>
                <a:gd name="T44" fmla="*/ 4 w 202"/>
                <a:gd name="T45" fmla="*/ 126 h 202"/>
                <a:gd name="T46" fmla="*/ 0 w 202"/>
                <a:gd name="T47" fmla="*/ 106 h 202"/>
                <a:gd name="T48" fmla="*/ 2 w 202"/>
                <a:gd name="T49" fmla="*/ 88 h 202"/>
                <a:gd name="T50" fmla="*/ 6 w 202"/>
                <a:gd name="T51" fmla="*/ 68 h 202"/>
                <a:gd name="T52" fmla="*/ 14 w 202"/>
                <a:gd name="T53" fmla="*/ 50 h 202"/>
                <a:gd name="T54" fmla="*/ 26 w 202"/>
                <a:gd name="T55" fmla="*/ 34 h 202"/>
                <a:gd name="T56" fmla="*/ 26 w 202"/>
                <a:gd name="T57" fmla="*/ 34 h 202"/>
                <a:gd name="T58" fmla="*/ 40 w 202"/>
                <a:gd name="T59" fmla="*/ 20 h 202"/>
                <a:gd name="T60" fmla="*/ 58 w 202"/>
                <a:gd name="T61" fmla="*/ 8 h 202"/>
                <a:gd name="T62" fmla="*/ 76 w 202"/>
                <a:gd name="T63" fmla="*/ 2 h 202"/>
                <a:gd name="T64" fmla="*/ 96 w 202"/>
                <a:gd name="T65" fmla="*/ 0 h 202"/>
                <a:gd name="T66" fmla="*/ 114 w 202"/>
                <a:gd name="T67" fmla="*/ 0 h 202"/>
                <a:gd name="T68" fmla="*/ 134 w 202"/>
                <a:gd name="T69" fmla="*/ 4 h 202"/>
                <a:gd name="T70" fmla="*/ 152 w 202"/>
                <a:gd name="T71" fmla="*/ 12 h 202"/>
                <a:gd name="T72" fmla="*/ 168 w 202"/>
                <a:gd name="T73" fmla="*/ 24 h 202"/>
                <a:gd name="T74" fmla="*/ 168 w 202"/>
                <a:gd name="T75" fmla="*/ 24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2" h="202">
                  <a:moveTo>
                    <a:pt x="168" y="24"/>
                  </a:moveTo>
                  <a:lnTo>
                    <a:pt x="168" y="24"/>
                  </a:lnTo>
                  <a:lnTo>
                    <a:pt x="182" y="38"/>
                  </a:lnTo>
                  <a:lnTo>
                    <a:pt x="194" y="56"/>
                  </a:lnTo>
                  <a:lnTo>
                    <a:pt x="200" y="74"/>
                  </a:lnTo>
                  <a:lnTo>
                    <a:pt x="202" y="94"/>
                  </a:lnTo>
                  <a:lnTo>
                    <a:pt x="202" y="112"/>
                  </a:lnTo>
                  <a:lnTo>
                    <a:pt x="198" y="132"/>
                  </a:lnTo>
                  <a:lnTo>
                    <a:pt x="190" y="150"/>
                  </a:lnTo>
                  <a:lnTo>
                    <a:pt x="178" y="166"/>
                  </a:lnTo>
                  <a:lnTo>
                    <a:pt x="178" y="166"/>
                  </a:lnTo>
                  <a:lnTo>
                    <a:pt x="164" y="180"/>
                  </a:lnTo>
                  <a:lnTo>
                    <a:pt x="146" y="192"/>
                  </a:lnTo>
                  <a:lnTo>
                    <a:pt x="128" y="198"/>
                  </a:lnTo>
                  <a:lnTo>
                    <a:pt x="108" y="202"/>
                  </a:lnTo>
                  <a:lnTo>
                    <a:pt x="90" y="200"/>
                  </a:lnTo>
                  <a:lnTo>
                    <a:pt x="70" y="196"/>
                  </a:lnTo>
                  <a:lnTo>
                    <a:pt x="52" y="188"/>
                  </a:lnTo>
                  <a:lnTo>
                    <a:pt x="36" y="176"/>
                  </a:lnTo>
                  <a:lnTo>
                    <a:pt x="36" y="176"/>
                  </a:lnTo>
                  <a:lnTo>
                    <a:pt x="22" y="162"/>
                  </a:lnTo>
                  <a:lnTo>
                    <a:pt x="10" y="144"/>
                  </a:lnTo>
                  <a:lnTo>
                    <a:pt x="4" y="126"/>
                  </a:lnTo>
                  <a:lnTo>
                    <a:pt x="0" y="106"/>
                  </a:lnTo>
                  <a:lnTo>
                    <a:pt x="2" y="88"/>
                  </a:lnTo>
                  <a:lnTo>
                    <a:pt x="6" y="68"/>
                  </a:lnTo>
                  <a:lnTo>
                    <a:pt x="14" y="50"/>
                  </a:lnTo>
                  <a:lnTo>
                    <a:pt x="26" y="34"/>
                  </a:lnTo>
                  <a:lnTo>
                    <a:pt x="26" y="34"/>
                  </a:lnTo>
                  <a:lnTo>
                    <a:pt x="40" y="20"/>
                  </a:lnTo>
                  <a:lnTo>
                    <a:pt x="58" y="8"/>
                  </a:lnTo>
                  <a:lnTo>
                    <a:pt x="76" y="2"/>
                  </a:lnTo>
                  <a:lnTo>
                    <a:pt x="96" y="0"/>
                  </a:lnTo>
                  <a:lnTo>
                    <a:pt x="114" y="0"/>
                  </a:lnTo>
                  <a:lnTo>
                    <a:pt x="134" y="4"/>
                  </a:lnTo>
                  <a:lnTo>
                    <a:pt x="152" y="12"/>
                  </a:lnTo>
                  <a:lnTo>
                    <a:pt x="168" y="24"/>
                  </a:lnTo>
                  <a:lnTo>
                    <a:pt x="168" y="24"/>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28">
              <a:extLst>
                <a:ext uri="{FF2B5EF4-FFF2-40B4-BE49-F238E27FC236}">
                  <a16:creationId xmlns:a16="http://schemas.microsoft.com/office/drawing/2014/main" id="{1E209ED1-DBE8-4000-B6DC-4867A5F21248}"/>
                </a:ext>
              </a:extLst>
            </p:cNvPr>
            <p:cNvSpPr>
              <a:spLocks/>
            </p:cNvSpPr>
            <p:nvPr/>
          </p:nvSpPr>
          <p:spPr bwMode="auto">
            <a:xfrm>
              <a:off x="2243" y="1724"/>
              <a:ext cx="390" cy="356"/>
            </a:xfrm>
            <a:custGeom>
              <a:avLst/>
              <a:gdLst>
                <a:gd name="T0" fmla="*/ 0 w 390"/>
                <a:gd name="T1" fmla="*/ 68 h 356"/>
                <a:gd name="T2" fmla="*/ 0 w 390"/>
                <a:gd name="T3" fmla="*/ 68 h 356"/>
                <a:gd name="T4" fmla="*/ 46 w 390"/>
                <a:gd name="T5" fmla="*/ 0 h 356"/>
                <a:gd name="T6" fmla="*/ 46 w 390"/>
                <a:gd name="T7" fmla="*/ 0 h 356"/>
                <a:gd name="T8" fmla="*/ 60 w 390"/>
                <a:gd name="T9" fmla="*/ 22 h 356"/>
                <a:gd name="T10" fmla="*/ 74 w 390"/>
                <a:gd name="T11" fmla="*/ 46 h 356"/>
                <a:gd name="T12" fmla="*/ 92 w 390"/>
                <a:gd name="T13" fmla="*/ 68 h 356"/>
                <a:gd name="T14" fmla="*/ 110 w 390"/>
                <a:gd name="T15" fmla="*/ 90 h 356"/>
                <a:gd name="T16" fmla="*/ 152 w 390"/>
                <a:gd name="T17" fmla="*/ 134 h 356"/>
                <a:gd name="T18" fmla="*/ 196 w 390"/>
                <a:gd name="T19" fmla="*/ 176 h 356"/>
                <a:gd name="T20" fmla="*/ 244 w 390"/>
                <a:gd name="T21" fmla="*/ 214 h 356"/>
                <a:gd name="T22" fmla="*/ 292 w 390"/>
                <a:gd name="T23" fmla="*/ 250 h 356"/>
                <a:gd name="T24" fmla="*/ 316 w 390"/>
                <a:gd name="T25" fmla="*/ 264 h 356"/>
                <a:gd name="T26" fmla="*/ 342 w 390"/>
                <a:gd name="T27" fmla="*/ 278 h 356"/>
                <a:gd name="T28" fmla="*/ 366 w 390"/>
                <a:gd name="T29" fmla="*/ 292 h 356"/>
                <a:gd name="T30" fmla="*/ 390 w 390"/>
                <a:gd name="T31" fmla="*/ 302 h 356"/>
                <a:gd name="T32" fmla="*/ 390 w 390"/>
                <a:gd name="T33" fmla="*/ 302 h 356"/>
                <a:gd name="T34" fmla="*/ 328 w 390"/>
                <a:gd name="T35" fmla="*/ 356 h 356"/>
                <a:gd name="T36" fmla="*/ 328 w 390"/>
                <a:gd name="T37" fmla="*/ 356 h 356"/>
                <a:gd name="T38" fmla="*/ 306 w 390"/>
                <a:gd name="T39" fmla="*/ 344 h 356"/>
                <a:gd name="T40" fmla="*/ 282 w 390"/>
                <a:gd name="T41" fmla="*/ 332 h 356"/>
                <a:gd name="T42" fmla="*/ 236 w 390"/>
                <a:gd name="T43" fmla="*/ 304 h 356"/>
                <a:gd name="T44" fmla="*/ 190 w 390"/>
                <a:gd name="T45" fmla="*/ 270 h 356"/>
                <a:gd name="T46" fmla="*/ 144 w 390"/>
                <a:gd name="T47" fmla="*/ 234 h 356"/>
                <a:gd name="T48" fmla="*/ 102 w 390"/>
                <a:gd name="T49" fmla="*/ 194 h 356"/>
                <a:gd name="T50" fmla="*/ 64 w 390"/>
                <a:gd name="T51" fmla="*/ 154 h 356"/>
                <a:gd name="T52" fmla="*/ 30 w 390"/>
                <a:gd name="T53" fmla="*/ 110 h 356"/>
                <a:gd name="T54" fmla="*/ 14 w 390"/>
                <a:gd name="T55" fmla="*/ 90 h 356"/>
                <a:gd name="T56" fmla="*/ 0 w 390"/>
                <a:gd name="T57" fmla="*/ 68 h 356"/>
                <a:gd name="T58" fmla="*/ 0 w 390"/>
                <a:gd name="T59" fmla="*/ 6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0" h="356">
                  <a:moveTo>
                    <a:pt x="0" y="68"/>
                  </a:moveTo>
                  <a:lnTo>
                    <a:pt x="0" y="68"/>
                  </a:lnTo>
                  <a:lnTo>
                    <a:pt x="46" y="0"/>
                  </a:lnTo>
                  <a:lnTo>
                    <a:pt x="46" y="0"/>
                  </a:lnTo>
                  <a:lnTo>
                    <a:pt x="60" y="22"/>
                  </a:lnTo>
                  <a:lnTo>
                    <a:pt x="74" y="46"/>
                  </a:lnTo>
                  <a:lnTo>
                    <a:pt x="92" y="68"/>
                  </a:lnTo>
                  <a:lnTo>
                    <a:pt x="110" y="90"/>
                  </a:lnTo>
                  <a:lnTo>
                    <a:pt x="152" y="134"/>
                  </a:lnTo>
                  <a:lnTo>
                    <a:pt x="196" y="176"/>
                  </a:lnTo>
                  <a:lnTo>
                    <a:pt x="244" y="214"/>
                  </a:lnTo>
                  <a:lnTo>
                    <a:pt x="292" y="250"/>
                  </a:lnTo>
                  <a:lnTo>
                    <a:pt x="316" y="264"/>
                  </a:lnTo>
                  <a:lnTo>
                    <a:pt x="342" y="278"/>
                  </a:lnTo>
                  <a:lnTo>
                    <a:pt x="366" y="292"/>
                  </a:lnTo>
                  <a:lnTo>
                    <a:pt x="390" y="302"/>
                  </a:lnTo>
                  <a:lnTo>
                    <a:pt x="390" y="302"/>
                  </a:lnTo>
                  <a:lnTo>
                    <a:pt x="328" y="356"/>
                  </a:lnTo>
                  <a:lnTo>
                    <a:pt x="328" y="356"/>
                  </a:lnTo>
                  <a:lnTo>
                    <a:pt x="306" y="344"/>
                  </a:lnTo>
                  <a:lnTo>
                    <a:pt x="282" y="332"/>
                  </a:lnTo>
                  <a:lnTo>
                    <a:pt x="236" y="304"/>
                  </a:lnTo>
                  <a:lnTo>
                    <a:pt x="190" y="270"/>
                  </a:lnTo>
                  <a:lnTo>
                    <a:pt x="144" y="234"/>
                  </a:lnTo>
                  <a:lnTo>
                    <a:pt x="102" y="194"/>
                  </a:lnTo>
                  <a:lnTo>
                    <a:pt x="64" y="154"/>
                  </a:lnTo>
                  <a:lnTo>
                    <a:pt x="30" y="110"/>
                  </a:lnTo>
                  <a:lnTo>
                    <a:pt x="14" y="90"/>
                  </a:lnTo>
                  <a:lnTo>
                    <a:pt x="0" y="68"/>
                  </a:lnTo>
                  <a:lnTo>
                    <a:pt x="0" y="68"/>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29">
              <a:extLst>
                <a:ext uri="{FF2B5EF4-FFF2-40B4-BE49-F238E27FC236}">
                  <a16:creationId xmlns:a16="http://schemas.microsoft.com/office/drawing/2014/main" id="{36745102-F872-4943-A33E-2A0731954920}"/>
                </a:ext>
              </a:extLst>
            </p:cNvPr>
            <p:cNvSpPr>
              <a:spLocks noEditPoints="1"/>
            </p:cNvSpPr>
            <p:nvPr/>
          </p:nvSpPr>
          <p:spPr bwMode="auto">
            <a:xfrm>
              <a:off x="2201" y="1792"/>
              <a:ext cx="370" cy="338"/>
            </a:xfrm>
            <a:custGeom>
              <a:avLst/>
              <a:gdLst>
                <a:gd name="T0" fmla="*/ 0 w 370"/>
                <a:gd name="T1" fmla="*/ 72 h 338"/>
                <a:gd name="T2" fmla="*/ 0 w 370"/>
                <a:gd name="T3" fmla="*/ 72 h 338"/>
                <a:gd name="T4" fmla="*/ 20 w 370"/>
                <a:gd name="T5" fmla="*/ 36 h 338"/>
                <a:gd name="T6" fmla="*/ 42 w 370"/>
                <a:gd name="T7" fmla="*/ 0 h 338"/>
                <a:gd name="T8" fmla="*/ 42 w 370"/>
                <a:gd name="T9" fmla="*/ 0 h 338"/>
                <a:gd name="T10" fmla="*/ 62 w 370"/>
                <a:gd name="T11" fmla="*/ 28 h 338"/>
                <a:gd name="T12" fmla="*/ 82 w 370"/>
                <a:gd name="T13" fmla="*/ 58 h 338"/>
                <a:gd name="T14" fmla="*/ 82 w 370"/>
                <a:gd name="T15" fmla="*/ 58 h 338"/>
                <a:gd name="T16" fmla="*/ 40 w 370"/>
                <a:gd name="T17" fmla="*/ 126 h 338"/>
                <a:gd name="T18" fmla="*/ 40 w 370"/>
                <a:gd name="T19" fmla="*/ 126 h 338"/>
                <a:gd name="T20" fmla="*/ 20 w 370"/>
                <a:gd name="T21" fmla="*/ 98 h 338"/>
                <a:gd name="T22" fmla="*/ 0 w 370"/>
                <a:gd name="T23" fmla="*/ 72 h 338"/>
                <a:gd name="T24" fmla="*/ 0 w 370"/>
                <a:gd name="T25" fmla="*/ 72 h 338"/>
                <a:gd name="T26" fmla="*/ 308 w 370"/>
                <a:gd name="T27" fmla="*/ 254 h 338"/>
                <a:gd name="T28" fmla="*/ 308 w 370"/>
                <a:gd name="T29" fmla="*/ 254 h 338"/>
                <a:gd name="T30" fmla="*/ 340 w 370"/>
                <a:gd name="T31" fmla="*/ 272 h 338"/>
                <a:gd name="T32" fmla="*/ 370 w 370"/>
                <a:gd name="T33" fmla="*/ 288 h 338"/>
                <a:gd name="T34" fmla="*/ 370 w 370"/>
                <a:gd name="T35" fmla="*/ 288 h 338"/>
                <a:gd name="T36" fmla="*/ 336 w 370"/>
                <a:gd name="T37" fmla="*/ 314 h 338"/>
                <a:gd name="T38" fmla="*/ 304 w 370"/>
                <a:gd name="T39" fmla="*/ 338 h 338"/>
                <a:gd name="T40" fmla="*/ 304 w 370"/>
                <a:gd name="T41" fmla="*/ 338 h 338"/>
                <a:gd name="T42" fmla="*/ 276 w 370"/>
                <a:gd name="T43" fmla="*/ 324 h 338"/>
                <a:gd name="T44" fmla="*/ 246 w 370"/>
                <a:gd name="T45" fmla="*/ 306 h 338"/>
                <a:gd name="T46" fmla="*/ 246 w 370"/>
                <a:gd name="T47" fmla="*/ 306 h 338"/>
                <a:gd name="T48" fmla="*/ 308 w 370"/>
                <a:gd name="T49" fmla="*/ 254 h 338"/>
                <a:gd name="T50" fmla="*/ 308 w 370"/>
                <a:gd name="T51" fmla="*/ 254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70" h="338">
                  <a:moveTo>
                    <a:pt x="0" y="72"/>
                  </a:moveTo>
                  <a:lnTo>
                    <a:pt x="0" y="72"/>
                  </a:lnTo>
                  <a:lnTo>
                    <a:pt x="20" y="36"/>
                  </a:lnTo>
                  <a:lnTo>
                    <a:pt x="42" y="0"/>
                  </a:lnTo>
                  <a:lnTo>
                    <a:pt x="42" y="0"/>
                  </a:lnTo>
                  <a:lnTo>
                    <a:pt x="62" y="28"/>
                  </a:lnTo>
                  <a:lnTo>
                    <a:pt x="82" y="58"/>
                  </a:lnTo>
                  <a:lnTo>
                    <a:pt x="82" y="58"/>
                  </a:lnTo>
                  <a:lnTo>
                    <a:pt x="40" y="126"/>
                  </a:lnTo>
                  <a:lnTo>
                    <a:pt x="40" y="126"/>
                  </a:lnTo>
                  <a:lnTo>
                    <a:pt x="20" y="98"/>
                  </a:lnTo>
                  <a:lnTo>
                    <a:pt x="0" y="72"/>
                  </a:lnTo>
                  <a:lnTo>
                    <a:pt x="0" y="72"/>
                  </a:lnTo>
                  <a:close/>
                  <a:moveTo>
                    <a:pt x="308" y="254"/>
                  </a:moveTo>
                  <a:lnTo>
                    <a:pt x="308" y="254"/>
                  </a:lnTo>
                  <a:lnTo>
                    <a:pt x="340" y="272"/>
                  </a:lnTo>
                  <a:lnTo>
                    <a:pt x="370" y="288"/>
                  </a:lnTo>
                  <a:lnTo>
                    <a:pt x="370" y="288"/>
                  </a:lnTo>
                  <a:lnTo>
                    <a:pt x="336" y="314"/>
                  </a:lnTo>
                  <a:lnTo>
                    <a:pt x="304" y="338"/>
                  </a:lnTo>
                  <a:lnTo>
                    <a:pt x="304" y="338"/>
                  </a:lnTo>
                  <a:lnTo>
                    <a:pt x="276" y="324"/>
                  </a:lnTo>
                  <a:lnTo>
                    <a:pt x="246" y="306"/>
                  </a:lnTo>
                  <a:lnTo>
                    <a:pt x="246" y="306"/>
                  </a:lnTo>
                  <a:lnTo>
                    <a:pt x="308" y="254"/>
                  </a:lnTo>
                  <a:lnTo>
                    <a:pt x="308" y="254"/>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30">
              <a:extLst>
                <a:ext uri="{FF2B5EF4-FFF2-40B4-BE49-F238E27FC236}">
                  <a16:creationId xmlns:a16="http://schemas.microsoft.com/office/drawing/2014/main" id="{A32E957F-C96F-4AEC-B5C7-F2FCE34C7BCF}"/>
                </a:ext>
              </a:extLst>
            </p:cNvPr>
            <p:cNvSpPr>
              <a:spLocks noEditPoints="1"/>
            </p:cNvSpPr>
            <p:nvPr/>
          </p:nvSpPr>
          <p:spPr bwMode="auto">
            <a:xfrm>
              <a:off x="2289" y="1660"/>
              <a:ext cx="400" cy="366"/>
            </a:xfrm>
            <a:custGeom>
              <a:avLst/>
              <a:gdLst>
                <a:gd name="T0" fmla="*/ 0 w 400"/>
                <a:gd name="T1" fmla="*/ 64 h 366"/>
                <a:gd name="T2" fmla="*/ 0 w 400"/>
                <a:gd name="T3" fmla="*/ 64 h 366"/>
                <a:gd name="T4" fmla="*/ 46 w 400"/>
                <a:gd name="T5" fmla="*/ 0 h 366"/>
                <a:gd name="T6" fmla="*/ 46 w 400"/>
                <a:gd name="T7" fmla="*/ 0 h 366"/>
                <a:gd name="T8" fmla="*/ 66 w 400"/>
                <a:gd name="T9" fmla="*/ 32 h 366"/>
                <a:gd name="T10" fmla="*/ 88 w 400"/>
                <a:gd name="T11" fmla="*/ 62 h 366"/>
                <a:gd name="T12" fmla="*/ 88 w 400"/>
                <a:gd name="T13" fmla="*/ 62 h 366"/>
                <a:gd name="T14" fmla="*/ 40 w 400"/>
                <a:gd name="T15" fmla="*/ 126 h 366"/>
                <a:gd name="T16" fmla="*/ 40 w 400"/>
                <a:gd name="T17" fmla="*/ 126 h 366"/>
                <a:gd name="T18" fmla="*/ 18 w 400"/>
                <a:gd name="T19" fmla="*/ 94 h 366"/>
                <a:gd name="T20" fmla="*/ 0 w 400"/>
                <a:gd name="T21" fmla="*/ 64 h 366"/>
                <a:gd name="T22" fmla="*/ 0 w 400"/>
                <a:gd name="T23" fmla="*/ 64 h 366"/>
                <a:gd name="T24" fmla="*/ 334 w 400"/>
                <a:gd name="T25" fmla="*/ 278 h 366"/>
                <a:gd name="T26" fmla="*/ 334 w 400"/>
                <a:gd name="T27" fmla="*/ 278 h 366"/>
                <a:gd name="T28" fmla="*/ 368 w 400"/>
                <a:gd name="T29" fmla="*/ 296 h 366"/>
                <a:gd name="T30" fmla="*/ 400 w 400"/>
                <a:gd name="T31" fmla="*/ 310 h 366"/>
                <a:gd name="T32" fmla="*/ 400 w 400"/>
                <a:gd name="T33" fmla="*/ 310 h 366"/>
                <a:gd name="T34" fmla="*/ 344 w 400"/>
                <a:gd name="T35" fmla="*/ 366 h 366"/>
                <a:gd name="T36" fmla="*/ 344 w 400"/>
                <a:gd name="T37" fmla="*/ 366 h 366"/>
                <a:gd name="T38" fmla="*/ 310 w 400"/>
                <a:gd name="T39" fmla="*/ 350 h 366"/>
                <a:gd name="T40" fmla="*/ 278 w 400"/>
                <a:gd name="T41" fmla="*/ 334 h 366"/>
                <a:gd name="T42" fmla="*/ 278 w 400"/>
                <a:gd name="T43" fmla="*/ 334 h 366"/>
                <a:gd name="T44" fmla="*/ 334 w 400"/>
                <a:gd name="T45" fmla="*/ 278 h 366"/>
                <a:gd name="T46" fmla="*/ 334 w 400"/>
                <a:gd name="T47" fmla="*/ 278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0" h="366">
                  <a:moveTo>
                    <a:pt x="0" y="64"/>
                  </a:moveTo>
                  <a:lnTo>
                    <a:pt x="0" y="64"/>
                  </a:lnTo>
                  <a:lnTo>
                    <a:pt x="46" y="0"/>
                  </a:lnTo>
                  <a:lnTo>
                    <a:pt x="46" y="0"/>
                  </a:lnTo>
                  <a:lnTo>
                    <a:pt x="66" y="32"/>
                  </a:lnTo>
                  <a:lnTo>
                    <a:pt x="88" y="62"/>
                  </a:lnTo>
                  <a:lnTo>
                    <a:pt x="88" y="62"/>
                  </a:lnTo>
                  <a:lnTo>
                    <a:pt x="40" y="126"/>
                  </a:lnTo>
                  <a:lnTo>
                    <a:pt x="40" y="126"/>
                  </a:lnTo>
                  <a:lnTo>
                    <a:pt x="18" y="94"/>
                  </a:lnTo>
                  <a:lnTo>
                    <a:pt x="0" y="64"/>
                  </a:lnTo>
                  <a:lnTo>
                    <a:pt x="0" y="64"/>
                  </a:lnTo>
                  <a:close/>
                  <a:moveTo>
                    <a:pt x="334" y="278"/>
                  </a:moveTo>
                  <a:lnTo>
                    <a:pt x="334" y="278"/>
                  </a:lnTo>
                  <a:lnTo>
                    <a:pt x="368" y="296"/>
                  </a:lnTo>
                  <a:lnTo>
                    <a:pt x="400" y="310"/>
                  </a:lnTo>
                  <a:lnTo>
                    <a:pt x="400" y="310"/>
                  </a:lnTo>
                  <a:lnTo>
                    <a:pt x="344" y="366"/>
                  </a:lnTo>
                  <a:lnTo>
                    <a:pt x="344" y="366"/>
                  </a:lnTo>
                  <a:lnTo>
                    <a:pt x="310" y="350"/>
                  </a:lnTo>
                  <a:lnTo>
                    <a:pt x="278" y="334"/>
                  </a:lnTo>
                  <a:lnTo>
                    <a:pt x="278" y="334"/>
                  </a:lnTo>
                  <a:lnTo>
                    <a:pt x="334" y="278"/>
                  </a:lnTo>
                  <a:lnTo>
                    <a:pt x="334" y="278"/>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31">
              <a:extLst>
                <a:ext uri="{FF2B5EF4-FFF2-40B4-BE49-F238E27FC236}">
                  <a16:creationId xmlns:a16="http://schemas.microsoft.com/office/drawing/2014/main" id="{0AD2C9B2-BAB4-480F-B2BA-B674A276CEC1}"/>
                </a:ext>
              </a:extLst>
            </p:cNvPr>
            <p:cNvSpPr>
              <a:spLocks noEditPoints="1"/>
            </p:cNvSpPr>
            <p:nvPr/>
          </p:nvSpPr>
          <p:spPr bwMode="auto">
            <a:xfrm>
              <a:off x="2283" y="1786"/>
              <a:ext cx="284" cy="260"/>
            </a:xfrm>
            <a:custGeom>
              <a:avLst/>
              <a:gdLst>
                <a:gd name="T0" fmla="*/ 46 w 284"/>
                <a:gd name="T1" fmla="*/ 0 h 260"/>
                <a:gd name="T2" fmla="*/ 46 w 284"/>
                <a:gd name="T3" fmla="*/ 0 h 260"/>
                <a:gd name="T4" fmla="*/ 78 w 284"/>
                <a:gd name="T5" fmla="*/ 36 h 260"/>
                <a:gd name="T6" fmla="*/ 112 w 284"/>
                <a:gd name="T7" fmla="*/ 72 h 260"/>
                <a:gd name="T8" fmla="*/ 112 w 284"/>
                <a:gd name="T9" fmla="*/ 72 h 260"/>
                <a:gd name="T10" fmla="*/ 64 w 284"/>
                <a:gd name="T11" fmla="*/ 134 h 260"/>
                <a:gd name="T12" fmla="*/ 64 w 284"/>
                <a:gd name="T13" fmla="*/ 134 h 260"/>
                <a:gd name="T14" fmla="*/ 30 w 284"/>
                <a:gd name="T15" fmla="*/ 98 h 260"/>
                <a:gd name="T16" fmla="*/ 0 w 284"/>
                <a:gd name="T17" fmla="*/ 64 h 260"/>
                <a:gd name="T18" fmla="*/ 0 w 284"/>
                <a:gd name="T19" fmla="*/ 64 h 260"/>
                <a:gd name="T20" fmla="*/ 46 w 284"/>
                <a:gd name="T21" fmla="*/ 0 h 260"/>
                <a:gd name="T22" fmla="*/ 46 w 284"/>
                <a:gd name="T23" fmla="*/ 0 h 260"/>
                <a:gd name="T24" fmla="*/ 202 w 284"/>
                <a:gd name="T25" fmla="*/ 152 h 260"/>
                <a:gd name="T26" fmla="*/ 202 w 284"/>
                <a:gd name="T27" fmla="*/ 152 h 260"/>
                <a:gd name="T28" fmla="*/ 242 w 284"/>
                <a:gd name="T29" fmla="*/ 182 h 260"/>
                <a:gd name="T30" fmla="*/ 284 w 284"/>
                <a:gd name="T31" fmla="*/ 208 h 260"/>
                <a:gd name="T32" fmla="*/ 284 w 284"/>
                <a:gd name="T33" fmla="*/ 208 h 260"/>
                <a:gd name="T34" fmla="*/ 226 w 284"/>
                <a:gd name="T35" fmla="*/ 260 h 260"/>
                <a:gd name="T36" fmla="*/ 226 w 284"/>
                <a:gd name="T37" fmla="*/ 260 h 260"/>
                <a:gd name="T38" fmla="*/ 188 w 284"/>
                <a:gd name="T39" fmla="*/ 236 h 260"/>
                <a:gd name="T40" fmla="*/ 148 w 284"/>
                <a:gd name="T41" fmla="*/ 208 h 260"/>
                <a:gd name="T42" fmla="*/ 148 w 284"/>
                <a:gd name="T43" fmla="*/ 208 h 260"/>
                <a:gd name="T44" fmla="*/ 202 w 284"/>
                <a:gd name="T45" fmla="*/ 152 h 260"/>
                <a:gd name="T46" fmla="*/ 202 w 284"/>
                <a:gd name="T47" fmla="*/ 152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4" h="260">
                  <a:moveTo>
                    <a:pt x="46" y="0"/>
                  </a:moveTo>
                  <a:lnTo>
                    <a:pt x="46" y="0"/>
                  </a:lnTo>
                  <a:lnTo>
                    <a:pt x="78" y="36"/>
                  </a:lnTo>
                  <a:lnTo>
                    <a:pt x="112" y="72"/>
                  </a:lnTo>
                  <a:lnTo>
                    <a:pt x="112" y="72"/>
                  </a:lnTo>
                  <a:lnTo>
                    <a:pt x="64" y="134"/>
                  </a:lnTo>
                  <a:lnTo>
                    <a:pt x="64" y="134"/>
                  </a:lnTo>
                  <a:lnTo>
                    <a:pt x="30" y="98"/>
                  </a:lnTo>
                  <a:lnTo>
                    <a:pt x="0" y="64"/>
                  </a:lnTo>
                  <a:lnTo>
                    <a:pt x="0" y="64"/>
                  </a:lnTo>
                  <a:lnTo>
                    <a:pt x="46" y="0"/>
                  </a:lnTo>
                  <a:lnTo>
                    <a:pt x="46" y="0"/>
                  </a:lnTo>
                  <a:close/>
                  <a:moveTo>
                    <a:pt x="202" y="152"/>
                  </a:moveTo>
                  <a:lnTo>
                    <a:pt x="202" y="152"/>
                  </a:lnTo>
                  <a:lnTo>
                    <a:pt x="242" y="182"/>
                  </a:lnTo>
                  <a:lnTo>
                    <a:pt x="284" y="208"/>
                  </a:lnTo>
                  <a:lnTo>
                    <a:pt x="284" y="208"/>
                  </a:lnTo>
                  <a:lnTo>
                    <a:pt x="226" y="260"/>
                  </a:lnTo>
                  <a:lnTo>
                    <a:pt x="226" y="260"/>
                  </a:lnTo>
                  <a:lnTo>
                    <a:pt x="188" y="236"/>
                  </a:lnTo>
                  <a:lnTo>
                    <a:pt x="148" y="208"/>
                  </a:lnTo>
                  <a:lnTo>
                    <a:pt x="148" y="208"/>
                  </a:lnTo>
                  <a:lnTo>
                    <a:pt x="202" y="152"/>
                  </a:lnTo>
                  <a:lnTo>
                    <a:pt x="202" y="152"/>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32">
              <a:extLst>
                <a:ext uri="{FF2B5EF4-FFF2-40B4-BE49-F238E27FC236}">
                  <a16:creationId xmlns:a16="http://schemas.microsoft.com/office/drawing/2014/main" id="{160E811A-7328-46AB-9142-96444B0AC9D4}"/>
                </a:ext>
              </a:extLst>
            </p:cNvPr>
            <p:cNvSpPr>
              <a:spLocks/>
            </p:cNvSpPr>
            <p:nvPr/>
          </p:nvSpPr>
          <p:spPr bwMode="auto">
            <a:xfrm>
              <a:off x="2347" y="1858"/>
              <a:ext cx="138" cy="136"/>
            </a:xfrm>
            <a:custGeom>
              <a:avLst/>
              <a:gdLst>
                <a:gd name="T0" fmla="*/ 48 w 138"/>
                <a:gd name="T1" fmla="*/ 0 h 136"/>
                <a:gd name="T2" fmla="*/ 48 w 138"/>
                <a:gd name="T3" fmla="*/ 0 h 136"/>
                <a:gd name="T4" fmla="*/ 92 w 138"/>
                <a:gd name="T5" fmla="*/ 42 h 136"/>
                <a:gd name="T6" fmla="*/ 138 w 138"/>
                <a:gd name="T7" fmla="*/ 80 h 136"/>
                <a:gd name="T8" fmla="*/ 138 w 138"/>
                <a:gd name="T9" fmla="*/ 80 h 136"/>
                <a:gd name="T10" fmla="*/ 84 w 138"/>
                <a:gd name="T11" fmla="*/ 136 h 136"/>
                <a:gd name="T12" fmla="*/ 84 w 138"/>
                <a:gd name="T13" fmla="*/ 136 h 136"/>
                <a:gd name="T14" fmla="*/ 40 w 138"/>
                <a:gd name="T15" fmla="*/ 100 h 136"/>
                <a:gd name="T16" fmla="*/ 0 w 138"/>
                <a:gd name="T17" fmla="*/ 62 h 136"/>
                <a:gd name="T18" fmla="*/ 0 w 138"/>
                <a:gd name="T19" fmla="*/ 62 h 136"/>
                <a:gd name="T20" fmla="*/ 48 w 138"/>
                <a:gd name="T21" fmla="*/ 0 h 136"/>
                <a:gd name="T22" fmla="*/ 48 w 138"/>
                <a:gd name="T23"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6">
                  <a:moveTo>
                    <a:pt x="48" y="0"/>
                  </a:moveTo>
                  <a:lnTo>
                    <a:pt x="48" y="0"/>
                  </a:lnTo>
                  <a:lnTo>
                    <a:pt x="92" y="42"/>
                  </a:lnTo>
                  <a:lnTo>
                    <a:pt x="138" y="80"/>
                  </a:lnTo>
                  <a:lnTo>
                    <a:pt x="138" y="80"/>
                  </a:lnTo>
                  <a:lnTo>
                    <a:pt x="84" y="136"/>
                  </a:lnTo>
                  <a:lnTo>
                    <a:pt x="84" y="136"/>
                  </a:lnTo>
                  <a:lnTo>
                    <a:pt x="40" y="100"/>
                  </a:lnTo>
                  <a:lnTo>
                    <a:pt x="0" y="62"/>
                  </a:lnTo>
                  <a:lnTo>
                    <a:pt x="0" y="62"/>
                  </a:lnTo>
                  <a:lnTo>
                    <a:pt x="48" y="0"/>
                  </a:lnTo>
                  <a:lnTo>
                    <a:pt x="48"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33">
              <a:extLst>
                <a:ext uri="{FF2B5EF4-FFF2-40B4-BE49-F238E27FC236}">
                  <a16:creationId xmlns:a16="http://schemas.microsoft.com/office/drawing/2014/main" id="{0F2672BE-6092-4C5C-98A5-A3EEE1BDD832}"/>
                </a:ext>
              </a:extLst>
            </p:cNvPr>
            <p:cNvSpPr>
              <a:spLocks noEditPoints="1"/>
            </p:cNvSpPr>
            <p:nvPr/>
          </p:nvSpPr>
          <p:spPr bwMode="auto">
            <a:xfrm>
              <a:off x="2241" y="1850"/>
              <a:ext cx="268" cy="248"/>
            </a:xfrm>
            <a:custGeom>
              <a:avLst/>
              <a:gdLst>
                <a:gd name="T0" fmla="*/ 0 w 268"/>
                <a:gd name="T1" fmla="*/ 68 h 248"/>
                <a:gd name="T2" fmla="*/ 0 w 268"/>
                <a:gd name="T3" fmla="*/ 68 h 248"/>
                <a:gd name="T4" fmla="*/ 42 w 268"/>
                <a:gd name="T5" fmla="*/ 0 h 248"/>
                <a:gd name="T6" fmla="*/ 42 w 268"/>
                <a:gd name="T7" fmla="*/ 0 h 248"/>
                <a:gd name="T8" fmla="*/ 72 w 268"/>
                <a:gd name="T9" fmla="*/ 34 h 248"/>
                <a:gd name="T10" fmla="*/ 106 w 268"/>
                <a:gd name="T11" fmla="*/ 70 h 248"/>
                <a:gd name="T12" fmla="*/ 106 w 268"/>
                <a:gd name="T13" fmla="*/ 70 h 248"/>
                <a:gd name="T14" fmla="*/ 58 w 268"/>
                <a:gd name="T15" fmla="*/ 130 h 248"/>
                <a:gd name="T16" fmla="*/ 58 w 268"/>
                <a:gd name="T17" fmla="*/ 130 h 248"/>
                <a:gd name="T18" fmla="*/ 28 w 268"/>
                <a:gd name="T19" fmla="*/ 100 h 248"/>
                <a:gd name="T20" fmla="*/ 0 w 268"/>
                <a:gd name="T21" fmla="*/ 68 h 248"/>
                <a:gd name="T22" fmla="*/ 0 w 268"/>
                <a:gd name="T23" fmla="*/ 68 h 248"/>
                <a:gd name="T24" fmla="*/ 190 w 268"/>
                <a:gd name="T25" fmla="*/ 144 h 248"/>
                <a:gd name="T26" fmla="*/ 190 w 268"/>
                <a:gd name="T27" fmla="*/ 144 h 248"/>
                <a:gd name="T28" fmla="*/ 230 w 268"/>
                <a:gd name="T29" fmla="*/ 172 h 248"/>
                <a:gd name="T30" fmla="*/ 268 w 268"/>
                <a:gd name="T31" fmla="*/ 196 h 248"/>
                <a:gd name="T32" fmla="*/ 268 w 268"/>
                <a:gd name="T33" fmla="*/ 196 h 248"/>
                <a:gd name="T34" fmla="*/ 206 w 268"/>
                <a:gd name="T35" fmla="*/ 248 h 248"/>
                <a:gd name="T36" fmla="*/ 206 w 268"/>
                <a:gd name="T37" fmla="*/ 248 h 248"/>
                <a:gd name="T38" fmla="*/ 172 w 268"/>
                <a:gd name="T39" fmla="*/ 226 h 248"/>
                <a:gd name="T40" fmla="*/ 136 w 268"/>
                <a:gd name="T41" fmla="*/ 200 h 248"/>
                <a:gd name="T42" fmla="*/ 136 w 268"/>
                <a:gd name="T43" fmla="*/ 200 h 248"/>
                <a:gd name="T44" fmla="*/ 190 w 268"/>
                <a:gd name="T45" fmla="*/ 144 h 248"/>
                <a:gd name="T46" fmla="*/ 190 w 268"/>
                <a:gd name="T47" fmla="*/ 14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8" h="248">
                  <a:moveTo>
                    <a:pt x="0" y="68"/>
                  </a:moveTo>
                  <a:lnTo>
                    <a:pt x="0" y="68"/>
                  </a:lnTo>
                  <a:lnTo>
                    <a:pt x="42" y="0"/>
                  </a:lnTo>
                  <a:lnTo>
                    <a:pt x="42" y="0"/>
                  </a:lnTo>
                  <a:lnTo>
                    <a:pt x="72" y="34"/>
                  </a:lnTo>
                  <a:lnTo>
                    <a:pt x="106" y="70"/>
                  </a:lnTo>
                  <a:lnTo>
                    <a:pt x="106" y="70"/>
                  </a:lnTo>
                  <a:lnTo>
                    <a:pt x="58" y="130"/>
                  </a:lnTo>
                  <a:lnTo>
                    <a:pt x="58" y="130"/>
                  </a:lnTo>
                  <a:lnTo>
                    <a:pt x="28" y="100"/>
                  </a:lnTo>
                  <a:lnTo>
                    <a:pt x="0" y="68"/>
                  </a:lnTo>
                  <a:lnTo>
                    <a:pt x="0" y="68"/>
                  </a:lnTo>
                  <a:close/>
                  <a:moveTo>
                    <a:pt x="190" y="144"/>
                  </a:moveTo>
                  <a:lnTo>
                    <a:pt x="190" y="144"/>
                  </a:lnTo>
                  <a:lnTo>
                    <a:pt x="230" y="172"/>
                  </a:lnTo>
                  <a:lnTo>
                    <a:pt x="268" y="196"/>
                  </a:lnTo>
                  <a:lnTo>
                    <a:pt x="268" y="196"/>
                  </a:lnTo>
                  <a:lnTo>
                    <a:pt x="206" y="248"/>
                  </a:lnTo>
                  <a:lnTo>
                    <a:pt x="206" y="248"/>
                  </a:lnTo>
                  <a:lnTo>
                    <a:pt x="172" y="226"/>
                  </a:lnTo>
                  <a:lnTo>
                    <a:pt x="136" y="200"/>
                  </a:lnTo>
                  <a:lnTo>
                    <a:pt x="136" y="200"/>
                  </a:lnTo>
                  <a:lnTo>
                    <a:pt x="190" y="144"/>
                  </a:lnTo>
                  <a:lnTo>
                    <a:pt x="190" y="144"/>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34">
              <a:extLst>
                <a:ext uri="{FF2B5EF4-FFF2-40B4-BE49-F238E27FC236}">
                  <a16:creationId xmlns:a16="http://schemas.microsoft.com/office/drawing/2014/main" id="{FDAED017-36F6-4668-8A62-5D39D1BB7991}"/>
                </a:ext>
              </a:extLst>
            </p:cNvPr>
            <p:cNvSpPr>
              <a:spLocks/>
            </p:cNvSpPr>
            <p:nvPr/>
          </p:nvSpPr>
          <p:spPr bwMode="auto">
            <a:xfrm>
              <a:off x="2299" y="1920"/>
              <a:ext cx="132" cy="130"/>
            </a:xfrm>
            <a:custGeom>
              <a:avLst/>
              <a:gdLst>
                <a:gd name="T0" fmla="*/ 48 w 132"/>
                <a:gd name="T1" fmla="*/ 0 h 130"/>
                <a:gd name="T2" fmla="*/ 48 w 132"/>
                <a:gd name="T3" fmla="*/ 0 h 130"/>
                <a:gd name="T4" fmla="*/ 88 w 132"/>
                <a:gd name="T5" fmla="*/ 38 h 130"/>
                <a:gd name="T6" fmla="*/ 132 w 132"/>
                <a:gd name="T7" fmla="*/ 74 h 130"/>
                <a:gd name="T8" fmla="*/ 132 w 132"/>
                <a:gd name="T9" fmla="*/ 74 h 130"/>
                <a:gd name="T10" fmla="*/ 78 w 132"/>
                <a:gd name="T11" fmla="*/ 130 h 130"/>
                <a:gd name="T12" fmla="*/ 78 w 132"/>
                <a:gd name="T13" fmla="*/ 130 h 130"/>
                <a:gd name="T14" fmla="*/ 38 w 132"/>
                <a:gd name="T15" fmla="*/ 96 h 130"/>
                <a:gd name="T16" fmla="*/ 0 w 132"/>
                <a:gd name="T17" fmla="*/ 60 h 130"/>
                <a:gd name="T18" fmla="*/ 0 w 132"/>
                <a:gd name="T19" fmla="*/ 60 h 130"/>
                <a:gd name="T20" fmla="*/ 48 w 132"/>
                <a:gd name="T21" fmla="*/ 0 h 130"/>
                <a:gd name="T22" fmla="*/ 48 w 132"/>
                <a:gd name="T23"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130">
                  <a:moveTo>
                    <a:pt x="48" y="0"/>
                  </a:moveTo>
                  <a:lnTo>
                    <a:pt x="48" y="0"/>
                  </a:lnTo>
                  <a:lnTo>
                    <a:pt x="88" y="38"/>
                  </a:lnTo>
                  <a:lnTo>
                    <a:pt x="132" y="74"/>
                  </a:lnTo>
                  <a:lnTo>
                    <a:pt x="132" y="74"/>
                  </a:lnTo>
                  <a:lnTo>
                    <a:pt x="78" y="130"/>
                  </a:lnTo>
                  <a:lnTo>
                    <a:pt x="78" y="130"/>
                  </a:lnTo>
                  <a:lnTo>
                    <a:pt x="38" y="96"/>
                  </a:lnTo>
                  <a:lnTo>
                    <a:pt x="0" y="60"/>
                  </a:lnTo>
                  <a:lnTo>
                    <a:pt x="0" y="60"/>
                  </a:lnTo>
                  <a:lnTo>
                    <a:pt x="48" y="0"/>
                  </a:lnTo>
                  <a:lnTo>
                    <a:pt x="48"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35">
              <a:extLst>
                <a:ext uri="{FF2B5EF4-FFF2-40B4-BE49-F238E27FC236}">
                  <a16:creationId xmlns:a16="http://schemas.microsoft.com/office/drawing/2014/main" id="{43607B67-645B-4E93-8F76-01E2A8CBDBD5}"/>
                </a:ext>
              </a:extLst>
            </p:cNvPr>
            <p:cNvSpPr>
              <a:spLocks noEditPoints="1"/>
            </p:cNvSpPr>
            <p:nvPr/>
          </p:nvSpPr>
          <p:spPr bwMode="auto">
            <a:xfrm>
              <a:off x="2329" y="1722"/>
              <a:ext cx="294" cy="272"/>
            </a:xfrm>
            <a:custGeom>
              <a:avLst/>
              <a:gdLst>
                <a:gd name="T0" fmla="*/ 48 w 294"/>
                <a:gd name="T1" fmla="*/ 0 h 272"/>
                <a:gd name="T2" fmla="*/ 48 w 294"/>
                <a:gd name="T3" fmla="*/ 0 h 272"/>
                <a:gd name="T4" fmla="*/ 80 w 294"/>
                <a:gd name="T5" fmla="*/ 40 h 272"/>
                <a:gd name="T6" fmla="*/ 116 w 294"/>
                <a:gd name="T7" fmla="*/ 78 h 272"/>
                <a:gd name="T8" fmla="*/ 116 w 294"/>
                <a:gd name="T9" fmla="*/ 78 h 272"/>
                <a:gd name="T10" fmla="*/ 66 w 294"/>
                <a:gd name="T11" fmla="*/ 136 h 272"/>
                <a:gd name="T12" fmla="*/ 66 w 294"/>
                <a:gd name="T13" fmla="*/ 136 h 272"/>
                <a:gd name="T14" fmla="*/ 32 w 294"/>
                <a:gd name="T15" fmla="*/ 100 h 272"/>
                <a:gd name="T16" fmla="*/ 0 w 294"/>
                <a:gd name="T17" fmla="*/ 64 h 272"/>
                <a:gd name="T18" fmla="*/ 0 w 294"/>
                <a:gd name="T19" fmla="*/ 64 h 272"/>
                <a:gd name="T20" fmla="*/ 48 w 294"/>
                <a:gd name="T21" fmla="*/ 0 h 272"/>
                <a:gd name="T22" fmla="*/ 48 w 294"/>
                <a:gd name="T23" fmla="*/ 0 h 272"/>
                <a:gd name="T24" fmla="*/ 208 w 294"/>
                <a:gd name="T25" fmla="*/ 160 h 272"/>
                <a:gd name="T26" fmla="*/ 208 w 294"/>
                <a:gd name="T27" fmla="*/ 160 h 272"/>
                <a:gd name="T28" fmla="*/ 250 w 294"/>
                <a:gd name="T29" fmla="*/ 190 h 272"/>
                <a:gd name="T30" fmla="*/ 294 w 294"/>
                <a:gd name="T31" fmla="*/ 216 h 272"/>
                <a:gd name="T32" fmla="*/ 294 w 294"/>
                <a:gd name="T33" fmla="*/ 216 h 272"/>
                <a:gd name="T34" fmla="*/ 238 w 294"/>
                <a:gd name="T35" fmla="*/ 272 h 272"/>
                <a:gd name="T36" fmla="*/ 238 w 294"/>
                <a:gd name="T37" fmla="*/ 272 h 272"/>
                <a:gd name="T38" fmla="*/ 196 w 294"/>
                <a:gd name="T39" fmla="*/ 246 h 272"/>
                <a:gd name="T40" fmla="*/ 156 w 294"/>
                <a:gd name="T41" fmla="*/ 216 h 272"/>
                <a:gd name="T42" fmla="*/ 156 w 294"/>
                <a:gd name="T43" fmla="*/ 216 h 272"/>
                <a:gd name="T44" fmla="*/ 208 w 294"/>
                <a:gd name="T45" fmla="*/ 160 h 272"/>
                <a:gd name="T46" fmla="*/ 208 w 294"/>
                <a:gd name="T47" fmla="*/ 16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4" h="272">
                  <a:moveTo>
                    <a:pt x="48" y="0"/>
                  </a:moveTo>
                  <a:lnTo>
                    <a:pt x="48" y="0"/>
                  </a:lnTo>
                  <a:lnTo>
                    <a:pt x="80" y="40"/>
                  </a:lnTo>
                  <a:lnTo>
                    <a:pt x="116" y="78"/>
                  </a:lnTo>
                  <a:lnTo>
                    <a:pt x="116" y="78"/>
                  </a:lnTo>
                  <a:lnTo>
                    <a:pt x="66" y="136"/>
                  </a:lnTo>
                  <a:lnTo>
                    <a:pt x="66" y="136"/>
                  </a:lnTo>
                  <a:lnTo>
                    <a:pt x="32" y="100"/>
                  </a:lnTo>
                  <a:lnTo>
                    <a:pt x="0" y="64"/>
                  </a:lnTo>
                  <a:lnTo>
                    <a:pt x="0" y="64"/>
                  </a:lnTo>
                  <a:lnTo>
                    <a:pt x="48" y="0"/>
                  </a:lnTo>
                  <a:lnTo>
                    <a:pt x="48" y="0"/>
                  </a:lnTo>
                  <a:close/>
                  <a:moveTo>
                    <a:pt x="208" y="160"/>
                  </a:moveTo>
                  <a:lnTo>
                    <a:pt x="208" y="160"/>
                  </a:lnTo>
                  <a:lnTo>
                    <a:pt x="250" y="190"/>
                  </a:lnTo>
                  <a:lnTo>
                    <a:pt x="294" y="216"/>
                  </a:lnTo>
                  <a:lnTo>
                    <a:pt x="294" y="216"/>
                  </a:lnTo>
                  <a:lnTo>
                    <a:pt x="238" y="272"/>
                  </a:lnTo>
                  <a:lnTo>
                    <a:pt x="238" y="272"/>
                  </a:lnTo>
                  <a:lnTo>
                    <a:pt x="196" y="246"/>
                  </a:lnTo>
                  <a:lnTo>
                    <a:pt x="156" y="216"/>
                  </a:lnTo>
                  <a:lnTo>
                    <a:pt x="156" y="216"/>
                  </a:lnTo>
                  <a:lnTo>
                    <a:pt x="208" y="160"/>
                  </a:lnTo>
                  <a:lnTo>
                    <a:pt x="208" y="16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6">
              <a:extLst>
                <a:ext uri="{FF2B5EF4-FFF2-40B4-BE49-F238E27FC236}">
                  <a16:creationId xmlns:a16="http://schemas.microsoft.com/office/drawing/2014/main" id="{06BA8C12-D975-4C5B-9018-01A588AE5DD2}"/>
                </a:ext>
              </a:extLst>
            </p:cNvPr>
            <p:cNvSpPr>
              <a:spLocks/>
            </p:cNvSpPr>
            <p:nvPr/>
          </p:nvSpPr>
          <p:spPr bwMode="auto">
            <a:xfrm>
              <a:off x="2395" y="1800"/>
              <a:ext cx="142" cy="138"/>
            </a:xfrm>
            <a:custGeom>
              <a:avLst/>
              <a:gdLst>
                <a:gd name="T0" fmla="*/ 50 w 142"/>
                <a:gd name="T1" fmla="*/ 0 h 138"/>
                <a:gd name="T2" fmla="*/ 50 w 142"/>
                <a:gd name="T3" fmla="*/ 0 h 138"/>
                <a:gd name="T4" fmla="*/ 94 w 142"/>
                <a:gd name="T5" fmla="*/ 42 h 138"/>
                <a:gd name="T6" fmla="*/ 142 w 142"/>
                <a:gd name="T7" fmla="*/ 82 h 138"/>
                <a:gd name="T8" fmla="*/ 142 w 142"/>
                <a:gd name="T9" fmla="*/ 82 h 138"/>
                <a:gd name="T10" fmla="*/ 90 w 142"/>
                <a:gd name="T11" fmla="*/ 138 h 138"/>
                <a:gd name="T12" fmla="*/ 90 w 142"/>
                <a:gd name="T13" fmla="*/ 138 h 138"/>
                <a:gd name="T14" fmla="*/ 44 w 142"/>
                <a:gd name="T15" fmla="*/ 100 h 138"/>
                <a:gd name="T16" fmla="*/ 0 w 142"/>
                <a:gd name="T17" fmla="*/ 58 h 138"/>
                <a:gd name="T18" fmla="*/ 0 w 142"/>
                <a:gd name="T19" fmla="*/ 58 h 138"/>
                <a:gd name="T20" fmla="*/ 50 w 142"/>
                <a:gd name="T21" fmla="*/ 0 h 138"/>
                <a:gd name="T22" fmla="*/ 50 w 142"/>
                <a:gd name="T23"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 h="138">
                  <a:moveTo>
                    <a:pt x="50" y="0"/>
                  </a:moveTo>
                  <a:lnTo>
                    <a:pt x="50" y="0"/>
                  </a:lnTo>
                  <a:lnTo>
                    <a:pt x="94" y="42"/>
                  </a:lnTo>
                  <a:lnTo>
                    <a:pt x="142" y="82"/>
                  </a:lnTo>
                  <a:lnTo>
                    <a:pt x="142" y="82"/>
                  </a:lnTo>
                  <a:lnTo>
                    <a:pt x="90" y="138"/>
                  </a:lnTo>
                  <a:lnTo>
                    <a:pt x="90" y="138"/>
                  </a:lnTo>
                  <a:lnTo>
                    <a:pt x="44" y="100"/>
                  </a:lnTo>
                  <a:lnTo>
                    <a:pt x="0" y="58"/>
                  </a:lnTo>
                  <a:lnTo>
                    <a:pt x="0" y="58"/>
                  </a:lnTo>
                  <a:lnTo>
                    <a:pt x="50" y="0"/>
                  </a:lnTo>
                  <a:lnTo>
                    <a:pt x="50"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7">
              <a:extLst>
                <a:ext uri="{FF2B5EF4-FFF2-40B4-BE49-F238E27FC236}">
                  <a16:creationId xmlns:a16="http://schemas.microsoft.com/office/drawing/2014/main" id="{D79674E5-39FB-4BD6-821B-154DC2AE1C86}"/>
                </a:ext>
              </a:extLst>
            </p:cNvPr>
            <p:cNvSpPr>
              <a:spLocks/>
            </p:cNvSpPr>
            <p:nvPr/>
          </p:nvSpPr>
          <p:spPr bwMode="auto">
            <a:xfrm>
              <a:off x="2505" y="1648"/>
              <a:ext cx="152" cy="142"/>
            </a:xfrm>
            <a:custGeom>
              <a:avLst/>
              <a:gdLst>
                <a:gd name="T0" fmla="*/ 46 w 152"/>
                <a:gd name="T1" fmla="*/ 0 h 142"/>
                <a:gd name="T2" fmla="*/ 46 w 152"/>
                <a:gd name="T3" fmla="*/ 0 h 142"/>
                <a:gd name="T4" fmla="*/ 34 w 152"/>
                <a:gd name="T5" fmla="*/ 10 h 142"/>
                <a:gd name="T6" fmla="*/ 24 w 152"/>
                <a:gd name="T7" fmla="*/ 26 h 142"/>
                <a:gd name="T8" fmla="*/ 12 w 152"/>
                <a:gd name="T9" fmla="*/ 44 h 142"/>
                <a:gd name="T10" fmla="*/ 6 w 152"/>
                <a:gd name="T11" fmla="*/ 58 h 142"/>
                <a:gd name="T12" fmla="*/ 6 w 152"/>
                <a:gd name="T13" fmla="*/ 58 h 142"/>
                <a:gd name="T14" fmla="*/ 2 w 152"/>
                <a:gd name="T15" fmla="*/ 66 h 142"/>
                <a:gd name="T16" fmla="*/ 0 w 152"/>
                <a:gd name="T17" fmla="*/ 72 h 142"/>
                <a:gd name="T18" fmla="*/ 0 w 152"/>
                <a:gd name="T19" fmla="*/ 78 h 142"/>
                <a:gd name="T20" fmla="*/ 6 w 152"/>
                <a:gd name="T21" fmla="*/ 82 h 142"/>
                <a:gd name="T22" fmla="*/ 6 w 152"/>
                <a:gd name="T23" fmla="*/ 82 h 142"/>
                <a:gd name="T24" fmla="*/ 20 w 152"/>
                <a:gd name="T25" fmla="*/ 88 h 142"/>
                <a:gd name="T26" fmla="*/ 24 w 152"/>
                <a:gd name="T27" fmla="*/ 88 h 142"/>
                <a:gd name="T28" fmla="*/ 28 w 152"/>
                <a:gd name="T29" fmla="*/ 88 h 142"/>
                <a:gd name="T30" fmla="*/ 28 w 152"/>
                <a:gd name="T31" fmla="*/ 88 h 142"/>
                <a:gd name="T32" fmla="*/ 30 w 152"/>
                <a:gd name="T33" fmla="*/ 86 h 142"/>
                <a:gd name="T34" fmla="*/ 32 w 152"/>
                <a:gd name="T35" fmla="*/ 88 h 142"/>
                <a:gd name="T36" fmla="*/ 42 w 152"/>
                <a:gd name="T37" fmla="*/ 94 h 142"/>
                <a:gd name="T38" fmla="*/ 50 w 152"/>
                <a:gd name="T39" fmla="*/ 102 h 142"/>
                <a:gd name="T40" fmla="*/ 60 w 152"/>
                <a:gd name="T41" fmla="*/ 110 h 142"/>
                <a:gd name="T42" fmla="*/ 60 w 152"/>
                <a:gd name="T43" fmla="*/ 110 h 142"/>
                <a:gd name="T44" fmla="*/ 80 w 152"/>
                <a:gd name="T45" fmla="*/ 120 h 142"/>
                <a:gd name="T46" fmla="*/ 106 w 152"/>
                <a:gd name="T47" fmla="*/ 134 h 142"/>
                <a:gd name="T48" fmla="*/ 118 w 152"/>
                <a:gd name="T49" fmla="*/ 138 h 142"/>
                <a:gd name="T50" fmla="*/ 130 w 152"/>
                <a:gd name="T51" fmla="*/ 142 h 142"/>
                <a:gd name="T52" fmla="*/ 142 w 152"/>
                <a:gd name="T53" fmla="*/ 140 h 142"/>
                <a:gd name="T54" fmla="*/ 146 w 152"/>
                <a:gd name="T55" fmla="*/ 138 h 142"/>
                <a:gd name="T56" fmla="*/ 150 w 152"/>
                <a:gd name="T57" fmla="*/ 136 h 142"/>
                <a:gd name="T58" fmla="*/ 150 w 152"/>
                <a:gd name="T59" fmla="*/ 136 h 142"/>
                <a:gd name="T60" fmla="*/ 152 w 152"/>
                <a:gd name="T61" fmla="*/ 132 h 142"/>
                <a:gd name="T62" fmla="*/ 152 w 152"/>
                <a:gd name="T63" fmla="*/ 128 h 142"/>
                <a:gd name="T64" fmla="*/ 148 w 152"/>
                <a:gd name="T65" fmla="*/ 118 h 142"/>
                <a:gd name="T66" fmla="*/ 142 w 152"/>
                <a:gd name="T67" fmla="*/ 108 h 142"/>
                <a:gd name="T68" fmla="*/ 132 w 152"/>
                <a:gd name="T69" fmla="*/ 98 h 142"/>
                <a:gd name="T70" fmla="*/ 132 w 152"/>
                <a:gd name="T71" fmla="*/ 98 h 142"/>
                <a:gd name="T72" fmla="*/ 114 w 152"/>
                <a:gd name="T73" fmla="*/ 84 h 142"/>
                <a:gd name="T74" fmla="*/ 100 w 152"/>
                <a:gd name="T75" fmla="*/ 68 h 142"/>
                <a:gd name="T76" fmla="*/ 94 w 152"/>
                <a:gd name="T77" fmla="*/ 58 h 142"/>
                <a:gd name="T78" fmla="*/ 90 w 152"/>
                <a:gd name="T79" fmla="*/ 50 h 142"/>
                <a:gd name="T80" fmla="*/ 90 w 152"/>
                <a:gd name="T81" fmla="*/ 40 h 142"/>
                <a:gd name="T82" fmla="*/ 90 w 152"/>
                <a:gd name="T83" fmla="*/ 30 h 142"/>
                <a:gd name="T84" fmla="*/ 90 w 152"/>
                <a:gd name="T85" fmla="*/ 30 h 142"/>
                <a:gd name="T86" fmla="*/ 94 w 152"/>
                <a:gd name="T87" fmla="*/ 22 h 142"/>
                <a:gd name="T88" fmla="*/ 98 w 152"/>
                <a:gd name="T89" fmla="*/ 16 h 142"/>
                <a:gd name="T90" fmla="*/ 98 w 152"/>
                <a:gd name="T91" fmla="*/ 14 h 142"/>
                <a:gd name="T92" fmla="*/ 94 w 152"/>
                <a:gd name="T93" fmla="*/ 14 h 142"/>
                <a:gd name="T94" fmla="*/ 94 w 152"/>
                <a:gd name="T95" fmla="*/ 14 h 142"/>
                <a:gd name="T96" fmla="*/ 78 w 152"/>
                <a:gd name="T97" fmla="*/ 18 h 142"/>
                <a:gd name="T98" fmla="*/ 70 w 152"/>
                <a:gd name="T99" fmla="*/ 18 h 142"/>
                <a:gd name="T100" fmla="*/ 66 w 152"/>
                <a:gd name="T101" fmla="*/ 16 h 142"/>
                <a:gd name="T102" fmla="*/ 62 w 152"/>
                <a:gd name="T103" fmla="*/ 14 h 142"/>
                <a:gd name="T104" fmla="*/ 62 w 152"/>
                <a:gd name="T105" fmla="*/ 14 h 142"/>
                <a:gd name="T106" fmla="*/ 52 w 152"/>
                <a:gd name="T107" fmla="*/ 2 h 142"/>
                <a:gd name="T108" fmla="*/ 50 w 152"/>
                <a:gd name="T109" fmla="*/ 0 h 142"/>
                <a:gd name="T110" fmla="*/ 46 w 152"/>
                <a:gd name="T111" fmla="*/ 0 h 142"/>
                <a:gd name="T112" fmla="*/ 46 w 152"/>
                <a:gd name="T113"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 h="142">
                  <a:moveTo>
                    <a:pt x="46" y="0"/>
                  </a:moveTo>
                  <a:lnTo>
                    <a:pt x="46" y="0"/>
                  </a:lnTo>
                  <a:lnTo>
                    <a:pt x="34" y="10"/>
                  </a:lnTo>
                  <a:lnTo>
                    <a:pt x="24" y="26"/>
                  </a:lnTo>
                  <a:lnTo>
                    <a:pt x="12" y="44"/>
                  </a:lnTo>
                  <a:lnTo>
                    <a:pt x="6" y="58"/>
                  </a:lnTo>
                  <a:lnTo>
                    <a:pt x="6" y="58"/>
                  </a:lnTo>
                  <a:lnTo>
                    <a:pt x="2" y="66"/>
                  </a:lnTo>
                  <a:lnTo>
                    <a:pt x="0" y="72"/>
                  </a:lnTo>
                  <a:lnTo>
                    <a:pt x="0" y="78"/>
                  </a:lnTo>
                  <a:lnTo>
                    <a:pt x="6" y="82"/>
                  </a:lnTo>
                  <a:lnTo>
                    <a:pt x="6" y="82"/>
                  </a:lnTo>
                  <a:lnTo>
                    <a:pt x="20" y="88"/>
                  </a:lnTo>
                  <a:lnTo>
                    <a:pt x="24" y="88"/>
                  </a:lnTo>
                  <a:lnTo>
                    <a:pt x="28" y="88"/>
                  </a:lnTo>
                  <a:lnTo>
                    <a:pt x="28" y="88"/>
                  </a:lnTo>
                  <a:lnTo>
                    <a:pt x="30" y="86"/>
                  </a:lnTo>
                  <a:lnTo>
                    <a:pt x="32" y="88"/>
                  </a:lnTo>
                  <a:lnTo>
                    <a:pt x="42" y="94"/>
                  </a:lnTo>
                  <a:lnTo>
                    <a:pt x="50" y="102"/>
                  </a:lnTo>
                  <a:lnTo>
                    <a:pt x="60" y="110"/>
                  </a:lnTo>
                  <a:lnTo>
                    <a:pt x="60" y="110"/>
                  </a:lnTo>
                  <a:lnTo>
                    <a:pt x="80" y="120"/>
                  </a:lnTo>
                  <a:lnTo>
                    <a:pt x="106" y="134"/>
                  </a:lnTo>
                  <a:lnTo>
                    <a:pt x="118" y="138"/>
                  </a:lnTo>
                  <a:lnTo>
                    <a:pt x="130" y="142"/>
                  </a:lnTo>
                  <a:lnTo>
                    <a:pt x="142" y="140"/>
                  </a:lnTo>
                  <a:lnTo>
                    <a:pt x="146" y="138"/>
                  </a:lnTo>
                  <a:lnTo>
                    <a:pt x="150" y="136"/>
                  </a:lnTo>
                  <a:lnTo>
                    <a:pt x="150" y="136"/>
                  </a:lnTo>
                  <a:lnTo>
                    <a:pt x="152" y="132"/>
                  </a:lnTo>
                  <a:lnTo>
                    <a:pt x="152" y="128"/>
                  </a:lnTo>
                  <a:lnTo>
                    <a:pt x="148" y="118"/>
                  </a:lnTo>
                  <a:lnTo>
                    <a:pt x="142" y="108"/>
                  </a:lnTo>
                  <a:lnTo>
                    <a:pt x="132" y="98"/>
                  </a:lnTo>
                  <a:lnTo>
                    <a:pt x="132" y="98"/>
                  </a:lnTo>
                  <a:lnTo>
                    <a:pt x="114" y="84"/>
                  </a:lnTo>
                  <a:lnTo>
                    <a:pt x="100" y="68"/>
                  </a:lnTo>
                  <a:lnTo>
                    <a:pt x="94" y="58"/>
                  </a:lnTo>
                  <a:lnTo>
                    <a:pt x="90" y="50"/>
                  </a:lnTo>
                  <a:lnTo>
                    <a:pt x="90" y="40"/>
                  </a:lnTo>
                  <a:lnTo>
                    <a:pt x="90" y="30"/>
                  </a:lnTo>
                  <a:lnTo>
                    <a:pt x="90" y="30"/>
                  </a:lnTo>
                  <a:lnTo>
                    <a:pt x="94" y="22"/>
                  </a:lnTo>
                  <a:lnTo>
                    <a:pt x="98" y="16"/>
                  </a:lnTo>
                  <a:lnTo>
                    <a:pt x="98" y="14"/>
                  </a:lnTo>
                  <a:lnTo>
                    <a:pt x="94" y="14"/>
                  </a:lnTo>
                  <a:lnTo>
                    <a:pt x="94" y="14"/>
                  </a:lnTo>
                  <a:lnTo>
                    <a:pt x="78" y="18"/>
                  </a:lnTo>
                  <a:lnTo>
                    <a:pt x="70" y="18"/>
                  </a:lnTo>
                  <a:lnTo>
                    <a:pt x="66" y="16"/>
                  </a:lnTo>
                  <a:lnTo>
                    <a:pt x="62" y="14"/>
                  </a:lnTo>
                  <a:lnTo>
                    <a:pt x="62" y="14"/>
                  </a:lnTo>
                  <a:lnTo>
                    <a:pt x="52" y="2"/>
                  </a:lnTo>
                  <a:lnTo>
                    <a:pt x="50" y="0"/>
                  </a:lnTo>
                  <a:lnTo>
                    <a:pt x="46" y="0"/>
                  </a:lnTo>
                  <a:lnTo>
                    <a:pt x="46" y="0"/>
                  </a:lnTo>
                  <a:close/>
                </a:path>
              </a:pathLst>
            </a:custGeom>
            <a:solidFill>
              <a:srgbClr val="2956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38">
              <a:extLst>
                <a:ext uri="{FF2B5EF4-FFF2-40B4-BE49-F238E27FC236}">
                  <a16:creationId xmlns:a16="http://schemas.microsoft.com/office/drawing/2014/main" id="{307DC36A-E971-4E1A-BB98-1EF4E35D05DB}"/>
                </a:ext>
              </a:extLst>
            </p:cNvPr>
            <p:cNvSpPr>
              <a:spLocks/>
            </p:cNvSpPr>
            <p:nvPr/>
          </p:nvSpPr>
          <p:spPr bwMode="auto">
            <a:xfrm>
              <a:off x="2535" y="820"/>
              <a:ext cx="64" cy="200"/>
            </a:xfrm>
            <a:custGeom>
              <a:avLst/>
              <a:gdLst>
                <a:gd name="T0" fmla="*/ 0 w 64"/>
                <a:gd name="T1" fmla="*/ 32 h 200"/>
                <a:gd name="T2" fmla="*/ 0 w 64"/>
                <a:gd name="T3" fmla="*/ 128 h 200"/>
                <a:gd name="T4" fmla="*/ 0 w 64"/>
                <a:gd name="T5" fmla="*/ 128 h 200"/>
                <a:gd name="T6" fmla="*/ 2 w 64"/>
                <a:gd name="T7" fmla="*/ 140 h 200"/>
                <a:gd name="T8" fmla="*/ 8 w 64"/>
                <a:gd name="T9" fmla="*/ 154 h 200"/>
                <a:gd name="T10" fmla="*/ 18 w 64"/>
                <a:gd name="T11" fmla="*/ 170 h 200"/>
                <a:gd name="T12" fmla="*/ 28 w 64"/>
                <a:gd name="T13" fmla="*/ 182 h 200"/>
                <a:gd name="T14" fmla="*/ 40 w 64"/>
                <a:gd name="T15" fmla="*/ 192 h 200"/>
                <a:gd name="T16" fmla="*/ 50 w 64"/>
                <a:gd name="T17" fmla="*/ 198 h 200"/>
                <a:gd name="T18" fmla="*/ 54 w 64"/>
                <a:gd name="T19" fmla="*/ 200 h 200"/>
                <a:gd name="T20" fmla="*/ 56 w 64"/>
                <a:gd name="T21" fmla="*/ 200 h 200"/>
                <a:gd name="T22" fmla="*/ 58 w 64"/>
                <a:gd name="T23" fmla="*/ 198 h 200"/>
                <a:gd name="T24" fmla="*/ 60 w 64"/>
                <a:gd name="T25" fmla="*/ 194 h 200"/>
                <a:gd name="T26" fmla="*/ 64 w 64"/>
                <a:gd name="T27" fmla="*/ 32 h 200"/>
                <a:gd name="T28" fmla="*/ 64 w 64"/>
                <a:gd name="T29" fmla="*/ 32 h 200"/>
                <a:gd name="T30" fmla="*/ 64 w 64"/>
                <a:gd name="T31" fmla="*/ 24 h 200"/>
                <a:gd name="T32" fmla="*/ 62 w 64"/>
                <a:gd name="T33" fmla="*/ 18 h 200"/>
                <a:gd name="T34" fmla="*/ 58 w 64"/>
                <a:gd name="T35" fmla="*/ 12 h 200"/>
                <a:gd name="T36" fmla="*/ 54 w 64"/>
                <a:gd name="T37" fmla="*/ 8 h 200"/>
                <a:gd name="T38" fmla="*/ 44 w 64"/>
                <a:gd name="T39" fmla="*/ 2 h 200"/>
                <a:gd name="T40" fmla="*/ 32 w 64"/>
                <a:gd name="T41" fmla="*/ 0 h 200"/>
                <a:gd name="T42" fmla="*/ 22 w 64"/>
                <a:gd name="T43" fmla="*/ 2 h 200"/>
                <a:gd name="T44" fmla="*/ 10 w 64"/>
                <a:gd name="T45" fmla="*/ 8 h 200"/>
                <a:gd name="T46" fmla="*/ 6 w 64"/>
                <a:gd name="T47" fmla="*/ 12 h 200"/>
                <a:gd name="T48" fmla="*/ 4 w 64"/>
                <a:gd name="T49" fmla="*/ 18 h 200"/>
                <a:gd name="T50" fmla="*/ 2 w 64"/>
                <a:gd name="T51" fmla="*/ 24 h 200"/>
                <a:gd name="T52" fmla="*/ 0 w 64"/>
                <a:gd name="T53" fmla="*/ 32 h 200"/>
                <a:gd name="T54" fmla="*/ 0 w 64"/>
                <a:gd name="T55" fmla="*/ 3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4" h="200">
                  <a:moveTo>
                    <a:pt x="0" y="32"/>
                  </a:moveTo>
                  <a:lnTo>
                    <a:pt x="0" y="128"/>
                  </a:lnTo>
                  <a:lnTo>
                    <a:pt x="0" y="128"/>
                  </a:lnTo>
                  <a:lnTo>
                    <a:pt x="2" y="140"/>
                  </a:lnTo>
                  <a:lnTo>
                    <a:pt x="8" y="154"/>
                  </a:lnTo>
                  <a:lnTo>
                    <a:pt x="18" y="170"/>
                  </a:lnTo>
                  <a:lnTo>
                    <a:pt x="28" y="182"/>
                  </a:lnTo>
                  <a:lnTo>
                    <a:pt x="40" y="192"/>
                  </a:lnTo>
                  <a:lnTo>
                    <a:pt x="50" y="198"/>
                  </a:lnTo>
                  <a:lnTo>
                    <a:pt x="54" y="200"/>
                  </a:lnTo>
                  <a:lnTo>
                    <a:pt x="56" y="200"/>
                  </a:lnTo>
                  <a:lnTo>
                    <a:pt x="58" y="198"/>
                  </a:lnTo>
                  <a:lnTo>
                    <a:pt x="60" y="194"/>
                  </a:lnTo>
                  <a:lnTo>
                    <a:pt x="64" y="32"/>
                  </a:lnTo>
                  <a:lnTo>
                    <a:pt x="64" y="32"/>
                  </a:lnTo>
                  <a:lnTo>
                    <a:pt x="64" y="24"/>
                  </a:lnTo>
                  <a:lnTo>
                    <a:pt x="62" y="18"/>
                  </a:lnTo>
                  <a:lnTo>
                    <a:pt x="58" y="12"/>
                  </a:lnTo>
                  <a:lnTo>
                    <a:pt x="54" y="8"/>
                  </a:lnTo>
                  <a:lnTo>
                    <a:pt x="44" y="2"/>
                  </a:lnTo>
                  <a:lnTo>
                    <a:pt x="32" y="0"/>
                  </a:lnTo>
                  <a:lnTo>
                    <a:pt x="22" y="2"/>
                  </a:lnTo>
                  <a:lnTo>
                    <a:pt x="10" y="8"/>
                  </a:lnTo>
                  <a:lnTo>
                    <a:pt x="6" y="12"/>
                  </a:lnTo>
                  <a:lnTo>
                    <a:pt x="4" y="18"/>
                  </a:lnTo>
                  <a:lnTo>
                    <a:pt x="2" y="24"/>
                  </a:lnTo>
                  <a:lnTo>
                    <a:pt x="0" y="32"/>
                  </a:lnTo>
                  <a:lnTo>
                    <a:pt x="0" y="32"/>
                  </a:lnTo>
                  <a:close/>
                </a:path>
              </a:pathLst>
            </a:custGeom>
            <a:solidFill>
              <a:srgbClr val="EDBD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39">
              <a:extLst>
                <a:ext uri="{FF2B5EF4-FFF2-40B4-BE49-F238E27FC236}">
                  <a16:creationId xmlns:a16="http://schemas.microsoft.com/office/drawing/2014/main" id="{E53C1AA7-6102-4C69-950D-C908837C6C66}"/>
                </a:ext>
              </a:extLst>
            </p:cNvPr>
            <p:cNvSpPr>
              <a:spLocks/>
            </p:cNvSpPr>
            <p:nvPr/>
          </p:nvSpPr>
          <p:spPr bwMode="auto">
            <a:xfrm>
              <a:off x="2511" y="726"/>
              <a:ext cx="180" cy="212"/>
            </a:xfrm>
            <a:custGeom>
              <a:avLst/>
              <a:gdLst>
                <a:gd name="T0" fmla="*/ 0 w 180"/>
                <a:gd name="T1" fmla="*/ 84 h 212"/>
                <a:gd name="T2" fmla="*/ 0 w 180"/>
                <a:gd name="T3" fmla="*/ 84 h 212"/>
                <a:gd name="T4" fmla="*/ 0 w 180"/>
                <a:gd name="T5" fmla="*/ 96 h 212"/>
                <a:gd name="T6" fmla="*/ 2 w 180"/>
                <a:gd name="T7" fmla="*/ 108 h 212"/>
                <a:gd name="T8" fmla="*/ 8 w 180"/>
                <a:gd name="T9" fmla="*/ 132 h 212"/>
                <a:gd name="T10" fmla="*/ 20 w 180"/>
                <a:gd name="T11" fmla="*/ 154 h 212"/>
                <a:gd name="T12" fmla="*/ 34 w 180"/>
                <a:gd name="T13" fmla="*/ 174 h 212"/>
                <a:gd name="T14" fmla="*/ 50 w 180"/>
                <a:gd name="T15" fmla="*/ 192 h 212"/>
                <a:gd name="T16" fmla="*/ 60 w 180"/>
                <a:gd name="T17" fmla="*/ 198 h 212"/>
                <a:gd name="T18" fmla="*/ 70 w 180"/>
                <a:gd name="T19" fmla="*/ 204 h 212"/>
                <a:gd name="T20" fmla="*/ 80 w 180"/>
                <a:gd name="T21" fmla="*/ 208 h 212"/>
                <a:gd name="T22" fmla="*/ 92 w 180"/>
                <a:gd name="T23" fmla="*/ 210 h 212"/>
                <a:gd name="T24" fmla="*/ 102 w 180"/>
                <a:gd name="T25" fmla="*/ 212 h 212"/>
                <a:gd name="T26" fmla="*/ 114 w 180"/>
                <a:gd name="T27" fmla="*/ 212 h 212"/>
                <a:gd name="T28" fmla="*/ 114 w 180"/>
                <a:gd name="T29" fmla="*/ 212 h 212"/>
                <a:gd name="T30" fmla="*/ 122 w 180"/>
                <a:gd name="T31" fmla="*/ 210 h 212"/>
                <a:gd name="T32" fmla="*/ 128 w 180"/>
                <a:gd name="T33" fmla="*/ 206 h 212"/>
                <a:gd name="T34" fmla="*/ 136 w 180"/>
                <a:gd name="T35" fmla="*/ 198 h 212"/>
                <a:gd name="T36" fmla="*/ 144 w 180"/>
                <a:gd name="T37" fmla="*/ 190 h 212"/>
                <a:gd name="T38" fmla="*/ 158 w 180"/>
                <a:gd name="T39" fmla="*/ 168 h 212"/>
                <a:gd name="T40" fmla="*/ 170 w 180"/>
                <a:gd name="T41" fmla="*/ 142 h 212"/>
                <a:gd name="T42" fmla="*/ 178 w 180"/>
                <a:gd name="T43" fmla="*/ 114 h 212"/>
                <a:gd name="T44" fmla="*/ 180 w 180"/>
                <a:gd name="T45" fmla="*/ 100 h 212"/>
                <a:gd name="T46" fmla="*/ 180 w 180"/>
                <a:gd name="T47" fmla="*/ 84 h 212"/>
                <a:gd name="T48" fmla="*/ 180 w 180"/>
                <a:gd name="T49" fmla="*/ 70 h 212"/>
                <a:gd name="T50" fmla="*/ 178 w 180"/>
                <a:gd name="T51" fmla="*/ 58 h 212"/>
                <a:gd name="T52" fmla="*/ 174 w 180"/>
                <a:gd name="T53" fmla="*/ 46 h 212"/>
                <a:gd name="T54" fmla="*/ 168 w 180"/>
                <a:gd name="T55" fmla="*/ 34 h 212"/>
                <a:gd name="T56" fmla="*/ 168 w 180"/>
                <a:gd name="T57" fmla="*/ 34 h 212"/>
                <a:gd name="T58" fmla="*/ 158 w 180"/>
                <a:gd name="T59" fmla="*/ 22 h 212"/>
                <a:gd name="T60" fmla="*/ 148 w 180"/>
                <a:gd name="T61" fmla="*/ 14 h 212"/>
                <a:gd name="T62" fmla="*/ 136 w 180"/>
                <a:gd name="T63" fmla="*/ 8 h 212"/>
                <a:gd name="T64" fmla="*/ 122 w 180"/>
                <a:gd name="T65" fmla="*/ 2 h 212"/>
                <a:gd name="T66" fmla="*/ 110 w 180"/>
                <a:gd name="T67" fmla="*/ 0 h 212"/>
                <a:gd name="T68" fmla="*/ 96 w 180"/>
                <a:gd name="T69" fmla="*/ 0 h 212"/>
                <a:gd name="T70" fmla="*/ 82 w 180"/>
                <a:gd name="T71" fmla="*/ 2 h 212"/>
                <a:gd name="T72" fmla="*/ 68 w 180"/>
                <a:gd name="T73" fmla="*/ 4 h 212"/>
                <a:gd name="T74" fmla="*/ 54 w 180"/>
                <a:gd name="T75" fmla="*/ 10 h 212"/>
                <a:gd name="T76" fmla="*/ 42 w 180"/>
                <a:gd name="T77" fmla="*/ 16 h 212"/>
                <a:gd name="T78" fmla="*/ 30 w 180"/>
                <a:gd name="T79" fmla="*/ 24 h 212"/>
                <a:gd name="T80" fmla="*/ 20 w 180"/>
                <a:gd name="T81" fmla="*/ 34 h 212"/>
                <a:gd name="T82" fmla="*/ 12 w 180"/>
                <a:gd name="T83" fmla="*/ 44 h 212"/>
                <a:gd name="T84" fmla="*/ 6 w 180"/>
                <a:gd name="T85" fmla="*/ 56 h 212"/>
                <a:gd name="T86" fmla="*/ 0 w 180"/>
                <a:gd name="T87" fmla="*/ 70 h 212"/>
                <a:gd name="T88" fmla="*/ 0 w 180"/>
                <a:gd name="T89" fmla="*/ 84 h 212"/>
                <a:gd name="T90" fmla="*/ 0 w 180"/>
                <a:gd name="T91" fmla="*/ 84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0" h="212">
                  <a:moveTo>
                    <a:pt x="0" y="84"/>
                  </a:moveTo>
                  <a:lnTo>
                    <a:pt x="0" y="84"/>
                  </a:lnTo>
                  <a:lnTo>
                    <a:pt x="0" y="96"/>
                  </a:lnTo>
                  <a:lnTo>
                    <a:pt x="2" y="108"/>
                  </a:lnTo>
                  <a:lnTo>
                    <a:pt x="8" y="132"/>
                  </a:lnTo>
                  <a:lnTo>
                    <a:pt x="20" y="154"/>
                  </a:lnTo>
                  <a:lnTo>
                    <a:pt x="34" y="174"/>
                  </a:lnTo>
                  <a:lnTo>
                    <a:pt x="50" y="192"/>
                  </a:lnTo>
                  <a:lnTo>
                    <a:pt x="60" y="198"/>
                  </a:lnTo>
                  <a:lnTo>
                    <a:pt x="70" y="204"/>
                  </a:lnTo>
                  <a:lnTo>
                    <a:pt x="80" y="208"/>
                  </a:lnTo>
                  <a:lnTo>
                    <a:pt x="92" y="210"/>
                  </a:lnTo>
                  <a:lnTo>
                    <a:pt x="102" y="212"/>
                  </a:lnTo>
                  <a:lnTo>
                    <a:pt x="114" y="212"/>
                  </a:lnTo>
                  <a:lnTo>
                    <a:pt x="114" y="212"/>
                  </a:lnTo>
                  <a:lnTo>
                    <a:pt x="122" y="210"/>
                  </a:lnTo>
                  <a:lnTo>
                    <a:pt x="128" y="206"/>
                  </a:lnTo>
                  <a:lnTo>
                    <a:pt x="136" y="198"/>
                  </a:lnTo>
                  <a:lnTo>
                    <a:pt x="144" y="190"/>
                  </a:lnTo>
                  <a:lnTo>
                    <a:pt x="158" y="168"/>
                  </a:lnTo>
                  <a:lnTo>
                    <a:pt x="170" y="142"/>
                  </a:lnTo>
                  <a:lnTo>
                    <a:pt x="178" y="114"/>
                  </a:lnTo>
                  <a:lnTo>
                    <a:pt x="180" y="100"/>
                  </a:lnTo>
                  <a:lnTo>
                    <a:pt x="180" y="84"/>
                  </a:lnTo>
                  <a:lnTo>
                    <a:pt x="180" y="70"/>
                  </a:lnTo>
                  <a:lnTo>
                    <a:pt x="178" y="58"/>
                  </a:lnTo>
                  <a:lnTo>
                    <a:pt x="174" y="46"/>
                  </a:lnTo>
                  <a:lnTo>
                    <a:pt x="168" y="34"/>
                  </a:lnTo>
                  <a:lnTo>
                    <a:pt x="168" y="34"/>
                  </a:lnTo>
                  <a:lnTo>
                    <a:pt x="158" y="22"/>
                  </a:lnTo>
                  <a:lnTo>
                    <a:pt x="148" y="14"/>
                  </a:lnTo>
                  <a:lnTo>
                    <a:pt x="136" y="8"/>
                  </a:lnTo>
                  <a:lnTo>
                    <a:pt x="122" y="2"/>
                  </a:lnTo>
                  <a:lnTo>
                    <a:pt x="110" y="0"/>
                  </a:lnTo>
                  <a:lnTo>
                    <a:pt x="96" y="0"/>
                  </a:lnTo>
                  <a:lnTo>
                    <a:pt x="82" y="2"/>
                  </a:lnTo>
                  <a:lnTo>
                    <a:pt x="68" y="4"/>
                  </a:lnTo>
                  <a:lnTo>
                    <a:pt x="54" y="10"/>
                  </a:lnTo>
                  <a:lnTo>
                    <a:pt x="42" y="16"/>
                  </a:lnTo>
                  <a:lnTo>
                    <a:pt x="30" y="24"/>
                  </a:lnTo>
                  <a:lnTo>
                    <a:pt x="20" y="34"/>
                  </a:lnTo>
                  <a:lnTo>
                    <a:pt x="12" y="44"/>
                  </a:lnTo>
                  <a:lnTo>
                    <a:pt x="6" y="56"/>
                  </a:lnTo>
                  <a:lnTo>
                    <a:pt x="0" y="70"/>
                  </a:lnTo>
                  <a:lnTo>
                    <a:pt x="0" y="84"/>
                  </a:lnTo>
                  <a:lnTo>
                    <a:pt x="0" y="84"/>
                  </a:lnTo>
                  <a:close/>
                </a:path>
              </a:pathLst>
            </a:custGeom>
            <a:solidFill>
              <a:srgbClr val="FED6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40">
              <a:extLst>
                <a:ext uri="{FF2B5EF4-FFF2-40B4-BE49-F238E27FC236}">
                  <a16:creationId xmlns:a16="http://schemas.microsoft.com/office/drawing/2014/main" id="{B39CE284-FCCC-48E2-AA48-985B2DA734AF}"/>
                </a:ext>
              </a:extLst>
            </p:cNvPr>
            <p:cNvSpPr>
              <a:spLocks/>
            </p:cNvSpPr>
            <p:nvPr/>
          </p:nvSpPr>
          <p:spPr bwMode="auto">
            <a:xfrm>
              <a:off x="2507" y="718"/>
              <a:ext cx="212" cy="162"/>
            </a:xfrm>
            <a:custGeom>
              <a:avLst/>
              <a:gdLst>
                <a:gd name="T0" fmla="*/ 20 w 212"/>
                <a:gd name="T1" fmla="*/ 162 h 162"/>
                <a:gd name="T2" fmla="*/ 20 w 212"/>
                <a:gd name="T3" fmla="*/ 162 h 162"/>
                <a:gd name="T4" fmla="*/ 36 w 212"/>
                <a:gd name="T5" fmla="*/ 158 h 162"/>
                <a:gd name="T6" fmla="*/ 50 w 212"/>
                <a:gd name="T7" fmla="*/ 150 h 162"/>
                <a:gd name="T8" fmla="*/ 62 w 212"/>
                <a:gd name="T9" fmla="*/ 140 h 162"/>
                <a:gd name="T10" fmla="*/ 72 w 212"/>
                <a:gd name="T11" fmla="*/ 128 h 162"/>
                <a:gd name="T12" fmla="*/ 84 w 212"/>
                <a:gd name="T13" fmla="*/ 114 h 162"/>
                <a:gd name="T14" fmla="*/ 94 w 212"/>
                <a:gd name="T15" fmla="*/ 98 h 162"/>
                <a:gd name="T16" fmla="*/ 114 w 212"/>
                <a:gd name="T17" fmla="*/ 60 h 162"/>
                <a:gd name="T18" fmla="*/ 114 w 212"/>
                <a:gd name="T19" fmla="*/ 60 h 162"/>
                <a:gd name="T20" fmla="*/ 122 w 212"/>
                <a:gd name="T21" fmla="*/ 68 h 162"/>
                <a:gd name="T22" fmla="*/ 132 w 212"/>
                <a:gd name="T23" fmla="*/ 76 h 162"/>
                <a:gd name="T24" fmla="*/ 144 w 212"/>
                <a:gd name="T25" fmla="*/ 82 h 162"/>
                <a:gd name="T26" fmla="*/ 158 w 212"/>
                <a:gd name="T27" fmla="*/ 88 h 162"/>
                <a:gd name="T28" fmla="*/ 172 w 212"/>
                <a:gd name="T29" fmla="*/ 90 h 162"/>
                <a:gd name="T30" fmla="*/ 186 w 212"/>
                <a:gd name="T31" fmla="*/ 90 h 162"/>
                <a:gd name="T32" fmla="*/ 200 w 212"/>
                <a:gd name="T33" fmla="*/ 88 h 162"/>
                <a:gd name="T34" fmla="*/ 212 w 212"/>
                <a:gd name="T35" fmla="*/ 82 h 162"/>
                <a:gd name="T36" fmla="*/ 212 w 212"/>
                <a:gd name="T37" fmla="*/ 82 h 162"/>
                <a:gd name="T38" fmla="*/ 202 w 212"/>
                <a:gd name="T39" fmla="*/ 74 h 162"/>
                <a:gd name="T40" fmla="*/ 192 w 212"/>
                <a:gd name="T41" fmla="*/ 64 h 162"/>
                <a:gd name="T42" fmla="*/ 182 w 212"/>
                <a:gd name="T43" fmla="*/ 52 h 162"/>
                <a:gd name="T44" fmla="*/ 174 w 212"/>
                <a:gd name="T45" fmla="*/ 40 h 162"/>
                <a:gd name="T46" fmla="*/ 174 w 212"/>
                <a:gd name="T47" fmla="*/ 40 h 162"/>
                <a:gd name="T48" fmla="*/ 164 w 212"/>
                <a:gd name="T49" fmla="*/ 28 h 162"/>
                <a:gd name="T50" fmla="*/ 154 w 212"/>
                <a:gd name="T51" fmla="*/ 18 h 162"/>
                <a:gd name="T52" fmla="*/ 142 w 212"/>
                <a:gd name="T53" fmla="*/ 12 h 162"/>
                <a:gd name="T54" fmla="*/ 130 w 212"/>
                <a:gd name="T55" fmla="*/ 6 h 162"/>
                <a:gd name="T56" fmla="*/ 116 w 212"/>
                <a:gd name="T57" fmla="*/ 2 h 162"/>
                <a:gd name="T58" fmla="*/ 104 w 212"/>
                <a:gd name="T59" fmla="*/ 0 h 162"/>
                <a:gd name="T60" fmla="*/ 90 w 212"/>
                <a:gd name="T61" fmla="*/ 0 h 162"/>
                <a:gd name="T62" fmla="*/ 76 w 212"/>
                <a:gd name="T63" fmla="*/ 2 h 162"/>
                <a:gd name="T64" fmla="*/ 62 w 212"/>
                <a:gd name="T65" fmla="*/ 6 h 162"/>
                <a:gd name="T66" fmla="*/ 50 w 212"/>
                <a:gd name="T67" fmla="*/ 12 h 162"/>
                <a:gd name="T68" fmla="*/ 38 w 212"/>
                <a:gd name="T69" fmla="*/ 20 h 162"/>
                <a:gd name="T70" fmla="*/ 26 w 212"/>
                <a:gd name="T71" fmla="*/ 28 h 162"/>
                <a:gd name="T72" fmla="*/ 18 w 212"/>
                <a:gd name="T73" fmla="*/ 40 h 162"/>
                <a:gd name="T74" fmla="*/ 10 w 212"/>
                <a:gd name="T75" fmla="*/ 52 h 162"/>
                <a:gd name="T76" fmla="*/ 4 w 212"/>
                <a:gd name="T77" fmla="*/ 68 h 162"/>
                <a:gd name="T78" fmla="*/ 0 w 212"/>
                <a:gd name="T79" fmla="*/ 84 h 162"/>
                <a:gd name="T80" fmla="*/ 0 w 212"/>
                <a:gd name="T81" fmla="*/ 84 h 162"/>
                <a:gd name="T82" fmla="*/ 0 w 212"/>
                <a:gd name="T83" fmla="*/ 102 h 162"/>
                <a:gd name="T84" fmla="*/ 4 w 212"/>
                <a:gd name="T85" fmla="*/ 122 h 162"/>
                <a:gd name="T86" fmla="*/ 10 w 212"/>
                <a:gd name="T87" fmla="*/ 142 h 162"/>
                <a:gd name="T88" fmla="*/ 20 w 212"/>
                <a:gd name="T89" fmla="*/ 162 h 162"/>
                <a:gd name="T90" fmla="*/ 20 w 212"/>
                <a:gd name="T9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2" h="162">
                  <a:moveTo>
                    <a:pt x="20" y="162"/>
                  </a:moveTo>
                  <a:lnTo>
                    <a:pt x="20" y="162"/>
                  </a:lnTo>
                  <a:lnTo>
                    <a:pt x="36" y="158"/>
                  </a:lnTo>
                  <a:lnTo>
                    <a:pt x="50" y="150"/>
                  </a:lnTo>
                  <a:lnTo>
                    <a:pt x="62" y="140"/>
                  </a:lnTo>
                  <a:lnTo>
                    <a:pt x="72" y="128"/>
                  </a:lnTo>
                  <a:lnTo>
                    <a:pt x="84" y="114"/>
                  </a:lnTo>
                  <a:lnTo>
                    <a:pt x="94" y="98"/>
                  </a:lnTo>
                  <a:lnTo>
                    <a:pt x="114" y="60"/>
                  </a:lnTo>
                  <a:lnTo>
                    <a:pt x="114" y="60"/>
                  </a:lnTo>
                  <a:lnTo>
                    <a:pt x="122" y="68"/>
                  </a:lnTo>
                  <a:lnTo>
                    <a:pt x="132" y="76"/>
                  </a:lnTo>
                  <a:lnTo>
                    <a:pt x="144" y="82"/>
                  </a:lnTo>
                  <a:lnTo>
                    <a:pt x="158" y="88"/>
                  </a:lnTo>
                  <a:lnTo>
                    <a:pt x="172" y="90"/>
                  </a:lnTo>
                  <a:lnTo>
                    <a:pt x="186" y="90"/>
                  </a:lnTo>
                  <a:lnTo>
                    <a:pt x="200" y="88"/>
                  </a:lnTo>
                  <a:lnTo>
                    <a:pt x="212" y="82"/>
                  </a:lnTo>
                  <a:lnTo>
                    <a:pt x="212" y="82"/>
                  </a:lnTo>
                  <a:lnTo>
                    <a:pt x="202" y="74"/>
                  </a:lnTo>
                  <a:lnTo>
                    <a:pt x="192" y="64"/>
                  </a:lnTo>
                  <a:lnTo>
                    <a:pt x="182" y="52"/>
                  </a:lnTo>
                  <a:lnTo>
                    <a:pt x="174" y="40"/>
                  </a:lnTo>
                  <a:lnTo>
                    <a:pt x="174" y="40"/>
                  </a:lnTo>
                  <a:lnTo>
                    <a:pt x="164" y="28"/>
                  </a:lnTo>
                  <a:lnTo>
                    <a:pt x="154" y="18"/>
                  </a:lnTo>
                  <a:lnTo>
                    <a:pt x="142" y="12"/>
                  </a:lnTo>
                  <a:lnTo>
                    <a:pt x="130" y="6"/>
                  </a:lnTo>
                  <a:lnTo>
                    <a:pt x="116" y="2"/>
                  </a:lnTo>
                  <a:lnTo>
                    <a:pt x="104" y="0"/>
                  </a:lnTo>
                  <a:lnTo>
                    <a:pt x="90" y="0"/>
                  </a:lnTo>
                  <a:lnTo>
                    <a:pt x="76" y="2"/>
                  </a:lnTo>
                  <a:lnTo>
                    <a:pt x="62" y="6"/>
                  </a:lnTo>
                  <a:lnTo>
                    <a:pt x="50" y="12"/>
                  </a:lnTo>
                  <a:lnTo>
                    <a:pt x="38" y="20"/>
                  </a:lnTo>
                  <a:lnTo>
                    <a:pt x="26" y="28"/>
                  </a:lnTo>
                  <a:lnTo>
                    <a:pt x="18" y="40"/>
                  </a:lnTo>
                  <a:lnTo>
                    <a:pt x="10" y="52"/>
                  </a:lnTo>
                  <a:lnTo>
                    <a:pt x="4" y="68"/>
                  </a:lnTo>
                  <a:lnTo>
                    <a:pt x="0" y="84"/>
                  </a:lnTo>
                  <a:lnTo>
                    <a:pt x="0" y="84"/>
                  </a:lnTo>
                  <a:lnTo>
                    <a:pt x="0" y="102"/>
                  </a:lnTo>
                  <a:lnTo>
                    <a:pt x="4" y="122"/>
                  </a:lnTo>
                  <a:lnTo>
                    <a:pt x="10" y="142"/>
                  </a:lnTo>
                  <a:lnTo>
                    <a:pt x="20" y="162"/>
                  </a:lnTo>
                  <a:lnTo>
                    <a:pt x="20" y="162"/>
                  </a:lnTo>
                  <a:close/>
                </a:path>
              </a:pathLst>
            </a:custGeom>
            <a:solidFill>
              <a:srgbClr val="2956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41">
              <a:extLst>
                <a:ext uri="{FF2B5EF4-FFF2-40B4-BE49-F238E27FC236}">
                  <a16:creationId xmlns:a16="http://schemas.microsoft.com/office/drawing/2014/main" id="{FAA35552-ACAE-473B-9084-44E10CB419A4}"/>
                </a:ext>
              </a:extLst>
            </p:cNvPr>
            <p:cNvSpPr>
              <a:spLocks/>
            </p:cNvSpPr>
            <p:nvPr/>
          </p:nvSpPr>
          <p:spPr bwMode="auto">
            <a:xfrm>
              <a:off x="2547" y="832"/>
              <a:ext cx="30" cy="40"/>
            </a:xfrm>
            <a:custGeom>
              <a:avLst/>
              <a:gdLst>
                <a:gd name="T0" fmla="*/ 4 w 30"/>
                <a:gd name="T1" fmla="*/ 2 h 40"/>
                <a:gd name="T2" fmla="*/ 4 w 30"/>
                <a:gd name="T3" fmla="*/ 2 h 40"/>
                <a:gd name="T4" fmla="*/ 2 w 30"/>
                <a:gd name="T5" fmla="*/ 6 h 40"/>
                <a:gd name="T6" fmla="*/ 0 w 30"/>
                <a:gd name="T7" fmla="*/ 12 h 40"/>
                <a:gd name="T8" fmla="*/ 0 w 30"/>
                <a:gd name="T9" fmla="*/ 18 h 40"/>
                <a:gd name="T10" fmla="*/ 2 w 30"/>
                <a:gd name="T11" fmla="*/ 26 h 40"/>
                <a:gd name="T12" fmla="*/ 2 w 30"/>
                <a:gd name="T13" fmla="*/ 26 h 40"/>
                <a:gd name="T14" fmla="*/ 8 w 30"/>
                <a:gd name="T15" fmla="*/ 32 h 40"/>
                <a:gd name="T16" fmla="*/ 12 w 30"/>
                <a:gd name="T17" fmla="*/ 38 h 40"/>
                <a:gd name="T18" fmla="*/ 18 w 30"/>
                <a:gd name="T19" fmla="*/ 40 h 40"/>
                <a:gd name="T20" fmla="*/ 24 w 30"/>
                <a:gd name="T21" fmla="*/ 38 h 40"/>
                <a:gd name="T22" fmla="*/ 24 w 30"/>
                <a:gd name="T23" fmla="*/ 38 h 40"/>
                <a:gd name="T24" fmla="*/ 28 w 30"/>
                <a:gd name="T25" fmla="*/ 34 h 40"/>
                <a:gd name="T26" fmla="*/ 30 w 30"/>
                <a:gd name="T27" fmla="*/ 30 h 40"/>
                <a:gd name="T28" fmla="*/ 28 w 30"/>
                <a:gd name="T29" fmla="*/ 22 h 40"/>
                <a:gd name="T30" fmla="*/ 26 w 30"/>
                <a:gd name="T31" fmla="*/ 14 h 40"/>
                <a:gd name="T32" fmla="*/ 26 w 30"/>
                <a:gd name="T33" fmla="*/ 14 h 40"/>
                <a:gd name="T34" fmla="*/ 22 w 30"/>
                <a:gd name="T35" fmla="*/ 8 h 40"/>
                <a:gd name="T36" fmla="*/ 16 w 30"/>
                <a:gd name="T37" fmla="*/ 2 h 40"/>
                <a:gd name="T38" fmla="*/ 10 w 30"/>
                <a:gd name="T39" fmla="*/ 0 h 40"/>
                <a:gd name="T40" fmla="*/ 4 w 30"/>
                <a:gd name="T41" fmla="*/ 2 h 40"/>
                <a:gd name="T42" fmla="*/ 4 w 30"/>
                <a:gd name="T43" fmla="*/ 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 h="40">
                  <a:moveTo>
                    <a:pt x="4" y="2"/>
                  </a:moveTo>
                  <a:lnTo>
                    <a:pt x="4" y="2"/>
                  </a:lnTo>
                  <a:lnTo>
                    <a:pt x="2" y="6"/>
                  </a:lnTo>
                  <a:lnTo>
                    <a:pt x="0" y="12"/>
                  </a:lnTo>
                  <a:lnTo>
                    <a:pt x="0" y="18"/>
                  </a:lnTo>
                  <a:lnTo>
                    <a:pt x="2" y="26"/>
                  </a:lnTo>
                  <a:lnTo>
                    <a:pt x="2" y="26"/>
                  </a:lnTo>
                  <a:lnTo>
                    <a:pt x="8" y="32"/>
                  </a:lnTo>
                  <a:lnTo>
                    <a:pt x="12" y="38"/>
                  </a:lnTo>
                  <a:lnTo>
                    <a:pt x="18" y="40"/>
                  </a:lnTo>
                  <a:lnTo>
                    <a:pt x="24" y="38"/>
                  </a:lnTo>
                  <a:lnTo>
                    <a:pt x="24" y="38"/>
                  </a:lnTo>
                  <a:lnTo>
                    <a:pt x="28" y="34"/>
                  </a:lnTo>
                  <a:lnTo>
                    <a:pt x="30" y="30"/>
                  </a:lnTo>
                  <a:lnTo>
                    <a:pt x="28" y="22"/>
                  </a:lnTo>
                  <a:lnTo>
                    <a:pt x="26" y="14"/>
                  </a:lnTo>
                  <a:lnTo>
                    <a:pt x="26" y="14"/>
                  </a:lnTo>
                  <a:lnTo>
                    <a:pt x="22" y="8"/>
                  </a:lnTo>
                  <a:lnTo>
                    <a:pt x="16" y="2"/>
                  </a:lnTo>
                  <a:lnTo>
                    <a:pt x="10" y="0"/>
                  </a:lnTo>
                  <a:lnTo>
                    <a:pt x="4" y="2"/>
                  </a:lnTo>
                  <a:lnTo>
                    <a:pt x="4" y="2"/>
                  </a:lnTo>
                  <a:close/>
                </a:path>
              </a:pathLst>
            </a:custGeom>
            <a:solidFill>
              <a:srgbClr val="FED6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42">
              <a:extLst>
                <a:ext uri="{FF2B5EF4-FFF2-40B4-BE49-F238E27FC236}">
                  <a16:creationId xmlns:a16="http://schemas.microsoft.com/office/drawing/2014/main" id="{31B5645C-7537-4453-9118-0215F168EA3D}"/>
                </a:ext>
              </a:extLst>
            </p:cNvPr>
            <p:cNvSpPr>
              <a:spLocks/>
            </p:cNvSpPr>
            <p:nvPr/>
          </p:nvSpPr>
          <p:spPr bwMode="auto">
            <a:xfrm>
              <a:off x="2501" y="1230"/>
              <a:ext cx="218" cy="328"/>
            </a:xfrm>
            <a:custGeom>
              <a:avLst/>
              <a:gdLst>
                <a:gd name="T0" fmla="*/ 134 w 218"/>
                <a:gd name="T1" fmla="*/ 38 h 328"/>
                <a:gd name="T2" fmla="*/ 218 w 218"/>
                <a:gd name="T3" fmla="*/ 282 h 328"/>
                <a:gd name="T4" fmla="*/ 132 w 218"/>
                <a:gd name="T5" fmla="*/ 328 h 328"/>
                <a:gd name="T6" fmla="*/ 24 w 218"/>
                <a:gd name="T7" fmla="*/ 136 h 328"/>
                <a:gd name="T8" fmla="*/ 24 w 218"/>
                <a:gd name="T9" fmla="*/ 136 h 328"/>
                <a:gd name="T10" fmla="*/ 12 w 218"/>
                <a:gd name="T11" fmla="*/ 108 h 328"/>
                <a:gd name="T12" fmla="*/ 4 w 218"/>
                <a:gd name="T13" fmla="*/ 84 h 328"/>
                <a:gd name="T14" fmla="*/ 0 w 218"/>
                <a:gd name="T15" fmla="*/ 64 h 328"/>
                <a:gd name="T16" fmla="*/ 2 w 218"/>
                <a:gd name="T17" fmla="*/ 46 h 328"/>
                <a:gd name="T18" fmla="*/ 8 w 218"/>
                <a:gd name="T19" fmla="*/ 32 h 328"/>
                <a:gd name="T20" fmla="*/ 16 w 218"/>
                <a:gd name="T21" fmla="*/ 20 h 328"/>
                <a:gd name="T22" fmla="*/ 26 w 218"/>
                <a:gd name="T23" fmla="*/ 12 h 328"/>
                <a:gd name="T24" fmla="*/ 38 w 218"/>
                <a:gd name="T25" fmla="*/ 4 h 328"/>
                <a:gd name="T26" fmla="*/ 52 w 218"/>
                <a:gd name="T27" fmla="*/ 2 h 328"/>
                <a:gd name="T28" fmla="*/ 68 w 218"/>
                <a:gd name="T29" fmla="*/ 0 h 328"/>
                <a:gd name="T30" fmla="*/ 82 w 218"/>
                <a:gd name="T31" fmla="*/ 2 h 328"/>
                <a:gd name="T32" fmla="*/ 96 w 218"/>
                <a:gd name="T33" fmla="*/ 4 h 328"/>
                <a:gd name="T34" fmla="*/ 108 w 218"/>
                <a:gd name="T35" fmla="*/ 10 h 328"/>
                <a:gd name="T36" fmla="*/ 120 w 218"/>
                <a:gd name="T37" fmla="*/ 16 h 328"/>
                <a:gd name="T38" fmla="*/ 128 w 218"/>
                <a:gd name="T39" fmla="*/ 26 h 328"/>
                <a:gd name="T40" fmla="*/ 134 w 218"/>
                <a:gd name="T41" fmla="*/ 38 h 328"/>
                <a:gd name="T42" fmla="*/ 134 w 218"/>
                <a:gd name="T43" fmla="*/ 38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8" h="328">
                  <a:moveTo>
                    <a:pt x="134" y="38"/>
                  </a:moveTo>
                  <a:lnTo>
                    <a:pt x="218" y="282"/>
                  </a:lnTo>
                  <a:lnTo>
                    <a:pt x="132" y="328"/>
                  </a:lnTo>
                  <a:lnTo>
                    <a:pt x="24" y="136"/>
                  </a:lnTo>
                  <a:lnTo>
                    <a:pt x="24" y="136"/>
                  </a:lnTo>
                  <a:lnTo>
                    <a:pt x="12" y="108"/>
                  </a:lnTo>
                  <a:lnTo>
                    <a:pt x="4" y="84"/>
                  </a:lnTo>
                  <a:lnTo>
                    <a:pt x="0" y="64"/>
                  </a:lnTo>
                  <a:lnTo>
                    <a:pt x="2" y="46"/>
                  </a:lnTo>
                  <a:lnTo>
                    <a:pt x="8" y="32"/>
                  </a:lnTo>
                  <a:lnTo>
                    <a:pt x="16" y="20"/>
                  </a:lnTo>
                  <a:lnTo>
                    <a:pt x="26" y="12"/>
                  </a:lnTo>
                  <a:lnTo>
                    <a:pt x="38" y="4"/>
                  </a:lnTo>
                  <a:lnTo>
                    <a:pt x="52" y="2"/>
                  </a:lnTo>
                  <a:lnTo>
                    <a:pt x="68" y="0"/>
                  </a:lnTo>
                  <a:lnTo>
                    <a:pt x="82" y="2"/>
                  </a:lnTo>
                  <a:lnTo>
                    <a:pt x="96" y="4"/>
                  </a:lnTo>
                  <a:lnTo>
                    <a:pt x="108" y="10"/>
                  </a:lnTo>
                  <a:lnTo>
                    <a:pt x="120" y="16"/>
                  </a:lnTo>
                  <a:lnTo>
                    <a:pt x="128" y="26"/>
                  </a:lnTo>
                  <a:lnTo>
                    <a:pt x="134" y="38"/>
                  </a:lnTo>
                  <a:lnTo>
                    <a:pt x="134" y="38"/>
                  </a:lnTo>
                  <a:close/>
                </a:path>
              </a:pathLst>
            </a:custGeom>
            <a:solidFill>
              <a:srgbClr val="2956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43">
              <a:extLst>
                <a:ext uri="{FF2B5EF4-FFF2-40B4-BE49-F238E27FC236}">
                  <a16:creationId xmlns:a16="http://schemas.microsoft.com/office/drawing/2014/main" id="{38578DF6-E884-45A2-9F72-F1DDCBA49799}"/>
                </a:ext>
              </a:extLst>
            </p:cNvPr>
            <p:cNvSpPr>
              <a:spLocks/>
            </p:cNvSpPr>
            <p:nvPr/>
          </p:nvSpPr>
          <p:spPr bwMode="auto">
            <a:xfrm>
              <a:off x="2485" y="918"/>
              <a:ext cx="166" cy="438"/>
            </a:xfrm>
            <a:custGeom>
              <a:avLst/>
              <a:gdLst>
                <a:gd name="T0" fmla="*/ 8 w 166"/>
                <a:gd name="T1" fmla="*/ 250 h 438"/>
                <a:gd name="T2" fmla="*/ 8 w 166"/>
                <a:gd name="T3" fmla="*/ 250 h 438"/>
                <a:gd name="T4" fmla="*/ 6 w 166"/>
                <a:gd name="T5" fmla="*/ 304 h 438"/>
                <a:gd name="T6" fmla="*/ 2 w 166"/>
                <a:gd name="T7" fmla="*/ 354 h 438"/>
                <a:gd name="T8" fmla="*/ 0 w 166"/>
                <a:gd name="T9" fmla="*/ 396 h 438"/>
                <a:gd name="T10" fmla="*/ 0 w 166"/>
                <a:gd name="T11" fmla="*/ 426 h 438"/>
                <a:gd name="T12" fmla="*/ 0 w 166"/>
                <a:gd name="T13" fmla="*/ 426 h 438"/>
                <a:gd name="T14" fmla="*/ 38 w 166"/>
                <a:gd name="T15" fmla="*/ 434 h 438"/>
                <a:gd name="T16" fmla="*/ 56 w 166"/>
                <a:gd name="T17" fmla="*/ 438 h 438"/>
                <a:gd name="T18" fmla="*/ 74 w 166"/>
                <a:gd name="T19" fmla="*/ 438 h 438"/>
                <a:gd name="T20" fmla="*/ 94 w 166"/>
                <a:gd name="T21" fmla="*/ 438 h 438"/>
                <a:gd name="T22" fmla="*/ 114 w 166"/>
                <a:gd name="T23" fmla="*/ 434 h 438"/>
                <a:gd name="T24" fmla="*/ 138 w 166"/>
                <a:gd name="T25" fmla="*/ 426 h 438"/>
                <a:gd name="T26" fmla="*/ 166 w 166"/>
                <a:gd name="T27" fmla="*/ 416 h 438"/>
                <a:gd name="T28" fmla="*/ 166 w 166"/>
                <a:gd name="T29" fmla="*/ 416 h 438"/>
                <a:gd name="T30" fmla="*/ 164 w 166"/>
                <a:gd name="T31" fmla="*/ 378 h 438"/>
                <a:gd name="T32" fmla="*/ 158 w 166"/>
                <a:gd name="T33" fmla="*/ 332 h 438"/>
                <a:gd name="T34" fmla="*/ 146 w 166"/>
                <a:gd name="T35" fmla="*/ 232 h 438"/>
                <a:gd name="T36" fmla="*/ 128 w 166"/>
                <a:gd name="T37" fmla="*/ 128 h 438"/>
                <a:gd name="T38" fmla="*/ 110 w 166"/>
                <a:gd name="T39" fmla="*/ 42 h 438"/>
                <a:gd name="T40" fmla="*/ 110 w 166"/>
                <a:gd name="T41" fmla="*/ 42 h 438"/>
                <a:gd name="T42" fmla="*/ 102 w 166"/>
                <a:gd name="T43" fmla="*/ 42 h 438"/>
                <a:gd name="T44" fmla="*/ 92 w 166"/>
                <a:gd name="T45" fmla="*/ 40 h 438"/>
                <a:gd name="T46" fmla="*/ 82 w 166"/>
                <a:gd name="T47" fmla="*/ 36 h 438"/>
                <a:gd name="T48" fmla="*/ 74 w 166"/>
                <a:gd name="T49" fmla="*/ 32 h 438"/>
                <a:gd name="T50" fmla="*/ 64 w 166"/>
                <a:gd name="T51" fmla="*/ 26 h 438"/>
                <a:gd name="T52" fmla="*/ 58 w 166"/>
                <a:gd name="T53" fmla="*/ 18 h 438"/>
                <a:gd name="T54" fmla="*/ 52 w 166"/>
                <a:gd name="T55" fmla="*/ 10 h 438"/>
                <a:gd name="T56" fmla="*/ 50 w 166"/>
                <a:gd name="T57" fmla="*/ 0 h 438"/>
                <a:gd name="T58" fmla="*/ 50 w 166"/>
                <a:gd name="T59" fmla="*/ 0 h 438"/>
                <a:gd name="T60" fmla="*/ 44 w 166"/>
                <a:gd name="T61" fmla="*/ 10 h 438"/>
                <a:gd name="T62" fmla="*/ 38 w 166"/>
                <a:gd name="T63" fmla="*/ 24 h 438"/>
                <a:gd name="T64" fmla="*/ 32 w 166"/>
                <a:gd name="T65" fmla="*/ 46 h 438"/>
                <a:gd name="T66" fmla="*/ 24 w 166"/>
                <a:gd name="T67" fmla="*/ 74 h 438"/>
                <a:gd name="T68" fmla="*/ 18 w 166"/>
                <a:gd name="T69" fmla="*/ 108 h 438"/>
                <a:gd name="T70" fmla="*/ 12 w 166"/>
                <a:gd name="T71" fmla="*/ 148 h 438"/>
                <a:gd name="T72" fmla="*/ 10 w 166"/>
                <a:gd name="T73" fmla="*/ 196 h 438"/>
                <a:gd name="T74" fmla="*/ 8 w 166"/>
                <a:gd name="T75" fmla="*/ 250 h 438"/>
                <a:gd name="T76" fmla="*/ 8 w 166"/>
                <a:gd name="T77" fmla="*/ 25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6" h="438">
                  <a:moveTo>
                    <a:pt x="8" y="250"/>
                  </a:moveTo>
                  <a:lnTo>
                    <a:pt x="8" y="250"/>
                  </a:lnTo>
                  <a:lnTo>
                    <a:pt x="6" y="304"/>
                  </a:lnTo>
                  <a:lnTo>
                    <a:pt x="2" y="354"/>
                  </a:lnTo>
                  <a:lnTo>
                    <a:pt x="0" y="396"/>
                  </a:lnTo>
                  <a:lnTo>
                    <a:pt x="0" y="426"/>
                  </a:lnTo>
                  <a:lnTo>
                    <a:pt x="0" y="426"/>
                  </a:lnTo>
                  <a:lnTo>
                    <a:pt x="38" y="434"/>
                  </a:lnTo>
                  <a:lnTo>
                    <a:pt x="56" y="438"/>
                  </a:lnTo>
                  <a:lnTo>
                    <a:pt x="74" y="438"/>
                  </a:lnTo>
                  <a:lnTo>
                    <a:pt x="94" y="438"/>
                  </a:lnTo>
                  <a:lnTo>
                    <a:pt x="114" y="434"/>
                  </a:lnTo>
                  <a:lnTo>
                    <a:pt x="138" y="426"/>
                  </a:lnTo>
                  <a:lnTo>
                    <a:pt x="166" y="416"/>
                  </a:lnTo>
                  <a:lnTo>
                    <a:pt x="166" y="416"/>
                  </a:lnTo>
                  <a:lnTo>
                    <a:pt x="164" y="378"/>
                  </a:lnTo>
                  <a:lnTo>
                    <a:pt x="158" y="332"/>
                  </a:lnTo>
                  <a:lnTo>
                    <a:pt x="146" y="232"/>
                  </a:lnTo>
                  <a:lnTo>
                    <a:pt x="128" y="128"/>
                  </a:lnTo>
                  <a:lnTo>
                    <a:pt x="110" y="42"/>
                  </a:lnTo>
                  <a:lnTo>
                    <a:pt x="110" y="42"/>
                  </a:lnTo>
                  <a:lnTo>
                    <a:pt x="102" y="42"/>
                  </a:lnTo>
                  <a:lnTo>
                    <a:pt x="92" y="40"/>
                  </a:lnTo>
                  <a:lnTo>
                    <a:pt x="82" y="36"/>
                  </a:lnTo>
                  <a:lnTo>
                    <a:pt x="74" y="32"/>
                  </a:lnTo>
                  <a:lnTo>
                    <a:pt x="64" y="26"/>
                  </a:lnTo>
                  <a:lnTo>
                    <a:pt x="58" y="18"/>
                  </a:lnTo>
                  <a:lnTo>
                    <a:pt x="52" y="10"/>
                  </a:lnTo>
                  <a:lnTo>
                    <a:pt x="50" y="0"/>
                  </a:lnTo>
                  <a:lnTo>
                    <a:pt x="50" y="0"/>
                  </a:lnTo>
                  <a:lnTo>
                    <a:pt x="44" y="10"/>
                  </a:lnTo>
                  <a:lnTo>
                    <a:pt x="38" y="24"/>
                  </a:lnTo>
                  <a:lnTo>
                    <a:pt x="32" y="46"/>
                  </a:lnTo>
                  <a:lnTo>
                    <a:pt x="24" y="74"/>
                  </a:lnTo>
                  <a:lnTo>
                    <a:pt x="18" y="108"/>
                  </a:lnTo>
                  <a:lnTo>
                    <a:pt x="12" y="148"/>
                  </a:lnTo>
                  <a:lnTo>
                    <a:pt x="10" y="196"/>
                  </a:lnTo>
                  <a:lnTo>
                    <a:pt x="8" y="250"/>
                  </a:lnTo>
                  <a:lnTo>
                    <a:pt x="8" y="250"/>
                  </a:lnTo>
                  <a:close/>
                </a:path>
              </a:pathLst>
            </a:custGeom>
            <a:solidFill>
              <a:srgbClr val="2956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44">
              <a:extLst>
                <a:ext uri="{FF2B5EF4-FFF2-40B4-BE49-F238E27FC236}">
                  <a16:creationId xmlns:a16="http://schemas.microsoft.com/office/drawing/2014/main" id="{ACDC32DB-FE37-4D9D-AB5A-7DAE12BF2256}"/>
                </a:ext>
              </a:extLst>
            </p:cNvPr>
            <p:cNvSpPr>
              <a:spLocks/>
            </p:cNvSpPr>
            <p:nvPr/>
          </p:nvSpPr>
          <p:spPr bwMode="auto">
            <a:xfrm>
              <a:off x="2485" y="1202"/>
              <a:ext cx="166" cy="154"/>
            </a:xfrm>
            <a:custGeom>
              <a:avLst/>
              <a:gdLst>
                <a:gd name="T0" fmla="*/ 152 w 166"/>
                <a:gd name="T1" fmla="*/ 0 h 154"/>
                <a:gd name="T2" fmla="*/ 152 w 166"/>
                <a:gd name="T3" fmla="*/ 0 h 154"/>
                <a:gd name="T4" fmla="*/ 162 w 166"/>
                <a:gd name="T5" fmla="*/ 66 h 154"/>
                <a:gd name="T6" fmla="*/ 166 w 166"/>
                <a:gd name="T7" fmla="*/ 132 h 154"/>
                <a:gd name="T8" fmla="*/ 166 w 166"/>
                <a:gd name="T9" fmla="*/ 132 h 154"/>
                <a:gd name="T10" fmla="*/ 138 w 166"/>
                <a:gd name="T11" fmla="*/ 142 h 154"/>
                <a:gd name="T12" fmla="*/ 114 w 166"/>
                <a:gd name="T13" fmla="*/ 150 h 154"/>
                <a:gd name="T14" fmla="*/ 94 w 166"/>
                <a:gd name="T15" fmla="*/ 154 h 154"/>
                <a:gd name="T16" fmla="*/ 74 w 166"/>
                <a:gd name="T17" fmla="*/ 154 h 154"/>
                <a:gd name="T18" fmla="*/ 56 w 166"/>
                <a:gd name="T19" fmla="*/ 154 h 154"/>
                <a:gd name="T20" fmla="*/ 38 w 166"/>
                <a:gd name="T21" fmla="*/ 150 h 154"/>
                <a:gd name="T22" fmla="*/ 0 w 166"/>
                <a:gd name="T23" fmla="*/ 142 h 154"/>
                <a:gd name="T24" fmla="*/ 0 w 166"/>
                <a:gd name="T25" fmla="*/ 142 h 154"/>
                <a:gd name="T26" fmla="*/ 36 w 166"/>
                <a:gd name="T27" fmla="*/ 144 h 154"/>
                <a:gd name="T28" fmla="*/ 80 w 166"/>
                <a:gd name="T29" fmla="*/ 142 h 154"/>
                <a:gd name="T30" fmla="*/ 102 w 166"/>
                <a:gd name="T31" fmla="*/ 140 h 154"/>
                <a:gd name="T32" fmla="*/ 122 w 166"/>
                <a:gd name="T33" fmla="*/ 136 h 154"/>
                <a:gd name="T34" fmla="*/ 140 w 166"/>
                <a:gd name="T35" fmla="*/ 132 h 154"/>
                <a:gd name="T36" fmla="*/ 150 w 166"/>
                <a:gd name="T37" fmla="*/ 126 h 154"/>
                <a:gd name="T38" fmla="*/ 150 w 166"/>
                <a:gd name="T39" fmla="*/ 126 h 154"/>
                <a:gd name="T40" fmla="*/ 152 w 166"/>
                <a:gd name="T41" fmla="*/ 114 h 154"/>
                <a:gd name="T42" fmla="*/ 154 w 166"/>
                <a:gd name="T43" fmla="*/ 98 h 154"/>
                <a:gd name="T44" fmla="*/ 154 w 166"/>
                <a:gd name="T45" fmla="*/ 56 h 154"/>
                <a:gd name="T46" fmla="*/ 152 w 166"/>
                <a:gd name="T47" fmla="*/ 0 h 154"/>
                <a:gd name="T48" fmla="*/ 152 w 166"/>
                <a:gd name="T49"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6" h="154">
                  <a:moveTo>
                    <a:pt x="152" y="0"/>
                  </a:moveTo>
                  <a:lnTo>
                    <a:pt x="152" y="0"/>
                  </a:lnTo>
                  <a:lnTo>
                    <a:pt x="162" y="66"/>
                  </a:lnTo>
                  <a:lnTo>
                    <a:pt x="166" y="132"/>
                  </a:lnTo>
                  <a:lnTo>
                    <a:pt x="166" y="132"/>
                  </a:lnTo>
                  <a:lnTo>
                    <a:pt x="138" y="142"/>
                  </a:lnTo>
                  <a:lnTo>
                    <a:pt x="114" y="150"/>
                  </a:lnTo>
                  <a:lnTo>
                    <a:pt x="94" y="154"/>
                  </a:lnTo>
                  <a:lnTo>
                    <a:pt x="74" y="154"/>
                  </a:lnTo>
                  <a:lnTo>
                    <a:pt x="56" y="154"/>
                  </a:lnTo>
                  <a:lnTo>
                    <a:pt x="38" y="150"/>
                  </a:lnTo>
                  <a:lnTo>
                    <a:pt x="0" y="142"/>
                  </a:lnTo>
                  <a:lnTo>
                    <a:pt x="0" y="142"/>
                  </a:lnTo>
                  <a:lnTo>
                    <a:pt x="36" y="144"/>
                  </a:lnTo>
                  <a:lnTo>
                    <a:pt x="80" y="142"/>
                  </a:lnTo>
                  <a:lnTo>
                    <a:pt x="102" y="140"/>
                  </a:lnTo>
                  <a:lnTo>
                    <a:pt x="122" y="136"/>
                  </a:lnTo>
                  <a:lnTo>
                    <a:pt x="140" y="132"/>
                  </a:lnTo>
                  <a:lnTo>
                    <a:pt x="150" y="126"/>
                  </a:lnTo>
                  <a:lnTo>
                    <a:pt x="150" y="126"/>
                  </a:lnTo>
                  <a:lnTo>
                    <a:pt x="152" y="114"/>
                  </a:lnTo>
                  <a:lnTo>
                    <a:pt x="154" y="98"/>
                  </a:lnTo>
                  <a:lnTo>
                    <a:pt x="154" y="56"/>
                  </a:lnTo>
                  <a:lnTo>
                    <a:pt x="152" y="0"/>
                  </a:lnTo>
                  <a:lnTo>
                    <a:pt x="152" y="0"/>
                  </a:lnTo>
                  <a:close/>
                </a:path>
              </a:pathLst>
            </a:custGeom>
            <a:solidFill>
              <a:srgbClr val="1B49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45">
              <a:extLst>
                <a:ext uri="{FF2B5EF4-FFF2-40B4-BE49-F238E27FC236}">
                  <a16:creationId xmlns:a16="http://schemas.microsoft.com/office/drawing/2014/main" id="{BA170467-35FC-4F2A-84B0-CC09BD80CE80}"/>
                </a:ext>
              </a:extLst>
            </p:cNvPr>
            <p:cNvSpPr>
              <a:spLocks/>
            </p:cNvSpPr>
            <p:nvPr/>
          </p:nvSpPr>
          <p:spPr bwMode="auto">
            <a:xfrm>
              <a:off x="2711" y="1220"/>
              <a:ext cx="138" cy="62"/>
            </a:xfrm>
            <a:custGeom>
              <a:avLst/>
              <a:gdLst>
                <a:gd name="T0" fmla="*/ 48 w 138"/>
                <a:gd name="T1" fmla="*/ 50 h 62"/>
                <a:gd name="T2" fmla="*/ 44 w 138"/>
                <a:gd name="T3" fmla="*/ 48 h 62"/>
                <a:gd name="T4" fmla="*/ 0 w 138"/>
                <a:gd name="T5" fmla="*/ 36 h 62"/>
                <a:gd name="T6" fmla="*/ 8 w 138"/>
                <a:gd name="T7" fmla="*/ 0 h 62"/>
                <a:gd name="T8" fmla="*/ 44 w 138"/>
                <a:gd name="T9" fmla="*/ 10 h 62"/>
                <a:gd name="T10" fmla="*/ 46 w 138"/>
                <a:gd name="T11" fmla="*/ 10 h 62"/>
                <a:gd name="T12" fmla="*/ 52 w 138"/>
                <a:gd name="T13" fmla="*/ 6 h 62"/>
                <a:gd name="T14" fmla="*/ 94 w 138"/>
                <a:gd name="T15" fmla="*/ 0 h 62"/>
                <a:gd name="T16" fmla="*/ 98 w 138"/>
                <a:gd name="T17" fmla="*/ 0 h 62"/>
                <a:gd name="T18" fmla="*/ 102 w 138"/>
                <a:gd name="T19" fmla="*/ 6 h 62"/>
                <a:gd name="T20" fmla="*/ 98 w 138"/>
                <a:gd name="T21" fmla="*/ 12 h 62"/>
                <a:gd name="T22" fmla="*/ 84 w 138"/>
                <a:gd name="T23" fmla="*/ 14 h 62"/>
                <a:gd name="T24" fmla="*/ 84 w 138"/>
                <a:gd name="T25" fmla="*/ 14 h 62"/>
                <a:gd name="T26" fmla="*/ 80 w 138"/>
                <a:gd name="T27" fmla="*/ 18 h 62"/>
                <a:gd name="T28" fmla="*/ 90 w 138"/>
                <a:gd name="T29" fmla="*/ 22 h 62"/>
                <a:gd name="T30" fmla="*/ 122 w 138"/>
                <a:gd name="T31" fmla="*/ 28 h 62"/>
                <a:gd name="T32" fmla="*/ 132 w 138"/>
                <a:gd name="T33" fmla="*/ 28 h 62"/>
                <a:gd name="T34" fmla="*/ 138 w 138"/>
                <a:gd name="T35" fmla="*/ 32 h 62"/>
                <a:gd name="T36" fmla="*/ 138 w 138"/>
                <a:gd name="T37" fmla="*/ 32 h 62"/>
                <a:gd name="T38" fmla="*/ 132 w 138"/>
                <a:gd name="T39" fmla="*/ 40 h 62"/>
                <a:gd name="T40" fmla="*/ 126 w 138"/>
                <a:gd name="T41" fmla="*/ 38 h 62"/>
                <a:gd name="T42" fmla="*/ 128 w 138"/>
                <a:gd name="T43" fmla="*/ 44 h 62"/>
                <a:gd name="T44" fmla="*/ 126 w 138"/>
                <a:gd name="T45" fmla="*/ 48 h 62"/>
                <a:gd name="T46" fmla="*/ 118 w 138"/>
                <a:gd name="T47" fmla="*/ 48 h 62"/>
                <a:gd name="T48" fmla="*/ 118 w 138"/>
                <a:gd name="T49" fmla="*/ 52 h 62"/>
                <a:gd name="T50" fmla="*/ 118 w 138"/>
                <a:gd name="T51" fmla="*/ 52 h 62"/>
                <a:gd name="T52" fmla="*/ 112 w 138"/>
                <a:gd name="T53" fmla="*/ 56 h 62"/>
                <a:gd name="T54" fmla="*/ 108 w 138"/>
                <a:gd name="T55" fmla="*/ 56 h 62"/>
                <a:gd name="T56" fmla="*/ 108 w 138"/>
                <a:gd name="T57" fmla="*/ 58 h 62"/>
                <a:gd name="T58" fmla="*/ 104 w 138"/>
                <a:gd name="T59" fmla="*/ 62 h 62"/>
                <a:gd name="T60" fmla="*/ 84 w 138"/>
                <a:gd name="T61" fmla="*/ 58 h 62"/>
                <a:gd name="T62" fmla="*/ 84 w 138"/>
                <a:gd name="T63"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8" h="62">
                  <a:moveTo>
                    <a:pt x="84" y="58"/>
                  </a:moveTo>
                  <a:lnTo>
                    <a:pt x="48" y="50"/>
                  </a:lnTo>
                  <a:lnTo>
                    <a:pt x="48" y="50"/>
                  </a:lnTo>
                  <a:lnTo>
                    <a:pt x="44" y="48"/>
                  </a:lnTo>
                  <a:lnTo>
                    <a:pt x="44" y="48"/>
                  </a:lnTo>
                  <a:lnTo>
                    <a:pt x="0" y="36"/>
                  </a:lnTo>
                  <a:lnTo>
                    <a:pt x="8" y="0"/>
                  </a:lnTo>
                  <a:lnTo>
                    <a:pt x="8" y="0"/>
                  </a:lnTo>
                  <a:lnTo>
                    <a:pt x="26" y="6"/>
                  </a:lnTo>
                  <a:lnTo>
                    <a:pt x="44" y="10"/>
                  </a:lnTo>
                  <a:lnTo>
                    <a:pt x="46" y="10"/>
                  </a:lnTo>
                  <a:lnTo>
                    <a:pt x="46" y="10"/>
                  </a:lnTo>
                  <a:lnTo>
                    <a:pt x="48" y="8"/>
                  </a:lnTo>
                  <a:lnTo>
                    <a:pt x="52" y="6"/>
                  </a:lnTo>
                  <a:lnTo>
                    <a:pt x="60" y="4"/>
                  </a:lnTo>
                  <a:lnTo>
                    <a:pt x="94" y="0"/>
                  </a:lnTo>
                  <a:lnTo>
                    <a:pt x="94" y="0"/>
                  </a:lnTo>
                  <a:lnTo>
                    <a:pt x="98" y="0"/>
                  </a:lnTo>
                  <a:lnTo>
                    <a:pt x="100" y="2"/>
                  </a:lnTo>
                  <a:lnTo>
                    <a:pt x="102" y="6"/>
                  </a:lnTo>
                  <a:lnTo>
                    <a:pt x="100" y="10"/>
                  </a:lnTo>
                  <a:lnTo>
                    <a:pt x="98" y="12"/>
                  </a:lnTo>
                  <a:lnTo>
                    <a:pt x="96" y="12"/>
                  </a:lnTo>
                  <a:lnTo>
                    <a:pt x="84" y="14"/>
                  </a:lnTo>
                  <a:lnTo>
                    <a:pt x="84" y="14"/>
                  </a:lnTo>
                  <a:lnTo>
                    <a:pt x="84" y="14"/>
                  </a:lnTo>
                  <a:lnTo>
                    <a:pt x="80" y="18"/>
                  </a:lnTo>
                  <a:lnTo>
                    <a:pt x="80" y="18"/>
                  </a:lnTo>
                  <a:lnTo>
                    <a:pt x="82" y="20"/>
                  </a:lnTo>
                  <a:lnTo>
                    <a:pt x="90" y="22"/>
                  </a:lnTo>
                  <a:lnTo>
                    <a:pt x="100" y="24"/>
                  </a:lnTo>
                  <a:lnTo>
                    <a:pt x="122" y="28"/>
                  </a:lnTo>
                  <a:lnTo>
                    <a:pt x="132" y="28"/>
                  </a:lnTo>
                  <a:lnTo>
                    <a:pt x="132" y="28"/>
                  </a:lnTo>
                  <a:lnTo>
                    <a:pt x="136" y="28"/>
                  </a:lnTo>
                  <a:lnTo>
                    <a:pt x="138" y="32"/>
                  </a:lnTo>
                  <a:lnTo>
                    <a:pt x="138" y="32"/>
                  </a:lnTo>
                  <a:lnTo>
                    <a:pt x="138" y="32"/>
                  </a:lnTo>
                  <a:lnTo>
                    <a:pt x="136" y="38"/>
                  </a:lnTo>
                  <a:lnTo>
                    <a:pt x="132" y="40"/>
                  </a:lnTo>
                  <a:lnTo>
                    <a:pt x="126" y="38"/>
                  </a:lnTo>
                  <a:lnTo>
                    <a:pt x="126" y="38"/>
                  </a:lnTo>
                  <a:lnTo>
                    <a:pt x="128" y="44"/>
                  </a:lnTo>
                  <a:lnTo>
                    <a:pt x="128" y="44"/>
                  </a:lnTo>
                  <a:lnTo>
                    <a:pt x="128" y="44"/>
                  </a:lnTo>
                  <a:lnTo>
                    <a:pt x="126" y="48"/>
                  </a:lnTo>
                  <a:lnTo>
                    <a:pt x="122" y="48"/>
                  </a:lnTo>
                  <a:lnTo>
                    <a:pt x="118" y="48"/>
                  </a:lnTo>
                  <a:lnTo>
                    <a:pt x="118" y="48"/>
                  </a:lnTo>
                  <a:lnTo>
                    <a:pt x="118" y="52"/>
                  </a:lnTo>
                  <a:lnTo>
                    <a:pt x="118" y="52"/>
                  </a:lnTo>
                  <a:lnTo>
                    <a:pt x="118" y="52"/>
                  </a:lnTo>
                  <a:lnTo>
                    <a:pt x="116" y="56"/>
                  </a:lnTo>
                  <a:lnTo>
                    <a:pt x="112" y="56"/>
                  </a:lnTo>
                  <a:lnTo>
                    <a:pt x="108" y="56"/>
                  </a:lnTo>
                  <a:lnTo>
                    <a:pt x="108" y="56"/>
                  </a:lnTo>
                  <a:lnTo>
                    <a:pt x="108" y="58"/>
                  </a:lnTo>
                  <a:lnTo>
                    <a:pt x="108" y="58"/>
                  </a:lnTo>
                  <a:lnTo>
                    <a:pt x="108" y="58"/>
                  </a:lnTo>
                  <a:lnTo>
                    <a:pt x="104" y="62"/>
                  </a:lnTo>
                  <a:lnTo>
                    <a:pt x="100" y="62"/>
                  </a:lnTo>
                  <a:lnTo>
                    <a:pt x="84" y="58"/>
                  </a:lnTo>
                  <a:lnTo>
                    <a:pt x="84" y="58"/>
                  </a:lnTo>
                  <a:lnTo>
                    <a:pt x="84" y="58"/>
                  </a:lnTo>
                  <a:lnTo>
                    <a:pt x="84" y="58"/>
                  </a:lnTo>
                  <a:close/>
                </a:path>
              </a:pathLst>
            </a:custGeom>
            <a:solidFill>
              <a:srgbClr val="EDBD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46">
              <a:extLst>
                <a:ext uri="{FF2B5EF4-FFF2-40B4-BE49-F238E27FC236}">
                  <a16:creationId xmlns:a16="http://schemas.microsoft.com/office/drawing/2014/main" id="{2285D2F1-761A-4F9E-87F8-0E8CE0C54015}"/>
                </a:ext>
              </a:extLst>
            </p:cNvPr>
            <p:cNvSpPr>
              <a:spLocks/>
            </p:cNvSpPr>
            <p:nvPr/>
          </p:nvSpPr>
          <p:spPr bwMode="auto">
            <a:xfrm>
              <a:off x="2707" y="1218"/>
              <a:ext cx="138" cy="62"/>
            </a:xfrm>
            <a:custGeom>
              <a:avLst/>
              <a:gdLst>
                <a:gd name="T0" fmla="*/ 50 w 138"/>
                <a:gd name="T1" fmla="*/ 50 h 62"/>
                <a:gd name="T2" fmla="*/ 46 w 138"/>
                <a:gd name="T3" fmla="*/ 48 h 62"/>
                <a:gd name="T4" fmla="*/ 0 w 138"/>
                <a:gd name="T5" fmla="*/ 36 h 62"/>
                <a:gd name="T6" fmla="*/ 10 w 138"/>
                <a:gd name="T7" fmla="*/ 2 h 62"/>
                <a:gd name="T8" fmla="*/ 46 w 138"/>
                <a:gd name="T9" fmla="*/ 10 h 62"/>
                <a:gd name="T10" fmla="*/ 48 w 138"/>
                <a:gd name="T11" fmla="*/ 10 h 62"/>
                <a:gd name="T12" fmla="*/ 54 w 138"/>
                <a:gd name="T13" fmla="*/ 6 h 62"/>
                <a:gd name="T14" fmla="*/ 96 w 138"/>
                <a:gd name="T15" fmla="*/ 0 h 62"/>
                <a:gd name="T16" fmla="*/ 100 w 138"/>
                <a:gd name="T17" fmla="*/ 0 h 62"/>
                <a:gd name="T18" fmla="*/ 104 w 138"/>
                <a:gd name="T19" fmla="*/ 6 h 62"/>
                <a:gd name="T20" fmla="*/ 100 w 138"/>
                <a:gd name="T21" fmla="*/ 12 h 62"/>
                <a:gd name="T22" fmla="*/ 86 w 138"/>
                <a:gd name="T23" fmla="*/ 14 h 62"/>
                <a:gd name="T24" fmla="*/ 86 w 138"/>
                <a:gd name="T25" fmla="*/ 14 h 62"/>
                <a:gd name="T26" fmla="*/ 82 w 138"/>
                <a:gd name="T27" fmla="*/ 20 h 62"/>
                <a:gd name="T28" fmla="*/ 92 w 138"/>
                <a:gd name="T29" fmla="*/ 22 h 62"/>
                <a:gd name="T30" fmla="*/ 122 w 138"/>
                <a:gd name="T31" fmla="*/ 28 h 62"/>
                <a:gd name="T32" fmla="*/ 132 w 138"/>
                <a:gd name="T33" fmla="*/ 28 h 62"/>
                <a:gd name="T34" fmla="*/ 138 w 138"/>
                <a:gd name="T35" fmla="*/ 34 h 62"/>
                <a:gd name="T36" fmla="*/ 138 w 138"/>
                <a:gd name="T37" fmla="*/ 34 h 62"/>
                <a:gd name="T38" fmla="*/ 132 w 138"/>
                <a:gd name="T39" fmla="*/ 40 h 62"/>
                <a:gd name="T40" fmla="*/ 128 w 138"/>
                <a:gd name="T41" fmla="*/ 40 h 62"/>
                <a:gd name="T42" fmla="*/ 130 w 138"/>
                <a:gd name="T43" fmla="*/ 44 h 62"/>
                <a:gd name="T44" fmla="*/ 128 w 138"/>
                <a:gd name="T45" fmla="*/ 48 h 62"/>
                <a:gd name="T46" fmla="*/ 120 w 138"/>
                <a:gd name="T47" fmla="*/ 48 h 62"/>
                <a:gd name="T48" fmla="*/ 120 w 138"/>
                <a:gd name="T49" fmla="*/ 52 h 62"/>
                <a:gd name="T50" fmla="*/ 120 w 138"/>
                <a:gd name="T51" fmla="*/ 52 h 62"/>
                <a:gd name="T52" fmla="*/ 114 w 138"/>
                <a:gd name="T53" fmla="*/ 56 h 62"/>
                <a:gd name="T54" fmla="*/ 108 w 138"/>
                <a:gd name="T55" fmla="*/ 56 h 62"/>
                <a:gd name="T56" fmla="*/ 108 w 138"/>
                <a:gd name="T57" fmla="*/ 58 h 62"/>
                <a:gd name="T58" fmla="*/ 106 w 138"/>
                <a:gd name="T59" fmla="*/ 62 h 62"/>
                <a:gd name="T60" fmla="*/ 86 w 138"/>
                <a:gd name="T61" fmla="*/ 58 h 62"/>
                <a:gd name="T62" fmla="*/ 84 w 138"/>
                <a:gd name="T63"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8" h="62">
                  <a:moveTo>
                    <a:pt x="84" y="58"/>
                  </a:moveTo>
                  <a:lnTo>
                    <a:pt x="50" y="50"/>
                  </a:lnTo>
                  <a:lnTo>
                    <a:pt x="50" y="50"/>
                  </a:lnTo>
                  <a:lnTo>
                    <a:pt x="46" y="48"/>
                  </a:lnTo>
                  <a:lnTo>
                    <a:pt x="46" y="48"/>
                  </a:lnTo>
                  <a:lnTo>
                    <a:pt x="0" y="36"/>
                  </a:lnTo>
                  <a:lnTo>
                    <a:pt x="10" y="2"/>
                  </a:lnTo>
                  <a:lnTo>
                    <a:pt x="10" y="2"/>
                  </a:lnTo>
                  <a:lnTo>
                    <a:pt x="28" y="6"/>
                  </a:lnTo>
                  <a:lnTo>
                    <a:pt x="46" y="10"/>
                  </a:lnTo>
                  <a:lnTo>
                    <a:pt x="48" y="10"/>
                  </a:lnTo>
                  <a:lnTo>
                    <a:pt x="48" y="10"/>
                  </a:lnTo>
                  <a:lnTo>
                    <a:pt x="50" y="8"/>
                  </a:lnTo>
                  <a:lnTo>
                    <a:pt x="54" y="6"/>
                  </a:lnTo>
                  <a:lnTo>
                    <a:pt x="60" y="4"/>
                  </a:lnTo>
                  <a:lnTo>
                    <a:pt x="96" y="0"/>
                  </a:lnTo>
                  <a:lnTo>
                    <a:pt x="96" y="0"/>
                  </a:lnTo>
                  <a:lnTo>
                    <a:pt x="100" y="0"/>
                  </a:lnTo>
                  <a:lnTo>
                    <a:pt x="102" y="2"/>
                  </a:lnTo>
                  <a:lnTo>
                    <a:pt x="104" y="6"/>
                  </a:lnTo>
                  <a:lnTo>
                    <a:pt x="102" y="10"/>
                  </a:lnTo>
                  <a:lnTo>
                    <a:pt x="100" y="12"/>
                  </a:lnTo>
                  <a:lnTo>
                    <a:pt x="98" y="14"/>
                  </a:lnTo>
                  <a:lnTo>
                    <a:pt x="86" y="14"/>
                  </a:lnTo>
                  <a:lnTo>
                    <a:pt x="86" y="14"/>
                  </a:lnTo>
                  <a:lnTo>
                    <a:pt x="86" y="14"/>
                  </a:lnTo>
                  <a:lnTo>
                    <a:pt x="82" y="18"/>
                  </a:lnTo>
                  <a:lnTo>
                    <a:pt x="82" y="20"/>
                  </a:lnTo>
                  <a:lnTo>
                    <a:pt x="84" y="20"/>
                  </a:lnTo>
                  <a:lnTo>
                    <a:pt x="92" y="22"/>
                  </a:lnTo>
                  <a:lnTo>
                    <a:pt x="102" y="24"/>
                  </a:lnTo>
                  <a:lnTo>
                    <a:pt x="122" y="28"/>
                  </a:lnTo>
                  <a:lnTo>
                    <a:pt x="132" y="28"/>
                  </a:lnTo>
                  <a:lnTo>
                    <a:pt x="132" y="28"/>
                  </a:lnTo>
                  <a:lnTo>
                    <a:pt x="136" y="30"/>
                  </a:lnTo>
                  <a:lnTo>
                    <a:pt x="138" y="34"/>
                  </a:lnTo>
                  <a:lnTo>
                    <a:pt x="138" y="34"/>
                  </a:lnTo>
                  <a:lnTo>
                    <a:pt x="138" y="34"/>
                  </a:lnTo>
                  <a:lnTo>
                    <a:pt x="136" y="38"/>
                  </a:lnTo>
                  <a:lnTo>
                    <a:pt x="132" y="40"/>
                  </a:lnTo>
                  <a:lnTo>
                    <a:pt x="128" y="40"/>
                  </a:lnTo>
                  <a:lnTo>
                    <a:pt x="128" y="40"/>
                  </a:lnTo>
                  <a:lnTo>
                    <a:pt x="130" y="44"/>
                  </a:lnTo>
                  <a:lnTo>
                    <a:pt x="130" y="44"/>
                  </a:lnTo>
                  <a:lnTo>
                    <a:pt x="130" y="44"/>
                  </a:lnTo>
                  <a:lnTo>
                    <a:pt x="128" y="48"/>
                  </a:lnTo>
                  <a:lnTo>
                    <a:pt x="124" y="50"/>
                  </a:lnTo>
                  <a:lnTo>
                    <a:pt x="120" y="48"/>
                  </a:lnTo>
                  <a:lnTo>
                    <a:pt x="120" y="48"/>
                  </a:lnTo>
                  <a:lnTo>
                    <a:pt x="120" y="52"/>
                  </a:lnTo>
                  <a:lnTo>
                    <a:pt x="120" y="52"/>
                  </a:lnTo>
                  <a:lnTo>
                    <a:pt x="120" y="52"/>
                  </a:lnTo>
                  <a:lnTo>
                    <a:pt x="118" y="56"/>
                  </a:lnTo>
                  <a:lnTo>
                    <a:pt x="114" y="56"/>
                  </a:lnTo>
                  <a:lnTo>
                    <a:pt x="108" y="56"/>
                  </a:lnTo>
                  <a:lnTo>
                    <a:pt x="108" y="56"/>
                  </a:lnTo>
                  <a:lnTo>
                    <a:pt x="108" y="58"/>
                  </a:lnTo>
                  <a:lnTo>
                    <a:pt x="108" y="58"/>
                  </a:lnTo>
                  <a:lnTo>
                    <a:pt x="108" y="58"/>
                  </a:lnTo>
                  <a:lnTo>
                    <a:pt x="106" y="62"/>
                  </a:lnTo>
                  <a:lnTo>
                    <a:pt x="102" y="62"/>
                  </a:lnTo>
                  <a:lnTo>
                    <a:pt x="86" y="58"/>
                  </a:lnTo>
                  <a:lnTo>
                    <a:pt x="86" y="58"/>
                  </a:lnTo>
                  <a:lnTo>
                    <a:pt x="84" y="58"/>
                  </a:lnTo>
                  <a:lnTo>
                    <a:pt x="84" y="58"/>
                  </a:lnTo>
                  <a:close/>
                </a:path>
              </a:pathLst>
            </a:custGeom>
            <a:solidFill>
              <a:srgbClr val="FED6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47">
              <a:extLst>
                <a:ext uri="{FF2B5EF4-FFF2-40B4-BE49-F238E27FC236}">
                  <a16:creationId xmlns:a16="http://schemas.microsoft.com/office/drawing/2014/main" id="{63C63E73-0F70-44DD-901A-E91B7B847D5B}"/>
                </a:ext>
              </a:extLst>
            </p:cNvPr>
            <p:cNvSpPr>
              <a:spLocks/>
            </p:cNvSpPr>
            <p:nvPr/>
          </p:nvSpPr>
          <p:spPr bwMode="auto">
            <a:xfrm>
              <a:off x="2581" y="1170"/>
              <a:ext cx="174" cy="98"/>
            </a:xfrm>
            <a:custGeom>
              <a:avLst/>
              <a:gdLst>
                <a:gd name="T0" fmla="*/ 36 w 174"/>
                <a:gd name="T1" fmla="*/ 2 h 98"/>
                <a:gd name="T2" fmla="*/ 174 w 174"/>
                <a:gd name="T3" fmla="*/ 54 h 98"/>
                <a:gd name="T4" fmla="*/ 166 w 174"/>
                <a:gd name="T5" fmla="*/ 98 h 98"/>
                <a:gd name="T6" fmla="*/ 62 w 174"/>
                <a:gd name="T7" fmla="*/ 80 h 98"/>
                <a:gd name="T8" fmla="*/ 62 w 174"/>
                <a:gd name="T9" fmla="*/ 80 h 98"/>
                <a:gd name="T10" fmla="*/ 44 w 174"/>
                <a:gd name="T11" fmla="*/ 76 h 98"/>
                <a:gd name="T12" fmla="*/ 32 w 174"/>
                <a:gd name="T13" fmla="*/ 70 h 98"/>
                <a:gd name="T14" fmla="*/ 20 w 174"/>
                <a:gd name="T15" fmla="*/ 66 h 98"/>
                <a:gd name="T16" fmla="*/ 12 w 174"/>
                <a:gd name="T17" fmla="*/ 58 h 98"/>
                <a:gd name="T18" fmla="*/ 6 w 174"/>
                <a:gd name="T19" fmla="*/ 52 h 98"/>
                <a:gd name="T20" fmla="*/ 2 w 174"/>
                <a:gd name="T21" fmla="*/ 44 h 98"/>
                <a:gd name="T22" fmla="*/ 0 w 174"/>
                <a:gd name="T23" fmla="*/ 36 h 98"/>
                <a:gd name="T24" fmla="*/ 0 w 174"/>
                <a:gd name="T25" fmla="*/ 30 h 98"/>
                <a:gd name="T26" fmla="*/ 2 w 174"/>
                <a:gd name="T27" fmla="*/ 22 h 98"/>
                <a:gd name="T28" fmla="*/ 4 w 174"/>
                <a:gd name="T29" fmla="*/ 16 h 98"/>
                <a:gd name="T30" fmla="*/ 8 w 174"/>
                <a:gd name="T31" fmla="*/ 10 h 98"/>
                <a:gd name="T32" fmla="*/ 14 w 174"/>
                <a:gd name="T33" fmla="*/ 6 h 98"/>
                <a:gd name="T34" fmla="*/ 18 w 174"/>
                <a:gd name="T35" fmla="*/ 2 h 98"/>
                <a:gd name="T36" fmla="*/ 24 w 174"/>
                <a:gd name="T37" fmla="*/ 0 h 98"/>
                <a:gd name="T38" fmla="*/ 30 w 174"/>
                <a:gd name="T39" fmla="*/ 0 h 98"/>
                <a:gd name="T40" fmla="*/ 36 w 174"/>
                <a:gd name="T41" fmla="*/ 2 h 98"/>
                <a:gd name="T42" fmla="*/ 36 w 174"/>
                <a:gd name="T43" fmla="*/ 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4" h="98">
                  <a:moveTo>
                    <a:pt x="36" y="2"/>
                  </a:moveTo>
                  <a:lnTo>
                    <a:pt x="174" y="54"/>
                  </a:lnTo>
                  <a:lnTo>
                    <a:pt x="166" y="98"/>
                  </a:lnTo>
                  <a:lnTo>
                    <a:pt x="62" y="80"/>
                  </a:lnTo>
                  <a:lnTo>
                    <a:pt x="62" y="80"/>
                  </a:lnTo>
                  <a:lnTo>
                    <a:pt x="44" y="76"/>
                  </a:lnTo>
                  <a:lnTo>
                    <a:pt x="32" y="70"/>
                  </a:lnTo>
                  <a:lnTo>
                    <a:pt x="20" y="66"/>
                  </a:lnTo>
                  <a:lnTo>
                    <a:pt x="12" y="58"/>
                  </a:lnTo>
                  <a:lnTo>
                    <a:pt x="6" y="52"/>
                  </a:lnTo>
                  <a:lnTo>
                    <a:pt x="2" y="44"/>
                  </a:lnTo>
                  <a:lnTo>
                    <a:pt x="0" y="36"/>
                  </a:lnTo>
                  <a:lnTo>
                    <a:pt x="0" y="30"/>
                  </a:lnTo>
                  <a:lnTo>
                    <a:pt x="2" y="22"/>
                  </a:lnTo>
                  <a:lnTo>
                    <a:pt x="4" y="16"/>
                  </a:lnTo>
                  <a:lnTo>
                    <a:pt x="8" y="10"/>
                  </a:lnTo>
                  <a:lnTo>
                    <a:pt x="14" y="6"/>
                  </a:lnTo>
                  <a:lnTo>
                    <a:pt x="18" y="2"/>
                  </a:lnTo>
                  <a:lnTo>
                    <a:pt x="24" y="0"/>
                  </a:lnTo>
                  <a:lnTo>
                    <a:pt x="30" y="0"/>
                  </a:lnTo>
                  <a:lnTo>
                    <a:pt x="36" y="2"/>
                  </a:lnTo>
                  <a:lnTo>
                    <a:pt x="36" y="2"/>
                  </a:lnTo>
                  <a:close/>
                </a:path>
              </a:pathLst>
            </a:custGeom>
            <a:solidFill>
              <a:srgbClr val="2956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8">
              <a:extLst>
                <a:ext uri="{FF2B5EF4-FFF2-40B4-BE49-F238E27FC236}">
                  <a16:creationId xmlns:a16="http://schemas.microsoft.com/office/drawing/2014/main" id="{E7CE0381-4601-4B6B-ACDC-DD4AF3F5D1BD}"/>
                </a:ext>
              </a:extLst>
            </p:cNvPr>
            <p:cNvSpPr>
              <a:spLocks/>
            </p:cNvSpPr>
            <p:nvPr/>
          </p:nvSpPr>
          <p:spPr bwMode="auto">
            <a:xfrm>
              <a:off x="2517" y="1004"/>
              <a:ext cx="122" cy="214"/>
            </a:xfrm>
            <a:custGeom>
              <a:avLst/>
              <a:gdLst>
                <a:gd name="T0" fmla="*/ 70 w 122"/>
                <a:gd name="T1" fmla="*/ 22 h 214"/>
                <a:gd name="T2" fmla="*/ 122 w 122"/>
                <a:gd name="T3" fmla="*/ 190 h 214"/>
                <a:gd name="T4" fmla="*/ 70 w 122"/>
                <a:gd name="T5" fmla="*/ 214 h 214"/>
                <a:gd name="T6" fmla="*/ 14 w 122"/>
                <a:gd name="T7" fmla="*/ 96 h 214"/>
                <a:gd name="T8" fmla="*/ 14 w 122"/>
                <a:gd name="T9" fmla="*/ 96 h 214"/>
                <a:gd name="T10" fmla="*/ 6 w 122"/>
                <a:gd name="T11" fmla="*/ 76 h 214"/>
                <a:gd name="T12" fmla="*/ 2 w 122"/>
                <a:gd name="T13" fmla="*/ 60 h 214"/>
                <a:gd name="T14" fmla="*/ 0 w 122"/>
                <a:gd name="T15" fmla="*/ 46 h 214"/>
                <a:gd name="T16" fmla="*/ 0 w 122"/>
                <a:gd name="T17" fmla="*/ 34 h 214"/>
                <a:gd name="T18" fmla="*/ 2 w 122"/>
                <a:gd name="T19" fmla="*/ 24 h 214"/>
                <a:gd name="T20" fmla="*/ 6 w 122"/>
                <a:gd name="T21" fmla="*/ 14 h 214"/>
                <a:gd name="T22" fmla="*/ 12 w 122"/>
                <a:gd name="T23" fmla="*/ 8 h 214"/>
                <a:gd name="T24" fmla="*/ 18 w 122"/>
                <a:gd name="T25" fmla="*/ 4 h 214"/>
                <a:gd name="T26" fmla="*/ 26 w 122"/>
                <a:gd name="T27" fmla="*/ 2 h 214"/>
                <a:gd name="T28" fmla="*/ 34 w 122"/>
                <a:gd name="T29" fmla="*/ 0 h 214"/>
                <a:gd name="T30" fmla="*/ 42 w 122"/>
                <a:gd name="T31" fmla="*/ 0 h 214"/>
                <a:gd name="T32" fmla="*/ 50 w 122"/>
                <a:gd name="T33" fmla="*/ 2 h 214"/>
                <a:gd name="T34" fmla="*/ 56 w 122"/>
                <a:gd name="T35" fmla="*/ 6 h 214"/>
                <a:gd name="T36" fmla="*/ 62 w 122"/>
                <a:gd name="T37" fmla="*/ 10 h 214"/>
                <a:gd name="T38" fmla="*/ 68 w 122"/>
                <a:gd name="T39" fmla="*/ 16 h 214"/>
                <a:gd name="T40" fmla="*/ 70 w 122"/>
                <a:gd name="T41" fmla="*/ 22 h 214"/>
                <a:gd name="T42" fmla="*/ 70 w 122"/>
                <a:gd name="T43" fmla="*/ 22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2" h="214">
                  <a:moveTo>
                    <a:pt x="70" y="22"/>
                  </a:moveTo>
                  <a:lnTo>
                    <a:pt x="122" y="190"/>
                  </a:lnTo>
                  <a:lnTo>
                    <a:pt x="70" y="214"/>
                  </a:lnTo>
                  <a:lnTo>
                    <a:pt x="14" y="96"/>
                  </a:lnTo>
                  <a:lnTo>
                    <a:pt x="14" y="96"/>
                  </a:lnTo>
                  <a:lnTo>
                    <a:pt x="6" y="76"/>
                  </a:lnTo>
                  <a:lnTo>
                    <a:pt x="2" y="60"/>
                  </a:lnTo>
                  <a:lnTo>
                    <a:pt x="0" y="46"/>
                  </a:lnTo>
                  <a:lnTo>
                    <a:pt x="0" y="34"/>
                  </a:lnTo>
                  <a:lnTo>
                    <a:pt x="2" y="24"/>
                  </a:lnTo>
                  <a:lnTo>
                    <a:pt x="6" y="14"/>
                  </a:lnTo>
                  <a:lnTo>
                    <a:pt x="12" y="8"/>
                  </a:lnTo>
                  <a:lnTo>
                    <a:pt x="18" y="4"/>
                  </a:lnTo>
                  <a:lnTo>
                    <a:pt x="26" y="2"/>
                  </a:lnTo>
                  <a:lnTo>
                    <a:pt x="34" y="0"/>
                  </a:lnTo>
                  <a:lnTo>
                    <a:pt x="42" y="0"/>
                  </a:lnTo>
                  <a:lnTo>
                    <a:pt x="50" y="2"/>
                  </a:lnTo>
                  <a:lnTo>
                    <a:pt x="56" y="6"/>
                  </a:lnTo>
                  <a:lnTo>
                    <a:pt x="62" y="10"/>
                  </a:lnTo>
                  <a:lnTo>
                    <a:pt x="68" y="16"/>
                  </a:lnTo>
                  <a:lnTo>
                    <a:pt x="70" y="22"/>
                  </a:lnTo>
                  <a:lnTo>
                    <a:pt x="70" y="22"/>
                  </a:lnTo>
                  <a:close/>
                </a:path>
              </a:pathLst>
            </a:custGeom>
            <a:solidFill>
              <a:srgbClr val="0450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49">
              <a:extLst>
                <a:ext uri="{FF2B5EF4-FFF2-40B4-BE49-F238E27FC236}">
                  <a16:creationId xmlns:a16="http://schemas.microsoft.com/office/drawing/2014/main" id="{4AAE477B-F426-4306-BC24-10F822CCBC19}"/>
                </a:ext>
              </a:extLst>
            </p:cNvPr>
            <p:cNvSpPr>
              <a:spLocks/>
            </p:cNvSpPr>
            <p:nvPr/>
          </p:nvSpPr>
          <p:spPr bwMode="auto">
            <a:xfrm>
              <a:off x="2521" y="1010"/>
              <a:ext cx="122" cy="214"/>
            </a:xfrm>
            <a:custGeom>
              <a:avLst/>
              <a:gdLst>
                <a:gd name="T0" fmla="*/ 70 w 122"/>
                <a:gd name="T1" fmla="*/ 22 h 214"/>
                <a:gd name="T2" fmla="*/ 122 w 122"/>
                <a:gd name="T3" fmla="*/ 190 h 214"/>
                <a:gd name="T4" fmla="*/ 70 w 122"/>
                <a:gd name="T5" fmla="*/ 214 h 214"/>
                <a:gd name="T6" fmla="*/ 14 w 122"/>
                <a:gd name="T7" fmla="*/ 96 h 214"/>
                <a:gd name="T8" fmla="*/ 14 w 122"/>
                <a:gd name="T9" fmla="*/ 96 h 214"/>
                <a:gd name="T10" fmla="*/ 6 w 122"/>
                <a:gd name="T11" fmla="*/ 76 h 214"/>
                <a:gd name="T12" fmla="*/ 2 w 122"/>
                <a:gd name="T13" fmla="*/ 60 h 214"/>
                <a:gd name="T14" fmla="*/ 0 w 122"/>
                <a:gd name="T15" fmla="*/ 46 h 214"/>
                <a:gd name="T16" fmla="*/ 0 w 122"/>
                <a:gd name="T17" fmla="*/ 34 h 214"/>
                <a:gd name="T18" fmla="*/ 2 w 122"/>
                <a:gd name="T19" fmla="*/ 24 h 214"/>
                <a:gd name="T20" fmla="*/ 6 w 122"/>
                <a:gd name="T21" fmla="*/ 16 h 214"/>
                <a:gd name="T22" fmla="*/ 12 w 122"/>
                <a:gd name="T23" fmla="*/ 8 h 214"/>
                <a:gd name="T24" fmla="*/ 18 w 122"/>
                <a:gd name="T25" fmla="*/ 4 h 214"/>
                <a:gd name="T26" fmla="*/ 26 w 122"/>
                <a:gd name="T27" fmla="*/ 2 h 214"/>
                <a:gd name="T28" fmla="*/ 34 w 122"/>
                <a:gd name="T29" fmla="*/ 0 h 214"/>
                <a:gd name="T30" fmla="*/ 42 w 122"/>
                <a:gd name="T31" fmla="*/ 0 h 214"/>
                <a:gd name="T32" fmla="*/ 50 w 122"/>
                <a:gd name="T33" fmla="*/ 2 h 214"/>
                <a:gd name="T34" fmla="*/ 56 w 122"/>
                <a:gd name="T35" fmla="*/ 6 h 214"/>
                <a:gd name="T36" fmla="*/ 62 w 122"/>
                <a:gd name="T37" fmla="*/ 10 h 214"/>
                <a:gd name="T38" fmla="*/ 68 w 122"/>
                <a:gd name="T39" fmla="*/ 16 h 214"/>
                <a:gd name="T40" fmla="*/ 70 w 122"/>
                <a:gd name="T41" fmla="*/ 22 h 214"/>
                <a:gd name="T42" fmla="*/ 70 w 122"/>
                <a:gd name="T43" fmla="*/ 22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2" h="214">
                  <a:moveTo>
                    <a:pt x="70" y="22"/>
                  </a:moveTo>
                  <a:lnTo>
                    <a:pt x="122" y="190"/>
                  </a:lnTo>
                  <a:lnTo>
                    <a:pt x="70" y="214"/>
                  </a:lnTo>
                  <a:lnTo>
                    <a:pt x="14" y="96"/>
                  </a:lnTo>
                  <a:lnTo>
                    <a:pt x="14" y="96"/>
                  </a:lnTo>
                  <a:lnTo>
                    <a:pt x="6" y="76"/>
                  </a:lnTo>
                  <a:lnTo>
                    <a:pt x="2" y="60"/>
                  </a:lnTo>
                  <a:lnTo>
                    <a:pt x="0" y="46"/>
                  </a:lnTo>
                  <a:lnTo>
                    <a:pt x="0" y="34"/>
                  </a:lnTo>
                  <a:lnTo>
                    <a:pt x="2" y="24"/>
                  </a:lnTo>
                  <a:lnTo>
                    <a:pt x="6" y="16"/>
                  </a:lnTo>
                  <a:lnTo>
                    <a:pt x="12" y="8"/>
                  </a:lnTo>
                  <a:lnTo>
                    <a:pt x="18" y="4"/>
                  </a:lnTo>
                  <a:lnTo>
                    <a:pt x="26" y="2"/>
                  </a:lnTo>
                  <a:lnTo>
                    <a:pt x="34" y="0"/>
                  </a:lnTo>
                  <a:lnTo>
                    <a:pt x="42" y="0"/>
                  </a:lnTo>
                  <a:lnTo>
                    <a:pt x="50" y="2"/>
                  </a:lnTo>
                  <a:lnTo>
                    <a:pt x="56" y="6"/>
                  </a:lnTo>
                  <a:lnTo>
                    <a:pt x="62" y="10"/>
                  </a:lnTo>
                  <a:lnTo>
                    <a:pt x="68" y="16"/>
                  </a:lnTo>
                  <a:lnTo>
                    <a:pt x="70" y="22"/>
                  </a:lnTo>
                  <a:lnTo>
                    <a:pt x="70" y="22"/>
                  </a:lnTo>
                  <a:close/>
                </a:path>
              </a:pathLst>
            </a:custGeom>
            <a:solidFill>
              <a:srgbClr val="2956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50">
              <a:extLst>
                <a:ext uri="{FF2B5EF4-FFF2-40B4-BE49-F238E27FC236}">
                  <a16:creationId xmlns:a16="http://schemas.microsoft.com/office/drawing/2014/main" id="{9F4DA6C7-381C-4C55-8904-CEB443B7E73E}"/>
                </a:ext>
              </a:extLst>
            </p:cNvPr>
            <p:cNvSpPr>
              <a:spLocks/>
            </p:cNvSpPr>
            <p:nvPr/>
          </p:nvSpPr>
          <p:spPr bwMode="auto">
            <a:xfrm>
              <a:off x="2579" y="1188"/>
              <a:ext cx="176" cy="80"/>
            </a:xfrm>
            <a:custGeom>
              <a:avLst/>
              <a:gdLst>
                <a:gd name="T0" fmla="*/ 176 w 176"/>
                <a:gd name="T1" fmla="*/ 38 h 80"/>
                <a:gd name="T2" fmla="*/ 168 w 176"/>
                <a:gd name="T3" fmla="*/ 80 h 80"/>
                <a:gd name="T4" fmla="*/ 64 w 176"/>
                <a:gd name="T5" fmla="*/ 62 h 80"/>
                <a:gd name="T6" fmla="*/ 64 w 176"/>
                <a:gd name="T7" fmla="*/ 62 h 80"/>
                <a:gd name="T8" fmla="*/ 42 w 176"/>
                <a:gd name="T9" fmla="*/ 56 h 80"/>
                <a:gd name="T10" fmla="*/ 26 w 176"/>
                <a:gd name="T11" fmla="*/ 50 h 80"/>
                <a:gd name="T12" fmla="*/ 14 w 176"/>
                <a:gd name="T13" fmla="*/ 40 h 80"/>
                <a:gd name="T14" fmla="*/ 6 w 176"/>
                <a:gd name="T15" fmla="*/ 32 h 80"/>
                <a:gd name="T16" fmla="*/ 2 w 176"/>
                <a:gd name="T17" fmla="*/ 22 h 80"/>
                <a:gd name="T18" fmla="*/ 0 w 176"/>
                <a:gd name="T19" fmla="*/ 14 h 80"/>
                <a:gd name="T20" fmla="*/ 0 w 176"/>
                <a:gd name="T21" fmla="*/ 6 h 80"/>
                <a:gd name="T22" fmla="*/ 4 w 176"/>
                <a:gd name="T23" fmla="*/ 0 h 80"/>
                <a:gd name="T24" fmla="*/ 4 w 176"/>
                <a:gd name="T25" fmla="*/ 0 h 80"/>
                <a:gd name="T26" fmla="*/ 10 w 176"/>
                <a:gd name="T27" fmla="*/ 14 h 80"/>
                <a:gd name="T28" fmla="*/ 16 w 176"/>
                <a:gd name="T29" fmla="*/ 24 h 80"/>
                <a:gd name="T30" fmla="*/ 26 w 176"/>
                <a:gd name="T31" fmla="*/ 30 h 80"/>
                <a:gd name="T32" fmla="*/ 42 w 176"/>
                <a:gd name="T33" fmla="*/ 38 h 80"/>
                <a:gd name="T34" fmla="*/ 42 w 176"/>
                <a:gd name="T35" fmla="*/ 38 h 80"/>
                <a:gd name="T36" fmla="*/ 56 w 176"/>
                <a:gd name="T37" fmla="*/ 42 h 80"/>
                <a:gd name="T38" fmla="*/ 72 w 176"/>
                <a:gd name="T39" fmla="*/ 46 h 80"/>
                <a:gd name="T40" fmla="*/ 112 w 176"/>
                <a:gd name="T41" fmla="*/ 54 h 80"/>
                <a:gd name="T42" fmla="*/ 160 w 176"/>
                <a:gd name="T43" fmla="*/ 62 h 80"/>
                <a:gd name="T44" fmla="*/ 176 w 176"/>
                <a:gd name="T45" fmla="*/ 3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6" h="80">
                  <a:moveTo>
                    <a:pt x="176" y="38"/>
                  </a:moveTo>
                  <a:lnTo>
                    <a:pt x="168" y="80"/>
                  </a:lnTo>
                  <a:lnTo>
                    <a:pt x="64" y="62"/>
                  </a:lnTo>
                  <a:lnTo>
                    <a:pt x="64" y="62"/>
                  </a:lnTo>
                  <a:lnTo>
                    <a:pt x="42" y="56"/>
                  </a:lnTo>
                  <a:lnTo>
                    <a:pt x="26" y="50"/>
                  </a:lnTo>
                  <a:lnTo>
                    <a:pt x="14" y="40"/>
                  </a:lnTo>
                  <a:lnTo>
                    <a:pt x="6" y="32"/>
                  </a:lnTo>
                  <a:lnTo>
                    <a:pt x="2" y="22"/>
                  </a:lnTo>
                  <a:lnTo>
                    <a:pt x="0" y="14"/>
                  </a:lnTo>
                  <a:lnTo>
                    <a:pt x="0" y="6"/>
                  </a:lnTo>
                  <a:lnTo>
                    <a:pt x="4" y="0"/>
                  </a:lnTo>
                  <a:lnTo>
                    <a:pt x="4" y="0"/>
                  </a:lnTo>
                  <a:lnTo>
                    <a:pt x="10" y="14"/>
                  </a:lnTo>
                  <a:lnTo>
                    <a:pt x="16" y="24"/>
                  </a:lnTo>
                  <a:lnTo>
                    <a:pt x="26" y="30"/>
                  </a:lnTo>
                  <a:lnTo>
                    <a:pt x="42" y="38"/>
                  </a:lnTo>
                  <a:lnTo>
                    <a:pt x="42" y="38"/>
                  </a:lnTo>
                  <a:lnTo>
                    <a:pt x="56" y="42"/>
                  </a:lnTo>
                  <a:lnTo>
                    <a:pt x="72" y="46"/>
                  </a:lnTo>
                  <a:lnTo>
                    <a:pt x="112" y="54"/>
                  </a:lnTo>
                  <a:lnTo>
                    <a:pt x="160" y="62"/>
                  </a:lnTo>
                  <a:lnTo>
                    <a:pt x="176" y="38"/>
                  </a:lnTo>
                  <a:close/>
                </a:path>
              </a:pathLst>
            </a:custGeom>
            <a:solidFill>
              <a:srgbClr val="1B49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51">
              <a:extLst>
                <a:ext uri="{FF2B5EF4-FFF2-40B4-BE49-F238E27FC236}">
                  <a16:creationId xmlns:a16="http://schemas.microsoft.com/office/drawing/2014/main" id="{6198D653-DF00-4EF0-9A92-E6B48577573A}"/>
                </a:ext>
              </a:extLst>
            </p:cNvPr>
            <p:cNvSpPr>
              <a:spLocks/>
            </p:cNvSpPr>
            <p:nvPr/>
          </p:nvSpPr>
          <p:spPr bwMode="auto">
            <a:xfrm>
              <a:off x="2525" y="1080"/>
              <a:ext cx="80" cy="138"/>
            </a:xfrm>
            <a:custGeom>
              <a:avLst/>
              <a:gdLst>
                <a:gd name="T0" fmla="*/ 80 w 80"/>
                <a:gd name="T1" fmla="*/ 138 h 138"/>
                <a:gd name="T2" fmla="*/ 56 w 80"/>
                <a:gd name="T3" fmla="*/ 136 h 138"/>
                <a:gd name="T4" fmla="*/ 10 w 80"/>
                <a:gd name="T5" fmla="*/ 26 h 138"/>
                <a:gd name="T6" fmla="*/ 10 w 80"/>
                <a:gd name="T7" fmla="*/ 26 h 138"/>
                <a:gd name="T8" fmla="*/ 0 w 80"/>
                <a:gd name="T9" fmla="*/ 0 h 138"/>
                <a:gd name="T10" fmla="*/ 0 w 80"/>
                <a:gd name="T11" fmla="*/ 0 h 138"/>
                <a:gd name="T12" fmla="*/ 70 w 80"/>
                <a:gd name="T13" fmla="*/ 124 h 138"/>
                <a:gd name="T14" fmla="*/ 70 w 80"/>
                <a:gd name="T15" fmla="*/ 124 h 138"/>
                <a:gd name="T16" fmla="*/ 76 w 80"/>
                <a:gd name="T17" fmla="*/ 134 h 138"/>
                <a:gd name="T18" fmla="*/ 78 w 80"/>
                <a:gd name="T19" fmla="*/ 136 h 138"/>
                <a:gd name="T20" fmla="*/ 80 w 80"/>
                <a:gd name="T21" fmla="*/ 138 h 138"/>
                <a:gd name="T22" fmla="*/ 80 w 80"/>
                <a:gd name="T23" fmla="*/ 13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0" h="138">
                  <a:moveTo>
                    <a:pt x="80" y="138"/>
                  </a:moveTo>
                  <a:lnTo>
                    <a:pt x="56" y="136"/>
                  </a:lnTo>
                  <a:lnTo>
                    <a:pt x="10" y="26"/>
                  </a:lnTo>
                  <a:lnTo>
                    <a:pt x="10" y="26"/>
                  </a:lnTo>
                  <a:lnTo>
                    <a:pt x="0" y="0"/>
                  </a:lnTo>
                  <a:lnTo>
                    <a:pt x="0" y="0"/>
                  </a:lnTo>
                  <a:lnTo>
                    <a:pt x="70" y="124"/>
                  </a:lnTo>
                  <a:lnTo>
                    <a:pt x="70" y="124"/>
                  </a:lnTo>
                  <a:lnTo>
                    <a:pt x="76" y="134"/>
                  </a:lnTo>
                  <a:lnTo>
                    <a:pt x="78" y="136"/>
                  </a:lnTo>
                  <a:lnTo>
                    <a:pt x="80" y="138"/>
                  </a:lnTo>
                  <a:lnTo>
                    <a:pt x="80" y="138"/>
                  </a:lnTo>
                  <a:close/>
                </a:path>
              </a:pathLst>
            </a:custGeom>
            <a:solidFill>
              <a:srgbClr val="1B49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52">
              <a:extLst>
                <a:ext uri="{FF2B5EF4-FFF2-40B4-BE49-F238E27FC236}">
                  <a16:creationId xmlns:a16="http://schemas.microsoft.com/office/drawing/2014/main" id="{4E21AD02-3AD2-46F1-9462-1944AEC9AA83}"/>
                </a:ext>
              </a:extLst>
            </p:cNvPr>
            <p:cNvSpPr>
              <a:spLocks/>
            </p:cNvSpPr>
            <p:nvPr/>
          </p:nvSpPr>
          <p:spPr bwMode="auto">
            <a:xfrm>
              <a:off x="2787" y="1268"/>
              <a:ext cx="30" cy="8"/>
            </a:xfrm>
            <a:custGeom>
              <a:avLst/>
              <a:gdLst>
                <a:gd name="T0" fmla="*/ 0 w 30"/>
                <a:gd name="T1" fmla="*/ 0 h 8"/>
                <a:gd name="T2" fmla="*/ 0 w 30"/>
                <a:gd name="T3" fmla="*/ 0 h 8"/>
                <a:gd name="T4" fmla="*/ 16 w 30"/>
                <a:gd name="T5" fmla="*/ 4 h 8"/>
                <a:gd name="T6" fmla="*/ 30 w 30"/>
                <a:gd name="T7" fmla="*/ 8 h 8"/>
                <a:gd name="T8" fmla="*/ 30 w 30"/>
                <a:gd name="T9" fmla="*/ 8 h 8"/>
                <a:gd name="T10" fmla="*/ 20 w 30"/>
                <a:gd name="T11" fmla="*/ 6 h 8"/>
                <a:gd name="T12" fmla="*/ 10 w 30"/>
                <a:gd name="T13" fmla="*/ 4 h 8"/>
                <a:gd name="T14" fmla="*/ 0 w 30"/>
                <a:gd name="T15" fmla="*/ 0 h 8"/>
                <a:gd name="T16" fmla="*/ 0 w 30"/>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8">
                  <a:moveTo>
                    <a:pt x="0" y="0"/>
                  </a:moveTo>
                  <a:lnTo>
                    <a:pt x="0" y="0"/>
                  </a:lnTo>
                  <a:lnTo>
                    <a:pt x="16" y="4"/>
                  </a:lnTo>
                  <a:lnTo>
                    <a:pt x="30" y="8"/>
                  </a:lnTo>
                  <a:lnTo>
                    <a:pt x="30" y="8"/>
                  </a:lnTo>
                  <a:lnTo>
                    <a:pt x="20" y="6"/>
                  </a:lnTo>
                  <a:lnTo>
                    <a:pt x="10" y="4"/>
                  </a:lnTo>
                  <a:lnTo>
                    <a:pt x="0" y="0"/>
                  </a:lnTo>
                  <a:lnTo>
                    <a:pt x="0" y="0"/>
                  </a:lnTo>
                  <a:close/>
                </a:path>
              </a:pathLst>
            </a:custGeom>
            <a:solidFill>
              <a:srgbClr val="EDBD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53">
              <a:extLst>
                <a:ext uri="{FF2B5EF4-FFF2-40B4-BE49-F238E27FC236}">
                  <a16:creationId xmlns:a16="http://schemas.microsoft.com/office/drawing/2014/main" id="{D8E83969-65FD-4BD4-A4FD-024B0D1B7758}"/>
                </a:ext>
              </a:extLst>
            </p:cNvPr>
            <p:cNvSpPr>
              <a:spLocks/>
            </p:cNvSpPr>
            <p:nvPr/>
          </p:nvSpPr>
          <p:spPr bwMode="auto">
            <a:xfrm>
              <a:off x="2795" y="1258"/>
              <a:ext cx="32" cy="10"/>
            </a:xfrm>
            <a:custGeom>
              <a:avLst/>
              <a:gdLst>
                <a:gd name="T0" fmla="*/ 0 w 32"/>
                <a:gd name="T1" fmla="*/ 0 h 10"/>
                <a:gd name="T2" fmla="*/ 0 w 32"/>
                <a:gd name="T3" fmla="*/ 0 h 10"/>
                <a:gd name="T4" fmla="*/ 16 w 32"/>
                <a:gd name="T5" fmla="*/ 4 h 10"/>
                <a:gd name="T6" fmla="*/ 32 w 32"/>
                <a:gd name="T7" fmla="*/ 10 h 10"/>
                <a:gd name="T8" fmla="*/ 32 w 32"/>
                <a:gd name="T9" fmla="*/ 10 h 10"/>
                <a:gd name="T10" fmla="*/ 22 w 32"/>
                <a:gd name="T11" fmla="*/ 8 h 10"/>
                <a:gd name="T12" fmla="*/ 10 w 32"/>
                <a:gd name="T13" fmla="*/ 6 h 10"/>
                <a:gd name="T14" fmla="*/ 0 w 32"/>
                <a:gd name="T15" fmla="*/ 0 h 10"/>
                <a:gd name="T16" fmla="*/ 0 w 32"/>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0">
                  <a:moveTo>
                    <a:pt x="0" y="0"/>
                  </a:moveTo>
                  <a:lnTo>
                    <a:pt x="0" y="0"/>
                  </a:lnTo>
                  <a:lnTo>
                    <a:pt x="16" y="4"/>
                  </a:lnTo>
                  <a:lnTo>
                    <a:pt x="32" y="10"/>
                  </a:lnTo>
                  <a:lnTo>
                    <a:pt x="32" y="10"/>
                  </a:lnTo>
                  <a:lnTo>
                    <a:pt x="22" y="8"/>
                  </a:lnTo>
                  <a:lnTo>
                    <a:pt x="10" y="6"/>
                  </a:lnTo>
                  <a:lnTo>
                    <a:pt x="0" y="0"/>
                  </a:lnTo>
                  <a:lnTo>
                    <a:pt x="0" y="0"/>
                  </a:lnTo>
                  <a:close/>
                </a:path>
              </a:pathLst>
            </a:custGeom>
            <a:solidFill>
              <a:srgbClr val="EDBD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54">
              <a:extLst>
                <a:ext uri="{FF2B5EF4-FFF2-40B4-BE49-F238E27FC236}">
                  <a16:creationId xmlns:a16="http://schemas.microsoft.com/office/drawing/2014/main" id="{C408661E-0540-4B2F-9B17-DBEA4A21A143}"/>
                </a:ext>
              </a:extLst>
            </p:cNvPr>
            <p:cNvSpPr>
              <a:spLocks/>
            </p:cNvSpPr>
            <p:nvPr/>
          </p:nvSpPr>
          <p:spPr bwMode="auto">
            <a:xfrm>
              <a:off x="2803" y="1252"/>
              <a:ext cx="34" cy="6"/>
            </a:xfrm>
            <a:custGeom>
              <a:avLst/>
              <a:gdLst>
                <a:gd name="T0" fmla="*/ 0 w 34"/>
                <a:gd name="T1" fmla="*/ 0 h 6"/>
                <a:gd name="T2" fmla="*/ 0 w 34"/>
                <a:gd name="T3" fmla="*/ 0 h 6"/>
                <a:gd name="T4" fmla="*/ 18 w 34"/>
                <a:gd name="T5" fmla="*/ 2 h 6"/>
                <a:gd name="T6" fmla="*/ 34 w 34"/>
                <a:gd name="T7" fmla="*/ 6 h 6"/>
                <a:gd name="T8" fmla="*/ 34 w 34"/>
                <a:gd name="T9" fmla="*/ 6 h 6"/>
                <a:gd name="T10" fmla="*/ 24 w 34"/>
                <a:gd name="T11" fmla="*/ 6 h 6"/>
                <a:gd name="T12" fmla="*/ 12 w 34"/>
                <a:gd name="T13" fmla="*/ 4 h 6"/>
                <a:gd name="T14" fmla="*/ 0 w 34"/>
                <a:gd name="T15" fmla="*/ 0 h 6"/>
                <a:gd name="T16" fmla="*/ 0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0" y="0"/>
                  </a:moveTo>
                  <a:lnTo>
                    <a:pt x="0" y="0"/>
                  </a:lnTo>
                  <a:lnTo>
                    <a:pt x="18" y="2"/>
                  </a:lnTo>
                  <a:lnTo>
                    <a:pt x="34" y="6"/>
                  </a:lnTo>
                  <a:lnTo>
                    <a:pt x="34" y="6"/>
                  </a:lnTo>
                  <a:lnTo>
                    <a:pt x="24" y="6"/>
                  </a:lnTo>
                  <a:lnTo>
                    <a:pt x="12" y="4"/>
                  </a:lnTo>
                  <a:lnTo>
                    <a:pt x="0" y="0"/>
                  </a:lnTo>
                  <a:lnTo>
                    <a:pt x="0" y="0"/>
                  </a:lnTo>
                  <a:close/>
                </a:path>
              </a:pathLst>
            </a:custGeom>
            <a:solidFill>
              <a:srgbClr val="EDBD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55">
              <a:extLst>
                <a:ext uri="{FF2B5EF4-FFF2-40B4-BE49-F238E27FC236}">
                  <a16:creationId xmlns:a16="http://schemas.microsoft.com/office/drawing/2014/main" id="{46CFCF36-2523-4E60-AE51-ECF844636C45}"/>
                </a:ext>
              </a:extLst>
            </p:cNvPr>
            <p:cNvSpPr>
              <a:spLocks/>
            </p:cNvSpPr>
            <p:nvPr/>
          </p:nvSpPr>
          <p:spPr bwMode="auto">
            <a:xfrm>
              <a:off x="2531" y="1438"/>
              <a:ext cx="184" cy="268"/>
            </a:xfrm>
            <a:custGeom>
              <a:avLst/>
              <a:gdLst>
                <a:gd name="T0" fmla="*/ 178 w 184"/>
                <a:gd name="T1" fmla="*/ 90 h 268"/>
                <a:gd name="T2" fmla="*/ 70 w 184"/>
                <a:gd name="T3" fmla="*/ 268 h 268"/>
                <a:gd name="T4" fmla="*/ 0 w 184"/>
                <a:gd name="T5" fmla="*/ 232 h 268"/>
                <a:gd name="T6" fmla="*/ 90 w 184"/>
                <a:gd name="T7" fmla="*/ 48 h 268"/>
                <a:gd name="T8" fmla="*/ 90 w 184"/>
                <a:gd name="T9" fmla="*/ 48 h 268"/>
                <a:gd name="T10" fmla="*/ 100 w 184"/>
                <a:gd name="T11" fmla="*/ 30 h 268"/>
                <a:gd name="T12" fmla="*/ 110 w 184"/>
                <a:gd name="T13" fmla="*/ 16 h 268"/>
                <a:gd name="T14" fmla="*/ 120 w 184"/>
                <a:gd name="T15" fmla="*/ 8 h 268"/>
                <a:gd name="T16" fmla="*/ 130 w 184"/>
                <a:gd name="T17" fmla="*/ 2 h 268"/>
                <a:gd name="T18" fmla="*/ 138 w 184"/>
                <a:gd name="T19" fmla="*/ 0 h 268"/>
                <a:gd name="T20" fmla="*/ 148 w 184"/>
                <a:gd name="T21" fmla="*/ 2 h 268"/>
                <a:gd name="T22" fmla="*/ 156 w 184"/>
                <a:gd name="T23" fmla="*/ 6 h 268"/>
                <a:gd name="T24" fmla="*/ 164 w 184"/>
                <a:gd name="T25" fmla="*/ 12 h 268"/>
                <a:gd name="T26" fmla="*/ 170 w 184"/>
                <a:gd name="T27" fmla="*/ 20 h 268"/>
                <a:gd name="T28" fmla="*/ 176 w 184"/>
                <a:gd name="T29" fmla="*/ 30 h 268"/>
                <a:gd name="T30" fmla="*/ 180 w 184"/>
                <a:gd name="T31" fmla="*/ 40 h 268"/>
                <a:gd name="T32" fmla="*/ 184 w 184"/>
                <a:gd name="T33" fmla="*/ 50 h 268"/>
                <a:gd name="T34" fmla="*/ 184 w 184"/>
                <a:gd name="T35" fmla="*/ 62 h 268"/>
                <a:gd name="T36" fmla="*/ 184 w 184"/>
                <a:gd name="T37" fmla="*/ 72 h 268"/>
                <a:gd name="T38" fmla="*/ 182 w 184"/>
                <a:gd name="T39" fmla="*/ 82 h 268"/>
                <a:gd name="T40" fmla="*/ 178 w 184"/>
                <a:gd name="T41" fmla="*/ 90 h 268"/>
                <a:gd name="T42" fmla="*/ 178 w 184"/>
                <a:gd name="T43" fmla="*/ 9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4" h="268">
                  <a:moveTo>
                    <a:pt x="178" y="90"/>
                  </a:moveTo>
                  <a:lnTo>
                    <a:pt x="70" y="268"/>
                  </a:lnTo>
                  <a:lnTo>
                    <a:pt x="0" y="232"/>
                  </a:lnTo>
                  <a:lnTo>
                    <a:pt x="90" y="48"/>
                  </a:lnTo>
                  <a:lnTo>
                    <a:pt x="90" y="48"/>
                  </a:lnTo>
                  <a:lnTo>
                    <a:pt x="100" y="30"/>
                  </a:lnTo>
                  <a:lnTo>
                    <a:pt x="110" y="16"/>
                  </a:lnTo>
                  <a:lnTo>
                    <a:pt x="120" y="8"/>
                  </a:lnTo>
                  <a:lnTo>
                    <a:pt x="130" y="2"/>
                  </a:lnTo>
                  <a:lnTo>
                    <a:pt x="138" y="0"/>
                  </a:lnTo>
                  <a:lnTo>
                    <a:pt x="148" y="2"/>
                  </a:lnTo>
                  <a:lnTo>
                    <a:pt x="156" y="6"/>
                  </a:lnTo>
                  <a:lnTo>
                    <a:pt x="164" y="12"/>
                  </a:lnTo>
                  <a:lnTo>
                    <a:pt x="170" y="20"/>
                  </a:lnTo>
                  <a:lnTo>
                    <a:pt x="176" y="30"/>
                  </a:lnTo>
                  <a:lnTo>
                    <a:pt x="180" y="40"/>
                  </a:lnTo>
                  <a:lnTo>
                    <a:pt x="184" y="50"/>
                  </a:lnTo>
                  <a:lnTo>
                    <a:pt x="184" y="62"/>
                  </a:lnTo>
                  <a:lnTo>
                    <a:pt x="184" y="72"/>
                  </a:lnTo>
                  <a:lnTo>
                    <a:pt x="182" y="82"/>
                  </a:lnTo>
                  <a:lnTo>
                    <a:pt x="178" y="90"/>
                  </a:lnTo>
                  <a:lnTo>
                    <a:pt x="178" y="90"/>
                  </a:lnTo>
                  <a:close/>
                </a:path>
              </a:pathLst>
            </a:custGeom>
            <a:solidFill>
              <a:srgbClr val="2956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56">
              <a:extLst>
                <a:ext uri="{FF2B5EF4-FFF2-40B4-BE49-F238E27FC236}">
                  <a16:creationId xmlns:a16="http://schemas.microsoft.com/office/drawing/2014/main" id="{D0EADD58-7DB2-4AAC-B148-4ABB4033576E}"/>
                </a:ext>
              </a:extLst>
            </p:cNvPr>
            <p:cNvSpPr>
              <a:spLocks/>
            </p:cNvSpPr>
            <p:nvPr/>
          </p:nvSpPr>
          <p:spPr bwMode="auto">
            <a:xfrm>
              <a:off x="2591" y="986"/>
              <a:ext cx="22" cy="74"/>
            </a:xfrm>
            <a:custGeom>
              <a:avLst/>
              <a:gdLst>
                <a:gd name="T0" fmla="*/ 14 w 22"/>
                <a:gd name="T1" fmla="*/ 12 h 74"/>
                <a:gd name="T2" fmla="*/ 14 w 22"/>
                <a:gd name="T3" fmla="*/ 12 h 74"/>
                <a:gd name="T4" fmla="*/ 16 w 22"/>
                <a:gd name="T5" fmla="*/ 22 h 74"/>
                <a:gd name="T6" fmla="*/ 18 w 22"/>
                <a:gd name="T7" fmla="*/ 36 h 74"/>
                <a:gd name="T8" fmla="*/ 22 w 22"/>
                <a:gd name="T9" fmla="*/ 72 h 74"/>
                <a:gd name="T10" fmla="*/ 22 w 22"/>
                <a:gd name="T11" fmla="*/ 72 h 74"/>
                <a:gd name="T12" fmla="*/ 20 w 22"/>
                <a:gd name="T13" fmla="*/ 74 h 74"/>
                <a:gd name="T14" fmla="*/ 18 w 22"/>
                <a:gd name="T15" fmla="*/ 72 h 74"/>
                <a:gd name="T16" fmla="*/ 10 w 22"/>
                <a:gd name="T17" fmla="*/ 52 h 74"/>
                <a:gd name="T18" fmla="*/ 2 w 22"/>
                <a:gd name="T19" fmla="*/ 26 h 74"/>
                <a:gd name="T20" fmla="*/ 0 w 22"/>
                <a:gd name="T21" fmla="*/ 16 h 74"/>
                <a:gd name="T22" fmla="*/ 0 w 22"/>
                <a:gd name="T23" fmla="*/ 8 h 74"/>
                <a:gd name="T24" fmla="*/ 0 w 22"/>
                <a:gd name="T25" fmla="*/ 8 h 74"/>
                <a:gd name="T26" fmla="*/ 4 w 22"/>
                <a:gd name="T27" fmla="*/ 2 h 74"/>
                <a:gd name="T28" fmla="*/ 6 w 22"/>
                <a:gd name="T29" fmla="*/ 0 h 74"/>
                <a:gd name="T30" fmla="*/ 8 w 22"/>
                <a:gd name="T31" fmla="*/ 2 h 74"/>
                <a:gd name="T32" fmla="*/ 14 w 22"/>
                <a:gd name="T33" fmla="*/ 12 h 74"/>
                <a:gd name="T34" fmla="*/ 14 w 22"/>
                <a:gd name="T35" fmla="*/ 1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 h="74">
                  <a:moveTo>
                    <a:pt x="14" y="12"/>
                  </a:moveTo>
                  <a:lnTo>
                    <a:pt x="14" y="12"/>
                  </a:lnTo>
                  <a:lnTo>
                    <a:pt x="16" y="22"/>
                  </a:lnTo>
                  <a:lnTo>
                    <a:pt x="18" y="36"/>
                  </a:lnTo>
                  <a:lnTo>
                    <a:pt x="22" y="72"/>
                  </a:lnTo>
                  <a:lnTo>
                    <a:pt x="22" y="72"/>
                  </a:lnTo>
                  <a:lnTo>
                    <a:pt x="20" y="74"/>
                  </a:lnTo>
                  <a:lnTo>
                    <a:pt x="18" y="72"/>
                  </a:lnTo>
                  <a:lnTo>
                    <a:pt x="10" y="52"/>
                  </a:lnTo>
                  <a:lnTo>
                    <a:pt x="2" y="26"/>
                  </a:lnTo>
                  <a:lnTo>
                    <a:pt x="0" y="16"/>
                  </a:lnTo>
                  <a:lnTo>
                    <a:pt x="0" y="8"/>
                  </a:lnTo>
                  <a:lnTo>
                    <a:pt x="0" y="8"/>
                  </a:lnTo>
                  <a:lnTo>
                    <a:pt x="4" y="2"/>
                  </a:lnTo>
                  <a:lnTo>
                    <a:pt x="6" y="0"/>
                  </a:lnTo>
                  <a:lnTo>
                    <a:pt x="8" y="2"/>
                  </a:lnTo>
                  <a:lnTo>
                    <a:pt x="14" y="12"/>
                  </a:lnTo>
                  <a:lnTo>
                    <a:pt x="14" y="12"/>
                  </a:lnTo>
                  <a:close/>
                </a:path>
              </a:pathLst>
            </a:custGeom>
            <a:solidFill>
              <a:srgbClr val="2956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57">
              <a:extLst>
                <a:ext uri="{FF2B5EF4-FFF2-40B4-BE49-F238E27FC236}">
                  <a16:creationId xmlns:a16="http://schemas.microsoft.com/office/drawing/2014/main" id="{787C84CA-0BFE-4247-A412-64C03560AC59}"/>
                </a:ext>
              </a:extLst>
            </p:cNvPr>
            <p:cNvSpPr>
              <a:spLocks/>
            </p:cNvSpPr>
            <p:nvPr/>
          </p:nvSpPr>
          <p:spPr bwMode="auto">
            <a:xfrm>
              <a:off x="2585" y="960"/>
              <a:ext cx="22" cy="44"/>
            </a:xfrm>
            <a:custGeom>
              <a:avLst/>
              <a:gdLst>
                <a:gd name="T0" fmla="*/ 10 w 22"/>
                <a:gd name="T1" fmla="*/ 0 h 44"/>
                <a:gd name="T2" fmla="*/ 10 w 22"/>
                <a:gd name="T3" fmla="*/ 0 h 44"/>
                <a:gd name="T4" fmla="*/ 16 w 22"/>
                <a:gd name="T5" fmla="*/ 8 h 44"/>
                <a:gd name="T6" fmla="*/ 20 w 22"/>
                <a:gd name="T7" fmla="*/ 18 h 44"/>
                <a:gd name="T8" fmla="*/ 22 w 22"/>
                <a:gd name="T9" fmla="*/ 30 h 44"/>
                <a:gd name="T10" fmla="*/ 18 w 22"/>
                <a:gd name="T11" fmla="*/ 40 h 44"/>
                <a:gd name="T12" fmla="*/ 18 w 22"/>
                <a:gd name="T13" fmla="*/ 40 h 44"/>
                <a:gd name="T14" fmla="*/ 16 w 22"/>
                <a:gd name="T15" fmla="*/ 44 h 44"/>
                <a:gd name="T16" fmla="*/ 12 w 22"/>
                <a:gd name="T17" fmla="*/ 44 h 44"/>
                <a:gd name="T18" fmla="*/ 8 w 22"/>
                <a:gd name="T19" fmla="*/ 40 h 44"/>
                <a:gd name="T20" fmla="*/ 4 w 22"/>
                <a:gd name="T21" fmla="*/ 36 h 44"/>
                <a:gd name="T22" fmla="*/ 2 w 22"/>
                <a:gd name="T23" fmla="*/ 28 h 44"/>
                <a:gd name="T24" fmla="*/ 0 w 22"/>
                <a:gd name="T25" fmla="*/ 20 h 44"/>
                <a:gd name="T26" fmla="*/ 4 w 22"/>
                <a:gd name="T27" fmla="*/ 10 h 44"/>
                <a:gd name="T28" fmla="*/ 10 w 22"/>
                <a:gd name="T29" fmla="*/ 0 h 44"/>
                <a:gd name="T30" fmla="*/ 10 w 22"/>
                <a:gd name="T3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44">
                  <a:moveTo>
                    <a:pt x="10" y="0"/>
                  </a:moveTo>
                  <a:lnTo>
                    <a:pt x="10" y="0"/>
                  </a:lnTo>
                  <a:lnTo>
                    <a:pt x="16" y="8"/>
                  </a:lnTo>
                  <a:lnTo>
                    <a:pt x="20" y="18"/>
                  </a:lnTo>
                  <a:lnTo>
                    <a:pt x="22" y="30"/>
                  </a:lnTo>
                  <a:lnTo>
                    <a:pt x="18" y="40"/>
                  </a:lnTo>
                  <a:lnTo>
                    <a:pt x="18" y="40"/>
                  </a:lnTo>
                  <a:lnTo>
                    <a:pt x="16" y="44"/>
                  </a:lnTo>
                  <a:lnTo>
                    <a:pt x="12" y="44"/>
                  </a:lnTo>
                  <a:lnTo>
                    <a:pt x="8" y="40"/>
                  </a:lnTo>
                  <a:lnTo>
                    <a:pt x="4" y="36"/>
                  </a:lnTo>
                  <a:lnTo>
                    <a:pt x="2" y="28"/>
                  </a:lnTo>
                  <a:lnTo>
                    <a:pt x="0" y="20"/>
                  </a:lnTo>
                  <a:lnTo>
                    <a:pt x="4" y="10"/>
                  </a:lnTo>
                  <a:lnTo>
                    <a:pt x="10" y="0"/>
                  </a:lnTo>
                  <a:lnTo>
                    <a:pt x="10" y="0"/>
                  </a:lnTo>
                  <a:close/>
                </a:path>
              </a:pathLst>
            </a:custGeom>
            <a:solidFill>
              <a:srgbClr val="2956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58">
              <a:extLst>
                <a:ext uri="{FF2B5EF4-FFF2-40B4-BE49-F238E27FC236}">
                  <a16:creationId xmlns:a16="http://schemas.microsoft.com/office/drawing/2014/main" id="{F327F118-BE2C-44D3-81DC-9557A678076F}"/>
                </a:ext>
              </a:extLst>
            </p:cNvPr>
            <p:cNvSpPr>
              <a:spLocks/>
            </p:cNvSpPr>
            <p:nvPr/>
          </p:nvSpPr>
          <p:spPr bwMode="auto">
            <a:xfrm>
              <a:off x="2527" y="912"/>
              <a:ext cx="68" cy="82"/>
            </a:xfrm>
            <a:custGeom>
              <a:avLst/>
              <a:gdLst>
                <a:gd name="T0" fmla="*/ 68 w 68"/>
                <a:gd name="T1" fmla="*/ 48 h 82"/>
                <a:gd name="T2" fmla="*/ 68 w 68"/>
                <a:gd name="T3" fmla="*/ 48 h 82"/>
                <a:gd name="T4" fmla="*/ 54 w 68"/>
                <a:gd name="T5" fmla="*/ 44 h 82"/>
                <a:gd name="T6" fmla="*/ 36 w 68"/>
                <a:gd name="T7" fmla="*/ 34 h 82"/>
                <a:gd name="T8" fmla="*/ 26 w 68"/>
                <a:gd name="T9" fmla="*/ 26 h 82"/>
                <a:gd name="T10" fmla="*/ 18 w 68"/>
                <a:gd name="T11" fmla="*/ 18 h 82"/>
                <a:gd name="T12" fmla="*/ 12 w 68"/>
                <a:gd name="T13" fmla="*/ 10 h 82"/>
                <a:gd name="T14" fmla="*/ 8 w 68"/>
                <a:gd name="T15" fmla="*/ 0 h 82"/>
                <a:gd name="T16" fmla="*/ 8 w 68"/>
                <a:gd name="T17" fmla="*/ 0 h 82"/>
                <a:gd name="T18" fmla="*/ 4 w 68"/>
                <a:gd name="T19" fmla="*/ 8 h 82"/>
                <a:gd name="T20" fmla="*/ 0 w 68"/>
                <a:gd name="T21" fmla="*/ 18 h 82"/>
                <a:gd name="T22" fmla="*/ 0 w 68"/>
                <a:gd name="T23" fmla="*/ 18 h 82"/>
                <a:gd name="T24" fmla="*/ 4 w 68"/>
                <a:gd name="T25" fmla="*/ 30 h 82"/>
                <a:gd name="T26" fmla="*/ 10 w 68"/>
                <a:gd name="T27" fmla="*/ 42 h 82"/>
                <a:gd name="T28" fmla="*/ 20 w 68"/>
                <a:gd name="T29" fmla="*/ 54 h 82"/>
                <a:gd name="T30" fmla="*/ 30 w 68"/>
                <a:gd name="T31" fmla="*/ 64 h 82"/>
                <a:gd name="T32" fmla="*/ 40 w 68"/>
                <a:gd name="T33" fmla="*/ 72 h 82"/>
                <a:gd name="T34" fmla="*/ 50 w 68"/>
                <a:gd name="T35" fmla="*/ 78 h 82"/>
                <a:gd name="T36" fmla="*/ 64 w 68"/>
                <a:gd name="T37" fmla="*/ 82 h 82"/>
                <a:gd name="T38" fmla="*/ 64 w 68"/>
                <a:gd name="T39" fmla="*/ 82 h 82"/>
                <a:gd name="T40" fmla="*/ 66 w 68"/>
                <a:gd name="T41" fmla="*/ 66 h 82"/>
                <a:gd name="T42" fmla="*/ 68 w 68"/>
                <a:gd name="T43" fmla="*/ 48 h 82"/>
                <a:gd name="T44" fmla="*/ 68 w 68"/>
                <a:gd name="T45" fmla="*/ 4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 h="82">
                  <a:moveTo>
                    <a:pt x="68" y="48"/>
                  </a:moveTo>
                  <a:lnTo>
                    <a:pt x="68" y="48"/>
                  </a:lnTo>
                  <a:lnTo>
                    <a:pt x="54" y="44"/>
                  </a:lnTo>
                  <a:lnTo>
                    <a:pt x="36" y="34"/>
                  </a:lnTo>
                  <a:lnTo>
                    <a:pt x="26" y="26"/>
                  </a:lnTo>
                  <a:lnTo>
                    <a:pt x="18" y="18"/>
                  </a:lnTo>
                  <a:lnTo>
                    <a:pt x="12" y="10"/>
                  </a:lnTo>
                  <a:lnTo>
                    <a:pt x="8" y="0"/>
                  </a:lnTo>
                  <a:lnTo>
                    <a:pt x="8" y="0"/>
                  </a:lnTo>
                  <a:lnTo>
                    <a:pt x="4" y="8"/>
                  </a:lnTo>
                  <a:lnTo>
                    <a:pt x="0" y="18"/>
                  </a:lnTo>
                  <a:lnTo>
                    <a:pt x="0" y="18"/>
                  </a:lnTo>
                  <a:lnTo>
                    <a:pt x="4" y="30"/>
                  </a:lnTo>
                  <a:lnTo>
                    <a:pt x="10" y="42"/>
                  </a:lnTo>
                  <a:lnTo>
                    <a:pt x="20" y="54"/>
                  </a:lnTo>
                  <a:lnTo>
                    <a:pt x="30" y="64"/>
                  </a:lnTo>
                  <a:lnTo>
                    <a:pt x="40" y="72"/>
                  </a:lnTo>
                  <a:lnTo>
                    <a:pt x="50" y="78"/>
                  </a:lnTo>
                  <a:lnTo>
                    <a:pt x="64" y="82"/>
                  </a:lnTo>
                  <a:lnTo>
                    <a:pt x="64" y="82"/>
                  </a:lnTo>
                  <a:lnTo>
                    <a:pt x="66" y="66"/>
                  </a:lnTo>
                  <a:lnTo>
                    <a:pt x="68" y="48"/>
                  </a:lnTo>
                  <a:lnTo>
                    <a:pt x="68"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59">
              <a:extLst>
                <a:ext uri="{FF2B5EF4-FFF2-40B4-BE49-F238E27FC236}">
                  <a16:creationId xmlns:a16="http://schemas.microsoft.com/office/drawing/2014/main" id="{B856F628-6402-4887-B4ED-1ECEF71720E5}"/>
                </a:ext>
              </a:extLst>
            </p:cNvPr>
            <p:cNvSpPr>
              <a:spLocks/>
            </p:cNvSpPr>
            <p:nvPr/>
          </p:nvSpPr>
          <p:spPr bwMode="auto">
            <a:xfrm>
              <a:off x="2669" y="2822"/>
              <a:ext cx="664" cy="408"/>
            </a:xfrm>
            <a:custGeom>
              <a:avLst/>
              <a:gdLst>
                <a:gd name="T0" fmla="*/ 546 w 664"/>
                <a:gd name="T1" fmla="*/ 174 h 408"/>
                <a:gd name="T2" fmla="*/ 530 w 664"/>
                <a:gd name="T3" fmla="*/ 174 h 408"/>
                <a:gd name="T4" fmla="*/ 498 w 664"/>
                <a:gd name="T5" fmla="*/ 184 h 408"/>
                <a:gd name="T6" fmla="*/ 470 w 664"/>
                <a:gd name="T7" fmla="*/ 200 h 408"/>
                <a:gd name="T8" fmla="*/ 470 w 664"/>
                <a:gd name="T9" fmla="*/ 184 h 408"/>
                <a:gd name="T10" fmla="*/ 468 w 664"/>
                <a:gd name="T11" fmla="*/ 168 h 408"/>
                <a:gd name="T12" fmla="*/ 462 w 664"/>
                <a:gd name="T13" fmla="*/ 146 h 408"/>
                <a:gd name="T14" fmla="*/ 444 w 664"/>
                <a:gd name="T15" fmla="*/ 104 h 408"/>
                <a:gd name="T16" fmla="*/ 416 w 664"/>
                <a:gd name="T17" fmla="*/ 66 h 408"/>
                <a:gd name="T18" fmla="*/ 382 w 664"/>
                <a:gd name="T19" fmla="*/ 36 h 408"/>
                <a:gd name="T20" fmla="*/ 340 w 664"/>
                <a:gd name="T21" fmla="*/ 14 h 408"/>
                <a:gd name="T22" fmla="*/ 320 w 664"/>
                <a:gd name="T23" fmla="*/ 8 h 408"/>
                <a:gd name="T24" fmla="*/ 294 w 664"/>
                <a:gd name="T25" fmla="*/ 2 h 408"/>
                <a:gd name="T26" fmla="*/ 266 w 664"/>
                <a:gd name="T27" fmla="*/ 0 h 408"/>
                <a:gd name="T28" fmla="*/ 258 w 664"/>
                <a:gd name="T29" fmla="*/ 0 h 408"/>
                <a:gd name="T30" fmla="*/ 218 w 664"/>
                <a:gd name="T31" fmla="*/ 6 h 408"/>
                <a:gd name="T32" fmla="*/ 182 w 664"/>
                <a:gd name="T33" fmla="*/ 20 h 408"/>
                <a:gd name="T34" fmla="*/ 148 w 664"/>
                <a:gd name="T35" fmla="*/ 38 h 408"/>
                <a:gd name="T36" fmla="*/ 120 w 664"/>
                <a:gd name="T37" fmla="*/ 64 h 408"/>
                <a:gd name="T38" fmla="*/ 96 w 664"/>
                <a:gd name="T39" fmla="*/ 94 h 408"/>
                <a:gd name="T40" fmla="*/ 78 w 664"/>
                <a:gd name="T41" fmla="*/ 128 h 408"/>
                <a:gd name="T42" fmla="*/ 66 w 664"/>
                <a:gd name="T43" fmla="*/ 164 h 408"/>
                <a:gd name="T44" fmla="*/ 62 w 664"/>
                <a:gd name="T45" fmla="*/ 204 h 408"/>
                <a:gd name="T46" fmla="*/ 64 w 664"/>
                <a:gd name="T47" fmla="*/ 236 h 408"/>
                <a:gd name="T48" fmla="*/ 72 w 664"/>
                <a:gd name="T49" fmla="*/ 264 h 408"/>
                <a:gd name="T50" fmla="*/ 44 w 664"/>
                <a:gd name="T51" fmla="*/ 270 h 408"/>
                <a:gd name="T52" fmla="*/ 22 w 664"/>
                <a:gd name="T53" fmla="*/ 286 h 408"/>
                <a:gd name="T54" fmla="*/ 6 w 664"/>
                <a:gd name="T55" fmla="*/ 310 h 408"/>
                <a:gd name="T56" fmla="*/ 0 w 664"/>
                <a:gd name="T57" fmla="*/ 336 h 408"/>
                <a:gd name="T58" fmla="*/ 2 w 664"/>
                <a:gd name="T59" fmla="*/ 352 h 408"/>
                <a:gd name="T60" fmla="*/ 14 w 664"/>
                <a:gd name="T61" fmla="*/ 378 h 408"/>
                <a:gd name="T62" fmla="*/ 32 w 664"/>
                <a:gd name="T63" fmla="*/ 396 h 408"/>
                <a:gd name="T64" fmla="*/ 58 w 664"/>
                <a:gd name="T65" fmla="*/ 408 h 408"/>
                <a:gd name="T66" fmla="*/ 266 w 664"/>
                <a:gd name="T67" fmla="*/ 408 h 408"/>
                <a:gd name="T68" fmla="*/ 546 w 664"/>
                <a:gd name="T69" fmla="*/ 408 h 408"/>
                <a:gd name="T70" fmla="*/ 558 w 664"/>
                <a:gd name="T71" fmla="*/ 408 h 408"/>
                <a:gd name="T72" fmla="*/ 592 w 664"/>
                <a:gd name="T73" fmla="*/ 400 h 408"/>
                <a:gd name="T74" fmla="*/ 630 w 664"/>
                <a:gd name="T75" fmla="*/ 374 h 408"/>
                <a:gd name="T76" fmla="*/ 654 w 664"/>
                <a:gd name="T77" fmla="*/ 336 h 408"/>
                <a:gd name="T78" fmla="*/ 664 w 664"/>
                <a:gd name="T79" fmla="*/ 304 h 408"/>
                <a:gd name="T80" fmla="*/ 664 w 664"/>
                <a:gd name="T81" fmla="*/ 292 h 408"/>
                <a:gd name="T82" fmla="*/ 662 w 664"/>
                <a:gd name="T83" fmla="*/ 268 h 408"/>
                <a:gd name="T84" fmla="*/ 644 w 664"/>
                <a:gd name="T85" fmla="*/ 226 h 408"/>
                <a:gd name="T86" fmla="*/ 612 w 664"/>
                <a:gd name="T87" fmla="*/ 194 h 408"/>
                <a:gd name="T88" fmla="*/ 570 w 664"/>
                <a:gd name="T89" fmla="*/ 176 h 408"/>
                <a:gd name="T90" fmla="*/ 546 w 664"/>
                <a:gd name="T91" fmla="*/ 174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4" h="408">
                  <a:moveTo>
                    <a:pt x="546" y="174"/>
                  </a:moveTo>
                  <a:lnTo>
                    <a:pt x="546" y="174"/>
                  </a:lnTo>
                  <a:lnTo>
                    <a:pt x="530" y="174"/>
                  </a:lnTo>
                  <a:lnTo>
                    <a:pt x="530" y="174"/>
                  </a:lnTo>
                  <a:lnTo>
                    <a:pt x="514" y="178"/>
                  </a:lnTo>
                  <a:lnTo>
                    <a:pt x="498" y="184"/>
                  </a:lnTo>
                  <a:lnTo>
                    <a:pt x="484" y="192"/>
                  </a:lnTo>
                  <a:lnTo>
                    <a:pt x="470" y="200"/>
                  </a:lnTo>
                  <a:lnTo>
                    <a:pt x="470" y="200"/>
                  </a:lnTo>
                  <a:lnTo>
                    <a:pt x="470" y="184"/>
                  </a:lnTo>
                  <a:lnTo>
                    <a:pt x="468" y="168"/>
                  </a:lnTo>
                  <a:lnTo>
                    <a:pt x="468" y="168"/>
                  </a:lnTo>
                  <a:lnTo>
                    <a:pt x="462" y="146"/>
                  </a:lnTo>
                  <a:lnTo>
                    <a:pt x="462" y="146"/>
                  </a:lnTo>
                  <a:lnTo>
                    <a:pt x="454" y="124"/>
                  </a:lnTo>
                  <a:lnTo>
                    <a:pt x="444" y="104"/>
                  </a:lnTo>
                  <a:lnTo>
                    <a:pt x="430" y="84"/>
                  </a:lnTo>
                  <a:lnTo>
                    <a:pt x="416" y="66"/>
                  </a:lnTo>
                  <a:lnTo>
                    <a:pt x="400" y="50"/>
                  </a:lnTo>
                  <a:lnTo>
                    <a:pt x="382" y="36"/>
                  </a:lnTo>
                  <a:lnTo>
                    <a:pt x="362" y="24"/>
                  </a:lnTo>
                  <a:lnTo>
                    <a:pt x="340" y="14"/>
                  </a:lnTo>
                  <a:lnTo>
                    <a:pt x="340" y="14"/>
                  </a:lnTo>
                  <a:lnTo>
                    <a:pt x="320" y="8"/>
                  </a:lnTo>
                  <a:lnTo>
                    <a:pt x="320" y="8"/>
                  </a:lnTo>
                  <a:lnTo>
                    <a:pt x="294" y="2"/>
                  </a:lnTo>
                  <a:lnTo>
                    <a:pt x="266" y="0"/>
                  </a:lnTo>
                  <a:lnTo>
                    <a:pt x="266" y="0"/>
                  </a:lnTo>
                  <a:lnTo>
                    <a:pt x="258" y="0"/>
                  </a:lnTo>
                  <a:lnTo>
                    <a:pt x="258" y="0"/>
                  </a:lnTo>
                  <a:lnTo>
                    <a:pt x="238" y="2"/>
                  </a:lnTo>
                  <a:lnTo>
                    <a:pt x="218" y="6"/>
                  </a:lnTo>
                  <a:lnTo>
                    <a:pt x="200" y="12"/>
                  </a:lnTo>
                  <a:lnTo>
                    <a:pt x="182" y="20"/>
                  </a:lnTo>
                  <a:lnTo>
                    <a:pt x="164" y="28"/>
                  </a:lnTo>
                  <a:lnTo>
                    <a:pt x="148" y="38"/>
                  </a:lnTo>
                  <a:lnTo>
                    <a:pt x="134" y="50"/>
                  </a:lnTo>
                  <a:lnTo>
                    <a:pt x="120" y="64"/>
                  </a:lnTo>
                  <a:lnTo>
                    <a:pt x="106" y="78"/>
                  </a:lnTo>
                  <a:lnTo>
                    <a:pt x="96" y="94"/>
                  </a:lnTo>
                  <a:lnTo>
                    <a:pt x="86" y="110"/>
                  </a:lnTo>
                  <a:lnTo>
                    <a:pt x="78" y="128"/>
                  </a:lnTo>
                  <a:lnTo>
                    <a:pt x="72" y="146"/>
                  </a:lnTo>
                  <a:lnTo>
                    <a:pt x="66" y="164"/>
                  </a:lnTo>
                  <a:lnTo>
                    <a:pt x="64" y="184"/>
                  </a:lnTo>
                  <a:lnTo>
                    <a:pt x="62" y="204"/>
                  </a:lnTo>
                  <a:lnTo>
                    <a:pt x="62" y="204"/>
                  </a:lnTo>
                  <a:lnTo>
                    <a:pt x="64" y="236"/>
                  </a:lnTo>
                  <a:lnTo>
                    <a:pt x="72" y="264"/>
                  </a:lnTo>
                  <a:lnTo>
                    <a:pt x="72" y="264"/>
                  </a:lnTo>
                  <a:lnTo>
                    <a:pt x="58" y="266"/>
                  </a:lnTo>
                  <a:lnTo>
                    <a:pt x="44" y="270"/>
                  </a:lnTo>
                  <a:lnTo>
                    <a:pt x="32" y="278"/>
                  </a:lnTo>
                  <a:lnTo>
                    <a:pt x="22" y="286"/>
                  </a:lnTo>
                  <a:lnTo>
                    <a:pt x="12" y="296"/>
                  </a:lnTo>
                  <a:lnTo>
                    <a:pt x="6" y="310"/>
                  </a:lnTo>
                  <a:lnTo>
                    <a:pt x="2" y="322"/>
                  </a:lnTo>
                  <a:lnTo>
                    <a:pt x="0" y="336"/>
                  </a:lnTo>
                  <a:lnTo>
                    <a:pt x="0" y="336"/>
                  </a:lnTo>
                  <a:lnTo>
                    <a:pt x="2" y="352"/>
                  </a:lnTo>
                  <a:lnTo>
                    <a:pt x="6" y="364"/>
                  </a:lnTo>
                  <a:lnTo>
                    <a:pt x="14" y="378"/>
                  </a:lnTo>
                  <a:lnTo>
                    <a:pt x="22" y="388"/>
                  </a:lnTo>
                  <a:lnTo>
                    <a:pt x="32" y="396"/>
                  </a:lnTo>
                  <a:lnTo>
                    <a:pt x="44" y="404"/>
                  </a:lnTo>
                  <a:lnTo>
                    <a:pt x="58" y="408"/>
                  </a:lnTo>
                  <a:lnTo>
                    <a:pt x="72" y="408"/>
                  </a:lnTo>
                  <a:lnTo>
                    <a:pt x="266" y="408"/>
                  </a:lnTo>
                  <a:lnTo>
                    <a:pt x="276" y="408"/>
                  </a:lnTo>
                  <a:lnTo>
                    <a:pt x="546" y="408"/>
                  </a:lnTo>
                  <a:lnTo>
                    <a:pt x="546" y="408"/>
                  </a:lnTo>
                  <a:lnTo>
                    <a:pt x="558" y="408"/>
                  </a:lnTo>
                  <a:lnTo>
                    <a:pt x="570" y="406"/>
                  </a:lnTo>
                  <a:lnTo>
                    <a:pt x="592" y="400"/>
                  </a:lnTo>
                  <a:lnTo>
                    <a:pt x="612" y="388"/>
                  </a:lnTo>
                  <a:lnTo>
                    <a:pt x="630" y="374"/>
                  </a:lnTo>
                  <a:lnTo>
                    <a:pt x="644" y="356"/>
                  </a:lnTo>
                  <a:lnTo>
                    <a:pt x="654" y="336"/>
                  </a:lnTo>
                  <a:lnTo>
                    <a:pt x="662" y="314"/>
                  </a:lnTo>
                  <a:lnTo>
                    <a:pt x="664" y="304"/>
                  </a:lnTo>
                  <a:lnTo>
                    <a:pt x="664" y="292"/>
                  </a:lnTo>
                  <a:lnTo>
                    <a:pt x="664" y="292"/>
                  </a:lnTo>
                  <a:lnTo>
                    <a:pt x="664" y="278"/>
                  </a:lnTo>
                  <a:lnTo>
                    <a:pt x="662" y="268"/>
                  </a:lnTo>
                  <a:lnTo>
                    <a:pt x="654" y="246"/>
                  </a:lnTo>
                  <a:lnTo>
                    <a:pt x="644" y="226"/>
                  </a:lnTo>
                  <a:lnTo>
                    <a:pt x="630" y="208"/>
                  </a:lnTo>
                  <a:lnTo>
                    <a:pt x="612" y="194"/>
                  </a:lnTo>
                  <a:lnTo>
                    <a:pt x="592" y="182"/>
                  </a:lnTo>
                  <a:lnTo>
                    <a:pt x="570" y="176"/>
                  </a:lnTo>
                  <a:lnTo>
                    <a:pt x="558" y="174"/>
                  </a:lnTo>
                  <a:lnTo>
                    <a:pt x="546" y="174"/>
                  </a:lnTo>
                  <a:lnTo>
                    <a:pt x="546" y="17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60">
              <a:extLst>
                <a:ext uri="{FF2B5EF4-FFF2-40B4-BE49-F238E27FC236}">
                  <a16:creationId xmlns:a16="http://schemas.microsoft.com/office/drawing/2014/main" id="{6CD1F1CF-3CC8-4B1C-879D-A864FC6748AA}"/>
                </a:ext>
              </a:extLst>
            </p:cNvPr>
            <p:cNvSpPr>
              <a:spLocks/>
            </p:cNvSpPr>
            <p:nvPr/>
          </p:nvSpPr>
          <p:spPr bwMode="auto">
            <a:xfrm>
              <a:off x="1177" y="3066"/>
              <a:ext cx="832" cy="512"/>
            </a:xfrm>
            <a:custGeom>
              <a:avLst/>
              <a:gdLst>
                <a:gd name="T0" fmla="*/ 684 w 832"/>
                <a:gd name="T1" fmla="*/ 216 h 512"/>
                <a:gd name="T2" fmla="*/ 664 w 832"/>
                <a:gd name="T3" fmla="*/ 218 h 512"/>
                <a:gd name="T4" fmla="*/ 624 w 832"/>
                <a:gd name="T5" fmla="*/ 228 h 512"/>
                <a:gd name="T6" fmla="*/ 590 w 832"/>
                <a:gd name="T7" fmla="*/ 250 h 512"/>
                <a:gd name="T8" fmla="*/ 588 w 832"/>
                <a:gd name="T9" fmla="*/ 230 h 512"/>
                <a:gd name="T10" fmla="*/ 586 w 832"/>
                <a:gd name="T11" fmla="*/ 210 h 512"/>
                <a:gd name="T12" fmla="*/ 578 w 832"/>
                <a:gd name="T13" fmla="*/ 182 h 512"/>
                <a:gd name="T14" fmla="*/ 556 w 832"/>
                <a:gd name="T15" fmla="*/ 128 h 512"/>
                <a:gd name="T16" fmla="*/ 522 w 832"/>
                <a:gd name="T17" fmla="*/ 82 h 512"/>
                <a:gd name="T18" fmla="*/ 478 w 832"/>
                <a:gd name="T19" fmla="*/ 44 h 512"/>
                <a:gd name="T20" fmla="*/ 426 w 832"/>
                <a:gd name="T21" fmla="*/ 16 h 512"/>
                <a:gd name="T22" fmla="*/ 400 w 832"/>
                <a:gd name="T23" fmla="*/ 8 h 512"/>
                <a:gd name="T24" fmla="*/ 368 w 832"/>
                <a:gd name="T25" fmla="*/ 2 h 512"/>
                <a:gd name="T26" fmla="*/ 334 w 832"/>
                <a:gd name="T27" fmla="*/ 0 h 512"/>
                <a:gd name="T28" fmla="*/ 322 w 832"/>
                <a:gd name="T29" fmla="*/ 0 h 512"/>
                <a:gd name="T30" fmla="*/ 272 w 832"/>
                <a:gd name="T31" fmla="*/ 6 h 512"/>
                <a:gd name="T32" fmla="*/ 226 w 832"/>
                <a:gd name="T33" fmla="*/ 22 h 512"/>
                <a:gd name="T34" fmla="*/ 186 w 832"/>
                <a:gd name="T35" fmla="*/ 46 h 512"/>
                <a:gd name="T36" fmla="*/ 148 w 832"/>
                <a:gd name="T37" fmla="*/ 78 h 512"/>
                <a:gd name="T38" fmla="*/ 118 w 832"/>
                <a:gd name="T39" fmla="*/ 116 h 512"/>
                <a:gd name="T40" fmla="*/ 96 w 832"/>
                <a:gd name="T41" fmla="*/ 158 h 512"/>
                <a:gd name="T42" fmla="*/ 82 w 832"/>
                <a:gd name="T43" fmla="*/ 206 h 512"/>
                <a:gd name="T44" fmla="*/ 78 w 832"/>
                <a:gd name="T45" fmla="*/ 256 h 512"/>
                <a:gd name="T46" fmla="*/ 78 w 832"/>
                <a:gd name="T47" fmla="*/ 276 h 512"/>
                <a:gd name="T48" fmla="*/ 84 w 832"/>
                <a:gd name="T49" fmla="*/ 312 h 512"/>
                <a:gd name="T50" fmla="*/ 88 w 832"/>
                <a:gd name="T51" fmla="*/ 330 h 512"/>
                <a:gd name="T52" fmla="*/ 54 w 832"/>
                <a:gd name="T53" fmla="*/ 338 h 512"/>
                <a:gd name="T54" fmla="*/ 26 w 832"/>
                <a:gd name="T55" fmla="*/ 358 h 512"/>
                <a:gd name="T56" fmla="*/ 6 w 832"/>
                <a:gd name="T57" fmla="*/ 386 h 512"/>
                <a:gd name="T58" fmla="*/ 0 w 832"/>
                <a:gd name="T59" fmla="*/ 422 h 512"/>
                <a:gd name="T60" fmla="*/ 2 w 832"/>
                <a:gd name="T61" fmla="*/ 440 h 512"/>
                <a:gd name="T62" fmla="*/ 16 w 832"/>
                <a:gd name="T63" fmla="*/ 472 h 512"/>
                <a:gd name="T64" fmla="*/ 40 w 832"/>
                <a:gd name="T65" fmla="*/ 496 h 512"/>
                <a:gd name="T66" fmla="*/ 72 w 832"/>
                <a:gd name="T67" fmla="*/ 510 h 512"/>
                <a:gd name="T68" fmla="*/ 334 w 832"/>
                <a:gd name="T69" fmla="*/ 512 h 512"/>
                <a:gd name="T70" fmla="*/ 684 w 832"/>
                <a:gd name="T71" fmla="*/ 512 h 512"/>
                <a:gd name="T72" fmla="*/ 700 w 832"/>
                <a:gd name="T73" fmla="*/ 512 h 512"/>
                <a:gd name="T74" fmla="*/ 728 w 832"/>
                <a:gd name="T75" fmla="*/ 506 h 512"/>
                <a:gd name="T76" fmla="*/ 754 w 832"/>
                <a:gd name="T77" fmla="*/ 494 h 512"/>
                <a:gd name="T78" fmla="*/ 778 w 832"/>
                <a:gd name="T79" fmla="*/ 478 h 512"/>
                <a:gd name="T80" fmla="*/ 798 w 832"/>
                <a:gd name="T81" fmla="*/ 458 h 512"/>
                <a:gd name="T82" fmla="*/ 814 w 832"/>
                <a:gd name="T83" fmla="*/ 434 h 512"/>
                <a:gd name="T84" fmla="*/ 826 w 832"/>
                <a:gd name="T85" fmla="*/ 408 h 512"/>
                <a:gd name="T86" fmla="*/ 832 w 832"/>
                <a:gd name="T87" fmla="*/ 380 h 512"/>
                <a:gd name="T88" fmla="*/ 832 w 832"/>
                <a:gd name="T89" fmla="*/ 364 h 512"/>
                <a:gd name="T90" fmla="*/ 830 w 832"/>
                <a:gd name="T91" fmla="*/ 334 h 512"/>
                <a:gd name="T92" fmla="*/ 820 w 832"/>
                <a:gd name="T93" fmla="*/ 306 h 512"/>
                <a:gd name="T94" fmla="*/ 808 w 832"/>
                <a:gd name="T95" fmla="*/ 282 h 512"/>
                <a:gd name="T96" fmla="*/ 790 w 832"/>
                <a:gd name="T97" fmla="*/ 260 h 512"/>
                <a:gd name="T98" fmla="*/ 768 w 832"/>
                <a:gd name="T99" fmla="*/ 242 h 512"/>
                <a:gd name="T100" fmla="*/ 742 w 832"/>
                <a:gd name="T101" fmla="*/ 228 h 512"/>
                <a:gd name="T102" fmla="*/ 714 w 832"/>
                <a:gd name="T103" fmla="*/ 218 h 512"/>
                <a:gd name="T104" fmla="*/ 684 w 832"/>
                <a:gd name="T105" fmla="*/ 21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32" h="512">
                  <a:moveTo>
                    <a:pt x="684" y="216"/>
                  </a:moveTo>
                  <a:lnTo>
                    <a:pt x="684" y="216"/>
                  </a:lnTo>
                  <a:lnTo>
                    <a:pt x="664" y="218"/>
                  </a:lnTo>
                  <a:lnTo>
                    <a:pt x="664" y="218"/>
                  </a:lnTo>
                  <a:lnTo>
                    <a:pt x="644" y="222"/>
                  </a:lnTo>
                  <a:lnTo>
                    <a:pt x="624" y="228"/>
                  </a:lnTo>
                  <a:lnTo>
                    <a:pt x="606" y="238"/>
                  </a:lnTo>
                  <a:lnTo>
                    <a:pt x="590" y="250"/>
                  </a:lnTo>
                  <a:lnTo>
                    <a:pt x="590" y="250"/>
                  </a:lnTo>
                  <a:lnTo>
                    <a:pt x="588" y="230"/>
                  </a:lnTo>
                  <a:lnTo>
                    <a:pt x="586" y="210"/>
                  </a:lnTo>
                  <a:lnTo>
                    <a:pt x="586" y="210"/>
                  </a:lnTo>
                  <a:lnTo>
                    <a:pt x="578" y="182"/>
                  </a:lnTo>
                  <a:lnTo>
                    <a:pt x="578" y="182"/>
                  </a:lnTo>
                  <a:lnTo>
                    <a:pt x="568" y="154"/>
                  </a:lnTo>
                  <a:lnTo>
                    <a:pt x="556" y="128"/>
                  </a:lnTo>
                  <a:lnTo>
                    <a:pt x="540" y="104"/>
                  </a:lnTo>
                  <a:lnTo>
                    <a:pt x="522" y="82"/>
                  </a:lnTo>
                  <a:lnTo>
                    <a:pt x="500" y="62"/>
                  </a:lnTo>
                  <a:lnTo>
                    <a:pt x="478" y="44"/>
                  </a:lnTo>
                  <a:lnTo>
                    <a:pt x="452" y="28"/>
                  </a:lnTo>
                  <a:lnTo>
                    <a:pt x="426" y="16"/>
                  </a:lnTo>
                  <a:lnTo>
                    <a:pt x="426" y="16"/>
                  </a:lnTo>
                  <a:lnTo>
                    <a:pt x="400" y="8"/>
                  </a:lnTo>
                  <a:lnTo>
                    <a:pt x="400" y="8"/>
                  </a:lnTo>
                  <a:lnTo>
                    <a:pt x="368" y="2"/>
                  </a:lnTo>
                  <a:lnTo>
                    <a:pt x="334" y="0"/>
                  </a:lnTo>
                  <a:lnTo>
                    <a:pt x="334" y="0"/>
                  </a:lnTo>
                  <a:lnTo>
                    <a:pt x="322" y="0"/>
                  </a:lnTo>
                  <a:lnTo>
                    <a:pt x="322" y="0"/>
                  </a:lnTo>
                  <a:lnTo>
                    <a:pt x="298" y="2"/>
                  </a:lnTo>
                  <a:lnTo>
                    <a:pt x="272" y="6"/>
                  </a:lnTo>
                  <a:lnTo>
                    <a:pt x="250" y="14"/>
                  </a:lnTo>
                  <a:lnTo>
                    <a:pt x="226" y="22"/>
                  </a:lnTo>
                  <a:lnTo>
                    <a:pt x="206" y="34"/>
                  </a:lnTo>
                  <a:lnTo>
                    <a:pt x="186" y="46"/>
                  </a:lnTo>
                  <a:lnTo>
                    <a:pt x="166" y="62"/>
                  </a:lnTo>
                  <a:lnTo>
                    <a:pt x="148" y="78"/>
                  </a:lnTo>
                  <a:lnTo>
                    <a:pt x="132" y="96"/>
                  </a:lnTo>
                  <a:lnTo>
                    <a:pt x="118" y="116"/>
                  </a:lnTo>
                  <a:lnTo>
                    <a:pt x="106" y="136"/>
                  </a:lnTo>
                  <a:lnTo>
                    <a:pt x="96" y="158"/>
                  </a:lnTo>
                  <a:lnTo>
                    <a:pt x="88" y="182"/>
                  </a:lnTo>
                  <a:lnTo>
                    <a:pt x="82" y="206"/>
                  </a:lnTo>
                  <a:lnTo>
                    <a:pt x="78" y="230"/>
                  </a:lnTo>
                  <a:lnTo>
                    <a:pt x="78" y="256"/>
                  </a:lnTo>
                  <a:lnTo>
                    <a:pt x="78" y="256"/>
                  </a:lnTo>
                  <a:lnTo>
                    <a:pt x="78" y="276"/>
                  </a:lnTo>
                  <a:lnTo>
                    <a:pt x="80" y="294"/>
                  </a:lnTo>
                  <a:lnTo>
                    <a:pt x="84" y="312"/>
                  </a:lnTo>
                  <a:lnTo>
                    <a:pt x="88" y="330"/>
                  </a:lnTo>
                  <a:lnTo>
                    <a:pt x="88" y="330"/>
                  </a:lnTo>
                  <a:lnTo>
                    <a:pt x="70" y="334"/>
                  </a:lnTo>
                  <a:lnTo>
                    <a:pt x="54" y="338"/>
                  </a:lnTo>
                  <a:lnTo>
                    <a:pt x="38" y="346"/>
                  </a:lnTo>
                  <a:lnTo>
                    <a:pt x="26" y="358"/>
                  </a:lnTo>
                  <a:lnTo>
                    <a:pt x="16" y="372"/>
                  </a:lnTo>
                  <a:lnTo>
                    <a:pt x="6" y="386"/>
                  </a:lnTo>
                  <a:lnTo>
                    <a:pt x="2" y="404"/>
                  </a:lnTo>
                  <a:lnTo>
                    <a:pt x="0" y="422"/>
                  </a:lnTo>
                  <a:lnTo>
                    <a:pt x="0" y="422"/>
                  </a:lnTo>
                  <a:lnTo>
                    <a:pt x="2" y="440"/>
                  </a:lnTo>
                  <a:lnTo>
                    <a:pt x="8" y="456"/>
                  </a:lnTo>
                  <a:lnTo>
                    <a:pt x="16" y="472"/>
                  </a:lnTo>
                  <a:lnTo>
                    <a:pt x="26" y="486"/>
                  </a:lnTo>
                  <a:lnTo>
                    <a:pt x="40" y="496"/>
                  </a:lnTo>
                  <a:lnTo>
                    <a:pt x="56" y="504"/>
                  </a:lnTo>
                  <a:lnTo>
                    <a:pt x="72" y="510"/>
                  </a:lnTo>
                  <a:lnTo>
                    <a:pt x="90" y="512"/>
                  </a:lnTo>
                  <a:lnTo>
                    <a:pt x="334" y="512"/>
                  </a:lnTo>
                  <a:lnTo>
                    <a:pt x="344" y="512"/>
                  </a:lnTo>
                  <a:lnTo>
                    <a:pt x="684" y="512"/>
                  </a:lnTo>
                  <a:lnTo>
                    <a:pt x="684" y="512"/>
                  </a:lnTo>
                  <a:lnTo>
                    <a:pt x="700" y="512"/>
                  </a:lnTo>
                  <a:lnTo>
                    <a:pt x="714" y="508"/>
                  </a:lnTo>
                  <a:lnTo>
                    <a:pt x="728" y="506"/>
                  </a:lnTo>
                  <a:lnTo>
                    <a:pt x="742" y="500"/>
                  </a:lnTo>
                  <a:lnTo>
                    <a:pt x="754" y="494"/>
                  </a:lnTo>
                  <a:lnTo>
                    <a:pt x="768" y="486"/>
                  </a:lnTo>
                  <a:lnTo>
                    <a:pt x="778" y="478"/>
                  </a:lnTo>
                  <a:lnTo>
                    <a:pt x="790" y="468"/>
                  </a:lnTo>
                  <a:lnTo>
                    <a:pt x="798" y="458"/>
                  </a:lnTo>
                  <a:lnTo>
                    <a:pt x="808" y="446"/>
                  </a:lnTo>
                  <a:lnTo>
                    <a:pt x="814" y="434"/>
                  </a:lnTo>
                  <a:lnTo>
                    <a:pt x="820" y="422"/>
                  </a:lnTo>
                  <a:lnTo>
                    <a:pt x="826" y="408"/>
                  </a:lnTo>
                  <a:lnTo>
                    <a:pt x="830" y="394"/>
                  </a:lnTo>
                  <a:lnTo>
                    <a:pt x="832" y="380"/>
                  </a:lnTo>
                  <a:lnTo>
                    <a:pt x="832" y="364"/>
                  </a:lnTo>
                  <a:lnTo>
                    <a:pt x="832" y="364"/>
                  </a:lnTo>
                  <a:lnTo>
                    <a:pt x="832" y="348"/>
                  </a:lnTo>
                  <a:lnTo>
                    <a:pt x="830" y="334"/>
                  </a:lnTo>
                  <a:lnTo>
                    <a:pt x="826" y="320"/>
                  </a:lnTo>
                  <a:lnTo>
                    <a:pt x="820" y="306"/>
                  </a:lnTo>
                  <a:lnTo>
                    <a:pt x="814" y="294"/>
                  </a:lnTo>
                  <a:lnTo>
                    <a:pt x="808" y="282"/>
                  </a:lnTo>
                  <a:lnTo>
                    <a:pt x="798" y="270"/>
                  </a:lnTo>
                  <a:lnTo>
                    <a:pt x="790" y="260"/>
                  </a:lnTo>
                  <a:lnTo>
                    <a:pt x="778" y="250"/>
                  </a:lnTo>
                  <a:lnTo>
                    <a:pt x="768" y="242"/>
                  </a:lnTo>
                  <a:lnTo>
                    <a:pt x="754" y="234"/>
                  </a:lnTo>
                  <a:lnTo>
                    <a:pt x="742" y="228"/>
                  </a:lnTo>
                  <a:lnTo>
                    <a:pt x="728" y="222"/>
                  </a:lnTo>
                  <a:lnTo>
                    <a:pt x="714" y="218"/>
                  </a:lnTo>
                  <a:lnTo>
                    <a:pt x="700" y="216"/>
                  </a:lnTo>
                  <a:lnTo>
                    <a:pt x="684" y="216"/>
                  </a:lnTo>
                  <a:lnTo>
                    <a:pt x="684" y="2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61">
              <a:extLst>
                <a:ext uri="{FF2B5EF4-FFF2-40B4-BE49-F238E27FC236}">
                  <a16:creationId xmlns:a16="http://schemas.microsoft.com/office/drawing/2014/main" id="{E0717B8F-8301-48D0-B78E-DD6437B3D709}"/>
                </a:ext>
              </a:extLst>
            </p:cNvPr>
            <p:cNvSpPr>
              <a:spLocks/>
            </p:cNvSpPr>
            <p:nvPr/>
          </p:nvSpPr>
          <p:spPr bwMode="auto">
            <a:xfrm>
              <a:off x="549" y="2554"/>
              <a:ext cx="834" cy="512"/>
            </a:xfrm>
            <a:custGeom>
              <a:avLst/>
              <a:gdLst>
                <a:gd name="T0" fmla="*/ 686 w 834"/>
                <a:gd name="T1" fmla="*/ 216 h 512"/>
                <a:gd name="T2" fmla="*/ 664 w 834"/>
                <a:gd name="T3" fmla="*/ 218 h 512"/>
                <a:gd name="T4" fmla="*/ 624 w 834"/>
                <a:gd name="T5" fmla="*/ 230 h 512"/>
                <a:gd name="T6" fmla="*/ 590 w 834"/>
                <a:gd name="T7" fmla="*/ 252 h 512"/>
                <a:gd name="T8" fmla="*/ 588 w 834"/>
                <a:gd name="T9" fmla="*/ 230 h 512"/>
                <a:gd name="T10" fmla="*/ 586 w 834"/>
                <a:gd name="T11" fmla="*/ 210 h 512"/>
                <a:gd name="T12" fmla="*/ 580 w 834"/>
                <a:gd name="T13" fmla="*/ 182 h 512"/>
                <a:gd name="T14" fmla="*/ 556 w 834"/>
                <a:gd name="T15" fmla="*/ 128 h 512"/>
                <a:gd name="T16" fmla="*/ 522 w 834"/>
                <a:gd name="T17" fmla="*/ 82 h 512"/>
                <a:gd name="T18" fmla="*/ 478 w 834"/>
                <a:gd name="T19" fmla="*/ 44 h 512"/>
                <a:gd name="T20" fmla="*/ 426 w 834"/>
                <a:gd name="T21" fmla="*/ 18 h 512"/>
                <a:gd name="T22" fmla="*/ 400 w 834"/>
                <a:gd name="T23" fmla="*/ 8 h 512"/>
                <a:gd name="T24" fmla="*/ 368 w 834"/>
                <a:gd name="T25" fmla="*/ 2 h 512"/>
                <a:gd name="T26" fmla="*/ 334 w 834"/>
                <a:gd name="T27" fmla="*/ 0 h 512"/>
                <a:gd name="T28" fmla="*/ 324 w 834"/>
                <a:gd name="T29" fmla="*/ 0 h 512"/>
                <a:gd name="T30" fmla="*/ 274 w 834"/>
                <a:gd name="T31" fmla="*/ 8 h 512"/>
                <a:gd name="T32" fmla="*/ 228 w 834"/>
                <a:gd name="T33" fmla="*/ 24 h 512"/>
                <a:gd name="T34" fmla="*/ 186 w 834"/>
                <a:gd name="T35" fmla="*/ 48 h 512"/>
                <a:gd name="T36" fmla="*/ 150 w 834"/>
                <a:gd name="T37" fmla="*/ 78 h 512"/>
                <a:gd name="T38" fmla="*/ 120 w 834"/>
                <a:gd name="T39" fmla="*/ 116 h 512"/>
                <a:gd name="T40" fmla="*/ 98 w 834"/>
                <a:gd name="T41" fmla="*/ 158 h 512"/>
                <a:gd name="T42" fmla="*/ 82 w 834"/>
                <a:gd name="T43" fmla="*/ 206 h 512"/>
                <a:gd name="T44" fmla="*/ 78 w 834"/>
                <a:gd name="T45" fmla="*/ 256 h 512"/>
                <a:gd name="T46" fmla="*/ 78 w 834"/>
                <a:gd name="T47" fmla="*/ 276 h 512"/>
                <a:gd name="T48" fmla="*/ 84 w 834"/>
                <a:gd name="T49" fmla="*/ 314 h 512"/>
                <a:gd name="T50" fmla="*/ 90 w 834"/>
                <a:gd name="T51" fmla="*/ 332 h 512"/>
                <a:gd name="T52" fmla="*/ 54 w 834"/>
                <a:gd name="T53" fmla="*/ 340 h 512"/>
                <a:gd name="T54" fmla="*/ 26 w 834"/>
                <a:gd name="T55" fmla="*/ 358 h 512"/>
                <a:gd name="T56" fmla="*/ 8 w 834"/>
                <a:gd name="T57" fmla="*/ 388 h 512"/>
                <a:gd name="T58" fmla="*/ 0 w 834"/>
                <a:gd name="T59" fmla="*/ 422 h 512"/>
                <a:gd name="T60" fmla="*/ 2 w 834"/>
                <a:gd name="T61" fmla="*/ 440 h 512"/>
                <a:gd name="T62" fmla="*/ 16 w 834"/>
                <a:gd name="T63" fmla="*/ 472 h 512"/>
                <a:gd name="T64" fmla="*/ 40 w 834"/>
                <a:gd name="T65" fmla="*/ 496 h 512"/>
                <a:gd name="T66" fmla="*/ 72 w 834"/>
                <a:gd name="T67" fmla="*/ 510 h 512"/>
                <a:gd name="T68" fmla="*/ 334 w 834"/>
                <a:gd name="T69" fmla="*/ 512 h 512"/>
                <a:gd name="T70" fmla="*/ 686 w 834"/>
                <a:gd name="T71" fmla="*/ 512 h 512"/>
                <a:gd name="T72" fmla="*/ 700 w 834"/>
                <a:gd name="T73" fmla="*/ 512 h 512"/>
                <a:gd name="T74" fmla="*/ 730 w 834"/>
                <a:gd name="T75" fmla="*/ 506 h 512"/>
                <a:gd name="T76" fmla="*/ 756 w 834"/>
                <a:gd name="T77" fmla="*/ 494 h 512"/>
                <a:gd name="T78" fmla="*/ 780 w 834"/>
                <a:gd name="T79" fmla="*/ 478 h 512"/>
                <a:gd name="T80" fmla="*/ 800 w 834"/>
                <a:gd name="T81" fmla="*/ 458 h 512"/>
                <a:gd name="T82" fmla="*/ 816 w 834"/>
                <a:gd name="T83" fmla="*/ 434 h 512"/>
                <a:gd name="T84" fmla="*/ 826 w 834"/>
                <a:gd name="T85" fmla="*/ 408 h 512"/>
                <a:gd name="T86" fmla="*/ 832 w 834"/>
                <a:gd name="T87" fmla="*/ 380 h 512"/>
                <a:gd name="T88" fmla="*/ 834 w 834"/>
                <a:gd name="T89" fmla="*/ 364 h 512"/>
                <a:gd name="T90" fmla="*/ 830 w 834"/>
                <a:gd name="T91" fmla="*/ 334 h 512"/>
                <a:gd name="T92" fmla="*/ 822 w 834"/>
                <a:gd name="T93" fmla="*/ 306 h 512"/>
                <a:gd name="T94" fmla="*/ 808 w 834"/>
                <a:gd name="T95" fmla="*/ 282 h 512"/>
                <a:gd name="T96" fmla="*/ 790 w 834"/>
                <a:gd name="T97" fmla="*/ 260 h 512"/>
                <a:gd name="T98" fmla="*/ 768 w 834"/>
                <a:gd name="T99" fmla="*/ 242 h 512"/>
                <a:gd name="T100" fmla="*/ 742 w 834"/>
                <a:gd name="T101" fmla="*/ 228 h 512"/>
                <a:gd name="T102" fmla="*/ 716 w 834"/>
                <a:gd name="T103" fmla="*/ 220 h 512"/>
                <a:gd name="T104" fmla="*/ 686 w 834"/>
                <a:gd name="T105" fmla="*/ 21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34" h="512">
                  <a:moveTo>
                    <a:pt x="686" y="216"/>
                  </a:moveTo>
                  <a:lnTo>
                    <a:pt x="686" y="216"/>
                  </a:lnTo>
                  <a:lnTo>
                    <a:pt x="664" y="218"/>
                  </a:lnTo>
                  <a:lnTo>
                    <a:pt x="664" y="218"/>
                  </a:lnTo>
                  <a:lnTo>
                    <a:pt x="644" y="222"/>
                  </a:lnTo>
                  <a:lnTo>
                    <a:pt x="624" y="230"/>
                  </a:lnTo>
                  <a:lnTo>
                    <a:pt x="606" y="240"/>
                  </a:lnTo>
                  <a:lnTo>
                    <a:pt x="590" y="252"/>
                  </a:lnTo>
                  <a:lnTo>
                    <a:pt x="590" y="252"/>
                  </a:lnTo>
                  <a:lnTo>
                    <a:pt x="588" y="230"/>
                  </a:lnTo>
                  <a:lnTo>
                    <a:pt x="586" y="210"/>
                  </a:lnTo>
                  <a:lnTo>
                    <a:pt x="586" y="210"/>
                  </a:lnTo>
                  <a:lnTo>
                    <a:pt x="580" y="182"/>
                  </a:lnTo>
                  <a:lnTo>
                    <a:pt x="580" y="182"/>
                  </a:lnTo>
                  <a:lnTo>
                    <a:pt x="570" y="156"/>
                  </a:lnTo>
                  <a:lnTo>
                    <a:pt x="556" y="128"/>
                  </a:lnTo>
                  <a:lnTo>
                    <a:pt x="540" y="104"/>
                  </a:lnTo>
                  <a:lnTo>
                    <a:pt x="522" y="82"/>
                  </a:lnTo>
                  <a:lnTo>
                    <a:pt x="502" y="62"/>
                  </a:lnTo>
                  <a:lnTo>
                    <a:pt x="478" y="44"/>
                  </a:lnTo>
                  <a:lnTo>
                    <a:pt x="454" y="30"/>
                  </a:lnTo>
                  <a:lnTo>
                    <a:pt x="426" y="18"/>
                  </a:lnTo>
                  <a:lnTo>
                    <a:pt x="426" y="18"/>
                  </a:lnTo>
                  <a:lnTo>
                    <a:pt x="400" y="8"/>
                  </a:lnTo>
                  <a:lnTo>
                    <a:pt x="400" y="8"/>
                  </a:lnTo>
                  <a:lnTo>
                    <a:pt x="368" y="2"/>
                  </a:lnTo>
                  <a:lnTo>
                    <a:pt x="334" y="0"/>
                  </a:lnTo>
                  <a:lnTo>
                    <a:pt x="334" y="0"/>
                  </a:lnTo>
                  <a:lnTo>
                    <a:pt x="324" y="0"/>
                  </a:lnTo>
                  <a:lnTo>
                    <a:pt x="324" y="0"/>
                  </a:lnTo>
                  <a:lnTo>
                    <a:pt x="298" y="2"/>
                  </a:lnTo>
                  <a:lnTo>
                    <a:pt x="274" y="8"/>
                  </a:lnTo>
                  <a:lnTo>
                    <a:pt x="250" y="14"/>
                  </a:lnTo>
                  <a:lnTo>
                    <a:pt x="228" y="24"/>
                  </a:lnTo>
                  <a:lnTo>
                    <a:pt x="206" y="34"/>
                  </a:lnTo>
                  <a:lnTo>
                    <a:pt x="186" y="48"/>
                  </a:lnTo>
                  <a:lnTo>
                    <a:pt x="166" y="62"/>
                  </a:lnTo>
                  <a:lnTo>
                    <a:pt x="150" y="78"/>
                  </a:lnTo>
                  <a:lnTo>
                    <a:pt x="134" y="96"/>
                  </a:lnTo>
                  <a:lnTo>
                    <a:pt x="120" y="116"/>
                  </a:lnTo>
                  <a:lnTo>
                    <a:pt x="108" y="136"/>
                  </a:lnTo>
                  <a:lnTo>
                    <a:pt x="98" y="158"/>
                  </a:lnTo>
                  <a:lnTo>
                    <a:pt x="88" y="182"/>
                  </a:lnTo>
                  <a:lnTo>
                    <a:pt x="82" y="206"/>
                  </a:lnTo>
                  <a:lnTo>
                    <a:pt x="80" y="230"/>
                  </a:lnTo>
                  <a:lnTo>
                    <a:pt x="78" y="256"/>
                  </a:lnTo>
                  <a:lnTo>
                    <a:pt x="78" y="256"/>
                  </a:lnTo>
                  <a:lnTo>
                    <a:pt x="78" y="276"/>
                  </a:lnTo>
                  <a:lnTo>
                    <a:pt x="80" y="294"/>
                  </a:lnTo>
                  <a:lnTo>
                    <a:pt x="84" y="314"/>
                  </a:lnTo>
                  <a:lnTo>
                    <a:pt x="90" y="332"/>
                  </a:lnTo>
                  <a:lnTo>
                    <a:pt x="90" y="332"/>
                  </a:lnTo>
                  <a:lnTo>
                    <a:pt x="72" y="334"/>
                  </a:lnTo>
                  <a:lnTo>
                    <a:pt x="54" y="340"/>
                  </a:lnTo>
                  <a:lnTo>
                    <a:pt x="40" y="348"/>
                  </a:lnTo>
                  <a:lnTo>
                    <a:pt x="26" y="358"/>
                  </a:lnTo>
                  <a:lnTo>
                    <a:pt x="16" y="372"/>
                  </a:lnTo>
                  <a:lnTo>
                    <a:pt x="8" y="388"/>
                  </a:lnTo>
                  <a:lnTo>
                    <a:pt x="2" y="404"/>
                  </a:lnTo>
                  <a:lnTo>
                    <a:pt x="0" y="422"/>
                  </a:lnTo>
                  <a:lnTo>
                    <a:pt x="0" y="422"/>
                  </a:lnTo>
                  <a:lnTo>
                    <a:pt x="2" y="440"/>
                  </a:lnTo>
                  <a:lnTo>
                    <a:pt x="8" y="458"/>
                  </a:lnTo>
                  <a:lnTo>
                    <a:pt x="16" y="472"/>
                  </a:lnTo>
                  <a:lnTo>
                    <a:pt x="28" y="486"/>
                  </a:lnTo>
                  <a:lnTo>
                    <a:pt x="40" y="496"/>
                  </a:lnTo>
                  <a:lnTo>
                    <a:pt x="56" y="506"/>
                  </a:lnTo>
                  <a:lnTo>
                    <a:pt x="72" y="510"/>
                  </a:lnTo>
                  <a:lnTo>
                    <a:pt x="92" y="512"/>
                  </a:lnTo>
                  <a:lnTo>
                    <a:pt x="334" y="512"/>
                  </a:lnTo>
                  <a:lnTo>
                    <a:pt x="346" y="512"/>
                  </a:lnTo>
                  <a:lnTo>
                    <a:pt x="686" y="512"/>
                  </a:lnTo>
                  <a:lnTo>
                    <a:pt x="686" y="512"/>
                  </a:lnTo>
                  <a:lnTo>
                    <a:pt x="700" y="512"/>
                  </a:lnTo>
                  <a:lnTo>
                    <a:pt x="716" y="510"/>
                  </a:lnTo>
                  <a:lnTo>
                    <a:pt x="730" y="506"/>
                  </a:lnTo>
                  <a:lnTo>
                    <a:pt x="742" y="500"/>
                  </a:lnTo>
                  <a:lnTo>
                    <a:pt x="756" y="494"/>
                  </a:lnTo>
                  <a:lnTo>
                    <a:pt x="768" y="488"/>
                  </a:lnTo>
                  <a:lnTo>
                    <a:pt x="780" y="478"/>
                  </a:lnTo>
                  <a:lnTo>
                    <a:pt x="790" y="468"/>
                  </a:lnTo>
                  <a:lnTo>
                    <a:pt x="800" y="458"/>
                  </a:lnTo>
                  <a:lnTo>
                    <a:pt x="808" y="448"/>
                  </a:lnTo>
                  <a:lnTo>
                    <a:pt x="816" y="434"/>
                  </a:lnTo>
                  <a:lnTo>
                    <a:pt x="822" y="422"/>
                  </a:lnTo>
                  <a:lnTo>
                    <a:pt x="826" y="408"/>
                  </a:lnTo>
                  <a:lnTo>
                    <a:pt x="830" y="394"/>
                  </a:lnTo>
                  <a:lnTo>
                    <a:pt x="832" y="380"/>
                  </a:lnTo>
                  <a:lnTo>
                    <a:pt x="834" y="364"/>
                  </a:lnTo>
                  <a:lnTo>
                    <a:pt x="834" y="364"/>
                  </a:lnTo>
                  <a:lnTo>
                    <a:pt x="832" y="350"/>
                  </a:lnTo>
                  <a:lnTo>
                    <a:pt x="830" y="334"/>
                  </a:lnTo>
                  <a:lnTo>
                    <a:pt x="826" y="320"/>
                  </a:lnTo>
                  <a:lnTo>
                    <a:pt x="822" y="306"/>
                  </a:lnTo>
                  <a:lnTo>
                    <a:pt x="816" y="294"/>
                  </a:lnTo>
                  <a:lnTo>
                    <a:pt x="808" y="282"/>
                  </a:lnTo>
                  <a:lnTo>
                    <a:pt x="800" y="270"/>
                  </a:lnTo>
                  <a:lnTo>
                    <a:pt x="790" y="260"/>
                  </a:lnTo>
                  <a:lnTo>
                    <a:pt x="780" y="250"/>
                  </a:lnTo>
                  <a:lnTo>
                    <a:pt x="768" y="242"/>
                  </a:lnTo>
                  <a:lnTo>
                    <a:pt x="756" y="234"/>
                  </a:lnTo>
                  <a:lnTo>
                    <a:pt x="742" y="228"/>
                  </a:lnTo>
                  <a:lnTo>
                    <a:pt x="730" y="224"/>
                  </a:lnTo>
                  <a:lnTo>
                    <a:pt x="716" y="220"/>
                  </a:lnTo>
                  <a:lnTo>
                    <a:pt x="700" y="218"/>
                  </a:lnTo>
                  <a:lnTo>
                    <a:pt x="686" y="216"/>
                  </a:lnTo>
                  <a:lnTo>
                    <a:pt x="686" y="2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62">
              <a:extLst>
                <a:ext uri="{FF2B5EF4-FFF2-40B4-BE49-F238E27FC236}">
                  <a16:creationId xmlns:a16="http://schemas.microsoft.com/office/drawing/2014/main" id="{2FB11201-878F-49F4-967F-9CEA42850582}"/>
                </a:ext>
              </a:extLst>
            </p:cNvPr>
            <p:cNvSpPr>
              <a:spLocks/>
            </p:cNvSpPr>
            <p:nvPr/>
          </p:nvSpPr>
          <p:spPr bwMode="auto">
            <a:xfrm>
              <a:off x="691" y="2966"/>
              <a:ext cx="832" cy="512"/>
            </a:xfrm>
            <a:custGeom>
              <a:avLst/>
              <a:gdLst>
                <a:gd name="T0" fmla="*/ 684 w 832"/>
                <a:gd name="T1" fmla="*/ 216 h 512"/>
                <a:gd name="T2" fmla="*/ 664 w 832"/>
                <a:gd name="T3" fmla="*/ 218 h 512"/>
                <a:gd name="T4" fmla="*/ 624 w 832"/>
                <a:gd name="T5" fmla="*/ 230 h 512"/>
                <a:gd name="T6" fmla="*/ 590 w 832"/>
                <a:gd name="T7" fmla="*/ 250 h 512"/>
                <a:gd name="T8" fmla="*/ 588 w 832"/>
                <a:gd name="T9" fmla="*/ 230 h 512"/>
                <a:gd name="T10" fmla="*/ 586 w 832"/>
                <a:gd name="T11" fmla="*/ 210 h 512"/>
                <a:gd name="T12" fmla="*/ 580 w 832"/>
                <a:gd name="T13" fmla="*/ 182 h 512"/>
                <a:gd name="T14" fmla="*/ 556 w 832"/>
                <a:gd name="T15" fmla="*/ 128 h 512"/>
                <a:gd name="T16" fmla="*/ 522 w 832"/>
                <a:gd name="T17" fmla="*/ 82 h 512"/>
                <a:gd name="T18" fmla="*/ 478 w 832"/>
                <a:gd name="T19" fmla="*/ 44 h 512"/>
                <a:gd name="T20" fmla="*/ 426 w 832"/>
                <a:gd name="T21" fmla="*/ 18 h 512"/>
                <a:gd name="T22" fmla="*/ 400 w 832"/>
                <a:gd name="T23" fmla="*/ 8 h 512"/>
                <a:gd name="T24" fmla="*/ 368 w 832"/>
                <a:gd name="T25" fmla="*/ 2 h 512"/>
                <a:gd name="T26" fmla="*/ 334 w 832"/>
                <a:gd name="T27" fmla="*/ 0 h 512"/>
                <a:gd name="T28" fmla="*/ 324 w 832"/>
                <a:gd name="T29" fmla="*/ 0 h 512"/>
                <a:gd name="T30" fmla="*/ 274 w 832"/>
                <a:gd name="T31" fmla="*/ 8 h 512"/>
                <a:gd name="T32" fmla="*/ 228 w 832"/>
                <a:gd name="T33" fmla="*/ 24 h 512"/>
                <a:gd name="T34" fmla="*/ 186 w 832"/>
                <a:gd name="T35" fmla="*/ 48 h 512"/>
                <a:gd name="T36" fmla="*/ 150 w 832"/>
                <a:gd name="T37" fmla="*/ 78 h 512"/>
                <a:gd name="T38" fmla="*/ 120 w 832"/>
                <a:gd name="T39" fmla="*/ 116 h 512"/>
                <a:gd name="T40" fmla="*/ 96 w 832"/>
                <a:gd name="T41" fmla="*/ 158 h 512"/>
                <a:gd name="T42" fmla="*/ 82 w 832"/>
                <a:gd name="T43" fmla="*/ 206 h 512"/>
                <a:gd name="T44" fmla="*/ 78 w 832"/>
                <a:gd name="T45" fmla="*/ 256 h 512"/>
                <a:gd name="T46" fmla="*/ 78 w 832"/>
                <a:gd name="T47" fmla="*/ 276 h 512"/>
                <a:gd name="T48" fmla="*/ 84 w 832"/>
                <a:gd name="T49" fmla="*/ 314 h 512"/>
                <a:gd name="T50" fmla="*/ 88 w 832"/>
                <a:gd name="T51" fmla="*/ 332 h 512"/>
                <a:gd name="T52" fmla="*/ 54 w 832"/>
                <a:gd name="T53" fmla="*/ 338 h 512"/>
                <a:gd name="T54" fmla="*/ 26 w 832"/>
                <a:gd name="T55" fmla="*/ 358 h 512"/>
                <a:gd name="T56" fmla="*/ 8 w 832"/>
                <a:gd name="T57" fmla="*/ 386 h 512"/>
                <a:gd name="T58" fmla="*/ 0 w 832"/>
                <a:gd name="T59" fmla="*/ 422 h 512"/>
                <a:gd name="T60" fmla="*/ 2 w 832"/>
                <a:gd name="T61" fmla="*/ 440 h 512"/>
                <a:gd name="T62" fmla="*/ 16 w 832"/>
                <a:gd name="T63" fmla="*/ 472 h 512"/>
                <a:gd name="T64" fmla="*/ 40 w 832"/>
                <a:gd name="T65" fmla="*/ 496 h 512"/>
                <a:gd name="T66" fmla="*/ 72 w 832"/>
                <a:gd name="T67" fmla="*/ 510 h 512"/>
                <a:gd name="T68" fmla="*/ 334 w 832"/>
                <a:gd name="T69" fmla="*/ 512 h 512"/>
                <a:gd name="T70" fmla="*/ 684 w 832"/>
                <a:gd name="T71" fmla="*/ 512 h 512"/>
                <a:gd name="T72" fmla="*/ 700 w 832"/>
                <a:gd name="T73" fmla="*/ 512 h 512"/>
                <a:gd name="T74" fmla="*/ 728 w 832"/>
                <a:gd name="T75" fmla="*/ 506 h 512"/>
                <a:gd name="T76" fmla="*/ 756 w 832"/>
                <a:gd name="T77" fmla="*/ 494 h 512"/>
                <a:gd name="T78" fmla="*/ 778 w 832"/>
                <a:gd name="T79" fmla="*/ 478 h 512"/>
                <a:gd name="T80" fmla="*/ 798 w 832"/>
                <a:gd name="T81" fmla="*/ 458 h 512"/>
                <a:gd name="T82" fmla="*/ 814 w 832"/>
                <a:gd name="T83" fmla="*/ 434 h 512"/>
                <a:gd name="T84" fmla="*/ 826 w 832"/>
                <a:gd name="T85" fmla="*/ 408 h 512"/>
                <a:gd name="T86" fmla="*/ 832 w 832"/>
                <a:gd name="T87" fmla="*/ 380 h 512"/>
                <a:gd name="T88" fmla="*/ 832 w 832"/>
                <a:gd name="T89" fmla="*/ 364 h 512"/>
                <a:gd name="T90" fmla="*/ 830 w 832"/>
                <a:gd name="T91" fmla="*/ 334 h 512"/>
                <a:gd name="T92" fmla="*/ 822 w 832"/>
                <a:gd name="T93" fmla="*/ 306 h 512"/>
                <a:gd name="T94" fmla="*/ 808 w 832"/>
                <a:gd name="T95" fmla="*/ 282 h 512"/>
                <a:gd name="T96" fmla="*/ 790 w 832"/>
                <a:gd name="T97" fmla="*/ 260 h 512"/>
                <a:gd name="T98" fmla="*/ 768 w 832"/>
                <a:gd name="T99" fmla="*/ 242 h 512"/>
                <a:gd name="T100" fmla="*/ 742 w 832"/>
                <a:gd name="T101" fmla="*/ 228 h 512"/>
                <a:gd name="T102" fmla="*/ 714 w 832"/>
                <a:gd name="T103" fmla="*/ 220 h 512"/>
                <a:gd name="T104" fmla="*/ 684 w 832"/>
                <a:gd name="T105" fmla="*/ 21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32" h="512">
                  <a:moveTo>
                    <a:pt x="684" y="216"/>
                  </a:moveTo>
                  <a:lnTo>
                    <a:pt x="684" y="216"/>
                  </a:lnTo>
                  <a:lnTo>
                    <a:pt x="664" y="218"/>
                  </a:lnTo>
                  <a:lnTo>
                    <a:pt x="664" y="218"/>
                  </a:lnTo>
                  <a:lnTo>
                    <a:pt x="644" y="222"/>
                  </a:lnTo>
                  <a:lnTo>
                    <a:pt x="624" y="230"/>
                  </a:lnTo>
                  <a:lnTo>
                    <a:pt x="606" y="238"/>
                  </a:lnTo>
                  <a:lnTo>
                    <a:pt x="590" y="250"/>
                  </a:lnTo>
                  <a:lnTo>
                    <a:pt x="590" y="250"/>
                  </a:lnTo>
                  <a:lnTo>
                    <a:pt x="588" y="230"/>
                  </a:lnTo>
                  <a:lnTo>
                    <a:pt x="586" y="210"/>
                  </a:lnTo>
                  <a:lnTo>
                    <a:pt x="586" y="210"/>
                  </a:lnTo>
                  <a:lnTo>
                    <a:pt x="580" y="182"/>
                  </a:lnTo>
                  <a:lnTo>
                    <a:pt x="580" y="182"/>
                  </a:lnTo>
                  <a:lnTo>
                    <a:pt x="568" y="154"/>
                  </a:lnTo>
                  <a:lnTo>
                    <a:pt x="556" y="128"/>
                  </a:lnTo>
                  <a:lnTo>
                    <a:pt x="540" y="104"/>
                  </a:lnTo>
                  <a:lnTo>
                    <a:pt x="522" y="82"/>
                  </a:lnTo>
                  <a:lnTo>
                    <a:pt x="500" y="62"/>
                  </a:lnTo>
                  <a:lnTo>
                    <a:pt x="478" y="44"/>
                  </a:lnTo>
                  <a:lnTo>
                    <a:pt x="452" y="30"/>
                  </a:lnTo>
                  <a:lnTo>
                    <a:pt x="426" y="18"/>
                  </a:lnTo>
                  <a:lnTo>
                    <a:pt x="426" y="18"/>
                  </a:lnTo>
                  <a:lnTo>
                    <a:pt x="400" y="8"/>
                  </a:lnTo>
                  <a:lnTo>
                    <a:pt x="400" y="8"/>
                  </a:lnTo>
                  <a:lnTo>
                    <a:pt x="368" y="2"/>
                  </a:lnTo>
                  <a:lnTo>
                    <a:pt x="334" y="0"/>
                  </a:lnTo>
                  <a:lnTo>
                    <a:pt x="334" y="0"/>
                  </a:lnTo>
                  <a:lnTo>
                    <a:pt x="324" y="0"/>
                  </a:lnTo>
                  <a:lnTo>
                    <a:pt x="324" y="0"/>
                  </a:lnTo>
                  <a:lnTo>
                    <a:pt x="298" y="2"/>
                  </a:lnTo>
                  <a:lnTo>
                    <a:pt x="274" y="8"/>
                  </a:lnTo>
                  <a:lnTo>
                    <a:pt x="250" y="14"/>
                  </a:lnTo>
                  <a:lnTo>
                    <a:pt x="228" y="24"/>
                  </a:lnTo>
                  <a:lnTo>
                    <a:pt x="206" y="34"/>
                  </a:lnTo>
                  <a:lnTo>
                    <a:pt x="186" y="48"/>
                  </a:lnTo>
                  <a:lnTo>
                    <a:pt x="166" y="62"/>
                  </a:lnTo>
                  <a:lnTo>
                    <a:pt x="150" y="78"/>
                  </a:lnTo>
                  <a:lnTo>
                    <a:pt x="134" y="96"/>
                  </a:lnTo>
                  <a:lnTo>
                    <a:pt x="120" y="116"/>
                  </a:lnTo>
                  <a:lnTo>
                    <a:pt x="108" y="136"/>
                  </a:lnTo>
                  <a:lnTo>
                    <a:pt x="96" y="158"/>
                  </a:lnTo>
                  <a:lnTo>
                    <a:pt x="88" y="182"/>
                  </a:lnTo>
                  <a:lnTo>
                    <a:pt x="82" y="206"/>
                  </a:lnTo>
                  <a:lnTo>
                    <a:pt x="78" y="230"/>
                  </a:lnTo>
                  <a:lnTo>
                    <a:pt x="78" y="256"/>
                  </a:lnTo>
                  <a:lnTo>
                    <a:pt x="78" y="256"/>
                  </a:lnTo>
                  <a:lnTo>
                    <a:pt x="78" y="276"/>
                  </a:lnTo>
                  <a:lnTo>
                    <a:pt x="80" y="294"/>
                  </a:lnTo>
                  <a:lnTo>
                    <a:pt x="84" y="314"/>
                  </a:lnTo>
                  <a:lnTo>
                    <a:pt x="88" y="332"/>
                  </a:lnTo>
                  <a:lnTo>
                    <a:pt x="88" y="332"/>
                  </a:lnTo>
                  <a:lnTo>
                    <a:pt x="70" y="334"/>
                  </a:lnTo>
                  <a:lnTo>
                    <a:pt x="54" y="338"/>
                  </a:lnTo>
                  <a:lnTo>
                    <a:pt x="40" y="348"/>
                  </a:lnTo>
                  <a:lnTo>
                    <a:pt x="26" y="358"/>
                  </a:lnTo>
                  <a:lnTo>
                    <a:pt x="16" y="372"/>
                  </a:lnTo>
                  <a:lnTo>
                    <a:pt x="8" y="386"/>
                  </a:lnTo>
                  <a:lnTo>
                    <a:pt x="2" y="404"/>
                  </a:lnTo>
                  <a:lnTo>
                    <a:pt x="0" y="422"/>
                  </a:lnTo>
                  <a:lnTo>
                    <a:pt x="0" y="422"/>
                  </a:lnTo>
                  <a:lnTo>
                    <a:pt x="2" y="440"/>
                  </a:lnTo>
                  <a:lnTo>
                    <a:pt x="8" y="456"/>
                  </a:lnTo>
                  <a:lnTo>
                    <a:pt x="16" y="472"/>
                  </a:lnTo>
                  <a:lnTo>
                    <a:pt x="26" y="486"/>
                  </a:lnTo>
                  <a:lnTo>
                    <a:pt x="40" y="496"/>
                  </a:lnTo>
                  <a:lnTo>
                    <a:pt x="56" y="506"/>
                  </a:lnTo>
                  <a:lnTo>
                    <a:pt x="72" y="510"/>
                  </a:lnTo>
                  <a:lnTo>
                    <a:pt x="90" y="512"/>
                  </a:lnTo>
                  <a:lnTo>
                    <a:pt x="334" y="512"/>
                  </a:lnTo>
                  <a:lnTo>
                    <a:pt x="344" y="512"/>
                  </a:lnTo>
                  <a:lnTo>
                    <a:pt x="684" y="512"/>
                  </a:lnTo>
                  <a:lnTo>
                    <a:pt x="684" y="512"/>
                  </a:lnTo>
                  <a:lnTo>
                    <a:pt x="700" y="512"/>
                  </a:lnTo>
                  <a:lnTo>
                    <a:pt x="714" y="510"/>
                  </a:lnTo>
                  <a:lnTo>
                    <a:pt x="728" y="506"/>
                  </a:lnTo>
                  <a:lnTo>
                    <a:pt x="742" y="500"/>
                  </a:lnTo>
                  <a:lnTo>
                    <a:pt x="756" y="494"/>
                  </a:lnTo>
                  <a:lnTo>
                    <a:pt x="768" y="486"/>
                  </a:lnTo>
                  <a:lnTo>
                    <a:pt x="778" y="478"/>
                  </a:lnTo>
                  <a:lnTo>
                    <a:pt x="790" y="468"/>
                  </a:lnTo>
                  <a:lnTo>
                    <a:pt x="798" y="458"/>
                  </a:lnTo>
                  <a:lnTo>
                    <a:pt x="808" y="446"/>
                  </a:lnTo>
                  <a:lnTo>
                    <a:pt x="814" y="434"/>
                  </a:lnTo>
                  <a:lnTo>
                    <a:pt x="822" y="422"/>
                  </a:lnTo>
                  <a:lnTo>
                    <a:pt x="826" y="408"/>
                  </a:lnTo>
                  <a:lnTo>
                    <a:pt x="830" y="394"/>
                  </a:lnTo>
                  <a:lnTo>
                    <a:pt x="832" y="380"/>
                  </a:lnTo>
                  <a:lnTo>
                    <a:pt x="832" y="364"/>
                  </a:lnTo>
                  <a:lnTo>
                    <a:pt x="832" y="364"/>
                  </a:lnTo>
                  <a:lnTo>
                    <a:pt x="832" y="350"/>
                  </a:lnTo>
                  <a:lnTo>
                    <a:pt x="830" y="334"/>
                  </a:lnTo>
                  <a:lnTo>
                    <a:pt x="826" y="320"/>
                  </a:lnTo>
                  <a:lnTo>
                    <a:pt x="822" y="306"/>
                  </a:lnTo>
                  <a:lnTo>
                    <a:pt x="814" y="294"/>
                  </a:lnTo>
                  <a:lnTo>
                    <a:pt x="808" y="282"/>
                  </a:lnTo>
                  <a:lnTo>
                    <a:pt x="798" y="270"/>
                  </a:lnTo>
                  <a:lnTo>
                    <a:pt x="790" y="260"/>
                  </a:lnTo>
                  <a:lnTo>
                    <a:pt x="778" y="250"/>
                  </a:lnTo>
                  <a:lnTo>
                    <a:pt x="768" y="242"/>
                  </a:lnTo>
                  <a:lnTo>
                    <a:pt x="756" y="234"/>
                  </a:lnTo>
                  <a:lnTo>
                    <a:pt x="742" y="228"/>
                  </a:lnTo>
                  <a:lnTo>
                    <a:pt x="728" y="222"/>
                  </a:lnTo>
                  <a:lnTo>
                    <a:pt x="714" y="220"/>
                  </a:lnTo>
                  <a:lnTo>
                    <a:pt x="700" y="218"/>
                  </a:lnTo>
                  <a:lnTo>
                    <a:pt x="684" y="216"/>
                  </a:lnTo>
                  <a:lnTo>
                    <a:pt x="684" y="2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63">
              <a:extLst>
                <a:ext uri="{FF2B5EF4-FFF2-40B4-BE49-F238E27FC236}">
                  <a16:creationId xmlns:a16="http://schemas.microsoft.com/office/drawing/2014/main" id="{9E3B5D64-5339-485F-96AA-DD1CB206B3EB}"/>
                </a:ext>
              </a:extLst>
            </p:cNvPr>
            <p:cNvSpPr>
              <a:spLocks/>
            </p:cNvSpPr>
            <p:nvPr/>
          </p:nvSpPr>
          <p:spPr bwMode="auto">
            <a:xfrm>
              <a:off x="1225" y="1006"/>
              <a:ext cx="664" cy="410"/>
            </a:xfrm>
            <a:custGeom>
              <a:avLst/>
              <a:gdLst>
                <a:gd name="T0" fmla="*/ 546 w 664"/>
                <a:gd name="T1" fmla="*/ 174 h 410"/>
                <a:gd name="T2" fmla="*/ 530 w 664"/>
                <a:gd name="T3" fmla="*/ 174 h 410"/>
                <a:gd name="T4" fmla="*/ 498 w 664"/>
                <a:gd name="T5" fmla="*/ 184 h 410"/>
                <a:gd name="T6" fmla="*/ 470 w 664"/>
                <a:gd name="T7" fmla="*/ 200 h 410"/>
                <a:gd name="T8" fmla="*/ 470 w 664"/>
                <a:gd name="T9" fmla="*/ 184 h 410"/>
                <a:gd name="T10" fmla="*/ 468 w 664"/>
                <a:gd name="T11" fmla="*/ 168 h 410"/>
                <a:gd name="T12" fmla="*/ 462 w 664"/>
                <a:gd name="T13" fmla="*/ 146 h 410"/>
                <a:gd name="T14" fmla="*/ 444 w 664"/>
                <a:gd name="T15" fmla="*/ 104 h 410"/>
                <a:gd name="T16" fmla="*/ 416 w 664"/>
                <a:gd name="T17" fmla="*/ 66 h 410"/>
                <a:gd name="T18" fmla="*/ 382 w 664"/>
                <a:gd name="T19" fmla="*/ 36 h 410"/>
                <a:gd name="T20" fmla="*/ 340 w 664"/>
                <a:gd name="T21" fmla="*/ 14 h 410"/>
                <a:gd name="T22" fmla="*/ 320 w 664"/>
                <a:gd name="T23" fmla="*/ 8 h 410"/>
                <a:gd name="T24" fmla="*/ 294 w 664"/>
                <a:gd name="T25" fmla="*/ 2 h 410"/>
                <a:gd name="T26" fmla="*/ 266 w 664"/>
                <a:gd name="T27" fmla="*/ 0 h 410"/>
                <a:gd name="T28" fmla="*/ 258 w 664"/>
                <a:gd name="T29" fmla="*/ 2 h 410"/>
                <a:gd name="T30" fmla="*/ 218 w 664"/>
                <a:gd name="T31" fmla="*/ 6 h 410"/>
                <a:gd name="T32" fmla="*/ 182 w 664"/>
                <a:gd name="T33" fmla="*/ 20 h 410"/>
                <a:gd name="T34" fmla="*/ 148 w 664"/>
                <a:gd name="T35" fmla="*/ 38 h 410"/>
                <a:gd name="T36" fmla="*/ 120 w 664"/>
                <a:gd name="T37" fmla="*/ 64 h 410"/>
                <a:gd name="T38" fmla="*/ 96 w 664"/>
                <a:gd name="T39" fmla="*/ 94 h 410"/>
                <a:gd name="T40" fmla="*/ 78 w 664"/>
                <a:gd name="T41" fmla="*/ 128 h 410"/>
                <a:gd name="T42" fmla="*/ 66 w 664"/>
                <a:gd name="T43" fmla="*/ 164 h 410"/>
                <a:gd name="T44" fmla="*/ 62 w 664"/>
                <a:gd name="T45" fmla="*/ 206 h 410"/>
                <a:gd name="T46" fmla="*/ 64 w 664"/>
                <a:gd name="T47" fmla="*/ 236 h 410"/>
                <a:gd name="T48" fmla="*/ 72 w 664"/>
                <a:gd name="T49" fmla="*/ 264 h 410"/>
                <a:gd name="T50" fmla="*/ 44 w 664"/>
                <a:gd name="T51" fmla="*/ 272 h 410"/>
                <a:gd name="T52" fmla="*/ 22 w 664"/>
                <a:gd name="T53" fmla="*/ 286 h 410"/>
                <a:gd name="T54" fmla="*/ 6 w 664"/>
                <a:gd name="T55" fmla="*/ 310 h 410"/>
                <a:gd name="T56" fmla="*/ 0 w 664"/>
                <a:gd name="T57" fmla="*/ 336 h 410"/>
                <a:gd name="T58" fmla="*/ 2 w 664"/>
                <a:gd name="T59" fmla="*/ 352 h 410"/>
                <a:gd name="T60" fmla="*/ 14 w 664"/>
                <a:gd name="T61" fmla="*/ 378 h 410"/>
                <a:gd name="T62" fmla="*/ 32 w 664"/>
                <a:gd name="T63" fmla="*/ 396 h 410"/>
                <a:gd name="T64" fmla="*/ 58 w 664"/>
                <a:gd name="T65" fmla="*/ 408 h 410"/>
                <a:gd name="T66" fmla="*/ 266 w 664"/>
                <a:gd name="T67" fmla="*/ 410 h 410"/>
                <a:gd name="T68" fmla="*/ 546 w 664"/>
                <a:gd name="T69" fmla="*/ 410 h 410"/>
                <a:gd name="T70" fmla="*/ 558 w 664"/>
                <a:gd name="T71" fmla="*/ 408 h 410"/>
                <a:gd name="T72" fmla="*/ 592 w 664"/>
                <a:gd name="T73" fmla="*/ 400 h 410"/>
                <a:gd name="T74" fmla="*/ 630 w 664"/>
                <a:gd name="T75" fmla="*/ 374 h 410"/>
                <a:gd name="T76" fmla="*/ 654 w 664"/>
                <a:gd name="T77" fmla="*/ 338 h 410"/>
                <a:gd name="T78" fmla="*/ 664 w 664"/>
                <a:gd name="T79" fmla="*/ 304 h 410"/>
                <a:gd name="T80" fmla="*/ 664 w 664"/>
                <a:gd name="T81" fmla="*/ 292 h 410"/>
                <a:gd name="T82" fmla="*/ 662 w 664"/>
                <a:gd name="T83" fmla="*/ 268 h 410"/>
                <a:gd name="T84" fmla="*/ 644 w 664"/>
                <a:gd name="T85" fmla="*/ 226 h 410"/>
                <a:gd name="T86" fmla="*/ 612 w 664"/>
                <a:gd name="T87" fmla="*/ 194 h 410"/>
                <a:gd name="T88" fmla="*/ 570 w 664"/>
                <a:gd name="T89" fmla="*/ 176 h 410"/>
                <a:gd name="T90" fmla="*/ 546 w 664"/>
                <a:gd name="T91" fmla="*/ 174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4" h="410">
                  <a:moveTo>
                    <a:pt x="546" y="174"/>
                  </a:moveTo>
                  <a:lnTo>
                    <a:pt x="546" y="174"/>
                  </a:lnTo>
                  <a:lnTo>
                    <a:pt x="530" y="174"/>
                  </a:lnTo>
                  <a:lnTo>
                    <a:pt x="530" y="174"/>
                  </a:lnTo>
                  <a:lnTo>
                    <a:pt x="514" y="178"/>
                  </a:lnTo>
                  <a:lnTo>
                    <a:pt x="498" y="184"/>
                  </a:lnTo>
                  <a:lnTo>
                    <a:pt x="484" y="192"/>
                  </a:lnTo>
                  <a:lnTo>
                    <a:pt x="470" y="200"/>
                  </a:lnTo>
                  <a:lnTo>
                    <a:pt x="470" y="200"/>
                  </a:lnTo>
                  <a:lnTo>
                    <a:pt x="470" y="184"/>
                  </a:lnTo>
                  <a:lnTo>
                    <a:pt x="468" y="168"/>
                  </a:lnTo>
                  <a:lnTo>
                    <a:pt x="468" y="168"/>
                  </a:lnTo>
                  <a:lnTo>
                    <a:pt x="462" y="146"/>
                  </a:lnTo>
                  <a:lnTo>
                    <a:pt x="462" y="146"/>
                  </a:lnTo>
                  <a:lnTo>
                    <a:pt x="454" y="124"/>
                  </a:lnTo>
                  <a:lnTo>
                    <a:pt x="444" y="104"/>
                  </a:lnTo>
                  <a:lnTo>
                    <a:pt x="430" y="84"/>
                  </a:lnTo>
                  <a:lnTo>
                    <a:pt x="416" y="66"/>
                  </a:lnTo>
                  <a:lnTo>
                    <a:pt x="400" y="50"/>
                  </a:lnTo>
                  <a:lnTo>
                    <a:pt x="382" y="36"/>
                  </a:lnTo>
                  <a:lnTo>
                    <a:pt x="362" y="24"/>
                  </a:lnTo>
                  <a:lnTo>
                    <a:pt x="340" y="14"/>
                  </a:lnTo>
                  <a:lnTo>
                    <a:pt x="340" y="14"/>
                  </a:lnTo>
                  <a:lnTo>
                    <a:pt x="320" y="8"/>
                  </a:lnTo>
                  <a:lnTo>
                    <a:pt x="320" y="8"/>
                  </a:lnTo>
                  <a:lnTo>
                    <a:pt x="294" y="2"/>
                  </a:lnTo>
                  <a:lnTo>
                    <a:pt x="266" y="0"/>
                  </a:lnTo>
                  <a:lnTo>
                    <a:pt x="266" y="0"/>
                  </a:lnTo>
                  <a:lnTo>
                    <a:pt x="258" y="2"/>
                  </a:lnTo>
                  <a:lnTo>
                    <a:pt x="258" y="2"/>
                  </a:lnTo>
                  <a:lnTo>
                    <a:pt x="238" y="2"/>
                  </a:lnTo>
                  <a:lnTo>
                    <a:pt x="218" y="6"/>
                  </a:lnTo>
                  <a:lnTo>
                    <a:pt x="200" y="12"/>
                  </a:lnTo>
                  <a:lnTo>
                    <a:pt x="182" y="20"/>
                  </a:lnTo>
                  <a:lnTo>
                    <a:pt x="164" y="28"/>
                  </a:lnTo>
                  <a:lnTo>
                    <a:pt x="148" y="38"/>
                  </a:lnTo>
                  <a:lnTo>
                    <a:pt x="134" y="50"/>
                  </a:lnTo>
                  <a:lnTo>
                    <a:pt x="120" y="64"/>
                  </a:lnTo>
                  <a:lnTo>
                    <a:pt x="106" y="78"/>
                  </a:lnTo>
                  <a:lnTo>
                    <a:pt x="96" y="94"/>
                  </a:lnTo>
                  <a:lnTo>
                    <a:pt x="86" y="110"/>
                  </a:lnTo>
                  <a:lnTo>
                    <a:pt x="78" y="128"/>
                  </a:lnTo>
                  <a:lnTo>
                    <a:pt x="72" y="146"/>
                  </a:lnTo>
                  <a:lnTo>
                    <a:pt x="66" y="164"/>
                  </a:lnTo>
                  <a:lnTo>
                    <a:pt x="64" y="184"/>
                  </a:lnTo>
                  <a:lnTo>
                    <a:pt x="62" y="206"/>
                  </a:lnTo>
                  <a:lnTo>
                    <a:pt x="62" y="206"/>
                  </a:lnTo>
                  <a:lnTo>
                    <a:pt x="64" y="236"/>
                  </a:lnTo>
                  <a:lnTo>
                    <a:pt x="72" y="264"/>
                  </a:lnTo>
                  <a:lnTo>
                    <a:pt x="72" y="264"/>
                  </a:lnTo>
                  <a:lnTo>
                    <a:pt x="58" y="266"/>
                  </a:lnTo>
                  <a:lnTo>
                    <a:pt x="44" y="272"/>
                  </a:lnTo>
                  <a:lnTo>
                    <a:pt x="32" y="278"/>
                  </a:lnTo>
                  <a:lnTo>
                    <a:pt x="22" y="286"/>
                  </a:lnTo>
                  <a:lnTo>
                    <a:pt x="12" y="298"/>
                  </a:lnTo>
                  <a:lnTo>
                    <a:pt x="6" y="310"/>
                  </a:lnTo>
                  <a:lnTo>
                    <a:pt x="2" y="322"/>
                  </a:lnTo>
                  <a:lnTo>
                    <a:pt x="0" y="336"/>
                  </a:lnTo>
                  <a:lnTo>
                    <a:pt x="0" y="336"/>
                  </a:lnTo>
                  <a:lnTo>
                    <a:pt x="2" y="352"/>
                  </a:lnTo>
                  <a:lnTo>
                    <a:pt x="6" y="366"/>
                  </a:lnTo>
                  <a:lnTo>
                    <a:pt x="14" y="378"/>
                  </a:lnTo>
                  <a:lnTo>
                    <a:pt x="22" y="388"/>
                  </a:lnTo>
                  <a:lnTo>
                    <a:pt x="32" y="396"/>
                  </a:lnTo>
                  <a:lnTo>
                    <a:pt x="44" y="404"/>
                  </a:lnTo>
                  <a:lnTo>
                    <a:pt x="58" y="408"/>
                  </a:lnTo>
                  <a:lnTo>
                    <a:pt x="72" y="410"/>
                  </a:lnTo>
                  <a:lnTo>
                    <a:pt x="266" y="410"/>
                  </a:lnTo>
                  <a:lnTo>
                    <a:pt x="276" y="410"/>
                  </a:lnTo>
                  <a:lnTo>
                    <a:pt x="546" y="410"/>
                  </a:lnTo>
                  <a:lnTo>
                    <a:pt x="546" y="410"/>
                  </a:lnTo>
                  <a:lnTo>
                    <a:pt x="558" y="408"/>
                  </a:lnTo>
                  <a:lnTo>
                    <a:pt x="570" y="406"/>
                  </a:lnTo>
                  <a:lnTo>
                    <a:pt x="592" y="400"/>
                  </a:lnTo>
                  <a:lnTo>
                    <a:pt x="612" y="388"/>
                  </a:lnTo>
                  <a:lnTo>
                    <a:pt x="630" y="374"/>
                  </a:lnTo>
                  <a:lnTo>
                    <a:pt x="644" y="358"/>
                  </a:lnTo>
                  <a:lnTo>
                    <a:pt x="654" y="338"/>
                  </a:lnTo>
                  <a:lnTo>
                    <a:pt x="662" y="314"/>
                  </a:lnTo>
                  <a:lnTo>
                    <a:pt x="664" y="304"/>
                  </a:lnTo>
                  <a:lnTo>
                    <a:pt x="664" y="292"/>
                  </a:lnTo>
                  <a:lnTo>
                    <a:pt x="664" y="292"/>
                  </a:lnTo>
                  <a:lnTo>
                    <a:pt x="664" y="280"/>
                  </a:lnTo>
                  <a:lnTo>
                    <a:pt x="662" y="268"/>
                  </a:lnTo>
                  <a:lnTo>
                    <a:pt x="654" y="246"/>
                  </a:lnTo>
                  <a:lnTo>
                    <a:pt x="644" y="226"/>
                  </a:lnTo>
                  <a:lnTo>
                    <a:pt x="630" y="208"/>
                  </a:lnTo>
                  <a:lnTo>
                    <a:pt x="612" y="194"/>
                  </a:lnTo>
                  <a:lnTo>
                    <a:pt x="592" y="182"/>
                  </a:lnTo>
                  <a:lnTo>
                    <a:pt x="570" y="176"/>
                  </a:lnTo>
                  <a:lnTo>
                    <a:pt x="558" y="174"/>
                  </a:lnTo>
                  <a:lnTo>
                    <a:pt x="546" y="174"/>
                  </a:lnTo>
                  <a:lnTo>
                    <a:pt x="546" y="17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9" name="Rectangle 88">
            <a:extLst>
              <a:ext uri="{FF2B5EF4-FFF2-40B4-BE49-F238E27FC236}">
                <a16:creationId xmlns:a16="http://schemas.microsoft.com/office/drawing/2014/main" id="{104810C5-6D3F-4987-BA80-93FA538F7763}"/>
              </a:ext>
            </a:extLst>
          </p:cNvPr>
          <p:cNvSpPr/>
          <p:nvPr/>
        </p:nvSpPr>
        <p:spPr>
          <a:xfrm>
            <a:off x="9489508" y="1847006"/>
            <a:ext cx="2438583" cy="923330"/>
          </a:xfrm>
          <a:prstGeom prst="rect">
            <a:avLst/>
          </a:prstGeom>
        </p:spPr>
        <p:txBody>
          <a:bodyPr wrap="square">
            <a:spAutoFit/>
          </a:bodyPr>
          <a:lstStyle/>
          <a:p>
            <a:pPr algn="ctr"/>
            <a:r>
              <a:rPr lang="en-US" b="1">
                <a:latin typeface="Calibri" panose="020F0502020204030204" pitchFamily="34" charset="0"/>
                <a:cs typeface="Calibri" panose="020F0502020204030204" pitchFamily="34" charset="0"/>
              </a:rPr>
              <a:t>You must register with </a:t>
            </a:r>
          </a:p>
          <a:p>
            <a:pPr algn="ctr"/>
            <a:r>
              <a:rPr lang="en-US" b="1">
                <a:latin typeface="Calibri" panose="020F0502020204030204" pitchFamily="34" charset="0"/>
                <a:cs typeface="Calibri" panose="020F0502020204030204" pitchFamily="34" charset="0"/>
              </a:rPr>
              <a:t>the Department of </a:t>
            </a:r>
          </a:p>
          <a:p>
            <a:pPr algn="ctr"/>
            <a:r>
              <a:rPr lang="en-US" b="1">
                <a:latin typeface="Calibri" panose="020F0502020204030204" pitchFamily="34" charset="0"/>
                <a:cs typeface="Calibri" panose="020F0502020204030204" pitchFamily="34" charset="0"/>
              </a:rPr>
              <a:t>Foreign Affairs…</a:t>
            </a:r>
          </a:p>
        </p:txBody>
      </p:sp>
      <p:sp>
        <p:nvSpPr>
          <p:cNvPr id="90" name="Shape 1594">
            <a:extLst>
              <a:ext uri="{FF2B5EF4-FFF2-40B4-BE49-F238E27FC236}">
                <a16:creationId xmlns:a16="http://schemas.microsoft.com/office/drawing/2014/main" id="{0F2C144B-4C10-43EC-8336-B3E730CBEB9F}"/>
              </a:ext>
            </a:extLst>
          </p:cNvPr>
          <p:cNvSpPr/>
          <p:nvPr/>
        </p:nvSpPr>
        <p:spPr>
          <a:xfrm>
            <a:off x="7760518" y="4231536"/>
            <a:ext cx="382019" cy="382861"/>
          </a:xfrm>
          <a:custGeom>
            <a:avLst/>
            <a:gdLst/>
            <a:ahLst/>
            <a:cxnLst>
              <a:cxn ang="0">
                <a:pos x="wd2" y="hd2"/>
              </a:cxn>
              <a:cxn ang="5400000">
                <a:pos x="wd2" y="hd2"/>
              </a:cxn>
              <a:cxn ang="10800000">
                <a:pos x="wd2" y="hd2"/>
              </a:cxn>
              <a:cxn ang="16200000">
                <a:pos x="wd2" y="hd2"/>
              </a:cxn>
            </a:cxnLst>
            <a:rect l="0" t="0" r="r" b="b"/>
            <a:pathLst>
              <a:path w="21600" h="21600" extrusionOk="0">
                <a:moveTo>
                  <a:pt x="16422" y="13734"/>
                </a:moveTo>
                <a:cubicBezTo>
                  <a:pt x="16509" y="13734"/>
                  <a:pt x="16741" y="13833"/>
                  <a:pt x="17117" y="14036"/>
                </a:cubicBezTo>
                <a:cubicBezTo>
                  <a:pt x="17492" y="14239"/>
                  <a:pt x="17894" y="14465"/>
                  <a:pt x="18329" y="14711"/>
                </a:cubicBezTo>
                <a:cubicBezTo>
                  <a:pt x="18761" y="14959"/>
                  <a:pt x="19182" y="15211"/>
                  <a:pt x="19583" y="15462"/>
                </a:cubicBezTo>
                <a:cubicBezTo>
                  <a:pt x="19993" y="15716"/>
                  <a:pt x="20267" y="15877"/>
                  <a:pt x="20411" y="15950"/>
                </a:cubicBezTo>
                <a:cubicBezTo>
                  <a:pt x="20555" y="16038"/>
                  <a:pt x="20761" y="16154"/>
                  <a:pt x="21032" y="16295"/>
                </a:cubicBezTo>
                <a:cubicBezTo>
                  <a:pt x="21303" y="16436"/>
                  <a:pt x="21481" y="16594"/>
                  <a:pt x="21575" y="16775"/>
                </a:cubicBezTo>
                <a:cubicBezTo>
                  <a:pt x="21592" y="16828"/>
                  <a:pt x="21600" y="16933"/>
                  <a:pt x="21600" y="17085"/>
                </a:cubicBezTo>
                <a:cubicBezTo>
                  <a:pt x="21600" y="17229"/>
                  <a:pt x="21586" y="17393"/>
                  <a:pt x="21558" y="17577"/>
                </a:cubicBezTo>
                <a:cubicBezTo>
                  <a:pt x="21532" y="17763"/>
                  <a:pt x="21498" y="17958"/>
                  <a:pt x="21450" y="18158"/>
                </a:cubicBezTo>
                <a:cubicBezTo>
                  <a:pt x="21408" y="18362"/>
                  <a:pt x="21351" y="18556"/>
                  <a:pt x="21289" y="18740"/>
                </a:cubicBezTo>
                <a:cubicBezTo>
                  <a:pt x="21227" y="18923"/>
                  <a:pt x="21168" y="19084"/>
                  <a:pt x="21111" y="19220"/>
                </a:cubicBezTo>
                <a:cubicBezTo>
                  <a:pt x="20953" y="19573"/>
                  <a:pt x="20682" y="19892"/>
                  <a:pt x="20309" y="20185"/>
                </a:cubicBezTo>
                <a:cubicBezTo>
                  <a:pt x="19936" y="20479"/>
                  <a:pt x="19518" y="20728"/>
                  <a:pt x="19060" y="20931"/>
                </a:cubicBezTo>
                <a:cubicBezTo>
                  <a:pt x="18600" y="21134"/>
                  <a:pt x="18128" y="21295"/>
                  <a:pt x="17645" y="21419"/>
                </a:cubicBezTo>
                <a:cubicBezTo>
                  <a:pt x="17162" y="21541"/>
                  <a:pt x="16744" y="21600"/>
                  <a:pt x="16394" y="21600"/>
                </a:cubicBezTo>
                <a:cubicBezTo>
                  <a:pt x="15670" y="21600"/>
                  <a:pt x="14981" y="21484"/>
                  <a:pt x="14320" y="21255"/>
                </a:cubicBezTo>
                <a:cubicBezTo>
                  <a:pt x="13656" y="21024"/>
                  <a:pt x="13001" y="20781"/>
                  <a:pt x="12351" y="20519"/>
                </a:cubicBezTo>
                <a:cubicBezTo>
                  <a:pt x="11241" y="20112"/>
                  <a:pt x="10193" y="19581"/>
                  <a:pt x="9204" y="18923"/>
                </a:cubicBezTo>
                <a:cubicBezTo>
                  <a:pt x="8218" y="18268"/>
                  <a:pt x="7300" y="17528"/>
                  <a:pt x="6452" y="16707"/>
                </a:cubicBezTo>
                <a:cubicBezTo>
                  <a:pt x="5608" y="15888"/>
                  <a:pt x="4819" y="15001"/>
                  <a:pt x="4088" y="14053"/>
                </a:cubicBezTo>
                <a:cubicBezTo>
                  <a:pt x="3356" y="13101"/>
                  <a:pt x="2709" y="12130"/>
                  <a:pt x="2139" y="11139"/>
                </a:cubicBezTo>
                <a:cubicBezTo>
                  <a:pt x="1913" y="10772"/>
                  <a:pt x="1678" y="10343"/>
                  <a:pt x="1429" y="9849"/>
                </a:cubicBezTo>
                <a:cubicBezTo>
                  <a:pt x="1181" y="9357"/>
                  <a:pt x="949" y="8852"/>
                  <a:pt x="740" y="8338"/>
                </a:cubicBezTo>
                <a:cubicBezTo>
                  <a:pt x="525" y="7818"/>
                  <a:pt x="353" y="7307"/>
                  <a:pt x="212" y="6802"/>
                </a:cubicBezTo>
                <a:cubicBezTo>
                  <a:pt x="73" y="6296"/>
                  <a:pt x="0" y="5822"/>
                  <a:pt x="0" y="5382"/>
                </a:cubicBezTo>
                <a:cubicBezTo>
                  <a:pt x="0" y="4888"/>
                  <a:pt x="68" y="4374"/>
                  <a:pt x="201" y="3834"/>
                </a:cubicBezTo>
                <a:cubicBezTo>
                  <a:pt x="331" y="3301"/>
                  <a:pt x="523" y="2784"/>
                  <a:pt x="780" y="2293"/>
                </a:cubicBezTo>
                <a:cubicBezTo>
                  <a:pt x="1040" y="1801"/>
                  <a:pt x="1348" y="1358"/>
                  <a:pt x="1706" y="960"/>
                </a:cubicBezTo>
                <a:cubicBezTo>
                  <a:pt x="2065" y="565"/>
                  <a:pt x="2483" y="254"/>
                  <a:pt x="2963" y="28"/>
                </a:cubicBezTo>
                <a:cubicBezTo>
                  <a:pt x="3071" y="48"/>
                  <a:pt x="3189" y="48"/>
                  <a:pt x="3322" y="28"/>
                </a:cubicBezTo>
                <a:cubicBezTo>
                  <a:pt x="3452" y="8"/>
                  <a:pt x="3571" y="0"/>
                  <a:pt x="3681" y="0"/>
                </a:cubicBezTo>
                <a:cubicBezTo>
                  <a:pt x="3769" y="0"/>
                  <a:pt x="3907" y="6"/>
                  <a:pt x="4088" y="14"/>
                </a:cubicBezTo>
                <a:cubicBezTo>
                  <a:pt x="4266" y="26"/>
                  <a:pt x="4449" y="34"/>
                  <a:pt x="4627" y="42"/>
                </a:cubicBezTo>
                <a:cubicBezTo>
                  <a:pt x="4808" y="51"/>
                  <a:pt x="4980" y="73"/>
                  <a:pt x="5150" y="102"/>
                </a:cubicBezTo>
                <a:cubicBezTo>
                  <a:pt x="5314" y="136"/>
                  <a:pt x="5438" y="167"/>
                  <a:pt x="5520" y="203"/>
                </a:cubicBezTo>
                <a:cubicBezTo>
                  <a:pt x="5591" y="257"/>
                  <a:pt x="5658" y="339"/>
                  <a:pt x="5723" y="446"/>
                </a:cubicBezTo>
                <a:cubicBezTo>
                  <a:pt x="5786" y="554"/>
                  <a:pt x="5839" y="675"/>
                  <a:pt x="5887" y="805"/>
                </a:cubicBezTo>
                <a:cubicBezTo>
                  <a:pt x="5930" y="935"/>
                  <a:pt x="5972" y="1073"/>
                  <a:pt x="6014" y="1211"/>
                </a:cubicBezTo>
                <a:cubicBezTo>
                  <a:pt x="6054" y="1352"/>
                  <a:pt x="6094" y="1466"/>
                  <a:pt x="6127" y="1556"/>
                </a:cubicBezTo>
                <a:cubicBezTo>
                  <a:pt x="6181" y="1720"/>
                  <a:pt x="6288" y="2013"/>
                  <a:pt x="6447" y="2440"/>
                </a:cubicBezTo>
                <a:cubicBezTo>
                  <a:pt x="6605" y="2869"/>
                  <a:pt x="6766" y="3309"/>
                  <a:pt x="6927" y="3758"/>
                </a:cubicBezTo>
                <a:cubicBezTo>
                  <a:pt x="7088" y="4210"/>
                  <a:pt x="7235" y="4631"/>
                  <a:pt x="7368" y="5015"/>
                </a:cubicBezTo>
                <a:cubicBezTo>
                  <a:pt x="7498" y="5402"/>
                  <a:pt x="7560" y="5641"/>
                  <a:pt x="7560" y="5732"/>
                </a:cubicBezTo>
                <a:cubicBezTo>
                  <a:pt x="7560" y="6065"/>
                  <a:pt x="7450" y="6373"/>
                  <a:pt x="7229" y="6650"/>
                </a:cubicBezTo>
                <a:cubicBezTo>
                  <a:pt x="7009" y="6926"/>
                  <a:pt x="6766" y="7186"/>
                  <a:pt x="6500" y="7426"/>
                </a:cubicBezTo>
                <a:cubicBezTo>
                  <a:pt x="6238" y="7666"/>
                  <a:pt x="5989" y="7892"/>
                  <a:pt x="5763" y="8101"/>
                </a:cubicBezTo>
                <a:cubicBezTo>
                  <a:pt x="5537" y="8313"/>
                  <a:pt x="5424" y="8519"/>
                  <a:pt x="5424" y="8717"/>
                </a:cubicBezTo>
                <a:cubicBezTo>
                  <a:pt x="5424" y="8897"/>
                  <a:pt x="5500" y="9120"/>
                  <a:pt x="5650" y="9377"/>
                </a:cubicBezTo>
                <a:cubicBezTo>
                  <a:pt x="5797" y="9640"/>
                  <a:pt x="5916" y="9846"/>
                  <a:pt x="6006" y="10001"/>
                </a:cubicBezTo>
                <a:cubicBezTo>
                  <a:pt x="6766" y="11309"/>
                  <a:pt x="7616" y="12427"/>
                  <a:pt x="8557" y="13359"/>
                </a:cubicBezTo>
                <a:cubicBezTo>
                  <a:pt x="9498" y="14290"/>
                  <a:pt x="10636" y="15138"/>
                  <a:pt x="11972" y="15891"/>
                </a:cubicBezTo>
                <a:cubicBezTo>
                  <a:pt x="12133" y="15982"/>
                  <a:pt x="12340" y="16106"/>
                  <a:pt x="12588" y="16264"/>
                </a:cubicBezTo>
                <a:cubicBezTo>
                  <a:pt x="12834" y="16422"/>
                  <a:pt x="13063" y="16501"/>
                  <a:pt x="13272" y="16501"/>
                </a:cubicBezTo>
                <a:cubicBezTo>
                  <a:pt x="13475" y="16501"/>
                  <a:pt x="13713" y="16357"/>
                  <a:pt x="13978" y="16069"/>
                </a:cubicBezTo>
                <a:cubicBezTo>
                  <a:pt x="14244" y="15781"/>
                  <a:pt x="14515" y="15462"/>
                  <a:pt x="14792" y="15115"/>
                </a:cubicBezTo>
                <a:cubicBezTo>
                  <a:pt x="15066" y="14770"/>
                  <a:pt x="15345" y="14454"/>
                  <a:pt x="15631" y="14163"/>
                </a:cubicBezTo>
                <a:cubicBezTo>
                  <a:pt x="15913" y="13875"/>
                  <a:pt x="16179" y="13734"/>
                  <a:pt x="16422" y="13734"/>
                </a:cubicBezTo>
              </a:path>
            </a:pathLst>
          </a:custGeom>
          <a:solidFill>
            <a:schemeClr val="bg1"/>
          </a:solidFill>
          <a:ln w="12700" cap="flat">
            <a:noFill/>
            <a:miter lim="400000"/>
          </a:ln>
          <a:effectLst/>
        </p:spPr>
        <p:txBody>
          <a:bodyPr wrap="square" lIns="38111" tIns="38111" rIns="38111" bIns="38111" numCol="1" anchor="ctr">
            <a:noAutofit/>
          </a:bodyPr>
          <a:lstStyle/>
          <a:p>
            <a:pPr defTabSz="457290">
              <a:defRPr sz="6400">
                <a:solidFill>
                  <a:srgbClr val="FFFFFF"/>
                </a:solidFill>
                <a:effectLst>
                  <a:outerShdw blurRad="38100" dist="12700" dir="5400000" rotWithShape="0">
                    <a:srgbClr val="000000">
                      <a:alpha val="50000"/>
                    </a:srgbClr>
                  </a:outerShdw>
                </a:effectLst>
              </a:defRPr>
            </a:pPr>
            <a:endParaRPr sz="6401">
              <a:solidFill>
                <a:schemeClr val="tx1">
                  <a:lumMod val="65000"/>
                  <a:lumOff val="35000"/>
                </a:schemeClr>
              </a:solidFill>
            </a:endParaRPr>
          </a:p>
        </p:txBody>
      </p:sp>
      <p:sp>
        <p:nvSpPr>
          <p:cNvPr id="91" name="Rectangle 90">
            <a:extLst>
              <a:ext uri="{FF2B5EF4-FFF2-40B4-BE49-F238E27FC236}">
                <a16:creationId xmlns:a16="http://schemas.microsoft.com/office/drawing/2014/main" id="{AAFB858A-02A3-4ECB-9E9F-B2D2A1356B46}"/>
              </a:ext>
            </a:extLst>
          </p:cNvPr>
          <p:cNvSpPr/>
          <p:nvPr/>
        </p:nvSpPr>
        <p:spPr>
          <a:xfrm>
            <a:off x="7145921" y="5258367"/>
            <a:ext cx="1611210" cy="646331"/>
          </a:xfrm>
          <a:prstGeom prst="rect">
            <a:avLst/>
          </a:prstGeom>
        </p:spPr>
        <p:txBody>
          <a:bodyPr wrap="none">
            <a:spAutoFit/>
          </a:bodyPr>
          <a:lstStyle/>
          <a:p>
            <a:pPr algn="ctr"/>
            <a:r>
              <a:rPr lang="en-US" b="1">
                <a:latin typeface="Calibri" panose="020F0502020204030204" pitchFamily="34" charset="0"/>
                <a:cs typeface="Calibri" panose="020F0502020204030204" pitchFamily="34" charset="0"/>
              </a:rPr>
              <a:t>To record your </a:t>
            </a:r>
          </a:p>
          <a:p>
            <a:pPr algn="ctr"/>
            <a:r>
              <a:rPr lang="en-US" b="1">
                <a:latin typeface="Calibri" panose="020F0502020204030204" pitchFamily="34" charset="0"/>
                <a:cs typeface="Calibri" panose="020F0502020204030204" pitchFamily="34" charset="0"/>
              </a:rPr>
              <a:t>contact details</a:t>
            </a:r>
            <a:endParaRPr lang="fr-FR" b="1"/>
          </a:p>
        </p:txBody>
      </p:sp>
      <p:grpSp>
        <p:nvGrpSpPr>
          <p:cNvPr id="92" name="Group 39">
            <a:extLst>
              <a:ext uri="{FF2B5EF4-FFF2-40B4-BE49-F238E27FC236}">
                <a16:creationId xmlns:a16="http://schemas.microsoft.com/office/drawing/2014/main" id="{D5405551-E4A9-4856-88C5-53C4D53767EA}"/>
              </a:ext>
            </a:extLst>
          </p:cNvPr>
          <p:cNvGrpSpPr/>
          <p:nvPr/>
        </p:nvGrpSpPr>
        <p:grpSpPr>
          <a:xfrm>
            <a:off x="8841437" y="2126388"/>
            <a:ext cx="515019" cy="450850"/>
            <a:chOff x="6350" y="4763"/>
            <a:chExt cx="2446338" cy="2141537"/>
          </a:xfrm>
          <a:solidFill>
            <a:schemeClr val="bg1"/>
          </a:solidFill>
        </p:grpSpPr>
        <p:sp>
          <p:nvSpPr>
            <p:cNvPr id="93" name="Freeform 9">
              <a:extLst>
                <a:ext uri="{FF2B5EF4-FFF2-40B4-BE49-F238E27FC236}">
                  <a16:creationId xmlns:a16="http://schemas.microsoft.com/office/drawing/2014/main" id="{7928FEBE-AF22-4567-BA54-F6AB7464CA93}"/>
                </a:ext>
              </a:extLst>
            </p:cNvPr>
            <p:cNvSpPr>
              <a:spLocks/>
            </p:cNvSpPr>
            <p:nvPr/>
          </p:nvSpPr>
          <p:spPr bwMode="auto">
            <a:xfrm>
              <a:off x="6350" y="465138"/>
              <a:ext cx="306388" cy="1681162"/>
            </a:xfrm>
            <a:custGeom>
              <a:avLst/>
              <a:gdLst>
                <a:gd name="T0" fmla="*/ 0 w 81"/>
                <a:gd name="T1" fmla="*/ 81 h 446"/>
                <a:gd name="T2" fmla="*/ 0 w 81"/>
                <a:gd name="T3" fmla="*/ 365 h 446"/>
                <a:gd name="T4" fmla="*/ 81 w 81"/>
                <a:gd name="T5" fmla="*/ 446 h 446"/>
                <a:gd name="T6" fmla="*/ 81 w 81"/>
                <a:gd name="T7" fmla="*/ 0 h 446"/>
                <a:gd name="T8" fmla="*/ 0 w 81"/>
                <a:gd name="T9" fmla="*/ 81 h 446"/>
              </a:gdLst>
              <a:ahLst/>
              <a:cxnLst>
                <a:cxn ang="0">
                  <a:pos x="T0" y="T1"/>
                </a:cxn>
                <a:cxn ang="0">
                  <a:pos x="T2" y="T3"/>
                </a:cxn>
                <a:cxn ang="0">
                  <a:pos x="T4" y="T5"/>
                </a:cxn>
                <a:cxn ang="0">
                  <a:pos x="T6" y="T7"/>
                </a:cxn>
                <a:cxn ang="0">
                  <a:pos x="T8" y="T9"/>
                </a:cxn>
              </a:cxnLst>
              <a:rect l="0" t="0" r="r" b="b"/>
              <a:pathLst>
                <a:path w="81" h="446">
                  <a:moveTo>
                    <a:pt x="0" y="81"/>
                  </a:moveTo>
                  <a:cubicBezTo>
                    <a:pt x="0" y="365"/>
                    <a:pt x="0" y="365"/>
                    <a:pt x="0" y="365"/>
                  </a:cubicBezTo>
                  <a:cubicBezTo>
                    <a:pt x="0" y="409"/>
                    <a:pt x="37" y="446"/>
                    <a:pt x="81" y="446"/>
                  </a:cubicBezTo>
                  <a:cubicBezTo>
                    <a:pt x="81" y="0"/>
                    <a:pt x="81" y="0"/>
                    <a:pt x="81" y="0"/>
                  </a:cubicBezTo>
                  <a:cubicBezTo>
                    <a:pt x="37" y="0"/>
                    <a:pt x="0" y="36"/>
                    <a:pt x="0" y="8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94" name="Freeform 10">
              <a:extLst>
                <a:ext uri="{FF2B5EF4-FFF2-40B4-BE49-F238E27FC236}">
                  <a16:creationId xmlns:a16="http://schemas.microsoft.com/office/drawing/2014/main" id="{C92740BE-B06F-462A-AA8C-4EAFB98D7C79}"/>
                </a:ext>
              </a:extLst>
            </p:cNvPr>
            <p:cNvSpPr>
              <a:spLocks noEditPoints="1"/>
            </p:cNvSpPr>
            <p:nvPr/>
          </p:nvSpPr>
          <p:spPr bwMode="auto">
            <a:xfrm>
              <a:off x="466725" y="4763"/>
              <a:ext cx="1525588" cy="2141537"/>
            </a:xfrm>
            <a:custGeom>
              <a:avLst/>
              <a:gdLst>
                <a:gd name="T0" fmla="*/ 324 w 405"/>
                <a:gd name="T1" fmla="*/ 41 h 568"/>
                <a:gd name="T2" fmla="*/ 284 w 405"/>
                <a:gd name="T3" fmla="*/ 0 h 568"/>
                <a:gd name="T4" fmla="*/ 121 w 405"/>
                <a:gd name="T5" fmla="*/ 0 h 568"/>
                <a:gd name="T6" fmla="*/ 81 w 405"/>
                <a:gd name="T7" fmla="*/ 41 h 568"/>
                <a:gd name="T8" fmla="*/ 81 w 405"/>
                <a:gd name="T9" fmla="*/ 122 h 568"/>
                <a:gd name="T10" fmla="*/ 0 w 405"/>
                <a:gd name="T11" fmla="*/ 122 h 568"/>
                <a:gd name="T12" fmla="*/ 0 w 405"/>
                <a:gd name="T13" fmla="*/ 568 h 568"/>
                <a:gd name="T14" fmla="*/ 405 w 405"/>
                <a:gd name="T15" fmla="*/ 568 h 568"/>
                <a:gd name="T16" fmla="*/ 405 w 405"/>
                <a:gd name="T17" fmla="*/ 122 h 568"/>
                <a:gd name="T18" fmla="*/ 324 w 405"/>
                <a:gd name="T19" fmla="*/ 122 h 568"/>
                <a:gd name="T20" fmla="*/ 324 w 405"/>
                <a:gd name="T21" fmla="*/ 41 h 568"/>
                <a:gd name="T22" fmla="*/ 284 w 405"/>
                <a:gd name="T23" fmla="*/ 122 h 568"/>
                <a:gd name="T24" fmla="*/ 121 w 405"/>
                <a:gd name="T25" fmla="*/ 122 h 568"/>
                <a:gd name="T26" fmla="*/ 121 w 405"/>
                <a:gd name="T27" fmla="*/ 41 h 568"/>
                <a:gd name="T28" fmla="*/ 284 w 405"/>
                <a:gd name="T29" fmla="*/ 41 h 568"/>
                <a:gd name="T30" fmla="*/ 284 w 405"/>
                <a:gd name="T31" fmla="*/ 122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5" h="568">
                  <a:moveTo>
                    <a:pt x="324" y="41"/>
                  </a:moveTo>
                  <a:cubicBezTo>
                    <a:pt x="324" y="18"/>
                    <a:pt x="306" y="0"/>
                    <a:pt x="284" y="0"/>
                  </a:cubicBezTo>
                  <a:cubicBezTo>
                    <a:pt x="121" y="0"/>
                    <a:pt x="121" y="0"/>
                    <a:pt x="121" y="0"/>
                  </a:cubicBezTo>
                  <a:cubicBezTo>
                    <a:pt x="99" y="0"/>
                    <a:pt x="81" y="18"/>
                    <a:pt x="81" y="41"/>
                  </a:cubicBezTo>
                  <a:cubicBezTo>
                    <a:pt x="81" y="122"/>
                    <a:pt x="81" y="122"/>
                    <a:pt x="81" y="122"/>
                  </a:cubicBezTo>
                  <a:cubicBezTo>
                    <a:pt x="0" y="122"/>
                    <a:pt x="0" y="122"/>
                    <a:pt x="0" y="122"/>
                  </a:cubicBezTo>
                  <a:cubicBezTo>
                    <a:pt x="0" y="568"/>
                    <a:pt x="0" y="568"/>
                    <a:pt x="0" y="568"/>
                  </a:cubicBezTo>
                  <a:cubicBezTo>
                    <a:pt x="405" y="568"/>
                    <a:pt x="405" y="568"/>
                    <a:pt x="405" y="568"/>
                  </a:cubicBezTo>
                  <a:cubicBezTo>
                    <a:pt x="405" y="122"/>
                    <a:pt x="405" y="122"/>
                    <a:pt x="405" y="122"/>
                  </a:cubicBezTo>
                  <a:cubicBezTo>
                    <a:pt x="324" y="122"/>
                    <a:pt x="324" y="122"/>
                    <a:pt x="324" y="122"/>
                  </a:cubicBezTo>
                  <a:lnTo>
                    <a:pt x="324" y="41"/>
                  </a:lnTo>
                  <a:close/>
                  <a:moveTo>
                    <a:pt x="284" y="122"/>
                  </a:moveTo>
                  <a:cubicBezTo>
                    <a:pt x="121" y="122"/>
                    <a:pt x="121" y="122"/>
                    <a:pt x="121" y="122"/>
                  </a:cubicBezTo>
                  <a:cubicBezTo>
                    <a:pt x="121" y="41"/>
                    <a:pt x="121" y="41"/>
                    <a:pt x="121" y="41"/>
                  </a:cubicBezTo>
                  <a:cubicBezTo>
                    <a:pt x="284" y="41"/>
                    <a:pt x="284" y="41"/>
                    <a:pt x="284" y="41"/>
                  </a:cubicBezTo>
                  <a:lnTo>
                    <a:pt x="284" y="12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95" name="Freeform 11">
              <a:extLst>
                <a:ext uri="{FF2B5EF4-FFF2-40B4-BE49-F238E27FC236}">
                  <a16:creationId xmlns:a16="http://schemas.microsoft.com/office/drawing/2014/main" id="{B33EE291-E62E-461C-8AEE-74ACC681342D}"/>
                </a:ext>
              </a:extLst>
            </p:cNvPr>
            <p:cNvSpPr>
              <a:spLocks/>
            </p:cNvSpPr>
            <p:nvPr/>
          </p:nvSpPr>
          <p:spPr bwMode="auto">
            <a:xfrm>
              <a:off x="2146300" y="465138"/>
              <a:ext cx="306388" cy="1681162"/>
            </a:xfrm>
            <a:custGeom>
              <a:avLst/>
              <a:gdLst>
                <a:gd name="T0" fmla="*/ 0 w 81"/>
                <a:gd name="T1" fmla="*/ 0 h 446"/>
                <a:gd name="T2" fmla="*/ 0 w 81"/>
                <a:gd name="T3" fmla="*/ 446 h 446"/>
                <a:gd name="T4" fmla="*/ 81 w 81"/>
                <a:gd name="T5" fmla="*/ 365 h 446"/>
                <a:gd name="T6" fmla="*/ 81 w 81"/>
                <a:gd name="T7" fmla="*/ 81 h 446"/>
                <a:gd name="T8" fmla="*/ 0 w 81"/>
                <a:gd name="T9" fmla="*/ 0 h 446"/>
              </a:gdLst>
              <a:ahLst/>
              <a:cxnLst>
                <a:cxn ang="0">
                  <a:pos x="T0" y="T1"/>
                </a:cxn>
                <a:cxn ang="0">
                  <a:pos x="T2" y="T3"/>
                </a:cxn>
                <a:cxn ang="0">
                  <a:pos x="T4" y="T5"/>
                </a:cxn>
                <a:cxn ang="0">
                  <a:pos x="T6" y="T7"/>
                </a:cxn>
                <a:cxn ang="0">
                  <a:pos x="T8" y="T9"/>
                </a:cxn>
              </a:cxnLst>
              <a:rect l="0" t="0" r="r" b="b"/>
              <a:pathLst>
                <a:path w="81" h="446">
                  <a:moveTo>
                    <a:pt x="0" y="0"/>
                  </a:moveTo>
                  <a:cubicBezTo>
                    <a:pt x="0" y="446"/>
                    <a:pt x="0" y="446"/>
                    <a:pt x="0" y="446"/>
                  </a:cubicBezTo>
                  <a:cubicBezTo>
                    <a:pt x="45" y="446"/>
                    <a:pt x="81" y="409"/>
                    <a:pt x="81" y="365"/>
                  </a:cubicBezTo>
                  <a:cubicBezTo>
                    <a:pt x="81" y="81"/>
                    <a:pt x="81" y="81"/>
                    <a:pt x="81" y="81"/>
                  </a:cubicBezTo>
                  <a:cubicBezTo>
                    <a:pt x="81" y="36"/>
                    <a:pt x="45" y="0"/>
                    <a:pt x="0"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Tree>
    <p:extLst>
      <p:ext uri="{BB962C8B-B14F-4D97-AF65-F5344CB8AC3E}">
        <p14:creationId xmlns:p14="http://schemas.microsoft.com/office/powerpoint/2010/main" val="362541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1000" fill="hold"/>
                                        <p:tgtEl>
                                          <p:spTgt spid="29"/>
                                        </p:tgtEl>
                                        <p:attrNameLst>
                                          <p:attrName>ppt_x</p:attrName>
                                        </p:attrNameLst>
                                      </p:cBhvr>
                                      <p:tavLst>
                                        <p:tav tm="0">
                                          <p:val>
                                            <p:strVal val="0-#ppt_w/2"/>
                                          </p:val>
                                        </p:tav>
                                        <p:tav tm="100000">
                                          <p:val>
                                            <p:strVal val="#ppt_x"/>
                                          </p:val>
                                        </p:tav>
                                      </p:tavLst>
                                    </p:anim>
                                    <p:anim calcmode="lin" valueType="num">
                                      <p:cBhvr additive="base">
                                        <p:cTn id="8" dur="1000" fill="hold"/>
                                        <p:tgtEl>
                                          <p:spTgt spid="29"/>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53" presetClass="entr" presetSubtype="16" fill="hold" nodeType="after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1000" fill="hold"/>
                                        <p:tgtEl>
                                          <p:spTgt spid="26"/>
                                        </p:tgtEl>
                                        <p:attrNameLst>
                                          <p:attrName>ppt_w</p:attrName>
                                        </p:attrNameLst>
                                      </p:cBhvr>
                                      <p:tavLst>
                                        <p:tav tm="0">
                                          <p:val>
                                            <p:fltVal val="0"/>
                                          </p:val>
                                        </p:tav>
                                        <p:tav tm="100000">
                                          <p:val>
                                            <p:strVal val="#ppt_w"/>
                                          </p:val>
                                        </p:tav>
                                      </p:tavLst>
                                    </p:anim>
                                    <p:anim calcmode="lin" valueType="num">
                                      <p:cBhvr>
                                        <p:cTn id="13" dur="1000" fill="hold"/>
                                        <p:tgtEl>
                                          <p:spTgt spid="26"/>
                                        </p:tgtEl>
                                        <p:attrNameLst>
                                          <p:attrName>ppt_h</p:attrName>
                                        </p:attrNameLst>
                                      </p:cBhvr>
                                      <p:tavLst>
                                        <p:tav tm="0">
                                          <p:val>
                                            <p:fltVal val="0"/>
                                          </p:val>
                                        </p:tav>
                                        <p:tav tm="100000">
                                          <p:val>
                                            <p:strVal val="#ppt_h"/>
                                          </p:val>
                                        </p:tav>
                                      </p:tavLst>
                                    </p:anim>
                                    <p:animEffect transition="in" filter="fade">
                                      <p:cBhvr>
                                        <p:cTn id="14" dur="1000"/>
                                        <p:tgtEl>
                                          <p:spTgt spid="26"/>
                                        </p:tgtEl>
                                      </p:cBhvr>
                                    </p:animEffect>
                                  </p:childTnLst>
                                </p:cTn>
                              </p:par>
                            </p:childTnLst>
                          </p:cTn>
                        </p:par>
                        <p:par>
                          <p:cTn id="15" fill="hold">
                            <p:stCondLst>
                              <p:cond delay="2500"/>
                            </p:stCondLst>
                            <p:childTnLst>
                              <p:par>
                                <p:cTn id="16" presetID="53" presetClass="entr" presetSubtype="16"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childTnLst>
                          </p:cTn>
                        </p:par>
                        <p:par>
                          <p:cTn id="21" fill="hold">
                            <p:stCondLst>
                              <p:cond delay="3000"/>
                            </p:stCondLst>
                            <p:childTnLst>
                              <p:par>
                                <p:cTn id="22" presetID="10" presetClass="entr" presetSubtype="0" fill="hold" nodeType="afterEffect">
                                  <p:stCondLst>
                                    <p:cond delay="0"/>
                                  </p:stCondLst>
                                  <p:childTnLst>
                                    <p:set>
                                      <p:cBhvr>
                                        <p:cTn id="23" dur="1" fill="hold">
                                          <p:stCondLst>
                                            <p:cond delay="0"/>
                                          </p:stCondLst>
                                        </p:cTn>
                                        <p:tgtEl>
                                          <p:spTgt spid="92"/>
                                        </p:tgtEl>
                                        <p:attrNameLst>
                                          <p:attrName>style.visibility</p:attrName>
                                        </p:attrNameLst>
                                      </p:cBhvr>
                                      <p:to>
                                        <p:strVal val="visible"/>
                                      </p:to>
                                    </p:set>
                                    <p:animEffect transition="in" filter="fade">
                                      <p:cBhvr>
                                        <p:cTn id="24" dur="500"/>
                                        <p:tgtEl>
                                          <p:spTgt spid="92"/>
                                        </p:tgtEl>
                                      </p:cBhvr>
                                    </p:animEffect>
                                  </p:childTnLst>
                                </p:cTn>
                              </p:par>
                            </p:childTnLst>
                          </p:cTn>
                        </p:par>
                        <p:par>
                          <p:cTn id="25" fill="hold">
                            <p:stCondLst>
                              <p:cond delay="3500"/>
                            </p:stCondLst>
                            <p:childTnLst>
                              <p:par>
                                <p:cTn id="26" presetID="22" presetClass="entr" presetSubtype="8" fill="hold" grpId="0" nodeType="afterEffect">
                                  <p:stCondLst>
                                    <p:cond delay="0"/>
                                  </p:stCondLst>
                                  <p:childTnLst>
                                    <p:set>
                                      <p:cBhvr>
                                        <p:cTn id="27" dur="1" fill="hold">
                                          <p:stCondLst>
                                            <p:cond delay="0"/>
                                          </p:stCondLst>
                                        </p:cTn>
                                        <p:tgtEl>
                                          <p:spTgt spid="89"/>
                                        </p:tgtEl>
                                        <p:attrNameLst>
                                          <p:attrName>style.visibility</p:attrName>
                                        </p:attrNameLst>
                                      </p:cBhvr>
                                      <p:to>
                                        <p:strVal val="visible"/>
                                      </p:to>
                                    </p:set>
                                    <p:animEffect transition="in" filter="wipe(left)">
                                      <p:cBhvr>
                                        <p:cTn id="28" dur="500"/>
                                        <p:tgtEl>
                                          <p:spTgt spid="89"/>
                                        </p:tgtEl>
                                      </p:cBhvr>
                                    </p:animEffect>
                                  </p:childTnLst>
                                </p:cTn>
                              </p:par>
                            </p:childTnLst>
                          </p:cTn>
                        </p:par>
                        <p:par>
                          <p:cTn id="29" fill="hold">
                            <p:stCondLst>
                              <p:cond delay="4000"/>
                            </p:stCondLst>
                            <p:childTnLst>
                              <p:par>
                                <p:cTn id="30" presetID="22" presetClass="entr" presetSubtype="1"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up)">
                                      <p:cBhvr>
                                        <p:cTn id="32" dur="500"/>
                                        <p:tgtEl>
                                          <p:spTgt spid="8"/>
                                        </p:tgtEl>
                                      </p:cBhvr>
                                    </p:animEffect>
                                  </p:childTnLst>
                                </p:cTn>
                              </p:par>
                            </p:childTnLst>
                          </p:cTn>
                        </p:par>
                        <p:par>
                          <p:cTn id="33" fill="hold">
                            <p:stCondLst>
                              <p:cond delay="4500"/>
                            </p:stCondLst>
                            <p:childTnLst>
                              <p:par>
                                <p:cTn id="34" presetID="53" presetClass="entr" presetSubtype="16"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500" fill="hold"/>
                                        <p:tgtEl>
                                          <p:spTgt spid="11"/>
                                        </p:tgtEl>
                                        <p:attrNameLst>
                                          <p:attrName>ppt_w</p:attrName>
                                        </p:attrNameLst>
                                      </p:cBhvr>
                                      <p:tavLst>
                                        <p:tav tm="0">
                                          <p:val>
                                            <p:fltVal val="0"/>
                                          </p:val>
                                        </p:tav>
                                        <p:tav tm="100000">
                                          <p:val>
                                            <p:strVal val="#ppt_w"/>
                                          </p:val>
                                        </p:tav>
                                      </p:tavLst>
                                    </p:anim>
                                    <p:anim calcmode="lin" valueType="num">
                                      <p:cBhvr>
                                        <p:cTn id="37" dur="500" fill="hold"/>
                                        <p:tgtEl>
                                          <p:spTgt spid="11"/>
                                        </p:tgtEl>
                                        <p:attrNameLst>
                                          <p:attrName>ppt_h</p:attrName>
                                        </p:attrNameLst>
                                      </p:cBhvr>
                                      <p:tavLst>
                                        <p:tav tm="0">
                                          <p:val>
                                            <p:fltVal val="0"/>
                                          </p:val>
                                        </p:tav>
                                        <p:tav tm="100000">
                                          <p:val>
                                            <p:strVal val="#ppt_h"/>
                                          </p:val>
                                        </p:tav>
                                      </p:tavLst>
                                    </p:anim>
                                    <p:animEffect transition="in" filter="fade">
                                      <p:cBhvr>
                                        <p:cTn id="38" dur="500"/>
                                        <p:tgtEl>
                                          <p:spTgt spid="11"/>
                                        </p:tgtEl>
                                      </p:cBhvr>
                                    </p:animEffect>
                                  </p:childTnLst>
                                </p:cTn>
                              </p:par>
                            </p:childTnLst>
                          </p:cTn>
                        </p:par>
                        <p:par>
                          <p:cTn id="39" fill="hold">
                            <p:stCondLst>
                              <p:cond delay="5000"/>
                            </p:stCondLst>
                            <p:childTnLst>
                              <p:par>
                                <p:cTn id="40" presetID="10" presetClass="entr" presetSubtype="0" fill="hold" grpId="0" nodeType="afterEffect">
                                  <p:stCondLst>
                                    <p:cond delay="0"/>
                                  </p:stCondLst>
                                  <p:childTnLst>
                                    <p:set>
                                      <p:cBhvr>
                                        <p:cTn id="41" dur="1" fill="hold">
                                          <p:stCondLst>
                                            <p:cond delay="0"/>
                                          </p:stCondLst>
                                        </p:cTn>
                                        <p:tgtEl>
                                          <p:spTgt spid="90"/>
                                        </p:tgtEl>
                                        <p:attrNameLst>
                                          <p:attrName>style.visibility</p:attrName>
                                        </p:attrNameLst>
                                      </p:cBhvr>
                                      <p:to>
                                        <p:strVal val="visible"/>
                                      </p:to>
                                    </p:set>
                                    <p:animEffect transition="in" filter="fade">
                                      <p:cBhvr>
                                        <p:cTn id="42" dur="500"/>
                                        <p:tgtEl>
                                          <p:spTgt spid="90"/>
                                        </p:tgtEl>
                                      </p:cBhvr>
                                    </p:animEffect>
                                  </p:childTnLst>
                                </p:cTn>
                              </p:par>
                            </p:childTnLst>
                          </p:cTn>
                        </p:par>
                        <p:par>
                          <p:cTn id="43" fill="hold">
                            <p:stCondLst>
                              <p:cond delay="5500"/>
                            </p:stCondLst>
                            <p:childTnLst>
                              <p:par>
                                <p:cTn id="44" presetID="22" presetClass="entr" presetSubtype="8" fill="hold" grpId="0" nodeType="afterEffect">
                                  <p:stCondLst>
                                    <p:cond delay="0"/>
                                  </p:stCondLst>
                                  <p:childTnLst>
                                    <p:set>
                                      <p:cBhvr>
                                        <p:cTn id="45" dur="1" fill="hold">
                                          <p:stCondLst>
                                            <p:cond delay="0"/>
                                          </p:stCondLst>
                                        </p:cTn>
                                        <p:tgtEl>
                                          <p:spTgt spid="91"/>
                                        </p:tgtEl>
                                        <p:attrNameLst>
                                          <p:attrName>style.visibility</p:attrName>
                                        </p:attrNameLst>
                                      </p:cBhvr>
                                      <p:to>
                                        <p:strVal val="visible"/>
                                      </p:to>
                                    </p:set>
                                    <p:animEffect transition="in" filter="wipe(left)">
                                      <p:cBhvr>
                                        <p:cTn id="46" dur="500"/>
                                        <p:tgtEl>
                                          <p:spTgt spid="91"/>
                                        </p:tgtEl>
                                      </p:cBhvr>
                                    </p:animEffect>
                                  </p:childTnLst>
                                </p:cTn>
                              </p:par>
                            </p:childTnLst>
                          </p:cTn>
                        </p:par>
                        <p:par>
                          <p:cTn id="47" fill="hold">
                            <p:stCondLst>
                              <p:cond delay="6000"/>
                            </p:stCondLst>
                            <p:childTnLst>
                              <p:par>
                                <p:cTn id="48" presetID="22" presetClass="entr" presetSubtype="1"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up)">
                                      <p:cBhvr>
                                        <p:cTn id="5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9" grpId="0" animBg="1"/>
      <p:bldP spid="89" grpId="0"/>
      <p:bldP spid="90" grpId="0" animBg="1"/>
      <p:bldP spid="9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19">
            <a:extLst>
              <a:ext uri="{FF2B5EF4-FFF2-40B4-BE49-F238E27FC236}">
                <a16:creationId xmlns:a16="http://schemas.microsoft.com/office/drawing/2014/main" id="{A44199F9-E674-43BC-87E9-AA028EC5C168}"/>
              </a:ext>
            </a:extLst>
          </p:cNvPr>
          <p:cNvSpPr>
            <a:spLocks/>
          </p:cNvSpPr>
          <p:nvPr/>
        </p:nvSpPr>
        <p:spPr bwMode="auto">
          <a:xfrm flipH="1">
            <a:off x="5746211" y="1242094"/>
            <a:ext cx="700088" cy="2890488"/>
          </a:xfrm>
          <a:custGeom>
            <a:avLst/>
            <a:gdLst>
              <a:gd name="T0" fmla="*/ 441 w 441"/>
              <a:gd name="T1" fmla="*/ 2600 h 2600"/>
              <a:gd name="T2" fmla="*/ 441 w 441"/>
              <a:gd name="T3" fmla="*/ 177 h 2600"/>
              <a:gd name="T4" fmla="*/ 441 w 441"/>
              <a:gd name="T5" fmla="*/ 177 h 2600"/>
              <a:gd name="T6" fmla="*/ 441 w 441"/>
              <a:gd name="T7" fmla="*/ 159 h 2600"/>
              <a:gd name="T8" fmla="*/ 438 w 441"/>
              <a:gd name="T9" fmla="*/ 142 h 2600"/>
              <a:gd name="T10" fmla="*/ 434 w 441"/>
              <a:gd name="T11" fmla="*/ 124 h 2600"/>
              <a:gd name="T12" fmla="*/ 427 w 441"/>
              <a:gd name="T13" fmla="*/ 109 h 2600"/>
              <a:gd name="T14" fmla="*/ 420 w 441"/>
              <a:gd name="T15" fmla="*/ 93 h 2600"/>
              <a:gd name="T16" fmla="*/ 412 w 441"/>
              <a:gd name="T17" fmla="*/ 77 h 2600"/>
              <a:gd name="T18" fmla="*/ 401 w 441"/>
              <a:gd name="T19" fmla="*/ 65 h 2600"/>
              <a:gd name="T20" fmla="*/ 391 w 441"/>
              <a:gd name="T21" fmla="*/ 51 h 2600"/>
              <a:gd name="T22" fmla="*/ 377 w 441"/>
              <a:gd name="T23" fmla="*/ 41 h 2600"/>
              <a:gd name="T24" fmla="*/ 365 w 441"/>
              <a:gd name="T25" fmla="*/ 30 h 2600"/>
              <a:gd name="T26" fmla="*/ 349 w 441"/>
              <a:gd name="T27" fmla="*/ 21 h 2600"/>
              <a:gd name="T28" fmla="*/ 333 w 441"/>
              <a:gd name="T29" fmla="*/ 14 h 2600"/>
              <a:gd name="T30" fmla="*/ 317 w 441"/>
              <a:gd name="T31" fmla="*/ 7 h 2600"/>
              <a:gd name="T32" fmla="*/ 300 w 441"/>
              <a:gd name="T33" fmla="*/ 4 h 2600"/>
              <a:gd name="T34" fmla="*/ 282 w 441"/>
              <a:gd name="T35" fmla="*/ 0 h 2600"/>
              <a:gd name="T36" fmla="*/ 265 w 441"/>
              <a:gd name="T37" fmla="*/ 0 h 2600"/>
              <a:gd name="T38" fmla="*/ 0 w 441"/>
              <a:gd name="T39" fmla="*/ 0 h 2600"/>
              <a:gd name="connsiteX0" fmla="*/ 10000 w 10000"/>
              <a:gd name="connsiteY0" fmla="*/ 7003 h 7003"/>
              <a:gd name="connsiteX1" fmla="*/ 10000 w 10000"/>
              <a:gd name="connsiteY1" fmla="*/ 681 h 7003"/>
              <a:gd name="connsiteX2" fmla="*/ 10000 w 10000"/>
              <a:gd name="connsiteY2" fmla="*/ 681 h 7003"/>
              <a:gd name="connsiteX3" fmla="*/ 10000 w 10000"/>
              <a:gd name="connsiteY3" fmla="*/ 612 h 7003"/>
              <a:gd name="connsiteX4" fmla="*/ 9932 w 10000"/>
              <a:gd name="connsiteY4" fmla="*/ 546 h 7003"/>
              <a:gd name="connsiteX5" fmla="*/ 9841 w 10000"/>
              <a:gd name="connsiteY5" fmla="*/ 477 h 7003"/>
              <a:gd name="connsiteX6" fmla="*/ 9683 w 10000"/>
              <a:gd name="connsiteY6" fmla="*/ 419 h 7003"/>
              <a:gd name="connsiteX7" fmla="*/ 9524 w 10000"/>
              <a:gd name="connsiteY7" fmla="*/ 358 h 7003"/>
              <a:gd name="connsiteX8" fmla="*/ 9342 w 10000"/>
              <a:gd name="connsiteY8" fmla="*/ 296 h 7003"/>
              <a:gd name="connsiteX9" fmla="*/ 9093 w 10000"/>
              <a:gd name="connsiteY9" fmla="*/ 250 h 7003"/>
              <a:gd name="connsiteX10" fmla="*/ 8866 w 10000"/>
              <a:gd name="connsiteY10" fmla="*/ 196 h 7003"/>
              <a:gd name="connsiteX11" fmla="*/ 8549 w 10000"/>
              <a:gd name="connsiteY11" fmla="*/ 158 h 7003"/>
              <a:gd name="connsiteX12" fmla="*/ 8277 w 10000"/>
              <a:gd name="connsiteY12" fmla="*/ 115 h 7003"/>
              <a:gd name="connsiteX13" fmla="*/ 7914 w 10000"/>
              <a:gd name="connsiteY13" fmla="*/ 81 h 7003"/>
              <a:gd name="connsiteX14" fmla="*/ 7551 w 10000"/>
              <a:gd name="connsiteY14" fmla="*/ 54 h 7003"/>
              <a:gd name="connsiteX15" fmla="*/ 7188 w 10000"/>
              <a:gd name="connsiteY15" fmla="*/ 27 h 7003"/>
              <a:gd name="connsiteX16" fmla="*/ 6803 w 10000"/>
              <a:gd name="connsiteY16" fmla="*/ 15 h 7003"/>
              <a:gd name="connsiteX17" fmla="*/ 6395 w 10000"/>
              <a:gd name="connsiteY17" fmla="*/ 0 h 7003"/>
              <a:gd name="connsiteX18" fmla="*/ 6009 w 10000"/>
              <a:gd name="connsiteY18" fmla="*/ 0 h 7003"/>
              <a:gd name="connsiteX19" fmla="*/ 0 w 10000"/>
              <a:gd name="connsiteY19" fmla="*/ 0 h 7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00" h="7003">
                <a:moveTo>
                  <a:pt x="10000" y="7003"/>
                </a:moveTo>
                <a:lnTo>
                  <a:pt x="10000" y="681"/>
                </a:lnTo>
                <a:lnTo>
                  <a:pt x="10000" y="681"/>
                </a:lnTo>
                <a:lnTo>
                  <a:pt x="10000" y="612"/>
                </a:lnTo>
                <a:cubicBezTo>
                  <a:pt x="9977" y="590"/>
                  <a:pt x="9955" y="568"/>
                  <a:pt x="9932" y="546"/>
                </a:cubicBezTo>
                <a:lnTo>
                  <a:pt x="9841" y="477"/>
                </a:lnTo>
                <a:lnTo>
                  <a:pt x="9683" y="419"/>
                </a:lnTo>
                <a:lnTo>
                  <a:pt x="9524" y="358"/>
                </a:lnTo>
                <a:lnTo>
                  <a:pt x="9342" y="296"/>
                </a:lnTo>
                <a:lnTo>
                  <a:pt x="9093" y="250"/>
                </a:lnTo>
                <a:lnTo>
                  <a:pt x="8866" y="196"/>
                </a:lnTo>
                <a:lnTo>
                  <a:pt x="8549" y="158"/>
                </a:lnTo>
                <a:lnTo>
                  <a:pt x="8277" y="115"/>
                </a:lnTo>
                <a:lnTo>
                  <a:pt x="7914" y="81"/>
                </a:lnTo>
                <a:lnTo>
                  <a:pt x="7551" y="54"/>
                </a:lnTo>
                <a:lnTo>
                  <a:pt x="7188" y="27"/>
                </a:lnTo>
                <a:lnTo>
                  <a:pt x="6803" y="15"/>
                </a:lnTo>
                <a:lnTo>
                  <a:pt x="6395" y="0"/>
                </a:lnTo>
                <a:lnTo>
                  <a:pt x="6009" y="0"/>
                </a:lnTo>
                <a:lnTo>
                  <a:pt x="0" y="0"/>
                </a:lnTo>
              </a:path>
            </a:pathLst>
          </a:custGeom>
          <a:noFill/>
          <a:ln w="127000">
            <a:solidFill>
              <a:srgbClr val="B2B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QA"/>
          </a:p>
        </p:txBody>
      </p:sp>
      <p:grpSp>
        <p:nvGrpSpPr>
          <p:cNvPr id="5" name="Group 79">
            <a:extLst>
              <a:ext uri="{FF2B5EF4-FFF2-40B4-BE49-F238E27FC236}">
                <a16:creationId xmlns:a16="http://schemas.microsoft.com/office/drawing/2014/main" id="{ACEE6FE5-9557-4FD0-84C6-B7128347B5B8}"/>
              </a:ext>
            </a:extLst>
          </p:cNvPr>
          <p:cNvGrpSpPr/>
          <p:nvPr/>
        </p:nvGrpSpPr>
        <p:grpSpPr>
          <a:xfrm>
            <a:off x="5070986" y="1589963"/>
            <a:ext cx="1346391" cy="1346391"/>
            <a:chOff x="8002882" y="2883929"/>
            <a:chExt cx="1674617" cy="1674617"/>
          </a:xfrm>
        </p:grpSpPr>
        <p:grpSp>
          <p:nvGrpSpPr>
            <p:cNvPr id="6" name="Group 80">
              <a:extLst>
                <a:ext uri="{FF2B5EF4-FFF2-40B4-BE49-F238E27FC236}">
                  <a16:creationId xmlns:a16="http://schemas.microsoft.com/office/drawing/2014/main" id="{726530AE-AA2F-4369-9262-B6D535340A83}"/>
                </a:ext>
              </a:extLst>
            </p:cNvPr>
            <p:cNvGrpSpPr/>
            <p:nvPr/>
          </p:nvGrpSpPr>
          <p:grpSpPr>
            <a:xfrm>
              <a:off x="8002882" y="2883929"/>
              <a:ext cx="1674617" cy="1674617"/>
              <a:chOff x="3916694" y="3016106"/>
              <a:chExt cx="1253486" cy="1253486"/>
            </a:xfrm>
          </p:grpSpPr>
          <p:sp>
            <p:nvSpPr>
              <p:cNvPr id="8" name="Oval 82">
                <a:extLst>
                  <a:ext uri="{FF2B5EF4-FFF2-40B4-BE49-F238E27FC236}">
                    <a16:creationId xmlns:a16="http://schemas.microsoft.com/office/drawing/2014/main" id="{EE0CFE43-97AE-4164-B631-31D21EE55B40}"/>
                  </a:ext>
                </a:extLst>
              </p:cNvPr>
              <p:cNvSpPr/>
              <p:nvPr/>
            </p:nvSpPr>
            <p:spPr>
              <a:xfrm>
                <a:off x="3916694" y="3016106"/>
                <a:ext cx="1253486" cy="1253486"/>
              </a:xfrm>
              <a:prstGeom prst="ellipse">
                <a:avLst/>
              </a:prstGeom>
              <a:solidFill>
                <a:schemeClr val="bg1">
                  <a:lumMod val="75000"/>
                  <a:alpha val="21000"/>
                </a:schemeClr>
              </a:solidFill>
            </p:spPr>
            <p:txBody>
              <a:bodyPr wrap="square" rtlCol="0" anchor="ctr">
                <a:spAutoFit/>
              </a:bodyPr>
              <a:lstStyle/>
              <a:p>
                <a:pPr algn="ctr"/>
                <a:endParaRPr lang="en-US" sz="11500">
                  <a:solidFill>
                    <a:schemeClr val="accent1"/>
                  </a:solidFill>
                  <a:latin typeface="FontAwesome" pitchFamily="2" charset="0"/>
                </a:endParaRPr>
              </a:p>
            </p:txBody>
          </p:sp>
          <p:sp>
            <p:nvSpPr>
              <p:cNvPr id="9" name="Freeform 635">
                <a:extLst>
                  <a:ext uri="{FF2B5EF4-FFF2-40B4-BE49-F238E27FC236}">
                    <a16:creationId xmlns:a16="http://schemas.microsoft.com/office/drawing/2014/main" id="{C8D42B1A-2073-4805-A9C5-9852FDF659AA}"/>
                  </a:ext>
                </a:extLst>
              </p:cNvPr>
              <p:cNvSpPr>
                <a:spLocks/>
              </p:cNvSpPr>
              <p:nvPr/>
            </p:nvSpPr>
            <p:spPr bwMode="auto">
              <a:xfrm>
                <a:off x="4059545" y="3158957"/>
                <a:ext cx="967785" cy="967785"/>
              </a:xfrm>
              <a:custGeom>
                <a:avLst/>
                <a:gdLst>
                  <a:gd name="T0" fmla="*/ 614 w 614"/>
                  <a:gd name="T1" fmla="*/ 306 h 614"/>
                  <a:gd name="T2" fmla="*/ 607 w 614"/>
                  <a:gd name="T3" fmla="*/ 367 h 614"/>
                  <a:gd name="T4" fmla="*/ 589 w 614"/>
                  <a:gd name="T5" fmla="*/ 426 h 614"/>
                  <a:gd name="T6" fmla="*/ 561 w 614"/>
                  <a:gd name="T7" fmla="*/ 477 h 614"/>
                  <a:gd name="T8" fmla="*/ 524 w 614"/>
                  <a:gd name="T9" fmla="*/ 523 h 614"/>
                  <a:gd name="T10" fmla="*/ 478 w 614"/>
                  <a:gd name="T11" fmla="*/ 561 h 614"/>
                  <a:gd name="T12" fmla="*/ 426 w 614"/>
                  <a:gd name="T13" fmla="*/ 589 h 614"/>
                  <a:gd name="T14" fmla="*/ 368 w 614"/>
                  <a:gd name="T15" fmla="*/ 607 h 614"/>
                  <a:gd name="T16" fmla="*/ 307 w 614"/>
                  <a:gd name="T17" fmla="*/ 614 h 614"/>
                  <a:gd name="T18" fmla="*/ 275 w 614"/>
                  <a:gd name="T19" fmla="*/ 611 h 614"/>
                  <a:gd name="T20" fmla="*/ 215 w 614"/>
                  <a:gd name="T21" fmla="*/ 600 h 614"/>
                  <a:gd name="T22" fmla="*/ 160 w 614"/>
                  <a:gd name="T23" fmla="*/ 576 h 614"/>
                  <a:gd name="T24" fmla="*/ 112 w 614"/>
                  <a:gd name="T25" fmla="*/ 543 h 614"/>
                  <a:gd name="T26" fmla="*/ 70 w 614"/>
                  <a:gd name="T27" fmla="*/ 501 h 614"/>
                  <a:gd name="T28" fmla="*/ 36 w 614"/>
                  <a:gd name="T29" fmla="*/ 452 h 614"/>
                  <a:gd name="T30" fmla="*/ 13 w 614"/>
                  <a:gd name="T31" fmla="*/ 398 h 614"/>
                  <a:gd name="T32" fmla="*/ 2 w 614"/>
                  <a:gd name="T33" fmla="*/ 338 h 614"/>
                  <a:gd name="T34" fmla="*/ 0 w 614"/>
                  <a:gd name="T35" fmla="*/ 306 h 614"/>
                  <a:gd name="T36" fmla="*/ 6 w 614"/>
                  <a:gd name="T37" fmla="*/ 245 h 614"/>
                  <a:gd name="T38" fmla="*/ 24 w 614"/>
                  <a:gd name="T39" fmla="*/ 186 h 614"/>
                  <a:gd name="T40" fmla="*/ 52 w 614"/>
                  <a:gd name="T41" fmla="*/ 135 h 614"/>
                  <a:gd name="T42" fmla="*/ 89 w 614"/>
                  <a:gd name="T43" fmla="*/ 89 h 614"/>
                  <a:gd name="T44" fmla="*/ 135 w 614"/>
                  <a:gd name="T45" fmla="*/ 51 h 614"/>
                  <a:gd name="T46" fmla="*/ 187 w 614"/>
                  <a:gd name="T47" fmla="*/ 23 h 614"/>
                  <a:gd name="T48" fmla="*/ 245 w 614"/>
                  <a:gd name="T49" fmla="*/ 5 h 614"/>
                  <a:gd name="T50" fmla="*/ 307 w 614"/>
                  <a:gd name="T51" fmla="*/ 0 h 614"/>
                  <a:gd name="T52" fmla="*/ 339 w 614"/>
                  <a:gd name="T53" fmla="*/ 1 h 614"/>
                  <a:gd name="T54" fmla="*/ 398 w 614"/>
                  <a:gd name="T55" fmla="*/ 12 h 614"/>
                  <a:gd name="T56" fmla="*/ 453 w 614"/>
                  <a:gd name="T57" fmla="*/ 36 h 614"/>
                  <a:gd name="T58" fmla="*/ 501 w 614"/>
                  <a:gd name="T59" fmla="*/ 69 h 614"/>
                  <a:gd name="T60" fmla="*/ 543 w 614"/>
                  <a:gd name="T61" fmla="*/ 111 h 614"/>
                  <a:gd name="T62" fmla="*/ 577 w 614"/>
                  <a:gd name="T63" fmla="*/ 160 h 614"/>
                  <a:gd name="T64" fmla="*/ 600 w 614"/>
                  <a:gd name="T65" fmla="*/ 214 h 614"/>
                  <a:gd name="T66" fmla="*/ 611 w 614"/>
                  <a:gd name="T67" fmla="*/ 275 h 614"/>
                  <a:gd name="T68" fmla="*/ 614 w 614"/>
                  <a:gd name="T69" fmla="*/ 30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4" h="614">
                    <a:moveTo>
                      <a:pt x="614" y="306"/>
                    </a:moveTo>
                    <a:lnTo>
                      <a:pt x="614" y="306"/>
                    </a:lnTo>
                    <a:lnTo>
                      <a:pt x="611" y="338"/>
                    </a:lnTo>
                    <a:lnTo>
                      <a:pt x="607" y="367"/>
                    </a:lnTo>
                    <a:lnTo>
                      <a:pt x="600" y="398"/>
                    </a:lnTo>
                    <a:lnTo>
                      <a:pt x="589" y="426"/>
                    </a:lnTo>
                    <a:lnTo>
                      <a:pt x="577" y="452"/>
                    </a:lnTo>
                    <a:lnTo>
                      <a:pt x="561" y="477"/>
                    </a:lnTo>
                    <a:lnTo>
                      <a:pt x="543" y="501"/>
                    </a:lnTo>
                    <a:lnTo>
                      <a:pt x="524" y="523"/>
                    </a:lnTo>
                    <a:lnTo>
                      <a:pt x="501" y="543"/>
                    </a:lnTo>
                    <a:lnTo>
                      <a:pt x="478" y="561"/>
                    </a:lnTo>
                    <a:lnTo>
                      <a:pt x="453" y="576"/>
                    </a:lnTo>
                    <a:lnTo>
                      <a:pt x="426" y="589"/>
                    </a:lnTo>
                    <a:lnTo>
                      <a:pt x="398" y="600"/>
                    </a:lnTo>
                    <a:lnTo>
                      <a:pt x="368" y="607"/>
                    </a:lnTo>
                    <a:lnTo>
                      <a:pt x="339" y="611"/>
                    </a:lnTo>
                    <a:lnTo>
                      <a:pt x="307" y="614"/>
                    </a:lnTo>
                    <a:lnTo>
                      <a:pt x="307" y="614"/>
                    </a:lnTo>
                    <a:lnTo>
                      <a:pt x="275" y="611"/>
                    </a:lnTo>
                    <a:lnTo>
                      <a:pt x="245" y="607"/>
                    </a:lnTo>
                    <a:lnTo>
                      <a:pt x="215" y="600"/>
                    </a:lnTo>
                    <a:lnTo>
                      <a:pt x="187" y="589"/>
                    </a:lnTo>
                    <a:lnTo>
                      <a:pt x="160" y="576"/>
                    </a:lnTo>
                    <a:lnTo>
                      <a:pt x="135" y="561"/>
                    </a:lnTo>
                    <a:lnTo>
                      <a:pt x="112" y="543"/>
                    </a:lnTo>
                    <a:lnTo>
                      <a:pt x="89" y="523"/>
                    </a:lnTo>
                    <a:lnTo>
                      <a:pt x="70" y="501"/>
                    </a:lnTo>
                    <a:lnTo>
                      <a:pt x="52" y="477"/>
                    </a:lnTo>
                    <a:lnTo>
                      <a:pt x="36" y="452"/>
                    </a:lnTo>
                    <a:lnTo>
                      <a:pt x="24" y="426"/>
                    </a:lnTo>
                    <a:lnTo>
                      <a:pt x="13" y="398"/>
                    </a:lnTo>
                    <a:lnTo>
                      <a:pt x="6" y="367"/>
                    </a:lnTo>
                    <a:lnTo>
                      <a:pt x="2" y="338"/>
                    </a:lnTo>
                    <a:lnTo>
                      <a:pt x="0" y="306"/>
                    </a:lnTo>
                    <a:lnTo>
                      <a:pt x="0" y="306"/>
                    </a:lnTo>
                    <a:lnTo>
                      <a:pt x="2" y="275"/>
                    </a:lnTo>
                    <a:lnTo>
                      <a:pt x="6" y="245"/>
                    </a:lnTo>
                    <a:lnTo>
                      <a:pt x="13" y="214"/>
                    </a:lnTo>
                    <a:lnTo>
                      <a:pt x="24" y="186"/>
                    </a:lnTo>
                    <a:lnTo>
                      <a:pt x="36" y="160"/>
                    </a:lnTo>
                    <a:lnTo>
                      <a:pt x="52" y="135"/>
                    </a:lnTo>
                    <a:lnTo>
                      <a:pt x="70" y="111"/>
                    </a:lnTo>
                    <a:lnTo>
                      <a:pt x="89" y="89"/>
                    </a:lnTo>
                    <a:lnTo>
                      <a:pt x="112" y="69"/>
                    </a:lnTo>
                    <a:lnTo>
                      <a:pt x="135" y="51"/>
                    </a:lnTo>
                    <a:lnTo>
                      <a:pt x="160" y="36"/>
                    </a:lnTo>
                    <a:lnTo>
                      <a:pt x="187" y="23"/>
                    </a:lnTo>
                    <a:lnTo>
                      <a:pt x="215" y="12"/>
                    </a:lnTo>
                    <a:lnTo>
                      <a:pt x="245" y="5"/>
                    </a:lnTo>
                    <a:lnTo>
                      <a:pt x="275" y="1"/>
                    </a:lnTo>
                    <a:lnTo>
                      <a:pt x="307" y="0"/>
                    </a:lnTo>
                    <a:lnTo>
                      <a:pt x="307" y="0"/>
                    </a:lnTo>
                    <a:lnTo>
                      <a:pt x="339" y="1"/>
                    </a:lnTo>
                    <a:lnTo>
                      <a:pt x="368" y="5"/>
                    </a:lnTo>
                    <a:lnTo>
                      <a:pt x="398" y="12"/>
                    </a:lnTo>
                    <a:lnTo>
                      <a:pt x="426" y="23"/>
                    </a:lnTo>
                    <a:lnTo>
                      <a:pt x="453" y="36"/>
                    </a:lnTo>
                    <a:lnTo>
                      <a:pt x="478" y="51"/>
                    </a:lnTo>
                    <a:lnTo>
                      <a:pt x="501" y="69"/>
                    </a:lnTo>
                    <a:lnTo>
                      <a:pt x="524" y="89"/>
                    </a:lnTo>
                    <a:lnTo>
                      <a:pt x="543" y="111"/>
                    </a:lnTo>
                    <a:lnTo>
                      <a:pt x="561" y="135"/>
                    </a:lnTo>
                    <a:lnTo>
                      <a:pt x="577" y="160"/>
                    </a:lnTo>
                    <a:lnTo>
                      <a:pt x="589" y="186"/>
                    </a:lnTo>
                    <a:lnTo>
                      <a:pt x="600" y="214"/>
                    </a:lnTo>
                    <a:lnTo>
                      <a:pt x="607" y="245"/>
                    </a:lnTo>
                    <a:lnTo>
                      <a:pt x="611" y="275"/>
                    </a:lnTo>
                    <a:lnTo>
                      <a:pt x="614" y="306"/>
                    </a:lnTo>
                    <a:lnTo>
                      <a:pt x="614" y="306"/>
                    </a:lnTo>
                    <a:close/>
                  </a:path>
                </a:pathLst>
              </a:custGeom>
              <a:solidFill>
                <a:schemeClr val="bg1">
                  <a:alpha val="0"/>
                </a:schemeClr>
              </a:solidFill>
              <a:ln w="349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7" name="Oval 81">
              <a:extLst>
                <a:ext uri="{FF2B5EF4-FFF2-40B4-BE49-F238E27FC236}">
                  <a16:creationId xmlns:a16="http://schemas.microsoft.com/office/drawing/2014/main" id="{F39976A3-42C3-49EE-BBDB-42019D436B3D}"/>
                </a:ext>
              </a:extLst>
            </p:cNvPr>
            <p:cNvSpPr/>
            <p:nvPr/>
          </p:nvSpPr>
          <p:spPr>
            <a:xfrm>
              <a:off x="8262838" y="3134544"/>
              <a:ext cx="1173384" cy="1173384"/>
            </a:xfrm>
            <a:prstGeom prst="ellipse">
              <a:avLst/>
            </a:prstGeom>
            <a:solidFill>
              <a:srgbClr val="822327"/>
            </a:solidFill>
            <a:ln>
              <a:solidFill>
                <a:srgbClr val="822327"/>
              </a:solidFill>
            </a:ln>
          </p:spPr>
          <p:txBody>
            <a:bodyPr wrap="square" rtlCol="0" anchor="ctr">
              <a:spAutoFit/>
            </a:bodyPr>
            <a:lstStyle/>
            <a:p>
              <a:pPr algn="ctr"/>
              <a:endParaRPr lang="en-US" sz="11500">
                <a:solidFill>
                  <a:schemeClr val="accent1"/>
                </a:solidFill>
                <a:latin typeface="FontAwesome" pitchFamily="2" charset="0"/>
              </a:endParaRPr>
            </a:p>
          </p:txBody>
        </p:sp>
      </p:grpSp>
      <p:sp>
        <p:nvSpPr>
          <p:cNvPr id="19" name="Freeform 13">
            <a:extLst>
              <a:ext uri="{FF2B5EF4-FFF2-40B4-BE49-F238E27FC236}">
                <a16:creationId xmlns:a16="http://schemas.microsoft.com/office/drawing/2014/main" id="{F08FBC43-766B-4F14-8107-5DD041FF5686}"/>
              </a:ext>
            </a:extLst>
          </p:cNvPr>
          <p:cNvSpPr>
            <a:spLocks/>
          </p:cNvSpPr>
          <p:nvPr/>
        </p:nvSpPr>
        <p:spPr bwMode="auto">
          <a:xfrm>
            <a:off x="5385513" y="3929018"/>
            <a:ext cx="739775" cy="739775"/>
          </a:xfrm>
          <a:custGeom>
            <a:avLst/>
            <a:gdLst>
              <a:gd name="T0" fmla="*/ 466 w 466"/>
              <a:gd name="T1" fmla="*/ 232 h 466"/>
              <a:gd name="T2" fmla="*/ 461 w 466"/>
              <a:gd name="T3" fmla="*/ 279 h 466"/>
              <a:gd name="T4" fmla="*/ 449 w 466"/>
              <a:gd name="T5" fmla="*/ 323 h 466"/>
              <a:gd name="T6" fmla="*/ 426 w 466"/>
              <a:gd name="T7" fmla="*/ 363 h 466"/>
              <a:gd name="T8" fmla="*/ 398 w 466"/>
              <a:gd name="T9" fmla="*/ 398 h 466"/>
              <a:gd name="T10" fmla="*/ 363 w 466"/>
              <a:gd name="T11" fmla="*/ 426 h 466"/>
              <a:gd name="T12" fmla="*/ 325 w 466"/>
              <a:gd name="T13" fmla="*/ 447 h 466"/>
              <a:gd name="T14" fmla="*/ 279 w 466"/>
              <a:gd name="T15" fmla="*/ 461 h 466"/>
              <a:gd name="T16" fmla="*/ 232 w 466"/>
              <a:gd name="T17" fmla="*/ 466 h 466"/>
              <a:gd name="T18" fmla="*/ 209 w 466"/>
              <a:gd name="T19" fmla="*/ 464 h 466"/>
              <a:gd name="T20" fmla="*/ 164 w 466"/>
              <a:gd name="T21" fmla="*/ 456 h 466"/>
              <a:gd name="T22" fmla="*/ 122 w 466"/>
              <a:gd name="T23" fmla="*/ 438 h 466"/>
              <a:gd name="T24" fmla="*/ 84 w 466"/>
              <a:gd name="T25" fmla="*/ 412 h 466"/>
              <a:gd name="T26" fmla="*/ 52 w 466"/>
              <a:gd name="T27" fmla="*/ 381 h 466"/>
              <a:gd name="T28" fmla="*/ 28 w 466"/>
              <a:gd name="T29" fmla="*/ 344 h 466"/>
              <a:gd name="T30" fmla="*/ 10 w 466"/>
              <a:gd name="T31" fmla="*/ 302 h 466"/>
              <a:gd name="T32" fmla="*/ 2 w 466"/>
              <a:gd name="T33" fmla="*/ 257 h 466"/>
              <a:gd name="T34" fmla="*/ 0 w 466"/>
              <a:gd name="T35" fmla="*/ 232 h 466"/>
              <a:gd name="T36" fmla="*/ 5 w 466"/>
              <a:gd name="T37" fmla="*/ 185 h 466"/>
              <a:gd name="T38" fmla="*/ 17 w 466"/>
              <a:gd name="T39" fmla="*/ 141 h 466"/>
              <a:gd name="T40" fmla="*/ 40 w 466"/>
              <a:gd name="T41" fmla="*/ 103 h 466"/>
              <a:gd name="T42" fmla="*/ 68 w 466"/>
              <a:gd name="T43" fmla="*/ 68 h 466"/>
              <a:gd name="T44" fmla="*/ 103 w 466"/>
              <a:gd name="T45" fmla="*/ 38 h 466"/>
              <a:gd name="T46" fmla="*/ 141 w 466"/>
              <a:gd name="T47" fmla="*/ 17 h 466"/>
              <a:gd name="T48" fmla="*/ 187 w 466"/>
              <a:gd name="T49" fmla="*/ 3 h 466"/>
              <a:gd name="T50" fmla="*/ 232 w 466"/>
              <a:gd name="T51" fmla="*/ 0 h 466"/>
              <a:gd name="T52" fmla="*/ 257 w 466"/>
              <a:gd name="T53" fmla="*/ 0 h 466"/>
              <a:gd name="T54" fmla="*/ 302 w 466"/>
              <a:gd name="T55" fmla="*/ 10 h 466"/>
              <a:gd name="T56" fmla="*/ 344 w 466"/>
              <a:gd name="T57" fmla="*/ 28 h 466"/>
              <a:gd name="T58" fmla="*/ 381 w 466"/>
              <a:gd name="T59" fmla="*/ 52 h 466"/>
              <a:gd name="T60" fmla="*/ 414 w 466"/>
              <a:gd name="T61" fmla="*/ 84 h 466"/>
              <a:gd name="T62" fmla="*/ 438 w 466"/>
              <a:gd name="T63" fmla="*/ 122 h 466"/>
              <a:gd name="T64" fmla="*/ 456 w 466"/>
              <a:gd name="T65" fmla="*/ 164 h 466"/>
              <a:gd name="T66" fmla="*/ 464 w 466"/>
              <a:gd name="T67" fmla="*/ 209 h 466"/>
              <a:gd name="T68" fmla="*/ 466 w 466"/>
              <a:gd name="T69" fmla="*/ 232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6" h="466">
                <a:moveTo>
                  <a:pt x="466" y="232"/>
                </a:moveTo>
                <a:lnTo>
                  <a:pt x="466" y="232"/>
                </a:lnTo>
                <a:lnTo>
                  <a:pt x="464" y="257"/>
                </a:lnTo>
                <a:lnTo>
                  <a:pt x="461" y="279"/>
                </a:lnTo>
                <a:lnTo>
                  <a:pt x="456" y="302"/>
                </a:lnTo>
                <a:lnTo>
                  <a:pt x="449" y="323"/>
                </a:lnTo>
                <a:lnTo>
                  <a:pt x="438" y="344"/>
                </a:lnTo>
                <a:lnTo>
                  <a:pt x="426" y="363"/>
                </a:lnTo>
                <a:lnTo>
                  <a:pt x="414" y="381"/>
                </a:lnTo>
                <a:lnTo>
                  <a:pt x="398" y="398"/>
                </a:lnTo>
                <a:lnTo>
                  <a:pt x="381" y="412"/>
                </a:lnTo>
                <a:lnTo>
                  <a:pt x="363" y="426"/>
                </a:lnTo>
                <a:lnTo>
                  <a:pt x="344" y="438"/>
                </a:lnTo>
                <a:lnTo>
                  <a:pt x="325" y="447"/>
                </a:lnTo>
                <a:lnTo>
                  <a:pt x="302" y="456"/>
                </a:lnTo>
                <a:lnTo>
                  <a:pt x="279" y="461"/>
                </a:lnTo>
                <a:lnTo>
                  <a:pt x="257" y="464"/>
                </a:lnTo>
                <a:lnTo>
                  <a:pt x="232" y="466"/>
                </a:lnTo>
                <a:lnTo>
                  <a:pt x="232" y="466"/>
                </a:lnTo>
                <a:lnTo>
                  <a:pt x="209" y="464"/>
                </a:lnTo>
                <a:lnTo>
                  <a:pt x="187" y="461"/>
                </a:lnTo>
                <a:lnTo>
                  <a:pt x="164" y="456"/>
                </a:lnTo>
                <a:lnTo>
                  <a:pt x="141" y="447"/>
                </a:lnTo>
                <a:lnTo>
                  <a:pt x="122" y="438"/>
                </a:lnTo>
                <a:lnTo>
                  <a:pt x="103" y="426"/>
                </a:lnTo>
                <a:lnTo>
                  <a:pt x="84" y="412"/>
                </a:lnTo>
                <a:lnTo>
                  <a:pt x="68" y="398"/>
                </a:lnTo>
                <a:lnTo>
                  <a:pt x="52" y="381"/>
                </a:lnTo>
                <a:lnTo>
                  <a:pt x="40" y="363"/>
                </a:lnTo>
                <a:lnTo>
                  <a:pt x="28" y="344"/>
                </a:lnTo>
                <a:lnTo>
                  <a:pt x="17" y="323"/>
                </a:lnTo>
                <a:lnTo>
                  <a:pt x="10" y="302"/>
                </a:lnTo>
                <a:lnTo>
                  <a:pt x="5" y="279"/>
                </a:lnTo>
                <a:lnTo>
                  <a:pt x="2" y="257"/>
                </a:lnTo>
                <a:lnTo>
                  <a:pt x="0" y="232"/>
                </a:lnTo>
                <a:lnTo>
                  <a:pt x="0" y="232"/>
                </a:lnTo>
                <a:lnTo>
                  <a:pt x="2" y="209"/>
                </a:lnTo>
                <a:lnTo>
                  <a:pt x="5" y="185"/>
                </a:lnTo>
                <a:lnTo>
                  <a:pt x="10" y="164"/>
                </a:lnTo>
                <a:lnTo>
                  <a:pt x="17" y="141"/>
                </a:lnTo>
                <a:lnTo>
                  <a:pt x="28" y="122"/>
                </a:lnTo>
                <a:lnTo>
                  <a:pt x="40" y="103"/>
                </a:lnTo>
                <a:lnTo>
                  <a:pt x="52" y="84"/>
                </a:lnTo>
                <a:lnTo>
                  <a:pt x="68" y="68"/>
                </a:lnTo>
                <a:lnTo>
                  <a:pt x="84" y="52"/>
                </a:lnTo>
                <a:lnTo>
                  <a:pt x="103" y="38"/>
                </a:lnTo>
                <a:lnTo>
                  <a:pt x="122" y="28"/>
                </a:lnTo>
                <a:lnTo>
                  <a:pt x="141" y="17"/>
                </a:lnTo>
                <a:lnTo>
                  <a:pt x="164" y="10"/>
                </a:lnTo>
                <a:lnTo>
                  <a:pt x="187" y="3"/>
                </a:lnTo>
                <a:lnTo>
                  <a:pt x="209" y="0"/>
                </a:lnTo>
                <a:lnTo>
                  <a:pt x="232" y="0"/>
                </a:lnTo>
                <a:lnTo>
                  <a:pt x="232" y="0"/>
                </a:lnTo>
                <a:lnTo>
                  <a:pt x="257" y="0"/>
                </a:lnTo>
                <a:lnTo>
                  <a:pt x="279" y="3"/>
                </a:lnTo>
                <a:lnTo>
                  <a:pt x="302" y="10"/>
                </a:lnTo>
                <a:lnTo>
                  <a:pt x="325" y="17"/>
                </a:lnTo>
                <a:lnTo>
                  <a:pt x="344" y="28"/>
                </a:lnTo>
                <a:lnTo>
                  <a:pt x="363" y="38"/>
                </a:lnTo>
                <a:lnTo>
                  <a:pt x="381" y="52"/>
                </a:lnTo>
                <a:lnTo>
                  <a:pt x="398" y="68"/>
                </a:lnTo>
                <a:lnTo>
                  <a:pt x="414" y="84"/>
                </a:lnTo>
                <a:lnTo>
                  <a:pt x="426" y="103"/>
                </a:lnTo>
                <a:lnTo>
                  <a:pt x="438" y="122"/>
                </a:lnTo>
                <a:lnTo>
                  <a:pt x="449" y="141"/>
                </a:lnTo>
                <a:lnTo>
                  <a:pt x="456" y="164"/>
                </a:lnTo>
                <a:lnTo>
                  <a:pt x="461" y="185"/>
                </a:lnTo>
                <a:lnTo>
                  <a:pt x="464" y="209"/>
                </a:lnTo>
                <a:lnTo>
                  <a:pt x="466" y="232"/>
                </a:lnTo>
                <a:lnTo>
                  <a:pt x="466" y="232"/>
                </a:lnTo>
                <a:close/>
              </a:path>
            </a:pathLst>
          </a:custGeom>
          <a:solidFill>
            <a:schemeClr val="accent2"/>
          </a:solidFill>
          <a:ln w="111125">
            <a:solidFill>
              <a:schemeClr val="accent2"/>
            </a:solidFill>
            <a:prstDash val="solid"/>
            <a:round/>
            <a:headEnd/>
            <a:tailEnd/>
          </a:ln>
        </p:spPr>
        <p:txBody>
          <a:bodyPr vert="horz" wrap="square" lIns="91440" tIns="45720" rIns="91440" bIns="45720" numCol="1" anchor="t" anchorCtr="0" compatLnSpc="1">
            <a:prstTxWarp prst="textNoShape">
              <a:avLst/>
            </a:prstTxWarp>
          </a:bodyPr>
          <a:lstStyle/>
          <a:p>
            <a:endParaRPr lang="ar-QA">
              <a:solidFill>
                <a:schemeClr val="accent2"/>
              </a:solidFill>
            </a:endParaRPr>
          </a:p>
        </p:txBody>
      </p:sp>
      <p:sp>
        <p:nvSpPr>
          <p:cNvPr id="13" name="Freeform 19">
            <a:extLst>
              <a:ext uri="{FF2B5EF4-FFF2-40B4-BE49-F238E27FC236}">
                <a16:creationId xmlns:a16="http://schemas.microsoft.com/office/drawing/2014/main" id="{F43506F1-3DA7-4C81-8EF4-1BE57310F627}"/>
              </a:ext>
            </a:extLst>
          </p:cNvPr>
          <p:cNvSpPr>
            <a:spLocks/>
          </p:cNvSpPr>
          <p:nvPr/>
        </p:nvSpPr>
        <p:spPr bwMode="auto">
          <a:xfrm flipV="1">
            <a:off x="5992630" y="-478756"/>
            <a:ext cx="700088" cy="1720850"/>
          </a:xfrm>
          <a:custGeom>
            <a:avLst/>
            <a:gdLst>
              <a:gd name="T0" fmla="*/ 441 w 441"/>
              <a:gd name="T1" fmla="*/ 2600 h 2600"/>
              <a:gd name="T2" fmla="*/ 441 w 441"/>
              <a:gd name="T3" fmla="*/ 177 h 2600"/>
              <a:gd name="T4" fmla="*/ 441 w 441"/>
              <a:gd name="T5" fmla="*/ 177 h 2600"/>
              <a:gd name="T6" fmla="*/ 441 w 441"/>
              <a:gd name="T7" fmla="*/ 159 h 2600"/>
              <a:gd name="T8" fmla="*/ 438 w 441"/>
              <a:gd name="T9" fmla="*/ 142 h 2600"/>
              <a:gd name="T10" fmla="*/ 434 w 441"/>
              <a:gd name="T11" fmla="*/ 124 h 2600"/>
              <a:gd name="T12" fmla="*/ 427 w 441"/>
              <a:gd name="T13" fmla="*/ 109 h 2600"/>
              <a:gd name="T14" fmla="*/ 420 w 441"/>
              <a:gd name="T15" fmla="*/ 93 h 2600"/>
              <a:gd name="T16" fmla="*/ 412 w 441"/>
              <a:gd name="T17" fmla="*/ 77 h 2600"/>
              <a:gd name="T18" fmla="*/ 401 w 441"/>
              <a:gd name="T19" fmla="*/ 65 h 2600"/>
              <a:gd name="T20" fmla="*/ 391 w 441"/>
              <a:gd name="T21" fmla="*/ 51 h 2600"/>
              <a:gd name="T22" fmla="*/ 377 w 441"/>
              <a:gd name="T23" fmla="*/ 41 h 2600"/>
              <a:gd name="T24" fmla="*/ 365 w 441"/>
              <a:gd name="T25" fmla="*/ 30 h 2600"/>
              <a:gd name="T26" fmla="*/ 349 w 441"/>
              <a:gd name="T27" fmla="*/ 21 h 2600"/>
              <a:gd name="T28" fmla="*/ 333 w 441"/>
              <a:gd name="T29" fmla="*/ 14 h 2600"/>
              <a:gd name="T30" fmla="*/ 317 w 441"/>
              <a:gd name="T31" fmla="*/ 7 h 2600"/>
              <a:gd name="T32" fmla="*/ 300 w 441"/>
              <a:gd name="T33" fmla="*/ 4 h 2600"/>
              <a:gd name="T34" fmla="*/ 282 w 441"/>
              <a:gd name="T35" fmla="*/ 0 h 2600"/>
              <a:gd name="T36" fmla="*/ 265 w 441"/>
              <a:gd name="T37" fmla="*/ 0 h 2600"/>
              <a:gd name="T38" fmla="*/ 0 w 441"/>
              <a:gd name="T39" fmla="*/ 0 h 2600"/>
              <a:gd name="connsiteX0" fmla="*/ 10000 w 10000"/>
              <a:gd name="connsiteY0" fmla="*/ 4170 h 4170"/>
              <a:gd name="connsiteX1" fmla="*/ 10000 w 10000"/>
              <a:gd name="connsiteY1" fmla="*/ 681 h 4170"/>
              <a:gd name="connsiteX2" fmla="*/ 10000 w 10000"/>
              <a:gd name="connsiteY2" fmla="*/ 681 h 4170"/>
              <a:gd name="connsiteX3" fmla="*/ 10000 w 10000"/>
              <a:gd name="connsiteY3" fmla="*/ 612 h 4170"/>
              <a:gd name="connsiteX4" fmla="*/ 9932 w 10000"/>
              <a:gd name="connsiteY4" fmla="*/ 546 h 4170"/>
              <a:gd name="connsiteX5" fmla="*/ 9841 w 10000"/>
              <a:gd name="connsiteY5" fmla="*/ 477 h 4170"/>
              <a:gd name="connsiteX6" fmla="*/ 9683 w 10000"/>
              <a:gd name="connsiteY6" fmla="*/ 419 h 4170"/>
              <a:gd name="connsiteX7" fmla="*/ 9524 w 10000"/>
              <a:gd name="connsiteY7" fmla="*/ 358 h 4170"/>
              <a:gd name="connsiteX8" fmla="*/ 9342 w 10000"/>
              <a:gd name="connsiteY8" fmla="*/ 296 h 4170"/>
              <a:gd name="connsiteX9" fmla="*/ 9093 w 10000"/>
              <a:gd name="connsiteY9" fmla="*/ 250 h 4170"/>
              <a:gd name="connsiteX10" fmla="*/ 8866 w 10000"/>
              <a:gd name="connsiteY10" fmla="*/ 196 h 4170"/>
              <a:gd name="connsiteX11" fmla="*/ 8549 w 10000"/>
              <a:gd name="connsiteY11" fmla="*/ 158 h 4170"/>
              <a:gd name="connsiteX12" fmla="*/ 8277 w 10000"/>
              <a:gd name="connsiteY12" fmla="*/ 115 h 4170"/>
              <a:gd name="connsiteX13" fmla="*/ 7914 w 10000"/>
              <a:gd name="connsiteY13" fmla="*/ 81 h 4170"/>
              <a:gd name="connsiteX14" fmla="*/ 7551 w 10000"/>
              <a:gd name="connsiteY14" fmla="*/ 54 h 4170"/>
              <a:gd name="connsiteX15" fmla="*/ 7188 w 10000"/>
              <a:gd name="connsiteY15" fmla="*/ 27 h 4170"/>
              <a:gd name="connsiteX16" fmla="*/ 6803 w 10000"/>
              <a:gd name="connsiteY16" fmla="*/ 15 h 4170"/>
              <a:gd name="connsiteX17" fmla="*/ 6395 w 10000"/>
              <a:gd name="connsiteY17" fmla="*/ 0 h 4170"/>
              <a:gd name="connsiteX18" fmla="*/ 6009 w 10000"/>
              <a:gd name="connsiteY18" fmla="*/ 0 h 4170"/>
              <a:gd name="connsiteX19" fmla="*/ 0 w 10000"/>
              <a:gd name="connsiteY19" fmla="*/ 0 h 4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00" h="4170">
                <a:moveTo>
                  <a:pt x="10000" y="4170"/>
                </a:moveTo>
                <a:lnTo>
                  <a:pt x="10000" y="681"/>
                </a:lnTo>
                <a:lnTo>
                  <a:pt x="10000" y="681"/>
                </a:lnTo>
                <a:lnTo>
                  <a:pt x="10000" y="612"/>
                </a:lnTo>
                <a:cubicBezTo>
                  <a:pt x="9977" y="590"/>
                  <a:pt x="9955" y="568"/>
                  <a:pt x="9932" y="546"/>
                </a:cubicBezTo>
                <a:lnTo>
                  <a:pt x="9841" y="477"/>
                </a:lnTo>
                <a:lnTo>
                  <a:pt x="9683" y="419"/>
                </a:lnTo>
                <a:lnTo>
                  <a:pt x="9524" y="358"/>
                </a:lnTo>
                <a:lnTo>
                  <a:pt x="9342" y="296"/>
                </a:lnTo>
                <a:lnTo>
                  <a:pt x="9093" y="250"/>
                </a:lnTo>
                <a:lnTo>
                  <a:pt x="8866" y="196"/>
                </a:lnTo>
                <a:lnTo>
                  <a:pt x="8549" y="158"/>
                </a:lnTo>
                <a:lnTo>
                  <a:pt x="8277" y="115"/>
                </a:lnTo>
                <a:lnTo>
                  <a:pt x="7914" y="81"/>
                </a:lnTo>
                <a:lnTo>
                  <a:pt x="7551" y="54"/>
                </a:lnTo>
                <a:lnTo>
                  <a:pt x="7188" y="27"/>
                </a:lnTo>
                <a:lnTo>
                  <a:pt x="6803" y="15"/>
                </a:lnTo>
                <a:lnTo>
                  <a:pt x="6395" y="0"/>
                </a:lnTo>
                <a:lnTo>
                  <a:pt x="6009" y="0"/>
                </a:lnTo>
                <a:lnTo>
                  <a:pt x="0" y="0"/>
                </a:lnTo>
              </a:path>
            </a:pathLst>
          </a:custGeom>
          <a:noFill/>
          <a:ln w="127000">
            <a:solidFill>
              <a:srgbClr val="B2B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QA"/>
          </a:p>
        </p:txBody>
      </p:sp>
      <p:sp>
        <p:nvSpPr>
          <p:cNvPr id="15" name="Shape 1413">
            <a:extLst>
              <a:ext uri="{FF2B5EF4-FFF2-40B4-BE49-F238E27FC236}">
                <a16:creationId xmlns:a16="http://schemas.microsoft.com/office/drawing/2014/main" id="{043566E5-5ED4-40C3-B4CD-1BE674EF8CEA}"/>
              </a:ext>
            </a:extLst>
          </p:cNvPr>
          <p:cNvSpPr/>
          <p:nvPr/>
        </p:nvSpPr>
        <p:spPr>
          <a:xfrm>
            <a:off x="5534904" y="4136175"/>
            <a:ext cx="449008" cy="298955"/>
          </a:xfrm>
          <a:custGeom>
            <a:avLst/>
            <a:gdLst/>
            <a:ahLst/>
            <a:cxnLst>
              <a:cxn ang="0">
                <a:pos x="wd2" y="hd2"/>
              </a:cxn>
              <a:cxn ang="5400000">
                <a:pos x="wd2" y="hd2"/>
              </a:cxn>
              <a:cxn ang="10800000">
                <a:pos x="wd2" y="hd2"/>
              </a:cxn>
              <a:cxn ang="16200000">
                <a:pos x="wd2" y="hd2"/>
              </a:cxn>
            </a:cxnLst>
            <a:rect l="0" t="0" r="r" b="b"/>
            <a:pathLst>
              <a:path w="21598" h="21600" extrusionOk="0">
                <a:moveTo>
                  <a:pt x="21333" y="9360"/>
                </a:moveTo>
                <a:cubicBezTo>
                  <a:pt x="21512" y="9815"/>
                  <a:pt x="21600" y="10304"/>
                  <a:pt x="21598" y="10815"/>
                </a:cubicBezTo>
                <a:cubicBezTo>
                  <a:pt x="21593" y="11337"/>
                  <a:pt x="21505" y="11811"/>
                  <a:pt x="21333" y="12241"/>
                </a:cubicBezTo>
                <a:cubicBezTo>
                  <a:pt x="20707" y="13729"/>
                  <a:pt x="20002" y="15055"/>
                  <a:pt x="19217" y="16224"/>
                </a:cubicBezTo>
                <a:cubicBezTo>
                  <a:pt x="18434" y="17389"/>
                  <a:pt x="17594" y="18370"/>
                  <a:pt x="16701" y="19164"/>
                </a:cubicBezTo>
                <a:cubicBezTo>
                  <a:pt x="15805" y="19954"/>
                  <a:pt x="14863" y="20560"/>
                  <a:pt x="13870" y="20975"/>
                </a:cubicBezTo>
                <a:cubicBezTo>
                  <a:pt x="12879" y="21391"/>
                  <a:pt x="11856" y="21600"/>
                  <a:pt x="10801" y="21600"/>
                </a:cubicBezTo>
                <a:cubicBezTo>
                  <a:pt x="9764" y="21600"/>
                  <a:pt x="8748" y="21391"/>
                  <a:pt x="7755" y="20975"/>
                </a:cubicBezTo>
                <a:cubicBezTo>
                  <a:pt x="6764" y="20560"/>
                  <a:pt x="5814" y="19950"/>
                  <a:pt x="4909" y="19145"/>
                </a:cubicBezTo>
                <a:cubicBezTo>
                  <a:pt x="4003" y="18341"/>
                  <a:pt x="3157" y="17356"/>
                  <a:pt x="2374" y="16191"/>
                </a:cubicBezTo>
                <a:cubicBezTo>
                  <a:pt x="1588" y="15022"/>
                  <a:pt x="896" y="13707"/>
                  <a:pt x="294" y="12241"/>
                </a:cubicBezTo>
                <a:cubicBezTo>
                  <a:pt x="98" y="11807"/>
                  <a:pt x="0" y="11333"/>
                  <a:pt x="0" y="10815"/>
                </a:cubicBezTo>
                <a:cubicBezTo>
                  <a:pt x="0" y="10300"/>
                  <a:pt x="98" y="9815"/>
                  <a:pt x="294" y="9360"/>
                </a:cubicBezTo>
                <a:cubicBezTo>
                  <a:pt x="903" y="7890"/>
                  <a:pt x="1598" y="6578"/>
                  <a:pt x="2379" y="5417"/>
                </a:cubicBezTo>
                <a:cubicBezTo>
                  <a:pt x="3159" y="4255"/>
                  <a:pt x="4003" y="3270"/>
                  <a:pt x="4909" y="2462"/>
                </a:cubicBezTo>
                <a:cubicBezTo>
                  <a:pt x="5814" y="1654"/>
                  <a:pt x="6761" y="1040"/>
                  <a:pt x="7750" y="625"/>
                </a:cubicBezTo>
                <a:cubicBezTo>
                  <a:pt x="8738" y="206"/>
                  <a:pt x="9754" y="0"/>
                  <a:pt x="10801" y="0"/>
                </a:cubicBezTo>
                <a:cubicBezTo>
                  <a:pt x="11856" y="0"/>
                  <a:pt x="12879" y="206"/>
                  <a:pt x="13870" y="625"/>
                </a:cubicBezTo>
                <a:cubicBezTo>
                  <a:pt x="14863" y="1040"/>
                  <a:pt x="15805" y="1646"/>
                  <a:pt x="16701" y="2444"/>
                </a:cubicBezTo>
                <a:cubicBezTo>
                  <a:pt x="17594" y="3245"/>
                  <a:pt x="18434" y="4222"/>
                  <a:pt x="19217" y="5383"/>
                </a:cubicBezTo>
                <a:cubicBezTo>
                  <a:pt x="20002" y="6545"/>
                  <a:pt x="20707" y="7864"/>
                  <a:pt x="21333" y="9360"/>
                </a:cubicBezTo>
                <a:moveTo>
                  <a:pt x="10801" y="18906"/>
                </a:moveTo>
                <a:cubicBezTo>
                  <a:pt x="11731" y="18906"/>
                  <a:pt x="12624" y="18715"/>
                  <a:pt x="13478" y="18326"/>
                </a:cubicBezTo>
                <a:cubicBezTo>
                  <a:pt x="14332" y="17940"/>
                  <a:pt x="15142" y="17400"/>
                  <a:pt x="15908" y="16709"/>
                </a:cubicBezTo>
                <a:cubicBezTo>
                  <a:pt x="16674" y="16014"/>
                  <a:pt x="17384" y="15166"/>
                  <a:pt x="18040" y="14155"/>
                </a:cubicBezTo>
                <a:cubicBezTo>
                  <a:pt x="18698" y="13148"/>
                  <a:pt x="19283" y="12027"/>
                  <a:pt x="19799" y="10796"/>
                </a:cubicBezTo>
                <a:cubicBezTo>
                  <a:pt x="19173" y="9282"/>
                  <a:pt x="18441" y="7956"/>
                  <a:pt x="17602" y="6813"/>
                </a:cubicBezTo>
                <a:cubicBezTo>
                  <a:pt x="16762" y="5670"/>
                  <a:pt x="15840" y="4751"/>
                  <a:pt x="14832" y="4061"/>
                </a:cubicBezTo>
                <a:cubicBezTo>
                  <a:pt x="15230" y="4751"/>
                  <a:pt x="15539" y="5534"/>
                  <a:pt x="15761" y="6401"/>
                </a:cubicBezTo>
                <a:cubicBezTo>
                  <a:pt x="15984" y="7265"/>
                  <a:pt x="16097" y="8206"/>
                  <a:pt x="16097" y="9216"/>
                </a:cubicBezTo>
                <a:cubicBezTo>
                  <a:pt x="16097" y="10341"/>
                  <a:pt x="15957" y="11388"/>
                  <a:pt x="15681" y="12362"/>
                </a:cubicBezTo>
                <a:cubicBezTo>
                  <a:pt x="15404" y="13339"/>
                  <a:pt x="15017" y="14195"/>
                  <a:pt x="14521" y="14941"/>
                </a:cubicBezTo>
                <a:cubicBezTo>
                  <a:pt x="14024" y="15684"/>
                  <a:pt x="13449" y="16272"/>
                  <a:pt x="12793" y="16691"/>
                </a:cubicBezTo>
                <a:cubicBezTo>
                  <a:pt x="12137" y="17113"/>
                  <a:pt x="11437" y="17326"/>
                  <a:pt x="10696" y="17326"/>
                </a:cubicBezTo>
                <a:cubicBezTo>
                  <a:pt x="9945" y="17326"/>
                  <a:pt x="9247" y="17113"/>
                  <a:pt x="8599" y="16691"/>
                </a:cubicBezTo>
                <a:cubicBezTo>
                  <a:pt x="7950" y="16272"/>
                  <a:pt x="7380" y="15684"/>
                  <a:pt x="6884" y="14941"/>
                </a:cubicBezTo>
                <a:cubicBezTo>
                  <a:pt x="6387" y="14195"/>
                  <a:pt x="6000" y="13339"/>
                  <a:pt x="5724" y="12362"/>
                </a:cubicBezTo>
                <a:cubicBezTo>
                  <a:pt x="5445" y="11388"/>
                  <a:pt x="5308" y="10341"/>
                  <a:pt x="5308" y="9216"/>
                </a:cubicBezTo>
                <a:cubicBezTo>
                  <a:pt x="5308" y="8301"/>
                  <a:pt x="5406" y="7427"/>
                  <a:pt x="5606" y="6603"/>
                </a:cubicBezTo>
                <a:cubicBezTo>
                  <a:pt x="5804" y="5777"/>
                  <a:pt x="6071" y="5023"/>
                  <a:pt x="6409" y="4340"/>
                </a:cubicBezTo>
                <a:cubicBezTo>
                  <a:pt x="5496" y="5034"/>
                  <a:pt x="4645" y="5927"/>
                  <a:pt x="3861" y="7026"/>
                </a:cubicBezTo>
                <a:cubicBezTo>
                  <a:pt x="3076" y="8121"/>
                  <a:pt x="2391" y="9382"/>
                  <a:pt x="1804" y="10796"/>
                </a:cubicBezTo>
                <a:cubicBezTo>
                  <a:pt x="2320" y="12016"/>
                  <a:pt x="2902" y="13133"/>
                  <a:pt x="3556" y="14148"/>
                </a:cubicBezTo>
                <a:cubicBezTo>
                  <a:pt x="4209" y="15166"/>
                  <a:pt x="4919" y="16014"/>
                  <a:pt x="5689" y="16709"/>
                </a:cubicBezTo>
                <a:cubicBezTo>
                  <a:pt x="6458" y="17400"/>
                  <a:pt x="7270" y="17940"/>
                  <a:pt x="8124" y="18326"/>
                </a:cubicBezTo>
                <a:cubicBezTo>
                  <a:pt x="8981" y="18719"/>
                  <a:pt x="9871" y="18906"/>
                  <a:pt x="10801" y="18906"/>
                </a:cubicBezTo>
                <a:moveTo>
                  <a:pt x="10696" y="3954"/>
                </a:moveTo>
                <a:cubicBezTo>
                  <a:pt x="10219" y="3954"/>
                  <a:pt x="9764" y="4090"/>
                  <a:pt x="9331" y="4366"/>
                </a:cubicBezTo>
                <a:cubicBezTo>
                  <a:pt x="8897" y="4645"/>
                  <a:pt x="8525" y="5016"/>
                  <a:pt x="8217" y="5486"/>
                </a:cubicBezTo>
                <a:cubicBezTo>
                  <a:pt x="7909" y="5953"/>
                  <a:pt x="7662" y="6512"/>
                  <a:pt x="7476" y="7166"/>
                </a:cubicBezTo>
                <a:cubicBezTo>
                  <a:pt x="7287" y="7816"/>
                  <a:pt x="7192" y="8496"/>
                  <a:pt x="7192" y="9216"/>
                </a:cubicBezTo>
                <a:cubicBezTo>
                  <a:pt x="7192" y="9484"/>
                  <a:pt x="7258" y="9716"/>
                  <a:pt x="7385" y="9918"/>
                </a:cubicBezTo>
                <a:cubicBezTo>
                  <a:pt x="7515" y="10120"/>
                  <a:pt x="7679" y="10216"/>
                  <a:pt x="7872" y="10216"/>
                </a:cubicBezTo>
                <a:cubicBezTo>
                  <a:pt x="8068" y="10216"/>
                  <a:pt x="8227" y="10116"/>
                  <a:pt x="8352" y="9911"/>
                </a:cubicBezTo>
                <a:cubicBezTo>
                  <a:pt x="8479" y="9701"/>
                  <a:pt x="8540" y="9473"/>
                  <a:pt x="8540" y="9216"/>
                </a:cubicBezTo>
                <a:cubicBezTo>
                  <a:pt x="8540" y="8301"/>
                  <a:pt x="8751" y="7533"/>
                  <a:pt x="9167" y="6912"/>
                </a:cubicBezTo>
                <a:cubicBezTo>
                  <a:pt x="9585" y="6287"/>
                  <a:pt x="10094" y="5979"/>
                  <a:pt x="10696" y="5979"/>
                </a:cubicBezTo>
                <a:cubicBezTo>
                  <a:pt x="10892" y="5979"/>
                  <a:pt x="11053" y="5872"/>
                  <a:pt x="11183" y="5670"/>
                </a:cubicBezTo>
                <a:cubicBezTo>
                  <a:pt x="11310" y="5464"/>
                  <a:pt x="11376" y="5229"/>
                  <a:pt x="11376" y="4957"/>
                </a:cubicBezTo>
                <a:cubicBezTo>
                  <a:pt x="11376" y="4663"/>
                  <a:pt x="11310" y="4424"/>
                  <a:pt x="11183" y="4233"/>
                </a:cubicBezTo>
                <a:cubicBezTo>
                  <a:pt x="11053" y="4046"/>
                  <a:pt x="10892" y="3954"/>
                  <a:pt x="10696" y="3954"/>
                </a:cubicBezTo>
              </a:path>
            </a:pathLst>
          </a:custGeom>
          <a:solidFill>
            <a:schemeClr val="bg1"/>
          </a:solidFill>
          <a:ln w="12700" cap="flat">
            <a:noFill/>
            <a:miter lim="400000"/>
          </a:ln>
          <a:effectLst/>
        </p:spPr>
        <p:txBody>
          <a:bodyPr wrap="square" lIns="38110" tIns="38110" rIns="38110" bIns="38110" numCol="1" anchor="ctr">
            <a:noAutofit/>
          </a:bodyPr>
          <a:lstStyle/>
          <a:p>
            <a:pPr defTabSz="457312">
              <a:defRPr sz="6400">
                <a:solidFill>
                  <a:srgbClr val="FFFFFF"/>
                </a:solidFill>
                <a:effectLst>
                  <a:outerShdw blurRad="38100" dist="12700" dir="5400000" rotWithShape="0">
                    <a:srgbClr val="000000">
                      <a:alpha val="50000"/>
                    </a:srgbClr>
                  </a:outerShdw>
                </a:effectLst>
              </a:defRPr>
            </a:pPr>
            <a:endParaRPr sz="6401">
              <a:solidFill>
                <a:srgbClr val="FFFFFF"/>
              </a:solidFill>
            </a:endParaRPr>
          </a:p>
        </p:txBody>
      </p:sp>
      <p:sp>
        <p:nvSpPr>
          <p:cNvPr id="16" name="Shape 1402">
            <a:extLst>
              <a:ext uri="{FF2B5EF4-FFF2-40B4-BE49-F238E27FC236}">
                <a16:creationId xmlns:a16="http://schemas.microsoft.com/office/drawing/2014/main" id="{F096F9DF-7BBA-4385-AFF0-81B505416486}"/>
              </a:ext>
            </a:extLst>
          </p:cNvPr>
          <p:cNvSpPr/>
          <p:nvPr/>
        </p:nvSpPr>
        <p:spPr>
          <a:xfrm>
            <a:off x="5542648" y="2073279"/>
            <a:ext cx="418084" cy="379756"/>
          </a:xfrm>
          <a:custGeom>
            <a:avLst/>
            <a:gdLst/>
            <a:ahLst/>
            <a:cxnLst>
              <a:cxn ang="0">
                <a:pos x="wd2" y="hd2"/>
              </a:cxn>
              <a:cxn ang="5400000">
                <a:pos x="wd2" y="hd2"/>
              </a:cxn>
              <a:cxn ang="10800000">
                <a:pos x="wd2" y="hd2"/>
              </a:cxn>
              <a:cxn ang="16200000">
                <a:pos x="wd2" y="hd2"/>
              </a:cxn>
            </a:cxnLst>
            <a:rect l="0" t="0" r="r" b="b"/>
            <a:pathLst>
              <a:path w="21600" h="21600" extrusionOk="0">
                <a:moveTo>
                  <a:pt x="17080" y="5514"/>
                </a:moveTo>
                <a:cubicBezTo>
                  <a:pt x="17129" y="6606"/>
                  <a:pt x="17242" y="7685"/>
                  <a:pt x="17416" y="8752"/>
                </a:cubicBezTo>
                <a:cubicBezTo>
                  <a:pt x="17593" y="9819"/>
                  <a:pt x="17853" y="10844"/>
                  <a:pt x="18196" y="11821"/>
                </a:cubicBezTo>
                <a:cubicBezTo>
                  <a:pt x="18540" y="12800"/>
                  <a:pt x="18989" y="13718"/>
                  <a:pt x="19540" y="14576"/>
                </a:cubicBezTo>
                <a:cubicBezTo>
                  <a:pt x="20094" y="15437"/>
                  <a:pt x="20779" y="16211"/>
                  <a:pt x="21600" y="16897"/>
                </a:cubicBezTo>
                <a:cubicBezTo>
                  <a:pt x="21564" y="17526"/>
                  <a:pt x="21336" y="18043"/>
                  <a:pt x="20910" y="18444"/>
                </a:cubicBezTo>
                <a:cubicBezTo>
                  <a:pt x="20487" y="18845"/>
                  <a:pt x="19994" y="19042"/>
                  <a:pt x="19438" y="19042"/>
                </a:cubicBezTo>
                <a:lnTo>
                  <a:pt x="13679" y="19042"/>
                </a:lnTo>
                <a:cubicBezTo>
                  <a:pt x="13530" y="19782"/>
                  <a:pt x="13194" y="20395"/>
                  <a:pt x="12666" y="20874"/>
                </a:cubicBezTo>
                <a:cubicBezTo>
                  <a:pt x="12138" y="21357"/>
                  <a:pt x="11519" y="21600"/>
                  <a:pt x="10817" y="21600"/>
                </a:cubicBezTo>
                <a:cubicBezTo>
                  <a:pt x="10114" y="21600"/>
                  <a:pt x="9493" y="21357"/>
                  <a:pt x="8957" y="20874"/>
                </a:cubicBezTo>
                <a:cubicBezTo>
                  <a:pt x="8421" y="20395"/>
                  <a:pt x="8075" y="19782"/>
                  <a:pt x="7921" y="19042"/>
                </a:cubicBezTo>
                <a:lnTo>
                  <a:pt x="2160" y="19042"/>
                </a:lnTo>
                <a:cubicBezTo>
                  <a:pt x="1603" y="19042"/>
                  <a:pt x="1113" y="18842"/>
                  <a:pt x="687" y="18438"/>
                </a:cubicBezTo>
                <a:cubicBezTo>
                  <a:pt x="262" y="18032"/>
                  <a:pt x="31" y="17515"/>
                  <a:pt x="0" y="16897"/>
                </a:cubicBezTo>
                <a:cubicBezTo>
                  <a:pt x="852" y="16194"/>
                  <a:pt x="1554" y="15414"/>
                  <a:pt x="2111" y="14565"/>
                </a:cubicBezTo>
                <a:cubicBezTo>
                  <a:pt x="2668" y="13712"/>
                  <a:pt x="3114" y="12806"/>
                  <a:pt x="3450" y="11849"/>
                </a:cubicBezTo>
                <a:cubicBezTo>
                  <a:pt x="3786" y="10889"/>
                  <a:pt x="4030" y="9878"/>
                  <a:pt x="4186" y="8820"/>
                </a:cubicBezTo>
                <a:cubicBezTo>
                  <a:pt x="4343" y="7761"/>
                  <a:pt x="4458" y="6680"/>
                  <a:pt x="4530" y="5570"/>
                </a:cubicBezTo>
                <a:cubicBezTo>
                  <a:pt x="4579" y="4811"/>
                  <a:pt x="4809" y="4096"/>
                  <a:pt x="5217" y="3419"/>
                </a:cubicBezTo>
                <a:cubicBezTo>
                  <a:pt x="5628" y="2744"/>
                  <a:pt x="6143" y="2154"/>
                  <a:pt x="6764" y="1649"/>
                </a:cubicBezTo>
                <a:cubicBezTo>
                  <a:pt x="7387" y="1146"/>
                  <a:pt x="8054" y="745"/>
                  <a:pt x="8767" y="449"/>
                </a:cubicBezTo>
                <a:cubicBezTo>
                  <a:pt x="9480" y="150"/>
                  <a:pt x="10163" y="0"/>
                  <a:pt x="10817" y="0"/>
                </a:cubicBezTo>
                <a:cubicBezTo>
                  <a:pt x="11422" y="0"/>
                  <a:pt x="12091" y="150"/>
                  <a:pt x="12817" y="449"/>
                </a:cubicBezTo>
                <a:cubicBezTo>
                  <a:pt x="13546" y="745"/>
                  <a:pt x="14226" y="1143"/>
                  <a:pt x="14851" y="1635"/>
                </a:cubicBezTo>
                <a:cubicBezTo>
                  <a:pt x="15477" y="2131"/>
                  <a:pt x="16006" y="2713"/>
                  <a:pt x="16434" y="3382"/>
                </a:cubicBezTo>
                <a:cubicBezTo>
                  <a:pt x="16865" y="4046"/>
                  <a:pt x="17080" y="4760"/>
                  <a:pt x="17080" y="5514"/>
                </a:cubicBezTo>
                <a:moveTo>
                  <a:pt x="18689" y="16899"/>
                </a:moveTo>
                <a:cubicBezTo>
                  <a:pt x="18050" y="16123"/>
                  <a:pt x="17519" y="15296"/>
                  <a:pt x="17098" y="14418"/>
                </a:cubicBezTo>
                <a:cubicBezTo>
                  <a:pt x="16678" y="13537"/>
                  <a:pt x="16331" y="12631"/>
                  <a:pt x="16067" y="11688"/>
                </a:cubicBezTo>
                <a:cubicBezTo>
                  <a:pt x="15800" y="10748"/>
                  <a:pt x="15595" y="9782"/>
                  <a:pt x="15452" y="8797"/>
                </a:cubicBezTo>
                <a:cubicBezTo>
                  <a:pt x="15308" y="7809"/>
                  <a:pt x="15205" y="6807"/>
                  <a:pt x="15139" y="5787"/>
                </a:cubicBezTo>
                <a:cubicBezTo>
                  <a:pt x="15105" y="5293"/>
                  <a:pt x="14939" y="4825"/>
                  <a:pt x="14636" y="4382"/>
                </a:cubicBezTo>
                <a:cubicBezTo>
                  <a:pt x="14333" y="3941"/>
                  <a:pt x="13969" y="3554"/>
                  <a:pt x="13543" y="3221"/>
                </a:cubicBezTo>
                <a:cubicBezTo>
                  <a:pt x="13117" y="2888"/>
                  <a:pt x="12661" y="2628"/>
                  <a:pt x="12174" y="2445"/>
                </a:cubicBezTo>
                <a:cubicBezTo>
                  <a:pt x="11686" y="2259"/>
                  <a:pt x="11235" y="2168"/>
                  <a:pt x="10817" y="2168"/>
                </a:cubicBezTo>
                <a:cubicBezTo>
                  <a:pt x="10432" y="2168"/>
                  <a:pt x="9993" y="2264"/>
                  <a:pt x="9496" y="2456"/>
                </a:cubicBezTo>
                <a:cubicBezTo>
                  <a:pt x="9001" y="2651"/>
                  <a:pt x="8534" y="2908"/>
                  <a:pt x="8098" y="3221"/>
                </a:cubicBezTo>
                <a:cubicBezTo>
                  <a:pt x="7659" y="3535"/>
                  <a:pt x="7285" y="3910"/>
                  <a:pt x="6974" y="4342"/>
                </a:cubicBezTo>
                <a:cubicBezTo>
                  <a:pt x="6661" y="4777"/>
                  <a:pt x="6500" y="5220"/>
                  <a:pt x="6482" y="5680"/>
                </a:cubicBezTo>
                <a:cubicBezTo>
                  <a:pt x="6433" y="6682"/>
                  <a:pt x="6336" y="7682"/>
                  <a:pt x="6195" y="8690"/>
                </a:cubicBezTo>
                <a:cubicBezTo>
                  <a:pt x="6051" y="9692"/>
                  <a:pt x="5843" y="10674"/>
                  <a:pt x="5569" y="11631"/>
                </a:cubicBezTo>
                <a:cubicBezTo>
                  <a:pt x="5294" y="12594"/>
                  <a:pt x="4938" y="13514"/>
                  <a:pt x="4499" y="14404"/>
                </a:cubicBezTo>
                <a:cubicBezTo>
                  <a:pt x="4060" y="15290"/>
                  <a:pt x="3535" y="16123"/>
                  <a:pt x="2922" y="16899"/>
                </a:cubicBezTo>
                <a:lnTo>
                  <a:pt x="18689" y="16899"/>
                </a:lnTo>
                <a:close/>
                <a:moveTo>
                  <a:pt x="10817" y="20626"/>
                </a:moveTo>
                <a:cubicBezTo>
                  <a:pt x="10965" y="20626"/>
                  <a:pt x="11037" y="20536"/>
                  <a:pt x="11037" y="20355"/>
                </a:cubicBezTo>
                <a:cubicBezTo>
                  <a:pt x="11037" y="20174"/>
                  <a:pt x="10965" y="20081"/>
                  <a:pt x="10817" y="20073"/>
                </a:cubicBezTo>
                <a:cubicBezTo>
                  <a:pt x="10383" y="20073"/>
                  <a:pt x="10011" y="19903"/>
                  <a:pt x="9698" y="19570"/>
                </a:cubicBezTo>
                <a:cubicBezTo>
                  <a:pt x="9388" y="19237"/>
                  <a:pt x="9234" y="18833"/>
                  <a:pt x="9234" y="18353"/>
                </a:cubicBezTo>
                <a:cubicBezTo>
                  <a:pt x="9234" y="18175"/>
                  <a:pt x="9155" y="18085"/>
                  <a:pt x="9001" y="18085"/>
                </a:cubicBezTo>
                <a:cubicBezTo>
                  <a:pt x="8836" y="18085"/>
                  <a:pt x="8754" y="18175"/>
                  <a:pt x="8754" y="18353"/>
                </a:cubicBezTo>
                <a:cubicBezTo>
                  <a:pt x="8754" y="18986"/>
                  <a:pt x="8954" y="19522"/>
                  <a:pt x="9357" y="19965"/>
                </a:cubicBezTo>
                <a:cubicBezTo>
                  <a:pt x="9757" y="20406"/>
                  <a:pt x="10245" y="20626"/>
                  <a:pt x="10817" y="20626"/>
                </a:cubicBezTo>
              </a:path>
            </a:pathLst>
          </a:custGeom>
          <a:solidFill>
            <a:schemeClr val="bg1"/>
          </a:solidFill>
          <a:ln w="12700" cap="flat">
            <a:noFill/>
            <a:miter lim="400000"/>
          </a:ln>
          <a:effectLst/>
        </p:spPr>
        <p:txBody>
          <a:bodyPr wrap="square" lIns="38110" tIns="38110" rIns="38110" bIns="38110" numCol="1" anchor="ctr">
            <a:noAutofit/>
          </a:bodyPr>
          <a:lstStyle/>
          <a:p>
            <a:pPr defTabSz="457312">
              <a:defRPr sz="6400">
                <a:solidFill>
                  <a:srgbClr val="FFFFFF"/>
                </a:solidFill>
                <a:effectLst>
                  <a:outerShdw blurRad="38100" dist="12700" dir="5400000" rotWithShape="0">
                    <a:srgbClr val="000000">
                      <a:alpha val="50000"/>
                    </a:srgbClr>
                  </a:outerShdw>
                </a:effectLst>
              </a:defRPr>
            </a:pPr>
            <a:endParaRPr sz="6401">
              <a:solidFill>
                <a:srgbClr val="FFFFFF"/>
              </a:solidFill>
            </a:endParaRPr>
          </a:p>
        </p:txBody>
      </p:sp>
      <p:sp>
        <p:nvSpPr>
          <p:cNvPr id="17" name="Rectangle 16">
            <a:extLst>
              <a:ext uri="{FF2B5EF4-FFF2-40B4-BE49-F238E27FC236}">
                <a16:creationId xmlns:a16="http://schemas.microsoft.com/office/drawing/2014/main" id="{16ED78E2-F2A8-4674-8084-465DE0F2DE7F}"/>
              </a:ext>
            </a:extLst>
          </p:cNvPr>
          <p:cNvSpPr/>
          <p:nvPr/>
        </p:nvSpPr>
        <p:spPr>
          <a:xfrm>
            <a:off x="1900895" y="919117"/>
            <a:ext cx="3565034" cy="2308324"/>
          </a:xfrm>
          <a:prstGeom prst="rect">
            <a:avLst/>
          </a:prstGeom>
        </p:spPr>
        <p:txBody>
          <a:bodyPr wrap="square">
            <a:spAutoFit/>
          </a:bodyPr>
          <a:lstStyle/>
          <a:p>
            <a:r>
              <a:rPr lang="en-US" dirty="0">
                <a:latin typeface="Calibri" panose="020F0502020204030204" pitchFamily="34" charset="0"/>
                <a:cs typeface="Calibri" panose="020F0502020204030204" pitchFamily="34" charset="0"/>
              </a:rPr>
              <a:t>It will allow them </a:t>
            </a:r>
            <a:r>
              <a:rPr lang="en-US" b="1" dirty="0">
                <a:latin typeface="Calibri" panose="020F0502020204030204" pitchFamily="34" charset="0"/>
                <a:cs typeface="Calibri" panose="020F0502020204030204" pitchFamily="34" charset="0"/>
              </a:rPr>
              <a:t>to contact you</a:t>
            </a:r>
            <a:r>
              <a:rPr lang="en-US" dirty="0">
                <a:latin typeface="Calibri" panose="020F0502020204030204" pitchFamily="34" charset="0"/>
                <a:cs typeface="Calibri" panose="020F0502020204030204" pitchFamily="34" charset="0"/>
              </a:rPr>
              <a:t>, and </a:t>
            </a:r>
            <a:r>
              <a:rPr lang="en-US" b="1" dirty="0">
                <a:latin typeface="Calibri" panose="020F0502020204030204" pitchFamily="34" charset="0"/>
                <a:cs typeface="Calibri" panose="020F0502020204030204" pitchFamily="34" charset="0"/>
              </a:rPr>
              <a:t>provide assistance</a:t>
            </a:r>
            <a:r>
              <a:rPr lang="en-US" dirty="0">
                <a:latin typeface="Calibri" panose="020F0502020204030204" pitchFamily="34" charset="0"/>
                <a:cs typeface="Calibri" panose="020F0502020204030204" pitchFamily="34" charset="0"/>
              </a:rPr>
              <a:t>, if necessary and possible, in case of…</a:t>
            </a:r>
          </a:p>
          <a:p>
            <a:pPr marL="285750" indent="-285750">
              <a:buFont typeface="Courier New" panose="02070309020205020404" pitchFamily="49" charset="0"/>
              <a:buChar char="o"/>
            </a:pPr>
            <a:r>
              <a:rPr lang="en-US" dirty="0">
                <a:latin typeface="Calibri" panose="020F0502020204030204" pitchFamily="34" charset="0"/>
                <a:cs typeface="Calibri" panose="020F0502020204030204" pitchFamily="34" charset="0"/>
              </a:rPr>
              <a:t>Natural disaster</a:t>
            </a:r>
          </a:p>
          <a:p>
            <a:pPr marL="285750" indent="-285750">
              <a:buFont typeface="Courier New" panose="02070309020205020404" pitchFamily="49" charset="0"/>
              <a:buChar char="o"/>
            </a:pPr>
            <a:r>
              <a:rPr lang="en-US" dirty="0">
                <a:latin typeface="Calibri" panose="020F0502020204030204" pitchFamily="34" charset="0"/>
                <a:cs typeface="Calibri" panose="020F0502020204030204" pitchFamily="34" charset="0"/>
              </a:rPr>
              <a:t>Civil unrest</a:t>
            </a:r>
          </a:p>
          <a:p>
            <a:pPr marL="285750" indent="-285750">
              <a:buFont typeface="Courier New" panose="02070309020205020404" pitchFamily="49" charset="0"/>
              <a:buChar char="o"/>
            </a:pPr>
            <a:r>
              <a:rPr lang="en-US" dirty="0">
                <a:latin typeface="Calibri" panose="020F0502020204030204" pitchFamily="34" charset="0"/>
                <a:cs typeface="Calibri" panose="020F0502020204030204" pitchFamily="34" charset="0"/>
              </a:rPr>
              <a:t>Or if you have a family emergency while you are overseas. </a:t>
            </a:r>
          </a:p>
        </p:txBody>
      </p:sp>
      <p:sp>
        <p:nvSpPr>
          <p:cNvPr id="18" name="Rectangle 17">
            <a:extLst>
              <a:ext uri="{FF2B5EF4-FFF2-40B4-BE49-F238E27FC236}">
                <a16:creationId xmlns:a16="http://schemas.microsoft.com/office/drawing/2014/main" id="{3F0FBBFF-AE48-4DF2-919B-8C8E6F1875E6}"/>
              </a:ext>
            </a:extLst>
          </p:cNvPr>
          <p:cNvSpPr/>
          <p:nvPr/>
        </p:nvSpPr>
        <p:spPr>
          <a:xfrm>
            <a:off x="6409577" y="3719642"/>
            <a:ext cx="3357113" cy="2308324"/>
          </a:xfrm>
          <a:prstGeom prst="rect">
            <a:avLst/>
          </a:prstGeom>
        </p:spPr>
        <p:txBody>
          <a:bodyPr wrap="square">
            <a:spAutoFit/>
          </a:bodyPr>
          <a:lstStyle/>
          <a:p>
            <a:r>
              <a:rPr lang="en-US">
                <a:latin typeface="Calibri" panose="020F0502020204030204" pitchFamily="34" charset="0"/>
                <a:cs typeface="Calibri" panose="020F0502020204030204" pitchFamily="34" charset="0"/>
              </a:rPr>
              <a:t>Therefore, the nearest </a:t>
            </a:r>
            <a:r>
              <a:rPr lang="en-US" b="1">
                <a:latin typeface="Calibri" panose="020F0502020204030204" pitchFamily="34" charset="0"/>
                <a:cs typeface="Calibri" panose="020F0502020204030204" pitchFamily="34" charset="0"/>
              </a:rPr>
              <a:t>Irish Embassy </a:t>
            </a:r>
            <a:r>
              <a:rPr lang="en-US">
                <a:latin typeface="Calibri" panose="020F0502020204030204" pitchFamily="34" charset="0"/>
                <a:cs typeface="Calibri" panose="020F0502020204030204" pitchFamily="34" charset="0"/>
              </a:rPr>
              <a:t>or Consulate to where you reside is </a:t>
            </a:r>
            <a:r>
              <a:rPr lang="en-US" b="1">
                <a:latin typeface="Calibri" panose="020F0502020204030204" pitchFamily="34" charset="0"/>
                <a:cs typeface="Calibri" panose="020F0502020204030204" pitchFamily="34" charset="0"/>
              </a:rPr>
              <a:t>aware of your whereabouts </a:t>
            </a:r>
          </a:p>
          <a:p>
            <a:r>
              <a:rPr lang="en-US">
                <a:latin typeface="Calibri" panose="020F0502020204030204" pitchFamily="34" charset="0"/>
                <a:cs typeface="Calibri" panose="020F0502020204030204" pitchFamily="34" charset="0"/>
              </a:rPr>
              <a:t>and can </a:t>
            </a:r>
            <a:r>
              <a:rPr lang="en-US" b="1">
                <a:latin typeface="Calibri" panose="020F0502020204030204" pitchFamily="34" charset="0"/>
                <a:cs typeface="Calibri" panose="020F0502020204030204" pitchFamily="34" charset="0"/>
              </a:rPr>
              <a:t>include you in their contingency planning</a:t>
            </a:r>
            <a:r>
              <a:rPr lang="en-US">
                <a:latin typeface="Calibri" panose="020F0502020204030204" pitchFamily="34" charset="0"/>
                <a:cs typeface="Calibri" panose="020F0502020204030204" pitchFamily="34" charset="0"/>
              </a:rPr>
              <a:t> in the event of a crisis or an emergency situation. </a:t>
            </a:r>
            <a:endParaRPr lang="fr-FR">
              <a:latin typeface="Calibri" panose="020F0502020204030204" pitchFamily="34" charset="0"/>
              <a:cs typeface="Calibri" panose="020F0502020204030204" pitchFamily="34" charset="0"/>
            </a:endParaRPr>
          </a:p>
        </p:txBody>
      </p:sp>
      <p:sp>
        <p:nvSpPr>
          <p:cNvPr id="20" name="Flèche : droite 19">
            <a:extLst>
              <a:ext uri="{FF2B5EF4-FFF2-40B4-BE49-F238E27FC236}">
                <a16:creationId xmlns:a16="http://schemas.microsoft.com/office/drawing/2014/main" id="{326EBCD4-2388-4787-B562-9BF4428F50BE}"/>
              </a:ext>
            </a:extLst>
          </p:cNvPr>
          <p:cNvSpPr/>
          <p:nvPr/>
        </p:nvSpPr>
        <p:spPr>
          <a:xfrm>
            <a:off x="280491" y="6367141"/>
            <a:ext cx="493664" cy="308540"/>
          </a:xfrm>
          <a:prstGeom prst="rightArrow">
            <a:avLst/>
          </a:prstGeom>
          <a:solidFill>
            <a:srgbClr val="EFAB00"/>
          </a:solidFill>
          <a:ln>
            <a:solidFill>
              <a:srgbClr val="EFA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a:extLst>
              <a:ext uri="{FF2B5EF4-FFF2-40B4-BE49-F238E27FC236}">
                <a16:creationId xmlns:a16="http://schemas.microsoft.com/office/drawing/2014/main" id="{DE600232-739C-4D7A-9256-48AB631F2747}"/>
              </a:ext>
            </a:extLst>
          </p:cNvPr>
          <p:cNvSpPr/>
          <p:nvPr/>
        </p:nvSpPr>
        <p:spPr>
          <a:xfrm>
            <a:off x="883136" y="6336745"/>
            <a:ext cx="4759444" cy="369332"/>
          </a:xfrm>
          <a:prstGeom prst="rect">
            <a:avLst/>
          </a:prstGeom>
        </p:spPr>
        <p:txBody>
          <a:bodyPr wrap="none">
            <a:spAutoFit/>
          </a:bodyPr>
          <a:lstStyle/>
          <a:p>
            <a:r>
              <a:rPr lang="fr-FR" b="1">
                <a:solidFill>
                  <a:srgbClr val="EFAB00"/>
                </a:solidFill>
                <a:latin typeface="Calibri" panose="020F0502020204030204" pitchFamily="34" charset="0"/>
                <a:cs typeface="Calibri" panose="020F0502020204030204" pitchFamily="34" charset="0"/>
              </a:rPr>
              <a:t>https://www.dfa.ie/travel/citizens-registration/</a:t>
            </a:r>
          </a:p>
        </p:txBody>
      </p:sp>
    </p:spTree>
    <p:extLst>
      <p:ext uri="{BB962C8B-B14F-4D97-AF65-F5344CB8AC3E}">
        <p14:creationId xmlns:p14="http://schemas.microsoft.com/office/powerpoint/2010/main" val="296006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left)">
                                      <p:cBhvr>
                                        <p:cTn id="25" dur="500"/>
                                        <p:tgtEl>
                                          <p:spTgt spid="17"/>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p:cTn id="29" dur="500" fill="hold"/>
                                        <p:tgtEl>
                                          <p:spTgt spid="19"/>
                                        </p:tgtEl>
                                        <p:attrNameLst>
                                          <p:attrName>ppt_w</p:attrName>
                                        </p:attrNameLst>
                                      </p:cBhvr>
                                      <p:tavLst>
                                        <p:tav tm="0">
                                          <p:val>
                                            <p:fltVal val="0"/>
                                          </p:val>
                                        </p:tav>
                                        <p:tav tm="100000">
                                          <p:val>
                                            <p:strVal val="#ppt_w"/>
                                          </p:val>
                                        </p:tav>
                                      </p:tavLst>
                                    </p:anim>
                                    <p:anim calcmode="lin" valueType="num">
                                      <p:cBhvr>
                                        <p:cTn id="30" dur="500" fill="hold"/>
                                        <p:tgtEl>
                                          <p:spTgt spid="19"/>
                                        </p:tgtEl>
                                        <p:attrNameLst>
                                          <p:attrName>ppt_h</p:attrName>
                                        </p:attrNameLst>
                                      </p:cBhvr>
                                      <p:tavLst>
                                        <p:tav tm="0">
                                          <p:val>
                                            <p:fltVal val="0"/>
                                          </p:val>
                                        </p:tav>
                                        <p:tav tm="100000">
                                          <p:val>
                                            <p:strVal val="#ppt_h"/>
                                          </p:val>
                                        </p:tav>
                                      </p:tavLst>
                                    </p:anim>
                                    <p:animEffect transition="in" filter="fade">
                                      <p:cBhvr>
                                        <p:cTn id="31" dur="500"/>
                                        <p:tgtEl>
                                          <p:spTgt spid="19"/>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9" grpId="0" animBg="1"/>
      <p:bldP spid="13" grpId="0" animBg="1"/>
      <p:bldP spid="15" grpId="0" animBg="1"/>
      <p:bldP spid="16" grpId="0" animBg="1"/>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3B5D45-4DB0-4B02-B7A3-F819FCEAC6A9}"/>
              </a:ext>
            </a:extLst>
          </p:cNvPr>
          <p:cNvSpPr>
            <a:spLocks noGrp="1"/>
          </p:cNvSpPr>
          <p:nvPr>
            <p:ph type="title"/>
          </p:nvPr>
        </p:nvSpPr>
        <p:spPr/>
        <p:txBody>
          <a:bodyPr/>
          <a:lstStyle/>
          <a:p>
            <a:pPr algn="ctr"/>
            <a:r>
              <a:rPr lang="fr-FR">
                <a:latin typeface="Calibri Light" panose="020F0302020204030204" pitchFamily="34" charset="0"/>
                <a:cs typeface="Calibri Light" panose="020F0302020204030204" pitchFamily="34" charset="0"/>
              </a:rPr>
              <a:t>If </a:t>
            </a:r>
            <a:r>
              <a:rPr lang="fr-FR" err="1">
                <a:latin typeface="Calibri Light" panose="020F0302020204030204" pitchFamily="34" charset="0"/>
                <a:cs typeface="Calibri Light" panose="020F0302020204030204" pitchFamily="34" charset="0"/>
              </a:rPr>
              <a:t>you</a:t>
            </a:r>
            <a:r>
              <a:rPr lang="fr-FR">
                <a:latin typeface="Calibri Light" panose="020F0302020204030204" pitchFamily="34" charset="0"/>
                <a:cs typeface="Calibri Light" panose="020F0302020204030204" pitchFamily="34" charset="0"/>
              </a:rPr>
              <a:t> are A non-eu </a:t>
            </a:r>
            <a:r>
              <a:rPr lang="fr-FR" err="1">
                <a:latin typeface="Calibri Light" panose="020F0302020204030204" pitchFamily="34" charset="0"/>
                <a:cs typeface="Calibri Light" panose="020F0302020204030204" pitchFamily="34" charset="0"/>
              </a:rPr>
              <a:t>citizen</a:t>
            </a:r>
            <a:endParaRPr lang="fr-FR">
              <a:latin typeface="Calibri Light" panose="020F0302020204030204" pitchFamily="34" charset="0"/>
              <a:cs typeface="Calibri Light" panose="020F0302020204030204" pitchFamily="34" charset="0"/>
            </a:endParaRPr>
          </a:p>
        </p:txBody>
      </p:sp>
      <p:sp>
        <p:nvSpPr>
          <p:cNvPr id="3" name="Espace réservé du contenu 2">
            <a:extLst>
              <a:ext uri="{FF2B5EF4-FFF2-40B4-BE49-F238E27FC236}">
                <a16:creationId xmlns:a16="http://schemas.microsoft.com/office/drawing/2014/main" id="{F284D1A1-23B7-4BC4-B479-576185414FC2}"/>
              </a:ext>
            </a:extLst>
          </p:cNvPr>
          <p:cNvSpPr>
            <a:spLocks noGrp="1"/>
          </p:cNvSpPr>
          <p:nvPr>
            <p:ph idx="1"/>
          </p:nvPr>
        </p:nvSpPr>
        <p:spPr>
          <a:xfrm>
            <a:off x="1235963" y="2932385"/>
            <a:ext cx="9720073" cy="993229"/>
          </a:xfrm>
          <a:ln w="38100">
            <a:solidFill>
              <a:srgbClr val="006778"/>
            </a:solidFill>
          </a:ln>
        </p:spPr>
        <p:txBody>
          <a:bodyPr>
            <a:normAutofit/>
          </a:bodyPr>
          <a:lstStyle/>
          <a:p>
            <a:pPr algn="ctr"/>
            <a:r>
              <a:rPr lang="en-GB" sz="3200" b="1">
                <a:solidFill>
                  <a:srgbClr val="006778"/>
                </a:solidFill>
                <a:latin typeface="Calibri" panose="020F0502020204030204" pitchFamily="34" charset="0"/>
                <a:cs typeface="Calibri" panose="020F0502020204030204" pitchFamily="34" charset="0"/>
              </a:rPr>
              <a:t>It is your responsibility to adhere to your host country’s visa and residency requirements</a:t>
            </a:r>
          </a:p>
        </p:txBody>
      </p:sp>
    </p:spTree>
    <p:extLst>
      <p:ext uri="{BB962C8B-B14F-4D97-AF65-F5344CB8AC3E}">
        <p14:creationId xmlns:p14="http://schemas.microsoft.com/office/powerpoint/2010/main" val="2112616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FEE59C35-AFD4-46E9-BCAE-7CEBA9654C08}"/>
              </a:ext>
            </a:extLst>
          </p:cNvPr>
          <p:cNvGraphicFramePr>
            <a:graphicFrameLocks noGrp="1"/>
          </p:cNvGraphicFramePr>
          <p:nvPr>
            <p:ph idx="1"/>
            <p:extLst>
              <p:ext uri="{D42A27DB-BD31-4B8C-83A1-F6EECF244321}">
                <p14:modId xmlns:p14="http://schemas.microsoft.com/office/powerpoint/2010/main" val="3363039738"/>
              </p:ext>
            </p:extLst>
          </p:nvPr>
        </p:nvGraphicFramePr>
        <p:xfrm>
          <a:off x="1235868" y="2389782"/>
          <a:ext cx="9720072" cy="3703943"/>
        </p:xfrm>
        <a:graphic>
          <a:graphicData uri="http://schemas.openxmlformats.org/drawingml/2006/table">
            <a:tbl>
              <a:tblPr firstRow="1" bandRow="1">
                <a:tableStyleId>{5C22544A-7EE6-4342-B048-85BDC9FD1C3A}</a:tableStyleId>
              </a:tblPr>
              <a:tblGrid>
                <a:gridCol w="4860036">
                  <a:extLst>
                    <a:ext uri="{9D8B030D-6E8A-4147-A177-3AD203B41FA5}">
                      <a16:colId xmlns:a16="http://schemas.microsoft.com/office/drawing/2014/main" val="1906732788"/>
                    </a:ext>
                  </a:extLst>
                </a:gridCol>
                <a:gridCol w="4860036">
                  <a:extLst>
                    <a:ext uri="{9D8B030D-6E8A-4147-A177-3AD203B41FA5}">
                      <a16:colId xmlns:a16="http://schemas.microsoft.com/office/drawing/2014/main" val="296131061"/>
                    </a:ext>
                  </a:extLst>
                </a:gridCol>
              </a:tblGrid>
              <a:tr h="394727">
                <a:tc>
                  <a:txBody>
                    <a:bodyPr/>
                    <a:lstStyle/>
                    <a:p>
                      <a:pPr algn="ctr"/>
                      <a:r>
                        <a:rPr lang="en-GB" noProof="0">
                          <a:latin typeface="Calibri" panose="020F0502020204030204" pitchFamily="34" charset="0"/>
                          <a:cs typeface="Calibri" panose="020F0502020204030204" pitchFamily="34" charset="0"/>
                        </a:rPr>
                        <a:t>Personal Safety</a:t>
                      </a:r>
                      <a:endParaRPr lang="en-GB" noProof="0"/>
                    </a:p>
                  </a:txBody>
                  <a:tcPr/>
                </a:tc>
                <a:tc>
                  <a:txBody>
                    <a:bodyPr/>
                    <a:lstStyle/>
                    <a:p>
                      <a:pPr algn="ctr"/>
                      <a:r>
                        <a:rPr lang="en-GB" noProof="0">
                          <a:latin typeface="Calibri" panose="020F0502020204030204" pitchFamily="34" charset="0"/>
                          <a:cs typeface="Calibri" panose="020F0502020204030204" pitchFamily="34" charset="0"/>
                        </a:rPr>
                        <a:t>Responsibilities</a:t>
                      </a:r>
                      <a:endParaRPr lang="en-GB" noProof="0"/>
                    </a:p>
                  </a:txBody>
                  <a:tcPr/>
                </a:tc>
                <a:extLst>
                  <a:ext uri="{0D108BD9-81ED-4DB2-BD59-A6C34878D82A}">
                    <a16:rowId xmlns:a16="http://schemas.microsoft.com/office/drawing/2014/main" val="2556545808"/>
                  </a:ext>
                </a:extLst>
              </a:tr>
              <a:tr h="3309216">
                <a:tc>
                  <a:txBody>
                    <a:bodyPr/>
                    <a:lstStyle/>
                    <a:p>
                      <a:pPr marL="285750" indent="-285750">
                        <a:buFont typeface="Wingdings" panose="05000000000000000000" pitchFamily="2" charset="2"/>
                        <a:buChar char="§"/>
                      </a:pPr>
                      <a:r>
                        <a:rPr lang="en-US" dirty="0">
                          <a:latin typeface="Calibri" panose="020F0502020204030204" pitchFamily="34" charset="0"/>
                          <a:cs typeface="Calibri" panose="020F0502020204030204" pitchFamily="34" charset="0"/>
                        </a:rPr>
                        <a:t>Be aware of </a:t>
                      </a:r>
                      <a:r>
                        <a:rPr lang="en-US" b="1" dirty="0">
                          <a:latin typeface="Calibri" panose="020F0502020204030204" pitchFamily="34" charset="0"/>
                          <a:cs typeface="Calibri" panose="020F0502020204030204" pitchFamily="34" charset="0"/>
                        </a:rPr>
                        <a:t>local cultural norms =</a:t>
                      </a:r>
                      <a:r>
                        <a:rPr lang="en-US" dirty="0">
                          <a:latin typeface="Calibri" panose="020F0502020204030204" pitchFamily="34" charset="0"/>
                          <a:cs typeface="Calibri" panose="020F0502020204030204" pitchFamily="34" charset="0"/>
                        </a:rPr>
                        <a:t> other cultures may have different definitions of what is appropriate</a:t>
                      </a:r>
                    </a:p>
                    <a:p>
                      <a:pPr marL="285750" indent="-285750">
                        <a:buFont typeface="Wingdings" panose="05000000000000000000" pitchFamily="2" charset="2"/>
                        <a:buChar char="§"/>
                      </a:pPr>
                      <a:r>
                        <a:rPr lang="en-US" dirty="0">
                          <a:latin typeface="Calibri" panose="020F0502020204030204" pitchFamily="34" charset="0"/>
                          <a:cs typeface="Calibri" panose="020F0502020204030204" pitchFamily="34" charset="0"/>
                        </a:rPr>
                        <a:t>Don't go out alone at night and observe cultural </a:t>
                      </a:r>
                      <a:r>
                        <a:rPr lang="en-US" b="1" dirty="0">
                          <a:latin typeface="Calibri" panose="020F0502020204030204" pitchFamily="34" charset="0"/>
                          <a:cs typeface="Calibri" panose="020F0502020204030204" pitchFamily="34" charset="0"/>
                        </a:rPr>
                        <a:t>norms related to alcohol</a:t>
                      </a:r>
                    </a:p>
                    <a:p>
                      <a:pPr marL="285750" indent="-285750">
                        <a:buFont typeface="Wingdings" panose="05000000000000000000" pitchFamily="2" charset="2"/>
                        <a:buChar char="§"/>
                      </a:pPr>
                      <a:r>
                        <a:rPr lang="en-US" dirty="0">
                          <a:latin typeface="Calibri" panose="020F0502020204030204" pitchFamily="34" charset="0"/>
                          <a:cs typeface="Calibri" panose="020F0502020204030204" pitchFamily="34" charset="0"/>
                        </a:rPr>
                        <a:t>Follow the same precautions as you would at home</a:t>
                      </a:r>
                    </a:p>
                    <a:p>
                      <a:pPr marL="285750" indent="-285750">
                        <a:buFont typeface="Wingdings" panose="05000000000000000000" pitchFamily="2" charset="2"/>
                        <a:buChar char="§"/>
                      </a:pPr>
                      <a:r>
                        <a:rPr lang="en-US" dirty="0">
                          <a:latin typeface="Calibri" panose="020F0502020204030204" pitchFamily="34" charset="0"/>
                          <a:cs typeface="Calibri" panose="020F0502020204030204" pitchFamily="34" charset="0"/>
                        </a:rPr>
                        <a:t>Should any incidents occur, don't hesitate to </a:t>
                      </a:r>
                      <a:r>
                        <a:rPr lang="en-US" b="1" dirty="0">
                          <a:latin typeface="Calibri" panose="020F0502020204030204" pitchFamily="34" charset="0"/>
                          <a:cs typeface="Calibri" panose="020F0502020204030204" pitchFamily="34" charset="0"/>
                        </a:rPr>
                        <a:t>seek help and contact the relevant supports </a:t>
                      </a:r>
                      <a:r>
                        <a:rPr lang="en-US" b="0" dirty="0">
                          <a:latin typeface="Calibri" panose="020F0502020204030204" pitchFamily="34" charset="0"/>
                          <a:cs typeface="Calibri" panose="020F0502020204030204" pitchFamily="34" charset="0"/>
                        </a:rPr>
                        <a:t>(your </a:t>
                      </a:r>
                      <a:r>
                        <a:rPr lang="en-US" dirty="0">
                          <a:latin typeface="Calibri" panose="020F0502020204030204" pitchFamily="34" charset="0"/>
                          <a:cs typeface="Calibri" panose="020F0502020204030204" pitchFamily="34" charset="0"/>
                        </a:rPr>
                        <a:t>home and host university are points of contact while abroad!)</a:t>
                      </a:r>
                    </a:p>
                  </a:txBody>
                  <a:tcPr/>
                </a:tc>
                <a:tc>
                  <a:txBody>
                    <a:bodyPr/>
                    <a:lstStyle/>
                    <a:p>
                      <a:pPr marL="285750" indent="-285750">
                        <a:buFont typeface="Wingdings" panose="05000000000000000000" pitchFamily="2" charset="2"/>
                        <a:buChar char="§"/>
                      </a:pPr>
                      <a:r>
                        <a:rPr lang="en-US" dirty="0">
                          <a:latin typeface="Calibri" panose="020F0502020204030204" pitchFamily="34" charset="0"/>
                          <a:cs typeface="Calibri" panose="020F0502020204030204" pitchFamily="34" charset="0"/>
                        </a:rPr>
                        <a:t>While abroad you are subject to </a:t>
                      </a:r>
                      <a:r>
                        <a:rPr lang="en-US" b="1" dirty="0">
                          <a:latin typeface="Calibri" panose="020F0502020204030204" pitchFamily="34" charset="0"/>
                          <a:cs typeface="Calibri" panose="020F0502020204030204" pitchFamily="34" charset="0"/>
                        </a:rPr>
                        <a:t>the local laws and regulations</a:t>
                      </a:r>
                      <a:r>
                        <a:rPr lang="en-US" dirty="0">
                          <a:latin typeface="Calibri" panose="020F0502020204030204" pitchFamily="34" charset="0"/>
                          <a:cs typeface="Calibri" panose="020F0502020204030204" pitchFamily="34" charset="0"/>
                        </a:rPr>
                        <a:t> of the host country and university</a:t>
                      </a:r>
                    </a:p>
                    <a:p>
                      <a:pPr marL="285750" indent="-285750">
                        <a:buFont typeface="Wingdings" panose="05000000000000000000" pitchFamily="2" charset="2"/>
                        <a:buChar char="§"/>
                      </a:pPr>
                      <a:r>
                        <a:rPr lang="en-US" dirty="0">
                          <a:latin typeface="Calibri" panose="020F0502020204030204" pitchFamily="34" charset="0"/>
                          <a:cs typeface="Calibri" panose="020F0502020204030204" pitchFamily="34" charset="0"/>
                        </a:rPr>
                        <a:t>If you are arrested abroad you have </a:t>
                      </a:r>
                      <a:r>
                        <a:rPr lang="en-US" b="1" dirty="0">
                          <a:latin typeface="Calibri" panose="020F0502020204030204" pitchFamily="34" charset="0"/>
                          <a:cs typeface="Calibri" panose="020F0502020204030204" pitchFamily="34" charset="0"/>
                        </a:rPr>
                        <a:t>the right to request to speak to an Irish Consular Officer</a:t>
                      </a:r>
                    </a:p>
                    <a:p>
                      <a:pPr marL="285750" indent="-285750">
                        <a:buFont typeface="Wingdings" panose="05000000000000000000" pitchFamily="2" charset="2"/>
                        <a:buChar char="§"/>
                      </a:pPr>
                      <a:r>
                        <a:rPr lang="en-US" dirty="0">
                          <a:latin typeface="Calibri" panose="020F0502020204030204" pitchFamily="34" charset="0"/>
                          <a:cs typeface="Calibri" panose="020F0502020204030204" pitchFamily="34" charset="0"/>
                        </a:rPr>
                        <a:t>You are still </a:t>
                      </a:r>
                      <a:r>
                        <a:rPr lang="en-US" b="1" dirty="0">
                          <a:latin typeface="Calibri" panose="020F0502020204030204" pitchFamily="34" charset="0"/>
                          <a:cs typeface="Calibri" panose="020F0502020204030204" pitchFamily="34" charset="0"/>
                        </a:rPr>
                        <a:t>subject to the judicial policies of Maynooth University</a:t>
                      </a:r>
                      <a:endParaRPr lang="fr-FR"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96972260"/>
                  </a:ext>
                </a:extLst>
              </a:tr>
            </a:tbl>
          </a:graphicData>
        </a:graphic>
      </p:graphicFrame>
      <p:sp>
        <p:nvSpPr>
          <p:cNvPr id="5" name="Titre 1">
            <a:extLst>
              <a:ext uri="{FF2B5EF4-FFF2-40B4-BE49-F238E27FC236}">
                <a16:creationId xmlns:a16="http://schemas.microsoft.com/office/drawing/2014/main" id="{C10D6172-23D4-4101-91F6-DFCFEF2A3C62}"/>
              </a:ext>
            </a:extLst>
          </p:cNvPr>
          <p:cNvSpPr>
            <a:spLocks noGrp="1"/>
          </p:cNvSpPr>
          <p:nvPr>
            <p:ph type="title"/>
          </p:nvPr>
        </p:nvSpPr>
        <p:spPr>
          <a:xfrm>
            <a:off x="1024128" y="585216"/>
            <a:ext cx="9720072" cy="1499616"/>
          </a:xfrm>
        </p:spPr>
        <p:txBody>
          <a:bodyPr/>
          <a:lstStyle/>
          <a:p>
            <a:r>
              <a:rPr lang="en-GB">
                <a:latin typeface="Calibri Light" panose="020F0302020204030204" pitchFamily="34" charset="0"/>
                <a:cs typeface="Calibri Light" panose="020F0302020204030204" pitchFamily="34" charset="0"/>
              </a:rPr>
              <a:t>Personal safety and responsibilities</a:t>
            </a:r>
          </a:p>
        </p:txBody>
      </p:sp>
    </p:spTree>
    <p:extLst>
      <p:ext uri="{BB962C8B-B14F-4D97-AF65-F5344CB8AC3E}">
        <p14:creationId xmlns:p14="http://schemas.microsoft.com/office/powerpoint/2010/main" val="3156785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58E33-22FF-46F2-9CF7-65AE6C4B22C3}"/>
              </a:ext>
            </a:extLst>
          </p:cNvPr>
          <p:cNvSpPr>
            <a:spLocks noGrp="1"/>
          </p:cNvSpPr>
          <p:nvPr>
            <p:ph type="title"/>
          </p:nvPr>
        </p:nvSpPr>
        <p:spPr/>
        <p:txBody>
          <a:bodyPr/>
          <a:lstStyle/>
          <a:p>
            <a:r>
              <a:rPr lang="en-IE" dirty="0">
                <a:latin typeface="Calibri Light" panose="020F0302020204030204" pitchFamily="34" charset="0"/>
                <a:cs typeface="Calibri Light" panose="020F0302020204030204" pitchFamily="34" charset="0"/>
              </a:rPr>
              <a:t>COVID - 19</a:t>
            </a:r>
          </a:p>
        </p:txBody>
      </p:sp>
      <p:sp>
        <p:nvSpPr>
          <p:cNvPr id="3" name="Content Placeholder 2">
            <a:extLst>
              <a:ext uri="{FF2B5EF4-FFF2-40B4-BE49-F238E27FC236}">
                <a16:creationId xmlns:a16="http://schemas.microsoft.com/office/drawing/2014/main" id="{8F2BFEB9-2C5D-4E4D-90EB-98F5583624E3}"/>
              </a:ext>
            </a:extLst>
          </p:cNvPr>
          <p:cNvSpPr>
            <a:spLocks noGrp="1"/>
          </p:cNvSpPr>
          <p:nvPr>
            <p:ph idx="1"/>
          </p:nvPr>
        </p:nvSpPr>
        <p:spPr/>
        <p:txBody>
          <a:bodyPr/>
          <a:lstStyle/>
          <a:p>
            <a:pPr>
              <a:buFont typeface="Wingdings" panose="05000000000000000000" pitchFamily="2" charset="2"/>
              <a:buChar char="Ø"/>
            </a:pPr>
            <a:r>
              <a:rPr lang="en-IE" dirty="0"/>
              <a:t> Make sure to keep up to date with the situation in your host country.</a:t>
            </a:r>
          </a:p>
          <a:p>
            <a:pPr>
              <a:buFont typeface="Wingdings" panose="05000000000000000000" pitchFamily="2" charset="2"/>
              <a:buChar char="Ø"/>
            </a:pPr>
            <a:r>
              <a:rPr lang="en-IE" dirty="0"/>
              <a:t> Make sure you adhere to any and all local laws, which may change frequently.</a:t>
            </a:r>
          </a:p>
          <a:p>
            <a:pPr>
              <a:buFont typeface="Wingdings" panose="05000000000000000000" pitchFamily="2" charset="2"/>
              <a:buChar char="Ø"/>
            </a:pPr>
            <a:r>
              <a:rPr lang="en-IE" dirty="0"/>
              <a:t> Make sure to find out what measures have been taken by your host university</a:t>
            </a:r>
            <a:br>
              <a:rPr lang="en-IE" dirty="0"/>
            </a:br>
            <a:r>
              <a:rPr lang="en-IE" dirty="0"/>
              <a:t>   and follow them to ensure safety of both yourself and others.</a:t>
            </a:r>
          </a:p>
          <a:p>
            <a:pPr>
              <a:buFont typeface="Wingdings" panose="05000000000000000000" pitchFamily="2" charset="2"/>
              <a:buChar char="Ø"/>
            </a:pPr>
            <a:r>
              <a:rPr lang="en-IE" dirty="0"/>
              <a:t> Check the website of Ministry of Foreign Affairs in your host country for updates.</a:t>
            </a:r>
          </a:p>
          <a:p>
            <a:pPr>
              <a:buFont typeface="Wingdings" panose="05000000000000000000" pitchFamily="2" charset="2"/>
              <a:buChar char="Ø"/>
            </a:pPr>
            <a:r>
              <a:rPr lang="en-IE" dirty="0"/>
              <a:t> Remember the Irish Embassy is a good point of contact if you’re unsure about </a:t>
            </a:r>
            <a:br>
              <a:rPr lang="en-IE" dirty="0"/>
            </a:br>
            <a:r>
              <a:rPr lang="en-IE" dirty="0"/>
              <a:t>   travelling restrictions, laws, etc.</a:t>
            </a:r>
          </a:p>
          <a:p>
            <a:pPr>
              <a:buFont typeface="Wingdings" panose="05000000000000000000" pitchFamily="2" charset="2"/>
              <a:buChar char="Ø"/>
            </a:pPr>
            <a:r>
              <a:rPr lang="en-IE" dirty="0"/>
              <a:t> In other words, be a responsible citizen! </a:t>
            </a:r>
            <a:r>
              <a:rPr lang="en-IE">
                <a:sym typeface="Wingdings" panose="05000000000000000000" pitchFamily="2" charset="2"/>
              </a:rPr>
              <a:t></a:t>
            </a:r>
            <a:endParaRPr lang="en-IE" dirty="0"/>
          </a:p>
        </p:txBody>
      </p:sp>
    </p:spTree>
    <p:extLst>
      <p:ext uri="{BB962C8B-B14F-4D97-AF65-F5344CB8AC3E}">
        <p14:creationId xmlns:p14="http://schemas.microsoft.com/office/powerpoint/2010/main" val="24943989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113A446C37F14886BE18B9476FC383" ma:contentTypeVersion="10" ma:contentTypeDescription="Create a new document." ma:contentTypeScope="" ma:versionID="028d2fe408a017d9934b22578299bd1c">
  <xsd:schema xmlns:xsd="http://www.w3.org/2001/XMLSchema" xmlns:xs="http://www.w3.org/2001/XMLSchema" xmlns:p="http://schemas.microsoft.com/office/2006/metadata/properties" xmlns:ns2="d91c3ef6-d17a-4c19-a9ab-36b25ca31311" xmlns:ns3="8ca55a97-9f81-4439-97ed-f0420544723e" targetNamespace="http://schemas.microsoft.com/office/2006/metadata/properties" ma:root="true" ma:fieldsID="db1ad5264808690c55e16cdbbf4be324" ns2:_="" ns3:_="">
    <xsd:import namespace="d91c3ef6-d17a-4c19-a9ab-36b25ca31311"/>
    <xsd:import namespace="8ca55a97-9f81-4439-97ed-f0420544723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1c3ef6-d17a-4c19-a9ab-36b25ca313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ca55a97-9f81-4439-97ed-f0420544723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1468F0-CFF0-4E09-B52E-FBA97AC89A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1c3ef6-d17a-4c19-a9ab-36b25ca31311"/>
    <ds:schemaRef ds:uri="8ca55a97-9f81-4439-97ed-f042054472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0BD489-F7FB-4F07-9EB0-05712B0CF3F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EC70FD2-7DB4-4432-9070-FF51FD8C5E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1242</TotalTime>
  <Words>2135</Words>
  <Application>Microsoft Office PowerPoint</Application>
  <PresentationFormat>Widescreen</PresentationFormat>
  <Paragraphs>238</Paragraphs>
  <Slides>29</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29</vt:i4>
      </vt:variant>
    </vt:vector>
  </HeadingPairs>
  <TitlesOfParts>
    <vt:vector size="41" baseType="lpstr">
      <vt:lpstr>-apple-system</vt:lpstr>
      <vt:lpstr>Arial</vt:lpstr>
      <vt:lpstr>Arial Black</vt:lpstr>
      <vt:lpstr>Calibri</vt:lpstr>
      <vt:lpstr>Calibri Light</vt:lpstr>
      <vt:lpstr>Courier New</vt:lpstr>
      <vt:lpstr>FontAwesome</vt:lpstr>
      <vt:lpstr>Tw Cen MT</vt:lpstr>
      <vt:lpstr>Tw Cen MT Condensed</vt:lpstr>
      <vt:lpstr>Wingdings</vt:lpstr>
      <vt:lpstr>Wingdings 3</vt:lpstr>
      <vt:lpstr>Intégral</vt:lpstr>
      <vt:lpstr>Pre-departure orientation 2020</vt:lpstr>
      <vt:lpstr>welcome</vt:lpstr>
      <vt:lpstr>WHAT TO THINK ABOUT BEFORE LEAVing</vt:lpstr>
      <vt:lpstr>Health – while abroad</vt:lpstr>
      <vt:lpstr>Safety before you go</vt:lpstr>
      <vt:lpstr>PowerPoint Presentation</vt:lpstr>
      <vt:lpstr>If you are A non-eu citizen</vt:lpstr>
      <vt:lpstr>Personal safety and responsibilities</vt:lpstr>
      <vt:lpstr>COVID - 19</vt:lpstr>
      <vt:lpstr>Document and financial safety</vt:lpstr>
      <vt:lpstr>Helpful links</vt:lpstr>
      <vt:lpstr>Registration &amp; fees</vt:lpstr>
      <vt:lpstr>Registering your year abroad</vt:lpstr>
      <vt:lpstr>Repeat exams</vt:lpstr>
      <vt:lpstr>Academic differences</vt:lpstr>
      <vt:lpstr>Transcript of records</vt:lpstr>
      <vt:lpstr>Students receiving SUSI, Back to Education, County Council/VEC or other grants</vt:lpstr>
      <vt:lpstr>PowerPoint Presentation</vt:lpstr>
      <vt:lpstr>ERASMUS GRANT</vt:lpstr>
      <vt:lpstr>Erasmus documents</vt:lpstr>
      <vt:lpstr>About the grant receipt…</vt:lpstr>
      <vt:lpstr>Living situations</vt:lpstr>
      <vt:lpstr>expectations</vt:lpstr>
      <vt:lpstr>CULTURAL ADJUSTMENT BE PREPARED FOR MORAL UPS AND DOWNS</vt:lpstr>
      <vt:lpstr>A key TO your future</vt:lpstr>
      <vt:lpstr>Hints and tips</vt:lpstr>
      <vt:lpstr>Budget now</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Pre-departure orientation 2018</dc:title>
  <dc:creator>Laurie Gaultier</dc:creator>
  <cp:lastModifiedBy>Alena Jurikova</cp:lastModifiedBy>
  <cp:revision>2</cp:revision>
  <dcterms:created xsi:type="dcterms:W3CDTF">2018-04-23T14:42:34Z</dcterms:created>
  <dcterms:modified xsi:type="dcterms:W3CDTF">2020-09-04T13:13:35Z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0x0101000B113A446C37F14886BE18B9476FC383</vt:lpwstr>
  </property>
  <property fmtid="{D5CDD505-2E9C-101B-9397-08002B2CF9AE}" pid="3" name="AuthorIds_UIVersion_1024">
    <vt:lpwstr>6</vt:lpwstr>
  </property>
</Properties>
</file>