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omments/comment1.xml" ContentType="application/vnd.openxmlformats-officedocument.presentationml.comments+xml"/>
  <Override PartName="/ppt/notesSlides/notesSlide16.xml" ContentType="application/vnd.openxmlformats-officedocument.presentationml.notesSlide+xml"/>
  <Override PartName="/ppt/comments/comment2.xml" ContentType="application/vnd.openxmlformats-officedocument.presentationml.comment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 id="2147483660" r:id="rId5"/>
  </p:sldMasterIdLst>
  <p:notesMasterIdLst>
    <p:notesMasterId r:id="rId27"/>
  </p:notesMasterIdLst>
  <p:handoutMasterIdLst>
    <p:handoutMasterId r:id="rId28"/>
  </p:handoutMasterIdLst>
  <p:sldIdLst>
    <p:sldId id="256" r:id="rId6"/>
    <p:sldId id="272" r:id="rId7"/>
    <p:sldId id="257" r:id="rId8"/>
    <p:sldId id="270" r:id="rId9"/>
    <p:sldId id="268" r:id="rId10"/>
    <p:sldId id="296" r:id="rId11"/>
    <p:sldId id="291" r:id="rId12"/>
    <p:sldId id="293" r:id="rId13"/>
    <p:sldId id="258" r:id="rId14"/>
    <p:sldId id="286" r:id="rId15"/>
    <p:sldId id="292" r:id="rId16"/>
    <p:sldId id="294" r:id="rId17"/>
    <p:sldId id="295" r:id="rId18"/>
    <p:sldId id="271" r:id="rId19"/>
    <p:sldId id="259" r:id="rId20"/>
    <p:sldId id="279" r:id="rId21"/>
    <p:sldId id="280" r:id="rId22"/>
    <p:sldId id="275" r:id="rId23"/>
    <p:sldId id="266" r:id="rId24"/>
    <p:sldId id="299" r:id="rId25"/>
    <p:sldId id="298" r:id="rId26"/>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ifer Bolton Arbeit" initials="JBA" lastIdx="3" clrIdx="0">
    <p:extLst>
      <p:ext uri="{19B8F6BF-5375-455C-9EA6-DF929625EA0E}">
        <p15:presenceInfo xmlns:p15="http://schemas.microsoft.com/office/powerpoint/2012/main" userId="S::Jennifer.BoltonArbeit@mu.ie::947837fc-9168-42cb-87b3-2fd6f2fb515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99"/>
    <a:srgbClr val="2159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CC937A-9967-48BF-A546-E48449D8DC31}" v="104" dt="2021-04-21T17:31:16.781"/>
    <p1510:client id="{E7C8011D-D92E-4F71-A985-C1D0215C5CE0}" v="1646" dt="2021-04-21T08:31:23.5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819" autoAdjust="0"/>
  </p:normalViewPr>
  <p:slideViewPr>
    <p:cSldViewPr>
      <p:cViewPr varScale="1">
        <p:scale>
          <a:sx n="97" d="100"/>
          <a:sy n="97" d="100"/>
        </p:scale>
        <p:origin x="200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4-20T16:17:11.798" idx="1">
    <p:pos x="10" y="10"/>
    <p:text>Not sure we should use this, may confuse the students?</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4-20T16:17:40.278" idx="3">
    <p:pos x="10" y="10"/>
    <p:text>I think we shold add the slide on our services, maybe here. As its a good oppertunity to plug how brilliant you have made it!</p:text>
    <p:extLst>
      <p:ext uri="{C676402C-5697-4E1C-873F-D02D1690AC5C}">
        <p15:threadingInfo xmlns:p15="http://schemas.microsoft.com/office/powerpoint/2012/main" timeZoneBias="-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7520"/>
          </a:xfrm>
          <a:prstGeom prst="rect">
            <a:avLst/>
          </a:prstGeom>
        </p:spPr>
        <p:txBody>
          <a:bodyPr vert="horz" lIns="91001" tIns="45501" rIns="91001" bIns="45501" rtlCol="0"/>
          <a:lstStyle>
            <a:lvl1pPr algn="l">
              <a:defRPr sz="1200"/>
            </a:lvl1pPr>
          </a:lstStyle>
          <a:p>
            <a:endParaRPr lang="en-IE"/>
          </a:p>
        </p:txBody>
      </p:sp>
      <p:sp>
        <p:nvSpPr>
          <p:cNvPr id="3" name="Date Placeholder 2"/>
          <p:cNvSpPr>
            <a:spLocks noGrp="1"/>
          </p:cNvSpPr>
          <p:nvPr>
            <p:ph type="dt" sz="quarter" idx="1"/>
          </p:nvPr>
        </p:nvSpPr>
        <p:spPr>
          <a:xfrm>
            <a:off x="3850443" y="1"/>
            <a:ext cx="2945659" cy="497520"/>
          </a:xfrm>
          <a:prstGeom prst="rect">
            <a:avLst/>
          </a:prstGeom>
        </p:spPr>
        <p:txBody>
          <a:bodyPr vert="horz" lIns="91001" tIns="45501" rIns="91001" bIns="45501" rtlCol="0"/>
          <a:lstStyle>
            <a:lvl1pPr algn="r">
              <a:defRPr sz="1200"/>
            </a:lvl1pPr>
          </a:lstStyle>
          <a:p>
            <a:fld id="{9073E8B4-A194-4E60-8D11-193777F41F67}" type="datetimeFigureOut">
              <a:rPr lang="en-IE" smtClean="0"/>
              <a:t>21/04/2021</a:t>
            </a:fld>
            <a:endParaRPr lang="en-IE"/>
          </a:p>
        </p:txBody>
      </p:sp>
      <p:sp>
        <p:nvSpPr>
          <p:cNvPr id="4" name="Footer Placeholder 3"/>
          <p:cNvSpPr>
            <a:spLocks noGrp="1"/>
          </p:cNvSpPr>
          <p:nvPr>
            <p:ph type="ftr" sz="quarter" idx="2"/>
          </p:nvPr>
        </p:nvSpPr>
        <p:spPr>
          <a:xfrm>
            <a:off x="0" y="9430705"/>
            <a:ext cx="2945659" cy="497520"/>
          </a:xfrm>
          <a:prstGeom prst="rect">
            <a:avLst/>
          </a:prstGeom>
        </p:spPr>
        <p:txBody>
          <a:bodyPr vert="horz" lIns="91001" tIns="45501" rIns="91001" bIns="45501" rtlCol="0" anchor="b"/>
          <a:lstStyle>
            <a:lvl1pPr algn="l">
              <a:defRPr sz="1200"/>
            </a:lvl1pPr>
          </a:lstStyle>
          <a:p>
            <a:endParaRPr lang="en-IE"/>
          </a:p>
        </p:txBody>
      </p:sp>
      <p:sp>
        <p:nvSpPr>
          <p:cNvPr id="5" name="Slide Number Placeholder 4"/>
          <p:cNvSpPr>
            <a:spLocks noGrp="1"/>
          </p:cNvSpPr>
          <p:nvPr>
            <p:ph type="sldNum" sz="quarter" idx="3"/>
          </p:nvPr>
        </p:nvSpPr>
        <p:spPr>
          <a:xfrm>
            <a:off x="3850443" y="9430705"/>
            <a:ext cx="2945659" cy="497520"/>
          </a:xfrm>
          <a:prstGeom prst="rect">
            <a:avLst/>
          </a:prstGeom>
        </p:spPr>
        <p:txBody>
          <a:bodyPr vert="horz" lIns="91001" tIns="45501" rIns="91001" bIns="45501" rtlCol="0" anchor="b"/>
          <a:lstStyle>
            <a:lvl1pPr algn="r">
              <a:defRPr sz="1200"/>
            </a:lvl1pPr>
          </a:lstStyle>
          <a:p>
            <a:fld id="{4AEA20B4-CD4F-45FD-A2FC-51E1E25D0DA7}" type="slidenum">
              <a:rPr lang="en-IE" smtClean="0"/>
              <a:t>‹#›</a:t>
            </a:fld>
            <a:endParaRPr lang="en-IE"/>
          </a:p>
        </p:txBody>
      </p:sp>
    </p:spTree>
    <p:extLst>
      <p:ext uri="{BB962C8B-B14F-4D97-AF65-F5344CB8AC3E}">
        <p14:creationId xmlns:p14="http://schemas.microsoft.com/office/powerpoint/2010/main" val="38763696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001" tIns="45501" rIns="91001" bIns="45501" rtlCol="0"/>
          <a:lstStyle>
            <a:lvl1pPr algn="l">
              <a:defRPr sz="1200"/>
            </a:lvl1pPr>
          </a:lstStyle>
          <a:p>
            <a:endParaRPr lang="en-IE" dirty="0"/>
          </a:p>
        </p:txBody>
      </p:sp>
      <p:sp>
        <p:nvSpPr>
          <p:cNvPr id="3" name="Date Placeholder 2"/>
          <p:cNvSpPr>
            <a:spLocks noGrp="1"/>
          </p:cNvSpPr>
          <p:nvPr>
            <p:ph type="dt" idx="1"/>
          </p:nvPr>
        </p:nvSpPr>
        <p:spPr>
          <a:xfrm>
            <a:off x="3850443" y="0"/>
            <a:ext cx="2945659" cy="496411"/>
          </a:xfrm>
          <a:prstGeom prst="rect">
            <a:avLst/>
          </a:prstGeom>
        </p:spPr>
        <p:txBody>
          <a:bodyPr vert="horz" lIns="91001" tIns="45501" rIns="91001" bIns="45501" rtlCol="0"/>
          <a:lstStyle>
            <a:lvl1pPr algn="r">
              <a:defRPr sz="1200"/>
            </a:lvl1pPr>
          </a:lstStyle>
          <a:p>
            <a:fld id="{23B66CA2-2370-43BA-828F-16526DC24D48}" type="datetimeFigureOut">
              <a:rPr lang="en-IE" smtClean="0"/>
              <a:pPr/>
              <a:t>21/04/2021</a:t>
            </a:fld>
            <a:endParaRPr lang="en-IE" dirty="0"/>
          </a:p>
        </p:txBody>
      </p:sp>
      <p:sp>
        <p:nvSpPr>
          <p:cNvPr id="4" name="Slide Image Placeholder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1001" tIns="45501" rIns="91001" bIns="45501" rtlCol="0" anchor="ctr"/>
          <a:lstStyle/>
          <a:p>
            <a:endParaRPr lang="en-IE" dirty="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001" tIns="45501" rIns="91001" bIns="4550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9430091"/>
            <a:ext cx="2945659" cy="496411"/>
          </a:xfrm>
          <a:prstGeom prst="rect">
            <a:avLst/>
          </a:prstGeom>
        </p:spPr>
        <p:txBody>
          <a:bodyPr vert="horz" lIns="91001" tIns="45501" rIns="91001" bIns="45501" rtlCol="0" anchor="b"/>
          <a:lstStyle>
            <a:lvl1pPr algn="l">
              <a:defRPr sz="1200"/>
            </a:lvl1pPr>
          </a:lstStyle>
          <a:p>
            <a:endParaRPr lang="en-IE" dirty="0"/>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001" tIns="45501" rIns="91001" bIns="45501" rtlCol="0" anchor="b"/>
          <a:lstStyle>
            <a:lvl1pPr algn="r">
              <a:defRPr sz="1200"/>
            </a:lvl1pPr>
          </a:lstStyle>
          <a:p>
            <a:fld id="{571DF50D-454F-48D8-BBDA-EF2C3954DCC2}" type="slidenum">
              <a:rPr lang="en-IE" smtClean="0"/>
              <a:pPr/>
              <a:t>‹#›</a:t>
            </a:fld>
            <a:endParaRPr lang="en-IE" dirty="0"/>
          </a:p>
        </p:txBody>
      </p:sp>
    </p:spTree>
    <p:extLst>
      <p:ext uri="{BB962C8B-B14F-4D97-AF65-F5344CB8AC3E}">
        <p14:creationId xmlns:p14="http://schemas.microsoft.com/office/powerpoint/2010/main" val="31581120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Introduce</a:t>
            </a:r>
          </a:p>
          <a:p>
            <a:r>
              <a:rPr lang="en-IE" dirty="0"/>
              <a:t>Housekeeping</a:t>
            </a:r>
          </a:p>
          <a:p>
            <a:r>
              <a:rPr lang="en-IE" dirty="0"/>
              <a:t>Plan</a:t>
            </a:r>
            <a:r>
              <a:rPr lang="en-IE" baseline="0" dirty="0"/>
              <a:t> </a:t>
            </a:r>
            <a:r>
              <a:rPr lang="en-IE" dirty="0"/>
              <a:t>for talk</a:t>
            </a:r>
          </a:p>
          <a:p>
            <a:r>
              <a:rPr lang="en-IE" dirty="0"/>
              <a:t>General questions at the end</a:t>
            </a:r>
          </a:p>
          <a:p>
            <a:r>
              <a:rPr lang="en-IE" dirty="0"/>
              <a:t>Personal questions you can make an appointment to see us or use the query form. </a:t>
            </a:r>
          </a:p>
        </p:txBody>
      </p:sp>
      <p:sp>
        <p:nvSpPr>
          <p:cNvPr id="4" name="Slide Number Placeholder 3"/>
          <p:cNvSpPr>
            <a:spLocks noGrp="1"/>
          </p:cNvSpPr>
          <p:nvPr>
            <p:ph type="sldNum" sz="quarter" idx="10"/>
          </p:nvPr>
        </p:nvSpPr>
        <p:spPr/>
        <p:txBody>
          <a:bodyPr/>
          <a:lstStyle/>
          <a:p>
            <a:fld id="{571DF50D-454F-48D8-BBDA-EF2C3954DCC2}" type="slidenum">
              <a:rPr lang="en-IE" smtClean="0"/>
              <a:pPr/>
              <a:t>1</a:t>
            </a:fld>
            <a:endParaRPr lang="en-IE" dirty="0"/>
          </a:p>
        </p:txBody>
      </p:sp>
    </p:spTree>
    <p:extLst>
      <p:ext uri="{BB962C8B-B14F-4D97-AF65-F5344CB8AC3E}">
        <p14:creationId xmlns:p14="http://schemas.microsoft.com/office/powerpoint/2010/main" val="20686507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Special Rate Threshold</a:t>
            </a:r>
            <a:r>
              <a:rPr lang="en-IE" baseline="0" dirty="0"/>
              <a:t> is now €24,500</a:t>
            </a:r>
          </a:p>
          <a:p>
            <a:r>
              <a:rPr lang="en-IE" baseline="0"/>
              <a:t>The new announcement and the increase of support.</a:t>
            </a:r>
            <a:r>
              <a:rPr lang="en-IE" baseline="0" dirty="0"/>
              <a:t> </a:t>
            </a:r>
            <a:endParaRPr lang="en-IE" dirty="0"/>
          </a:p>
        </p:txBody>
      </p:sp>
      <p:sp>
        <p:nvSpPr>
          <p:cNvPr id="4" name="Slide Number Placeholder 3"/>
          <p:cNvSpPr>
            <a:spLocks noGrp="1"/>
          </p:cNvSpPr>
          <p:nvPr>
            <p:ph type="sldNum" sz="quarter" idx="10"/>
          </p:nvPr>
        </p:nvSpPr>
        <p:spPr/>
        <p:txBody>
          <a:bodyPr/>
          <a:lstStyle/>
          <a:p>
            <a:fld id="{571DF50D-454F-48D8-BBDA-EF2C3954DCC2}" type="slidenum">
              <a:rPr lang="en-IE" smtClean="0"/>
              <a:pPr/>
              <a:t>10</a:t>
            </a:fld>
            <a:endParaRPr lang="en-IE" dirty="0"/>
          </a:p>
        </p:txBody>
      </p:sp>
    </p:spTree>
    <p:extLst>
      <p:ext uri="{BB962C8B-B14F-4D97-AF65-F5344CB8AC3E}">
        <p14:creationId xmlns:p14="http://schemas.microsoft.com/office/powerpoint/2010/main" val="13330313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How long will SUSI support a student. </a:t>
            </a:r>
          </a:p>
          <a:p>
            <a:r>
              <a:rPr lang="en-GB"/>
              <a:t>Make sure that this is progression and their circumstances don’t change. </a:t>
            </a:r>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71DF50D-454F-48D8-BBDA-EF2C3954DCC2}" type="slidenum">
              <a:rPr kumimoji="0" lang="en-I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I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675938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Not happy with SUSI.</a:t>
            </a:r>
          </a:p>
          <a:p>
            <a:r>
              <a:rPr lang="en-GB"/>
              <a:t>Sometimes SUSI gets it wrong. </a:t>
            </a:r>
            <a:endParaRPr lang="en-IE"/>
          </a:p>
        </p:txBody>
      </p:sp>
      <p:sp>
        <p:nvSpPr>
          <p:cNvPr id="4" name="Slide Number Placeholder 3"/>
          <p:cNvSpPr>
            <a:spLocks noGrp="1"/>
          </p:cNvSpPr>
          <p:nvPr>
            <p:ph type="sldNum" sz="quarter" idx="5"/>
          </p:nvPr>
        </p:nvSpPr>
        <p:spPr/>
        <p:txBody>
          <a:bodyPr/>
          <a:lstStyle/>
          <a:p>
            <a:fld id="{571DF50D-454F-48D8-BBDA-EF2C3954DCC2}" type="slidenum">
              <a:rPr lang="en-IE" smtClean="0"/>
              <a:pPr/>
              <a:t>12</a:t>
            </a:fld>
            <a:endParaRPr lang="en-IE"/>
          </a:p>
        </p:txBody>
      </p:sp>
    </p:spTree>
    <p:extLst>
      <p:ext uri="{BB962C8B-B14F-4D97-AF65-F5344CB8AC3E}">
        <p14:creationId xmlns:p14="http://schemas.microsoft.com/office/powerpoint/2010/main" val="24503009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71DF50D-454F-48D8-BBDA-EF2C3954DCC2}" type="slidenum">
              <a:rPr kumimoji="0" lang="en-I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I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841728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a:t>Contact SUSI using</a:t>
            </a:r>
            <a:r>
              <a:rPr lang="en-IE" baseline="0"/>
              <a:t> any of these methods. </a:t>
            </a:r>
          </a:p>
          <a:p>
            <a:r>
              <a:rPr lang="en-IE" baseline="0"/>
              <a:t>On premises today but unlikely to answer individual queries on site.</a:t>
            </a:r>
            <a:endParaRPr lang="en-IE"/>
          </a:p>
        </p:txBody>
      </p:sp>
      <p:sp>
        <p:nvSpPr>
          <p:cNvPr id="4" name="Slide Number Placeholder 3"/>
          <p:cNvSpPr>
            <a:spLocks noGrp="1"/>
          </p:cNvSpPr>
          <p:nvPr>
            <p:ph type="sldNum" sz="quarter" idx="10"/>
          </p:nvPr>
        </p:nvSpPr>
        <p:spPr/>
        <p:txBody>
          <a:bodyPr/>
          <a:lstStyle/>
          <a:p>
            <a:fld id="{571DF50D-454F-48D8-BBDA-EF2C3954DCC2}" type="slidenum">
              <a:rPr lang="en-IE" smtClean="0"/>
              <a:pPr/>
              <a:t>14</a:t>
            </a:fld>
            <a:endParaRPr lang="en-IE"/>
          </a:p>
        </p:txBody>
      </p:sp>
    </p:spTree>
    <p:extLst>
      <p:ext uri="{BB962C8B-B14F-4D97-AF65-F5344CB8AC3E}">
        <p14:creationId xmlns:p14="http://schemas.microsoft.com/office/powerpoint/2010/main" val="7732768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BTEA €203 per week </a:t>
            </a:r>
          </a:p>
          <a:p>
            <a:r>
              <a:rPr lang="en-IE" dirty="0"/>
              <a:t>If dependant child from 2017 €500 book allowance</a:t>
            </a:r>
          </a:p>
          <a:p>
            <a:r>
              <a:rPr lang="en-IE" dirty="0"/>
              <a:t>Check the website</a:t>
            </a:r>
          </a:p>
          <a:p>
            <a:endParaRPr lang="en-IE"/>
          </a:p>
          <a:p>
            <a:r>
              <a:rPr lang="en-IE"/>
              <a:t>If you receive BETA you do not get the Maintenance part of SUSI </a:t>
            </a:r>
          </a:p>
          <a:p>
            <a:r>
              <a:rPr lang="en-IE"/>
              <a:t>I would get advice on moving from a social welfare payment to BETA, if its not jobseekers.  We would advice for example lone parents and people on disability allowance to keep their payments the same and apply for SUSI.  </a:t>
            </a:r>
          </a:p>
          <a:p>
            <a:endParaRPr lang="en-IE"/>
          </a:p>
          <a:p>
            <a:r>
              <a:rPr lang="en-IE"/>
              <a:t>People on Careers allowance have to check the hours of their course as they are only allowed to study a certain amount of hours (18) if they want to continue their careers allowance. </a:t>
            </a:r>
          </a:p>
        </p:txBody>
      </p:sp>
      <p:sp>
        <p:nvSpPr>
          <p:cNvPr id="4" name="Slide Number Placeholder 3"/>
          <p:cNvSpPr>
            <a:spLocks noGrp="1"/>
          </p:cNvSpPr>
          <p:nvPr>
            <p:ph type="sldNum" sz="quarter" idx="10"/>
          </p:nvPr>
        </p:nvSpPr>
        <p:spPr/>
        <p:txBody>
          <a:bodyPr/>
          <a:lstStyle/>
          <a:p>
            <a:fld id="{571DF50D-454F-48D8-BBDA-EF2C3954DCC2}" type="slidenum">
              <a:rPr lang="en-IE" smtClean="0"/>
              <a:pPr/>
              <a:t>15</a:t>
            </a:fld>
            <a:endParaRPr lang="en-IE" dirty="0"/>
          </a:p>
        </p:txBody>
      </p:sp>
    </p:spTree>
    <p:extLst>
      <p:ext uri="{BB962C8B-B14F-4D97-AF65-F5344CB8AC3E}">
        <p14:creationId xmlns:p14="http://schemas.microsoft.com/office/powerpoint/2010/main" val="1803296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46200" y="1141413"/>
            <a:ext cx="4105275" cy="3079750"/>
          </a:xfrm>
        </p:spPr>
      </p:sp>
      <p:sp>
        <p:nvSpPr>
          <p:cNvPr id="3" name="Notes Placeholder 2"/>
          <p:cNvSpPr>
            <a:spLocks noGrp="1"/>
          </p:cNvSpPr>
          <p:nvPr>
            <p:ph type="body" idx="1"/>
          </p:nvPr>
        </p:nvSpPr>
        <p:spPr/>
        <p:txBody>
          <a:bodyPr/>
          <a:lstStyle/>
          <a:p>
            <a:r>
              <a:rPr lang="en-IE" dirty="0"/>
              <a:t>SAF talk to us – book an appointment online for advice </a:t>
            </a:r>
            <a:r>
              <a:rPr lang="en-IE" baseline="0" dirty="0"/>
              <a:t> - can refer on for assistance if needed</a:t>
            </a:r>
          </a:p>
        </p:txBody>
      </p:sp>
      <p:sp>
        <p:nvSpPr>
          <p:cNvPr id="4" name="Slide Number Placeholder 3"/>
          <p:cNvSpPr>
            <a:spLocks noGrp="1"/>
          </p:cNvSpPr>
          <p:nvPr>
            <p:ph type="sldNum" sz="quarter" idx="10"/>
          </p:nvPr>
        </p:nvSpPr>
        <p:spPr/>
        <p:txBody>
          <a:bodyPr/>
          <a:lstStyle/>
          <a:p>
            <a:pPr defTabSz="910011">
              <a:defRPr/>
            </a:pPr>
            <a:fld id="{571DF50D-454F-48D8-BBDA-EF2C3954DCC2}" type="slidenum">
              <a:rPr lang="en-IE">
                <a:solidFill>
                  <a:prstClr val="black"/>
                </a:solidFill>
                <a:latin typeface="Calibri"/>
              </a:rPr>
              <a:pPr defTabSz="910011">
                <a:defRPr/>
              </a:pPr>
              <a:t>16</a:t>
            </a:fld>
            <a:endParaRPr lang="en-IE" dirty="0">
              <a:solidFill>
                <a:prstClr val="black"/>
              </a:solidFill>
              <a:latin typeface="Calibri"/>
            </a:endParaRPr>
          </a:p>
        </p:txBody>
      </p:sp>
    </p:spTree>
    <p:extLst>
      <p:ext uri="{BB962C8B-B14F-4D97-AF65-F5344CB8AC3E}">
        <p14:creationId xmlns:p14="http://schemas.microsoft.com/office/powerpoint/2010/main" val="11454074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46200" y="1141413"/>
            <a:ext cx="4105275" cy="3079750"/>
          </a:xfrm>
        </p:spPr>
      </p:sp>
      <p:sp>
        <p:nvSpPr>
          <p:cNvPr id="3" name="Notes Placeholder 2"/>
          <p:cNvSpPr>
            <a:spLocks noGrp="1"/>
          </p:cNvSpPr>
          <p:nvPr>
            <p:ph type="body" idx="1"/>
          </p:nvPr>
        </p:nvSpPr>
        <p:spPr/>
        <p:txBody>
          <a:bodyPr/>
          <a:lstStyle/>
          <a:p>
            <a:pPr lvl="0"/>
            <a:r>
              <a:rPr lang="en-IE" dirty="0">
                <a:solidFill>
                  <a:prstClr val="black"/>
                </a:solidFill>
              </a:rPr>
              <a:t>SEF talk to us – book an appointment online for advice  - can refer on for assistance if needed</a:t>
            </a:r>
          </a:p>
          <a:p>
            <a:pPr lvl="0"/>
            <a:r>
              <a:rPr lang="en-IE" dirty="0">
                <a:solidFill>
                  <a:prstClr val="black"/>
                </a:solidFill>
              </a:rPr>
              <a:t>STL – emergency loan must be paid back </a:t>
            </a:r>
          </a:p>
        </p:txBody>
      </p:sp>
      <p:sp>
        <p:nvSpPr>
          <p:cNvPr id="4" name="Slide Number Placeholder 3"/>
          <p:cNvSpPr>
            <a:spLocks noGrp="1"/>
          </p:cNvSpPr>
          <p:nvPr>
            <p:ph type="sldNum" sz="quarter" idx="10"/>
          </p:nvPr>
        </p:nvSpPr>
        <p:spPr/>
        <p:txBody>
          <a:bodyPr/>
          <a:lstStyle/>
          <a:p>
            <a:pPr defTabSz="910011">
              <a:defRPr/>
            </a:pPr>
            <a:fld id="{571DF50D-454F-48D8-BBDA-EF2C3954DCC2}" type="slidenum">
              <a:rPr lang="en-IE">
                <a:solidFill>
                  <a:prstClr val="black"/>
                </a:solidFill>
                <a:latin typeface="Calibri"/>
              </a:rPr>
              <a:pPr defTabSz="910011">
                <a:defRPr/>
              </a:pPr>
              <a:t>17</a:t>
            </a:fld>
            <a:endParaRPr lang="en-IE" dirty="0">
              <a:solidFill>
                <a:prstClr val="black"/>
              </a:solidFill>
              <a:latin typeface="Calibri"/>
            </a:endParaRPr>
          </a:p>
        </p:txBody>
      </p:sp>
    </p:spTree>
    <p:extLst>
      <p:ext uri="{BB962C8B-B14F-4D97-AF65-F5344CB8AC3E}">
        <p14:creationId xmlns:p14="http://schemas.microsoft.com/office/powerpoint/2010/main" val="29059148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Talk to fees and grants about fees and payment</a:t>
            </a:r>
            <a:r>
              <a:rPr lang="en-IE" baseline="0" dirty="0"/>
              <a:t> plans</a:t>
            </a:r>
          </a:p>
          <a:p>
            <a:r>
              <a:rPr lang="en-IE" baseline="0" dirty="0"/>
              <a:t>Student Services – Me!, Medical, counselling, and everything else!</a:t>
            </a:r>
          </a:p>
          <a:p>
            <a:r>
              <a:rPr lang="en-IE" baseline="0" dirty="0"/>
              <a:t>Academic Advisory service – for advice on the course, subjects and options e.g. repeats</a:t>
            </a:r>
          </a:p>
          <a:p>
            <a:endParaRPr lang="en-IE" baseline="0" dirty="0"/>
          </a:p>
          <a:p>
            <a:endParaRPr lang="en-IE" dirty="0"/>
          </a:p>
        </p:txBody>
      </p:sp>
      <p:sp>
        <p:nvSpPr>
          <p:cNvPr id="4" name="Slide Number Placeholder 3"/>
          <p:cNvSpPr>
            <a:spLocks noGrp="1"/>
          </p:cNvSpPr>
          <p:nvPr>
            <p:ph type="sldNum" sz="quarter" idx="10"/>
          </p:nvPr>
        </p:nvSpPr>
        <p:spPr/>
        <p:txBody>
          <a:bodyPr/>
          <a:lstStyle/>
          <a:p>
            <a:fld id="{571DF50D-454F-48D8-BBDA-EF2C3954DCC2}" type="slidenum">
              <a:rPr lang="en-IE" smtClean="0"/>
              <a:pPr/>
              <a:t>18</a:t>
            </a:fld>
            <a:endParaRPr lang="en-IE" dirty="0"/>
          </a:p>
        </p:txBody>
      </p:sp>
    </p:spTree>
    <p:extLst>
      <p:ext uri="{BB962C8B-B14F-4D97-AF65-F5344CB8AC3E}">
        <p14:creationId xmlns:p14="http://schemas.microsoft.com/office/powerpoint/2010/main" val="9754017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Contact details</a:t>
            </a:r>
          </a:p>
        </p:txBody>
      </p:sp>
      <p:sp>
        <p:nvSpPr>
          <p:cNvPr id="4" name="Slide Number Placeholder 3"/>
          <p:cNvSpPr>
            <a:spLocks noGrp="1"/>
          </p:cNvSpPr>
          <p:nvPr>
            <p:ph type="sldNum" sz="quarter" idx="10"/>
          </p:nvPr>
        </p:nvSpPr>
        <p:spPr/>
        <p:txBody>
          <a:bodyPr/>
          <a:lstStyle/>
          <a:p>
            <a:fld id="{571DF50D-454F-48D8-BBDA-EF2C3954DCC2}" type="slidenum">
              <a:rPr lang="en-IE" smtClean="0"/>
              <a:pPr/>
              <a:t>19</a:t>
            </a:fld>
            <a:endParaRPr lang="en-IE" dirty="0"/>
          </a:p>
        </p:txBody>
      </p:sp>
    </p:spTree>
    <p:extLst>
      <p:ext uri="{BB962C8B-B14F-4D97-AF65-F5344CB8AC3E}">
        <p14:creationId xmlns:p14="http://schemas.microsoft.com/office/powerpoint/2010/main" val="23601147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Introduce the service and explain what we do. </a:t>
            </a:r>
            <a:endParaRPr lang="en-IE"/>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71DF50D-454F-48D8-BBDA-EF2C3954DCC2}" type="slidenum">
              <a:rPr kumimoji="0" lang="en-I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I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820034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71DF50D-454F-48D8-BBDA-EF2C3954DCC2}" type="slidenum">
              <a:rPr kumimoji="0" lang="en-I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I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68024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a:t>Criteria for Free Fees – ordinarily resident 3 of 5 years,</a:t>
            </a:r>
            <a:r>
              <a:rPr lang="en-IE" baseline="0"/>
              <a:t> full time course, minimum 2 year course, eligible institution, progression of study/ first time study 3</a:t>
            </a:r>
            <a:r>
              <a:rPr lang="en-IE" baseline="30000"/>
              <a:t>rd</a:t>
            </a:r>
            <a:r>
              <a:rPr lang="en-IE" baseline="0"/>
              <a:t> level</a:t>
            </a:r>
          </a:p>
          <a:p>
            <a:r>
              <a:rPr lang="en-IE"/>
              <a:t>SUSI grant – check eligibility online (SUSI will only cover FULL TIME COURSES)</a:t>
            </a:r>
            <a:endParaRPr lang="en-IE" dirty="0"/>
          </a:p>
          <a:p>
            <a:r>
              <a:rPr lang="en-IE" baseline="0"/>
              <a:t>Levy – applies to ALL</a:t>
            </a:r>
            <a:endParaRPr lang="en-IE"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71DF50D-454F-48D8-BBDA-EF2C3954DCC2}" type="slidenum">
              <a:rPr kumimoji="0" lang="en-I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I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440531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Explain </a:t>
            </a:r>
            <a:r>
              <a:rPr lang="en-IE"/>
              <a:t>maintenance</a:t>
            </a:r>
            <a:r>
              <a:rPr lang="en-IE" dirty="0"/>
              <a:t> grant vs fee grant </a:t>
            </a:r>
            <a:r>
              <a:rPr lang="en-IE"/>
              <a:t>– </a:t>
            </a:r>
            <a:r>
              <a:rPr lang="en-IE" dirty="0"/>
              <a:t>SUSI</a:t>
            </a:r>
            <a:endParaRPr lang="en-IE"/>
          </a:p>
          <a:p>
            <a:endParaRPr lang="en-IE" dirty="0"/>
          </a:p>
          <a:p>
            <a:endParaRPr lang="en-IE"/>
          </a:p>
        </p:txBody>
      </p:sp>
      <p:sp>
        <p:nvSpPr>
          <p:cNvPr id="4" name="Slide Number Placeholder 3"/>
          <p:cNvSpPr>
            <a:spLocks noGrp="1"/>
          </p:cNvSpPr>
          <p:nvPr>
            <p:ph type="sldNum" sz="quarter" idx="10"/>
          </p:nvPr>
        </p:nvSpPr>
        <p:spPr/>
        <p:txBody>
          <a:bodyPr/>
          <a:lstStyle/>
          <a:p>
            <a:fld id="{571DF50D-454F-48D8-BBDA-EF2C3954DCC2}" type="slidenum">
              <a:rPr lang="en-IE" smtClean="0"/>
              <a:pPr/>
              <a:t>4</a:t>
            </a:fld>
            <a:endParaRPr lang="en-IE" dirty="0"/>
          </a:p>
        </p:txBody>
      </p:sp>
    </p:spTree>
    <p:extLst>
      <p:ext uri="{BB962C8B-B14F-4D97-AF65-F5344CB8AC3E}">
        <p14:creationId xmlns:p14="http://schemas.microsoft.com/office/powerpoint/2010/main" val="494245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I would encourage you to apply.  Some students believe they will not meet the criteria when they actually would. </a:t>
            </a:r>
          </a:p>
          <a:p>
            <a:endParaRPr lang="en-GB"/>
          </a:p>
          <a:p>
            <a:r>
              <a:rPr lang="en-GB"/>
              <a:t>Let SUSI tell you, you are not eligible.  Unless you see a clear reason why you would not be. </a:t>
            </a:r>
            <a:endParaRPr lang="en-IE" dirty="0"/>
          </a:p>
        </p:txBody>
      </p:sp>
      <p:sp>
        <p:nvSpPr>
          <p:cNvPr id="4" name="Slide Number Placeholder 3"/>
          <p:cNvSpPr>
            <a:spLocks noGrp="1"/>
          </p:cNvSpPr>
          <p:nvPr>
            <p:ph type="sldNum" sz="quarter" idx="10"/>
          </p:nvPr>
        </p:nvSpPr>
        <p:spPr/>
        <p:txBody>
          <a:bodyPr/>
          <a:lstStyle/>
          <a:p>
            <a:fld id="{571DF50D-454F-48D8-BBDA-EF2C3954DCC2}" type="slidenum">
              <a:rPr lang="en-IE" smtClean="0"/>
              <a:pPr/>
              <a:t>5</a:t>
            </a:fld>
            <a:endParaRPr lang="en-IE" dirty="0"/>
          </a:p>
        </p:txBody>
      </p:sp>
    </p:spTree>
    <p:extLst>
      <p:ext uri="{BB962C8B-B14F-4D97-AF65-F5344CB8AC3E}">
        <p14:creationId xmlns:p14="http://schemas.microsoft.com/office/powerpoint/2010/main" val="407004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For students who are moving to 2</a:t>
            </a:r>
            <a:r>
              <a:rPr lang="en-GB" baseline="30000"/>
              <a:t>nd</a:t>
            </a:r>
            <a:r>
              <a:rPr lang="en-GB"/>
              <a:t> year. </a:t>
            </a:r>
          </a:p>
          <a:p>
            <a:endParaRPr lang="en-GB"/>
          </a:p>
          <a:p>
            <a:r>
              <a:rPr lang="en-GB"/>
              <a:t>You will be asked to renew your application. </a:t>
            </a:r>
          </a:p>
          <a:p>
            <a:r>
              <a:rPr lang="en-GB"/>
              <a:t>No changes review,</a:t>
            </a:r>
          </a:p>
          <a:p>
            <a:r>
              <a:rPr lang="en-GB"/>
              <a:t>If there are changes inform SUSI with proof.</a:t>
            </a:r>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71DF50D-454F-48D8-BBDA-EF2C3954DCC2}" type="slidenum">
              <a:rPr kumimoji="0" lang="en-I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I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56465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If your income changes during 2021. </a:t>
            </a:r>
          </a:p>
          <a:p>
            <a:endParaRPr lang="en-GB"/>
          </a:p>
          <a:p>
            <a:r>
              <a:rPr lang="en-GB"/>
              <a:t>YOU CAN LET THEM KNOW ANYTIME OF THE YEAR.  Explain the importance of this. </a:t>
            </a:r>
            <a:endParaRPr lang="en-IE" dirty="0"/>
          </a:p>
        </p:txBody>
      </p:sp>
      <p:sp>
        <p:nvSpPr>
          <p:cNvPr id="4" name="Slide Number Placeholder 3"/>
          <p:cNvSpPr>
            <a:spLocks noGrp="1"/>
          </p:cNvSpPr>
          <p:nvPr>
            <p:ph type="sldNum" sz="quarter" idx="10"/>
          </p:nvPr>
        </p:nvSpPr>
        <p:spPr/>
        <p:txBody>
          <a:bodyPr/>
          <a:lstStyle/>
          <a:p>
            <a:fld id="{571DF50D-454F-48D8-BBDA-EF2C3954DCC2}" type="slidenum">
              <a:rPr lang="en-IE" smtClean="0"/>
              <a:pPr/>
              <a:t>7</a:t>
            </a:fld>
            <a:endParaRPr lang="en-IE" dirty="0"/>
          </a:p>
        </p:txBody>
      </p:sp>
    </p:spTree>
    <p:extLst>
      <p:ext uri="{BB962C8B-B14F-4D97-AF65-F5344CB8AC3E}">
        <p14:creationId xmlns:p14="http://schemas.microsoft.com/office/powerpoint/2010/main" val="24361543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Explain the holiday earning part. </a:t>
            </a:r>
            <a:endParaRPr lang="en-IE" dirty="0"/>
          </a:p>
        </p:txBody>
      </p:sp>
      <p:sp>
        <p:nvSpPr>
          <p:cNvPr id="4" name="Slide Number Placeholder 3"/>
          <p:cNvSpPr>
            <a:spLocks noGrp="1"/>
          </p:cNvSpPr>
          <p:nvPr>
            <p:ph type="sldNum" sz="quarter" idx="10"/>
          </p:nvPr>
        </p:nvSpPr>
        <p:spPr/>
        <p:txBody>
          <a:bodyPr/>
          <a:lstStyle/>
          <a:p>
            <a:fld id="{571DF50D-454F-48D8-BBDA-EF2C3954DCC2}" type="slidenum">
              <a:rPr lang="en-IE" smtClean="0"/>
              <a:pPr/>
              <a:t>8</a:t>
            </a:fld>
            <a:endParaRPr lang="en-IE" dirty="0"/>
          </a:p>
        </p:txBody>
      </p:sp>
    </p:spTree>
    <p:extLst>
      <p:ext uri="{BB962C8B-B14F-4D97-AF65-F5344CB8AC3E}">
        <p14:creationId xmlns:p14="http://schemas.microsoft.com/office/powerpoint/2010/main" val="40185142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Special Rate Threshold</a:t>
            </a:r>
            <a:r>
              <a:rPr lang="en-IE" baseline="0" dirty="0"/>
              <a:t> is now €24,500</a:t>
            </a:r>
          </a:p>
          <a:p>
            <a:r>
              <a:rPr lang="en-IE" baseline="0" dirty="0"/>
              <a:t>SUSI table outlining the income thresholds – GROSS income and long term social welfare counted as income</a:t>
            </a:r>
          </a:p>
          <a:p>
            <a:r>
              <a:rPr lang="en-IE" baseline="0"/>
              <a:t>Explain that the income is the students as well as partners/ parents. </a:t>
            </a:r>
          </a:p>
          <a:p>
            <a:r>
              <a:rPr lang="en-IE" baseline="0"/>
              <a:t>Explain dependents. </a:t>
            </a:r>
          </a:p>
          <a:p>
            <a:r>
              <a:rPr lang="en-IE" baseline="0" dirty="0"/>
              <a:t>Emphasise the need to send in the Holiday Earnings sheet to SUSI. </a:t>
            </a:r>
            <a:endParaRPr lang="en-IE" dirty="0"/>
          </a:p>
        </p:txBody>
      </p:sp>
      <p:sp>
        <p:nvSpPr>
          <p:cNvPr id="4" name="Slide Number Placeholder 3"/>
          <p:cNvSpPr>
            <a:spLocks noGrp="1"/>
          </p:cNvSpPr>
          <p:nvPr>
            <p:ph type="sldNum" sz="quarter" idx="10"/>
          </p:nvPr>
        </p:nvSpPr>
        <p:spPr/>
        <p:txBody>
          <a:bodyPr/>
          <a:lstStyle/>
          <a:p>
            <a:fld id="{571DF50D-454F-48D8-BBDA-EF2C3954DCC2}" type="slidenum">
              <a:rPr lang="en-IE" smtClean="0"/>
              <a:pPr/>
              <a:t>9</a:t>
            </a:fld>
            <a:endParaRPr lang="en-IE" dirty="0"/>
          </a:p>
        </p:txBody>
      </p:sp>
    </p:spTree>
    <p:extLst>
      <p:ext uri="{BB962C8B-B14F-4D97-AF65-F5344CB8AC3E}">
        <p14:creationId xmlns:p14="http://schemas.microsoft.com/office/powerpoint/2010/main" val="1874741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E"/>
          </a:p>
        </p:txBody>
      </p:sp>
      <p:sp>
        <p:nvSpPr>
          <p:cNvPr id="4" name="Date Placeholder 3"/>
          <p:cNvSpPr>
            <a:spLocks noGrp="1"/>
          </p:cNvSpPr>
          <p:nvPr>
            <p:ph type="dt" sz="half" idx="10"/>
          </p:nvPr>
        </p:nvSpPr>
        <p:spPr/>
        <p:txBody>
          <a:bodyPr/>
          <a:lstStyle/>
          <a:p>
            <a:fld id="{8E0046F1-834A-4261-AF53-30E71E237613}" type="datetime1">
              <a:rPr lang="en-IE" smtClean="0"/>
              <a:pPr/>
              <a:t>21/04/2021</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A7F2E656-0FE5-4D07-AE73-213958200233}" type="slidenum">
              <a:rPr lang="en-IE" smtClean="0"/>
              <a:pPr/>
              <a:t>‹#›</a:t>
            </a:fld>
            <a:endParaRPr lang="en-I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2FE53D36-C31C-422B-8FF0-B21153FFFF11}" type="datetime1">
              <a:rPr lang="en-IE" smtClean="0"/>
              <a:pPr/>
              <a:t>21/04/2021</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A7F2E656-0FE5-4D07-AE73-213958200233}" type="slidenum">
              <a:rPr lang="en-IE" smtClean="0"/>
              <a:pPr/>
              <a:t>‹#›</a:t>
            </a:fld>
            <a:endParaRPr lang="en-I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E0AC979E-AC4F-4219-AF15-9D45FA5D5CD6}" type="datetime1">
              <a:rPr lang="en-IE" smtClean="0"/>
              <a:pPr/>
              <a:t>21/04/2021</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A7F2E656-0FE5-4D07-AE73-213958200233}" type="slidenum">
              <a:rPr lang="en-IE" smtClean="0"/>
              <a:pPr/>
              <a:t>‹#›</a:t>
            </a:fld>
            <a:endParaRPr lang="en-IE"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09"/>
            <a:ext cx="7772400" cy="1470025"/>
          </a:xfrm>
        </p:spPr>
        <p:txBody>
          <a:bodyPr/>
          <a:lstStyle/>
          <a:p>
            <a:r>
              <a:rPr lang="en-US"/>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IE"/>
          </a:p>
        </p:txBody>
      </p:sp>
      <p:sp>
        <p:nvSpPr>
          <p:cNvPr id="4" name="Date Placeholder 3"/>
          <p:cNvSpPr>
            <a:spLocks noGrp="1"/>
          </p:cNvSpPr>
          <p:nvPr>
            <p:ph type="dt" sz="half" idx="10"/>
          </p:nvPr>
        </p:nvSpPr>
        <p:spPr/>
        <p:txBody>
          <a:bodyPr/>
          <a:lstStyle/>
          <a:p>
            <a:fld id="{8E0046F1-834A-4261-AF53-30E71E237613}" type="datetime1">
              <a:rPr lang="en-IE" smtClean="0"/>
              <a:pPr/>
              <a:t>21/04/2021</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A7F2E656-0FE5-4D07-AE73-213958200233}" type="slidenum">
              <a:rPr lang="en-IE" smtClean="0"/>
              <a:pPr/>
              <a:t>‹#›</a:t>
            </a:fld>
            <a:endParaRPr lang="en-IE" dirty="0"/>
          </a:p>
        </p:txBody>
      </p:sp>
    </p:spTree>
    <p:extLst>
      <p:ext uri="{BB962C8B-B14F-4D97-AF65-F5344CB8AC3E}">
        <p14:creationId xmlns:p14="http://schemas.microsoft.com/office/powerpoint/2010/main" val="3623790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4A01BA15-074C-44DC-A3A6-39CF2309F834}" type="datetime1">
              <a:rPr lang="en-IE" smtClean="0"/>
              <a:pPr/>
              <a:t>21/04/2021</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A7F2E656-0FE5-4D07-AE73-213958200233}" type="slidenum">
              <a:rPr lang="en-IE" smtClean="0"/>
              <a:pPr/>
              <a:t>‹#›</a:t>
            </a:fld>
            <a:endParaRPr lang="en-IE" dirty="0"/>
          </a:p>
        </p:txBody>
      </p:sp>
    </p:spTree>
    <p:extLst>
      <p:ext uri="{BB962C8B-B14F-4D97-AF65-F5344CB8AC3E}">
        <p14:creationId xmlns:p14="http://schemas.microsoft.com/office/powerpoint/2010/main" val="30244622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84"/>
            <a:ext cx="7772400" cy="1362075"/>
          </a:xfrm>
        </p:spPr>
        <p:txBody>
          <a:bodyPr anchor="t"/>
          <a:lstStyle>
            <a:lvl1pPr algn="l">
              <a:defRPr sz="3000" b="1" cap="all"/>
            </a:lvl1pPr>
          </a:lstStyle>
          <a:p>
            <a:r>
              <a:rPr lang="en-US"/>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04F70F-393C-409A-89B9-7BEBD8FAAF4C}" type="datetime1">
              <a:rPr lang="en-IE" smtClean="0"/>
              <a:pPr/>
              <a:t>21/04/2021</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A7F2E656-0FE5-4D07-AE73-213958200233}" type="slidenum">
              <a:rPr lang="en-IE" smtClean="0"/>
              <a:pPr/>
              <a:t>‹#›</a:t>
            </a:fld>
            <a:endParaRPr lang="en-IE" dirty="0"/>
          </a:p>
        </p:txBody>
      </p:sp>
    </p:spTree>
    <p:extLst>
      <p:ext uri="{BB962C8B-B14F-4D97-AF65-F5344CB8AC3E}">
        <p14:creationId xmlns:p14="http://schemas.microsoft.com/office/powerpoint/2010/main" val="29673372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457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4648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p:cNvSpPr>
            <a:spLocks noGrp="1"/>
          </p:cNvSpPr>
          <p:nvPr>
            <p:ph type="dt" sz="half" idx="10"/>
          </p:nvPr>
        </p:nvSpPr>
        <p:spPr/>
        <p:txBody>
          <a:bodyPr/>
          <a:lstStyle/>
          <a:p>
            <a:fld id="{DCD0D04F-3AEB-48BF-A425-100C370D2DBB}" type="datetime1">
              <a:rPr lang="en-IE" smtClean="0"/>
              <a:pPr/>
              <a:t>21/04/2021</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A7F2E656-0FE5-4D07-AE73-213958200233}" type="slidenum">
              <a:rPr lang="en-IE" smtClean="0"/>
              <a:pPr/>
              <a:t>‹#›</a:t>
            </a:fld>
            <a:endParaRPr lang="en-IE" dirty="0"/>
          </a:p>
        </p:txBody>
      </p:sp>
    </p:spTree>
    <p:extLst>
      <p:ext uri="{BB962C8B-B14F-4D97-AF65-F5344CB8AC3E}">
        <p14:creationId xmlns:p14="http://schemas.microsoft.com/office/powerpoint/2010/main" val="41015498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4645067"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67"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p:cNvSpPr>
            <a:spLocks noGrp="1"/>
          </p:cNvSpPr>
          <p:nvPr>
            <p:ph type="dt" sz="half" idx="10"/>
          </p:nvPr>
        </p:nvSpPr>
        <p:spPr/>
        <p:txBody>
          <a:bodyPr/>
          <a:lstStyle/>
          <a:p>
            <a:fld id="{7FD7C3DC-4058-4B58-9970-73068C78DCAD}" type="datetime1">
              <a:rPr lang="en-IE" smtClean="0"/>
              <a:pPr/>
              <a:t>21/04/2021</a:t>
            </a:fld>
            <a:endParaRPr lang="en-IE" dirty="0"/>
          </a:p>
        </p:txBody>
      </p:sp>
      <p:sp>
        <p:nvSpPr>
          <p:cNvPr id="8" name="Footer Placeholder 7"/>
          <p:cNvSpPr>
            <a:spLocks noGrp="1"/>
          </p:cNvSpPr>
          <p:nvPr>
            <p:ph type="ftr" sz="quarter" idx="11"/>
          </p:nvPr>
        </p:nvSpPr>
        <p:spPr/>
        <p:txBody>
          <a:bodyPr/>
          <a:lstStyle/>
          <a:p>
            <a:endParaRPr lang="en-IE" dirty="0"/>
          </a:p>
        </p:txBody>
      </p:sp>
      <p:sp>
        <p:nvSpPr>
          <p:cNvPr id="9" name="Slide Number Placeholder 8"/>
          <p:cNvSpPr>
            <a:spLocks noGrp="1"/>
          </p:cNvSpPr>
          <p:nvPr>
            <p:ph type="sldNum" sz="quarter" idx="12"/>
          </p:nvPr>
        </p:nvSpPr>
        <p:spPr/>
        <p:txBody>
          <a:bodyPr/>
          <a:lstStyle/>
          <a:p>
            <a:fld id="{A7F2E656-0FE5-4D07-AE73-213958200233}" type="slidenum">
              <a:rPr lang="en-IE" smtClean="0"/>
              <a:pPr/>
              <a:t>‹#›</a:t>
            </a:fld>
            <a:endParaRPr lang="en-IE" dirty="0"/>
          </a:p>
        </p:txBody>
      </p:sp>
    </p:spTree>
    <p:extLst>
      <p:ext uri="{BB962C8B-B14F-4D97-AF65-F5344CB8AC3E}">
        <p14:creationId xmlns:p14="http://schemas.microsoft.com/office/powerpoint/2010/main" val="11327296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Date Placeholder 2"/>
          <p:cNvSpPr>
            <a:spLocks noGrp="1"/>
          </p:cNvSpPr>
          <p:nvPr>
            <p:ph type="dt" sz="half" idx="10"/>
          </p:nvPr>
        </p:nvSpPr>
        <p:spPr/>
        <p:txBody>
          <a:bodyPr/>
          <a:lstStyle/>
          <a:p>
            <a:fld id="{53BA8AFC-AAE6-422C-B841-E68D67C239A9}" type="datetime1">
              <a:rPr lang="en-IE" smtClean="0"/>
              <a:pPr/>
              <a:t>21/04/2021</a:t>
            </a:fld>
            <a:endParaRPr lang="en-IE" dirty="0"/>
          </a:p>
        </p:txBody>
      </p:sp>
      <p:sp>
        <p:nvSpPr>
          <p:cNvPr id="4" name="Footer Placeholder 3"/>
          <p:cNvSpPr>
            <a:spLocks noGrp="1"/>
          </p:cNvSpPr>
          <p:nvPr>
            <p:ph type="ftr" sz="quarter" idx="11"/>
          </p:nvPr>
        </p:nvSpPr>
        <p:spPr/>
        <p:txBody>
          <a:bodyPr/>
          <a:lstStyle/>
          <a:p>
            <a:endParaRPr lang="en-IE" dirty="0"/>
          </a:p>
        </p:txBody>
      </p:sp>
      <p:sp>
        <p:nvSpPr>
          <p:cNvPr id="5" name="Slide Number Placeholder 4"/>
          <p:cNvSpPr>
            <a:spLocks noGrp="1"/>
          </p:cNvSpPr>
          <p:nvPr>
            <p:ph type="sldNum" sz="quarter" idx="12"/>
          </p:nvPr>
        </p:nvSpPr>
        <p:spPr/>
        <p:txBody>
          <a:bodyPr/>
          <a:lstStyle/>
          <a:p>
            <a:fld id="{A7F2E656-0FE5-4D07-AE73-213958200233}" type="slidenum">
              <a:rPr lang="en-IE" smtClean="0"/>
              <a:pPr/>
              <a:t>‹#›</a:t>
            </a:fld>
            <a:endParaRPr lang="en-IE" dirty="0"/>
          </a:p>
        </p:txBody>
      </p:sp>
    </p:spTree>
    <p:extLst>
      <p:ext uri="{BB962C8B-B14F-4D97-AF65-F5344CB8AC3E}">
        <p14:creationId xmlns:p14="http://schemas.microsoft.com/office/powerpoint/2010/main" val="27956671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956027-72E8-405F-9903-DB0F661E3682}" type="datetime1">
              <a:rPr lang="en-IE" smtClean="0"/>
              <a:pPr/>
              <a:t>21/04/2021</a:t>
            </a:fld>
            <a:endParaRPr lang="en-IE" dirty="0"/>
          </a:p>
        </p:txBody>
      </p:sp>
      <p:sp>
        <p:nvSpPr>
          <p:cNvPr id="3" name="Footer Placeholder 2"/>
          <p:cNvSpPr>
            <a:spLocks noGrp="1"/>
          </p:cNvSpPr>
          <p:nvPr>
            <p:ph type="ftr" sz="quarter" idx="11"/>
          </p:nvPr>
        </p:nvSpPr>
        <p:spPr/>
        <p:txBody>
          <a:bodyPr/>
          <a:lstStyle/>
          <a:p>
            <a:endParaRPr lang="en-IE" dirty="0"/>
          </a:p>
        </p:txBody>
      </p:sp>
      <p:sp>
        <p:nvSpPr>
          <p:cNvPr id="4" name="Slide Number Placeholder 3"/>
          <p:cNvSpPr>
            <a:spLocks noGrp="1"/>
          </p:cNvSpPr>
          <p:nvPr>
            <p:ph type="sldNum" sz="quarter" idx="12"/>
          </p:nvPr>
        </p:nvSpPr>
        <p:spPr/>
        <p:txBody>
          <a:bodyPr/>
          <a:lstStyle/>
          <a:p>
            <a:fld id="{A7F2E656-0FE5-4D07-AE73-213958200233}" type="slidenum">
              <a:rPr lang="en-IE" smtClean="0"/>
              <a:pPr/>
              <a:t>‹#›</a:t>
            </a:fld>
            <a:endParaRPr lang="en-IE" dirty="0"/>
          </a:p>
        </p:txBody>
      </p:sp>
    </p:spTree>
    <p:extLst>
      <p:ext uri="{BB962C8B-B14F-4D97-AF65-F5344CB8AC3E}">
        <p14:creationId xmlns:p14="http://schemas.microsoft.com/office/powerpoint/2010/main" val="12565870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500" b="1"/>
            </a:lvl1pPr>
          </a:lstStyle>
          <a:p>
            <a:r>
              <a:rPr lang="en-US"/>
              <a:t>Click to edit Master title style</a:t>
            </a:r>
            <a:endParaRPr lang="en-IE"/>
          </a:p>
        </p:txBody>
      </p:sp>
      <p:sp>
        <p:nvSpPr>
          <p:cNvPr id="3" name="Content Placeholder 2"/>
          <p:cNvSpPr>
            <a:spLocks noGrp="1"/>
          </p:cNvSpPr>
          <p:nvPr>
            <p:ph idx="1"/>
          </p:nvPr>
        </p:nvSpPr>
        <p:spPr>
          <a:xfrm>
            <a:off x="3575050" y="273134"/>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C5BECFF9-5841-425B-95B7-A7600814C5AA}" type="datetime1">
              <a:rPr lang="en-IE" smtClean="0"/>
              <a:pPr/>
              <a:t>21/04/2021</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A7F2E656-0FE5-4D07-AE73-213958200233}" type="slidenum">
              <a:rPr lang="en-IE" smtClean="0"/>
              <a:pPr/>
              <a:t>‹#›</a:t>
            </a:fld>
            <a:endParaRPr lang="en-IE" dirty="0"/>
          </a:p>
        </p:txBody>
      </p:sp>
    </p:spTree>
    <p:extLst>
      <p:ext uri="{BB962C8B-B14F-4D97-AF65-F5344CB8AC3E}">
        <p14:creationId xmlns:p14="http://schemas.microsoft.com/office/powerpoint/2010/main" val="2223099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4A01BA15-074C-44DC-A3A6-39CF2309F834}" type="datetime1">
              <a:rPr lang="en-IE" smtClean="0"/>
              <a:pPr/>
              <a:t>21/04/2021</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A7F2E656-0FE5-4D07-AE73-213958200233}" type="slidenum">
              <a:rPr lang="en-IE" smtClean="0"/>
              <a:pPr/>
              <a:t>‹#›</a:t>
            </a:fld>
            <a:endParaRPr lang="en-IE"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IE"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12C18462-398D-4320-9FEB-318F9A17CF87}" type="datetime1">
              <a:rPr lang="en-IE" smtClean="0"/>
              <a:pPr/>
              <a:t>21/04/2021</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A7F2E656-0FE5-4D07-AE73-213958200233}" type="slidenum">
              <a:rPr lang="en-IE" smtClean="0"/>
              <a:pPr/>
              <a:t>‹#›</a:t>
            </a:fld>
            <a:endParaRPr lang="en-IE" dirty="0"/>
          </a:p>
        </p:txBody>
      </p:sp>
    </p:spTree>
    <p:extLst>
      <p:ext uri="{BB962C8B-B14F-4D97-AF65-F5344CB8AC3E}">
        <p14:creationId xmlns:p14="http://schemas.microsoft.com/office/powerpoint/2010/main" val="37691741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2FE53D36-C31C-422B-8FF0-B21153FFFF11}" type="datetime1">
              <a:rPr lang="en-IE" smtClean="0"/>
              <a:pPr/>
              <a:t>21/04/2021</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A7F2E656-0FE5-4D07-AE73-213958200233}" type="slidenum">
              <a:rPr lang="en-IE" smtClean="0"/>
              <a:pPr/>
              <a:t>‹#›</a:t>
            </a:fld>
            <a:endParaRPr lang="en-IE" dirty="0"/>
          </a:p>
        </p:txBody>
      </p:sp>
    </p:spTree>
    <p:extLst>
      <p:ext uri="{BB962C8B-B14F-4D97-AF65-F5344CB8AC3E}">
        <p14:creationId xmlns:p14="http://schemas.microsoft.com/office/powerpoint/2010/main" val="37366477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722"/>
            <a:ext cx="2057400" cy="5851525"/>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457200" y="27472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E0AC979E-AC4F-4219-AF15-9D45FA5D5CD6}" type="datetime1">
              <a:rPr lang="en-IE" smtClean="0"/>
              <a:pPr/>
              <a:t>21/04/2021</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A7F2E656-0FE5-4D07-AE73-213958200233}" type="slidenum">
              <a:rPr lang="en-IE" smtClean="0"/>
              <a:pPr/>
              <a:t>‹#›</a:t>
            </a:fld>
            <a:endParaRPr lang="en-IE" dirty="0"/>
          </a:p>
        </p:txBody>
      </p:sp>
    </p:spTree>
    <p:extLst>
      <p:ext uri="{BB962C8B-B14F-4D97-AF65-F5344CB8AC3E}">
        <p14:creationId xmlns:p14="http://schemas.microsoft.com/office/powerpoint/2010/main" val="2598461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04F70F-393C-409A-89B9-7BEBD8FAAF4C}" type="datetime1">
              <a:rPr lang="en-IE" smtClean="0"/>
              <a:pPr/>
              <a:t>21/04/2021</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A7F2E656-0FE5-4D07-AE73-213958200233}" type="slidenum">
              <a:rPr lang="en-IE" smtClean="0"/>
              <a:pPr/>
              <a:t>‹#›</a:t>
            </a:fld>
            <a:endParaRPr lang="en-I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p:cNvSpPr>
            <a:spLocks noGrp="1"/>
          </p:cNvSpPr>
          <p:nvPr>
            <p:ph type="dt" sz="half" idx="10"/>
          </p:nvPr>
        </p:nvSpPr>
        <p:spPr/>
        <p:txBody>
          <a:bodyPr/>
          <a:lstStyle/>
          <a:p>
            <a:fld id="{DCD0D04F-3AEB-48BF-A425-100C370D2DBB}" type="datetime1">
              <a:rPr lang="en-IE" smtClean="0"/>
              <a:pPr/>
              <a:t>21/04/2021</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A7F2E656-0FE5-4D07-AE73-213958200233}" type="slidenum">
              <a:rPr lang="en-IE" smtClean="0"/>
              <a:pPr/>
              <a:t>‹#›</a:t>
            </a:fld>
            <a:endParaRPr lang="en-I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p:cNvSpPr>
            <a:spLocks noGrp="1"/>
          </p:cNvSpPr>
          <p:nvPr>
            <p:ph type="dt" sz="half" idx="10"/>
          </p:nvPr>
        </p:nvSpPr>
        <p:spPr/>
        <p:txBody>
          <a:bodyPr/>
          <a:lstStyle/>
          <a:p>
            <a:fld id="{7FD7C3DC-4058-4B58-9970-73068C78DCAD}" type="datetime1">
              <a:rPr lang="en-IE" smtClean="0"/>
              <a:pPr/>
              <a:t>21/04/2021</a:t>
            </a:fld>
            <a:endParaRPr lang="en-IE" dirty="0"/>
          </a:p>
        </p:txBody>
      </p:sp>
      <p:sp>
        <p:nvSpPr>
          <p:cNvPr id="8" name="Footer Placeholder 7"/>
          <p:cNvSpPr>
            <a:spLocks noGrp="1"/>
          </p:cNvSpPr>
          <p:nvPr>
            <p:ph type="ftr" sz="quarter" idx="11"/>
          </p:nvPr>
        </p:nvSpPr>
        <p:spPr/>
        <p:txBody>
          <a:bodyPr/>
          <a:lstStyle/>
          <a:p>
            <a:endParaRPr lang="en-IE" dirty="0"/>
          </a:p>
        </p:txBody>
      </p:sp>
      <p:sp>
        <p:nvSpPr>
          <p:cNvPr id="9" name="Slide Number Placeholder 8"/>
          <p:cNvSpPr>
            <a:spLocks noGrp="1"/>
          </p:cNvSpPr>
          <p:nvPr>
            <p:ph type="sldNum" sz="quarter" idx="12"/>
          </p:nvPr>
        </p:nvSpPr>
        <p:spPr/>
        <p:txBody>
          <a:bodyPr/>
          <a:lstStyle/>
          <a:p>
            <a:fld id="{A7F2E656-0FE5-4D07-AE73-213958200233}" type="slidenum">
              <a:rPr lang="en-IE" smtClean="0"/>
              <a:pPr/>
              <a:t>‹#›</a:t>
            </a:fld>
            <a:endParaRPr lang="en-I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Date Placeholder 2"/>
          <p:cNvSpPr>
            <a:spLocks noGrp="1"/>
          </p:cNvSpPr>
          <p:nvPr>
            <p:ph type="dt" sz="half" idx="10"/>
          </p:nvPr>
        </p:nvSpPr>
        <p:spPr/>
        <p:txBody>
          <a:bodyPr/>
          <a:lstStyle/>
          <a:p>
            <a:fld id="{53BA8AFC-AAE6-422C-B841-E68D67C239A9}" type="datetime1">
              <a:rPr lang="en-IE" smtClean="0"/>
              <a:pPr/>
              <a:t>21/04/2021</a:t>
            </a:fld>
            <a:endParaRPr lang="en-IE" dirty="0"/>
          </a:p>
        </p:txBody>
      </p:sp>
      <p:sp>
        <p:nvSpPr>
          <p:cNvPr id="4" name="Footer Placeholder 3"/>
          <p:cNvSpPr>
            <a:spLocks noGrp="1"/>
          </p:cNvSpPr>
          <p:nvPr>
            <p:ph type="ftr" sz="quarter" idx="11"/>
          </p:nvPr>
        </p:nvSpPr>
        <p:spPr/>
        <p:txBody>
          <a:bodyPr/>
          <a:lstStyle/>
          <a:p>
            <a:endParaRPr lang="en-IE" dirty="0"/>
          </a:p>
        </p:txBody>
      </p:sp>
      <p:sp>
        <p:nvSpPr>
          <p:cNvPr id="5" name="Slide Number Placeholder 4"/>
          <p:cNvSpPr>
            <a:spLocks noGrp="1"/>
          </p:cNvSpPr>
          <p:nvPr>
            <p:ph type="sldNum" sz="quarter" idx="12"/>
          </p:nvPr>
        </p:nvSpPr>
        <p:spPr/>
        <p:txBody>
          <a:bodyPr/>
          <a:lstStyle/>
          <a:p>
            <a:fld id="{A7F2E656-0FE5-4D07-AE73-213958200233}" type="slidenum">
              <a:rPr lang="en-IE" smtClean="0"/>
              <a:pPr/>
              <a:t>‹#›</a:t>
            </a:fld>
            <a:endParaRPr lang="en-I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956027-72E8-405F-9903-DB0F661E3682}" type="datetime1">
              <a:rPr lang="en-IE" smtClean="0"/>
              <a:pPr/>
              <a:t>21/04/2021</a:t>
            </a:fld>
            <a:endParaRPr lang="en-IE" dirty="0"/>
          </a:p>
        </p:txBody>
      </p:sp>
      <p:sp>
        <p:nvSpPr>
          <p:cNvPr id="3" name="Footer Placeholder 2"/>
          <p:cNvSpPr>
            <a:spLocks noGrp="1"/>
          </p:cNvSpPr>
          <p:nvPr>
            <p:ph type="ftr" sz="quarter" idx="11"/>
          </p:nvPr>
        </p:nvSpPr>
        <p:spPr/>
        <p:txBody>
          <a:bodyPr/>
          <a:lstStyle/>
          <a:p>
            <a:endParaRPr lang="en-IE" dirty="0"/>
          </a:p>
        </p:txBody>
      </p:sp>
      <p:sp>
        <p:nvSpPr>
          <p:cNvPr id="4" name="Slide Number Placeholder 3"/>
          <p:cNvSpPr>
            <a:spLocks noGrp="1"/>
          </p:cNvSpPr>
          <p:nvPr>
            <p:ph type="sldNum" sz="quarter" idx="12"/>
          </p:nvPr>
        </p:nvSpPr>
        <p:spPr/>
        <p:txBody>
          <a:bodyPr/>
          <a:lstStyle/>
          <a:p>
            <a:fld id="{A7F2E656-0FE5-4D07-AE73-213958200233}" type="slidenum">
              <a:rPr lang="en-IE" smtClean="0"/>
              <a:pPr/>
              <a:t>‹#›</a:t>
            </a:fld>
            <a:endParaRPr lang="en-I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5BECFF9-5841-425B-95B7-A7600814C5AA}" type="datetime1">
              <a:rPr lang="en-IE" smtClean="0"/>
              <a:pPr/>
              <a:t>21/04/2021</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A7F2E656-0FE5-4D07-AE73-213958200233}" type="slidenum">
              <a:rPr lang="en-IE" smtClean="0"/>
              <a:pPr/>
              <a:t>‹#›</a:t>
            </a:fld>
            <a:endParaRPr lang="en-I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C18462-398D-4320-9FEB-318F9A17CF87}" type="datetime1">
              <a:rPr lang="en-IE" smtClean="0"/>
              <a:pPr/>
              <a:t>21/04/2021</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A7F2E656-0FE5-4D07-AE73-213958200233}" type="slidenum">
              <a:rPr lang="en-IE" smtClean="0"/>
              <a:pPr/>
              <a:t>‹#›</a:t>
            </a:fld>
            <a:endParaRPr lang="en-I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C9AB62-B0AA-4979-A3E3-BD3B879FE3D3}" type="datetime1">
              <a:rPr lang="en-IE" smtClean="0"/>
              <a:pPr/>
              <a:t>21/04/2021</a:t>
            </a:fld>
            <a:endParaRPr lang="en-IE"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F2E656-0FE5-4D07-AE73-213958200233}" type="slidenum">
              <a:rPr lang="en-IE" smtClean="0"/>
              <a:pPr/>
              <a:t>‹#›</a:t>
            </a:fld>
            <a:endParaRPr lang="en-I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2"/>
          </p:nvPr>
        </p:nvSpPr>
        <p:spPr>
          <a:xfrm>
            <a:off x="457200" y="6356434"/>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7C9AB62-B0AA-4979-A3E3-BD3B879FE3D3}" type="datetime1">
              <a:rPr lang="en-IE" smtClean="0"/>
              <a:pPr/>
              <a:t>21/04/2021</a:t>
            </a:fld>
            <a:endParaRPr lang="en-IE" dirty="0"/>
          </a:p>
        </p:txBody>
      </p:sp>
      <p:sp>
        <p:nvSpPr>
          <p:cNvPr id="5" name="Footer Placeholder 4"/>
          <p:cNvSpPr>
            <a:spLocks noGrp="1"/>
          </p:cNvSpPr>
          <p:nvPr>
            <p:ph type="ftr" sz="quarter" idx="3"/>
          </p:nvPr>
        </p:nvSpPr>
        <p:spPr>
          <a:xfrm>
            <a:off x="3124200" y="6356434"/>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IE" dirty="0"/>
          </a:p>
        </p:txBody>
      </p:sp>
      <p:sp>
        <p:nvSpPr>
          <p:cNvPr id="6" name="Slide Number Placeholder 5"/>
          <p:cNvSpPr>
            <a:spLocks noGrp="1"/>
          </p:cNvSpPr>
          <p:nvPr>
            <p:ph type="sldNum" sz="quarter" idx="4"/>
          </p:nvPr>
        </p:nvSpPr>
        <p:spPr>
          <a:xfrm>
            <a:off x="6553200" y="6356434"/>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7F2E656-0FE5-4D07-AE73-213958200233}" type="slidenum">
              <a:rPr lang="en-IE" smtClean="0"/>
              <a:pPr/>
              <a:t>‹#›</a:t>
            </a:fld>
            <a:endParaRPr lang="en-IE" dirty="0"/>
          </a:p>
        </p:txBody>
      </p:sp>
    </p:spTree>
    <p:extLst>
      <p:ext uri="{BB962C8B-B14F-4D97-AF65-F5344CB8AC3E}">
        <p14:creationId xmlns:p14="http://schemas.microsoft.com/office/powerpoint/2010/main" val="34093553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susi.ie/" TargetMode="External"/><Relationship Id="rId7"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twitter.com/susihelpdesk" TargetMode="External"/><Relationship Id="rId5" Type="http://schemas.openxmlformats.org/officeDocument/2006/relationships/hyperlink" Target="https://www.facebook.com/susisupport" TargetMode="External"/><Relationship Id="rId4" Type="http://schemas.openxmlformats.org/officeDocument/2006/relationships/hyperlink" Target="mailto:support@susi.ie"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gov.ie/en/publication/ff3e80-back-to-education-programme-sw70/?referrer=https://www.welfare.ie/en/pdf/bte1.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comments" Target="../comments/comment1.xml"/><Relationship Id="rId5" Type="http://schemas.openxmlformats.org/officeDocument/2006/relationships/image" Target="../media/image1.jpeg"/><Relationship Id="rId4" Type="http://schemas.openxmlformats.org/officeDocument/2006/relationships/hyperlink" Target="https://www.citizensinformation.ie/en/social_welfare/social_welfare_payments/back_to_education/social_welfare_payments_and_the_student_maintenance_grant_for_the_2010_11_academic_year.html"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3.xml"/><Relationship Id="rId4" Type="http://schemas.openxmlformats.org/officeDocument/2006/relationships/comments" Target="../comments/commen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hyperlink" Target="mailto:student.services@mu.ie"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hyperlink" Target="mailto:advisory.office@nuim.ie" TargetMode="External"/><Relationship Id="rId4" Type="http://schemas.openxmlformats.org/officeDocument/2006/relationships/hyperlink" Target="mailto:fees.office@mu.ie"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maynoothuniversity.ie/money-matters" TargetMode="External"/><Relationship Id="rId7"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mailto:student.budget@mu.ie" TargetMode="External"/><Relationship Id="rId5" Type="http://schemas.openxmlformats.org/officeDocument/2006/relationships/hyperlink" Target="https://mu_money_matters.formstack.com/forms/student_budgeting_booking_form_2020_2021" TargetMode="External"/><Relationship Id="rId4" Type="http://schemas.openxmlformats.org/officeDocument/2006/relationships/hyperlink" Target="https://mu_money_matters.formstack.com/forms/sbas_drop_in_query_form_2020_21"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maynoothuniversity.ie/student-services/student-budgeting-advice-servic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3" Type="http://schemas.openxmlformats.org/officeDocument/2006/relationships/hyperlink" Target="https://mu_money_matters.formstack.com/forms/student_budgeting_booking_form_2020_2021" TargetMode="External"/><Relationship Id="rId2" Type="http://schemas.openxmlformats.org/officeDocument/2006/relationships/hyperlink" Target="https://www.maynoothuniversity.ie/student-services/student-budgeting-advice-service"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s://studentbudgetmu2020-21.youcanbook.me/" TargetMode="Externa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ideo" Target="https://www.youtube.com/embed/iBcar2ROmk0?feature=oembed" TargetMode="External"/><Relationship Id="rId5" Type="http://schemas.openxmlformats.org/officeDocument/2006/relationships/image" Target="../media/image8.jpeg"/><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hyperlink" Target="https://hea.ie/funding-governance-performance/funding/student-finance/course-fee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hyperlink" Target="https://www.maynoothuniversity.ie/student-fees-grants" TargetMode="External"/><Relationship Id="rId4" Type="http://schemas.openxmlformats.org/officeDocument/2006/relationships/hyperlink" Target="http://www.susi.i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susi.i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hyperlink" Target="http://www.susi.ie/" TargetMode="External"/><Relationship Id="rId7"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susi.ie/wp-content/uploads/2021/03/New-Application-Form-Guide-2021-22-Draft-1.pdf" TargetMode="External"/><Relationship Id="rId5" Type="http://schemas.openxmlformats.org/officeDocument/2006/relationships/hyperlink" Target="https://susi.ie/eligibility-reckoner-app-irish/index.html" TargetMode="External"/><Relationship Id="rId4" Type="http://schemas.openxmlformats.org/officeDocument/2006/relationships/hyperlink" Target="https://susi.ie/eligibility-criteria/" TargetMode="External"/><Relationship Id="rId9"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usi.ie/quick-links/change-in-circumstance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1.jpe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hyperlink" Target="https://susi.ie/income/" TargetMode="External"/><Relationship Id="rId7"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image" Target="../media/image3.png"/><Relationship Id="rId4" Type="http://schemas.openxmlformats.org/officeDocument/2006/relationships/hyperlink" Target="https://susi.ie/wp-content/uploads/2021/04/Form-Statement-of-Holiday-Earnings-2021-2022-V3.pdf"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60649"/>
            <a:ext cx="7056784" cy="1368151"/>
          </a:xfrm>
        </p:spPr>
        <p:txBody>
          <a:bodyPr>
            <a:normAutofit/>
          </a:bodyPr>
          <a:lstStyle/>
          <a:p>
            <a:r>
              <a:rPr lang="en-IE" sz="3200" b="1" dirty="0"/>
              <a:t>       Student Budgeting Advice Service</a:t>
            </a:r>
          </a:p>
        </p:txBody>
      </p:sp>
      <p:sp>
        <p:nvSpPr>
          <p:cNvPr id="3" name="Subtitle 2"/>
          <p:cNvSpPr>
            <a:spLocks noGrp="1"/>
          </p:cNvSpPr>
          <p:nvPr>
            <p:ph type="subTitle" idx="1"/>
          </p:nvPr>
        </p:nvSpPr>
        <p:spPr>
          <a:xfrm>
            <a:off x="971600" y="1628801"/>
            <a:ext cx="6800800" cy="4392488"/>
          </a:xfrm>
        </p:spPr>
        <p:txBody>
          <a:bodyPr>
            <a:normAutofit fontScale="92500"/>
          </a:bodyPr>
          <a:lstStyle/>
          <a:p>
            <a:r>
              <a:rPr lang="en-IE" sz="5400" b="1" dirty="0">
                <a:solidFill>
                  <a:srgbClr val="CC3399"/>
                </a:solidFill>
              </a:rPr>
              <a:t>SUSI Information </a:t>
            </a:r>
          </a:p>
          <a:p>
            <a:r>
              <a:rPr lang="en-IE" sz="5400" b="1" dirty="0">
                <a:solidFill>
                  <a:srgbClr val="CC3399"/>
                </a:solidFill>
              </a:rPr>
              <a:t>Session</a:t>
            </a:r>
          </a:p>
          <a:p>
            <a:endParaRPr lang="en-IE" sz="5400" b="1" dirty="0">
              <a:solidFill>
                <a:schemeClr val="accent5">
                  <a:lumMod val="75000"/>
                </a:schemeClr>
              </a:solidFill>
            </a:endParaRPr>
          </a:p>
          <a:p>
            <a:r>
              <a:rPr lang="en-IE" sz="4200" b="1" dirty="0">
                <a:solidFill>
                  <a:schemeClr val="tx2">
                    <a:lumMod val="75000"/>
                  </a:schemeClr>
                </a:solidFill>
              </a:rPr>
              <a:t>Ruth Killeen and Jennifer Bolton</a:t>
            </a:r>
          </a:p>
          <a:p>
            <a:r>
              <a:rPr lang="en-IE" sz="4200" b="1" dirty="0">
                <a:solidFill>
                  <a:schemeClr val="tx2">
                    <a:lumMod val="75000"/>
                  </a:schemeClr>
                </a:solidFill>
              </a:rPr>
              <a:t>Student Budgeting Advisors</a:t>
            </a:r>
          </a:p>
        </p:txBody>
      </p:sp>
      <p:pic>
        <p:nvPicPr>
          <p:cNvPr id="4" name="Picture 3" descr="C:\Users\mareilly\Pictures\attach.jpg"/>
          <p:cNvPicPr/>
          <p:nvPr/>
        </p:nvPicPr>
        <p:blipFill>
          <a:blip r:embed="rId3" cstate="print"/>
          <a:srcRect/>
          <a:stretch>
            <a:fillRect/>
          </a:stretch>
        </p:blipFill>
        <p:spPr bwMode="auto">
          <a:xfrm>
            <a:off x="188881" y="422896"/>
            <a:ext cx="1152128" cy="720081"/>
          </a:xfrm>
          <a:prstGeom prst="rect">
            <a:avLst/>
          </a:prstGeom>
          <a:noFill/>
          <a:ln w="9525">
            <a:noFill/>
            <a:miter lim="800000"/>
            <a:headEnd/>
            <a:tailEnd/>
          </a:ln>
        </p:spPr>
      </p:pic>
      <p:pic>
        <p:nvPicPr>
          <p:cNvPr id="5" name="Picture 4">
            <a:extLst>
              <a:ext uri="{FF2B5EF4-FFF2-40B4-BE49-F238E27FC236}">
                <a16:creationId xmlns:a16="http://schemas.microsoft.com/office/drawing/2014/main" id="{A4E664C7-386A-473B-BEFF-EE3F23B7C2DE}"/>
              </a:ext>
            </a:extLst>
          </p:cNvPr>
          <p:cNvPicPr>
            <a:picLocks noChangeAspect="1"/>
          </p:cNvPicPr>
          <p:nvPr/>
        </p:nvPicPr>
        <p:blipFill>
          <a:blip r:embed="rId4"/>
          <a:stretch>
            <a:fillRect/>
          </a:stretch>
        </p:blipFill>
        <p:spPr>
          <a:xfrm>
            <a:off x="7596336" y="422896"/>
            <a:ext cx="1358783" cy="91787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fontScale="90000"/>
          </a:bodyPr>
          <a:lstStyle/>
          <a:p>
            <a:pPr>
              <a:lnSpc>
                <a:spcPct val="107000"/>
              </a:lnSpc>
              <a:spcAft>
                <a:spcPts val="800"/>
              </a:spcAft>
            </a:pPr>
            <a:br>
              <a:rPr lang="en-IE" dirty="0"/>
            </a:br>
            <a:br>
              <a:rPr lang="en-IE" dirty="0"/>
            </a:br>
            <a:r>
              <a:rPr lang="en-IE" sz="3000" b="1" dirty="0"/>
              <a:t>Student Budgeting Advice Service</a:t>
            </a:r>
            <a:br>
              <a:rPr lang="en-IE" dirty="0"/>
            </a:br>
            <a:br>
              <a:rPr lang="en-IE" dirty="0"/>
            </a:br>
            <a:r>
              <a:rPr lang="en-IE" sz="2800" b="1" dirty="0">
                <a:solidFill>
                  <a:srgbClr val="D60093"/>
                </a:solidFill>
                <a:latin typeface="Calibri"/>
                <a:ea typeface="Calibri" panose="020F0502020204030204" pitchFamily="34" charset="0"/>
                <a:cs typeface="Times New Roman"/>
              </a:rPr>
              <a:t>SUSI Reckonable Income Limits and Grants Table 2020/2021</a:t>
            </a:r>
            <a:br>
              <a:rPr lang="en-IE" sz="3200" dirty="0">
                <a:latin typeface="Calibri" panose="020F0502020204030204" pitchFamily="34" charset="0"/>
                <a:ea typeface="Calibri" panose="020F0502020204030204" pitchFamily="34" charset="0"/>
                <a:cs typeface="Times New Roman" panose="02020603050405020304" pitchFamily="18" charset="0"/>
              </a:rPr>
            </a:br>
            <a:endParaRPr lang="en-IE" dirty="0"/>
          </a:p>
        </p:txBody>
      </p:sp>
      <p:sp>
        <p:nvSpPr>
          <p:cNvPr id="3" name="Content Placeholder 2"/>
          <p:cNvSpPr>
            <a:spLocks noGrp="1"/>
          </p:cNvSpPr>
          <p:nvPr>
            <p:ph idx="1"/>
          </p:nvPr>
        </p:nvSpPr>
        <p:spPr>
          <a:xfrm>
            <a:off x="457200" y="2060848"/>
            <a:ext cx="8229600" cy="4248473"/>
          </a:xfrm>
        </p:spPr>
        <p:txBody>
          <a:bodyPr/>
          <a:lstStyle/>
          <a:p>
            <a:pPr algn="ctr">
              <a:buNone/>
            </a:pPr>
            <a:endParaRPr lang="en-IE" b="1" dirty="0"/>
          </a:p>
          <a:p>
            <a:pPr algn="ctr">
              <a:buNone/>
            </a:pPr>
            <a:endParaRPr lang="en-IE" b="1" dirty="0"/>
          </a:p>
        </p:txBody>
      </p:sp>
      <p:pic>
        <p:nvPicPr>
          <p:cNvPr id="4" name="Picture 3" descr="C:\Users\mareilly\Pictures\attach.jpg"/>
          <p:cNvPicPr/>
          <p:nvPr/>
        </p:nvPicPr>
        <p:blipFill>
          <a:blip r:embed="rId3" cstate="print"/>
          <a:srcRect/>
          <a:stretch>
            <a:fillRect/>
          </a:stretch>
        </p:blipFill>
        <p:spPr bwMode="auto">
          <a:xfrm>
            <a:off x="323528" y="188640"/>
            <a:ext cx="1512168" cy="864095"/>
          </a:xfrm>
          <a:prstGeom prst="rect">
            <a:avLst/>
          </a:prstGeom>
          <a:noFill/>
          <a:ln w="9525">
            <a:noFill/>
            <a:miter lim="800000"/>
            <a:headEnd/>
            <a:tailEnd/>
          </a:ln>
        </p:spPr>
      </p:pic>
      <p:graphicFrame>
        <p:nvGraphicFramePr>
          <p:cNvPr id="6" name="Table 5"/>
          <p:cNvGraphicFramePr>
            <a:graphicFrameLocks noGrp="1"/>
          </p:cNvGraphicFramePr>
          <p:nvPr>
            <p:extLst>
              <p:ext uri="{D42A27DB-BD31-4B8C-83A1-F6EECF244321}">
                <p14:modId xmlns:p14="http://schemas.microsoft.com/office/powerpoint/2010/main" val="1453866200"/>
              </p:ext>
            </p:extLst>
          </p:nvPr>
        </p:nvGraphicFramePr>
        <p:xfrm>
          <a:off x="457199" y="2420887"/>
          <a:ext cx="8294367" cy="3866107"/>
        </p:xfrm>
        <a:graphic>
          <a:graphicData uri="http://schemas.openxmlformats.org/drawingml/2006/table">
            <a:tbl>
              <a:tblPr firstRow="1" lastRow="1">
                <a:tableStyleId>{5C22544A-7EE6-4342-B048-85BDC9FD1C3A}</a:tableStyleId>
              </a:tblPr>
              <a:tblGrid>
                <a:gridCol w="1171724">
                  <a:extLst>
                    <a:ext uri="{9D8B030D-6E8A-4147-A177-3AD203B41FA5}">
                      <a16:colId xmlns:a16="http://schemas.microsoft.com/office/drawing/2014/main" val="517373689"/>
                    </a:ext>
                  </a:extLst>
                </a:gridCol>
                <a:gridCol w="1171724">
                  <a:extLst>
                    <a:ext uri="{9D8B030D-6E8A-4147-A177-3AD203B41FA5}">
                      <a16:colId xmlns:a16="http://schemas.microsoft.com/office/drawing/2014/main" val="3546611156"/>
                    </a:ext>
                  </a:extLst>
                </a:gridCol>
                <a:gridCol w="1171724">
                  <a:extLst>
                    <a:ext uri="{9D8B030D-6E8A-4147-A177-3AD203B41FA5}">
                      <a16:colId xmlns:a16="http://schemas.microsoft.com/office/drawing/2014/main" val="3017420739"/>
                    </a:ext>
                  </a:extLst>
                </a:gridCol>
                <a:gridCol w="1171724">
                  <a:extLst>
                    <a:ext uri="{9D8B030D-6E8A-4147-A177-3AD203B41FA5}">
                      <a16:colId xmlns:a16="http://schemas.microsoft.com/office/drawing/2014/main" val="994496958"/>
                    </a:ext>
                  </a:extLst>
                </a:gridCol>
                <a:gridCol w="1171724">
                  <a:extLst>
                    <a:ext uri="{9D8B030D-6E8A-4147-A177-3AD203B41FA5}">
                      <a16:colId xmlns:a16="http://schemas.microsoft.com/office/drawing/2014/main" val="2522173681"/>
                    </a:ext>
                  </a:extLst>
                </a:gridCol>
                <a:gridCol w="1171724">
                  <a:extLst>
                    <a:ext uri="{9D8B030D-6E8A-4147-A177-3AD203B41FA5}">
                      <a16:colId xmlns:a16="http://schemas.microsoft.com/office/drawing/2014/main" val="935370282"/>
                    </a:ext>
                  </a:extLst>
                </a:gridCol>
                <a:gridCol w="1264023">
                  <a:extLst>
                    <a:ext uri="{9D8B030D-6E8A-4147-A177-3AD203B41FA5}">
                      <a16:colId xmlns:a16="http://schemas.microsoft.com/office/drawing/2014/main" val="3193678715"/>
                    </a:ext>
                  </a:extLst>
                </a:gridCol>
              </a:tblGrid>
              <a:tr h="849216">
                <a:tc>
                  <a:txBody>
                    <a:bodyPr/>
                    <a:lstStyle/>
                    <a:p>
                      <a:pPr>
                        <a:spcAft>
                          <a:spcPts val="0"/>
                        </a:spcAft>
                      </a:pPr>
                      <a:r>
                        <a:rPr lang="en-US" sz="1100" b="1" dirty="0">
                          <a:solidFill>
                            <a:srgbClr val="FFFFFF"/>
                          </a:solidFill>
                          <a:effectLst/>
                          <a:latin typeface="Calibri" panose="020F0502020204030204" pitchFamily="34" charset="0"/>
                          <a:ea typeface="Times New Roman" panose="02020603050405020304" pitchFamily="18" charset="0"/>
                        </a:rPr>
                        <a:t>Grant Type</a:t>
                      </a:r>
                      <a:endParaRPr lang="en-IE" sz="1100" dirty="0">
                        <a:effectLst/>
                        <a:latin typeface="Calibri" panose="020F0502020204030204" pitchFamily="34" charset="0"/>
                        <a:ea typeface="Times New Roman" panose="02020603050405020304" pitchFamily="18" charset="0"/>
                      </a:endParaRPr>
                    </a:p>
                  </a:txBody>
                  <a:tcPr marL="68580" marR="68580" marT="0" marB="0"/>
                </a:tc>
                <a:tc>
                  <a:txBody>
                    <a:bodyPr/>
                    <a:lstStyle/>
                    <a:p>
                      <a:pPr>
                        <a:lnSpc>
                          <a:spcPct val="107000"/>
                        </a:lnSpc>
                        <a:spcAft>
                          <a:spcPts val="0"/>
                        </a:spcAft>
                      </a:pPr>
                      <a:r>
                        <a:rPr lang="en-US" sz="1100" b="1" dirty="0">
                          <a:solidFill>
                            <a:srgbClr val="FFFFFF"/>
                          </a:solidFill>
                          <a:effectLst/>
                          <a:latin typeface="Calibri"/>
                          <a:ea typeface="Times New Roman" panose="02020603050405020304" pitchFamily="18" charset="0"/>
                          <a:cs typeface="Times New Roman"/>
                        </a:rPr>
                        <a:t>Adjacent Rate</a:t>
                      </a:r>
                      <a:endParaRPr lang="en-IE" sz="1100" dirty="0">
                        <a:effectLst/>
                        <a:latin typeface="Calibri"/>
                        <a:ea typeface="Calibri" panose="020F0502020204030204" pitchFamily="34" charset="0"/>
                        <a:cs typeface="Times New Roman"/>
                      </a:endParaRPr>
                    </a:p>
                    <a:p>
                      <a:pPr>
                        <a:lnSpc>
                          <a:spcPct val="115000"/>
                        </a:lnSpc>
                        <a:spcAft>
                          <a:spcPts val="1000"/>
                        </a:spcAft>
                        <a:tabLst>
                          <a:tab pos="228600" algn="dec"/>
                        </a:tabLst>
                      </a:pPr>
                      <a:r>
                        <a:rPr lang="en-US" sz="1100" b="1" dirty="0">
                          <a:solidFill>
                            <a:srgbClr val="FFFFFF"/>
                          </a:solidFill>
                          <a:effectLst/>
                          <a:latin typeface="Calibri"/>
                          <a:ea typeface="Times New Roman" panose="02020603050405020304" pitchFamily="18" charset="0"/>
                          <a:cs typeface="Times New Roman"/>
                        </a:rPr>
                        <a:t>Under 45 KM</a:t>
                      </a:r>
                      <a:endParaRPr lang="en-IE" sz="1100" dirty="0">
                        <a:effectLst/>
                        <a:latin typeface="Calibri"/>
                        <a:ea typeface="Times New Roman" panose="02020603050405020304" pitchFamily="18" charset="0"/>
                        <a:cs typeface="Times New Roman"/>
                      </a:endParaRPr>
                    </a:p>
                  </a:txBody>
                  <a:tcPr marL="68580" marR="68580" marT="0" marB="0"/>
                </a:tc>
                <a:tc>
                  <a:txBody>
                    <a:bodyPr/>
                    <a:lstStyle/>
                    <a:p>
                      <a:pPr>
                        <a:lnSpc>
                          <a:spcPct val="107000"/>
                        </a:lnSpc>
                        <a:spcAft>
                          <a:spcPts val="0"/>
                        </a:spcAft>
                      </a:pPr>
                      <a:r>
                        <a:rPr lang="en-US" sz="1100" b="1" dirty="0">
                          <a:solidFill>
                            <a:srgbClr val="FFFFFF"/>
                          </a:solidFill>
                          <a:effectLst/>
                          <a:latin typeface="Calibri"/>
                          <a:ea typeface="Times New Roman" panose="02020603050405020304" pitchFamily="18" charset="0"/>
                          <a:cs typeface="Times New Roman"/>
                        </a:rPr>
                        <a:t>Non Adjacent Rate</a:t>
                      </a:r>
                      <a:endParaRPr lang="en-IE" sz="1100" dirty="0">
                        <a:effectLst/>
                        <a:latin typeface="Times New Roman"/>
                        <a:ea typeface="Calibri" panose="020F0502020204030204" pitchFamily="34" charset="0"/>
                        <a:cs typeface="Times New Roman"/>
                      </a:endParaRPr>
                    </a:p>
                    <a:p>
                      <a:pPr>
                        <a:lnSpc>
                          <a:spcPct val="115000"/>
                        </a:lnSpc>
                        <a:spcAft>
                          <a:spcPts val="1000"/>
                        </a:spcAft>
                        <a:tabLst>
                          <a:tab pos="228600" algn="dec"/>
                        </a:tabLst>
                      </a:pPr>
                      <a:r>
                        <a:rPr lang="en-US" sz="1100" b="1" dirty="0">
                          <a:solidFill>
                            <a:srgbClr val="FFFFFF"/>
                          </a:solidFill>
                          <a:effectLst/>
                          <a:latin typeface="Calibri"/>
                          <a:ea typeface="Times New Roman" panose="02020603050405020304" pitchFamily="18" charset="0"/>
                          <a:cs typeface="Times New Roman"/>
                        </a:rPr>
                        <a:t>Over 45 KM</a:t>
                      </a:r>
                      <a:endParaRPr lang="en-IE" sz="1100" dirty="0">
                        <a:effectLst/>
                        <a:latin typeface="Calibri"/>
                        <a:ea typeface="Times New Roman" panose="02020603050405020304" pitchFamily="18" charset="0"/>
                        <a:cs typeface="Times New Roman"/>
                      </a:endParaRPr>
                    </a:p>
                  </a:txBody>
                  <a:tcPr marL="68580" marR="68580" marT="0" marB="0"/>
                </a:tc>
                <a:tc>
                  <a:txBody>
                    <a:bodyPr/>
                    <a:lstStyle/>
                    <a:p>
                      <a:pPr>
                        <a:lnSpc>
                          <a:spcPct val="107000"/>
                        </a:lnSpc>
                        <a:spcAft>
                          <a:spcPts val="0"/>
                        </a:spcAft>
                      </a:pPr>
                      <a:r>
                        <a:rPr lang="en-US" sz="1100" b="1" dirty="0">
                          <a:solidFill>
                            <a:srgbClr val="FFFFFF"/>
                          </a:solidFill>
                          <a:effectLst/>
                          <a:latin typeface="Calibri"/>
                          <a:ea typeface="Times New Roman" panose="02020603050405020304" pitchFamily="18" charset="0"/>
                          <a:cs typeface="Times New Roman"/>
                        </a:rPr>
                        <a:t>Gross Household </a:t>
                      </a:r>
                      <a:endParaRPr lang="en-IE"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100" b="1" dirty="0">
                          <a:solidFill>
                            <a:srgbClr val="FFFFFF"/>
                          </a:solidFill>
                          <a:effectLst/>
                          <a:latin typeface="Calibri"/>
                          <a:ea typeface="Times New Roman" panose="02020603050405020304" pitchFamily="18" charset="0"/>
                          <a:cs typeface="Times New Roman"/>
                        </a:rPr>
                        <a:t>Income </a:t>
                      </a:r>
                      <a:endParaRPr lang="en-IE"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100" b="1" dirty="0">
                          <a:solidFill>
                            <a:srgbClr val="FFFFFF"/>
                          </a:solidFill>
                          <a:effectLst/>
                          <a:latin typeface="Calibri"/>
                          <a:ea typeface="Times New Roman" panose="02020603050405020304" pitchFamily="18" charset="0"/>
                          <a:cs typeface="Times New Roman"/>
                        </a:rPr>
                        <a:t>(0-3 dependents)</a:t>
                      </a:r>
                      <a:endParaRPr lang="en-IE" sz="1100" dirty="0">
                        <a:effectLst/>
                        <a:latin typeface="Calibri"/>
                        <a:ea typeface="Calibri" panose="020F0502020204030204" pitchFamily="34" charset="0"/>
                        <a:cs typeface="Times New Roman"/>
                      </a:endParaRPr>
                    </a:p>
                  </a:txBody>
                  <a:tcPr marL="68580" marR="68580" marT="0" marB="0"/>
                </a:tc>
                <a:tc>
                  <a:txBody>
                    <a:bodyPr/>
                    <a:lstStyle/>
                    <a:p>
                      <a:pPr>
                        <a:lnSpc>
                          <a:spcPct val="107000"/>
                        </a:lnSpc>
                        <a:spcAft>
                          <a:spcPts val="0"/>
                        </a:spcAft>
                      </a:pPr>
                      <a:r>
                        <a:rPr lang="en-US" sz="1100" b="1" dirty="0">
                          <a:solidFill>
                            <a:srgbClr val="FFFFFF"/>
                          </a:solidFill>
                          <a:effectLst/>
                          <a:latin typeface="Calibri"/>
                          <a:ea typeface="Times New Roman" panose="02020603050405020304" pitchFamily="18" charset="0"/>
                          <a:cs typeface="Times New Roman"/>
                        </a:rPr>
                        <a:t>Gross Household </a:t>
                      </a:r>
                      <a:endParaRPr lang="en-IE"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100" b="1" dirty="0">
                          <a:solidFill>
                            <a:srgbClr val="FFFFFF"/>
                          </a:solidFill>
                          <a:effectLst/>
                          <a:latin typeface="Calibri"/>
                          <a:ea typeface="Times New Roman" panose="02020603050405020304" pitchFamily="18" charset="0"/>
                          <a:cs typeface="Times New Roman"/>
                        </a:rPr>
                        <a:t>Income </a:t>
                      </a:r>
                      <a:endParaRPr lang="en-IE"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100" b="1" dirty="0">
                          <a:solidFill>
                            <a:srgbClr val="FFFFFF"/>
                          </a:solidFill>
                          <a:effectLst/>
                          <a:latin typeface="Calibri"/>
                          <a:ea typeface="Times New Roman" panose="02020603050405020304" pitchFamily="18" charset="0"/>
                          <a:cs typeface="Times New Roman"/>
                        </a:rPr>
                        <a:t>(4-7 dependents)</a:t>
                      </a:r>
                      <a:endParaRPr lang="en-IE" sz="1100" dirty="0">
                        <a:effectLst/>
                        <a:latin typeface="Calibri"/>
                        <a:ea typeface="Calibri" panose="020F0502020204030204" pitchFamily="34" charset="0"/>
                        <a:cs typeface="Times New Roman"/>
                      </a:endParaRPr>
                    </a:p>
                  </a:txBody>
                  <a:tcPr marL="68580" marR="68580" marT="0" marB="0"/>
                </a:tc>
                <a:tc>
                  <a:txBody>
                    <a:bodyPr/>
                    <a:lstStyle/>
                    <a:p>
                      <a:pPr>
                        <a:lnSpc>
                          <a:spcPct val="107000"/>
                        </a:lnSpc>
                        <a:spcAft>
                          <a:spcPts val="0"/>
                        </a:spcAft>
                      </a:pPr>
                      <a:r>
                        <a:rPr lang="en-US" sz="1100" b="1" dirty="0">
                          <a:solidFill>
                            <a:srgbClr val="FFFFFF"/>
                          </a:solidFill>
                          <a:effectLst/>
                          <a:latin typeface="Calibri"/>
                          <a:ea typeface="Times New Roman" panose="02020603050405020304" pitchFamily="18" charset="0"/>
                          <a:cs typeface="Times New Roman"/>
                        </a:rPr>
                        <a:t>Gross Household </a:t>
                      </a:r>
                      <a:endParaRPr lang="en-IE"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100" b="1" dirty="0">
                          <a:solidFill>
                            <a:srgbClr val="FFFFFF"/>
                          </a:solidFill>
                          <a:effectLst/>
                          <a:latin typeface="Calibri"/>
                          <a:ea typeface="Times New Roman" panose="02020603050405020304" pitchFamily="18" charset="0"/>
                          <a:cs typeface="Times New Roman"/>
                        </a:rPr>
                        <a:t>Income </a:t>
                      </a:r>
                      <a:endParaRPr lang="en-IE"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100" b="1" dirty="0">
                          <a:solidFill>
                            <a:srgbClr val="FFFFFF"/>
                          </a:solidFill>
                          <a:effectLst/>
                          <a:latin typeface="Calibri"/>
                          <a:ea typeface="Times New Roman" panose="02020603050405020304" pitchFamily="18" charset="0"/>
                          <a:cs typeface="Times New Roman"/>
                        </a:rPr>
                        <a:t>(8 or more dependents)</a:t>
                      </a:r>
                      <a:endParaRPr lang="en-IE" sz="1100" dirty="0">
                        <a:effectLst/>
                        <a:latin typeface="Calibri"/>
                        <a:ea typeface="Calibri" panose="020F0502020204030204" pitchFamily="34" charset="0"/>
                        <a:cs typeface="Times New Roman"/>
                      </a:endParaRPr>
                    </a:p>
                  </a:txBody>
                  <a:tcPr marL="68580" marR="68580" marT="0" marB="0"/>
                </a:tc>
                <a:tc>
                  <a:txBody>
                    <a:bodyPr/>
                    <a:lstStyle/>
                    <a:p>
                      <a:pPr>
                        <a:lnSpc>
                          <a:spcPct val="115000"/>
                        </a:lnSpc>
                        <a:spcAft>
                          <a:spcPts val="1000"/>
                        </a:spcAft>
                        <a:tabLst>
                          <a:tab pos="228600" algn="dec"/>
                        </a:tabLst>
                      </a:pPr>
                      <a:r>
                        <a:rPr lang="en-US" sz="1100" b="1" dirty="0">
                          <a:solidFill>
                            <a:srgbClr val="FFFFFF"/>
                          </a:solidFill>
                          <a:effectLst/>
                          <a:latin typeface="Calibri"/>
                          <a:ea typeface="Times New Roman" panose="02020603050405020304" pitchFamily="18" charset="0"/>
                          <a:cs typeface="Times New Roman"/>
                        </a:rPr>
                        <a:t>Increment per Relevant Person in Further/higher Education</a:t>
                      </a:r>
                      <a:endParaRPr lang="en-IE" sz="1100" dirty="0">
                        <a:effectLst/>
                        <a:latin typeface="Calibri"/>
                        <a:ea typeface="Times New Roman" panose="02020603050405020304" pitchFamily="18" charset="0"/>
                        <a:cs typeface="Times New Roman"/>
                      </a:endParaRPr>
                    </a:p>
                  </a:txBody>
                  <a:tcPr marL="68580" marR="68580" marT="0" marB="0"/>
                </a:tc>
                <a:extLst>
                  <a:ext uri="{0D108BD9-81ED-4DB2-BD59-A6C34878D82A}">
                    <a16:rowId xmlns:a16="http://schemas.microsoft.com/office/drawing/2014/main" val="1582498526"/>
                  </a:ext>
                </a:extLst>
              </a:tr>
              <a:tr h="1184954">
                <a:tc>
                  <a:txBody>
                    <a:bodyPr/>
                    <a:lstStyle/>
                    <a:p>
                      <a:pPr>
                        <a:spcAft>
                          <a:spcPts val="0"/>
                        </a:spcAft>
                      </a:pPr>
                      <a:r>
                        <a:rPr lang="en-US" sz="1100" b="1" dirty="0">
                          <a:solidFill>
                            <a:srgbClr val="C00000"/>
                          </a:solidFill>
                          <a:effectLst/>
                          <a:latin typeface="Calibri"/>
                          <a:ea typeface="Times New Roman" panose="02020603050405020304" pitchFamily="18" charset="0"/>
                        </a:rPr>
                        <a:t>Postgraduate </a:t>
                      </a:r>
                      <a:endParaRPr lang="en-IE" sz="1100">
                        <a:effectLst/>
                        <a:latin typeface="Calibri" panose="020F0502020204030204" pitchFamily="34" charset="0"/>
                        <a:ea typeface="Times New Roman" panose="02020603050405020304" pitchFamily="18" charset="0"/>
                      </a:endParaRPr>
                    </a:p>
                    <a:p>
                      <a:pPr>
                        <a:spcAft>
                          <a:spcPts val="0"/>
                        </a:spcAft>
                      </a:pPr>
                      <a:r>
                        <a:rPr lang="en-US" sz="1100" b="1" dirty="0">
                          <a:solidFill>
                            <a:srgbClr val="C00000"/>
                          </a:solidFill>
                          <a:effectLst/>
                          <a:latin typeface="Calibri"/>
                          <a:ea typeface="Times New Roman" panose="02020603050405020304" pitchFamily="18" charset="0"/>
                        </a:rPr>
                        <a:t>Special Rate</a:t>
                      </a:r>
                      <a:endParaRPr lang="en-IE" sz="1100" dirty="0">
                        <a:effectLst/>
                        <a:latin typeface="Calibri"/>
                        <a:ea typeface="Times New Roman" panose="02020603050405020304" pitchFamily="18" charset="0"/>
                      </a:endParaRPr>
                    </a:p>
                  </a:txBody>
                  <a:tcPr marL="68580" marR="68580" marT="0" marB="0"/>
                </a:tc>
                <a:tc>
                  <a:txBody>
                    <a:bodyPr/>
                    <a:lstStyle/>
                    <a:p>
                      <a:pPr algn="ctr"/>
                      <a:r>
                        <a:rPr lang="en-US" sz="1100" b="1" dirty="0">
                          <a:solidFill>
                            <a:srgbClr val="C00000"/>
                          </a:solidFill>
                          <a:effectLst/>
                          <a:latin typeface="Calibri"/>
                          <a:ea typeface="Times New Roman" panose="02020603050405020304" pitchFamily="18" charset="0"/>
                        </a:rPr>
                        <a:t>€2,375</a:t>
                      </a:r>
                      <a:r>
                        <a:rPr lang="en-US" sz="1100" dirty="0">
                          <a:solidFill>
                            <a:srgbClr val="C00000"/>
                          </a:solidFill>
                          <a:effectLst/>
                          <a:latin typeface="Calibri"/>
                          <a:ea typeface="Times New Roman" panose="02020603050405020304" pitchFamily="18" charset="0"/>
                        </a:rPr>
                        <a:t> Maintenance &amp; 100% Fee Contribution</a:t>
                      </a:r>
                      <a:endParaRPr lang="en-IE" sz="1100" dirty="0">
                        <a:effectLst/>
                        <a:latin typeface="Calibri"/>
                        <a:ea typeface="Times New Roman" panose="02020603050405020304" pitchFamily="18" charset="0"/>
                      </a:endParaRPr>
                    </a:p>
                    <a:p>
                      <a:pPr algn="ctr"/>
                      <a:r>
                        <a:rPr lang="en-US" sz="1100" dirty="0">
                          <a:solidFill>
                            <a:srgbClr val="C00000"/>
                          </a:solidFill>
                          <a:effectLst/>
                          <a:latin typeface="Calibri"/>
                          <a:ea typeface="Times New Roman" panose="02020603050405020304" pitchFamily="18" charset="0"/>
                        </a:rPr>
                        <a:t>(Up to a max of €6,270)</a:t>
                      </a:r>
                      <a:endParaRPr lang="en-IE" sz="1100" dirty="0">
                        <a:effectLst/>
                        <a:latin typeface="Calibri"/>
                        <a:ea typeface="Times New Roman" panose="02020603050405020304" pitchFamily="18" charset="0"/>
                      </a:endParaRPr>
                    </a:p>
                  </a:txBody>
                  <a:tcPr marL="68580" marR="68580" marT="0" marB="0"/>
                </a:tc>
                <a:tc>
                  <a:txBody>
                    <a:bodyPr/>
                    <a:lstStyle/>
                    <a:p>
                      <a:pPr algn="ctr"/>
                      <a:r>
                        <a:rPr lang="en-US" sz="1100" b="1" dirty="0">
                          <a:solidFill>
                            <a:srgbClr val="C00000"/>
                          </a:solidFill>
                          <a:effectLst/>
                          <a:latin typeface="Calibri" panose="020F0502020204030204" pitchFamily="34" charset="0"/>
                          <a:ea typeface="Times New Roman" panose="02020603050405020304" pitchFamily="18" charset="0"/>
                        </a:rPr>
                        <a:t>€5,915</a:t>
                      </a:r>
                      <a:endParaRPr lang="en-IE" sz="1100" dirty="0">
                        <a:effectLst/>
                        <a:latin typeface="Calibri" panose="020F0502020204030204" pitchFamily="34" charset="0"/>
                        <a:ea typeface="Times New Roman" panose="02020603050405020304" pitchFamily="18" charset="0"/>
                      </a:endParaRPr>
                    </a:p>
                    <a:p>
                      <a:pPr algn="ctr"/>
                      <a:r>
                        <a:rPr lang="en-US" sz="1100" dirty="0">
                          <a:solidFill>
                            <a:srgbClr val="C00000"/>
                          </a:solidFill>
                          <a:effectLst/>
                          <a:latin typeface="Calibri" panose="020F0502020204030204" pitchFamily="34" charset="0"/>
                          <a:ea typeface="Times New Roman" panose="02020603050405020304" pitchFamily="18" charset="0"/>
                        </a:rPr>
                        <a:t>Maintenance &amp; 100% Fee Contribution</a:t>
                      </a:r>
                      <a:endParaRPr lang="en-IE" sz="1100" dirty="0">
                        <a:effectLst/>
                        <a:latin typeface="Calibri" panose="020F0502020204030204" pitchFamily="34" charset="0"/>
                        <a:ea typeface="Times New Roman" panose="02020603050405020304" pitchFamily="18" charset="0"/>
                      </a:endParaRPr>
                    </a:p>
                    <a:p>
                      <a:pPr algn="ctr"/>
                      <a:r>
                        <a:rPr lang="en-US" sz="1100" dirty="0">
                          <a:solidFill>
                            <a:srgbClr val="C00000"/>
                          </a:solidFill>
                          <a:effectLst/>
                          <a:latin typeface="Calibri" panose="020F0502020204030204" pitchFamily="34" charset="0"/>
                          <a:ea typeface="Times New Roman" panose="02020603050405020304" pitchFamily="18" charset="0"/>
                        </a:rPr>
                        <a:t>(Up to a max of €6,270)</a:t>
                      </a:r>
                      <a:endParaRPr lang="en-IE" sz="1100" dirty="0">
                        <a:effectLst/>
                        <a:latin typeface="Calibri" panose="020F0502020204030204" pitchFamily="34" charset="0"/>
                        <a:ea typeface="Times New Roman" panose="02020603050405020304" pitchFamily="18" charset="0"/>
                      </a:endParaRPr>
                    </a:p>
                  </a:txBody>
                  <a:tcPr marL="68580" marR="68580" marT="0" marB="0"/>
                </a:tc>
                <a:tc>
                  <a:txBody>
                    <a:bodyPr/>
                    <a:lstStyle/>
                    <a:p>
                      <a:pPr algn="ctr"/>
                      <a:r>
                        <a:rPr lang="en-US" sz="1100" b="1" dirty="0">
                          <a:solidFill>
                            <a:srgbClr val="C00000"/>
                          </a:solidFill>
                          <a:effectLst/>
                          <a:latin typeface="Calibri"/>
                          <a:ea typeface="Times New Roman" panose="02020603050405020304" pitchFamily="18" charset="0"/>
                        </a:rPr>
                        <a:t>€24,500</a:t>
                      </a:r>
                      <a:endParaRPr lang="en-IE" sz="1100" dirty="0">
                        <a:effectLst/>
                        <a:latin typeface="Calibri" panose="020F0502020204030204" pitchFamily="34" charset="0"/>
                        <a:ea typeface="Times New Roman" panose="02020603050405020304" pitchFamily="18" charset="0"/>
                      </a:endParaRPr>
                    </a:p>
                    <a:p>
                      <a:pPr algn="ctr"/>
                      <a:r>
                        <a:rPr lang="en-US" sz="1100" dirty="0">
                          <a:solidFill>
                            <a:srgbClr val="C00000"/>
                          </a:solidFill>
                          <a:effectLst/>
                          <a:latin typeface="Calibri"/>
                          <a:ea typeface="Times New Roman" panose="02020603050405020304" pitchFamily="18" charset="0"/>
                        </a:rPr>
                        <a:t>Must Include a Long Term Social Welfare payment</a:t>
                      </a:r>
                      <a:endParaRPr lang="en-IE" sz="1100" dirty="0">
                        <a:effectLst/>
                        <a:latin typeface="Calibri"/>
                        <a:ea typeface="Times New Roman" panose="02020603050405020304" pitchFamily="18" charset="0"/>
                      </a:endParaRPr>
                    </a:p>
                  </a:txBody>
                  <a:tcPr marL="68580" marR="68580" marT="0" marB="0"/>
                </a:tc>
                <a:tc>
                  <a:txBody>
                    <a:bodyPr/>
                    <a:lstStyle/>
                    <a:p>
                      <a:pPr algn="ctr"/>
                      <a:r>
                        <a:rPr lang="en-US" sz="1100" b="1" dirty="0">
                          <a:solidFill>
                            <a:srgbClr val="C00000"/>
                          </a:solidFill>
                          <a:effectLst/>
                          <a:latin typeface="Calibri"/>
                          <a:ea typeface="Times New Roman" panose="02020603050405020304" pitchFamily="18" charset="0"/>
                        </a:rPr>
                        <a:t>€24,500</a:t>
                      </a:r>
                      <a:endParaRPr lang="en-IE" sz="1100" dirty="0">
                        <a:effectLst/>
                        <a:latin typeface="Calibri" panose="020F0502020204030204" pitchFamily="34" charset="0"/>
                        <a:ea typeface="Times New Roman" panose="02020603050405020304" pitchFamily="18" charset="0"/>
                      </a:endParaRPr>
                    </a:p>
                    <a:p>
                      <a:pPr algn="ctr"/>
                      <a:r>
                        <a:rPr lang="en-US" sz="1100" dirty="0">
                          <a:solidFill>
                            <a:srgbClr val="C00000"/>
                          </a:solidFill>
                          <a:effectLst/>
                          <a:latin typeface="Calibri"/>
                          <a:ea typeface="Times New Roman" panose="02020603050405020304" pitchFamily="18" charset="0"/>
                        </a:rPr>
                        <a:t>Must Include a Long Term Social Welfare payment</a:t>
                      </a:r>
                      <a:endParaRPr lang="en-IE" sz="1100" dirty="0">
                        <a:effectLst/>
                        <a:latin typeface="Calibri"/>
                        <a:ea typeface="Times New Roman" panose="02020603050405020304" pitchFamily="18" charset="0"/>
                      </a:endParaRPr>
                    </a:p>
                  </a:txBody>
                  <a:tcPr marL="68580" marR="68580" marT="0" marB="0"/>
                </a:tc>
                <a:tc>
                  <a:txBody>
                    <a:bodyPr/>
                    <a:lstStyle/>
                    <a:p>
                      <a:pPr algn="ctr"/>
                      <a:r>
                        <a:rPr lang="en-US" sz="1100" b="1" dirty="0">
                          <a:solidFill>
                            <a:srgbClr val="C00000"/>
                          </a:solidFill>
                          <a:effectLst/>
                          <a:latin typeface="Calibri"/>
                          <a:ea typeface="Times New Roman" panose="02020603050405020304" pitchFamily="18" charset="0"/>
                        </a:rPr>
                        <a:t>€24,500</a:t>
                      </a:r>
                      <a:endParaRPr lang="en-IE" sz="1100" dirty="0">
                        <a:effectLst/>
                        <a:latin typeface="Calibri" panose="020F0502020204030204" pitchFamily="34" charset="0"/>
                        <a:ea typeface="Times New Roman" panose="02020603050405020304" pitchFamily="18" charset="0"/>
                      </a:endParaRPr>
                    </a:p>
                    <a:p>
                      <a:pPr algn="ctr"/>
                      <a:r>
                        <a:rPr lang="en-US" sz="1100" dirty="0">
                          <a:solidFill>
                            <a:srgbClr val="C00000"/>
                          </a:solidFill>
                          <a:effectLst/>
                          <a:latin typeface="Calibri"/>
                          <a:ea typeface="Times New Roman" panose="02020603050405020304" pitchFamily="18" charset="0"/>
                        </a:rPr>
                        <a:t>Must Include a Long Term Social Welfare payment</a:t>
                      </a:r>
                      <a:endParaRPr lang="en-IE" sz="1100" dirty="0">
                        <a:effectLst/>
                        <a:latin typeface="Calibri"/>
                        <a:ea typeface="Times New Roman" panose="02020603050405020304" pitchFamily="18" charset="0"/>
                      </a:endParaRPr>
                    </a:p>
                  </a:txBody>
                  <a:tcPr marL="68580" marR="68580" marT="0" marB="0"/>
                </a:tc>
                <a:tc>
                  <a:txBody>
                    <a:bodyPr/>
                    <a:lstStyle/>
                    <a:p>
                      <a:pPr algn="ctr"/>
                      <a:r>
                        <a:rPr lang="en-US" sz="1100" b="1" dirty="0">
                          <a:solidFill>
                            <a:srgbClr val="C00000"/>
                          </a:solidFill>
                          <a:effectLst/>
                          <a:latin typeface="Calibri"/>
                          <a:ea typeface="Times New Roman" panose="02020603050405020304" pitchFamily="18" charset="0"/>
                        </a:rPr>
                        <a:t>€0</a:t>
                      </a:r>
                      <a:endParaRPr lang="en-IE" sz="1100" dirty="0">
                        <a:effectLst/>
                        <a:latin typeface="Calibri"/>
                        <a:ea typeface="Times New Roman" panose="02020603050405020304" pitchFamily="18" charset="0"/>
                      </a:endParaRPr>
                    </a:p>
                  </a:txBody>
                  <a:tcPr marL="68580" marR="68580" marT="0" marB="0"/>
                </a:tc>
                <a:extLst>
                  <a:ext uri="{0D108BD9-81ED-4DB2-BD59-A6C34878D82A}">
                    <a16:rowId xmlns:a16="http://schemas.microsoft.com/office/drawing/2014/main" val="3187713755"/>
                  </a:ext>
                </a:extLst>
              </a:tr>
              <a:tr h="592477">
                <a:tc>
                  <a:txBody>
                    <a:bodyPr/>
                    <a:lstStyle/>
                    <a:p>
                      <a:pPr>
                        <a:spcAft>
                          <a:spcPts val="0"/>
                        </a:spcAft>
                      </a:pPr>
                      <a:endParaRPr lang="en-IE" sz="1100" i="1" dirty="0">
                        <a:effectLst/>
                        <a:latin typeface="Calibri"/>
                        <a:ea typeface="Times New Roman" panose="02020603050405020304" pitchFamily="18" charset="0"/>
                      </a:endParaRPr>
                    </a:p>
                    <a:p>
                      <a:pPr>
                        <a:spcAft>
                          <a:spcPts val="0"/>
                        </a:spcAft>
                      </a:pPr>
                      <a:r>
                        <a:rPr lang="en-US" sz="1100" b="1" i="1" dirty="0">
                          <a:effectLst/>
                          <a:latin typeface="Calibri"/>
                          <a:ea typeface="Times New Roman" panose="02020603050405020304" pitchFamily="18" charset="0"/>
                        </a:rPr>
                        <a:t>Postgraduate </a:t>
                      </a:r>
                      <a:endParaRPr lang="en-IE" sz="1100" i="1" dirty="0">
                        <a:effectLst/>
                        <a:latin typeface="Calibri" panose="020F0502020204030204" pitchFamily="34" charset="0"/>
                        <a:ea typeface="Times New Roman" panose="02020603050405020304" pitchFamily="18" charset="0"/>
                      </a:endParaRPr>
                    </a:p>
                    <a:p>
                      <a:pPr>
                        <a:spcAft>
                          <a:spcPts val="0"/>
                        </a:spcAft>
                      </a:pPr>
                      <a:r>
                        <a:rPr lang="en-US" sz="1100" b="1" i="1" dirty="0">
                          <a:effectLst/>
                          <a:latin typeface="Calibri"/>
                          <a:ea typeface="Times New Roman" panose="02020603050405020304" pitchFamily="18" charset="0"/>
                        </a:rPr>
                        <a:t>Fee Contribution</a:t>
                      </a:r>
                      <a:endParaRPr lang="en-IE" sz="1100" i="1" dirty="0">
                        <a:effectLst/>
                        <a:latin typeface="Calibri"/>
                        <a:ea typeface="Times New Roman" panose="02020603050405020304" pitchFamily="18" charset="0"/>
                      </a:endParaRPr>
                    </a:p>
                  </a:txBody>
                  <a:tcPr marL="68580" marR="68580" marT="0" marB="0"/>
                </a:tc>
                <a:tc>
                  <a:txBody>
                    <a:bodyPr/>
                    <a:lstStyle/>
                    <a:p>
                      <a:pPr algn="ctr"/>
                      <a:endParaRPr lang="en-IE" sz="1100" i="1" dirty="0">
                        <a:effectLst/>
                        <a:latin typeface="Calibri"/>
                        <a:ea typeface="Times New Roman" panose="02020603050405020304" pitchFamily="18" charset="0"/>
                      </a:endParaRPr>
                    </a:p>
                    <a:p>
                      <a:pPr algn="ctr"/>
                      <a:r>
                        <a:rPr lang="en-US" sz="1100" b="1" i="1" dirty="0">
                          <a:effectLst/>
                          <a:latin typeface="Calibri"/>
                          <a:ea typeface="Times New Roman" panose="02020603050405020304" pitchFamily="18" charset="0"/>
                        </a:rPr>
                        <a:t>€2,000</a:t>
                      </a:r>
                      <a:r>
                        <a:rPr lang="en-US" sz="1100" i="1" dirty="0">
                          <a:effectLst/>
                          <a:latin typeface="Calibri"/>
                          <a:ea typeface="Times New Roman" panose="02020603050405020304" pitchFamily="18" charset="0"/>
                        </a:rPr>
                        <a:t> </a:t>
                      </a:r>
                      <a:endParaRPr lang="en-IE" sz="1100" i="1">
                        <a:effectLst/>
                        <a:latin typeface="Calibri" panose="020F0502020204030204" pitchFamily="34" charset="0"/>
                        <a:ea typeface="Times New Roman" panose="02020603050405020304" pitchFamily="18" charset="0"/>
                      </a:endParaRPr>
                    </a:p>
                    <a:p>
                      <a:pPr algn="ctr"/>
                      <a:r>
                        <a:rPr lang="en-US" sz="1100" i="1" dirty="0">
                          <a:effectLst/>
                          <a:latin typeface="Calibri"/>
                          <a:ea typeface="Times New Roman" panose="02020603050405020304" pitchFamily="18" charset="0"/>
                        </a:rPr>
                        <a:t>Fee Contribution</a:t>
                      </a:r>
                      <a:endParaRPr lang="en-IE" sz="1100" i="1" dirty="0">
                        <a:effectLst/>
                        <a:latin typeface="Calibri"/>
                        <a:ea typeface="Times New Roman" panose="02020603050405020304" pitchFamily="18" charset="0"/>
                      </a:endParaRPr>
                    </a:p>
                  </a:txBody>
                  <a:tcPr marL="68580" marR="68580" marT="0" marB="0"/>
                </a:tc>
                <a:tc>
                  <a:txBody>
                    <a:bodyPr/>
                    <a:lstStyle/>
                    <a:p>
                      <a:pPr algn="ctr"/>
                      <a:endParaRPr lang="en-IE" sz="1100" i="1" dirty="0">
                        <a:effectLst/>
                        <a:latin typeface="Calibri"/>
                        <a:ea typeface="Times New Roman" panose="02020603050405020304" pitchFamily="18" charset="0"/>
                      </a:endParaRPr>
                    </a:p>
                    <a:p>
                      <a:pPr algn="ctr"/>
                      <a:r>
                        <a:rPr lang="en-US" sz="1100" b="1" i="1" dirty="0">
                          <a:effectLst/>
                          <a:latin typeface="Calibri"/>
                          <a:ea typeface="Times New Roman" panose="02020603050405020304" pitchFamily="18" charset="0"/>
                        </a:rPr>
                        <a:t>€2,000</a:t>
                      </a:r>
                      <a:r>
                        <a:rPr lang="en-US" sz="1100" i="1" dirty="0">
                          <a:effectLst/>
                          <a:latin typeface="Calibri"/>
                          <a:ea typeface="Times New Roman" panose="02020603050405020304" pitchFamily="18" charset="0"/>
                        </a:rPr>
                        <a:t> </a:t>
                      </a:r>
                      <a:endParaRPr lang="en-IE" sz="1100" i="1">
                        <a:effectLst/>
                        <a:latin typeface="Calibri" panose="020F0502020204030204" pitchFamily="34" charset="0"/>
                        <a:ea typeface="Times New Roman" panose="02020603050405020304" pitchFamily="18" charset="0"/>
                      </a:endParaRPr>
                    </a:p>
                    <a:p>
                      <a:pPr algn="ctr"/>
                      <a:r>
                        <a:rPr lang="en-US" sz="1100" i="1" dirty="0">
                          <a:effectLst/>
                          <a:latin typeface="Calibri"/>
                          <a:ea typeface="Times New Roman" panose="02020603050405020304" pitchFamily="18" charset="0"/>
                        </a:rPr>
                        <a:t>Fee Contribution</a:t>
                      </a:r>
                      <a:endParaRPr lang="en-IE" sz="1100" i="1" dirty="0">
                        <a:effectLst/>
                        <a:latin typeface="Calibri"/>
                        <a:ea typeface="Times New Roman" panose="02020603050405020304" pitchFamily="18" charset="0"/>
                      </a:endParaRPr>
                    </a:p>
                  </a:txBody>
                  <a:tcPr marL="68580" marR="68580" marT="0" marB="0"/>
                </a:tc>
                <a:tc>
                  <a:txBody>
                    <a:bodyPr/>
                    <a:lstStyle/>
                    <a:p>
                      <a:pPr algn="ctr"/>
                      <a:endParaRPr lang="en-IE" sz="1100" i="1" dirty="0">
                        <a:effectLst/>
                        <a:latin typeface="Calibri"/>
                        <a:ea typeface="Times New Roman" panose="02020603050405020304" pitchFamily="18" charset="0"/>
                      </a:endParaRPr>
                    </a:p>
                    <a:p>
                      <a:pPr algn="ctr"/>
                      <a:r>
                        <a:rPr lang="en-US" sz="1100" b="1" i="1" dirty="0">
                          <a:effectLst/>
                          <a:latin typeface="Calibri"/>
                          <a:ea typeface="Times New Roman" panose="02020603050405020304" pitchFamily="18" charset="0"/>
                        </a:rPr>
                        <a:t>€31,500</a:t>
                      </a:r>
                      <a:endParaRPr lang="en-IE" sz="1100" i="1" dirty="0">
                        <a:effectLst/>
                        <a:latin typeface="Calibri"/>
                        <a:ea typeface="Times New Roman" panose="02020603050405020304" pitchFamily="18" charset="0"/>
                      </a:endParaRPr>
                    </a:p>
                  </a:txBody>
                  <a:tcPr marL="68580" marR="68580" marT="0" marB="0"/>
                </a:tc>
                <a:tc>
                  <a:txBody>
                    <a:bodyPr/>
                    <a:lstStyle/>
                    <a:p>
                      <a:pPr algn="ctr"/>
                      <a:endParaRPr lang="en-IE" sz="1100" i="1" dirty="0">
                        <a:effectLst/>
                        <a:latin typeface="Calibri"/>
                        <a:ea typeface="Times New Roman" panose="02020603050405020304" pitchFamily="18" charset="0"/>
                      </a:endParaRPr>
                    </a:p>
                    <a:p>
                      <a:pPr algn="ctr"/>
                      <a:r>
                        <a:rPr lang="en-US" sz="1100" b="1" i="1" dirty="0">
                          <a:effectLst/>
                          <a:latin typeface="Calibri"/>
                          <a:ea typeface="Times New Roman" panose="02020603050405020304" pitchFamily="18" charset="0"/>
                        </a:rPr>
                        <a:t>€34,615</a:t>
                      </a:r>
                      <a:endParaRPr lang="en-IE" sz="1100" i="1" dirty="0">
                        <a:effectLst/>
                        <a:latin typeface="Calibri"/>
                        <a:ea typeface="Times New Roman" panose="02020603050405020304" pitchFamily="18" charset="0"/>
                      </a:endParaRPr>
                    </a:p>
                  </a:txBody>
                  <a:tcPr marL="68580" marR="68580" marT="0" marB="0"/>
                </a:tc>
                <a:tc>
                  <a:txBody>
                    <a:bodyPr/>
                    <a:lstStyle/>
                    <a:p>
                      <a:pPr algn="ctr"/>
                      <a:endParaRPr lang="en-IE" sz="1100" i="1" dirty="0">
                        <a:effectLst/>
                        <a:latin typeface="Calibri"/>
                        <a:ea typeface="Times New Roman" panose="02020603050405020304" pitchFamily="18" charset="0"/>
                      </a:endParaRPr>
                    </a:p>
                    <a:p>
                      <a:pPr algn="ctr"/>
                      <a:r>
                        <a:rPr lang="en-US" sz="1100" b="1" i="1" dirty="0">
                          <a:effectLst/>
                          <a:latin typeface="Calibri"/>
                          <a:ea typeface="Times New Roman" panose="02020603050405020304" pitchFamily="18" charset="0"/>
                        </a:rPr>
                        <a:t>€37,580</a:t>
                      </a:r>
                      <a:endParaRPr lang="en-IE" sz="1100" i="1" dirty="0">
                        <a:effectLst/>
                        <a:latin typeface="Calibri"/>
                        <a:ea typeface="Times New Roman" panose="02020603050405020304" pitchFamily="18" charset="0"/>
                      </a:endParaRPr>
                    </a:p>
                  </a:txBody>
                  <a:tcPr marL="68580" marR="68580" marT="0" marB="0"/>
                </a:tc>
                <a:tc>
                  <a:txBody>
                    <a:bodyPr/>
                    <a:lstStyle/>
                    <a:p>
                      <a:pPr algn="ctr"/>
                      <a:endParaRPr lang="en-IE" sz="1100" i="1" dirty="0">
                        <a:effectLst/>
                        <a:latin typeface="Calibri"/>
                        <a:ea typeface="Times New Roman" panose="02020603050405020304" pitchFamily="18" charset="0"/>
                      </a:endParaRPr>
                    </a:p>
                    <a:p>
                      <a:pPr algn="ctr"/>
                      <a:r>
                        <a:rPr lang="en-US" sz="1100" b="1" i="1" dirty="0">
                          <a:effectLst/>
                          <a:latin typeface="Calibri"/>
                          <a:ea typeface="Times New Roman" panose="02020603050405020304" pitchFamily="18" charset="0"/>
                        </a:rPr>
                        <a:t>€4,980</a:t>
                      </a:r>
                      <a:endParaRPr lang="en-IE" sz="1100" i="1" dirty="0">
                        <a:effectLst/>
                        <a:latin typeface="Calibri"/>
                        <a:ea typeface="Times New Roman" panose="02020603050405020304" pitchFamily="18" charset="0"/>
                      </a:endParaRPr>
                    </a:p>
                  </a:txBody>
                  <a:tcPr marL="68580" marR="68580" marT="0" marB="0"/>
                </a:tc>
                <a:extLst>
                  <a:ext uri="{0D108BD9-81ED-4DB2-BD59-A6C34878D82A}">
                    <a16:rowId xmlns:a16="http://schemas.microsoft.com/office/drawing/2014/main" val="3013371378"/>
                  </a:ext>
                </a:extLst>
              </a:tr>
              <a:tr h="469698">
                <a:tc>
                  <a:txBody>
                    <a:bodyPr/>
                    <a:lstStyle/>
                    <a:p>
                      <a:pPr>
                        <a:spcAft>
                          <a:spcPts val="0"/>
                        </a:spcAft>
                      </a:pPr>
                      <a:endParaRPr lang="en-IE" sz="1100" dirty="0">
                        <a:effectLst/>
                        <a:latin typeface="Calibri"/>
                        <a:ea typeface="Times New Roman" panose="02020603050405020304" pitchFamily="18" charset="0"/>
                      </a:endParaRPr>
                    </a:p>
                  </a:txBody>
                  <a:tcPr marL="68580" marR="68580" marT="0" marB="0"/>
                </a:tc>
                <a:tc>
                  <a:txBody>
                    <a:bodyPr/>
                    <a:lstStyle/>
                    <a:p>
                      <a:endParaRPr lang="en-IE" sz="1100" dirty="0">
                        <a:effectLst/>
                        <a:latin typeface="Calibri"/>
                        <a:ea typeface="Times New Roman" panose="02020603050405020304" pitchFamily="18" charset="0"/>
                      </a:endParaRPr>
                    </a:p>
                  </a:txBody>
                  <a:tcPr marL="68580" marR="68580" marT="0" marB="0"/>
                </a:tc>
                <a:tc>
                  <a:txBody>
                    <a:bodyPr/>
                    <a:lstStyle/>
                    <a:p>
                      <a:endParaRPr lang="en-IE" sz="1100" dirty="0">
                        <a:effectLst/>
                        <a:latin typeface="Calibri"/>
                        <a:ea typeface="Times New Roman" panose="02020603050405020304" pitchFamily="18" charset="0"/>
                      </a:endParaRPr>
                    </a:p>
                  </a:txBody>
                  <a:tcPr marL="68580" marR="68580" marT="0" marB="0"/>
                </a:tc>
                <a:tc>
                  <a:txBody>
                    <a:bodyPr/>
                    <a:lstStyle/>
                    <a:p>
                      <a:endParaRPr lang="en-IE" sz="1100" dirty="0">
                        <a:effectLst/>
                        <a:latin typeface="Calibri"/>
                        <a:ea typeface="Times New Roman" panose="02020603050405020304" pitchFamily="18" charset="0"/>
                      </a:endParaRPr>
                    </a:p>
                  </a:txBody>
                  <a:tcPr marL="68580" marR="68580" marT="0" marB="0"/>
                </a:tc>
                <a:tc>
                  <a:txBody>
                    <a:bodyPr/>
                    <a:lstStyle/>
                    <a:p>
                      <a:endParaRPr lang="en-IE" sz="1100" dirty="0">
                        <a:effectLst/>
                        <a:latin typeface="Calibri"/>
                        <a:ea typeface="Times New Roman" panose="02020603050405020304" pitchFamily="18" charset="0"/>
                      </a:endParaRPr>
                    </a:p>
                  </a:txBody>
                  <a:tcPr marL="68580" marR="68580" marT="0" marB="0"/>
                </a:tc>
                <a:tc>
                  <a:txBody>
                    <a:bodyPr/>
                    <a:lstStyle/>
                    <a:p>
                      <a:endParaRPr lang="en-IE" sz="1100" dirty="0">
                        <a:effectLst/>
                        <a:latin typeface="Calibri"/>
                        <a:ea typeface="Times New Roman" panose="02020603050405020304" pitchFamily="18" charset="0"/>
                      </a:endParaRPr>
                    </a:p>
                  </a:txBody>
                  <a:tcPr marL="68580" marR="68580" marT="0" marB="0"/>
                </a:tc>
                <a:tc>
                  <a:txBody>
                    <a:bodyPr/>
                    <a:lstStyle/>
                    <a:p>
                      <a:endParaRPr lang="en-IE" sz="1100" dirty="0">
                        <a:effectLst/>
                        <a:latin typeface="Calibri"/>
                        <a:ea typeface="Times New Roman" panose="02020603050405020304" pitchFamily="18" charset="0"/>
                      </a:endParaRPr>
                    </a:p>
                  </a:txBody>
                  <a:tcPr marL="68580" marR="68580" marT="0" marB="0"/>
                </a:tc>
                <a:extLst>
                  <a:ext uri="{0D108BD9-81ED-4DB2-BD59-A6C34878D82A}">
                    <a16:rowId xmlns:a16="http://schemas.microsoft.com/office/drawing/2014/main" val="1020470705"/>
                  </a:ext>
                </a:extLst>
              </a:tr>
              <a:tr h="197491">
                <a:tc>
                  <a:txBody>
                    <a:bodyPr/>
                    <a:lstStyle/>
                    <a:p>
                      <a:pPr>
                        <a:spcAft>
                          <a:spcPts val="0"/>
                        </a:spcAft>
                      </a:pPr>
                      <a:r>
                        <a:rPr lang="en-IE" sz="1100" b="1" dirty="0">
                          <a:solidFill>
                            <a:srgbClr val="CC3399"/>
                          </a:solidFill>
                          <a:effectLst/>
                          <a:latin typeface="Calibri"/>
                          <a:ea typeface="Times New Roman" panose="02020603050405020304" pitchFamily="18" charset="0"/>
                        </a:rPr>
                        <a:t>BUDGET 2021  Changes</a:t>
                      </a:r>
                      <a:endParaRPr lang="en-IE" sz="1100" dirty="0">
                        <a:solidFill>
                          <a:srgbClr val="CC3399"/>
                        </a:solidFill>
                        <a:effectLst/>
                        <a:latin typeface="Calibri"/>
                        <a:ea typeface="Times New Roman" panose="02020603050405020304" pitchFamily="18" charset="0"/>
                      </a:endParaRPr>
                    </a:p>
                  </a:txBody>
                  <a:tcPr marL="68144" marR="68144" marT="0" marB="0"/>
                </a:tc>
                <a:tc>
                  <a:txBody>
                    <a:bodyPr/>
                    <a:lstStyle/>
                    <a:p>
                      <a:pPr algn="ctr"/>
                      <a:r>
                        <a:rPr lang="en-IE" sz="1100" b="1" dirty="0">
                          <a:solidFill>
                            <a:srgbClr val="CC3399"/>
                          </a:solidFill>
                          <a:effectLst/>
                          <a:latin typeface="Calibri"/>
                          <a:ea typeface="Times New Roman" panose="02020603050405020304" pitchFamily="18" charset="0"/>
                        </a:rPr>
                        <a:t>€3,500</a:t>
                      </a:r>
                    </a:p>
                    <a:p>
                      <a:pPr algn="ctr"/>
                      <a:r>
                        <a:rPr lang="en-IE" sz="1100" b="1" dirty="0">
                          <a:solidFill>
                            <a:srgbClr val="CC3399"/>
                          </a:solidFill>
                          <a:effectLst/>
                          <a:latin typeface="Calibri"/>
                          <a:ea typeface="Times New Roman" panose="02020603050405020304" pitchFamily="18" charset="0"/>
                        </a:rPr>
                        <a:t>Fee Contribution </a:t>
                      </a:r>
                    </a:p>
                  </a:txBody>
                  <a:tcPr marL="68144" marR="68144" marT="0" marB="0"/>
                </a:tc>
                <a:tc>
                  <a:txBody>
                    <a:bodyPr/>
                    <a:lstStyle/>
                    <a:p>
                      <a:pPr algn="ctr"/>
                      <a:r>
                        <a:rPr lang="en-IE" sz="1100" b="1" dirty="0">
                          <a:solidFill>
                            <a:srgbClr val="CC3399"/>
                          </a:solidFill>
                          <a:effectLst/>
                          <a:latin typeface="Calibri"/>
                          <a:ea typeface="Times New Roman" panose="02020603050405020304" pitchFamily="18" charset="0"/>
                        </a:rPr>
                        <a:t>€3,500</a:t>
                      </a:r>
                    </a:p>
                    <a:p>
                      <a:pPr algn="ctr"/>
                      <a:r>
                        <a:rPr lang="en-IE" sz="1100" b="1" dirty="0">
                          <a:solidFill>
                            <a:srgbClr val="CC3399"/>
                          </a:solidFill>
                          <a:effectLst/>
                          <a:latin typeface="Calibri"/>
                          <a:ea typeface="Times New Roman" panose="02020603050405020304" pitchFamily="18" charset="0"/>
                        </a:rPr>
                        <a:t>Fee Contribution</a:t>
                      </a:r>
                    </a:p>
                  </a:txBody>
                  <a:tcPr marL="68144" marR="68144" marT="0" marB="0"/>
                </a:tc>
                <a:tc>
                  <a:txBody>
                    <a:bodyPr/>
                    <a:lstStyle/>
                    <a:p>
                      <a:pPr algn="ctr"/>
                      <a:r>
                        <a:rPr lang="en-IE" sz="1100" b="1" dirty="0">
                          <a:solidFill>
                            <a:srgbClr val="CC3399"/>
                          </a:solidFill>
                          <a:effectLst/>
                          <a:latin typeface="Calibri"/>
                          <a:ea typeface="Times New Roman" panose="02020603050405020304" pitchFamily="18" charset="0"/>
                        </a:rPr>
                        <a:t>€54,240</a:t>
                      </a:r>
                      <a:endParaRPr lang="en-IE" sz="1100" b="1">
                        <a:solidFill>
                          <a:srgbClr val="CC3399"/>
                        </a:solidFill>
                        <a:effectLst/>
                        <a:latin typeface="Calibri"/>
                        <a:ea typeface="Times New Roman" panose="02020603050405020304" pitchFamily="18" charset="0"/>
                      </a:endParaRPr>
                    </a:p>
                  </a:txBody>
                  <a:tcPr marL="68144" marR="68144" marT="0" marB="0"/>
                </a:tc>
                <a:tc>
                  <a:txBody>
                    <a:bodyPr/>
                    <a:lstStyle/>
                    <a:p>
                      <a:pPr algn="ctr"/>
                      <a:r>
                        <a:rPr lang="en-IE" sz="1100" b="1" dirty="0">
                          <a:solidFill>
                            <a:srgbClr val="CC3399"/>
                          </a:solidFill>
                          <a:effectLst/>
                          <a:latin typeface="Calibri"/>
                          <a:ea typeface="Times New Roman" panose="02020603050405020304" pitchFamily="18" charset="0"/>
                        </a:rPr>
                        <a:t>€59,595</a:t>
                      </a:r>
                    </a:p>
                  </a:txBody>
                  <a:tcPr marL="68144" marR="68144" marT="0" marB="0"/>
                </a:tc>
                <a:tc>
                  <a:txBody>
                    <a:bodyPr/>
                    <a:lstStyle/>
                    <a:p>
                      <a:pPr algn="ctr"/>
                      <a:r>
                        <a:rPr lang="en-IE" sz="1100" b="1" dirty="0">
                          <a:solidFill>
                            <a:srgbClr val="CC3399"/>
                          </a:solidFill>
                          <a:effectLst/>
                          <a:latin typeface="Calibri"/>
                          <a:ea typeface="Times New Roman" panose="02020603050405020304" pitchFamily="18" charset="0"/>
                        </a:rPr>
                        <a:t>€64,700</a:t>
                      </a:r>
                      <a:endParaRPr lang="en-IE" sz="1100" b="1">
                        <a:solidFill>
                          <a:srgbClr val="CC3399"/>
                        </a:solidFill>
                        <a:effectLst/>
                        <a:latin typeface="Calibri"/>
                        <a:ea typeface="Times New Roman" panose="02020603050405020304" pitchFamily="18" charset="0"/>
                      </a:endParaRPr>
                    </a:p>
                  </a:txBody>
                  <a:tcPr marL="68144" marR="68144" marT="0" marB="0"/>
                </a:tc>
                <a:tc>
                  <a:txBody>
                    <a:bodyPr/>
                    <a:lstStyle/>
                    <a:p>
                      <a:pPr algn="ctr"/>
                      <a:r>
                        <a:rPr lang="en-IE" sz="1100" b="1" dirty="0">
                          <a:solidFill>
                            <a:srgbClr val="CC3399"/>
                          </a:solidFill>
                          <a:effectLst/>
                          <a:latin typeface="Calibri" panose="020F0502020204030204" pitchFamily="34" charset="0"/>
                          <a:ea typeface="Times New Roman" panose="02020603050405020304" pitchFamily="18" charset="0"/>
                        </a:rPr>
                        <a:t>€4980</a:t>
                      </a:r>
                    </a:p>
                  </a:txBody>
                  <a:tcPr marL="68144" marR="68144" marT="0" marB="0"/>
                </a:tc>
                <a:extLst>
                  <a:ext uri="{0D108BD9-81ED-4DB2-BD59-A6C34878D82A}">
                    <a16:rowId xmlns:a16="http://schemas.microsoft.com/office/drawing/2014/main" val="2763349459"/>
                  </a:ext>
                </a:extLst>
              </a:tr>
              <a:tr h="236991">
                <a:tc>
                  <a:txBody>
                    <a:bodyPr/>
                    <a:lstStyle/>
                    <a:p>
                      <a:pPr>
                        <a:spcAft>
                          <a:spcPts val="0"/>
                        </a:spcAft>
                      </a:pPr>
                      <a:endParaRPr lang="en-IE" sz="1100">
                        <a:effectLst/>
                        <a:latin typeface="Calibri" panose="020F0502020204030204" pitchFamily="34" charset="0"/>
                        <a:ea typeface="Times New Roman" panose="02020603050405020304" pitchFamily="18" charset="0"/>
                      </a:endParaRPr>
                    </a:p>
                  </a:txBody>
                  <a:tcPr marL="68144" marR="68144" marT="0" marB="0"/>
                </a:tc>
                <a:tc>
                  <a:txBody>
                    <a:bodyPr/>
                    <a:lstStyle/>
                    <a:p>
                      <a:pPr algn="ctr"/>
                      <a:endParaRPr lang="en-IE" sz="1100">
                        <a:effectLst/>
                        <a:latin typeface="Calibri" panose="020F0502020204030204" pitchFamily="34" charset="0"/>
                        <a:ea typeface="Times New Roman" panose="02020603050405020304" pitchFamily="18" charset="0"/>
                      </a:endParaRPr>
                    </a:p>
                  </a:txBody>
                  <a:tcPr marL="68144" marR="68144" marT="0" marB="0"/>
                </a:tc>
                <a:tc>
                  <a:txBody>
                    <a:bodyPr/>
                    <a:lstStyle/>
                    <a:p>
                      <a:pPr algn="ctr"/>
                      <a:endParaRPr lang="en-IE" sz="1100">
                        <a:effectLst/>
                        <a:latin typeface="Calibri" panose="020F0502020204030204" pitchFamily="34" charset="0"/>
                        <a:ea typeface="Times New Roman" panose="02020603050405020304" pitchFamily="18" charset="0"/>
                      </a:endParaRPr>
                    </a:p>
                  </a:txBody>
                  <a:tcPr marL="68144" marR="68144" marT="0" marB="0"/>
                </a:tc>
                <a:tc>
                  <a:txBody>
                    <a:bodyPr/>
                    <a:lstStyle/>
                    <a:p>
                      <a:pPr algn="ctr"/>
                      <a:endParaRPr lang="en-IE" sz="1100">
                        <a:effectLst/>
                        <a:latin typeface="Calibri" panose="020F0502020204030204" pitchFamily="34" charset="0"/>
                        <a:ea typeface="Times New Roman" panose="02020603050405020304" pitchFamily="18" charset="0"/>
                      </a:endParaRPr>
                    </a:p>
                  </a:txBody>
                  <a:tcPr marL="68144" marR="68144" marT="0" marB="0"/>
                </a:tc>
                <a:tc>
                  <a:txBody>
                    <a:bodyPr/>
                    <a:lstStyle/>
                    <a:p>
                      <a:pPr algn="ctr"/>
                      <a:endParaRPr lang="en-IE" sz="1100">
                        <a:effectLst/>
                        <a:latin typeface="Calibri" panose="020F0502020204030204" pitchFamily="34" charset="0"/>
                        <a:ea typeface="Times New Roman" panose="02020603050405020304" pitchFamily="18" charset="0"/>
                      </a:endParaRPr>
                    </a:p>
                  </a:txBody>
                  <a:tcPr marL="68144" marR="68144" marT="0" marB="0"/>
                </a:tc>
                <a:tc>
                  <a:txBody>
                    <a:bodyPr/>
                    <a:lstStyle/>
                    <a:p>
                      <a:pPr algn="ctr"/>
                      <a:endParaRPr lang="en-IE" sz="1100">
                        <a:effectLst/>
                        <a:latin typeface="Calibri" panose="020F0502020204030204" pitchFamily="34" charset="0"/>
                        <a:ea typeface="Times New Roman" panose="02020603050405020304" pitchFamily="18" charset="0"/>
                      </a:endParaRPr>
                    </a:p>
                  </a:txBody>
                  <a:tcPr marL="68144" marR="68144" marT="0" marB="0"/>
                </a:tc>
                <a:tc>
                  <a:txBody>
                    <a:bodyPr/>
                    <a:lstStyle/>
                    <a:p>
                      <a:pPr algn="ctr"/>
                      <a:endParaRPr lang="en-IE" sz="1100" dirty="0">
                        <a:effectLst/>
                        <a:latin typeface="Calibri" panose="020F0502020204030204" pitchFamily="34" charset="0"/>
                        <a:ea typeface="Times New Roman" panose="02020603050405020304" pitchFamily="18" charset="0"/>
                      </a:endParaRPr>
                    </a:p>
                  </a:txBody>
                  <a:tcPr marL="68144" marR="68144" marT="0" marB="0"/>
                </a:tc>
                <a:extLst>
                  <a:ext uri="{0D108BD9-81ED-4DB2-BD59-A6C34878D82A}">
                    <a16:rowId xmlns:a16="http://schemas.microsoft.com/office/drawing/2014/main" val="3420110532"/>
                  </a:ext>
                </a:extLst>
              </a:tr>
              <a:tr h="197491">
                <a:tc gridSpan="7">
                  <a:txBody>
                    <a:bodyPr/>
                    <a:lstStyle/>
                    <a:p>
                      <a:pPr>
                        <a:lnSpc>
                          <a:spcPct val="107000"/>
                        </a:lnSpc>
                        <a:spcAft>
                          <a:spcPts val="0"/>
                        </a:spcAft>
                      </a:pPr>
                      <a:endParaRPr lang="en-IE"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144" marR="68144" marT="0" marB="0"/>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extLst>
                  <a:ext uri="{0D108BD9-81ED-4DB2-BD59-A6C34878D82A}">
                    <a16:rowId xmlns:a16="http://schemas.microsoft.com/office/drawing/2014/main" val="1492394313"/>
                  </a:ext>
                </a:extLst>
              </a:tr>
            </a:tbl>
          </a:graphicData>
        </a:graphic>
      </p:graphicFrame>
      <p:pic>
        <p:nvPicPr>
          <p:cNvPr id="5" name="Picture 4"/>
          <p:cNvPicPr>
            <a:picLocks noChangeAspect="1"/>
          </p:cNvPicPr>
          <p:nvPr/>
        </p:nvPicPr>
        <p:blipFill>
          <a:blip r:embed="rId4"/>
          <a:stretch>
            <a:fillRect/>
          </a:stretch>
        </p:blipFill>
        <p:spPr>
          <a:xfrm>
            <a:off x="457199" y="6049681"/>
            <a:ext cx="8864812" cy="178086"/>
          </a:xfrm>
          <a:prstGeom prst="rect">
            <a:avLst/>
          </a:prstGeom>
        </p:spPr>
      </p:pic>
    </p:spTree>
    <p:extLst>
      <p:ext uri="{BB962C8B-B14F-4D97-AF65-F5344CB8AC3E}">
        <p14:creationId xmlns:p14="http://schemas.microsoft.com/office/powerpoint/2010/main" val="1607236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93087"/>
            <a:ext cx="8229600" cy="634082"/>
          </a:xfrm>
        </p:spPr>
        <p:txBody>
          <a:bodyPr>
            <a:normAutofit/>
          </a:bodyPr>
          <a:lstStyle/>
          <a:p>
            <a:r>
              <a:rPr lang="en-IE" sz="2700" b="1"/>
              <a:t>Student Budgeting Advice Service</a:t>
            </a:r>
          </a:p>
        </p:txBody>
      </p:sp>
      <p:pic>
        <p:nvPicPr>
          <p:cNvPr id="5" name="Picture 4" descr="C:\Users\mareilly\Pictures\attach.jpg"/>
          <p:cNvPicPr/>
          <p:nvPr/>
        </p:nvPicPr>
        <p:blipFill>
          <a:blip r:embed="rId3" cstate="print"/>
          <a:srcRect/>
          <a:stretch>
            <a:fillRect/>
          </a:stretch>
        </p:blipFill>
        <p:spPr bwMode="auto">
          <a:xfrm>
            <a:off x="395536" y="116633"/>
            <a:ext cx="1080120" cy="792086"/>
          </a:xfrm>
          <a:prstGeom prst="rect">
            <a:avLst/>
          </a:prstGeom>
          <a:noFill/>
          <a:ln w="9525">
            <a:noFill/>
            <a:miter lim="800000"/>
            <a:headEnd/>
            <a:tailEnd/>
          </a:ln>
        </p:spPr>
      </p:pic>
      <p:graphicFrame>
        <p:nvGraphicFramePr>
          <p:cNvPr id="7" name="Content Placeholder 6">
            <a:extLst>
              <a:ext uri="{FF2B5EF4-FFF2-40B4-BE49-F238E27FC236}">
                <a16:creationId xmlns:a16="http://schemas.microsoft.com/office/drawing/2014/main" id="{BCF8C4B2-2A2A-495F-B9F7-6A02A6B76047}"/>
              </a:ext>
            </a:extLst>
          </p:cNvPr>
          <p:cNvGraphicFramePr>
            <a:graphicFrameLocks noGrp="1"/>
          </p:cNvGraphicFramePr>
          <p:nvPr>
            <p:ph idx="1"/>
            <p:extLst>
              <p:ext uri="{D42A27DB-BD31-4B8C-83A1-F6EECF244321}">
                <p14:modId xmlns:p14="http://schemas.microsoft.com/office/powerpoint/2010/main" val="1524367055"/>
              </p:ext>
            </p:extLst>
          </p:nvPr>
        </p:nvGraphicFramePr>
        <p:xfrm>
          <a:off x="251518" y="1134663"/>
          <a:ext cx="8640961" cy="5203992"/>
        </p:xfrm>
        <a:graphic>
          <a:graphicData uri="http://schemas.openxmlformats.org/drawingml/2006/table">
            <a:tbl>
              <a:tblPr/>
              <a:tblGrid>
                <a:gridCol w="2156125">
                  <a:extLst>
                    <a:ext uri="{9D8B030D-6E8A-4147-A177-3AD203B41FA5}">
                      <a16:colId xmlns:a16="http://schemas.microsoft.com/office/drawing/2014/main" val="3173284444"/>
                    </a:ext>
                  </a:extLst>
                </a:gridCol>
                <a:gridCol w="2161612">
                  <a:extLst>
                    <a:ext uri="{9D8B030D-6E8A-4147-A177-3AD203B41FA5}">
                      <a16:colId xmlns:a16="http://schemas.microsoft.com/office/drawing/2014/main" val="2375537128"/>
                    </a:ext>
                  </a:extLst>
                </a:gridCol>
                <a:gridCol w="2161612">
                  <a:extLst>
                    <a:ext uri="{9D8B030D-6E8A-4147-A177-3AD203B41FA5}">
                      <a16:colId xmlns:a16="http://schemas.microsoft.com/office/drawing/2014/main" val="101963117"/>
                    </a:ext>
                  </a:extLst>
                </a:gridCol>
                <a:gridCol w="2161612">
                  <a:extLst>
                    <a:ext uri="{9D8B030D-6E8A-4147-A177-3AD203B41FA5}">
                      <a16:colId xmlns:a16="http://schemas.microsoft.com/office/drawing/2014/main" val="2961249917"/>
                    </a:ext>
                  </a:extLst>
                </a:gridCol>
              </a:tblGrid>
              <a:tr h="387617">
                <a:tc>
                  <a:txBody>
                    <a:bodyPr/>
                    <a:lstStyle/>
                    <a:p>
                      <a:pPr algn="l" fontAlgn="ctr"/>
                      <a:r>
                        <a:rPr lang="en-IE" sz="1200" b="1" dirty="0">
                          <a:effectLst/>
                        </a:rPr>
                        <a:t>Further/Higher Education</a:t>
                      </a:r>
                    </a:p>
                  </a:txBody>
                  <a:tcPr marL="33279" marR="33279" marT="33279" marB="33279" anchor="ctr">
                    <a:lnL>
                      <a:noFill/>
                    </a:lnL>
                    <a:lnR>
                      <a:noFill/>
                    </a:lnR>
                    <a:lnT>
                      <a:noFill/>
                    </a:lnT>
                    <a:lnB w="9525" cap="flat" cmpd="sng" algn="ctr">
                      <a:solidFill>
                        <a:srgbClr val="A0BEA4"/>
                      </a:solidFill>
                      <a:prstDash val="solid"/>
                      <a:round/>
                      <a:headEnd type="none" w="med" len="med"/>
                      <a:tailEnd type="none" w="med" len="med"/>
                    </a:lnB>
                    <a:solidFill>
                      <a:srgbClr val="A3DCD8"/>
                    </a:solidFill>
                  </a:tcPr>
                </a:tc>
                <a:tc>
                  <a:txBody>
                    <a:bodyPr/>
                    <a:lstStyle/>
                    <a:p>
                      <a:pPr algn="l" fontAlgn="ctr"/>
                      <a:r>
                        <a:rPr lang="en-IE" sz="1200" b="1" dirty="0">
                          <a:effectLst/>
                        </a:rPr>
                        <a:t>Level</a:t>
                      </a:r>
                    </a:p>
                  </a:txBody>
                  <a:tcPr marL="33279" marR="33279" marT="33279" marB="33279" anchor="ctr">
                    <a:lnL>
                      <a:noFill/>
                    </a:lnL>
                    <a:lnR>
                      <a:noFill/>
                    </a:lnR>
                    <a:lnT>
                      <a:noFill/>
                    </a:lnT>
                    <a:lnB w="9525" cap="flat" cmpd="sng" algn="ctr">
                      <a:solidFill>
                        <a:srgbClr val="00D4A4"/>
                      </a:solidFill>
                      <a:prstDash val="solid"/>
                      <a:round/>
                      <a:headEnd type="none" w="med" len="med"/>
                      <a:tailEnd type="none" w="med" len="med"/>
                    </a:lnB>
                    <a:solidFill>
                      <a:srgbClr val="A3DCD8"/>
                    </a:solidFill>
                  </a:tcPr>
                </a:tc>
                <a:tc>
                  <a:txBody>
                    <a:bodyPr/>
                    <a:lstStyle/>
                    <a:p>
                      <a:pPr algn="l" fontAlgn="ctr"/>
                      <a:r>
                        <a:rPr lang="en-IE" sz="1200" b="1">
                          <a:effectLst/>
                        </a:rPr>
                        <a:t>Progression</a:t>
                      </a:r>
                    </a:p>
                  </a:txBody>
                  <a:tcPr marL="33279" marR="33279" marT="33279" marB="33279" anchor="ctr">
                    <a:lnL>
                      <a:noFill/>
                    </a:lnL>
                    <a:lnR>
                      <a:noFill/>
                    </a:lnR>
                    <a:lnT>
                      <a:noFill/>
                    </a:lnT>
                    <a:lnB w="9525" cap="flat" cmpd="sng" algn="ctr">
                      <a:solidFill>
                        <a:srgbClr val="00D6A4"/>
                      </a:solidFill>
                      <a:prstDash val="solid"/>
                      <a:round/>
                      <a:headEnd type="none" w="med" len="med"/>
                      <a:tailEnd type="none" w="med" len="med"/>
                    </a:lnB>
                    <a:solidFill>
                      <a:srgbClr val="A3DCD8"/>
                    </a:solidFill>
                  </a:tcPr>
                </a:tc>
                <a:tc>
                  <a:txBody>
                    <a:bodyPr/>
                    <a:lstStyle/>
                    <a:p>
                      <a:pPr algn="l" fontAlgn="ctr"/>
                      <a:r>
                        <a:rPr lang="en-GB" sz="1200" b="1">
                          <a:effectLst/>
                        </a:rPr>
                        <a:t>Maximum Periods of Grant Funding</a:t>
                      </a:r>
                    </a:p>
                  </a:txBody>
                  <a:tcPr marL="33279" marR="33279" marT="33279" marB="33279" anchor="ctr">
                    <a:lnL>
                      <a:noFill/>
                    </a:lnL>
                    <a:lnR>
                      <a:noFill/>
                    </a:lnR>
                    <a:lnT>
                      <a:noFill/>
                    </a:lnT>
                    <a:lnB w="9525" cap="flat" cmpd="sng" algn="ctr">
                      <a:solidFill>
                        <a:srgbClr val="E0D4A4"/>
                      </a:solidFill>
                      <a:prstDash val="solid"/>
                      <a:round/>
                      <a:headEnd type="none" w="med" len="med"/>
                      <a:tailEnd type="none" w="med" len="med"/>
                    </a:lnB>
                    <a:solidFill>
                      <a:srgbClr val="A3DCD8"/>
                    </a:solidFill>
                  </a:tcPr>
                </a:tc>
                <a:extLst>
                  <a:ext uri="{0D108BD9-81ED-4DB2-BD59-A6C34878D82A}">
                    <a16:rowId xmlns:a16="http://schemas.microsoft.com/office/drawing/2014/main" val="391603176"/>
                  </a:ext>
                </a:extLst>
              </a:tr>
              <a:tr h="223647">
                <a:tc gridSpan="4">
                  <a:txBody>
                    <a:bodyPr/>
                    <a:lstStyle/>
                    <a:p>
                      <a:pPr algn="l" fontAlgn="t"/>
                      <a:endParaRPr lang="en-IE" sz="1200" b="1" dirty="0">
                        <a:effectLst/>
                      </a:endParaRPr>
                    </a:p>
                  </a:txBody>
                  <a:tcPr marL="33279" marR="33279" marT="33279" marB="33279">
                    <a:lnL w="9525" cap="flat" cmpd="sng" algn="ctr">
                      <a:solidFill>
                        <a:srgbClr val="A3DCD8"/>
                      </a:solidFill>
                      <a:prstDash val="solid"/>
                      <a:round/>
                      <a:headEnd type="none" w="med" len="med"/>
                      <a:tailEnd type="none" w="med" len="med"/>
                    </a:lnL>
                    <a:lnR w="9525" cap="flat" cmpd="sng" algn="ctr">
                      <a:solidFill>
                        <a:srgbClr val="A3DCD8"/>
                      </a:solidFill>
                      <a:prstDash val="solid"/>
                      <a:round/>
                      <a:headEnd type="none" w="med" len="med"/>
                      <a:tailEnd type="none" w="med" len="med"/>
                    </a:lnR>
                    <a:lnT w="9525" cap="flat" cmpd="sng" algn="ctr">
                      <a:solidFill>
                        <a:srgbClr val="A0BEA4"/>
                      </a:solidFill>
                      <a:prstDash val="solid"/>
                      <a:round/>
                      <a:headEnd type="none" w="med" len="med"/>
                      <a:tailEnd type="none" w="med" len="med"/>
                    </a:lnT>
                    <a:lnB w="9525" cap="flat" cmpd="sng" algn="ctr">
                      <a:solidFill>
                        <a:srgbClr val="A3DCD8"/>
                      </a:solidFill>
                      <a:prstDash val="solid"/>
                      <a:round/>
                      <a:headEnd type="none" w="med" len="med"/>
                      <a:tailEnd type="none" w="med" len="med"/>
                    </a:lnB>
                    <a:solidFill>
                      <a:srgbClr val="F8F8F8"/>
                    </a:solidFill>
                  </a:tcPr>
                </a:tc>
                <a:tc hMerge="1">
                  <a:txBody>
                    <a:bodyPr/>
                    <a:lstStyle/>
                    <a:p>
                      <a:pPr algn="l" fontAlgn="t"/>
                      <a:endParaRPr lang="en-IE" sz="1200">
                        <a:effectLst/>
                      </a:endParaRPr>
                    </a:p>
                  </a:txBody>
                  <a:tcPr marL="33279" marR="33279" marT="33279" marB="33279">
                    <a:lnL w="9525" cap="flat" cmpd="sng" algn="ctr">
                      <a:solidFill>
                        <a:srgbClr val="A3DCD8"/>
                      </a:solidFill>
                      <a:prstDash val="solid"/>
                      <a:round/>
                      <a:headEnd type="none" w="med" len="med"/>
                      <a:tailEnd type="none" w="med" len="med"/>
                    </a:lnL>
                    <a:lnR w="9525" cap="flat" cmpd="sng" algn="ctr">
                      <a:solidFill>
                        <a:srgbClr val="A3DCD8"/>
                      </a:solidFill>
                      <a:prstDash val="solid"/>
                      <a:round/>
                      <a:headEnd type="none" w="med" len="med"/>
                      <a:tailEnd type="none" w="med" len="med"/>
                    </a:lnR>
                    <a:lnT w="9525" cap="flat" cmpd="sng" algn="ctr">
                      <a:solidFill>
                        <a:srgbClr val="00D4A4"/>
                      </a:solidFill>
                      <a:prstDash val="solid"/>
                      <a:round/>
                      <a:headEnd type="none" w="med" len="med"/>
                      <a:tailEnd type="none" w="med" len="med"/>
                    </a:lnT>
                    <a:lnB w="9525" cap="flat" cmpd="sng" algn="ctr">
                      <a:solidFill>
                        <a:srgbClr val="A3DCD8"/>
                      </a:solidFill>
                      <a:prstDash val="solid"/>
                      <a:round/>
                      <a:headEnd type="none" w="med" len="med"/>
                      <a:tailEnd type="none" w="med" len="med"/>
                    </a:lnB>
                    <a:solidFill>
                      <a:srgbClr val="F8F8F8"/>
                    </a:solidFill>
                  </a:tcPr>
                </a:tc>
                <a:tc hMerge="1">
                  <a:txBody>
                    <a:bodyPr/>
                    <a:lstStyle/>
                    <a:p>
                      <a:pPr algn="l" fontAlgn="t"/>
                      <a:endParaRPr lang="en-IE" sz="1200">
                        <a:effectLst/>
                      </a:endParaRPr>
                    </a:p>
                  </a:txBody>
                  <a:tcPr marL="33279" marR="33279" marT="33279" marB="33279">
                    <a:lnL w="9525" cap="flat" cmpd="sng" algn="ctr">
                      <a:solidFill>
                        <a:srgbClr val="A3DCD8"/>
                      </a:solidFill>
                      <a:prstDash val="solid"/>
                      <a:round/>
                      <a:headEnd type="none" w="med" len="med"/>
                      <a:tailEnd type="none" w="med" len="med"/>
                    </a:lnL>
                    <a:lnR w="9525" cap="flat" cmpd="sng" algn="ctr">
                      <a:solidFill>
                        <a:srgbClr val="A3DCD8"/>
                      </a:solidFill>
                      <a:prstDash val="solid"/>
                      <a:round/>
                      <a:headEnd type="none" w="med" len="med"/>
                      <a:tailEnd type="none" w="med" len="med"/>
                    </a:lnR>
                    <a:lnT w="9525" cap="flat" cmpd="sng" algn="ctr">
                      <a:solidFill>
                        <a:srgbClr val="00D6A4"/>
                      </a:solidFill>
                      <a:prstDash val="solid"/>
                      <a:round/>
                      <a:headEnd type="none" w="med" len="med"/>
                      <a:tailEnd type="none" w="med" len="med"/>
                    </a:lnT>
                    <a:lnB w="9525" cap="flat" cmpd="sng" algn="ctr">
                      <a:solidFill>
                        <a:srgbClr val="A3DCD8"/>
                      </a:solidFill>
                      <a:prstDash val="solid"/>
                      <a:round/>
                      <a:headEnd type="none" w="med" len="med"/>
                      <a:tailEnd type="none" w="med" len="med"/>
                    </a:lnB>
                    <a:solidFill>
                      <a:srgbClr val="F8F8F8"/>
                    </a:solidFill>
                  </a:tcPr>
                </a:tc>
                <a:tc hMerge="1">
                  <a:txBody>
                    <a:bodyPr/>
                    <a:lstStyle/>
                    <a:p>
                      <a:pPr algn="l" fontAlgn="t"/>
                      <a:endParaRPr lang="en-GB" sz="1200">
                        <a:effectLst/>
                      </a:endParaRPr>
                    </a:p>
                  </a:txBody>
                  <a:tcPr marL="33279" marR="33279" marT="33279" marB="33279">
                    <a:lnL w="9525" cap="flat" cmpd="sng" algn="ctr">
                      <a:solidFill>
                        <a:srgbClr val="A3DCD8"/>
                      </a:solidFill>
                      <a:prstDash val="solid"/>
                      <a:round/>
                      <a:headEnd type="none" w="med" len="med"/>
                      <a:tailEnd type="none" w="med" len="med"/>
                    </a:lnL>
                    <a:lnR w="9525" cap="flat" cmpd="sng" algn="ctr">
                      <a:solidFill>
                        <a:srgbClr val="A3DCD8"/>
                      </a:solidFill>
                      <a:prstDash val="solid"/>
                      <a:round/>
                      <a:headEnd type="none" w="med" len="med"/>
                      <a:tailEnd type="none" w="med" len="med"/>
                    </a:lnR>
                    <a:lnT w="9525" cap="flat" cmpd="sng" algn="ctr">
                      <a:solidFill>
                        <a:srgbClr val="E0D4A4"/>
                      </a:solidFill>
                      <a:prstDash val="solid"/>
                      <a:round/>
                      <a:headEnd type="none" w="med" len="med"/>
                      <a:tailEnd type="none" w="med" len="med"/>
                    </a:lnT>
                    <a:lnB w="9525" cap="flat" cmpd="sng" algn="ctr">
                      <a:solidFill>
                        <a:srgbClr val="A3DCD8"/>
                      </a:solidFill>
                      <a:prstDash val="solid"/>
                      <a:round/>
                      <a:headEnd type="none" w="med" len="med"/>
                      <a:tailEnd type="none" w="med" len="med"/>
                    </a:lnB>
                    <a:solidFill>
                      <a:srgbClr val="F8F8F8"/>
                    </a:solidFill>
                  </a:tcPr>
                </a:tc>
                <a:extLst>
                  <a:ext uri="{0D108BD9-81ED-4DB2-BD59-A6C34878D82A}">
                    <a16:rowId xmlns:a16="http://schemas.microsoft.com/office/drawing/2014/main" val="193201067"/>
                  </a:ext>
                </a:extLst>
              </a:tr>
              <a:tr h="223647">
                <a:tc>
                  <a:txBody>
                    <a:bodyPr/>
                    <a:lstStyle/>
                    <a:p>
                      <a:pPr algn="l" fontAlgn="t"/>
                      <a:r>
                        <a:rPr lang="en-IE" sz="1200" b="1">
                          <a:effectLst/>
                        </a:rPr>
                        <a:t>Higher Education</a:t>
                      </a:r>
                    </a:p>
                  </a:txBody>
                  <a:tcPr marL="33279" marR="33279" marT="33279" marB="33279">
                    <a:lnL w="9525" cap="flat" cmpd="sng" algn="ctr">
                      <a:solidFill>
                        <a:srgbClr val="A3DCD8"/>
                      </a:solidFill>
                      <a:prstDash val="solid"/>
                      <a:round/>
                      <a:headEnd type="none" w="med" len="med"/>
                      <a:tailEnd type="none" w="med" len="med"/>
                    </a:lnL>
                    <a:lnR w="9525" cap="flat" cmpd="sng" algn="ctr">
                      <a:solidFill>
                        <a:srgbClr val="A3DCD8"/>
                      </a:solidFill>
                      <a:prstDash val="solid"/>
                      <a:round/>
                      <a:headEnd type="none" w="med" len="med"/>
                      <a:tailEnd type="none" w="med" len="med"/>
                    </a:lnR>
                    <a:lnT w="9525" cap="flat" cmpd="sng" algn="ctr">
                      <a:solidFill>
                        <a:srgbClr val="A3DCD8"/>
                      </a:solidFill>
                      <a:prstDash val="solid"/>
                      <a:round/>
                      <a:headEnd type="none" w="med" len="med"/>
                      <a:tailEnd type="none" w="med" len="med"/>
                    </a:lnT>
                    <a:lnB w="9525" cap="flat" cmpd="sng" algn="ctr">
                      <a:solidFill>
                        <a:srgbClr val="A3DCD8"/>
                      </a:solidFill>
                      <a:prstDash val="solid"/>
                      <a:round/>
                      <a:headEnd type="none" w="med" len="med"/>
                      <a:tailEnd type="none" w="med" len="med"/>
                    </a:lnB>
                    <a:solidFill>
                      <a:srgbClr val="F8F8F8"/>
                    </a:solidFill>
                  </a:tcPr>
                </a:tc>
                <a:tc>
                  <a:txBody>
                    <a:bodyPr/>
                    <a:lstStyle/>
                    <a:p>
                      <a:pPr algn="l" fontAlgn="t"/>
                      <a:r>
                        <a:rPr lang="en-IE" sz="1200">
                          <a:effectLst/>
                        </a:rPr>
                        <a:t>UG level 6</a:t>
                      </a:r>
                    </a:p>
                  </a:txBody>
                  <a:tcPr marL="33279" marR="33279" marT="33279" marB="33279">
                    <a:lnL w="9525" cap="flat" cmpd="sng" algn="ctr">
                      <a:solidFill>
                        <a:srgbClr val="A3DCD8"/>
                      </a:solidFill>
                      <a:prstDash val="solid"/>
                      <a:round/>
                      <a:headEnd type="none" w="med" len="med"/>
                      <a:tailEnd type="none" w="med" len="med"/>
                    </a:lnL>
                    <a:lnR w="9525" cap="flat" cmpd="sng" algn="ctr">
                      <a:solidFill>
                        <a:srgbClr val="A3DCD8"/>
                      </a:solidFill>
                      <a:prstDash val="solid"/>
                      <a:round/>
                      <a:headEnd type="none" w="med" len="med"/>
                      <a:tailEnd type="none" w="med" len="med"/>
                    </a:lnR>
                    <a:lnT w="9525" cap="flat" cmpd="sng" algn="ctr">
                      <a:solidFill>
                        <a:srgbClr val="A3DCD8"/>
                      </a:solidFill>
                      <a:prstDash val="solid"/>
                      <a:round/>
                      <a:headEnd type="none" w="med" len="med"/>
                      <a:tailEnd type="none" w="med" len="med"/>
                    </a:lnT>
                    <a:lnB w="9525" cap="flat" cmpd="sng" algn="ctr">
                      <a:solidFill>
                        <a:srgbClr val="A3DCD8"/>
                      </a:solidFill>
                      <a:prstDash val="solid"/>
                      <a:round/>
                      <a:headEnd type="none" w="med" len="med"/>
                      <a:tailEnd type="none" w="med" len="med"/>
                    </a:lnB>
                    <a:solidFill>
                      <a:srgbClr val="F8F8F8"/>
                    </a:solidFill>
                  </a:tcPr>
                </a:tc>
                <a:tc>
                  <a:txBody>
                    <a:bodyPr/>
                    <a:lstStyle/>
                    <a:p>
                      <a:pPr algn="l" fontAlgn="t"/>
                      <a:r>
                        <a:rPr lang="en-IE" sz="1200" b="1">
                          <a:effectLst/>
                        </a:rPr>
                        <a:t>Higher Certificate</a:t>
                      </a:r>
                      <a:endParaRPr lang="en-IE" sz="1200">
                        <a:effectLst/>
                      </a:endParaRPr>
                    </a:p>
                  </a:txBody>
                  <a:tcPr marL="33279" marR="33279" marT="33279" marB="33279">
                    <a:lnL w="9525" cap="flat" cmpd="sng" algn="ctr">
                      <a:solidFill>
                        <a:srgbClr val="A3DCD8"/>
                      </a:solidFill>
                      <a:prstDash val="solid"/>
                      <a:round/>
                      <a:headEnd type="none" w="med" len="med"/>
                      <a:tailEnd type="none" w="med" len="med"/>
                    </a:lnL>
                    <a:lnR w="9525" cap="flat" cmpd="sng" algn="ctr">
                      <a:solidFill>
                        <a:srgbClr val="A3DCD8"/>
                      </a:solidFill>
                      <a:prstDash val="solid"/>
                      <a:round/>
                      <a:headEnd type="none" w="med" len="med"/>
                      <a:tailEnd type="none" w="med" len="med"/>
                    </a:lnR>
                    <a:lnT w="9525" cap="flat" cmpd="sng" algn="ctr">
                      <a:solidFill>
                        <a:srgbClr val="A3DCD8"/>
                      </a:solidFill>
                      <a:prstDash val="solid"/>
                      <a:round/>
                      <a:headEnd type="none" w="med" len="med"/>
                      <a:tailEnd type="none" w="med" len="med"/>
                    </a:lnT>
                    <a:lnB w="9525" cap="flat" cmpd="sng" algn="ctr">
                      <a:solidFill>
                        <a:srgbClr val="A3DCD8"/>
                      </a:solidFill>
                      <a:prstDash val="solid"/>
                      <a:round/>
                      <a:headEnd type="none" w="med" len="med"/>
                      <a:tailEnd type="none" w="med" len="med"/>
                    </a:lnB>
                    <a:solidFill>
                      <a:srgbClr val="F8F8F8"/>
                    </a:solidFill>
                  </a:tcPr>
                </a:tc>
                <a:tc rowSpan="3">
                  <a:txBody>
                    <a:bodyPr/>
                    <a:lstStyle/>
                    <a:p>
                      <a:pPr marL="171450" indent="-171450" algn="l" fontAlgn="t">
                        <a:buFontTx/>
                        <a:buChar char="-"/>
                      </a:pPr>
                      <a:r>
                        <a:rPr lang="en-GB" sz="1200">
                          <a:effectLst/>
                        </a:rPr>
                        <a:t>Maximum 2 years funding at Undergrad level 6</a:t>
                      </a:r>
                      <a:br>
                        <a:rPr lang="en-GB" sz="1200">
                          <a:effectLst/>
                        </a:rPr>
                      </a:br>
                      <a:endParaRPr lang="en-GB" sz="1200">
                        <a:effectLst/>
                      </a:endParaRPr>
                    </a:p>
                    <a:p>
                      <a:pPr marL="0" indent="0" algn="l" fontAlgn="t">
                        <a:buFontTx/>
                        <a:buNone/>
                      </a:pPr>
                      <a:r>
                        <a:rPr lang="en-GB" sz="1200">
                          <a:effectLst/>
                        </a:rPr>
                        <a:t>- Maximum 3 years funding at Undergrad level 7</a:t>
                      </a:r>
                      <a:br>
                        <a:rPr lang="en-GB" sz="1200">
                          <a:effectLst/>
                        </a:rPr>
                      </a:br>
                      <a:br>
                        <a:rPr lang="en-GB" sz="1200">
                          <a:effectLst/>
                        </a:rPr>
                      </a:br>
                      <a:r>
                        <a:rPr lang="en-GB" sz="1200">
                          <a:effectLst/>
                        </a:rPr>
                        <a:t>- Maximum 4 years funding in total at Undergrad level 6 &amp; 7</a:t>
                      </a:r>
                      <a:br>
                        <a:rPr lang="en-GB" sz="1200">
                          <a:effectLst/>
                        </a:rPr>
                      </a:br>
                      <a:br>
                        <a:rPr lang="en-GB" sz="1200">
                          <a:effectLst/>
                        </a:rPr>
                      </a:br>
                      <a:r>
                        <a:rPr lang="en-GB" sz="1200">
                          <a:effectLst/>
                        </a:rPr>
                        <a:t>- Maximum 4 years funding at Undergrad level 8 (except where normal duration of course exceeds 4 years)</a:t>
                      </a:r>
                      <a:br>
                        <a:rPr lang="en-GB" sz="1200">
                          <a:effectLst/>
                        </a:rPr>
                      </a:br>
                      <a:br>
                        <a:rPr lang="en-GB" sz="1200">
                          <a:effectLst/>
                        </a:rPr>
                      </a:br>
                      <a:br>
                        <a:rPr lang="en-GB" sz="1200">
                          <a:effectLst/>
                        </a:rPr>
                      </a:br>
                      <a:endParaRPr lang="en-GB" sz="1200">
                        <a:effectLst/>
                      </a:endParaRPr>
                    </a:p>
                  </a:txBody>
                  <a:tcPr marL="33279" marR="33279" marT="33279" marB="33279">
                    <a:lnL w="9525" cap="flat" cmpd="sng" algn="ctr">
                      <a:solidFill>
                        <a:srgbClr val="A3DCD8"/>
                      </a:solidFill>
                      <a:prstDash val="solid"/>
                      <a:round/>
                      <a:headEnd type="none" w="med" len="med"/>
                      <a:tailEnd type="none" w="med" len="med"/>
                    </a:lnL>
                    <a:lnR w="9525" cap="flat" cmpd="sng" algn="ctr">
                      <a:solidFill>
                        <a:srgbClr val="A3DCD8"/>
                      </a:solidFill>
                      <a:prstDash val="solid"/>
                      <a:round/>
                      <a:headEnd type="none" w="med" len="med"/>
                      <a:tailEnd type="none" w="med" len="med"/>
                    </a:lnR>
                    <a:lnT w="9525" cap="flat" cmpd="sng" algn="ctr">
                      <a:solidFill>
                        <a:srgbClr val="A3DCD8"/>
                      </a:solidFill>
                      <a:prstDash val="solid"/>
                      <a:round/>
                      <a:headEnd type="none" w="med" len="med"/>
                      <a:tailEnd type="none" w="med" len="med"/>
                    </a:lnT>
                    <a:lnB w="9525" cap="flat" cmpd="sng" algn="ctr">
                      <a:solidFill>
                        <a:srgbClr val="A3DCD8"/>
                      </a:solidFill>
                      <a:prstDash val="solid"/>
                      <a:round/>
                      <a:headEnd type="none" w="med" len="med"/>
                      <a:tailEnd type="none" w="med" len="med"/>
                    </a:lnB>
                    <a:solidFill>
                      <a:srgbClr val="F8F8F8"/>
                    </a:solidFill>
                  </a:tcPr>
                </a:tc>
                <a:extLst>
                  <a:ext uri="{0D108BD9-81ED-4DB2-BD59-A6C34878D82A}">
                    <a16:rowId xmlns:a16="http://schemas.microsoft.com/office/drawing/2014/main" val="2553978355"/>
                  </a:ext>
                </a:extLst>
              </a:tr>
              <a:tr h="242807">
                <a:tc>
                  <a:txBody>
                    <a:bodyPr/>
                    <a:lstStyle/>
                    <a:p>
                      <a:pPr algn="l" fontAlgn="t"/>
                      <a:r>
                        <a:rPr lang="en-IE" sz="1200" b="1">
                          <a:effectLst/>
                        </a:rPr>
                        <a:t>Higher Education</a:t>
                      </a:r>
                    </a:p>
                  </a:txBody>
                  <a:tcPr marL="33279" marR="33279" marT="33279" marB="33279">
                    <a:lnL w="9525" cap="flat" cmpd="sng" algn="ctr">
                      <a:solidFill>
                        <a:srgbClr val="A3DCD8"/>
                      </a:solidFill>
                      <a:prstDash val="solid"/>
                      <a:round/>
                      <a:headEnd type="none" w="med" len="med"/>
                      <a:tailEnd type="none" w="med" len="med"/>
                    </a:lnL>
                    <a:lnR w="9525" cap="flat" cmpd="sng" algn="ctr">
                      <a:solidFill>
                        <a:srgbClr val="A3DCD8"/>
                      </a:solidFill>
                      <a:prstDash val="solid"/>
                      <a:round/>
                      <a:headEnd type="none" w="med" len="med"/>
                      <a:tailEnd type="none" w="med" len="med"/>
                    </a:lnR>
                    <a:lnT w="9525" cap="flat" cmpd="sng" algn="ctr">
                      <a:solidFill>
                        <a:srgbClr val="A3DCD8"/>
                      </a:solidFill>
                      <a:prstDash val="solid"/>
                      <a:round/>
                      <a:headEnd type="none" w="med" len="med"/>
                      <a:tailEnd type="none" w="med" len="med"/>
                    </a:lnT>
                    <a:lnB w="9525" cap="flat" cmpd="sng" algn="ctr">
                      <a:solidFill>
                        <a:srgbClr val="A3DCD8"/>
                      </a:solidFill>
                      <a:prstDash val="solid"/>
                      <a:round/>
                      <a:headEnd type="none" w="med" len="med"/>
                      <a:tailEnd type="none" w="med" len="med"/>
                    </a:lnB>
                    <a:solidFill>
                      <a:srgbClr val="F3F3F3"/>
                    </a:solidFill>
                  </a:tcPr>
                </a:tc>
                <a:tc>
                  <a:txBody>
                    <a:bodyPr/>
                    <a:lstStyle/>
                    <a:p>
                      <a:pPr algn="l" fontAlgn="t"/>
                      <a:r>
                        <a:rPr lang="en-IE" sz="1200">
                          <a:effectLst/>
                        </a:rPr>
                        <a:t>UG level 7</a:t>
                      </a:r>
                    </a:p>
                  </a:txBody>
                  <a:tcPr marL="33279" marR="33279" marT="33279" marB="33279">
                    <a:lnL w="9525" cap="flat" cmpd="sng" algn="ctr">
                      <a:solidFill>
                        <a:srgbClr val="A3DCD8"/>
                      </a:solidFill>
                      <a:prstDash val="solid"/>
                      <a:round/>
                      <a:headEnd type="none" w="med" len="med"/>
                      <a:tailEnd type="none" w="med" len="med"/>
                    </a:lnL>
                    <a:lnR w="9525" cap="flat" cmpd="sng" algn="ctr">
                      <a:solidFill>
                        <a:srgbClr val="A3DCD8"/>
                      </a:solidFill>
                      <a:prstDash val="solid"/>
                      <a:round/>
                      <a:headEnd type="none" w="med" len="med"/>
                      <a:tailEnd type="none" w="med" len="med"/>
                    </a:lnR>
                    <a:lnT w="9525" cap="flat" cmpd="sng" algn="ctr">
                      <a:solidFill>
                        <a:srgbClr val="A3DCD8"/>
                      </a:solidFill>
                      <a:prstDash val="solid"/>
                      <a:round/>
                      <a:headEnd type="none" w="med" len="med"/>
                      <a:tailEnd type="none" w="med" len="med"/>
                    </a:lnT>
                    <a:lnB w="9525" cap="flat" cmpd="sng" algn="ctr">
                      <a:solidFill>
                        <a:srgbClr val="A3DCD8"/>
                      </a:solidFill>
                      <a:prstDash val="solid"/>
                      <a:round/>
                      <a:headEnd type="none" w="med" len="med"/>
                      <a:tailEnd type="none" w="med" len="med"/>
                    </a:lnB>
                    <a:solidFill>
                      <a:srgbClr val="F3F3F3"/>
                    </a:solidFill>
                  </a:tcPr>
                </a:tc>
                <a:tc>
                  <a:txBody>
                    <a:bodyPr/>
                    <a:lstStyle/>
                    <a:p>
                      <a:pPr algn="l" fontAlgn="t"/>
                      <a:r>
                        <a:rPr lang="en-IE" sz="1200" b="1">
                          <a:effectLst/>
                        </a:rPr>
                        <a:t>Ordinary Bachelor Degree</a:t>
                      </a:r>
                      <a:endParaRPr lang="en-IE" sz="1200">
                        <a:effectLst/>
                      </a:endParaRPr>
                    </a:p>
                  </a:txBody>
                  <a:tcPr marL="33279" marR="33279" marT="33279" marB="33279">
                    <a:lnL w="9525" cap="flat" cmpd="sng" algn="ctr">
                      <a:solidFill>
                        <a:srgbClr val="A3DCD8"/>
                      </a:solidFill>
                      <a:prstDash val="solid"/>
                      <a:round/>
                      <a:headEnd type="none" w="med" len="med"/>
                      <a:tailEnd type="none" w="med" len="med"/>
                    </a:lnL>
                    <a:lnR w="9525" cap="flat" cmpd="sng" algn="ctr">
                      <a:solidFill>
                        <a:srgbClr val="A3DCD8"/>
                      </a:solidFill>
                      <a:prstDash val="solid"/>
                      <a:round/>
                      <a:headEnd type="none" w="med" len="med"/>
                      <a:tailEnd type="none" w="med" len="med"/>
                    </a:lnR>
                    <a:lnT w="9525" cap="flat" cmpd="sng" algn="ctr">
                      <a:solidFill>
                        <a:srgbClr val="A3DCD8"/>
                      </a:solidFill>
                      <a:prstDash val="solid"/>
                      <a:round/>
                      <a:headEnd type="none" w="med" len="med"/>
                      <a:tailEnd type="none" w="med" len="med"/>
                    </a:lnT>
                    <a:lnB w="9525" cap="flat" cmpd="sng" algn="ctr">
                      <a:solidFill>
                        <a:srgbClr val="A3DCD8"/>
                      </a:solidFill>
                      <a:prstDash val="solid"/>
                      <a:round/>
                      <a:headEnd type="none" w="med" len="med"/>
                      <a:tailEnd type="none" w="med" len="med"/>
                    </a:lnB>
                    <a:solidFill>
                      <a:srgbClr val="F3F3F3"/>
                    </a:solidFill>
                  </a:tcPr>
                </a:tc>
                <a:tc vMerge="1">
                  <a:txBody>
                    <a:bodyPr/>
                    <a:lstStyle/>
                    <a:p>
                      <a:endParaRPr lang="en-IE"/>
                    </a:p>
                  </a:txBody>
                  <a:tcPr/>
                </a:tc>
                <a:extLst>
                  <a:ext uri="{0D108BD9-81ED-4DB2-BD59-A6C34878D82A}">
                    <a16:rowId xmlns:a16="http://schemas.microsoft.com/office/drawing/2014/main" val="2853898431"/>
                  </a:ext>
                </a:extLst>
              </a:tr>
              <a:tr h="2216752">
                <a:tc>
                  <a:txBody>
                    <a:bodyPr/>
                    <a:lstStyle/>
                    <a:p>
                      <a:pPr algn="l" fontAlgn="t"/>
                      <a:r>
                        <a:rPr lang="en-IE" sz="1200" b="1">
                          <a:effectLst/>
                        </a:rPr>
                        <a:t>Higher Education</a:t>
                      </a:r>
                    </a:p>
                  </a:txBody>
                  <a:tcPr marL="33279" marR="33279" marT="33279" marB="33279">
                    <a:lnL w="9525" cap="flat" cmpd="sng" algn="ctr">
                      <a:solidFill>
                        <a:srgbClr val="A3DCD8"/>
                      </a:solidFill>
                      <a:prstDash val="solid"/>
                      <a:round/>
                      <a:headEnd type="none" w="med" len="med"/>
                      <a:tailEnd type="none" w="med" len="med"/>
                    </a:lnL>
                    <a:lnR w="9525" cap="flat" cmpd="sng" algn="ctr">
                      <a:solidFill>
                        <a:srgbClr val="A3DCD8"/>
                      </a:solidFill>
                      <a:prstDash val="solid"/>
                      <a:round/>
                      <a:headEnd type="none" w="med" len="med"/>
                      <a:tailEnd type="none" w="med" len="med"/>
                    </a:lnR>
                    <a:lnT w="9525" cap="flat" cmpd="sng" algn="ctr">
                      <a:solidFill>
                        <a:srgbClr val="A3DCD8"/>
                      </a:solidFill>
                      <a:prstDash val="solid"/>
                      <a:round/>
                      <a:headEnd type="none" w="med" len="med"/>
                      <a:tailEnd type="none" w="med" len="med"/>
                    </a:lnT>
                    <a:lnB w="9525" cap="flat" cmpd="sng" algn="ctr">
                      <a:solidFill>
                        <a:srgbClr val="A3DCD8"/>
                      </a:solidFill>
                      <a:prstDash val="solid"/>
                      <a:round/>
                      <a:headEnd type="none" w="med" len="med"/>
                      <a:tailEnd type="none" w="med" len="med"/>
                    </a:lnB>
                    <a:solidFill>
                      <a:srgbClr val="F8F8F8"/>
                    </a:solidFill>
                  </a:tcPr>
                </a:tc>
                <a:tc>
                  <a:txBody>
                    <a:bodyPr/>
                    <a:lstStyle/>
                    <a:p>
                      <a:pPr algn="l" fontAlgn="t"/>
                      <a:r>
                        <a:rPr lang="en-IE" sz="1200">
                          <a:effectLst/>
                        </a:rPr>
                        <a:t>UG level 8</a:t>
                      </a:r>
                    </a:p>
                  </a:txBody>
                  <a:tcPr marL="33279" marR="33279" marT="33279" marB="33279">
                    <a:lnL w="9525" cap="flat" cmpd="sng" algn="ctr">
                      <a:solidFill>
                        <a:srgbClr val="A3DCD8"/>
                      </a:solidFill>
                      <a:prstDash val="solid"/>
                      <a:round/>
                      <a:headEnd type="none" w="med" len="med"/>
                      <a:tailEnd type="none" w="med" len="med"/>
                    </a:lnL>
                    <a:lnR w="9525" cap="flat" cmpd="sng" algn="ctr">
                      <a:solidFill>
                        <a:srgbClr val="A3DCD8"/>
                      </a:solidFill>
                      <a:prstDash val="solid"/>
                      <a:round/>
                      <a:headEnd type="none" w="med" len="med"/>
                      <a:tailEnd type="none" w="med" len="med"/>
                    </a:lnR>
                    <a:lnT w="9525" cap="flat" cmpd="sng" algn="ctr">
                      <a:solidFill>
                        <a:srgbClr val="A3DCD8"/>
                      </a:solidFill>
                      <a:prstDash val="solid"/>
                      <a:round/>
                      <a:headEnd type="none" w="med" len="med"/>
                      <a:tailEnd type="none" w="med" len="med"/>
                    </a:lnT>
                    <a:lnB w="9525" cap="flat" cmpd="sng" algn="ctr">
                      <a:solidFill>
                        <a:srgbClr val="A3DCD8"/>
                      </a:solidFill>
                      <a:prstDash val="solid"/>
                      <a:round/>
                      <a:headEnd type="none" w="med" len="med"/>
                      <a:tailEnd type="none" w="med" len="med"/>
                    </a:lnB>
                    <a:solidFill>
                      <a:srgbClr val="F8F8F8"/>
                    </a:solidFill>
                  </a:tcPr>
                </a:tc>
                <a:tc>
                  <a:txBody>
                    <a:bodyPr/>
                    <a:lstStyle/>
                    <a:p>
                      <a:pPr algn="l" fontAlgn="t"/>
                      <a:r>
                        <a:rPr lang="en-IE" sz="1200" b="1">
                          <a:effectLst/>
                        </a:rPr>
                        <a:t>Honours Bachelor Degree</a:t>
                      </a:r>
                      <a:endParaRPr lang="en-IE" sz="1200">
                        <a:effectLst/>
                      </a:endParaRPr>
                    </a:p>
                  </a:txBody>
                  <a:tcPr marL="33279" marR="33279" marT="33279" marB="33279">
                    <a:lnL w="9525" cap="flat" cmpd="sng" algn="ctr">
                      <a:solidFill>
                        <a:srgbClr val="A3DCD8"/>
                      </a:solidFill>
                      <a:prstDash val="solid"/>
                      <a:round/>
                      <a:headEnd type="none" w="med" len="med"/>
                      <a:tailEnd type="none" w="med" len="med"/>
                    </a:lnL>
                    <a:lnR w="9525" cap="flat" cmpd="sng" algn="ctr">
                      <a:solidFill>
                        <a:srgbClr val="A3DCD8"/>
                      </a:solidFill>
                      <a:prstDash val="solid"/>
                      <a:round/>
                      <a:headEnd type="none" w="med" len="med"/>
                      <a:tailEnd type="none" w="med" len="med"/>
                    </a:lnR>
                    <a:lnT w="9525" cap="flat" cmpd="sng" algn="ctr">
                      <a:solidFill>
                        <a:srgbClr val="A3DCD8"/>
                      </a:solidFill>
                      <a:prstDash val="solid"/>
                      <a:round/>
                      <a:headEnd type="none" w="med" len="med"/>
                      <a:tailEnd type="none" w="med" len="med"/>
                    </a:lnT>
                    <a:lnB w="9525" cap="flat" cmpd="sng" algn="ctr">
                      <a:solidFill>
                        <a:srgbClr val="A3DCD8"/>
                      </a:solidFill>
                      <a:prstDash val="solid"/>
                      <a:round/>
                      <a:headEnd type="none" w="med" len="med"/>
                      <a:tailEnd type="none" w="med" len="med"/>
                    </a:lnB>
                    <a:solidFill>
                      <a:srgbClr val="F8F8F8"/>
                    </a:solidFill>
                  </a:tcPr>
                </a:tc>
                <a:tc vMerge="1">
                  <a:txBody>
                    <a:bodyPr/>
                    <a:lstStyle/>
                    <a:p>
                      <a:endParaRPr lang="en-IE"/>
                    </a:p>
                  </a:txBody>
                  <a:tcPr/>
                </a:tc>
                <a:extLst>
                  <a:ext uri="{0D108BD9-81ED-4DB2-BD59-A6C34878D82A}">
                    <a16:rowId xmlns:a16="http://schemas.microsoft.com/office/drawing/2014/main" val="3261921699"/>
                  </a:ext>
                </a:extLst>
              </a:tr>
              <a:tr h="223647">
                <a:tc>
                  <a:txBody>
                    <a:bodyPr/>
                    <a:lstStyle/>
                    <a:p>
                      <a:pPr algn="l" fontAlgn="t"/>
                      <a:r>
                        <a:rPr lang="en-IE" sz="1200" b="1">
                          <a:effectLst/>
                        </a:rPr>
                        <a:t>Higher Education</a:t>
                      </a:r>
                    </a:p>
                  </a:txBody>
                  <a:tcPr marL="33279" marR="33279" marT="33279" marB="33279">
                    <a:lnL w="9525" cap="flat" cmpd="sng" algn="ctr">
                      <a:solidFill>
                        <a:srgbClr val="A3DCD8"/>
                      </a:solidFill>
                      <a:prstDash val="solid"/>
                      <a:round/>
                      <a:headEnd type="none" w="med" len="med"/>
                      <a:tailEnd type="none" w="med" len="med"/>
                    </a:lnL>
                    <a:lnR w="9525" cap="flat" cmpd="sng" algn="ctr">
                      <a:solidFill>
                        <a:srgbClr val="A3DCD8"/>
                      </a:solidFill>
                      <a:prstDash val="solid"/>
                      <a:round/>
                      <a:headEnd type="none" w="med" len="med"/>
                      <a:tailEnd type="none" w="med" len="med"/>
                    </a:lnR>
                    <a:lnT w="9525" cap="flat" cmpd="sng" algn="ctr">
                      <a:solidFill>
                        <a:srgbClr val="A3DCD8"/>
                      </a:solidFill>
                      <a:prstDash val="solid"/>
                      <a:round/>
                      <a:headEnd type="none" w="med" len="med"/>
                      <a:tailEnd type="none" w="med" len="med"/>
                    </a:lnT>
                    <a:lnB w="9525" cap="flat" cmpd="sng" algn="ctr">
                      <a:solidFill>
                        <a:srgbClr val="A3DCD8"/>
                      </a:solidFill>
                      <a:prstDash val="solid"/>
                      <a:round/>
                      <a:headEnd type="none" w="med" len="med"/>
                      <a:tailEnd type="none" w="med" len="med"/>
                    </a:lnB>
                    <a:solidFill>
                      <a:srgbClr val="F8F8F8"/>
                    </a:solidFill>
                  </a:tcPr>
                </a:tc>
                <a:tc>
                  <a:txBody>
                    <a:bodyPr/>
                    <a:lstStyle/>
                    <a:p>
                      <a:pPr algn="l" fontAlgn="t"/>
                      <a:r>
                        <a:rPr lang="en-IE" sz="1200" dirty="0">
                          <a:effectLst/>
                        </a:rPr>
                        <a:t>PG level 8</a:t>
                      </a:r>
                    </a:p>
                  </a:txBody>
                  <a:tcPr marL="33279" marR="33279" marT="33279" marB="33279">
                    <a:lnL w="9525" cap="flat" cmpd="sng" algn="ctr">
                      <a:solidFill>
                        <a:srgbClr val="A3DCD8"/>
                      </a:solidFill>
                      <a:prstDash val="solid"/>
                      <a:round/>
                      <a:headEnd type="none" w="med" len="med"/>
                      <a:tailEnd type="none" w="med" len="med"/>
                    </a:lnL>
                    <a:lnR w="9525" cap="flat" cmpd="sng" algn="ctr">
                      <a:solidFill>
                        <a:srgbClr val="A3DCD8"/>
                      </a:solidFill>
                      <a:prstDash val="solid"/>
                      <a:round/>
                      <a:headEnd type="none" w="med" len="med"/>
                      <a:tailEnd type="none" w="med" len="med"/>
                    </a:lnR>
                    <a:lnT w="9525" cap="flat" cmpd="sng" algn="ctr">
                      <a:solidFill>
                        <a:srgbClr val="A3DCD8"/>
                      </a:solidFill>
                      <a:prstDash val="solid"/>
                      <a:round/>
                      <a:headEnd type="none" w="med" len="med"/>
                      <a:tailEnd type="none" w="med" len="med"/>
                    </a:lnT>
                    <a:lnB w="9525" cap="flat" cmpd="sng" algn="ctr">
                      <a:solidFill>
                        <a:srgbClr val="A3DCD8"/>
                      </a:solidFill>
                      <a:prstDash val="solid"/>
                      <a:round/>
                      <a:headEnd type="none" w="med" len="med"/>
                      <a:tailEnd type="none" w="med" len="med"/>
                    </a:lnB>
                    <a:solidFill>
                      <a:srgbClr val="F8F8F8"/>
                    </a:solidFill>
                  </a:tcPr>
                </a:tc>
                <a:tc>
                  <a:txBody>
                    <a:bodyPr/>
                    <a:lstStyle/>
                    <a:p>
                      <a:pPr algn="l" fontAlgn="t"/>
                      <a:r>
                        <a:rPr lang="en-IE" sz="1200" b="1">
                          <a:effectLst/>
                        </a:rPr>
                        <a:t>Higher Diploma</a:t>
                      </a:r>
                      <a:endParaRPr lang="en-IE" sz="1200">
                        <a:effectLst/>
                      </a:endParaRPr>
                    </a:p>
                  </a:txBody>
                  <a:tcPr marL="33279" marR="33279" marT="33279" marB="33279">
                    <a:lnL w="9525" cap="flat" cmpd="sng" algn="ctr">
                      <a:solidFill>
                        <a:srgbClr val="A3DCD8"/>
                      </a:solidFill>
                      <a:prstDash val="solid"/>
                      <a:round/>
                      <a:headEnd type="none" w="med" len="med"/>
                      <a:tailEnd type="none" w="med" len="med"/>
                    </a:lnL>
                    <a:lnR w="9525" cap="flat" cmpd="sng" algn="ctr">
                      <a:solidFill>
                        <a:srgbClr val="A3DCD8"/>
                      </a:solidFill>
                      <a:prstDash val="solid"/>
                      <a:round/>
                      <a:headEnd type="none" w="med" len="med"/>
                      <a:tailEnd type="none" w="med" len="med"/>
                    </a:lnR>
                    <a:lnT w="9525" cap="flat" cmpd="sng" algn="ctr">
                      <a:solidFill>
                        <a:srgbClr val="A3DCD8"/>
                      </a:solidFill>
                      <a:prstDash val="solid"/>
                      <a:round/>
                      <a:headEnd type="none" w="med" len="med"/>
                      <a:tailEnd type="none" w="med" len="med"/>
                    </a:lnT>
                    <a:lnB w="9525" cap="flat" cmpd="sng" algn="ctr">
                      <a:solidFill>
                        <a:srgbClr val="A3DCD8"/>
                      </a:solidFill>
                      <a:prstDash val="solid"/>
                      <a:round/>
                      <a:headEnd type="none" w="med" len="med"/>
                      <a:tailEnd type="none" w="med" len="med"/>
                    </a:lnB>
                    <a:solidFill>
                      <a:srgbClr val="F8F8F8"/>
                    </a:solidFill>
                  </a:tcPr>
                </a:tc>
                <a:tc rowSpan="4">
                  <a:txBody>
                    <a:bodyPr/>
                    <a:lstStyle/>
                    <a:p>
                      <a:pPr algn="l" fontAlgn="t"/>
                      <a:r>
                        <a:rPr lang="en-GB" sz="1200">
                          <a:effectLst/>
                        </a:rPr>
                        <a:t>- Maximum 4 years funding in total at Postgrad</a:t>
                      </a:r>
                      <a:br>
                        <a:rPr lang="en-GB" sz="1200">
                          <a:effectLst/>
                        </a:rPr>
                      </a:br>
                      <a:br>
                        <a:rPr lang="en-GB" sz="1200">
                          <a:effectLst/>
                        </a:rPr>
                      </a:br>
                      <a:r>
                        <a:rPr lang="en-GB" sz="1200" b="1">
                          <a:effectLst/>
                        </a:rPr>
                        <a:t>All previous attendance and attainment at Postgrad level are considered regardless of whether grant was received previously or not</a:t>
                      </a:r>
                      <a:endParaRPr lang="en-GB" sz="1200">
                        <a:effectLst/>
                      </a:endParaRPr>
                    </a:p>
                  </a:txBody>
                  <a:tcPr marL="33279" marR="33279" marT="33279" marB="33279">
                    <a:lnL w="9525" cap="flat" cmpd="sng" algn="ctr">
                      <a:solidFill>
                        <a:srgbClr val="A3DCD8"/>
                      </a:solidFill>
                      <a:prstDash val="solid"/>
                      <a:round/>
                      <a:headEnd type="none" w="med" len="med"/>
                      <a:tailEnd type="none" w="med" len="med"/>
                    </a:lnL>
                    <a:lnR w="9525" cap="flat" cmpd="sng" algn="ctr">
                      <a:solidFill>
                        <a:srgbClr val="A3DCD8"/>
                      </a:solidFill>
                      <a:prstDash val="solid"/>
                      <a:round/>
                      <a:headEnd type="none" w="med" len="med"/>
                      <a:tailEnd type="none" w="med" len="med"/>
                    </a:lnR>
                    <a:lnT w="9525" cap="flat" cmpd="sng" algn="ctr">
                      <a:solidFill>
                        <a:srgbClr val="A3DCD8"/>
                      </a:solidFill>
                      <a:prstDash val="solid"/>
                      <a:round/>
                      <a:headEnd type="none" w="med" len="med"/>
                      <a:tailEnd type="none" w="med" len="med"/>
                    </a:lnT>
                    <a:lnB w="9525" cap="flat" cmpd="sng" algn="ctr">
                      <a:solidFill>
                        <a:srgbClr val="A3DCD8"/>
                      </a:solidFill>
                      <a:prstDash val="solid"/>
                      <a:round/>
                      <a:headEnd type="none" w="med" len="med"/>
                      <a:tailEnd type="none" w="med" len="med"/>
                    </a:lnB>
                    <a:solidFill>
                      <a:srgbClr val="F8F8F8"/>
                    </a:solidFill>
                  </a:tcPr>
                </a:tc>
                <a:extLst>
                  <a:ext uri="{0D108BD9-81ED-4DB2-BD59-A6C34878D82A}">
                    <a16:rowId xmlns:a16="http://schemas.microsoft.com/office/drawing/2014/main" val="48052151"/>
                  </a:ext>
                </a:extLst>
              </a:tr>
              <a:tr h="223647">
                <a:tc>
                  <a:txBody>
                    <a:bodyPr/>
                    <a:lstStyle/>
                    <a:p>
                      <a:pPr algn="l" fontAlgn="t"/>
                      <a:r>
                        <a:rPr lang="en-IE" sz="1200" b="1">
                          <a:effectLst/>
                        </a:rPr>
                        <a:t>Higher Education</a:t>
                      </a:r>
                    </a:p>
                  </a:txBody>
                  <a:tcPr marL="33279" marR="33279" marT="33279" marB="33279">
                    <a:lnL w="9525" cap="flat" cmpd="sng" algn="ctr">
                      <a:solidFill>
                        <a:srgbClr val="A3DCD8"/>
                      </a:solidFill>
                      <a:prstDash val="solid"/>
                      <a:round/>
                      <a:headEnd type="none" w="med" len="med"/>
                      <a:tailEnd type="none" w="med" len="med"/>
                    </a:lnL>
                    <a:lnR w="9525" cap="flat" cmpd="sng" algn="ctr">
                      <a:solidFill>
                        <a:srgbClr val="A3DCD8"/>
                      </a:solidFill>
                      <a:prstDash val="solid"/>
                      <a:round/>
                      <a:headEnd type="none" w="med" len="med"/>
                      <a:tailEnd type="none" w="med" len="med"/>
                    </a:lnR>
                    <a:lnT w="9525" cap="flat" cmpd="sng" algn="ctr">
                      <a:solidFill>
                        <a:srgbClr val="A3DCD8"/>
                      </a:solidFill>
                      <a:prstDash val="solid"/>
                      <a:round/>
                      <a:headEnd type="none" w="med" len="med"/>
                      <a:tailEnd type="none" w="med" len="med"/>
                    </a:lnT>
                    <a:lnB w="9525" cap="flat" cmpd="sng" algn="ctr">
                      <a:solidFill>
                        <a:srgbClr val="A3DCD8"/>
                      </a:solidFill>
                      <a:prstDash val="solid"/>
                      <a:round/>
                      <a:headEnd type="none" w="med" len="med"/>
                      <a:tailEnd type="none" w="med" len="med"/>
                    </a:lnB>
                    <a:solidFill>
                      <a:srgbClr val="F8F8F8"/>
                    </a:solidFill>
                  </a:tcPr>
                </a:tc>
                <a:tc>
                  <a:txBody>
                    <a:bodyPr/>
                    <a:lstStyle/>
                    <a:p>
                      <a:pPr algn="l" fontAlgn="t"/>
                      <a:r>
                        <a:rPr lang="en-IE" sz="1200">
                          <a:effectLst/>
                        </a:rPr>
                        <a:t>PG Level 9</a:t>
                      </a:r>
                    </a:p>
                  </a:txBody>
                  <a:tcPr marL="33279" marR="33279" marT="33279" marB="33279">
                    <a:lnL w="9525" cap="flat" cmpd="sng" algn="ctr">
                      <a:solidFill>
                        <a:srgbClr val="A3DCD8"/>
                      </a:solidFill>
                      <a:prstDash val="solid"/>
                      <a:round/>
                      <a:headEnd type="none" w="med" len="med"/>
                      <a:tailEnd type="none" w="med" len="med"/>
                    </a:lnL>
                    <a:lnR w="9525" cap="flat" cmpd="sng" algn="ctr">
                      <a:solidFill>
                        <a:srgbClr val="A3DCD8"/>
                      </a:solidFill>
                      <a:prstDash val="solid"/>
                      <a:round/>
                      <a:headEnd type="none" w="med" len="med"/>
                      <a:tailEnd type="none" w="med" len="med"/>
                    </a:lnR>
                    <a:lnT w="9525" cap="flat" cmpd="sng" algn="ctr">
                      <a:solidFill>
                        <a:srgbClr val="A3DCD8"/>
                      </a:solidFill>
                      <a:prstDash val="solid"/>
                      <a:round/>
                      <a:headEnd type="none" w="med" len="med"/>
                      <a:tailEnd type="none" w="med" len="med"/>
                    </a:lnT>
                    <a:lnB w="9525" cap="flat" cmpd="sng" algn="ctr">
                      <a:solidFill>
                        <a:srgbClr val="A3DCD8"/>
                      </a:solidFill>
                      <a:prstDash val="solid"/>
                      <a:round/>
                      <a:headEnd type="none" w="med" len="med"/>
                      <a:tailEnd type="none" w="med" len="med"/>
                    </a:lnB>
                    <a:solidFill>
                      <a:srgbClr val="F8F8F8"/>
                    </a:solidFill>
                  </a:tcPr>
                </a:tc>
                <a:tc>
                  <a:txBody>
                    <a:bodyPr/>
                    <a:lstStyle/>
                    <a:p>
                      <a:pPr algn="l" fontAlgn="t"/>
                      <a:r>
                        <a:rPr lang="en-IE" sz="1200" b="1">
                          <a:effectLst/>
                        </a:rPr>
                        <a:t>Diploma</a:t>
                      </a:r>
                      <a:endParaRPr lang="en-IE" sz="1200">
                        <a:effectLst/>
                      </a:endParaRPr>
                    </a:p>
                  </a:txBody>
                  <a:tcPr marL="33279" marR="33279" marT="33279" marB="33279">
                    <a:lnL w="9525" cap="flat" cmpd="sng" algn="ctr">
                      <a:solidFill>
                        <a:srgbClr val="A3DCD8"/>
                      </a:solidFill>
                      <a:prstDash val="solid"/>
                      <a:round/>
                      <a:headEnd type="none" w="med" len="med"/>
                      <a:tailEnd type="none" w="med" len="med"/>
                    </a:lnL>
                    <a:lnR w="9525" cap="flat" cmpd="sng" algn="ctr">
                      <a:solidFill>
                        <a:srgbClr val="A3DCD8"/>
                      </a:solidFill>
                      <a:prstDash val="solid"/>
                      <a:round/>
                      <a:headEnd type="none" w="med" len="med"/>
                      <a:tailEnd type="none" w="med" len="med"/>
                    </a:lnR>
                    <a:lnT w="9525" cap="flat" cmpd="sng" algn="ctr">
                      <a:solidFill>
                        <a:srgbClr val="A3DCD8"/>
                      </a:solidFill>
                      <a:prstDash val="solid"/>
                      <a:round/>
                      <a:headEnd type="none" w="med" len="med"/>
                      <a:tailEnd type="none" w="med" len="med"/>
                    </a:lnT>
                    <a:lnB w="9525" cap="flat" cmpd="sng" algn="ctr">
                      <a:solidFill>
                        <a:srgbClr val="A3DCD8"/>
                      </a:solidFill>
                      <a:prstDash val="solid"/>
                      <a:round/>
                      <a:headEnd type="none" w="med" len="med"/>
                      <a:tailEnd type="none" w="med" len="med"/>
                    </a:lnB>
                    <a:solidFill>
                      <a:srgbClr val="F8F8F8"/>
                    </a:solidFill>
                  </a:tcPr>
                </a:tc>
                <a:tc vMerge="1">
                  <a:txBody>
                    <a:bodyPr/>
                    <a:lstStyle/>
                    <a:p>
                      <a:endParaRPr lang="en-IE"/>
                    </a:p>
                  </a:txBody>
                  <a:tcPr/>
                </a:tc>
                <a:extLst>
                  <a:ext uri="{0D108BD9-81ED-4DB2-BD59-A6C34878D82A}">
                    <a16:rowId xmlns:a16="http://schemas.microsoft.com/office/drawing/2014/main" val="4073482431"/>
                  </a:ext>
                </a:extLst>
              </a:tr>
              <a:tr h="223647">
                <a:tc>
                  <a:txBody>
                    <a:bodyPr/>
                    <a:lstStyle/>
                    <a:p>
                      <a:pPr algn="l" fontAlgn="t"/>
                      <a:r>
                        <a:rPr lang="en-IE" sz="1200" b="1">
                          <a:effectLst/>
                        </a:rPr>
                        <a:t>Higher Education</a:t>
                      </a:r>
                    </a:p>
                  </a:txBody>
                  <a:tcPr marL="33279" marR="33279" marT="33279" marB="33279">
                    <a:lnL w="9525" cap="flat" cmpd="sng" algn="ctr">
                      <a:solidFill>
                        <a:srgbClr val="A3DCD8"/>
                      </a:solidFill>
                      <a:prstDash val="solid"/>
                      <a:round/>
                      <a:headEnd type="none" w="med" len="med"/>
                      <a:tailEnd type="none" w="med" len="med"/>
                    </a:lnL>
                    <a:lnR w="9525" cap="flat" cmpd="sng" algn="ctr">
                      <a:solidFill>
                        <a:srgbClr val="A3DCD8"/>
                      </a:solidFill>
                      <a:prstDash val="solid"/>
                      <a:round/>
                      <a:headEnd type="none" w="med" len="med"/>
                      <a:tailEnd type="none" w="med" len="med"/>
                    </a:lnR>
                    <a:lnT w="9525" cap="flat" cmpd="sng" algn="ctr">
                      <a:solidFill>
                        <a:srgbClr val="A3DCD8"/>
                      </a:solidFill>
                      <a:prstDash val="solid"/>
                      <a:round/>
                      <a:headEnd type="none" w="med" len="med"/>
                      <a:tailEnd type="none" w="med" len="med"/>
                    </a:lnT>
                    <a:lnB w="9525" cap="flat" cmpd="sng" algn="ctr">
                      <a:solidFill>
                        <a:srgbClr val="A3DCD8"/>
                      </a:solidFill>
                      <a:prstDash val="solid"/>
                      <a:round/>
                      <a:headEnd type="none" w="med" len="med"/>
                      <a:tailEnd type="none" w="med" len="med"/>
                    </a:lnB>
                    <a:solidFill>
                      <a:srgbClr val="F8F8F8"/>
                    </a:solidFill>
                  </a:tcPr>
                </a:tc>
                <a:tc>
                  <a:txBody>
                    <a:bodyPr/>
                    <a:lstStyle/>
                    <a:p>
                      <a:pPr algn="l" fontAlgn="t"/>
                      <a:r>
                        <a:rPr lang="en-IE" sz="1200">
                          <a:effectLst/>
                        </a:rPr>
                        <a:t>Level 9</a:t>
                      </a:r>
                    </a:p>
                  </a:txBody>
                  <a:tcPr marL="33279" marR="33279" marT="33279" marB="33279">
                    <a:lnL w="9525" cap="flat" cmpd="sng" algn="ctr">
                      <a:solidFill>
                        <a:srgbClr val="A3DCD8"/>
                      </a:solidFill>
                      <a:prstDash val="solid"/>
                      <a:round/>
                      <a:headEnd type="none" w="med" len="med"/>
                      <a:tailEnd type="none" w="med" len="med"/>
                    </a:lnL>
                    <a:lnR w="9525" cap="flat" cmpd="sng" algn="ctr">
                      <a:solidFill>
                        <a:srgbClr val="A3DCD8"/>
                      </a:solidFill>
                      <a:prstDash val="solid"/>
                      <a:round/>
                      <a:headEnd type="none" w="med" len="med"/>
                      <a:tailEnd type="none" w="med" len="med"/>
                    </a:lnR>
                    <a:lnT w="9525" cap="flat" cmpd="sng" algn="ctr">
                      <a:solidFill>
                        <a:srgbClr val="A3DCD8"/>
                      </a:solidFill>
                      <a:prstDash val="solid"/>
                      <a:round/>
                      <a:headEnd type="none" w="med" len="med"/>
                      <a:tailEnd type="none" w="med" len="med"/>
                    </a:lnT>
                    <a:lnB w="9525" cap="flat" cmpd="sng" algn="ctr">
                      <a:solidFill>
                        <a:srgbClr val="A3DCD8"/>
                      </a:solidFill>
                      <a:prstDash val="solid"/>
                      <a:round/>
                      <a:headEnd type="none" w="med" len="med"/>
                      <a:tailEnd type="none" w="med" len="med"/>
                    </a:lnB>
                    <a:solidFill>
                      <a:srgbClr val="F8F8F8"/>
                    </a:solidFill>
                  </a:tcPr>
                </a:tc>
                <a:tc>
                  <a:txBody>
                    <a:bodyPr/>
                    <a:lstStyle/>
                    <a:p>
                      <a:pPr algn="l" fontAlgn="t"/>
                      <a:r>
                        <a:rPr lang="en-IE" sz="1200" b="1">
                          <a:effectLst/>
                        </a:rPr>
                        <a:t>Masters Degree</a:t>
                      </a:r>
                      <a:endParaRPr lang="en-IE" sz="1200">
                        <a:effectLst/>
                      </a:endParaRPr>
                    </a:p>
                  </a:txBody>
                  <a:tcPr marL="33279" marR="33279" marT="33279" marB="33279">
                    <a:lnL w="9525" cap="flat" cmpd="sng" algn="ctr">
                      <a:solidFill>
                        <a:srgbClr val="A3DCD8"/>
                      </a:solidFill>
                      <a:prstDash val="solid"/>
                      <a:round/>
                      <a:headEnd type="none" w="med" len="med"/>
                      <a:tailEnd type="none" w="med" len="med"/>
                    </a:lnL>
                    <a:lnR w="9525" cap="flat" cmpd="sng" algn="ctr">
                      <a:solidFill>
                        <a:srgbClr val="A3DCD8"/>
                      </a:solidFill>
                      <a:prstDash val="solid"/>
                      <a:round/>
                      <a:headEnd type="none" w="med" len="med"/>
                      <a:tailEnd type="none" w="med" len="med"/>
                    </a:lnR>
                    <a:lnT w="9525" cap="flat" cmpd="sng" algn="ctr">
                      <a:solidFill>
                        <a:srgbClr val="A3DCD8"/>
                      </a:solidFill>
                      <a:prstDash val="solid"/>
                      <a:round/>
                      <a:headEnd type="none" w="med" len="med"/>
                      <a:tailEnd type="none" w="med" len="med"/>
                    </a:lnT>
                    <a:lnB w="9525" cap="flat" cmpd="sng" algn="ctr">
                      <a:solidFill>
                        <a:srgbClr val="A3DCD8"/>
                      </a:solidFill>
                      <a:prstDash val="solid"/>
                      <a:round/>
                      <a:headEnd type="none" w="med" len="med"/>
                      <a:tailEnd type="none" w="med" len="med"/>
                    </a:lnB>
                    <a:solidFill>
                      <a:srgbClr val="F8F8F8"/>
                    </a:solidFill>
                  </a:tcPr>
                </a:tc>
                <a:tc vMerge="1">
                  <a:txBody>
                    <a:bodyPr/>
                    <a:lstStyle/>
                    <a:p>
                      <a:endParaRPr lang="en-IE"/>
                    </a:p>
                  </a:txBody>
                  <a:tcPr/>
                </a:tc>
                <a:extLst>
                  <a:ext uri="{0D108BD9-81ED-4DB2-BD59-A6C34878D82A}">
                    <a16:rowId xmlns:a16="http://schemas.microsoft.com/office/drawing/2014/main" val="3785666932"/>
                  </a:ext>
                </a:extLst>
              </a:tr>
              <a:tr h="700501">
                <a:tc>
                  <a:txBody>
                    <a:bodyPr/>
                    <a:lstStyle/>
                    <a:p>
                      <a:pPr algn="l" fontAlgn="t"/>
                      <a:r>
                        <a:rPr lang="en-IE" sz="1200" b="1" dirty="0">
                          <a:effectLst/>
                        </a:rPr>
                        <a:t>Higher Education</a:t>
                      </a:r>
                    </a:p>
                  </a:txBody>
                  <a:tcPr marL="33279" marR="33279" marT="33279" marB="33279">
                    <a:lnL w="9525" cap="flat" cmpd="sng" algn="ctr">
                      <a:solidFill>
                        <a:srgbClr val="A3DCD8"/>
                      </a:solidFill>
                      <a:prstDash val="solid"/>
                      <a:round/>
                      <a:headEnd type="none" w="med" len="med"/>
                      <a:tailEnd type="none" w="med" len="med"/>
                    </a:lnL>
                    <a:lnR w="9525" cap="flat" cmpd="sng" algn="ctr">
                      <a:solidFill>
                        <a:srgbClr val="A3DCD8"/>
                      </a:solidFill>
                      <a:prstDash val="solid"/>
                      <a:round/>
                      <a:headEnd type="none" w="med" len="med"/>
                      <a:tailEnd type="none" w="med" len="med"/>
                    </a:lnR>
                    <a:lnT w="9525" cap="flat" cmpd="sng" algn="ctr">
                      <a:solidFill>
                        <a:srgbClr val="A3DCD8"/>
                      </a:solidFill>
                      <a:prstDash val="solid"/>
                      <a:round/>
                      <a:headEnd type="none" w="med" len="med"/>
                      <a:tailEnd type="none" w="med" len="med"/>
                    </a:lnT>
                    <a:lnB w="9525" cap="flat" cmpd="sng" algn="ctr">
                      <a:solidFill>
                        <a:srgbClr val="A3DCD8"/>
                      </a:solidFill>
                      <a:prstDash val="solid"/>
                      <a:round/>
                      <a:headEnd type="none" w="med" len="med"/>
                      <a:tailEnd type="none" w="med" len="med"/>
                    </a:lnB>
                    <a:solidFill>
                      <a:srgbClr val="F8F8F8"/>
                    </a:solidFill>
                  </a:tcPr>
                </a:tc>
                <a:tc>
                  <a:txBody>
                    <a:bodyPr/>
                    <a:lstStyle/>
                    <a:p>
                      <a:pPr algn="l" fontAlgn="t"/>
                      <a:r>
                        <a:rPr lang="en-IE" sz="1200">
                          <a:effectLst/>
                        </a:rPr>
                        <a:t>Level 10</a:t>
                      </a:r>
                    </a:p>
                  </a:txBody>
                  <a:tcPr marL="33279" marR="33279" marT="33279" marB="33279">
                    <a:lnL w="9525" cap="flat" cmpd="sng" algn="ctr">
                      <a:solidFill>
                        <a:srgbClr val="A3DCD8"/>
                      </a:solidFill>
                      <a:prstDash val="solid"/>
                      <a:round/>
                      <a:headEnd type="none" w="med" len="med"/>
                      <a:tailEnd type="none" w="med" len="med"/>
                    </a:lnL>
                    <a:lnR w="9525" cap="flat" cmpd="sng" algn="ctr">
                      <a:solidFill>
                        <a:srgbClr val="A3DCD8"/>
                      </a:solidFill>
                      <a:prstDash val="solid"/>
                      <a:round/>
                      <a:headEnd type="none" w="med" len="med"/>
                      <a:tailEnd type="none" w="med" len="med"/>
                    </a:lnR>
                    <a:lnT w="9525" cap="flat" cmpd="sng" algn="ctr">
                      <a:solidFill>
                        <a:srgbClr val="A3DCD8"/>
                      </a:solidFill>
                      <a:prstDash val="solid"/>
                      <a:round/>
                      <a:headEnd type="none" w="med" len="med"/>
                      <a:tailEnd type="none" w="med" len="med"/>
                    </a:lnT>
                    <a:lnB w="9525" cap="flat" cmpd="sng" algn="ctr">
                      <a:solidFill>
                        <a:srgbClr val="A3DCD8"/>
                      </a:solidFill>
                      <a:prstDash val="solid"/>
                      <a:round/>
                      <a:headEnd type="none" w="med" len="med"/>
                      <a:tailEnd type="none" w="med" len="med"/>
                    </a:lnB>
                    <a:solidFill>
                      <a:srgbClr val="F8F8F8"/>
                    </a:solidFill>
                  </a:tcPr>
                </a:tc>
                <a:tc>
                  <a:txBody>
                    <a:bodyPr/>
                    <a:lstStyle/>
                    <a:p>
                      <a:pPr algn="l" fontAlgn="t"/>
                      <a:r>
                        <a:rPr lang="en-IE" sz="1200" b="1" dirty="0">
                          <a:effectLst/>
                        </a:rPr>
                        <a:t>PHD</a:t>
                      </a:r>
                      <a:endParaRPr lang="en-IE" sz="1200" dirty="0">
                        <a:effectLst/>
                      </a:endParaRPr>
                    </a:p>
                  </a:txBody>
                  <a:tcPr marL="33279" marR="33279" marT="33279" marB="33279">
                    <a:lnL w="9525" cap="flat" cmpd="sng" algn="ctr">
                      <a:solidFill>
                        <a:srgbClr val="A3DCD8"/>
                      </a:solidFill>
                      <a:prstDash val="solid"/>
                      <a:round/>
                      <a:headEnd type="none" w="med" len="med"/>
                      <a:tailEnd type="none" w="med" len="med"/>
                    </a:lnL>
                    <a:lnR w="9525" cap="flat" cmpd="sng" algn="ctr">
                      <a:solidFill>
                        <a:srgbClr val="A3DCD8"/>
                      </a:solidFill>
                      <a:prstDash val="solid"/>
                      <a:round/>
                      <a:headEnd type="none" w="med" len="med"/>
                      <a:tailEnd type="none" w="med" len="med"/>
                    </a:lnR>
                    <a:lnT w="9525" cap="flat" cmpd="sng" algn="ctr">
                      <a:solidFill>
                        <a:srgbClr val="A3DCD8"/>
                      </a:solidFill>
                      <a:prstDash val="solid"/>
                      <a:round/>
                      <a:headEnd type="none" w="med" len="med"/>
                      <a:tailEnd type="none" w="med" len="med"/>
                    </a:lnT>
                    <a:lnB w="9525" cap="flat" cmpd="sng" algn="ctr">
                      <a:solidFill>
                        <a:srgbClr val="A3DCD8"/>
                      </a:solidFill>
                      <a:prstDash val="solid"/>
                      <a:round/>
                      <a:headEnd type="none" w="med" len="med"/>
                      <a:tailEnd type="none" w="med" len="med"/>
                    </a:lnB>
                    <a:solidFill>
                      <a:srgbClr val="F8F8F8"/>
                    </a:solidFill>
                  </a:tcPr>
                </a:tc>
                <a:tc vMerge="1">
                  <a:txBody>
                    <a:bodyPr/>
                    <a:lstStyle/>
                    <a:p>
                      <a:endParaRPr lang="en-IE"/>
                    </a:p>
                  </a:txBody>
                  <a:tcPr/>
                </a:tc>
                <a:extLst>
                  <a:ext uri="{0D108BD9-81ED-4DB2-BD59-A6C34878D82A}">
                    <a16:rowId xmlns:a16="http://schemas.microsoft.com/office/drawing/2014/main" val="910953088"/>
                  </a:ext>
                </a:extLst>
              </a:tr>
            </a:tbl>
          </a:graphicData>
        </a:graphic>
      </p:graphicFrame>
      <p:sp>
        <p:nvSpPr>
          <p:cNvPr id="8" name="TextBox 7">
            <a:extLst>
              <a:ext uri="{FF2B5EF4-FFF2-40B4-BE49-F238E27FC236}">
                <a16:creationId xmlns:a16="http://schemas.microsoft.com/office/drawing/2014/main" id="{5DBF9B64-7F86-4F2E-89B8-036B9C7C6AC5}"/>
              </a:ext>
            </a:extLst>
          </p:cNvPr>
          <p:cNvSpPr txBox="1"/>
          <p:nvPr/>
        </p:nvSpPr>
        <p:spPr>
          <a:xfrm>
            <a:off x="2699790" y="718957"/>
            <a:ext cx="3744416" cy="369332"/>
          </a:xfrm>
          <a:prstGeom prst="rect">
            <a:avLst/>
          </a:prstGeom>
          <a:noFill/>
        </p:spPr>
        <p:txBody>
          <a:bodyPr wrap="square" rtlCol="0">
            <a:spAutoFit/>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n-GB" sz="1800" b="1" u="none" strike="noStrike" kern="1200" cap="none" spc="0" normalizeH="0" baseline="0" noProof="0" dirty="0">
                <a:ln>
                  <a:noFill/>
                </a:ln>
                <a:solidFill>
                  <a:prstClr val="black"/>
                </a:solidFill>
                <a:effectLst/>
                <a:uLnTx/>
                <a:uFillTx/>
                <a:latin typeface="Calibri"/>
                <a:ea typeface="+mn-ea"/>
                <a:cs typeface="+mn-cs"/>
              </a:rPr>
              <a:t>Maximum Periods of Grant Funding</a:t>
            </a:r>
          </a:p>
        </p:txBody>
      </p:sp>
      <p:sp>
        <p:nvSpPr>
          <p:cNvPr id="3" name="TextBox 2">
            <a:extLst>
              <a:ext uri="{FF2B5EF4-FFF2-40B4-BE49-F238E27FC236}">
                <a16:creationId xmlns:a16="http://schemas.microsoft.com/office/drawing/2014/main" id="{0484B517-4999-47BE-AD63-614CEB582818}"/>
              </a:ext>
            </a:extLst>
          </p:cNvPr>
          <p:cNvSpPr txBox="1"/>
          <p:nvPr/>
        </p:nvSpPr>
        <p:spPr>
          <a:xfrm>
            <a:off x="457199" y="6461483"/>
            <a:ext cx="1445492" cy="369332"/>
          </a:xfrm>
          <a:prstGeom prst="rect">
            <a:avLst/>
          </a:prstGeom>
          <a:noFill/>
        </p:spPr>
        <p:txBody>
          <a:bodyPr wrap="square" rtlCol="0">
            <a:spAutoFit/>
          </a:bodyPr>
          <a:lstStyle/>
          <a:p>
            <a:endParaRPr lang="en-IE"/>
          </a:p>
        </p:txBody>
      </p:sp>
      <p:sp>
        <p:nvSpPr>
          <p:cNvPr id="9" name="TextBox 8">
            <a:extLst>
              <a:ext uri="{FF2B5EF4-FFF2-40B4-BE49-F238E27FC236}">
                <a16:creationId xmlns:a16="http://schemas.microsoft.com/office/drawing/2014/main" id="{C9E2FFC8-A424-42C2-BD41-C7E8F119542B}"/>
              </a:ext>
            </a:extLst>
          </p:cNvPr>
          <p:cNvSpPr txBox="1"/>
          <p:nvPr/>
        </p:nvSpPr>
        <p:spPr>
          <a:xfrm>
            <a:off x="457199" y="6385029"/>
            <a:ext cx="2359892" cy="230832"/>
          </a:xfrm>
          <a:prstGeom prst="rect">
            <a:avLst/>
          </a:prstGeom>
          <a:noFill/>
        </p:spPr>
        <p:txBody>
          <a:bodyPr wrap="square" rtlCol="0">
            <a:spAutoFit/>
          </a:bodyPr>
          <a:lstStyle/>
          <a:p>
            <a:r>
              <a:rPr lang="en-GB" sz="900" b="1" i="1"/>
              <a:t>Source SUSI website </a:t>
            </a:r>
            <a:endParaRPr lang="en-IE" sz="900" b="1" i="1"/>
          </a:p>
        </p:txBody>
      </p:sp>
    </p:spTree>
    <p:extLst>
      <p:ext uri="{BB962C8B-B14F-4D97-AF65-F5344CB8AC3E}">
        <p14:creationId xmlns:p14="http://schemas.microsoft.com/office/powerpoint/2010/main" val="3052547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251A1-6C14-442A-B287-94BBAD3E5F96}"/>
              </a:ext>
            </a:extLst>
          </p:cNvPr>
          <p:cNvSpPr>
            <a:spLocks noGrp="1"/>
          </p:cNvSpPr>
          <p:nvPr>
            <p:ph type="title"/>
          </p:nvPr>
        </p:nvSpPr>
        <p:spPr>
          <a:xfrm>
            <a:off x="2267744" y="274638"/>
            <a:ext cx="4896544" cy="634082"/>
          </a:xfrm>
        </p:spPr>
        <p:txBody>
          <a:bodyPr>
            <a:normAutofit fontScale="90000"/>
          </a:bodyPr>
          <a:lstStyle/>
          <a:p>
            <a:r>
              <a:rPr lang="en-IE" sz="2700" b="1" i="0" dirty="0">
                <a:solidFill>
                  <a:srgbClr val="000000"/>
                </a:solidFill>
                <a:effectLst/>
                <a:latin typeface="Calibri" panose="020F0502020204030204" pitchFamily="34" charset="0"/>
              </a:rPr>
              <a:t>Student Budgeting Advice Service</a:t>
            </a:r>
            <a:endParaRPr lang="en-GB" sz="2700" dirty="0"/>
          </a:p>
        </p:txBody>
      </p:sp>
      <p:sp>
        <p:nvSpPr>
          <p:cNvPr id="3" name="Content Placeholder 2">
            <a:extLst>
              <a:ext uri="{FF2B5EF4-FFF2-40B4-BE49-F238E27FC236}">
                <a16:creationId xmlns:a16="http://schemas.microsoft.com/office/drawing/2014/main" id="{BE4F94C1-9A20-41F9-B439-318EFB77D2FC}"/>
              </a:ext>
            </a:extLst>
          </p:cNvPr>
          <p:cNvSpPr>
            <a:spLocks noGrp="1"/>
          </p:cNvSpPr>
          <p:nvPr>
            <p:ph idx="1"/>
          </p:nvPr>
        </p:nvSpPr>
        <p:spPr>
          <a:xfrm>
            <a:off x="318356" y="964614"/>
            <a:ext cx="8507288" cy="5351462"/>
          </a:xfrm>
        </p:spPr>
        <p:txBody>
          <a:bodyPr>
            <a:normAutofit fontScale="25000" lnSpcReduction="20000"/>
          </a:bodyPr>
          <a:lstStyle/>
          <a:p>
            <a:pPr marL="0" indent="0" algn="ctr" rtl="0" fontAlgn="base">
              <a:buNone/>
            </a:pPr>
            <a:r>
              <a:rPr lang="en-IE" sz="8000" b="1" i="0" dirty="0">
                <a:solidFill>
                  <a:srgbClr val="CC3399"/>
                </a:solidFill>
                <a:effectLst/>
                <a:latin typeface="Calibri" panose="020F0502020204030204" pitchFamily="34" charset="0"/>
              </a:rPr>
              <a:t>Appealing SUSI </a:t>
            </a:r>
            <a:endParaRPr lang="en-GB" sz="8000" b="1" i="0" u="none" strike="noStrike" dirty="0">
              <a:solidFill>
                <a:srgbClr val="000000"/>
              </a:solidFill>
              <a:effectLst/>
              <a:latin typeface="Calibri" panose="020F0502020204030204" pitchFamily="34" charset="0"/>
            </a:endParaRPr>
          </a:p>
          <a:p>
            <a:pPr algn="l" rtl="0" fontAlgn="base">
              <a:buFont typeface="Arial" panose="020B0604020202020204" pitchFamily="34" charset="0"/>
              <a:buChar char="•"/>
            </a:pPr>
            <a:endParaRPr lang="en-GB" sz="7200" b="1" dirty="0">
              <a:solidFill>
                <a:srgbClr val="000000"/>
              </a:solidFill>
              <a:latin typeface="Calibri" panose="020F0502020204030204" pitchFamily="34" charset="0"/>
            </a:endParaRPr>
          </a:p>
          <a:p>
            <a:pPr algn="l" rtl="0" fontAlgn="base">
              <a:buFont typeface="Arial" panose="020B0604020202020204" pitchFamily="34" charset="0"/>
              <a:buChar char="•"/>
            </a:pPr>
            <a:r>
              <a:rPr lang="en-GB" sz="7200" b="1" i="0" u="none" strike="noStrike" dirty="0">
                <a:solidFill>
                  <a:srgbClr val="000000"/>
                </a:solidFill>
                <a:effectLst/>
                <a:latin typeface="Calibri" panose="020F0502020204030204" pitchFamily="34" charset="0"/>
              </a:rPr>
              <a:t>To SUSI (which must be received within 30 days of your original grant decision as advised to you by SUSI)</a:t>
            </a:r>
            <a:r>
              <a:rPr lang="en-US" sz="7200" b="0" i="0" dirty="0">
                <a:solidFill>
                  <a:srgbClr val="000000"/>
                </a:solidFill>
                <a:effectLst/>
                <a:latin typeface="Calibri" panose="020F0502020204030204" pitchFamily="34" charset="0"/>
              </a:rPr>
              <a:t>​</a:t>
            </a:r>
            <a:endParaRPr lang="en-US" sz="72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sz="7200" b="1" i="0" u="none" strike="noStrike" dirty="0">
                <a:solidFill>
                  <a:srgbClr val="000000"/>
                </a:solidFill>
                <a:effectLst/>
                <a:latin typeface="Calibri" panose="020F0502020204030204" pitchFamily="34" charset="0"/>
              </a:rPr>
              <a:t>Subsequently to the Student Grants Appeal Board</a:t>
            </a:r>
            <a:r>
              <a:rPr lang="en-US" sz="7200" b="0" i="0" dirty="0">
                <a:solidFill>
                  <a:srgbClr val="000000"/>
                </a:solidFill>
                <a:effectLst/>
                <a:latin typeface="Calibri" panose="020F0502020204030204" pitchFamily="34" charset="0"/>
              </a:rPr>
              <a:t>​</a:t>
            </a:r>
          </a:p>
          <a:p>
            <a:pPr fontAlgn="base"/>
            <a:r>
              <a:rPr lang="en-IE" sz="7200" b="1" dirty="0"/>
              <a:t>You can ask for a review of the decision at any time!</a:t>
            </a:r>
          </a:p>
          <a:p>
            <a:pPr marL="0" indent="0" algn="l" rtl="0" fontAlgn="base">
              <a:buNone/>
            </a:pPr>
            <a:r>
              <a:rPr lang="en-GB" sz="7200" b="0" i="0" dirty="0">
                <a:solidFill>
                  <a:srgbClr val="000000"/>
                </a:solidFill>
                <a:effectLst/>
                <a:latin typeface="Calibri" panose="020F0502020204030204" pitchFamily="34" charset="0"/>
              </a:rPr>
              <a:t>​</a:t>
            </a:r>
            <a:endParaRPr lang="en-GB" sz="7200" b="0" i="0" dirty="0">
              <a:solidFill>
                <a:srgbClr val="000000"/>
              </a:solidFill>
              <a:effectLst/>
              <a:latin typeface="Arial" panose="020B0604020202020204" pitchFamily="34" charset="0"/>
            </a:endParaRPr>
          </a:p>
          <a:p>
            <a:pPr marL="0" indent="0" algn="l" rtl="0" fontAlgn="base">
              <a:buNone/>
            </a:pPr>
            <a:r>
              <a:rPr lang="en-GB" sz="7200" b="1" i="0" u="none" strike="noStrike" dirty="0">
                <a:solidFill>
                  <a:srgbClr val="000000"/>
                </a:solidFill>
                <a:effectLst/>
                <a:latin typeface="Calibri" panose="020F0502020204030204" pitchFamily="34" charset="0"/>
              </a:rPr>
              <a:t>Grounds for Appeal: </a:t>
            </a:r>
            <a:r>
              <a:rPr lang="en-US" sz="7200" b="0" i="0" dirty="0">
                <a:solidFill>
                  <a:srgbClr val="000000"/>
                </a:solidFill>
                <a:effectLst/>
                <a:latin typeface="Calibri" panose="020F0502020204030204" pitchFamily="34" charset="0"/>
              </a:rPr>
              <a:t>​</a:t>
            </a:r>
            <a:endParaRPr lang="en-US" sz="72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sz="7200" b="0" i="0" u="none" strike="noStrike" dirty="0">
                <a:solidFill>
                  <a:srgbClr val="000000"/>
                </a:solidFill>
                <a:effectLst/>
                <a:latin typeface="Calibri" panose="020F0502020204030204" pitchFamily="34" charset="0"/>
              </a:rPr>
              <a:t>Adjacent/Non Adjacent rate (distance between college/home);</a:t>
            </a:r>
            <a:r>
              <a:rPr lang="en-US" sz="7200" b="0" i="0" dirty="0">
                <a:solidFill>
                  <a:srgbClr val="000000"/>
                </a:solidFill>
                <a:effectLst/>
                <a:latin typeface="Calibri" panose="020F0502020204030204" pitchFamily="34" charset="0"/>
              </a:rPr>
              <a:t>​</a:t>
            </a:r>
            <a:endParaRPr lang="en-US" sz="72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sz="7200" b="0" i="0" u="none" strike="noStrike" dirty="0">
                <a:solidFill>
                  <a:srgbClr val="000000"/>
                </a:solidFill>
                <a:effectLst/>
                <a:latin typeface="Calibri" panose="020F0502020204030204" pitchFamily="34" charset="0"/>
              </a:rPr>
              <a:t>Reassessment of your Total Household Income (if you feel it has been incorrectly assessed);</a:t>
            </a:r>
            <a:r>
              <a:rPr lang="en-US" sz="7200" b="0" i="0" dirty="0">
                <a:solidFill>
                  <a:srgbClr val="000000"/>
                </a:solidFill>
                <a:effectLst/>
                <a:latin typeface="Calibri" panose="020F0502020204030204" pitchFamily="34" charset="0"/>
              </a:rPr>
              <a:t>​</a:t>
            </a:r>
            <a:endParaRPr lang="en-US" sz="72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sz="7200" b="0" i="0" u="none" strike="noStrike" dirty="0">
                <a:solidFill>
                  <a:srgbClr val="000000"/>
                </a:solidFill>
                <a:effectLst/>
                <a:latin typeface="Calibri" panose="020F0502020204030204" pitchFamily="34" charset="0"/>
              </a:rPr>
              <a:t>Special Rate </a:t>
            </a:r>
            <a:r>
              <a:rPr lang="en-US" sz="7200" b="0" i="0" dirty="0">
                <a:solidFill>
                  <a:srgbClr val="000000"/>
                </a:solidFill>
                <a:effectLst/>
                <a:latin typeface="Calibri" panose="020F0502020204030204" pitchFamily="34" charset="0"/>
              </a:rPr>
              <a:t>​</a:t>
            </a:r>
            <a:endParaRPr lang="en-US" sz="7200" b="0" i="0" dirty="0">
              <a:solidFill>
                <a:srgbClr val="000000"/>
              </a:solidFill>
              <a:effectLst/>
              <a:latin typeface="Arial" panose="020B0604020202020204" pitchFamily="34" charset="0"/>
            </a:endParaRPr>
          </a:p>
          <a:p>
            <a:pPr marL="0" indent="0" algn="l" rtl="0" fontAlgn="base">
              <a:buNone/>
            </a:pPr>
            <a:r>
              <a:rPr lang="en-GB" sz="7200" b="0" i="0" dirty="0">
                <a:solidFill>
                  <a:srgbClr val="000000"/>
                </a:solidFill>
                <a:effectLst/>
                <a:latin typeface="Calibri" panose="020F0502020204030204" pitchFamily="34" charset="0"/>
              </a:rPr>
              <a:t>​</a:t>
            </a:r>
            <a:r>
              <a:rPr lang="en-GB" sz="7200" b="1" i="0" u="none" strike="noStrike" dirty="0">
                <a:solidFill>
                  <a:srgbClr val="000000"/>
                </a:solidFill>
                <a:effectLst/>
                <a:latin typeface="Calibri" panose="020F0502020204030204" pitchFamily="34" charset="0"/>
              </a:rPr>
              <a:t>Change in Circumstances;</a:t>
            </a:r>
            <a:r>
              <a:rPr lang="en-US" sz="7200" b="1" i="0" dirty="0">
                <a:solidFill>
                  <a:srgbClr val="000000"/>
                </a:solidFill>
                <a:effectLst/>
                <a:latin typeface="Calibri" panose="020F0502020204030204" pitchFamily="34" charset="0"/>
              </a:rPr>
              <a:t>​</a:t>
            </a:r>
            <a:endParaRPr lang="en-US" sz="7200" b="1"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sz="7200" b="0" i="0" u="none" strike="noStrike" dirty="0">
                <a:solidFill>
                  <a:srgbClr val="000000"/>
                </a:solidFill>
                <a:effectLst/>
                <a:latin typeface="Calibri" panose="020F0502020204030204" pitchFamily="34" charset="0"/>
              </a:rPr>
              <a:t>Loss of Employment/Permanent Reduction in Salary;</a:t>
            </a:r>
            <a:r>
              <a:rPr lang="en-US" sz="7200" b="0" i="0" dirty="0">
                <a:solidFill>
                  <a:srgbClr val="000000"/>
                </a:solidFill>
                <a:effectLst/>
                <a:latin typeface="Calibri" panose="020F0502020204030204" pitchFamily="34" charset="0"/>
              </a:rPr>
              <a:t>​</a:t>
            </a:r>
            <a:endParaRPr lang="en-US" sz="72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sz="7200" b="0" i="0" u="none" strike="noStrike" dirty="0">
                <a:solidFill>
                  <a:srgbClr val="000000"/>
                </a:solidFill>
                <a:effectLst/>
                <a:latin typeface="Calibri" panose="020F0502020204030204" pitchFamily="34" charset="0"/>
              </a:rPr>
              <a:t>Retirement;</a:t>
            </a:r>
            <a:r>
              <a:rPr lang="en-US" sz="7200" b="0" i="0" dirty="0">
                <a:solidFill>
                  <a:srgbClr val="000000"/>
                </a:solidFill>
                <a:effectLst/>
                <a:latin typeface="Calibri" panose="020F0502020204030204" pitchFamily="34" charset="0"/>
              </a:rPr>
              <a:t>​</a:t>
            </a:r>
            <a:endParaRPr lang="en-US" sz="72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sz="7200" b="0" i="0" u="none" strike="noStrike" dirty="0">
                <a:solidFill>
                  <a:srgbClr val="000000"/>
                </a:solidFill>
                <a:effectLst/>
                <a:latin typeface="Calibri" panose="020F0502020204030204" pitchFamily="34" charset="0"/>
              </a:rPr>
              <a:t>Cessation of Business  (If self employed);</a:t>
            </a:r>
            <a:r>
              <a:rPr lang="en-US" sz="7200" b="0" i="0" dirty="0">
                <a:solidFill>
                  <a:srgbClr val="000000"/>
                </a:solidFill>
                <a:effectLst/>
                <a:latin typeface="Calibri" panose="020F0502020204030204" pitchFamily="34" charset="0"/>
              </a:rPr>
              <a:t>​</a:t>
            </a:r>
            <a:endParaRPr lang="en-US" sz="72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sz="7200" b="0" i="0" u="none" strike="noStrike" dirty="0">
                <a:solidFill>
                  <a:srgbClr val="000000"/>
                </a:solidFill>
                <a:effectLst/>
                <a:latin typeface="Calibri" panose="020F0502020204030204" pitchFamily="34" charset="0"/>
              </a:rPr>
              <a:t>Nationality or Immigration status;</a:t>
            </a:r>
            <a:r>
              <a:rPr lang="en-US" sz="7200" b="0" i="0" dirty="0">
                <a:solidFill>
                  <a:srgbClr val="000000"/>
                </a:solidFill>
                <a:effectLst/>
                <a:latin typeface="Calibri" panose="020F0502020204030204" pitchFamily="34" charset="0"/>
              </a:rPr>
              <a:t>​</a:t>
            </a:r>
            <a:endParaRPr lang="en-US" sz="72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sz="7200" b="0" i="0" u="none" strike="noStrike" dirty="0">
                <a:solidFill>
                  <a:srgbClr val="000000"/>
                </a:solidFill>
                <a:effectLst/>
                <a:latin typeface="Calibri" panose="020F0502020204030204" pitchFamily="34" charset="0"/>
              </a:rPr>
              <a:t>Number of dependent children residing in the household;</a:t>
            </a:r>
            <a:r>
              <a:rPr lang="en-US" sz="7200" b="0" i="0" dirty="0">
                <a:solidFill>
                  <a:srgbClr val="000000"/>
                </a:solidFill>
                <a:effectLst/>
                <a:latin typeface="Calibri" panose="020F0502020204030204" pitchFamily="34" charset="0"/>
              </a:rPr>
              <a:t>​</a:t>
            </a:r>
            <a:endParaRPr lang="en-US" sz="72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sz="7200" b="0" i="0" u="none" strike="noStrike" dirty="0">
                <a:solidFill>
                  <a:srgbClr val="000000"/>
                </a:solidFill>
                <a:effectLst/>
                <a:latin typeface="Calibri" panose="020F0502020204030204" pitchFamily="34" charset="0"/>
              </a:rPr>
              <a:t>Sibling attending 3rd Level education;</a:t>
            </a:r>
            <a:r>
              <a:rPr lang="en-US" sz="7200" b="0" i="0" dirty="0">
                <a:solidFill>
                  <a:srgbClr val="000000"/>
                </a:solidFill>
                <a:effectLst/>
                <a:latin typeface="Calibri" panose="020F0502020204030204" pitchFamily="34" charset="0"/>
              </a:rPr>
              <a:t>​</a:t>
            </a:r>
            <a:endParaRPr lang="en-US" sz="72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sz="7200" b="0" i="0" u="none" strike="noStrike" dirty="0">
                <a:solidFill>
                  <a:srgbClr val="000000"/>
                </a:solidFill>
                <a:effectLst/>
                <a:latin typeface="Calibri" panose="020F0502020204030204" pitchFamily="34" charset="0"/>
              </a:rPr>
              <a:t>Change of Course; and</a:t>
            </a:r>
            <a:r>
              <a:rPr lang="en-US" sz="7200" b="0" i="0" dirty="0">
                <a:solidFill>
                  <a:srgbClr val="000000"/>
                </a:solidFill>
                <a:effectLst/>
                <a:latin typeface="Calibri" panose="020F0502020204030204" pitchFamily="34" charset="0"/>
              </a:rPr>
              <a:t>​</a:t>
            </a:r>
            <a:endParaRPr lang="en-US" sz="72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sz="7200" b="0" i="0" u="none" strike="noStrike" dirty="0">
                <a:solidFill>
                  <a:srgbClr val="000000"/>
                </a:solidFill>
                <a:effectLst/>
                <a:latin typeface="Calibri" panose="020F0502020204030204" pitchFamily="34" charset="0"/>
              </a:rPr>
              <a:t>Normal Residence </a:t>
            </a:r>
            <a:r>
              <a:rPr lang="en-GB" sz="7200" b="1" i="0" u="none" strike="noStrike" dirty="0">
                <a:solidFill>
                  <a:srgbClr val="000000"/>
                </a:solidFill>
                <a:effectLst/>
                <a:latin typeface="Calibri" panose="020F0502020204030204" pitchFamily="34" charset="0"/>
              </a:rPr>
              <a:t> </a:t>
            </a:r>
            <a:endParaRPr lang="en-GB" sz="7200" b="0" i="0" dirty="0">
              <a:solidFill>
                <a:srgbClr val="000000"/>
              </a:solidFill>
              <a:effectLst/>
              <a:latin typeface="Arial" panose="020B0604020202020204" pitchFamily="34" charset="0"/>
            </a:endParaRPr>
          </a:p>
          <a:p>
            <a:pPr marL="0" indent="0">
              <a:buNone/>
            </a:pPr>
            <a:endParaRPr lang="en-GB" dirty="0"/>
          </a:p>
        </p:txBody>
      </p:sp>
      <p:pic>
        <p:nvPicPr>
          <p:cNvPr id="3074" name="Picture 2">
            <a:extLst>
              <a:ext uri="{FF2B5EF4-FFF2-40B4-BE49-F238E27FC236}">
                <a16:creationId xmlns:a16="http://schemas.microsoft.com/office/drawing/2014/main" id="{E94E0796-90DF-4436-A332-50AA731CFE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122569"/>
            <a:ext cx="1057275" cy="771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62963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9600" cy="288032"/>
          </a:xfrm>
        </p:spPr>
        <p:txBody>
          <a:bodyPr>
            <a:normAutofit fontScale="90000"/>
          </a:bodyPr>
          <a:lstStyle/>
          <a:p>
            <a:r>
              <a:rPr lang="en-IE" sz="3000" b="1"/>
              <a:t>Student Budgeting Advice Service</a:t>
            </a:r>
            <a:br>
              <a:rPr lang="en-IE" b="1">
                <a:solidFill>
                  <a:srgbClr val="FF0066"/>
                </a:solidFill>
              </a:rPr>
            </a:br>
            <a:r>
              <a:rPr lang="en-IE" sz="2000" b="1">
                <a:solidFill>
                  <a:srgbClr val="FF0066"/>
                </a:solidFill>
              </a:rPr>
              <a:t> </a:t>
            </a:r>
            <a:br>
              <a:rPr lang="en-IE" b="1">
                <a:solidFill>
                  <a:srgbClr val="FF0066"/>
                </a:solidFill>
              </a:rPr>
            </a:br>
            <a:endParaRPr lang="en-IE" sz="4000" b="1">
              <a:solidFill>
                <a:srgbClr val="FF0066"/>
              </a:solidFill>
            </a:endParaRPr>
          </a:p>
        </p:txBody>
      </p:sp>
      <p:sp>
        <p:nvSpPr>
          <p:cNvPr id="3" name="Content Placeholder 2"/>
          <p:cNvSpPr>
            <a:spLocks noGrp="1"/>
          </p:cNvSpPr>
          <p:nvPr>
            <p:ph idx="1"/>
          </p:nvPr>
        </p:nvSpPr>
        <p:spPr>
          <a:xfrm>
            <a:off x="457200" y="1196752"/>
            <a:ext cx="8229600" cy="5328592"/>
          </a:xfrm>
        </p:spPr>
        <p:txBody>
          <a:bodyPr vert="horz" lIns="91440" tIns="45720" rIns="91440" bIns="45720" rtlCol="0" anchor="t">
            <a:normAutofit fontScale="62500" lnSpcReduction="20000"/>
          </a:bodyPr>
          <a:lstStyle/>
          <a:p>
            <a:pPr marL="0" indent="0" algn="ctr">
              <a:buNone/>
            </a:pPr>
            <a:r>
              <a:rPr lang="en-IE" sz="4300" b="1" dirty="0">
                <a:solidFill>
                  <a:srgbClr val="CC3399"/>
                </a:solidFill>
                <a:ea typeface="+mj-ea"/>
                <a:cs typeface="+mj-cs"/>
              </a:rPr>
              <a:t>Questions you may have?</a:t>
            </a:r>
            <a:endParaRPr lang="en-IE" b="1" dirty="0">
              <a:solidFill>
                <a:srgbClr val="CC3399"/>
              </a:solidFill>
            </a:endParaRPr>
          </a:p>
          <a:p>
            <a:pPr marL="0" indent="0">
              <a:buNone/>
            </a:pPr>
            <a:endParaRPr lang="en-GB" sz="2900" b="1" dirty="0">
              <a:cs typeface="Calibri"/>
            </a:endParaRPr>
          </a:p>
          <a:p>
            <a:r>
              <a:rPr lang="en-GB" sz="3000" dirty="0"/>
              <a:t>What if I move out from my family home while studying. Will I be counted as an independent student?</a:t>
            </a:r>
          </a:p>
          <a:p>
            <a:r>
              <a:rPr lang="en-GB" sz="3000" dirty="0"/>
              <a:t>What if my parents/my income has changed?</a:t>
            </a:r>
            <a:endParaRPr lang="en-GB" sz="3000" dirty="0">
              <a:cs typeface="Calibri"/>
            </a:endParaRPr>
          </a:p>
          <a:p>
            <a:r>
              <a:rPr lang="en-GB" sz="3000" dirty="0"/>
              <a:t>Can I work during term-time or holiday time, or will this effect my SUSI grant?</a:t>
            </a:r>
          </a:p>
          <a:p>
            <a:r>
              <a:rPr lang="en-GB" sz="3000" dirty="0"/>
              <a:t>If I change into a different course will I lose my SUSI grant?</a:t>
            </a:r>
          </a:p>
          <a:p>
            <a:r>
              <a:rPr lang="en-GB" sz="3000" dirty="0"/>
              <a:t>If I don’t like my course and I want to start another, what happens to my SUSI grant?</a:t>
            </a:r>
          </a:p>
          <a:p>
            <a:r>
              <a:rPr lang="en-GB" sz="3000" dirty="0"/>
              <a:t>If I fail and have to repeat the full year will I lose my SUSI?</a:t>
            </a:r>
          </a:p>
          <a:p>
            <a:r>
              <a:rPr lang="en-GB" sz="3000" dirty="0"/>
              <a:t>If I am on BETA do I get a SUSI maintenance grant?</a:t>
            </a:r>
          </a:p>
          <a:p>
            <a:r>
              <a:rPr lang="en-GB" sz="3000" dirty="0"/>
              <a:t>If I am on BETA and work, is this counted as income for SUSI? </a:t>
            </a:r>
          </a:p>
          <a:p>
            <a:r>
              <a:rPr lang="en-GB" sz="3000" dirty="0"/>
              <a:t>If I want to defer a semester or a year what happens to my SUSI maintenance grant?</a:t>
            </a:r>
          </a:p>
          <a:p>
            <a:r>
              <a:rPr lang="en-GB" sz="3000" dirty="0"/>
              <a:t>I want to do an Erasmus year, will I be eligible for SUSI? </a:t>
            </a:r>
          </a:p>
          <a:p>
            <a:r>
              <a:rPr lang="en-GB" sz="3000" dirty="0"/>
              <a:t>If I am on a placement year, am I eligible for SUSI? </a:t>
            </a:r>
          </a:p>
          <a:p>
            <a:r>
              <a:rPr lang="en-GB" sz="3000" dirty="0"/>
              <a:t>If I receive financial assistance from another source is this counted as income for SUSI? </a:t>
            </a:r>
          </a:p>
        </p:txBody>
      </p:sp>
      <p:pic>
        <p:nvPicPr>
          <p:cNvPr id="6" name="Picture 5" descr="C:\Users\mareilly\Pictures\attach.jpg"/>
          <p:cNvPicPr/>
          <p:nvPr/>
        </p:nvPicPr>
        <p:blipFill>
          <a:blip r:embed="rId3" cstate="print"/>
          <a:srcRect/>
          <a:stretch>
            <a:fillRect/>
          </a:stretch>
        </p:blipFill>
        <p:spPr bwMode="auto">
          <a:xfrm>
            <a:off x="395536" y="274639"/>
            <a:ext cx="1080120" cy="778098"/>
          </a:xfrm>
          <a:prstGeom prst="rect">
            <a:avLst/>
          </a:prstGeom>
          <a:noFill/>
          <a:ln w="9525">
            <a:noFill/>
            <a:miter lim="800000"/>
            <a:headEnd/>
            <a:tailEnd/>
          </a:ln>
        </p:spPr>
      </p:pic>
    </p:spTree>
    <p:extLst>
      <p:ext uri="{BB962C8B-B14F-4D97-AF65-F5344CB8AC3E}">
        <p14:creationId xmlns:p14="http://schemas.microsoft.com/office/powerpoint/2010/main" val="10961558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9600" cy="288032"/>
          </a:xfrm>
        </p:spPr>
        <p:txBody>
          <a:bodyPr>
            <a:normAutofit fontScale="90000"/>
          </a:bodyPr>
          <a:lstStyle/>
          <a:p>
            <a:r>
              <a:rPr lang="en-IE" sz="3000" b="1"/>
              <a:t>Student Budgeting Advice Service</a:t>
            </a:r>
            <a:br>
              <a:rPr lang="en-IE" b="1">
                <a:solidFill>
                  <a:srgbClr val="FF0066"/>
                </a:solidFill>
              </a:rPr>
            </a:br>
            <a:r>
              <a:rPr lang="en-IE" sz="2000" b="1">
                <a:solidFill>
                  <a:srgbClr val="FF0066"/>
                </a:solidFill>
              </a:rPr>
              <a:t> </a:t>
            </a:r>
            <a:br>
              <a:rPr lang="en-IE" b="1">
                <a:solidFill>
                  <a:srgbClr val="FF0066"/>
                </a:solidFill>
              </a:rPr>
            </a:br>
            <a:endParaRPr lang="en-IE" sz="4000" b="1">
              <a:solidFill>
                <a:srgbClr val="FF0066"/>
              </a:solidFill>
            </a:endParaRPr>
          </a:p>
        </p:txBody>
      </p:sp>
      <p:sp>
        <p:nvSpPr>
          <p:cNvPr id="3" name="Content Placeholder 2"/>
          <p:cNvSpPr>
            <a:spLocks noGrp="1"/>
          </p:cNvSpPr>
          <p:nvPr>
            <p:ph idx="1"/>
          </p:nvPr>
        </p:nvSpPr>
        <p:spPr>
          <a:xfrm>
            <a:off x="457200" y="1196752"/>
            <a:ext cx="8229600" cy="5328592"/>
          </a:xfrm>
        </p:spPr>
        <p:txBody>
          <a:bodyPr vert="horz" lIns="91440" tIns="45720" rIns="91440" bIns="45720" rtlCol="0" anchor="t">
            <a:normAutofit lnSpcReduction="10000"/>
          </a:bodyPr>
          <a:lstStyle/>
          <a:p>
            <a:pPr marL="0" indent="0" algn="ctr">
              <a:buNone/>
            </a:pPr>
            <a:r>
              <a:rPr lang="en-IE" sz="4300" b="1" dirty="0">
                <a:solidFill>
                  <a:srgbClr val="CC3399"/>
                </a:solidFill>
                <a:ea typeface="+mj-ea"/>
                <a:cs typeface="+mj-cs"/>
              </a:rPr>
              <a:t>SUSI </a:t>
            </a:r>
          </a:p>
          <a:p>
            <a:pPr marL="0" indent="0" algn="ctr">
              <a:buNone/>
            </a:pPr>
            <a:r>
              <a:rPr lang="en-IE" sz="3500" b="1" dirty="0">
                <a:solidFill>
                  <a:srgbClr val="CC3399"/>
                </a:solidFill>
                <a:ea typeface="+mj-ea"/>
                <a:cs typeface="+mj-cs"/>
              </a:rPr>
              <a:t>(STUDENT UNIVERSAL SUPPORT IRELAND</a:t>
            </a:r>
            <a:r>
              <a:rPr lang="en-IE" sz="3600" b="1" dirty="0">
                <a:solidFill>
                  <a:srgbClr val="CC3399"/>
                </a:solidFill>
                <a:ea typeface="+mj-ea"/>
                <a:cs typeface="+mj-cs"/>
              </a:rPr>
              <a:t>)</a:t>
            </a:r>
            <a:endParaRPr lang="en-IE" b="1" dirty="0">
              <a:solidFill>
                <a:srgbClr val="CC3399"/>
              </a:solidFill>
            </a:endParaRPr>
          </a:p>
          <a:p>
            <a:pPr marL="0" indent="0" algn="ctr">
              <a:buNone/>
            </a:pPr>
            <a:endParaRPr lang="en-IE" b="1" dirty="0"/>
          </a:p>
          <a:p>
            <a:r>
              <a:rPr lang="en-IE" b="1" dirty="0"/>
              <a:t>Website:</a:t>
            </a:r>
            <a:r>
              <a:rPr lang="en-IE" dirty="0"/>
              <a:t> </a:t>
            </a:r>
            <a:r>
              <a:rPr lang="en-IE" dirty="0">
                <a:hlinkClick r:id="rId3"/>
              </a:rPr>
              <a:t>www.susi.ie</a:t>
            </a:r>
            <a:endParaRPr lang="en-IE" dirty="0"/>
          </a:p>
          <a:p>
            <a:r>
              <a:rPr lang="en-IE" b="1" dirty="0"/>
              <a:t>Email:</a:t>
            </a:r>
            <a:r>
              <a:rPr lang="en-IE" dirty="0"/>
              <a:t> </a:t>
            </a:r>
            <a:r>
              <a:rPr lang="en-IE" dirty="0">
                <a:hlinkClick r:id="rId4"/>
              </a:rPr>
              <a:t>support@susi.ie</a:t>
            </a:r>
            <a:endParaRPr lang="en-IE" dirty="0"/>
          </a:p>
          <a:p>
            <a:r>
              <a:rPr lang="en-IE" b="1" dirty="0"/>
              <a:t>Facebook</a:t>
            </a:r>
            <a:r>
              <a:rPr lang="en-IE" dirty="0"/>
              <a:t>.com/</a:t>
            </a:r>
            <a:r>
              <a:rPr lang="en-IE" dirty="0" err="1">
                <a:hlinkClick r:id="rId5"/>
              </a:rPr>
              <a:t>susisupport</a:t>
            </a:r>
            <a:endParaRPr lang="en-IE" dirty="0"/>
          </a:p>
          <a:p>
            <a:r>
              <a:rPr lang="en-IE" b="1" dirty="0"/>
              <a:t>Twitter</a:t>
            </a:r>
            <a:r>
              <a:rPr lang="en-IE" dirty="0"/>
              <a:t>.com/</a:t>
            </a:r>
            <a:r>
              <a:rPr lang="en-IE" dirty="0" err="1">
                <a:hlinkClick r:id="rId6"/>
              </a:rPr>
              <a:t>susihelpdesk</a:t>
            </a:r>
            <a:endParaRPr lang="en-IE" dirty="0"/>
          </a:p>
          <a:p>
            <a:r>
              <a:rPr lang="en-IE" b="1" dirty="0"/>
              <a:t>Telephone helpdesk</a:t>
            </a:r>
            <a:r>
              <a:rPr lang="en-IE" dirty="0"/>
              <a:t>: 0761 08 7874</a:t>
            </a:r>
            <a:endParaRPr lang="en-IE" dirty="0">
              <a:cs typeface="Calibri"/>
            </a:endParaRPr>
          </a:p>
          <a:p>
            <a:pPr marL="0" indent="0" algn="ctr">
              <a:buNone/>
            </a:pPr>
            <a:r>
              <a:rPr lang="en-IE" b="1" dirty="0"/>
              <a:t>Go to: </a:t>
            </a:r>
            <a:r>
              <a:rPr lang="en-IE" b="1" dirty="0">
                <a:hlinkClick r:id="rId3"/>
              </a:rPr>
              <a:t>www.susi.ie</a:t>
            </a:r>
            <a:r>
              <a:rPr lang="en-IE" b="1" dirty="0"/>
              <a:t> </a:t>
            </a:r>
          </a:p>
          <a:p>
            <a:endParaRPr lang="en-IE" dirty="0"/>
          </a:p>
        </p:txBody>
      </p:sp>
      <p:pic>
        <p:nvPicPr>
          <p:cNvPr id="6" name="Picture 5" descr="C:\Users\mareilly\Pictures\attach.jpg"/>
          <p:cNvPicPr/>
          <p:nvPr/>
        </p:nvPicPr>
        <p:blipFill>
          <a:blip r:embed="rId7" cstate="print"/>
          <a:srcRect/>
          <a:stretch>
            <a:fillRect/>
          </a:stretch>
        </p:blipFill>
        <p:spPr bwMode="auto">
          <a:xfrm>
            <a:off x="395536" y="274639"/>
            <a:ext cx="1080120" cy="778098"/>
          </a:xfrm>
          <a:prstGeom prst="rect">
            <a:avLst/>
          </a:prstGeom>
          <a:noFill/>
          <a:ln w="9525">
            <a:noFill/>
            <a:miter lim="800000"/>
            <a:headEnd/>
            <a:tailEnd/>
          </a:ln>
        </p:spPr>
      </p:pic>
    </p:spTree>
    <p:extLst>
      <p:ext uri="{BB962C8B-B14F-4D97-AF65-F5344CB8AC3E}">
        <p14:creationId xmlns:p14="http://schemas.microsoft.com/office/powerpoint/2010/main" val="4263615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3200" b="1" dirty="0"/>
              <a:t>Student Budgeting Advice Service</a:t>
            </a:r>
          </a:p>
        </p:txBody>
      </p:sp>
      <p:sp>
        <p:nvSpPr>
          <p:cNvPr id="3" name="Content Placeholder 2"/>
          <p:cNvSpPr>
            <a:spLocks noGrp="1"/>
          </p:cNvSpPr>
          <p:nvPr>
            <p:ph idx="1"/>
          </p:nvPr>
        </p:nvSpPr>
        <p:spPr/>
        <p:txBody>
          <a:bodyPr vert="horz" lIns="91440" tIns="45720" rIns="91440" bIns="45720" rtlCol="0" anchor="t">
            <a:normAutofit fontScale="85000" lnSpcReduction="20000"/>
          </a:bodyPr>
          <a:lstStyle/>
          <a:p>
            <a:pPr marL="0" indent="0" algn="ctr">
              <a:buNone/>
            </a:pPr>
            <a:r>
              <a:rPr lang="en-IE" b="1" dirty="0">
                <a:solidFill>
                  <a:schemeClr val="accent1">
                    <a:lumMod val="50000"/>
                  </a:schemeClr>
                </a:solidFill>
              </a:rPr>
              <a:t>Social Welfare Options</a:t>
            </a:r>
          </a:p>
          <a:p>
            <a:pPr marL="0" indent="0" algn="ctr">
              <a:buNone/>
            </a:pPr>
            <a:endParaRPr lang="en-IE" b="1" dirty="0"/>
          </a:p>
          <a:p>
            <a:r>
              <a:rPr lang="en-IE" dirty="0"/>
              <a:t>Back to Education Allowance (BTEA)– details at </a:t>
            </a:r>
            <a:r>
              <a:rPr lang="en-IE" dirty="0">
                <a:hlinkClick r:id="rId3"/>
              </a:rPr>
              <a:t>Gov.ie</a:t>
            </a:r>
            <a:r>
              <a:rPr lang="en-IE" dirty="0"/>
              <a:t>. </a:t>
            </a:r>
            <a:endParaRPr lang="en-IE" dirty="0">
              <a:cs typeface="Calibri"/>
            </a:endParaRPr>
          </a:p>
          <a:p>
            <a:r>
              <a:rPr lang="en-IE" dirty="0"/>
              <a:t>Budget 2017 brought in a special once off allowance for students with dependent children in receipt of BTEA of €500, paid in September. </a:t>
            </a:r>
            <a:endParaRPr lang="en-IE" dirty="0">
              <a:cs typeface="Calibri"/>
            </a:endParaRPr>
          </a:p>
          <a:p>
            <a:r>
              <a:rPr lang="en-IE" dirty="0"/>
              <a:t>Under 26’s will now get full BTEA if they qualify.</a:t>
            </a:r>
          </a:p>
          <a:p>
            <a:r>
              <a:rPr lang="en-IE" dirty="0">
                <a:cs typeface="Calibri"/>
              </a:rPr>
              <a:t>May be able to move from PUP to BTEA without standard waiting period.</a:t>
            </a:r>
            <a:endParaRPr lang="en-IE" dirty="0"/>
          </a:p>
          <a:p>
            <a:r>
              <a:rPr lang="en-IE" dirty="0"/>
              <a:t>Other Social Welfare Payments. Look on </a:t>
            </a:r>
            <a:r>
              <a:rPr lang="en-IE" dirty="0">
                <a:hlinkClick r:id="rId4"/>
              </a:rPr>
              <a:t>grants and social welfare payments.</a:t>
            </a:r>
            <a:endParaRPr lang="en-IE" dirty="0">
              <a:cs typeface="Calibri"/>
              <a:hlinkClick r:id="rId4"/>
            </a:endParaRPr>
          </a:p>
          <a:p>
            <a:pPr marL="0" indent="0">
              <a:buNone/>
            </a:pPr>
            <a:endParaRPr lang="en-IE" dirty="0"/>
          </a:p>
        </p:txBody>
      </p:sp>
      <p:pic>
        <p:nvPicPr>
          <p:cNvPr id="4" name="Picture 3" descr="C:\Users\mareilly\Pictures\attach.jpg"/>
          <p:cNvPicPr/>
          <p:nvPr/>
        </p:nvPicPr>
        <p:blipFill>
          <a:blip r:embed="rId5" cstate="print"/>
          <a:srcRect/>
          <a:stretch>
            <a:fillRect/>
          </a:stretch>
        </p:blipFill>
        <p:spPr bwMode="auto">
          <a:xfrm>
            <a:off x="457200" y="476672"/>
            <a:ext cx="1090464" cy="864096"/>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257175" indent="-257175">
              <a:spcBef>
                <a:spcPct val="20000"/>
              </a:spcBef>
            </a:pPr>
            <a:r>
              <a:rPr lang="en-IE" sz="2700" b="1" dirty="0">
                <a:solidFill>
                  <a:prstClr val="black"/>
                </a:solidFill>
              </a:rPr>
              <a:t> Student Budgeting Advice Service</a:t>
            </a:r>
            <a:endParaRPr lang="en-IE" sz="2700" b="1" dirty="0">
              <a:solidFill>
                <a:srgbClr val="1F497D">
                  <a:lumMod val="75000"/>
                </a:srgbClr>
              </a:solidFill>
              <a:ea typeface="+mn-ea"/>
              <a:cs typeface="+mn-cs"/>
            </a:endParaRPr>
          </a:p>
        </p:txBody>
      </p:sp>
      <p:sp>
        <p:nvSpPr>
          <p:cNvPr id="3" name="Content Placeholder 2"/>
          <p:cNvSpPr>
            <a:spLocks noGrp="1"/>
          </p:cNvSpPr>
          <p:nvPr>
            <p:ph idx="1"/>
          </p:nvPr>
        </p:nvSpPr>
        <p:spPr>
          <a:xfrm>
            <a:off x="827584" y="1340768"/>
            <a:ext cx="7416824" cy="4608511"/>
          </a:xfrm>
        </p:spPr>
        <p:txBody>
          <a:bodyPr vert="horz" lIns="91440" tIns="45720" rIns="91440" bIns="45720" rtlCol="0" anchor="t">
            <a:normAutofit lnSpcReduction="10000"/>
          </a:bodyPr>
          <a:lstStyle/>
          <a:p>
            <a:pPr marL="0" indent="0" algn="ctr">
              <a:buNone/>
            </a:pPr>
            <a:r>
              <a:rPr lang="en-IE" sz="2700" b="1" dirty="0">
                <a:solidFill>
                  <a:srgbClr val="1F497D">
                    <a:lumMod val="75000"/>
                  </a:srgbClr>
                </a:solidFill>
                <a:ea typeface="+mj-ea"/>
                <a:cs typeface="+mj-cs"/>
              </a:rPr>
              <a:t>STUDENT SUPPORT FUNDS</a:t>
            </a:r>
          </a:p>
          <a:p>
            <a:pPr marL="0" indent="0" algn="ctr">
              <a:buNone/>
            </a:pPr>
            <a:endParaRPr lang="en-IE" sz="1600" b="1" dirty="0">
              <a:solidFill>
                <a:srgbClr val="1F497D">
                  <a:lumMod val="75000"/>
                </a:srgbClr>
              </a:solidFill>
              <a:ea typeface="+mj-ea"/>
              <a:cs typeface="+mj-cs"/>
            </a:endParaRPr>
          </a:p>
          <a:p>
            <a:pPr marL="0" indent="0" algn="ctr">
              <a:buNone/>
            </a:pPr>
            <a:r>
              <a:rPr lang="en-IE" b="1" dirty="0">
                <a:solidFill>
                  <a:schemeClr val="accent3">
                    <a:lumMod val="50000"/>
                  </a:schemeClr>
                </a:solidFill>
              </a:rPr>
              <a:t>Student Assistance Fund (SAF)</a:t>
            </a:r>
          </a:p>
          <a:p>
            <a:pPr marL="0" indent="0" algn="ctr">
              <a:buNone/>
            </a:pPr>
            <a:endParaRPr lang="en-IE" sz="1500" dirty="0"/>
          </a:p>
          <a:p>
            <a:r>
              <a:rPr lang="en-IE" sz="2800" dirty="0"/>
              <a:t>Financial help for students in significant financial difficulty to allow them to continue with their studies.</a:t>
            </a:r>
            <a:endParaRPr lang="en-IE" sz="2800" dirty="0">
              <a:cs typeface="Calibri"/>
            </a:endParaRPr>
          </a:p>
          <a:p>
            <a:r>
              <a:rPr lang="en-IE" sz="2800" dirty="0"/>
              <a:t>Full and Part Time Registered Students. </a:t>
            </a:r>
            <a:endParaRPr lang="en-IE" sz="2800" dirty="0">
              <a:cs typeface="Calibri"/>
            </a:endParaRPr>
          </a:p>
          <a:p>
            <a:r>
              <a:rPr lang="en-IE" sz="2800" dirty="0"/>
              <a:t>Means tested based on family income.</a:t>
            </a:r>
            <a:endParaRPr lang="en-IE" sz="2800" dirty="0">
              <a:cs typeface="Calibri"/>
            </a:endParaRPr>
          </a:p>
          <a:p>
            <a:r>
              <a:rPr lang="en-IE" sz="2800" dirty="0"/>
              <a:t>Students can apply more than once. </a:t>
            </a:r>
            <a:endParaRPr lang="en-IE" sz="2800" dirty="0">
              <a:cs typeface="Calibri"/>
            </a:endParaRPr>
          </a:p>
          <a:p>
            <a:r>
              <a:rPr lang="en-IE" sz="2800" dirty="0"/>
              <a:t>Contact the Student Budgeting Advisor.</a:t>
            </a:r>
            <a:endParaRPr lang="en-IE" sz="2800" dirty="0">
              <a:cs typeface="Calibri"/>
            </a:endParaRPr>
          </a:p>
          <a:p>
            <a:pPr algn="ctr">
              <a:buNone/>
            </a:pPr>
            <a:endParaRPr lang="en-IE" dirty="0"/>
          </a:p>
        </p:txBody>
      </p:sp>
      <p:pic>
        <p:nvPicPr>
          <p:cNvPr id="4" name="Picture 3" descr="C:\Users\mareilly\Pictures\attach.jpg"/>
          <p:cNvPicPr/>
          <p:nvPr/>
        </p:nvPicPr>
        <p:blipFill>
          <a:blip r:embed="rId3" cstate="print"/>
          <a:srcRect/>
          <a:stretch>
            <a:fillRect/>
          </a:stretch>
        </p:blipFill>
        <p:spPr bwMode="auto">
          <a:xfrm>
            <a:off x="457200" y="274639"/>
            <a:ext cx="1594520" cy="1143000"/>
          </a:xfrm>
          <a:prstGeom prst="rect">
            <a:avLst/>
          </a:prstGeom>
          <a:noFill/>
          <a:ln w="9525">
            <a:noFill/>
            <a:miter lim="800000"/>
            <a:headEnd/>
            <a:tailEnd/>
          </a:ln>
        </p:spPr>
      </p:pic>
    </p:spTree>
    <p:extLst>
      <p:ext uri="{BB962C8B-B14F-4D97-AF65-F5344CB8AC3E}">
        <p14:creationId xmlns:p14="http://schemas.microsoft.com/office/powerpoint/2010/main" val="1966809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257175" indent="-257175">
              <a:spcBef>
                <a:spcPct val="20000"/>
              </a:spcBef>
            </a:pPr>
            <a:r>
              <a:rPr lang="en-IE" sz="2700" b="1" dirty="0">
                <a:solidFill>
                  <a:prstClr val="black"/>
                </a:solidFill>
              </a:rPr>
              <a:t>Student Budgeting Advice Service</a:t>
            </a:r>
            <a:endParaRPr lang="en-IE" sz="2400" b="1" dirty="0">
              <a:solidFill>
                <a:srgbClr val="1F497D">
                  <a:lumMod val="75000"/>
                </a:srgbClr>
              </a:solidFill>
              <a:ea typeface="+mn-ea"/>
              <a:cs typeface="+mn-cs"/>
            </a:endParaRPr>
          </a:p>
        </p:txBody>
      </p:sp>
      <p:sp>
        <p:nvSpPr>
          <p:cNvPr id="3" name="Content Placeholder 2"/>
          <p:cNvSpPr>
            <a:spLocks noGrp="1"/>
          </p:cNvSpPr>
          <p:nvPr>
            <p:ph idx="1"/>
          </p:nvPr>
        </p:nvSpPr>
        <p:spPr>
          <a:xfrm>
            <a:off x="539552" y="1417639"/>
            <a:ext cx="8147248" cy="4819674"/>
          </a:xfrm>
        </p:spPr>
        <p:txBody>
          <a:bodyPr vert="horz" lIns="91440" tIns="45720" rIns="91440" bIns="45720" rtlCol="0" anchor="t">
            <a:normAutofit lnSpcReduction="10000"/>
          </a:bodyPr>
          <a:lstStyle/>
          <a:p>
            <a:pPr marL="0" indent="0" algn="ctr">
              <a:buNone/>
            </a:pPr>
            <a:r>
              <a:rPr lang="en-IE" sz="3500" b="1" dirty="0">
                <a:solidFill>
                  <a:srgbClr val="1F497D">
                    <a:lumMod val="75000"/>
                  </a:srgbClr>
                </a:solidFill>
                <a:ea typeface="+mj-ea"/>
                <a:cs typeface="+mj-cs"/>
              </a:rPr>
              <a:t>OTHER STUDENT SUPPORT FUNDS </a:t>
            </a:r>
          </a:p>
          <a:p>
            <a:pPr marL="0" indent="0" algn="ctr">
              <a:buNone/>
            </a:pPr>
            <a:endParaRPr lang="en-IE" sz="1600" b="1" dirty="0">
              <a:solidFill>
                <a:srgbClr val="1F497D">
                  <a:lumMod val="75000"/>
                </a:srgbClr>
              </a:solidFill>
              <a:ea typeface="+mj-ea"/>
              <a:cs typeface="+mj-cs"/>
            </a:endParaRPr>
          </a:p>
          <a:p>
            <a:pPr marL="0" indent="0" algn="ctr">
              <a:buNone/>
            </a:pPr>
            <a:r>
              <a:rPr lang="en-IE" b="1" dirty="0">
                <a:solidFill>
                  <a:schemeClr val="accent5">
                    <a:lumMod val="50000"/>
                  </a:schemeClr>
                </a:solidFill>
              </a:rPr>
              <a:t>Student Emergency Fund (SEF)</a:t>
            </a:r>
            <a:endParaRPr lang="en-IE" dirty="0">
              <a:solidFill>
                <a:schemeClr val="accent5">
                  <a:lumMod val="50000"/>
                </a:schemeClr>
              </a:solidFill>
            </a:endParaRPr>
          </a:p>
          <a:p>
            <a:r>
              <a:rPr lang="en-IE" dirty="0"/>
              <a:t>For unforeseen and unexpected circumstances that affect the student’s ability to engage with the college.  </a:t>
            </a:r>
            <a:endParaRPr lang="en-IE" dirty="0">
              <a:cs typeface="Calibri"/>
            </a:endParaRPr>
          </a:p>
          <a:p>
            <a:r>
              <a:rPr lang="en-IE" dirty="0"/>
              <a:t>Contact the Student Budgeting Advisor.</a:t>
            </a:r>
          </a:p>
          <a:p>
            <a:endParaRPr lang="en-IE" dirty="0"/>
          </a:p>
          <a:p>
            <a:pPr marL="0" indent="0" algn="ctr">
              <a:buNone/>
            </a:pPr>
            <a:r>
              <a:rPr lang="en-IE" b="1" dirty="0">
                <a:solidFill>
                  <a:schemeClr val="accent5">
                    <a:lumMod val="50000"/>
                  </a:schemeClr>
                </a:solidFill>
              </a:rPr>
              <a:t>Short Term Loan (STL)</a:t>
            </a:r>
          </a:p>
          <a:p>
            <a:r>
              <a:rPr lang="en-IE" dirty="0"/>
              <a:t>Up to €50 in cash to be repaid by the student.</a:t>
            </a:r>
            <a:endParaRPr lang="en-IE" dirty="0">
              <a:cs typeface="Calibri"/>
            </a:endParaRPr>
          </a:p>
          <a:p>
            <a:r>
              <a:rPr lang="en-IE">
                <a:cs typeface="Calibri"/>
              </a:rPr>
              <a:t>Food vouchers to help with unexpected costs.</a:t>
            </a:r>
            <a:endParaRPr lang="en-IE" dirty="0"/>
          </a:p>
          <a:p>
            <a:r>
              <a:rPr lang="en-IE" dirty="0"/>
              <a:t>Urgent and unexpected circumstances.</a:t>
            </a:r>
          </a:p>
          <a:p>
            <a:r>
              <a:rPr lang="en-IE" dirty="0"/>
              <a:t>Apply to the Student Services Hub. </a:t>
            </a:r>
          </a:p>
          <a:p>
            <a:pPr marL="0" indent="0">
              <a:buNone/>
            </a:pPr>
            <a:endParaRPr lang="en-IE" dirty="0"/>
          </a:p>
          <a:p>
            <a:pPr marL="0" indent="0" algn="ctr">
              <a:buNone/>
            </a:pPr>
            <a:endParaRPr lang="en-IE" dirty="0"/>
          </a:p>
          <a:p>
            <a:endParaRPr lang="en-IE" dirty="0"/>
          </a:p>
          <a:p>
            <a:pPr algn="ctr">
              <a:buNone/>
            </a:pPr>
            <a:endParaRPr lang="en-IE" dirty="0"/>
          </a:p>
        </p:txBody>
      </p:sp>
      <p:pic>
        <p:nvPicPr>
          <p:cNvPr id="4" name="Picture 3" descr="C:\Users\mareilly\Pictures\attach.jpg"/>
          <p:cNvPicPr/>
          <p:nvPr/>
        </p:nvPicPr>
        <p:blipFill>
          <a:blip r:embed="rId3" cstate="print"/>
          <a:srcRect/>
          <a:stretch>
            <a:fillRect/>
          </a:stretch>
        </p:blipFill>
        <p:spPr bwMode="auto">
          <a:xfrm>
            <a:off x="251520" y="188641"/>
            <a:ext cx="1656184" cy="1228997"/>
          </a:xfrm>
          <a:prstGeom prst="rect">
            <a:avLst/>
          </a:prstGeom>
          <a:noFill/>
          <a:ln w="9525">
            <a:noFill/>
            <a:miter lim="800000"/>
            <a:headEnd/>
            <a:tailEnd/>
          </a:ln>
        </p:spPr>
      </p:pic>
    </p:spTree>
    <p:extLst>
      <p:ext uri="{BB962C8B-B14F-4D97-AF65-F5344CB8AC3E}">
        <p14:creationId xmlns:p14="http://schemas.microsoft.com/office/powerpoint/2010/main" val="23678539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3200" dirty="0"/>
              <a:t>Student Budgeting Advice Service</a:t>
            </a:r>
          </a:p>
        </p:txBody>
      </p:sp>
      <p:sp>
        <p:nvSpPr>
          <p:cNvPr id="3" name="Content Placeholder 2"/>
          <p:cNvSpPr>
            <a:spLocks noGrp="1"/>
          </p:cNvSpPr>
          <p:nvPr>
            <p:ph idx="1"/>
          </p:nvPr>
        </p:nvSpPr>
        <p:spPr>
          <a:xfrm>
            <a:off x="395536" y="1532950"/>
            <a:ext cx="8291264" cy="4920385"/>
          </a:xfrm>
        </p:spPr>
        <p:txBody>
          <a:bodyPr>
            <a:normAutofit/>
          </a:bodyPr>
          <a:lstStyle/>
          <a:p>
            <a:pPr algn="ctr">
              <a:buNone/>
            </a:pPr>
            <a:r>
              <a:rPr lang="en-IE" b="1" dirty="0">
                <a:solidFill>
                  <a:srgbClr val="215968"/>
                </a:solidFill>
              </a:rPr>
              <a:t>University Support Services</a:t>
            </a:r>
          </a:p>
          <a:p>
            <a:pPr algn="ctr">
              <a:buNone/>
            </a:pPr>
            <a:r>
              <a:rPr lang="en-IE" sz="2000" b="1" dirty="0"/>
              <a:t> </a:t>
            </a:r>
          </a:p>
          <a:p>
            <a:pPr lvl="0"/>
            <a:r>
              <a:rPr lang="pt-BR" sz="2800" b="1" dirty="0">
                <a:solidFill>
                  <a:prstClr val="black"/>
                </a:solidFill>
              </a:rPr>
              <a:t>Student Services</a:t>
            </a:r>
            <a:endParaRPr lang="pt-BR" sz="2800" dirty="0">
              <a:solidFill>
                <a:prstClr val="black"/>
              </a:solidFill>
            </a:endParaRPr>
          </a:p>
          <a:p>
            <a:pPr marL="0" lvl="0" indent="0">
              <a:buNone/>
            </a:pPr>
            <a:r>
              <a:rPr lang="pt-BR" sz="2800" dirty="0">
                <a:solidFill>
                  <a:prstClr val="black"/>
                </a:solidFill>
              </a:rPr>
              <a:t>	Email – </a:t>
            </a:r>
            <a:r>
              <a:rPr lang="pt-BR" sz="2800" dirty="0">
                <a:solidFill>
                  <a:prstClr val="black"/>
                </a:solidFill>
                <a:hlinkClick r:id="rId3"/>
              </a:rPr>
              <a:t>student.services@mu.ie</a:t>
            </a:r>
            <a:r>
              <a:rPr lang="pt-BR" sz="2800" dirty="0">
                <a:solidFill>
                  <a:prstClr val="black"/>
                </a:solidFill>
              </a:rPr>
              <a:t> </a:t>
            </a:r>
          </a:p>
          <a:p>
            <a:r>
              <a:rPr lang="en-IE" sz="2800" b="1" dirty="0"/>
              <a:t>Fees and Grants Office </a:t>
            </a:r>
          </a:p>
          <a:p>
            <a:pPr marL="0" indent="0">
              <a:buNone/>
            </a:pPr>
            <a:r>
              <a:rPr lang="en-IE" sz="2800" dirty="0"/>
              <a:t>	Email - General Queries: </a:t>
            </a:r>
            <a:r>
              <a:rPr lang="en-IE" sz="2800" dirty="0">
                <a:solidFill>
                  <a:schemeClr val="accent1"/>
                </a:solidFill>
                <a:hlinkClick r:id="rId4"/>
              </a:rPr>
              <a:t>fees.office@mu.ie</a:t>
            </a:r>
            <a:r>
              <a:rPr lang="en-IE" sz="2800" dirty="0"/>
              <a:t> </a:t>
            </a:r>
            <a:r>
              <a:rPr lang="pt-BR" sz="2800" dirty="0"/>
              <a:t>	  </a:t>
            </a:r>
          </a:p>
          <a:p>
            <a:r>
              <a:rPr lang="pt-BR" sz="2800" b="1" dirty="0"/>
              <a:t>Academic Advisory Office/Programme Advisory</a:t>
            </a:r>
            <a:endParaRPr lang="en-IE" sz="2800" dirty="0"/>
          </a:p>
          <a:p>
            <a:pPr marL="0" indent="0">
              <a:buNone/>
            </a:pPr>
            <a:r>
              <a:rPr lang="en-IE" sz="2800" dirty="0"/>
              <a:t>	</a:t>
            </a:r>
            <a:r>
              <a:rPr lang="en-IE" dirty="0"/>
              <a:t>Email:</a:t>
            </a:r>
            <a:r>
              <a:rPr lang="en-IE" b="1" dirty="0"/>
              <a:t> </a:t>
            </a:r>
            <a:r>
              <a:rPr lang="en-IE" sz="2800" u="sng" dirty="0">
                <a:hlinkClick r:id="rId5"/>
              </a:rPr>
              <a:t>advisory.office@mu.ie</a:t>
            </a:r>
            <a:r>
              <a:rPr lang="pt-BR" sz="2800" dirty="0"/>
              <a:t>   </a:t>
            </a:r>
            <a:endParaRPr lang="pt-BR" dirty="0"/>
          </a:p>
          <a:p>
            <a:pPr marL="0" indent="0">
              <a:buNone/>
            </a:pPr>
            <a:endParaRPr lang="en-IE" dirty="0"/>
          </a:p>
        </p:txBody>
      </p:sp>
      <p:pic>
        <p:nvPicPr>
          <p:cNvPr id="4" name="Picture 3" descr="C:\Users\mareilly\Pictures\attach.jpg"/>
          <p:cNvPicPr/>
          <p:nvPr/>
        </p:nvPicPr>
        <p:blipFill>
          <a:blip r:embed="rId6" cstate="print"/>
          <a:srcRect/>
          <a:stretch>
            <a:fillRect/>
          </a:stretch>
        </p:blipFill>
        <p:spPr bwMode="auto">
          <a:xfrm>
            <a:off x="395536" y="389951"/>
            <a:ext cx="1152128" cy="720081"/>
          </a:xfrm>
          <a:prstGeom prst="rect">
            <a:avLst/>
          </a:prstGeom>
          <a:noFill/>
          <a:ln w="9525">
            <a:noFill/>
            <a:miter lim="800000"/>
            <a:headEnd/>
            <a:tailEnd/>
          </a:ln>
        </p:spPr>
      </p:pic>
    </p:spTree>
    <p:extLst>
      <p:ext uri="{BB962C8B-B14F-4D97-AF65-F5344CB8AC3E}">
        <p14:creationId xmlns:p14="http://schemas.microsoft.com/office/powerpoint/2010/main" val="31796642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700" b="1" dirty="0"/>
              <a:t>Student Budgeting Advice Service</a:t>
            </a:r>
          </a:p>
        </p:txBody>
      </p:sp>
      <p:sp>
        <p:nvSpPr>
          <p:cNvPr id="3" name="Content Placeholder 2"/>
          <p:cNvSpPr>
            <a:spLocks noGrp="1"/>
          </p:cNvSpPr>
          <p:nvPr>
            <p:ph idx="1"/>
          </p:nvPr>
        </p:nvSpPr>
        <p:spPr>
          <a:xfrm>
            <a:off x="395536" y="1532950"/>
            <a:ext cx="8291264" cy="4920385"/>
          </a:xfrm>
        </p:spPr>
        <p:txBody>
          <a:bodyPr vert="horz" lIns="91440" tIns="45720" rIns="91440" bIns="45720" rtlCol="0" anchor="t">
            <a:normAutofit fontScale="92500" lnSpcReduction="20000"/>
          </a:bodyPr>
          <a:lstStyle/>
          <a:p>
            <a:pPr marL="0" indent="0" algn="ctr">
              <a:buNone/>
            </a:pPr>
            <a:r>
              <a:rPr lang="en-IE" sz="3000" b="1" dirty="0">
                <a:solidFill>
                  <a:schemeClr val="accent2">
                    <a:lumMod val="50000"/>
                  </a:schemeClr>
                </a:solidFill>
              </a:rPr>
              <a:t>Contact the Student Budgeting Advice Service</a:t>
            </a:r>
          </a:p>
          <a:p>
            <a:pPr marL="0" indent="0" algn="ctr">
              <a:buNone/>
            </a:pPr>
            <a:endParaRPr lang="en-IE" sz="2400" b="1" dirty="0"/>
          </a:p>
          <a:p>
            <a:pPr marL="0" indent="0" algn="ctr">
              <a:buNone/>
            </a:pPr>
            <a:r>
              <a:rPr lang="en-IE" sz="3000" b="1" dirty="0">
                <a:hlinkClick r:id="rId3"/>
              </a:rPr>
              <a:t>www.maynoothuniversity.ie/money-matters</a:t>
            </a:r>
            <a:r>
              <a:rPr lang="en-IE" sz="3000" dirty="0"/>
              <a:t> </a:t>
            </a:r>
          </a:p>
          <a:p>
            <a:pPr>
              <a:buNone/>
            </a:pPr>
            <a:endParaRPr lang="en-IE" sz="2600" b="1" dirty="0">
              <a:cs typeface="Calibri"/>
            </a:endParaRPr>
          </a:p>
          <a:p>
            <a:r>
              <a:rPr lang="en-IE" sz="2600" b="1" dirty="0"/>
              <a:t>Drop-In service: </a:t>
            </a:r>
            <a:r>
              <a:rPr lang="en-IE" sz="2600" dirty="0"/>
              <a:t>during term time had to be suspended due to COVID – </a:t>
            </a:r>
            <a:r>
              <a:rPr lang="en-IE" sz="2600" dirty="0">
                <a:hlinkClick r:id="rId4"/>
              </a:rPr>
              <a:t>Query Form</a:t>
            </a:r>
            <a:r>
              <a:rPr lang="en-IE" sz="2600" dirty="0"/>
              <a:t> on website for any financial questions.</a:t>
            </a:r>
            <a:endParaRPr lang="en-IE" dirty="0"/>
          </a:p>
          <a:p>
            <a:r>
              <a:rPr lang="en-IE" sz="2600" b="1" dirty="0">
                <a:cs typeface="Calibri"/>
              </a:rPr>
              <a:t>Appointments:</a:t>
            </a:r>
            <a:r>
              <a:rPr lang="en-IE" sz="2600" dirty="0">
                <a:cs typeface="Calibri"/>
              </a:rPr>
              <a:t> booked online at </a:t>
            </a:r>
            <a:r>
              <a:rPr lang="en-IE" sz="2600" dirty="0">
                <a:cs typeface="Calibri"/>
                <a:hlinkClick r:id="rId5"/>
              </a:rPr>
              <a:t>Book an Appointment</a:t>
            </a:r>
            <a:r>
              <a:rPr lang="en-IE" sz="2600" dirty="0">
                <a:cs typeface="Calibri"/>
              </a:rPr>
              <a:t> for registered students</a:t>
            </a:r>
            <a:endParaRPr lang="en-IE" sz="2600" dirty="0"/>
          </a:p>
          <a:p>
            <a:r>
              <a:rPr lang="en-IE" sz="2600" b="1" dirty="0"/>
              <a:t>Office:</a:t>
            </a:r>
            <a:r>
              <a:rPr lang="en-IE" sz="2600" dirty="0"/>
              <a:t> Ground Floor Student Services Building (Behind John Hume)</a:t>
            </a:r>
          </a:p>
          <a:p>
            <a:pPr marL="0" indent="0">
              <a:buNone/>
            </a:pPr>
            <a:endParaRPr lang="en-IE" sz="2600" dirty="0">
              <a:cs typeface="Calibri"/>
            </a:endParaRPr>
          </a:p>
          <a:p>
            <a:pPr marL="0" indent="0">
              <a:buNone/>
            </a:pPr>
            <a:endParaRPr lang="en-IE" sz="2600" dirty="0"/>
          </a:p>
          <a:p>
            <a:r>
              <a:rPr lang="en-IE" b="1" dirty="0"/>
              <a:t>Email: </a:t>
            </a:r>
            <a:r>
              <a:rPr lang="en-IE" b="1" dirty="0">
                <a:hlinkClick r:id="rId6"/>
              </a:rPr>
              <a:t>student.budget@mu.ie</a:t>
            </a:r>
            <a:r>
              <a:rPr lang="en-IE" b="1" dirty="0"/>
              <a:t> </a:t>
            </a:r>
          </a:p>
        </p:txBody>
      </p:sp>
      <p:pic>
        <p:nvPicPr>
          <p:cNvPr id="4" name="Picture 3" descr="C:\Users\mareilly\Pictures\attach.jpg"/>
          <p:cNvPicPr/>
          <p:nvPr/>
        </p:nvPicPr>
        <p:blipFill>
          <a:blip r:embed="rId7" cstate="print"/>
          <a:srcRect/>
          <a:stretch>
            <a:fillRect/>
          </a:stretch>
        </p:blipFill>
        <p:spPr bwMode="auto">
          <a:xfrm>
            <a:off x="395536" y="389951"/>
            <a:ext cx="1152128" cy="720081"/>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700" b="1"/>
              <a:t>Student Budgeting Advice Service</a:t>
            </a:r>
          </a:p>
        </p:txBody>
      </p:sp>
      <p:sp>
        <p:nvSpPr>
          <p:cNvPr id="3" name="Content Placeholder 2"/>
          <p:cNvSpPr>
            <a:spLocks noGrp="1"/>
          </p:cNvSpPr>
          <p:nvPr>
            <p:ph idx="1"/>
          </p:nvPr>
        </p:nvSpPr>
        <p:spPr/>
        <p:txBody>
          <a:bodyPr vert="horz" lIns="91440" tIns="45720" rIns="91440" bIns="45720" rtlCol="0" anchor="t">
            <a:normAutofit/>
          </a:bodyPr>
          <a:lstStyle/>
          <a:p>
            <a:pPr marL="0" indent="0" algn="ctr">
              <a:buNone/>
            </a:pPr>
            <a:r>
              <a:rPr lang="en-IE" b="1">
                <a:solidFill>
                  <a:schemeClr val="accent5">
                    <a:lumMod val="50000"/>
                  </a:schemeClr>
                </a:solidFill>
              </a:rPr>
              <a:t>WHAT DO WE DO?</a:t>
            </a:r>
          </a:p>
          <a:p>
            <a:r>
              <a:rPr lang="en-IE" b="1"/>
              <a:t>One to One service for all registered students</a:t>
            </a:r>
            <a:endParaRPr lang="en-IE" b="1">
              <a:cs typeface="Calibri"/>
            </a:endParaRPr>
          </a:p>
          <a:p>
            <a:r>
              <a:rPr lang="en-IE" b="1"/>
              <a:t>Support with Budgeting for University</a:t>
            </a:r>
          </a:p>
          <a:p>
            <a:r>
              <a:rPr lang="en-IE" b="1"/>
              <a:t>Managing your money</a:t>
            </a:r>
          </a:p>
          <a:p>
            <a:r>
              <a:rPr lang="en-IE" b="1"/>
              <a:t>Advice about </a:t>
            </a:r>
            <a:r>
              <a:rPr lang="en-IE" b="1">
                <a:hlinkClick r:id="rId3"/>
              </a:rPr>
              <a:t>fees, grants and social welfare entitlements</a:t>
            </a:r>
            <a:r>
              <a:rPr lang="en-IE" b="1"/>
              <a:t> </a:t>
            </a:r>
            <a:endParaRPr lang="en-IE" b="1">
              <a:cs typeface="Calibri"/>
            </a:endParaRPr>
          </a:p>
          <a:p>
            <a:r>
              <a:rPr lang="en-IE" b="1"/>
              <a:t>Information on financial supports (internal and external) </a:t>
            </a:r>
          </a:p>
          <a:p>
            <a:endParaRPr lang="en-IE"/>
          </a:p>
        </p:txBody>
      </p:sp>
      <p:pic>
        <p:nvPicPr>
          <p:cNvPr id="4" name="Picture 3" descr="C:\Users\mareilly\Pictures\attach.jpg"/>
          <p:cNvPicPr/>
          <p:nvPr/>
        </p:nvPicPr>
        <p:blipFill>
          <a:blip r:embed="rId4" cstate="print"/>
          <a:srcRect/>
          <a:stretch>
            <a:fillRect/>
          </a:stretch>
        </p:blipFill>
        <p:spPr bwMode="auto">
          <a:xfrm>
            <a:off x="467544" y="404664"/>
            <a:ext cx="1368152" cy="864096"/>
          </a:xfrm>
          <a:prstGeom prst="rect">
            <a:avLst/>
          </a:prstGeom>
          <a:noFill/>
          <a:ln w="9525">
            <a:noFill/>
            <a:miter lim="800000"/>
            <a:headEnd/>
            <a:tailEnd/>
          </a:ln>
        </p:spPr>
      </p:pic>
    </p:spTree>
    <p:extLst>
      <p:ext uri="{BB962C8B-B14F-4D97-AF65-F5344CB8AC3E}">
        <p14:creationId xmlns:p14="http://schemas.microsoft.com/office/powerpoint/2010/main" val="6390055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1B3F3-BF27-4386-924A-0E69F2DD8774}"/>
              </a:ext>
            </a:extLst>
          </p:cNvPr>
          <p:cNvSpPr>
            <a:spLocks noGrp="1"/>
          </p:cNvSpPr>
          <p:nvPr>
            <p:ph type="title"/>
          </p:nvPr>
        </p:nvSpPr>
        <p:spPr>
          <a:xfrm>
            <a:off x="711522" y="372368"/>
            <a:ext cx="8229600" cy="1143000"/>
          </a:xfrm>
        </p:spPr>
        <p:txBody>
          <a:bodyPr>
            <a:normAutofit/>
          </a:bodyPr>
          <a:lstStyle/>
          <a:p>
            <a:r>
              <a:rPr lang="en-GB" sz="3200" b="1" dirty="0"/>
              <a:t>Student Budgeting Advice Service</a:t>
            </a:r>
          </a:p>
        </p:txBody>
      </p:sp>
      <p:sp>
        <p:nvSpPr>
          <p:cNvPr id="3" name="Content Placeholder 2">
            <a:extLst>
              <a:ext uri="{FF2B5EF4-FFF2-40B4-BE49-F238E27FC236}">
                <a16:creationId xmlns:a16="http://schemas.microsoft.com/office/drawing/2014/main" id="{0A168560-CE58-4487-835B-7F2FF6C2AFB2}"/>
              </a:ext>
            </a:extLst>
          </p:cNvPr>
          <p:cNvSpPr>
            <a:spLocks noGrp="1"/>
          </p:cNvSpPr>
          <p:nvPr>
            <p:ph idx="1"/>
          </p:nvPr>
        </p:nvSpPr>
        <p:spPr/>
        <p:txBody>
          <a:bodyPr/>
          <a:lstStyle/>
          <a:p>
            <a:pPr marL="0" indent="0" algn="ctr" rtl="0" fontAlgn="base">
              <a:buNone/>
            </a:pPr>
            <a:r>
              <a:rPr lang="en-IE" b="1" i="0" u="none" strike="noStrike" dirty="0">
                <a:solidFill>
                  <a:srgbClr val="632523"/>
                </a:solidFill>
                <a:effectLst/>
                <a:latin typeface="Calibri" panose="020F0502020204030204" pitchFamily="34" charset="0"/>
              </a:rPr>
              <a:t>How to Book an Appointment Online:</a:t>
            </a:r>
            <a:r>
              <a:rPr lang="en-US" b="0" i="0" dirty="0">
                <a:solidFill>
                  <a:srgbClr val="000000"/>
                </a:solidFill>
                <a:effectLst/>
                <a:latin typeface="Calibri" panose="020F0502020204030204" pitchFamily="34" charset="0"/>
              </a:rPr>
              <a:t>​</a:t>
            </a:r>
            <a:endParaRPr lang="en-US" b="0" i="0" dirty="0">
              <a:solidFill>
                <a:srgbClr val="000000"/>
              </a:solidFill>
              <a:effectLst/>
              <a:latin typeface="Segoe UI" panose="020B0502040204020203" pitchFamily="34" charset="0"/>
            </a:endParaRPr>
          </a:p>
          <a:p>
            <a:pPr marL="0" indent="0" algn="ctr" rtl="0" fontAlgn="base">
              <a:buNone/>
            </a:pPr>
            <a:r>
              <a:rPr lang="en-IE" b="0" i="0" dirty="0">
                <a:solidFill>
                  <a:srgbClr val="000000"/>
                </a:solidFill>
                <a:effectLst/>
                <a:latin typeface="Calibri" panose="020F0502020204030204" pitchFamily="34" charset="0"/>
              </a:rPr>
              <a:t>​</a:t>
            </a:r>
            <a:endParaRPr lang="en-IE" b="0" i="0" dirty="0">
              <a:solidFill>
                <a:srgbClr val="000000"/>
              </a:solidFill>
              <a:effectLst/>
              <a:latin typeface="Segoe UI" panose="020B0502040204020203" pitchFamily="34" charset="0"/>
            </a:endParaRPr>
          </a:p>
          <a:p>
            <a:pPr marL="0" indent="0" algn="ctr" rtl="0" fontAlgn="base">
              <a:buNone/>
            </a:pPr>
            <a:r>
              <a:rPr lang="en-IE" b="1" i="0" u="sng" strike="noStrike" dirty="0">
                <a:solidFill>
                  <a:srgbClr val="0000FF"/>
                </a:solidFill>
                <a:effectLst/>
                <a:latin typeface="Calibri" panose="020F0502020204030204" pitchFamily="34" charset="0"/>
                <a:hlinkClick r:id="rId2"/>
              </a:rPr>
              <a:t>Money Matters</a:t>
            </a:r>
            <a:r>
              <a:rPr lang="en-IE" b="0" i="0" dirty="0">
                <a:solidFill>
                  <a:srgbClr val="000000"/>
                </a:solidFill>
                <a:effectLst/>
                <a:latin typeface="Calibri" panose="020F0502020204030204" pitchFamily="34" charset="0"/>
              </a:rPr>
              <a:t>​</a:t>
            </a:r>
            <a:endParaRPr lang="en-IE" b="0" i="0" dirty="0">
              <a:solidFill>
                <a:srgbClr val="000000"/>
              </a:solidFill>
              <a:effectLst/>
              <a:latin typeface="Segoe UI" panose="020B0502040204020203" pitchFamily="34" charset="0"/>
            </a:endParaRPr>
          </a:p>
          <a:p>
            <a:pPr algn="ctr" rtl="0" fontAlgn="base"/>
            <a:endParaRPr lang="en-IE" b="0" i="0" dirty="0">
              <a:solidFill>
                <a:srgbClr val="000000"/>
              </a:solidFill>
              <a:effectLst/>
              <a:latin typeface="Segoe UI" panose="020B0502040204020203" pitchFamily="34" charset="0"/>
            </a:endParaRPr>
          </a:p>
          <a:p>
            <a:pPr marL="0" indent="0" algn="ctr" rtl="0" fontAlgn="base">
              <a:buNone/>
            </a:pPr>
            <a:r>
              <a:rPr lang="en-IE" b="1" i="0" u="sng" strike="noStrike" dirty="0">
                <a:solidFill>
                  <a:srgbClr val="0000FF"/>
                </a:solidFill>
                <a:effectLst/>
                <a:latin typeface="Calibri" panose="020F0502020204030204" pitchFamily="34" charset="0"/>
                <a:hlinkClick r:id="rId3"/>
              </a:rPr>
              <a:t>Booking Form</a:t>
            </a:r>
            <a:r>
              <a:rPr lang="en-IE" b="0" i="0" dirty="0">
                <a:solidFill>
                  <a:srgbClr val="000000"/>
                </a:solidFill>
                <a:effectLst/>
                <a:latin typeface="Calibri" panose="020F0502020204030204" pitchFamily="34" charset="0"/>
                <a:hlinkClick r:id="rId3"/>
              </a:rPr>
              <a:t>​</a:t>
            </a:r>
            <a:endParaRPr lang="en-IE" b="0" i="0" dirty="0">
              <a:solidFill>
                <a:srgbClr val="000000"/>
              </a:solidFill>
              <a:effectLst/>
              <a:latin typeface="Segoe UI" panose="020B0502040204020203" pitchFamily="34" charset="0"/>
            </a:endParaRPr>
          </a:p>
          <a:p>
            <a:pPr marL="0" indent="0" algn="ctr" rtl="0" fontAlgn="base">
              <a:buNone/>
            </a:pPr>
            <a:r>
              <a:rPr lang="en-IE" b="0" i="0" dirty="0">
                <a:solidFill>
                  <a:srgbClr val="000000"/>
                </a:solidFill>
                <a:effectLst/>
                <a:latin typeface="Calibri" panose="020F0502020204030204" pitchFamily="34" charset="0"/>
              </a:rPr>
              <a:t>​</a:t>
            </a:r>
            <a:endParaRPr lang="en-IE" b="0" i="0" dirty="0">
              <a:solidFill>
                <a:srgbClr val="000000"/>
              </a:solidFill>
              <a:effectLst/>
              <a:latin typeface="Segoe UI" panose="020B0502040204020203" pitchFamily="34" charset="0"/>
            </a:endParaRPr>
          </a:p>
          <a:p>
            <a:pPr marL="0" indent="0" algn="ctr" rtl="0" fontAlgn="base">
              <a:buNone/>
            </a:pPr>
            <a:r>
              <a:rPr lang="en-IE" b="1" i="0" u="sng" strike="noStrike" dirty="0">
                <a:solidFill>
                  <a:srgbClr val="0000FF"/>
                </a:solidFill>
                <a:effectLst/>
                <a:latin typeface="Calibri" panose="020F0502020204030204" pitchFamily="34" charset="0"/>
                <a:hlinkClick r:id="rId4"/>
              </a:rPr>
              <a:t>Budgeting Calendar</a:t>
            </a:r>
            <a:endParaRPr lang="en-IE" b="0" i="0" dirty="0">
              <a:solidFill>
                <a:srgbClr val="000000"/>
              </a:solidFill>
              <a:effectLst/>
              <a:latin typeface="Segoe UI" panose="020B0502040204020203" pitchFamily="34" charset="0"/>
            </a:endParaRPr>
          </a:p>
          <a:p>
            <a:endParaRPr lang="en-GB" dirty="0"/>
          </a:p>
        </p:txBody>
      </p:sp>
      <p:pic>
        <p:nvPicPr>
          <p:cNvPr id="3074" name="Picture 2">
            <a:extLst>
              <a:ext uri="{FF2B5EF4-FFF2-40B4-BE49-F238E27FC236}">
                <a16:creationId xmlns:a16="http://schemas.microsoft.com/office/drawing/2014/main" id="{409571BC-D4A5-4E9C-BEB4-B783E067D75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6579" y="346074"/>
            <a:ext cx="1228725" cy="771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23247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r>
              <a:rPr lang="en-IE" sz="2700" b="1"/>
              <a:t>Student Budgeting Advice Service</a:t>
            </a:r>
          </a:p>
        </p:txBody>
      </p:sp>
      <p:pic>
        <p:nvPicPr>
          <p:cNvPr id="5" name="Picture 4" descr="C:\Users\mareilly\Pictures\attach.jpg"/>
          <p:cNvPicPr/>
          <p:nvPr/>
        </p:nvPicPr>
        <p:blipFill>
          <a:blip r:embed="rId4" cstate="print"/>
          <a:srcRect/>
          <a:stretch>
            <a:fillRect/>
          </a:stretch>
        </p:blipFill>
        <p:spPr bwMode="auto">
          <a:xfrm>
            <a:off x="395536" y="116633"/>
            <a:ext cx="1080120" cy="792086"/>
          </a:xfrm>
          <a:prstGeom prst="rect">
            <a:avLst/>
          </a:prstGeom>
          <a:noFill/>
          <a:ln w="9525">
            <a:noFill/>
            <a:miter lim="800000"/>
            <a:headEnd/>
            <a:tailEnd/>
          </a:ln>
        </p:spPr>
      </p:pic>
      <p:sp>
        <p:nvSpPr>
          <p:cNvPr id="8" name="TextBox 7">
            <a:extLst>
              <a:ext uri="{FF2B5EF4-FFF2-40B4-BE49-F238E27FC236}">
                <a16:creationId xmlns:a16="http://schemas.microsoft.com/office/drawing/2014/main" id="{595A7C50-CF60-4B7C-8FCE-B339A49125AE}"/>
              </a:ext>
            </a:extLst>
          </p:cNvPr>
          <p:cNvSpPr txBox="1"/>
          <p:nvPr/>
        </p:nvSpPr>
        <p:spPr>
          <a:xfrm>
            <a:off x="422803" y="1112681"/>
            <a:ext cx="266429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Calibri"/>
                <a:ea typeface="+mn-ea"/>
                <a:cs typeface="+mn-cs"/>
              </a:rPr>
              <a:t>Tips for SUSI Applicants</a:t>
            </a:r>
            <a:endParaRPr kumimoji="0" lang="en-IE" sz="1800" b="0" i="0" u="none" strike="noStrike" kern="1200" cap="none" spc="0" normalizeH="0" baseline="0" noProof="0">
              <a:ln>
                <a:noFill/>
              </a:ln>
              <a:solidFill>
                <a:prstClr val="black"/>
              </a:solidFill>
              <a:effectLst/>
              <a:uLnTx/>
              <a:uFillTx/>
              <a:latin typeface="Calibri"/>
              <a:ea typeface="+mn-ea"/>
              <a:cs typeface="+mn-cs"/>
            </a:endParaRPr>
          </a:p>
        </p:txBody>
      </p:sp>
      <p:pic>
        <p:nvPicPr>
          <p:cNvPr id="6" name="Online Media 5" title="SUSI | Tips for Applicants">
            <a:hlinkClick r:id="" action="ppaction://media"/>
            <a:extLst>
              <a:ext uri="{FF2B5EF4-FFF2-40B4-BE49-F238E27FC236}">
                <a16:creationId xmlns:a16="http://schemas.microsoft.com/office/drawing/2014/main" id="{B5E4ECB8-932C-4E44-AD71-AD7EB7005272}"/>
              </a:ext>
            </a:extLst>
          </p:cNvPr>
          <p:cNvPicPr>
            <a:picLocks noGrp="1" noRot="1" noChangeAspect="1"/>
          </p:cNvPicPr>
          <p:nvPr>
            <p:ph idx="1"/>
            <a:videoFile r:link="rId1"/>
          </p:nvPr>
        </p:nvPicPr>
        <p:blipFill>
          <a:blip r:embed="rId5"/>
          <a:stretch>
            <a:fillRect/>
          </a:stretch>
        </p:blipFill>
        <p:spPr>
          <a:xfrm>
            <a:off x="566738" y="1600200"/>
            <a:ext cx="8010525" cy="4525963"/>
          </a:xfrm>
          <a:prstGeom prst="rect">
            <a:avLst/>
          </a:prstGeom>
        </p:spPr>
      </p:pic>
    </p:spTree>
    <p:extLst>
      <p:ext uri="{BB962C8B-B14F-4D97-AF65-F5344CB8AC3E}">
        <p14:creationId xmlns:p14="http://schemas.microsoft.com/office/powerpoint/2010/main" val="2213194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br>
              <a:rPr lang="en-IE"/>
            </a:br>
            <a:r>
              <a:rPr lang="en-IE" sz="3000" b="1"/>
              <a:t>Student Budgeting Advice Service</a:t>
            </a:r>
          </a:p>
        </p:txBody>
      </p:sp>
      <p:sp>
        <p:nvSpPr>
          <p:cNvPr id="3" name="Content Placeholder 2"/>
          <p:cNvSpPr>
            <a:spLocks noGrp="1"/>
          </p:cNvSpPr>
          <p:nvPr>
            <p:ph idx="1"/>
          </p:nvPr>
        </p:nvSpPr>
        <p:spPr/>
        <p:txBody>
          <a:bodyPr vert="horz" lIns="91440" tIns="45720" rIns="91440" bIns="45720" rtlCol="0" anchor="t">
            <a:normAutofit fontScale="92500" lnSpcReduction="10000"/>
          </a:bodyPr>
          <a:lstStyle/>
          <a:p>
            <a:pPr algn="ctr">
              <a:buNone/>
            </a:pPr>
            <a:r>
              <a:rPr lang="en-IE" sz="3600" b="1">
                <a:solidFill>
                  <a:schemeClr val="accent2">
                    <a:lumMod val="50000"/>
                  </a:schemeClr>
                </a:solidFill>
              </a:rPr>
              <a:t>Your Fees</a:t>
            </a:r>
          </a:p>
          <a:p>
            <a:pPr marL="514350" indent="-514350">
              <a:buAutoNum type="arabicPeriod"/>
            </a:pPr>
            <a:r>
              <a:rPr lang="en-IE" sz="2800" b="1"/>
              <a:t>Tuition Fees- </a:t>
            </a:r>
            <a:r>
              <a:rPr lang="en-IE" sz="2800"/>
              <a:t>Are you entitled to </a:t>
            </a:r>
            <a:r>
              <a:rPr lang="en-IE" sz="2800">
                <a:hlinkClick r:id="rId3"/>
              </a:rPr>
              <a:t>Free Fees</a:t>
            </a:r>
            <a:r>
              <a:rPr lang="en-IE" sz="2800"/>
              <a:t>?</a:t>
            </a:r>
            <a:endParaRPr lang="en-IE" sz="2800">
              <a:cs typeface="Calibri"/>
            </a:endParaRPr>
          </a:p>
          <a:p>
            <a:pPr marL="514350" indent="-514350">
              <a:buAutoNum type="arabicPeriod"/>
            </a:pPr>
            <a:r>
              <a:rPr lang="en-IE" sz="2800" b="1"/>
              <a:t>Student Contribution</a:t>
            </a:r>
            <a:r>
              <a:rPr lang="en-IE" sz="2800"/>
              <a:t>- €3,000 (2021/22) </a:t>
            </a:r>
            <a:r>
              <a:rPr lang="en-IE" sz="2800">
                <a:hlinkClick r:id="rId4"/>
              </a:rPr>
              <a:t>SUSI Grant</a:t>
            </a:r>
            <a:r>
              <a:rPr lang="en-IE" sz="2800"/>
              <a:t>?</a:t>
            </a:r>
            <a:endParaRPr lang="en-IE" sz="2800">
              <a:cs typeface="Calibri"/>
            </a:endParaRPr>
          </a:p>
          <a:p>
            <a:pPr lvl="1"/>
            <a:r>
              <a:rPr lang="en-IE" sz="2400"/>
              <a:t>SUSI will pay directly to the University</a:t>
            </a:r>
          </a:p>
          <a:p>
            <a:pPr lvl="1"/>
            <a:r>
              <a:rPr lang="en-IE" sz="2400"/>
              <a:t>No SUSI Grant- 1</a:t>
            </a:r>
            <a:r>
              <a:rPr lang="en-IE" sz="2400" baseline="30000"/>
              <a:t>st</a:t>
            </a:r>
            <a:r>
              <a:rPr lang="en-IE" sz="2400"/>
              <a:t> Instalment on registration- September 2021 (50% fees + levy, currently €1,650)</a:t>
            </a:r>
            <a:endParaRPr lang="en-IE" sz="2400">
              <a:cs typeface="Calibri"/>
            </a:endParaRPr>
          </a:p>
          <a:p>
            <a:pPr lvl="1"/>
            <a:r>
              <a:rPr lang="en-IE" sz="2400"/>
              <a:t>2</a:t>
            </a:r>
            <a:r>
              <a:rPr lang="en-IE" sz="2400" baseline="30000"/>
              <a:t>nd</a:t>
            </a:r>
            <a:r>
              <a:rPr lang="en-IE" sz="2400"/>
              <a:t>   Instalment paid in January 2022 (€1,500)</a:t>
            </a:r>
            <a:endParaRPr lang="en-IE" sz="2400">
              <a:cs typeface="Calibri"/>
            </a:endParaRPr>
          </a:p>
          <a:p>
            <a:pPr marL="514350" indent="-514350">
              <a:buAutoNum type="arabicPeriod" startAt="3"/>
            </a:pPr>
            <a:r>
              <a:rPr lang="en-IE" sz="2800" b="1"/>
              <a:t>Student levy </a:t>
            </a:r>
            <a:r>
              <a:rPr lang="en-IE" sz="2800"/>
              <a:t>- €150 (2021/22) All students pay regardless of SUSI or other supports.</a:t>
            </a:r>
            <a:endParaRPr lang="en-IE" sz="2800">
              <a:cs typeface="Calibri"/>
            </a:endParaRPr>
          </a:p>
          <a:p>
            <a:pPr marL="0" indent="0">
              <a:buNone/>
            </a:pPr>
            <a:endParaRPr lang="en-IE" sz="2800"/>
          </a:p>
          <a:p>
            <a:pPr marL="0" indent="0">
              <a:buNone/>
            </a:pPr>
            <a:r>
              <a:rPr lang="en-IE" sz="2800"/>
              <a:t>*</a:t>
            </a:r>
            <a:r>
              <a:rPr lang="en-IE" sz="2800" i="1"/>
              <a:t>All queries - </a:t>
            </a:r>
            <a:r>
              <a:rPr lang="en-IE" sz="2800" i="1">
                <a:hlinkClick r:id="rId5"/>
              </a:rPr>
              <a:t>Fees and Grants Office</a:t>
            </a:r>
            <a:endParaRPr lang="en-IE" sz="2800" i="1">
              <a:cs typeface="Calibri"/>
              <a:hlinkClick r:id="rId5"/>
            </a:endParaRPr>
          </a:p>
          <a:p>
            <a:endParaRPr lang="en-IE" sz="2800"/>
          </a:p>
          <a:p>
            <a:endParaRPr lang="en-IE"/>
          </a:p>
        </p:txBody>
      </p:sp>
      <p:pic>
        <p:nvPicPr>
          <p:cNvPr id="4" name="Picture 3" descr="C:\Users\mareilly\Pictures\attach.jpg"/>
          <p:cNvPicPr/>
          <p:nvPr/>
        </p:nvPicPr>
        <p:blipFill>
          <a:blip r:embed="rId6" cstate="print"/>
          <a:srcRect/>
          <a:stretch>
            <a:fillRect/>
          </a:stretch>
        </p:blipFill>
        <p:spPr bwMode="auto">
          <a:xfrm>
            <a:off x="611560" y="404664"/>
            <a:ext cx="1224136" cy="83401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700" b="1" dirty="0"/>
              <a:t>Student Budgeting Advice Service</a:t>
            </a:r>
            <a:endParaRPr lang="en-IE" sz="2700" dirty="0"/>
          </a:p>
        </p:txBody>
      </p:sp>
      <p:sp>
        <p:nvSpPr>
          <p:cNvPr id="3" name="Content Placeholder 2"/>
          <p:cNvSpPr>
            <a:spLocks noGrp="1"/>
          </p:cNvSpPr>
          <p:nvPr>
            <p:ph idx="1"/>
          </p:nvPr>
        </p:nvSpPr>
        <p:spPr>
          <a:xfrm>
            <a:off x="457200" y="2780928"/>
            <a:ext cx="8229600" cy="3345235"/>
          </a:xfrm>
        </p:spPr>
        <p:txBody>
          <a:bodyPr vert="horz" lIns="91440" tIns="45720" rIns="91440" bIns="45720" rtlCol="0" anchor="t">
            <a:normAutofit fontScale="92500"/>
          </a:bodyPr>
          <a:lstStyle/>
          <a:p>
            <a:pPr fontAlgn="base">
              <a:lnSpc>
                <a:spcPct val="90000"/>
              </a:lnSpc>
              <a:spcAft>
                <a:spcPct val="0"/>
              </a:spcAft>
              <a:buFontTx/>
              <a:buChar char="•"/>
            </a:pPr>
            <a:r>
              <a:rPr lang="en-GB" altLang="en-US" sz="2400" b="1" kern="0" dirty="0">
                <a:solidFill>
                  <a:srgbClr val="000000"/>
                </a:solidFill>
                <a:latin typeface="Arial"/>
              </a:rPr>
              <a:t>For undergraduates there are two classes of grant under the Student Grant Scheme</a:t>
            </a:r>
          </a:p>
          <a:p>
            <a:pPr lvl="0" fontAlgn="base">
              <a:lnSpc>
                <a:spcPct val="90000"/>
              </a:lnSpc>
              <a:spcAft>
                <a:spcPct val="0"/>
              </a:spcAft>
              <a:buFontTx/>
              <a:buChar char="•"/>
            </a:pPr>
            <a:endParaRPr lang="en-GB" altLang="en-US" sz="2400" b="1" kern="0" dirty="0">
              <a:solidFill>
                <a:srgbClr val="000000"/>
              </a:solidFill>
              <a:latin typeface="Arial"/>
            </a:endParaRPr>
          </a:p>
          <a:p>
            <a:pPr lvl="1" fontAlgn="base">
              <a:lnSpc>
                <a:spcPct val="90000"/>
              </a:lnSpc>
              <a:spcAft>
                <a:spcPct val="0"/>
              </a:spcAft>
              <a:buFontTx/>
              <a:buChar char="–"/>
            </a:pPr>
            <a:r>
              <a:rPr lang="en-GB" altLang="en-US" sz="2400" b="1" kern="0" dirty="0">
                <a:solidFill>
                  <a:srgbClr val="000000"/>
                </a:solidFill>
                <a:latin typeface="Arial"/>
              </a:rPr>
              <a:t>A Fee Grant, part or full Student Contribution payment</a:t>
            </a:r>
          </a:p>
          <a:p>
            <a:pPr lvl="1" fontAlgn="base">
              <a:lnSpc>
                <a:spcPct val="90000"/>
              </a:lnSpc>
              <a:spcAft>
                <a:spcPct val="0"/>
              </a:spcAft>
              <a:buFontTx/>
              <a:buChar char="–"/>
            </a:pPr>
            <a:r>
              <a:rPr lang="en-GB" altLang="en-US" sz="2400" b="1" kern="0" dirty="0">
                <a:solidFill>
                  <a:srgbClr val="000000"/>
                </a:solidFill>
                <a:latin typeface="Arial"/>
              </a:rPr>
              <a:t>A Maintenance Grant, monthly payment to students</a:t>
            </a:r>
          </a:p>
          <a:p>
            <a:pPr lvl="1" fontAlgn="base">
              <a:lnSpc>
                <a:spcPct val="90000"/>
              </a:lnSpc>
              <a:spcAft>
                <a:spcPct val="0"/>
              </a:spcAft>
              <a:buFontTx/>
              <a:buChar char="–"/>
            </a:pPr>
            <a:endParaRPr lang="en-GB" altLang="en-US" sz="2400" b="1" kern="0" dirty="0">
              <a:solidFill>
                <a:srgbClr val="000000"/>
              </a:solidFill>
              <a:latin typeface="Arial"/>
            </a:endParaRPr>
          </a:p>
          <a:p>
            <a:pPr lvl="0" fontAlgn="base">
              <a:lnSpc>
                <a:spcPct val="90000"/>
              </a:lnSpc>
              <a:spcAft>
                <a:spcPct val="0"/>
              </a:spcAft>
              <a:buFontTx/>
              <a:buChar char="•"/>
            </a:pPr>
            <a:r>
              <a:rPr lang="en-GB" altLang="en-US" sz="2400" b="1" kern="0" dirty="0">
                <a:solidFill>
                  <a:srgbClr val="000000"/>
                </a:solidFill>
                <a:latin typeface="Arial"/>
              </a:rPr>
              <a:t>Student Universal Support Ireland (</a:t>
            </a:r>
            <a:r>
              <a:rPr lang="en-GB" altLang="en-US" sz="2400" b="1" kern="0" dirty="0">
                <a:solidFill>
                  <a:srgbClr val="000000"/>
                </a:solidFill>
                <a:latin typeface="Arial"/>
                <a:hlinkClick r:id="rId3"/>
              </a:rPr>
              <a:t>SUSI</a:t>
            </a:r>
            <a:r>
              <a:rPr lang="en-GB" altLang="en-US" sz="2400" b="1" kern="0" dirty="0">
                <a:solidFill>
                  <a:srgbClr val="000000"/>
                </a:solidFill>
                <a:latin typeface="Arial"/>
              </a:rPr>
              <a:t>) is the single awarding authority for all new grant applications for the 2021/22 academic year</a:t>
            </a:r>
            <a:endParaRPr lang="en-GB" altLang="en-US" sz="2400" b="1" kern="0" dirty="0">
              <a:solidFill>
                <a:srgbClr val="000000"/>
              </a:solidFill>
              <a:latin typeface="Arial"/>
              <a:cs typeface="Arial"/>
            </a:endParaRPr>
          </a:p>
          <a:p>
            <a:pPr lvl="0" fontAlgn="base">
              <a:lnSpc>
                <a:spcPct val="90000"/>
              </a:lnSpc>
              <a:spcAft>
                <a:spcPct val="0"/>
              </a:spcAft>
              <a:buNone/>
            </a:pPr>
            <a:endParaRPr lang="en-GB" altLang="en-US" sz="1800" b="1" kern="0" dirty="0">
              <a:solidFill>
                <a:srgbClr val="000000"/>
              </a:solidFill>
              <a:latin typeface="Arial"/>
            </a:endParaRPr>
          </a:p>
          <a:p>
            <a:pPr lvl="0">
              <a:lnSpc>
                <a:spcPct val="150000"/>
              </a:lnSpc>
            </a:pPr>
            <a:endParaRPr lang="en-IE" sz="3100" b="1" dirty="0"/>
          </a:p>
        </p:txBody>
      </p:sp>
      <p:sp>
        <p:nvSpPr>
          <p:cNvPr id="4" name="Rectangle 3"/>
          <p:cNvSpPr/>
          <p:nvPr/>
        </p:nvSpPr>
        <p:spPr>
          <a:xfrm>
            <a:off x="1475656" y="1628800"/>
            <a:ext cx="6192688" cy="707886"/>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4000" b="1" i="0" u="none" strike="noStrike" kern="0" cap="none" spc="0" normalizeH="0" baseline="0" noProof="0" dirty="0">
                <a:ln>
                  <a:noFill/>
                </a:ln>
                <a:solidFill>
                  <a:schemeClr val="accent1">
                    <a:lumMod val="50000"/>
                  </a:schemeClr>
                </a:solidFill>
                <a:effectLst/>
                <a:uLnTx/>
                <a:uFillTx/>
                <a:latin typeface="Arial"/>
                <a:ea typeface="+mj-ea"/>
                <a:cs typeface="+mj-cs"/>
              </a:rPr>
              <a:t>Higher Education Grants</a:t>
            </a:r>
            <a:endParaRPr kumimoji="0" lang="en-IE" sz="1800" b="0" i="0" u="none" strike="noStrike" kern="0" cap="none" spc="0" normalizeH="0" baseline="0" noProof="0" dirty="0">
              <a:ln>
                <a:noFill/>
              </a:ln>
              <a:solidFill>
                <a:schemeClr val="accent1">
                  <a:lumMod val="50000"/>
                </a:schemeClr>
              </a:solidFill>
              <a:effectLst/>
              <a:uLnTx/>
              <a:uFillTx/>
            </a:endParaRPr>
          </a:p>
        </p:txBody>
      </p:sp>
      <p:pic>
        <p:nvPicPr>
          <p:cNvPr id="5" name="Picture 4" descr="C:\Users\mareilly\Pictures\attach.jpg"/>
          <p:cNvPicPr/>
          <p:nvPr/>
        </p:nvPicPr>
        <p:blipFill>
          <a:blip r:embed="rId4" cstate="print"/>
          <a:srcRect/>
          <a:stretch>
            <a:fillRect/>
          </a:stretch>
        </p:blipFill>
        <p:spPr bwMode="auto">
          <a:xfrm>
            <a:off x="467544" y="332657"/>
            <a:ext cx="1152128" cy="851904"/>
          </a:xfrm>
          <a:prstGeom prst="rect">
            <a:avLst/>
          </a:prstGeom>
          <a:noFill/>
          <a:ln w="9525">
            <a:noFill/>
            <a:miter lim="800000"/>
            <a:headEnd/>
            <a:tailEnd/>
          </a:ln>
        </p:spPr>
      </p:pic>
    </p:spTree>
    <p:extLst>
      <p:ext uri="{BB962C8B-B14F-4D97-AF65-F5344CB8AC3E}">
        <p14:creationId xmlns:p14="http://schemas.microsoft.com/office/powerpoint/2010/main" val="2042395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781128"/>
          </a:xfrm>
        </p:spPr>
        <p:txBody>
          <a:bodyPr vert="horz" lIns="91440" tIns="45720" rIns="91440" bIns="45720" rtlCol="0" anchor="t">
            <a:normAutofit lnSpcReduction="10000"/>
          </a:bodyPr>
          <a:lstStyle/>
          <a:p>
            <a:pPr marL="0" indent="0">
              <a:buNone/>
            </a:pPr>
            <a:endParaRPr lang="en-IE" dirty="0"/>
          </a:p>
          <a:p>
            <a:pPr marL="0" indent="0">
              <a:buNone/>
            </a:pPr>
            <a:r>
              <a:rPr lang="en-IE" dirty="0"/>
              <a:t>Information on grant eligibility and how to apply is available at the SUSI website </a:t>
            </a:r>
            <a:r>
              <a:rPr lang="en-IE" dirty="0">
                <a:hlinkClick r:id="rId3"/>
              </a:rPr>
              <a:t>www.susi.ie</a:t>
            </a:r>
            <a:r>
              <a:rPr lang="en-IE" dirty="0"/>
              <a:t> </a:t>
            </a:r>
            <a:br>
              <a:rPr lang="en-IE" dirty="0"/>
            </a:br>
            <a:endParaRPr lang="en-IE" dirty="0"/>
          </a:p>
          <a:p>
            <a:pPr marL="0" indent="0">
              <a:buNone/>
            </a:pPr>
            <a:r>
              <a:rPr lang="en-IE" dirty="0"/>
              <a:t>Before making an application, students are encouraged to refer to the </a:t>
            </a:r>
            <a:r>
              <a:rPr lang="en-IE" dirty="0">
                <a:hlinkClick r:id="rId4"/>
              </a:rPr>
              <a:t>grant eligibility criteria</a:t>
            </a:r>
            <a:r>
              <a:rPr lang="en-IE" dirty="0"/>
              <a:t>,  to use the </a:t>
            </a:r>
            <a:r>
              <a:rPr lang="en-IE" dirty="0">
                <a:hlinkClick r:id="rId5"/>
              </a:rPr>
              <a:t>eligibility reckoner</a:t>
            </a:r>
            <a:r>
              <a:rPr lang="en-IE" dirty="0"/>
              <a:t> and to view </a:t>
            </a:r>
            <a:r>
              <a:rPr lang="en-IE" dirty="0">
                <a:hlinkClick r:id="rId6"/>
              </a:rPr>
              <a:t>application form guide </a:t>
            </a:r>
            <a:r>
              <a:rPr lang="en-IE" dirty="0"/>
              <a:t>provided on the SUSI website.</a:t>
            </a:r>
            <a:br>
              <a:rPr lang="en-IE" dirty="0"/>
            </a:br>
            <a:endParaRPr lang="en-IE" dirty="0"/>
          </a:p>
        </p:txBody>
      </p:sp>
      <p:pic>
        <p:nvPicPr>
          <p:cNvPr id="1026"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092081" y="394339"/>
            <a:ext cx="1695450" cy="1114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descr="C:\Users\mareilly\Pictures\attach.jpg"/>
          <p:cNvPicPr/>
          <p:nvPr/>
        </p:nvPicPr>
        <p:blipFill>
          <a:blip r:embed="rId8" cstate="print"/>
          <a:srcRect/>
          <a:stretch>
            <a:fillRect/>
          </a:stretch>
        </p:blipFill>
        <p:spPr bwMode="auto">
          <a:xfrm>
            <a:off x="467544" y="620688"/>
            <a:ext cx="1152128" cy="720081"/>
          </a:xfrm>
          <a:prstGeom prst="rect">
            <a:avLst/>
          </a:prstGeom>
          <a:noFill/>
          <a:ln w="9525">
            <a:noFill/>
            <a:miter lim="800000"/>
            <a:headEnd/>
            <a:tailEnd/>
          </a:ln>
        </p:spPr>
      </p:pic>
      <p:pic>
        <p:nvPicPr>
          <p:cNvPr id="6" name="Picture 5">
            <a:extLst>
              <a:ext uri="{FF2B5EF4-FFF2-40B4-BE49-F238E27FC236}">
                <a16:creationId xmlns:a16="http://schemas.microsoft.com/office/drawing/2014/main" id="{C7FB1049-CD96-44E6-A8C7-954FA2CF0021}"/>
              </a:ext>
            </a:extLst>
          </p:cNvPr>
          <p:cNvPicPr>
            <a:picLocks noChangeAspect="1"/>
          </p:cNvPicPr>
          <p:nvPr/>
        </p:nvPicPr>
        <p:blipFill>
          <a:blip r:embed="rId9"/>
          <a:stretch>
            <a:fillRect/>
          </a:stretch>
        </p:blipFill>
        <p:spPr>
          <a:xfrm>
            <a:off x="1732557" y="638489"/>
            <a:ext cx="5175953" cy="719390"/>
          </a:xfrm>
          <a:prstGeom prst="rect">
            <a:avLst/>
          </a:prstGeom>
        </p:spPr>
      </p:pic>
    </p:spTree>
    <p:extLst>
      <p:ext uri="{BB962C8B-B14F-4D97-AF65-F5344CB8AC3E}">
        <p14:creationId xmlns:p14="http://schemas.microsoft.com/office/powerpoint/2010/main" val="1442892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9600" cy="288032"/>
          </a:xfrm>
        </p:spPr>
        <p:txBody>
          <a:bodyPr>
            <a:normAutofit fontScale="90000"/>
          </a:bodyPr>
          <a:lstStyle/>
          <a:p>
            <a:r>
              <a:rPr lang="en-IE" sz="3000" b="1"/>
              <a:t>Student Budgeting Advice Service</a:t>
            </a:r>
            <a:br>
              <a:rPr lang="en-IE" b="1">
                <a:solidFill>
                  <a:srgbClr val="FF0066"/>
                </a:solidFill>
              </a:rPr>
            </a:br>
            <a:r>
              <a:rPr lang="en-IE" sz="2000" b="1">
                <a:solidFill>
                  <a:srgbClr val="FF0066"/>
                </a:solidFill>
              </a:rPr>
              <a:t> </a:t>
            </a:r>
            <a:br>
              <a:rPr lang="en-IE" b="1">
                <a:solidFill>
                  <a:srgbClr val="FF0066"/>
                </a:solidFill>
              </a:rPr>
            </a:br>
            <a:endParaRPr lang="en-IE" sz="4000" b="1">
              <a:solidFill>
                <a:srgbClr val="FF0066"/>
              </a:solidFill>
            </a:endParaRPr>
          </a:p>
        </p:txBody>
      </p:sp>
      <p:sp>
        <p:nvSpPr>
          <p:cNvPr id="3" name="Content Placeholder 2"/>
          <p:cNvSpPr>
            <a:spLocks noGrp="1"/>
          </p:cNvSpPr>
          <p:nvPr>
            <p:ph idx="1"/>
          </p:nvPr>
        </p:nvSpPr>
        <p:spPr>
          <a:xfrm>
            <a:off x="457200" y="1196752"/>
            <a:ext cx="8229600" cy="5328592"/>
          </a:xfrm>
        </p:spPr>
        <p:txBody>
          <a:bodyPr vert="horz" lIns="91440" tIns="45720" rIns="91440" bIns="45720" rtlCol="0" anchor="t">
            <a:normAutofit fontScale="92500"/>
          </a:bodyPr>
          <a:lstStyle/>
          <a:p>
            <a:pPr marL="0" indent="0" algn="ctr">
              <a:buNone/>
            </a:pPr>
            <a:r>
              <a:rPr lang="en-IE" sz="4300" b="1" dirty="0">
                <a:solidFill>
                  <a:srgbClr val="CC3399"/>
                </a:solidFill>
                <a:ea typeface="+mj-ea"/>
                <a:cs typeface="+mj-cs"/>
              </a:rPr>
              <a:t>Renewing your application</a:t>
            </a:r>
          </a:p>
          <a:p>
            <a:pPr marL="0" indent="0">
              <a:buNone/>
            </a:pPr>
            <a:r>
              <a:rPr lang="en-IE" sz="2800" b="1" dirty="0">
                <a:ea typeface="+mj-ea"/>
                <a:cs typeface="+mj-cs"/>
              </a:rPr>
              <a:t>Automatically renew online if there are no changes to your situation.</a:t>
            </a:r>
          </a:p>
          <a:p>
            <a:pPr marL="0" indent="0">
              <a:buNone/>
            </a:pPr>
            <a:r>
              <a:rPr lang="en-IE" sz="2900" b="1" dirty="0"/>
              <a:t>Changes in circumstances that affect your renewal are: </a:t>
            </a:r>
          </a:p>
          <a:p>
            <a:r>
              <a:rPr lang="en-GB" sz="2800" dirty="0"/>
              <a:t>A sibling or parent starting college in 2021/22 </a:t>
            </a:r>
          </a:p>
          <a:p>
            <a:r>
              <a:rPr lang="en-GB" sz="2800" dirty="0"/>
              <a:t>Change of home address since your last student grant application was made or last reviewed </a:t>
            </a:r>
          </a:p>
          <a:p>
            <a:r>
              <a:rPr lang="en-GB" sz="2800" dirty="0"/>
              <a:t>Change in course </a:t>
            </a:r>
          </a:p>
          <a:p>
            <a:r>
              <a:rPr lang="en-GB" sz="2800" dirty="0"/>
              <a:t>Change in college </a:t>
            </a:r>
          </a:p>
          <a:p>
            <a:r>
              <a:rPr lang="en-GB" sz="2800" dirty="0"/>
              <a:t>Change in reckonable income on which you were originally assessed for grant assistance in 2021/22</a:t>
            </a:r>
            <a:endParaRPr lang="en-IE" sz="1800" dirty="0"/>
          </a:p>
        </p:txBody>
      </p:sp>
      <p:pic>
        <p:nvPicPr>
          <p:cNvPr id="6" name="Picture 5" descr="C:\Users\mareilly\Pictures\attach.jpg"/>
          <p:cNvPicPr/>
          <p:nvPr/>
        </p:nvPicPr>
        <p:blipFill>
          <a:blip r:embed="rId3" cstate="print"/>
          <a:srcRect/>
          <a:stretch>
            <a:fillRect/>
          </a:stretch>
        </p:blipFill>
        <p:spPr bwMode="auto">
          <a:xfrm>
            <a:off x="395536" y="274639"/>
            <a:ext cx="1080120" cy="778098"/>
          </a:xfrm>
          <a:prstGeom prst="rect">
            <a:avLst/>
          </a:prstGeom>
          <a:noFill/>
          <a:ln w="9525">
            <a:noFill/>
            <a:miter lim="800000"/>
            <a:headEnd/>
            <a:tailEnd/>
          </a:ln>
        </p:spPr>
      </p:pic>
    </p:spTree>
    <p:extLst>
      <p:ext uri="{BB962C8B-B14F-4D97-AF65-F5344CB8AC3E}">
        <p14:creationId xmlns:p14="http://schemas.microsoft.com/office/powerpoint/2010/main" val="3669163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vert="horz" lIns="91440" tIns="45720" rIns="91440" bIns="45720" rtlCol="0" anchor="t">
            <a:normAutofit fontScale="92500" lnSpcReduction="20000"/>
          </a:bodyPr>
          <a:lstStyle/>
          <a:p>
            <a:pPr marL="0" indent="0">
              <a:buNone/>
            </a:pPr>
            <a:r>
              <a:rPr lang="en-IE" b="1" dirty="0">
                <a:hlinkClick r:id="rId3"/>
              </a:rPr>
              <a:t>Change of Circumstances</a:t>
            </a:r>
            <a:r>
              <a:rPr lang="en-IE" b="1" dirty="0"/>
              <a:t> for income include</a:t>
            </a:r>
            <a:r>
              <a:rPr lang="en-IE" dirty="0"/>
              <a:t>:</a:t>
            </a:r>
          </a:p>
          <a:p>
            <a:r>
              <a:rPr lang="en-IE" dirty="0"/>
              <a:t>Gross income (before any tax is deducted) is assessed from 2020 for 2021/22</a:t>
            </a:r>
          </a:p>
          <a:p>
            <a:r>
              <a:rPr lang="en-IE" dirty="0"/>
              <a:t>If this income has changes in 2021(e.g. lost job, retirement or closed business) let SUSI know and they can assess 2021 income instead.</a:t>
            </a:r>
          </a:p>
          <a:p>
            <a:r>
              <a:rPr lang="en-IE" dirty="0"/>
              <a:t>If you were on a COVID payment (PUP) and this has stopped you can let SUSI know by email with proof.</a:t>
            </a:r>
          </a:p>
          <a:p>
            <a:r>
              <a:rPr lang="en-IE" dirty="0"/>
              <a:t>You can request a review under change in circumstances at any time during the year.</a:t>
            </a:r>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29019" y="423515"/>
            <a:ext cx="1695450" cy="1114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descr="C:\Users\mareilly\Pictures\attach.jpg"/>
          <p:cNvPicPr/>
          <p:nvPr/>
        </p:nvPicPr>
        <p:blipFill>
          <a:blip r:embed="rId5" cstate="print"/>
          <a:srcRect/>
          <a:stretch>
            <a:fillRect/>
          </a:stretch>
        </p:blipFill>
        <p:spPr bwMode="auto">
          <a:xfrm>
            <a:off x="467544" y="620688"/>
            <a:ext cx="1152128" cy="720081"/>
          </a:xfrm>
          <a:prstGeom prst="rect">
            <a:avLst/>
          </a:prstGeom>
          <a:noFill/>
          <a:ln w="9525">
            <a:noFill/>
            <a:miter lim="800000"/>
            <a:headEnd/>
            <a:tailEnd/>
          </a:ln>
        </p:spPr>
      </p:pic>
      <p:pic>
        <p:nvPicPr>
          <p:cNvPr id="7" name="Picture 6">
            <a:extLst>
              <a:ext uri="{FF2B5EF4-FFF2-40B4-BE49-F238E27FC236}">
                <a16:creationId xmlns:a16="http://schemas.microsoft.com/office/drawing/2014/main" id="{82C68E59-B0A3-4C83-BBFF-DB8D24DFB3F2}"/>
              </a:ext>
            </a:extLst>
          </p:cNvPr>
          <p:cNvPicPr>
            <a:picLocks noChangeAspect="1"/>
          </p:cNvPicPr>
          <p:nvPr/>
        </p:nvPicPr>
        <p:blipFill>
          <a:blip r:embed="rId6"/>
          <a:stretch>
            <a:fillRect/>
          </a:stretch>
        </p:blipFill>
        <p:spPr>
          <a:xfrm>
            <a:off x="1734319" y="621379"/>
            <a:ext cx="5175953" cy="719390"/>
          </a:xfrm>
          <a:prstGeom prst="rect">
            <a:avLst/>
          </a:prstGeom>
        </p:spPr>
      </p:pic>
    </p:spTree>
    <p:extLst>
      <p:ext uri="{BB962C8B-B14F-4D97-AF65-F5344CB8AC3E}">
        <p14:creationId xmlns:p14="http://schemas.microsoft.com/office/powerpoint/2010/main" val="908255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vert="horz" lIns="91440" tIns="45720" rIns="91440" bIns="45720" rtlCol="0" anchor="t">
            <a:normAutofit lnSpcReduction="10000"/>
          </a:bodyPr>
          <a:lstStyle/>
          <a:p>
            <a:pPr marL="0" indent="0">
              <a:buNone/>
            </a:pPr>
            <a:r>
              <a:rPr lang="en-IE" dirty="0"/>
              <a:t>Don’t forget the </a:t>
            </a:r>
            <a:r>
              <a:rPr lang="en-IE" b="1" dirty="0">
                <a:hlinkClick r:id="rId3"/>
              </a:rPr>
              <a:t>Holiday Earnings</a:t>
            </a:r>
            <a:r>
              <a:rPr lang="en-IE" dirty="0">
                <a:hlinkClick r:id="rId3"/>
              </a:rPr>
              <a:t> </a:t>
            </a:r>
            <a:r>
              <a:rPr lang="en-IE" dirty="0"/>
              <a:t>disregard for student income:</a:t>
            </a:r>
          </a:p>
          <a:p>
            <a:r>
              <a:rPr lang="en-IE" dirty="0"/>
              <a:t>Up to €4,500 earned can be ignored if earned out of term</a:t>
            </a:r>
          </a:p>
          <a:p>
            <a:r>
              <a:rPr lang="en-IE" dirty="0"/>
              <a:t>You need to tell SUSI when you earned what you earned – send in payslips or the </a:t>
            </a:r>
            <a:r>
              <a:rPr lang="en-IE" b="1" dirty="0">
                <a:hlinkClick r:id="rId4"/>
              </a:rPr>
              <a:t>Holiday Earnings Sheet</a:t>
            </a:r>
            <a:endParaRPr lang="en-IE" b="1" dirty="0"/>
          </a:p>
          <a:p>
            <a:r>
              <a:rPr lang="en-IE" dirty="0"/>
              <a:t>PUP is NOT counted as earnings for this disregard so cannot be deducted</a:t>
            </a:r>
          </a:p>
        </p:txBody>
      </p:sp>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11732" y="423515"/>
            <a:ext cx="1695450" cy="1114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descr="C:\Users\mareilly\Pictures\attach.jpg"/>
          <p:cNvPicPr/>
          <p:nvPr/>
        </p:nvPicPr>
        <p:blipFill>
          <a:blip r:embed="rId6" cstate="print"/>
          <a:srcRect/>
          <a:stretch>
            <a:fillRect/>
          </a:stretch>
        </p:blipFill>
        <p:spPr bwMode="auto">
          <a:xfrm>
            <a:off x="467544" y="620688"/>
            <a:ext cx="1152128" cy="720081"/>
          </a:xfrm>
          <a:prstGeom prst="rect">
            <a:avLst/>
          </a:prstGeom>
          <a:noFill/>
          <a:ln w="9525">
            <a:noFill/>
            <a:miter lim="800000"/>
            <a:headEnd/>
            <a:tailEnd/>
          </a:ln>
        </p:spPr>
      </p:pic>
      <p:pic>
        <p:nvPicPr>
          <p:cNvPr id="5" name="Picture 4">
            <a:extLst>
              <a:ext uri="{FF2B5EF4-FFF2-40B4-BE49-F238E27FC236}">
                <a16:creationId xmlns:a16="http://schemas.microsoft.com/office/drawing/2014/main" id="{F7329E76-2177-43B7-BDDB-9A13699F0387}"/>
              </a:ext>
            </a:extLst>
          </p:cNvPr>
          <p:cNvPicPr>
            <a:picLocks noChangeAspect="1"/>
          </p:cNvPicPr>
          <p:nvPr/>
        </p:nvPicPr>
        <p:blipFill>
          <a:blip r:embed="rId7"/>
          <a:stretch>
            <a:fillRect/>
          </a:stretch>
        </p:blipFill>
        <p:spPr>
          <a:xfrm>
            <a:off x="1851584" y="521373"/>
            <a:ext cx="4928236" cy="719390"/>
          </a:xfrm>
          <a:prstGeom prst="rect">
            <a:avLst/>
          </a:prstGeom>
        </p:spPr>
      </p:pic>
    </p:spTree>
    <p:extLst>
      <p:ext uri="{BB962C8B-B14F-4D97-AF65-F5344CB8AC3E}">
        <p14:creationId xmlns:p14="http://schemas.microsoft.com/office/powerpoint/2010/main" val="3950615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229600" cy="864096"/>
          </a:xfrm>
        </p:spPr>
        <p:txBody>
          <a:bodyPr>
            <a:normAutofit fontScale="90000"/>
          </a:bodyPr>
          <a:lstStyle/>
          <a:p>
            <a:pPr>
              <a:lnSpc>
                <a:spcPct val="107000"/>
              </a:lnSpc>
              <a:spcAft>
                <a:spcPts val="800"/>
              </a:spcAft>
            </a:pPr>
            <a:br>
              <a:rPr lang="en-IE" dirty="0"/>
            </a:br>
            <a:br>
              <a:rPr lang="en-IE" dirty="0"/>
            </a:br>
            <a:r>
              <a:rPr lang="en-IE" sz="3000" b="1" dirty="0"/>
              <a:t>Student Budgeting Advice Service</a:t>
            </a:r>
            <a:br>
              <a:rPr lang="en-IE" dirty="0"/>
            </a:br>
            <a:br>
              <a:rPr lang="en-IE" sz="2000" dirty="0"/>
            </a:br>
            <a:r>
              <a:rPr lang="en-IE" sz="2700" b="1" dirty="0">
                <a:solidFill>
                  <a:srgbClr val="D60093"/>
                </a:solidFill>
                <a:latin typeface="Calibri"/>
                <a:ea typeface="Calibri" panose="020F0502020204030204" pitchFamily="34" charset="0"/>
                <a:cs typeface="Times New Roman"/>
              </a:rPr>
              <a:t>SUSI Reckonable Income Limits and Grants Table 2021/2022</a:t>
            </a:r>
            <a:endParaRPr lang="en-IE" sz="2700" dirty="0"/>
          </a:p>
        </p:txBody>
      </p:sp>
      <p:sp>
        <p:nvSpPr>
          <p:cNvPr id="3" name="Content Placeholder 2"/>
          <p:cNvSpPr>
            <a:spLocks noGrp="1"/>
          </p:cNvSpPr>
          <p:nvPr>
            <p:ph idx="1"/>
          </p:nvPr>
        </p:nvSpPr>
        <p:spPr>
          <a:xfrm>
            <a:off x="457200" y="1772816"/>
            <a:ext cx="8229600" cy="4536505"/>
          </a:xfrm>
        </p:spPr>
        <p:txBody>
          <a:bodyPr/>
          <a:lstStyle/>
          <a:p>
            <a:pPr algn="ctr">
              <a:buNone/>
            </a:pPr>
            <a:endParaRPr lang="en-IE" dirty="0"/>
          </a:p>
          <a:p>
            <a:pPr algn="ctr">
              <a:buNone/>
            </a:pPr>
            <a:r>
              <a:rPr lang="en-IE" b="1" dirty="0"/>
              <a:t>Student Contribution</a:t>
            </a:r>
          </a:p>
          <a:p>
            <a:pPr algn="ctr">
              <a:buNone/>
            </a:pPr>
            <a:endParaRPr lang="en-IE" b="1" dirty="0"/>
          </a:p>
          <a:p>
            <a:pPr algn="ctr">
              <a:buNone/>
            </a:pPr>
            <a:endParaRPr lang="en-IE" b="1" dirty="0"/>
          </a:p>
        </p:txBody>
      </p:sp>
      <p:pic>
        <p:nvPicPr>
          <p:cNvPr id="4" name="Picture 3" descr="C:\Users\mareilly\Pictures\attach.jpg"/>
          <p:cNvPicPr/>
          <p:nvPr/>
        </p:nvPicPr>
        <p:blipFill>
          <a:blip r:embed="rId3" cstate="print"/>
          <a:srcRect/>
          <a:stretch>
            <a:fillRect/>
          </a:stretch>
        </p:blipFill>
        <p:spPr bwMode="auto">
          <a:xfrm>
            <a:off x="323528" y="188640"/>
            <a:ext cx="1512168" cy="864095"/>
          </a:xfrm>
          <a:prstGeom prst="rect">
            <a:avLst/>
          </a:prstGeom>
          <a:noFill/>
          <a:ln w="9525">
            <a:noFill/>
            <a:miter lim="800000"/>
            <a:headEnd/>
            <a:tailEnd/>
          </a:ln>
        </p:spPr>
      </p:pic>
      <p:graphicFrame>
        <p:nvGraphicFramePr>
          <p:cNvPr id="6" name="Table 5"/>
          <p:cNvGraphicFramePr>
            <a:graphicFrameLocks noGrp="1"/>
          </p:cNvGraphicFramePr>
          <p:nvPr>
            <p:extLst>
              <p:ext uri="{D42A27DB-BD31-4B8C-83A1-F6EECF244321}">
                <p14:modId xmlns:p14="http://schemas.microsoft.com/office/powerpoint/2010/main" val="1709114066"/>
              </p:ext>
            </p:extLst>
          </p:nvPr>
        </p:nvGraphicFramePr>
        <p:xfrm>
          <a:off x="323527" y="1844826"/>
          <a:ext cx="8568950" cy="4745220"/>
        </p:xfrm>
        <a:graphic>
          <a:graphicData uri="http://schemas.openxmlformats.org/drawingml/2006/table">
            <a:tbl>
              <a:tblPr firstRow="1" lastRow="1">
                <a:tableStyleId>{5C22544A-7EE6-4342-B048-85BDC9FD1C3A}</a:tableStyleId>
              </a:tblPr>
              <a:tblGrid>
                <a:gridCol w="1220040">
                  <a:extLst>
                    <a:ext uri="{9D8B030D-6E8A-4147-A177-3AD203B41FA5}">
                      <a16:colId xmlns:a16="http://schemas.microsoft.com/office/drawing/2014/main" val="517373689"/>
                    </a:ext>
                  </a:extLst>
                </a:gridCol>
                <a:gridCol w="1220040">
                  <a:extLst>
                    <a:ext uri="{9D8B030D-6E8A-4147-A177-3AD203B41FA5}">
                      <a16:colId xmlns:a16="http://schemas.microsoft.com/office/drawing/2014/main" val="3546611156"/>
                    </a:ext>
                  </a:extLst>
                </a:gridCol>
                <a:gridCol w="1220040">
                  <a:extLst>
                    <a:ext uri="{9D8B030D-6E8A-4147-A177-3AD203B41FA5}">
                      <a16:colId xmlns:a16="http://schemas.microsoft.com/office/drawing/2014/main" val="3017420739"/>
                    </a:ext>
                  </a:extLst>
                </a:gridCol>
                <a:gridCol w="1220040">
                  <a:extLst>
                    <a:ext uri="{9D8B030D-6E8A-4147-A177-3AD203B41FA5}">
                      <a16:colId xmlns:a16="http://schemas.microsoft.com/office/drawing/2014/main" val="994496958"/>
                    </a:ext>
                  </a:extLst>
                </a:gridCol>
                <a:gridCol w="1220040">
                  <a:extLst>
                    <a:ext uri="{9D8B030D-6E8A-4147-A177-3AD203B41FA5}">
                      <a16:colId xmlns:a16="http://schemas.microsoft.com/office/drawing/2014/main" val="2522173681"/>
                    </a:ext>
                  </a:extLst>
                </a:gridCol>
                <a:gridCol w="1220040">
                  <a:extLst>
                    <a:ext uri="{9D8B030D-6E8A-4147-A177-3AD203B41FA5}">
                      <a16:colId xmlns:a16="http://schemas.microsoft.com/office/drawing/2014/main" val="935370282"/>
                    </a:ext>
                  </a:extLst>
                </a:gridCol>
                <a:gridCol w="1248710">
                  <a:extLst>
                    <a:ext uri="{9D8B030D-6E8A-4147-A177-3AD203B41FA5}">
                      <a16:colId xmlns:a16="http://schemas.microsoft.com/office/drawing/2014/main" val="3193678715"/>
                    </a:ext>
                  </a:extLst>
                </a:gridCol>
              </a:tblGrid>
              <a:tr h="792086">
                <a:tc>
                  <a:txBody>
                    <a:bodyPr/>
                    <a:lstStyle/>
                    <a:p>
                      <a:pPr>
                        <a:lnSpc>
                          <a:spcPct val="107000"/>
                        </a:lnSpc>
                        <a:spcAft>
                          <a:spcPts val="0"/>
                        </a:spcAft>
                      </a:pPr>
                      <a:r>
                        <a:rPr lang="en-US" sz="900" dirty="0">
                          <a:effectLst/>
                        </a:rPr>
                        <a:t>Grant Type</a:t>
                      </a:r>
                      <a:endParaRPr lang="en-I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144" marR="68144" marT="0" marB="0"/>
                </a:tc>
                <a:tc>
                  <a:txBody>
                    <a:bodyPr/>
                    <a:lstStyle/>
                    <a:p>
                      <a:pPr>
                        <a:lnSpc>
                          <a:spcPct val="107000"/>
                        </a:lnSpc>
                        <a:spcAft>
                          <a:spcPts val="0"/>
                        </a:spcAft>
                      </a:pPr>
                      <a:r>
                        <a:rPr lang="en-US" sz="900" dirty="0">
                          <a:effectLst/>
                        </a:rPr>
                        <a:t>Adjacent Rate</a:t>
                      </a:r>
                      <a:endParaRPr lang="en-IE" sz="1100" dirty="0">
                        <a:effectLst/>
                      </a:endParaRPr>
                    </a:p>
                    <a:p>
                      <a:pPr>
                        <a:lnSpc>
                          <a:spcPct val="107000"/>
                        </a:lnSpc>
                        <a:spcAft>
                          <a:spcPts val="0"/>
                        </a:spcAft>
                      </a:pPr>
                      <a:r>
                        <a:rPr lang="en-US" sz="900" dirty="0">
                          <a:effectLst/>
                        </a:rPr>
                        <a:t>Under 45 KM</a:t>
                      </a:r>
                      <a:endParaRPr lang="en-I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144" marR="68144" marT="0" marB="0"/>
                </a:tc>
                <a:tc>
                  <a:txBody>
                    <a:bodyPr/>
                    <a:lstStyle/>
                    <a:p>
                      <a:pPr>
                        <a:lnSpc>
                          <a:spcPct val="107000"/>
                        </a:lnSpc>
                        <a:spcAft>
                          <a:spcPts val="0"/>
                        </a:spcAft>
                      </a:pPr>
                      <a:r>
                        <a:rPr lang="en-US" sz="900" dirty="0">
                          <a:effectLst/>
                        </a:rPr>
                        <a:t>Non Adjacent Rate</a:t>
                      </a:r>
                      <a:endParaRPr lang="en-IE" sz="1100" dirty="0">
                        <a:effectLst/>
                      </a:endParaRPr>
                    </a:p>
                    <a:p>
                      <a:pPr>
                        <a:lnSpc>
                          <a:spcPct val="107000"/>
                        </a:lnSpc>
                        <a:spcAft>
                          <a:spcPts val="0"/>
                        </a:spcAft>
                      </a:pPr>
                      <a:r>
                        <a:rPr lang="en-US" sz="900" dirty="0">
                          <a:effectLst/>
                        </a:rPr>
                        <a:t>Over 45 KM</a:t>
                      </a:r>
                      <a:endParaRPr lang="en-I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144" marR="68144" marT="0" marB="0"/>
                </a:tc>
                <a:tc>
                  <a:txBody>
                    <a:bodyPr/>
                    <a:lstStyle/>
                    <a:p>
                      <a:pPr>
                        <a:lnSpc>
                          <a:spcPct val="107000"/>
                        </a:lnSpc>
                        <a:spcAft>
                          <a:spcPts val="0"/>
                        </a:spcAft>
                      </a:pPr>
                      <a:r>
                        <a:rPr lang="en-US" sz="900" dirty="0">
                          <a:effectLst/>
                        </a:rPr>
                        <a:t>Gross Household </a:t>
                      </a:r>
                      <a:endParaRPr lang="en-IE" sz="1100">
                        <a:effectLst/>
                      </a:endParaRPr>
                    </a:p>
                    <a:p>
                      <a:pPr>
                        <a:lnSpc>
                          <a:spcPct val="107000"/>
                        </a:lnSpc>
                        <a:spcAft>
                          <a:spcPts val="0"/>
                        </a:spcAft>
                      </a:pPr>
                      <a:r>
                        <a:rPr lang="en-US" sz="900" dirty="0">
                          <a:effectLst/>
                        </a:rPr>
                        <a:t>Income </a:t>
                      </a:r>
                      <a:endParaRPr lang="en-IE" sz="1100">
                        <a:effectLst/>
                      </a:endParaRPr>
                    </a:p>
                    <a:p>
                      <a:pPr>
                        <a:lnSpc>
                          <a:spcPct val="107000"/>
                        </a:lnSpc>
                        <a:spcAft>
                          <a:spcPts val="0"/>
                        </a:spcAft>
                      </a:pPr>
                      <a:r>
                        <a:rPr lang="en-US" sz="900" dirty="0">
                          <a:effectLst/>
                        </a:rPr>
                        <a:t>(0-3 dependents)</a:t>
                      </a:r>
                      <a:endParaRPr lang="en-I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144" marR="68144" marT="0" marB="0"/>
                </a:tc>
                <a:tc>
                  <a:txBody>
                    <a:bodyPr/>
                    <a:lstStyle/>
                    <a:p>
                      <a:pPr>
                        <a:lnSpc>
                          <a:spcPct val="107000"/>
                        </a:lnSpc>
                        <a:spcAft>
                          <a:spcPts val="0"/>
                        </a:spcAft>
                      </a:pPr>
                      <a:r>
                        <a:rPr lang="en-US" sz="900" dirty="0">
                          <a:effectLst/>
                        </a:rPr>
                        <a:t>Gross Household </a:t>
                      </a:r>
                      <a:endParaRPr lang="en-IE" sz="1100" dirty="0">
                        <a:effectLst/>
                      </a:endParaRPr>
                    </a:p>
                    <a:p>
                      <a:pPr>
                        <a:lnSpc>
                          <a:spcPct val="107000"/>
                        </a:lnSpc>
                        <a:spcAft>
                          <a:spcPts val="0"/>
                        </a:spcAft>
                      </a:pPr>
                      <a:r>
                        <a:rPr lang="en-US" sz="900" dirty="0">
                          <a:effectLst/>
                        </a:rPr>
                        <a:t>Income </a:t>
                      </a:r>
                      <a:endParaRPr lang="en-IE" sz="1100" dirty="0">
                        <a:effectLst/>
                      </a:endParaRPr>
                    </a:p>
                    <a:p>
                      <a:pPr>
                        <a:lnSpc>
                          <a:spcPct val="107000"/>
                        </a:lnSpc>
                        <a:spcAft>
                          <a:spcPts val="0"/>
                        </a:spcAft>
                      </a:pPr>
                      <a:r>
                        <a:rPr lang="en-US" sz="900" dirty="0">
                          <a:effectLst/>
                        </a:rPr>
                        <a:t>(4-7 dependents)</a:t>
                      </a:r>
                      <a:endParaRPr lang="en-I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144" marR="68144" marT="0" marB="0"/>
                </a:tc>
                <a:tc>
                  <a:txBody>
                    <a:bodyPr/>
                    <a:lstStyle/>
                    <a:p>
                      <a:pPr>
                        <a:lnSpc>
                          <a:spcPct val="107000"/>
                        </a:lnSpc>
                        <a:spcAft>
                          <a:spcPts val="0"/>
                        </a:spcAft>
                      </a:pPr>
                      <a:r>
                        <a:rPr lang="en-US" sz="900" dirty="0">
                          <a:effectLst/>
                        </a:rPr>
                        <a:t>Gross Household </a:t>
                      </a:r>
                      <a:endParaRPr lang="en-IE" sz="1100">
                        <a:effectLst/>
                      </a:endParaRPr>
                    </a:p>
                    <a:p>
                      <a:pPr>
                        <a:lnSpc>
                          <a:spcPct val="107000"/>
                        </a:lnSpc>
                        <a:spcAft>
                          <a:spcPts val="0"/>
                        </a:spcAft>
                      </a:pPr>
                      <a:r>
                        <a:rPr lang="en-US" sz="900" dirty="0">
                          <a:effectLst/>
                        </a:rPr>
                        <a:t>Income </a:t>
                      </a:r>
                      <a:endParaRPr lang="en-IE" sz="1100">
                        <a:effectLst/>
                      </a:endParaRPr>
                    </a:p>
                    <a:p>
                      <a:pPr>
                        <a:lnSpc>
                          <a:spcPct val="107000"/>
                        </a:lnSpc>
                        <a:spcAft>
                          <a:spcPts val="0"/>
                        </a:spcAft>
                      </a:pPr>
                      <a:r>
                        <a:rPr lang="en-US" sz="900" dirty="0">
                          <a:effectLst/>
                        </a:rPr>
                        <a:t>(8 or more dependents)</a:t>
                      </a:r>
                      <a:endParaRPr lang="en-I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144" marR="68144" marT="0" marB="0"/>
                </a:tc>
                <a:tc>
                  <a:txBody>
                    <a:bodyPr/>
                    <a:lstStyle/>
                    <a:p>
                      <a:pPr>
                        <a:lnSpc>
                          <a:spcPct val="107000"/>
                        </a:lnSpc>
                        <a:spcAft>
                          <a:spcPts val="0"/>
                        </a:spcAft>
                      </a:pPr>
                      <a:r>
                        <a:rPr lang="en-US" sz="900" dirty="0">
                          <a:effectLst/>
                        </a:rPr>
                        <a:t>Increment per Relevant Person in Further/higher Education</a:t>
                      </a:r>
                      <a:endParaRPr lang="en-I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144" marR="68144" marT="0" marB="0"/>
                </a:tc>
                <a:extLst>
                  <a:ext uri="{0D108BD9-81ED-4DB2-BD59-A6C34878D82A}">
                    <a16:rowId xmlns:a16="http://schemas.microsoft.com/office/drawing/2014/main" val="1582498526"/>
                  </a:ext>
                </a:extLst>
              </a:tr>
              <a:tr h="684209">
                <a:tc>
                  <a:txBody>
                    <a:bodyPr/>
                    <a:lstStyle/>
                    <a:p>
                      <a:pPr>
                        <a:spcAft>
                          <a:spcPts val="0"/>
                        </a:spcAft>
                      </a:pPr>
                      <a:r>
                        <a:rPr lang="en-US" sz="900" dirty="0">
                          <a:solidFill>
                            <a:srgbClr val="C00000"/>
                          </a:solidFill>
                          <a:effectLst/>
                        </a:rPr>
                        <a:t>Special Rate</a:t>
                      </a:r>
                      <a:endParaRPr lang="en-IE" sz="1100" dirty="0">
                        <a:solidFill>
                          <a:srgbClr val="C00000"/>
                        </a:solidFill>
                        <a:effectLst/>
                        <a:latin typeface="Calibri" panose="020F0502020204030204" pitchFamily="34" charset="0"/>
                        <a:ea typeface="Times New Roman" panose="02020603050405020304" pitchFamily="18" charset="0"/>
                      </a:endParaRPr>
                    </a:p>
                  </a:txBody>
                  <a:tcPr marL="68144" marR="68144" marT="0" marB="0"/>
                </a:tc>
                <a:tc>
                  <a:txBody>
                    <a:bodyPr/>
                    <a:lstStyle/>
                    <a:p>
                      <a:pPr algn="ctr"/>
                      <a:r>
                        <a:rPr lang="en-US" sz="900" dirty="0">
                          <a:solidFill>
                            <a:srgbClr val="C00000"/>
                          </a:solidFill>
                          <a:effectLst/>
                        </a:rPr>
                        <a:t>€2,375 </a:t>
                      </a:r>
                      <a:endParaRPr lang="en-IE" sz="1100" dirty="0">
                        <a:solidFill>
                          <a:srgbClr val="C00000"/>
                        </a:solidFill>
                        <a:effectLst/>
                      </a:endParaRPr>
                    </a:p>
                    <a:p>
                      <a:pPr algn="ctr"/>
                      <a:r>
                        <a:rPr lang="en-US" sz="900" dirty="0">
                          <a:solidFill>
                            <a:srgbClr val="C00000"/>
                          </a:solidFill>
                          <a:effectLst/>
                        </a:rPr>
                        <a:t>Maintenance &amp; 100% Fees and Contribution</a:t>
                      </a:r>
                      <a:endParaRPr lang="en-IE" sz="1100" dirty="0">
                        <a:solidFill>
                          <a:srgbClr val="C00000"/>
                        </a:solidFill>
                        <a:effectLst/>
                        <a:latin typeface="Calibri" panose="020F0502020204030204" pitchFamily="34" charset="0"/>
                        <a:ea typeface="Times New Roman" panose="02020603050405020304" pitchFamily="18" charset="0"/>
                      </a:endParaRPr>
                    </a:p>
                  </a:txBody>
                  <a:tcPr marL="68144" marR="68144" marT="0" marB="0"/>
                </a:tc>
                <a:tc>
                  <a:txBody>
                    <a:bodyPr/>
                    <a:lstStyle/>
                    <a:p>
                      <a:pPr algn="ctr"/>
                      <a:r>
                        <a:rPr lang="en-US" sz="900" dirty="0">
                          <a:solidFill>
                            <a:srgbClr val="C00000"/>
                          </a:solidFill>
                          <a:effectLst/>
                        </a:rPr>
                        <a:t>€5,915 </a:t>
                      </a:r>
                      <a:endParaRPr lang="en-IE" sz="1100">
                        <a:solidFill>
                          <a:srgbClr val="C00000"/>
                        </a:solidFill>
                        <a:effectLst/>
                      </a:endParaRPr>
                    </a:p>
                    <a:p>
                      <a:pPr algn="ctr"/>
                      <a:r>
                        <a:rPr lang="en-US" sz="900" dirty="0">
                          <a:solidFill>
                            <a:srgbClr val="C00000"/>
                          </a:solidFill>
                          <a:effectLst/>
                        </a:rPr>
                        <a:t>Maintenance &amp; 100% Fees and Contribution</a:t>
                      </a:r>
                      <a:endParaRPr lang="en-IE" sz="1100" dirty="0">
                        <a:solidFill>
                          <a:srgbClr val="C00000"/>
                        </a:solidFill>
                        <a:effectLst/>
                        <a:latin typeface="Calibri" panose="020F0502020204030204" pitchFamily="34" charset="0"/>
                        <a:ea typeface="Times New Roman" panose="02020603050405020304" pitchFamily="18" charset="0"/>
                      </a:endParaRPr>
                    </a:p>
                  </a:txBody>
                  <a:tcPr marL="68144" marR="68144" marT="0" marB="0"/>
                </a:tc>
                <a:tc>
                  <a:txBody>
                    <a:bodyPr/>
                    <a:lstStyle/>
                    <a:p>
                      <a:pPr algn="ctr"/>
                      <a:r>
                        <a:rPr lang="en-US" sz="900" dirty="0">
                          <a:solidFill>
                            <a:srgbClr val="C00000"/>
                          </a:solidFill>
                          <a:effectLst/>
                        </a:rPr>
                        <a:t>€24,500</a:t>
                      </a:r>
                      <a:endParaRPr lang="en-IE" sz="1100" dirty="0">
                        <a:solidFill>
                          <a:srgbClr val="C00000"/>
                        </a:solidFill>
                        <a:effectLst/>
                      </a:endParaRPr>
                    </a:p>
                    <a:p>
                      <a:pPr algn="ctr"/>
                      <a:r>
                        <a:rPr lang="en-US" sz="900" dirty="0">
                          <a:solidFill>
                            <a:srgbClr val="C00000"/>
                          </a:solidFill>
                          <a:effectLst/>
                        </a:rPr>
                        <a:t>Must Include a Long Term Social Welfare payment</a:t>
                      </a:r>
                      <a:endParaRPr lang="en-IE" sz="1100" dirty="0">
                        <a:solidFill>
                          <a:srgbClr val="C00000"/>
                        </a:solidFill>
                        <a:effectLst/>
                        <a:latin typeface="Calibri" panose="020F0502020204030204" pitchFamily="34" charset="0"/>
                        <a:ea typeface="Times New Roman" panose="02020603050405020304" pitchFamily="18" charset="0"/>
                      </a:endParaRPr>
                    </a:p>
                  </a:txBody>
                  <a:tcPr marL="68144" marR="68144" marT="0" marB="0"/>
                </a:tc>
                <a:tc>
                  <a:txBody>
                    <a:bodyPr/>
                    <a:lstStyle/>
                    <a:p>
                      <a:pPr algn="ctr"/>
                      <a:r>
                        <a:rPr lang="en-US" sz="900" dirty="0">
                          <a:solidFill>
                            <a:srgbClr val="C00000"/>
                          </a:solidFill>
                          <a:effectLst/>
                        </a:rPr>
                        <a:t>€24,500</a:t>
                      </a:r>
                      <a:endParaRPr lang="en-IE" sz="1100" dirty="0">
                        <a:solidFill>
                          <a:srgbClr val="C00000"/>
                        </a:solidFill>
                        <a:effectLst/>
                      </a:endParaRPr>
                    </a:p>
                    <a:p>
                      <a:pPr algn="ctr"/>
                      <a:r>
                        <a:rPr lang="en-US" sz="900" dirty="0">
                          <a:solidFill>
                            <a:srgbClr val="C00000"/>
                          </a:solidFill>
                          <a:effectLst/>
                        </a:rPr>
                        <a:t>Must Include a Long Term Social Welfare payment</a:t>
                      </a:r>
                      <a:endParaRPr lang="en-IE" sz="1100" dirty="0">
                        <a:solidFill>
                          <a:srgbClr val="C00000"/>
                        </a:solidFill>
                        <a:effectLst/>
                        <a:latin typeface="Calibri" panose="020F0502020204030204" pitchFamily="34" charset="0"/>
                        <a:ea typeface="Times New Roman" panose="02020603050405020304" pitchFamily="18" charset="0"/>
                      </a:endParaRPr>
                    </a:p>
                  </a:txBody>
                  <a:tcPr marL="68144" marR="68144" marT="0" marB="0"/>
                </a:tc>
                <a:tc>
                  <a:txBody>
                    <a:bodyPr/>
                    <a:lstStyle/>
                    <a:p>
                      <a:pPr algn="ctr"/>
                      <a:r>
                        <a:rPr lang="en-US" sz="900" dirty="0">
                          <a:solidFill>
                            <a:srgbClr val="C00000"/>
                          </a:solidFill>
                          <a:effectLst/>
                        </a:rPr>
                        <a:t>€24,500</a:t>
                      </a:r>
                      <a:endParaRPr lang="en-IE" sz="1100" dirty="0">
                        <a:solidFill>
                          <a:srgbClr val="C00000"/>
                        </a:solidFill>
                        <a:effectLst/>
                      </a:endParaRPr>
                    </a:p>
                    <a:p>
                      <a:pPr algn="ctr"/>
                      <a:r>
                        <a:rPr lang="en-US" sz="900" dirty="0">
                          <a:solidFill>
                            <a:srgbClr val="C00000"/>
                          </a:solidFill>
                          <a:effectLst/>
                        </a:rPr>
                        <a:t>Must Include a Long Term Social Welfare payment</a:t>
                      </a:r>
                      <a:endParaRPr lang="en-IE" sz="1100" dirty="0">
                        <a:solidFill>
                          <a:srgbClr val="C00000"/>
                        </a:solidFill>
                        <a:effectLst/>
                        <a:latin typeface="Calibri" panose="020F0502020204030204" pitchFamily="34" charset="0"/>
                        <a:ea typeface="Times New Roman" panose="02020603050405020304" pitchFamily="18" charset="0"/>
                      </a:endParaRPr>
                    </a:p>
                  </a:txBody>
                  <a:tcPr marL="68144" marR="68144" marT="0" marB="0"/>
                </a:tc>
                <a:tc>
                  <a:txBody>
                    <a:bodyPr/>
                    <a:lstStyle/>
                    <a:p>
                      <a:pPr algn="ctr"/>
                      <a:r>
                        <a:rPr lang="en-US" sz="900" dirty="0">
                          <a:solidFill>
                            <a:srgbClr val="C00000"/>
                          </a:solidFill>
                          <a:effectLst/>
                        </a:rPr>
                        <a:t>€0</a:t>
                      </a:r>
                      <a:endParaRPr lang="en-IE" sz="1100" dirty="0">
                        <a:solidFill>
                          <a:srgbClr val="C00000"/>
                        </a:solidFill>
                        <a:effectLst/>
                        <a:latin typeface="Calibri" panose="020F0502020204030204" pitchFamily="34" charset="0"/>
                        <a:ea typeface="Times New Roman" panose="02020603050405020304" pitchFamily="18" charset="0"/>
                      </a:endParaRPr>
                    </a:p>
                  </a:txBody>
                  <a:tcPr marL="68144" marR="68144" marT="0" marB="0"/>
                </a:tc>
                <a:extLst>
                  <a:ext uri="{0D108BD9-81ED-4DB2-BD59-A6C34878D82A}">
                    <a16:rowId xmlns:a16="http://schemas.microsoft.com/office/drawing/2014/main" val="3187713755"/>
                  </a:ext>
                </a:extLst>
              </a:tr>
              <a:tr h="513156">
                <a:tc>
                  <a:txBody>
                    <a:bodyPr/>
                    <a:lstStyle/>
                    <a:p>
                      <a:pPr>
                        <a:spcAft>
                          <a:spcPts val="0"/>
                        </a:spcAft>
                      </a:pPr>
                      <a:r>
                        <a:rPr lang="en-US" sz="900" dirty="0">
                          <a:effectLst/>
                        </a:rPr>
                        <a:t>Full Maintenance</a:t>
                      </a:r>
                      <a:endParaRPr lang="en-IE" sz="1100" dirty="0">
                        <a:effectLst/>
                        <a:latin typeface="Calibri" panose="020F0502020204030204" pitchFamily="34" charset="0"/>
                        <a:ea typeface="Times New Roman" panose="02020603050405020304" pitchFamily="18" charset="0"/>
                      </a:endParaRPr>
                    </a:p>
                  </a:txBody>
                  <a:tcPr marL="68144" marR="68144" marT="0" marB="0"/>
                </a:tc>
                <a:tc>
                  <a:txBody>
                    <a:bodyPr/>
                    <a:lstStyle/>
                    <a:p>
                      <a:pPr algn="ctr"/>
                      <a:r>
                        <a:rPr lang="en-US" sz="900" dirty="0">
                          <a:effectLst/>
                        </a:rPr>
                        <a:t>€1,215 </a:t>
                      </a:r>
                      <a:endParaRPr lang="en-IE" sz="1100">
                        <a:effectLst/>
                      </a:endParaRPr>
                    </a:p>
                    <a:p>
                      <a:pPr algn="ctr"/>
                      <a:r>
                        <a:rPr lang="en-US" sz="900" dirty="0">
                          <a:effectLst/>
                        </a:rPr>
                        <a:t>Maintenance &amp; 100% Fees and Contribution</a:t>
                      </a:r>
                      <a:endParaRPr lang="en-IE" sz="1100" dirty="0">
                        <a:effectLst/>
                        <a:latin typeface="Calibri" panose="020F0502020204030204" pitchFamily="34" charset="0"/>
                        <a:ea typeface="Times New Roman" panose="02020603050405020304" pitchFamily="18" charset="0"/>
                      </a:endParaRPr>
                    </a:p>
                  </a:txBody>
                  <a:tcPr marL="68144" marR="68144" marT="0" marB="0"/>
                </a:tc>
                <a:tc>
                  <a:txBody>
                    <a:bodyPr/>
                    <a:lstStyle/>
                    <a:p>
                      <a:pPr algn="ctr"/>
                      <a:r>
                        <a:rPr lang="en-US" sz="900" dirty="0">
                          <a:effectLst/>
                        </a:rPr>
                        <a:t>€3,025 </a:t>
                      </a:r>
                      <a:endParaRPr lang="en-IE" sz="1100">
                        <a:effectLst/>
                      </a:endParaRPr>
                    </a:p>
                    <a:p>
                      <a:pPr algn="ctr"/>
                      <a:r>
                        <a:rPr lang="en-US" sz="900" dirty="0">
                          <a:effectLst/>
                        </a:rPr>
                        <a:t>Maintenance &amp; 100% Fees and Contribution</a:t>
                      </a:r>
                      <a:endParaRPr lang="en-IE" sz="1100" dirty="0">
                        <a:effectLst/>
                        <a:latin typeface="Calibri" panose="020F0502020204030204" pitchFamily="34" charset="0"/>
                        <a:ea typeface="Times New Roman" panose="02020603050405020304" pitchFamily="18" charset="0"/>
                      </a:endParaRPr>
                    </a:p>
                  </a:txBody>
                  <a:tcPr marL="68144" marR="68144" marT="0" marB="0"/>
                </a:tc>
                <a:tc>
                  <a:txBody>
                    <a:bodyPr/>
                    <a:lstStyle/>
                    <a:p>
                      <a:pPr algn="ctr"/>
                      <a:r>
                        <a:rPr lang="en-US" sz="900" dirty="0">
                          <a:effectLst/>
                        </a:rPr>
                        <a:t>€39,875</a:t>
                      </a:r>
                      <a:endParaRPr lang="en-IE" sz="1100" dirty="0">
                        <a:effectLst/>
                        <a:latin typeface="Calibri" panose="020F0502020204030204" pitchFamily="34" charset="0"/>
                        <a:ea typeface="Times New Roman" panose="02020603050405020304" pitchFamily="18" charset="0"/>
                      </a:endParaRPr>
                    </a:p>
                  </a:txBody>
                  <a:tcPr marL="68144" marR="68144" marT="0" marB="0"/>
                </a:tc>
                <a:tc>
                  <a:txBody>
                    <a:bodyPr/>
                    <a:lstStyle/>
                    <a:p>
                      <a:pPr algn="ctr"/>
                      <a:r>
                        <a:rPr lang="en-US" sz="900" dirty="0">
                          <a:effectLst/>
                        </a:rPr>
                        <a:t>€43,810</a:t>
                      </a:r>
                      <a:endParaRPr lang="en-IE" sz="1100" dirty="0">
                        <a:effectLst/>
                        <a:latin typeface="Calibri" panose="020F0502020204030204" pitchFamily="34" charset="0"/>
                        <a:ea typeface="Times New Roman" panose="02020603050405020304" pitchFamily="18" charset="0"/>
                      </a:endParaRPr>
                    </a:p>
                  </a:txBody>
                  <a:tcPr marL="68144" marR="68144" marT="0" marB="0"/>
                </a:tc>
                <a:tc>
                  <a:txBody>
                    <a:bodyPr/>
                    <a:lstStyle/>
                    <a:p>
                      <a:pPr algn="ctr"/>
                      <a:r>
                        <a:rPr lang="en-US" sz="900" dirty="0">
                          <a:effectLst/>
                        </a:rPr>
                        <a:t>€47,575</a:t>
                      </a:r>
                      <a:endParaRPr lang="en-IE" sz="1100" dirty="0">
                        <a:effectLst/>
                        <a:latin typeface="Calibri" panose="020F0502020204030204" pitchFamily="34" charset="0"/>
                        <a:ea typeface="Times New Roman" panose="02020603050405020304" pitchFamily="18" charset="0"/>
                      </a:endParaRPr>
                    </a:p>
                  </a:txBody>
                  <a:tcPr marL="68144" marR="68144" marT="0" marB="0"/>
                </a:tc>
                <a:tc>
                  <a:txBody>
                    <a:bodyPr/>
                    <a:lstStyle/>
                    <a:p>
                      <a:pPr algn="ctr"/>
                      <a:r>
                        <a:rPr lang="en-US" sz="900" dirty="0">
                          <a:effectLst/>
                        </a:rPr>
                        <a:t>€4,830</a:t>
                      </a:r>
                      <a:endParaRPr lang="en-IE" sz="1100" dirty="0">
                        <a:effectLst/>
                        <a:latin typeface="Calibri" panose="020F0502020204030204" pitchFamily="34" charset="0"/>
                        <a:ea typeface="Times New Roman" panose="02020603050405020304" pitchFamily="18" charset="0"/>
                      </a:endParaRPr>
                    </a:p>
                  </a:txBody>
                  <a:tcPr marL="68144" marR="68144" marT="0" marB="0"/>
                </a:tc>
                <a:extLst>
                  <a:ext uri="{0D108BD9-81ED-4DB2-BD59-A6C34878D82A}">
                    <a16:rowId xmlns:a16="http://schemas.microsoft.com/office/drawing/2014/main" val="3013371378"/>
                  </a:ext>
                </a:extLst>
              </a:tr>
              <a:tr h="513156">
                <a:tc>
                  <a:txBody>
                    <a:bodyPr/>
                    <a:lstStyle/>
                    <a:p>
                      <a:pPr>
                        <a:spcAft>
                          <a:spcPts val="0"/>
                        </a:spcAft>
                      </a:pPr>
                      <a:r>
                        <a:rPr lang="en-US" sz="900" dirty="0">
                          <a:effectLst/>
                        </a:rPr>
                        <a:t>75% Maintenance</a:t>
                      </a:r>
                      <a:endParaRPr lang="en-IE" sz="1100" dirty="0">
                        <a:effectLst/>
                        <a:latin typeface="Calibri" panose="020F0502020204030204" pitchFamily="34" charset="0"/>
                        <a:ea typeface="Times New Roman" panose="02020603050405020304" pitchFamily="18" charset="0"/>
                      </a:endParaRPr>
                    </a:p>
                  </a:txBody>
                  <a:tcPr marL="68144" marR="68144" marT="0" marB="0"/>
                </a:tc>
                <a:tc>
                  <a:txBody>
                    <a:bodyPr/>
                    <a:lstStyle/>
                    <a:p>
                      <a:pPr algn="ctr"/>
                      <a:r>
                        <a:rPr lang="en-US" sz="900" dirty="0">
                          <a:effectLst/>
                        </a:rPr>
                        <a:t>€910</a:t>
                      </a:r>
                      <a:endParaRPr lang="en-IE" sz="1100" dirty="0">
                        <a:effectLst/>
                      </a:endParaRPr>
                    </a:p>
                    <a:p>
                      <a:pPr algn="ctr"/>
                      <a:r>
                        <a:rPr lang="en-US" sz="900" dirty="0">
                          <a:effectLst/>
                        </a:rPr>
                        <a:t>Maintenance &amp; 100% Fees and Contribution</a:t>
                      </a:r>
                      <a:endParaRPr lang="en-IE" sz="1100" dirty="0">
                        <a:effectLst/>
                        <a:latin typeface="Calibri" panose="020F0502020204030204" pitchFamily="34" charset="0"/>
                        <a:ea typeface="Times New Roman" panose="02020603050405020304" pitchFamily="18" charset="0"/>
                      </a:endParaRPr>
                    </a:p>
                  </a:txBody>
                  <a:tcPr marL="68144" marR="68144" marT="0" marB="0"/>
                </a:tc>
                <a:tc>
                  <a:txBody>
                    <a:bodyPr/>
                    <a:lstStyle/>
                    <a:p>
                      <a:pPr algn="ctr"/>
                      <a:r>
                        <a:rPr lang="en-US" sz="900" dirty="0">
                          <a:effectLst/>
                        </a:rPr>
                        <a:t>€2,270 </a:t>
                      </a:r>
                      <a:endParaRPr lang="en-IE" sz="1100">
                        <a:effectLst/>
                      </a:endParaRPr>
                    </a:p>
                    <a:p>
                      <a:pPr algn="ctr"/>
                      <a:r>
                        <a:rPr lang="en-US" sz="900" dirty="0">
                          <a:effectLst/>
                        </a:rPr>
                        <a:t>Maintenance &amp; 100% Fees and Contribution</a:t>
                      </a:r>
                      <a:endParaRPr lang="en-IE" sz="1100" dirty="0">
                        <a:effectLst/>
                        <a:latin typeface="Calibri" panose="020F0502020204030204" pitchFamily="34" charset="0"/>
                        <a:ea typeface="Times New Roman" panose="02020603050405020304" pitchFamily="18" charset="0"/>
                      </a:endParaRPr>
                    </a:p>
                  </a:txBody>
                  <a:tcPr marL="68144" marR="68144" marT="0" marB="0"/>
                </a:tc>
                <a:tc>
                  <a:txBody>
                    <a:bodyPr/>
                    <a:lstStyle/>
                    <a:p>
                      <a:pPr algn="ctr"/>
                      <a:r>
                        <a:rPr lang="en-US" sz="900" dirty="0">
                          <a:effectLst/>
                        </a:rPr>
                        <a:t>€40,790</a:t>
                      </a:r>
                      <a:endParaRPr lang="en-IE" sz="1100" dirty="0">
                        <a:effectLst/>
                        <a:latin typeface="Calibri" panose="020F0502020204030204" pitchFamily="34" charset="0"/>
                        <a:ea typeface="Times New Roman" panose="02020603050405020304" pitchFamily="18" charset="0"/>
                      </a:endParaRPr>
                    </a:p>
                  </a:txBody>
                  <a:tcPr marL="68144" marR="68144" marT="0" marB="0"/>
                </a:tc>
                <a:tc>
                  <a:txBody>
                    <a:bodyPr/>
                    <a:lstStyle/>
                    <a:p>
                      <a:pPr algn="ctr"/>
                      <a:r>
                        <a:rPr lang="en-US" sz="900" dirty="0">
                          <a:effectLst/>
                        </a:rPr>
                        <a:t>€45,025</a:t>
                      </a:r>
                      <a:endParaRPr lang="en-IE" sz="1100" dirty="0">
                        <a:effectLst/>
                        <a:latin typeface="Calibri" panose="020F0502020204030204" pitchFamily="34" charset="0"/>
                        <a:ea typeface="Times New Roman" panose="02020603050405020304" pitchFamily="18" charset="0"/>
                      </a:endParaRPr>
                    </a:p>
                  </a:txBody>
                  <a:tcPr marL="68144" marR="68144" marT="0" marB="0"/>
                </a:tc>
                <a:tc>
                  <a:txBody>
                    <a:bodyPr/>
                    <a:lstStyle/>
                    <a:p>
                      <a:pPr algn="ctr"/>
                      <a:r>
                        <a:rPr lang="en-US" sz="900" dirty="0">
                          <a:effectLst/>
                        </a:rPr>
                        <a:t>€48,890</a:t>
                      </a:r>
                      <a:endParaRPr lang="en-IE" sz="1100" dirty="0">
                        <a:effectLst/>
                        <a:latin typeface="Calibri" panose="020F0502020204030204" pitchFamily="34" charset="0"/>
                        <a:ea typeface="Times New Roman" panose="02020603050405020304" pitchFamily="18" charset="0"/>
                      </a:endParaRPr>
                    </a:p>
                  </a:txBody>
                  <a:tcPr marL="68144" marR="68144" marT="0" marB="0"/>
                </a:tc>
                <a:tc>
                  <a:txBody>
                    <a:bodyPr/>
                    <a:lstStyle/>
                    <a:p>
                      <a:pPr algn="ctr"/>
                      <a:r>
                        <a:rPr lang="en-US" sz="900" dirty="0">
                          <a:effectLst/>
                        </a:rPr>
                        <a:t>€4,670</a:t>
                      </a:r>
                      <a:endParaRPr lang="en-IE" sz="1100" dirty="0">
                        <a:effectLst/>
                        <a:latin typeface="Calibri" panose="020F0502020204030204" pitchFamily="34" charset="0"/>
                        <a:ea typeface="Times New Roman" panose="02020603050405020304" pitchFamily="18" charset="0"/>
                      </a:endParaRPr>
                    </a:p>
                  </a:txBody>
                  <a:tcPr marL="68144" marR="68144" marT="0" marB="0"/>
                </a:tc>
                <a:extLst>
                  <a:ext uri="{0D108BD9-81ED-4DB2-BD59-A6C34878D82A}">
                    <a16:rowId xmlns:a16="http://schemas.microsoft.com/office/drawing/2014/main" val="1020470705"/>
                  </a:ext>
                </a:extLst>
              </a:tr>
              <a:tr h="513156">
                <a:tc>
                  <a:txBody>
                    <a:bodyPr/>
                    <a:lstStyle/>
                    <a:p>
                      <a:pPr>
                        <a:spcAft>
                          <a:spcPts val="0"/>
                        </a:spcAft>
                      </a:pPr>
                      <a:r>
                        <a:rPr lang="en-US" sz="900" dirty="0">
                          <a:effectLst/>
                        </a:rPr>
                        <a:t>50% Maintenance</a:t>
                      </a:r>
                      <a:endParaRPr lang="en-IE" sz="1100" dirty="0">
                        <a:effectLst/>
                        <a:latin typeface="Calibri" panose="020F0502020204030204" pitchFamily="34" charset="0"/>
                        <a:ea typeface="Times New Roman" panose="02020603050405020304" pitchFamily="18" charset="0"/>
                      </a:endParaRPr>
                    </a:p>
                  </a:txBody>
                  <a:tcPr marL="68144" marR="68144" marT="0" marB="0"/>
                </a:tc>
                <a:tc>
                  <a:txBody>
                    <a:bodyPr/>
                    <a:lstStyle/>
                    <a:p>
                      <a:pPr algn="ctr"/>
                      <a:r>
                        <a:rPr lang="en-US" sz="900" dirty="0">
                          <a:effectLst/>
                        </a:rPr>
                        <a:t>€605</a:t>
                      </a:r>
                      <a:endParaRPr lang="en-IE" sz="1100" dirty="0">
                        <a:effectLst/>
                      </a:endParaRPr>
                    </a:p>
                    <a:p>
                      <a:pPr algn="ctr"/>
                      <a:r>
                        <a:rPr lang="en-US" sz="900" dirty="0">
                          <a:effectLst/>
                        </a:rPr>
                        <a:t>Maintenance &amp; 100% Fees and Contribution</a:t>
                      </a:r>
                      <a:endParaRPr lang="en-IE" sz="1100" dirty="0">
                        <a:effectLst/>
                        <a:latin typeface="Calibri" panose="020F0502020204030204" pitchFamily="34" charset="0"/>
                        <a:ea typeface="Times New Roman" panose="02020603050405020304" pitchFamily="18" charset="0"/>
                      </a:endParaRPr>
                    </a:p>
                  </a:txBody>
                  <a:tcPr marL="68144" marR="68144" marT="0" marB="0"/>
                </a:tc>
                <a:tc>
                  <a:txBody>
                    <a:bodyPr/>
                    <a:lstStyle/>
                    <a:p>
                      <a:pPr algn="ctr"/>
                      <a:r>
                        <a:rPr lang="en-US" sz="900" dirty="0">
                          <a:effectLst/>
                        </a:rPr>
                        <a:t>€1,515</a:t>
                      </a:r>
                      <a:endParaRPr lang="en-IE" sz="1100" dirty="0">
                        <a:effectLst/>
                      </a:endParaRPr>
                    </a:p>
                    <a:p>
                      <a:pPr algn="ctr"/>
                      <a:r>
                        <a:rPr lang="en-US" sz="900" dirty="0">
                          <a:effectLst/>
                        </a:rPr>
                        <a:t>Maintenance &amp; 100% Fees and Contribution</a:t>
                      </a:r>
                      <a:endParaRPr lang="en-IE" sz="1100" dirty="0">
                        <a:effectLst/>
                        <a:latin typeface="Calibri" panose="020F0502020204030204" pitchFamily="34" charset="0"/>
                        <a:ea typeface="Times New Roman" panose="02020603050405020304" pitchFamily="18" charset="0"/>
                      </a:endParaRPr>
                    </a:p>
                  </a:txBody>
                  <a:tcPr marL="68144" marR="68144" marT="0" marB="0"/>
                </a:tc>
                <a:tc>
                  <a:txBody>
                    <a:bodyPr/>
                    <a:lstStyle/>
                    <a:p>
                      <a:pPr algn="ctr"/>
                      <a:r>
                        <a:rPr lang="en-US" sz="900" dirty="0">
                          <a:effectLst/>
                        </a:rPr>
                        <a:t>€43,380</a:t>
                      </a:r>
                      <a:endParaRPr lang="en-IE" sz="1100" dirty="0">
                        <a:effectLst/>
                        <a:latin typeface="Calibri" panose="020F0502020204030204" pitchFamily="34" charset="0"/>
                        <a:ea typeface="Times New Roman" panose="02020603050405020304" pitchFamily="18" charset="0"/>
                      </a:endParaRPr>
                    </a:p>
                  </a:txBody>
                  <a:tcPr marL="68144" marR="68144" marT="0" marB="0"/>
                </a:tc>
                <a:tc>
                  <a:txBody>
                    <a:bodyPr/>
                    <a:lstStyle/>
                    <a:p>
                      <a:pPr algn="ctr"/>
                      <a:r>
                        <a:rPr lang="en-US" sz="900" dirty="0">
                          <a:effectLst/>
                        </a:rPr>
                        <a:t>€47,670</a:t>
                      </a:r>
                      <a:endParaRPr lang="en-IE" sz="1100" dirty="0">
                        <a:effectLst/>
                        <a:latin typeface="Calibri" panose="020F0502020204030204" pitchFamily="34" charset="0"/>
                        <a:ea typeface="Times New Roman" panose="02020603050405020304" pitchFamily="18" charset="0"/>
                      </a:endParaRPr>
                    </a:p>
                  </a:txBody>
                  <a:tcPr marL="68144" marR="68144" marT="0" marB="0"/>
                </a:tc>
                <a:tc>
                  <a:txBody>
                    <a:bodyPr/>
                    <a:lstStyle/>
                    <a:p>
                      <a:pPr algn="ctr"/>
                      <a:r>
                        <a:rPr lang="en-US" sz="900" dirty="0">
                          <a:effectLst/>
                        </a:rPr>
                        <a:t>€51,760</a:t>
                      </a:r>
                      <a:endParaRPr lang="en-IE" sz="1100" dirty="0">
                        <a:effectLst/>
                        <a:latin typeface="Calibri" panose="020F0502020204030204" pitchFamily="34" charset="0"/>
                        <a:ea typeface="Times New Roman" panose="02020603050405020304" pitchFamily="18" charset="0"/>
                      </a:endParaRPr>
                    </a:p>
                  </a:txBody>
                  <a:tcPr marL="68144" marR="68144" marT="0" marB="0"/>
                </a:tc>
                <a:tc>
                  <a:txBody>
                    <a:bodyPr/>
                    <a:lstStyle/>
                    <a:p>
                      <a:pPr algn="ctr"/>
                      <a:r>
                        <a:rPr lang="en-US" sz="900" dirty="0">
                          <a:effectLst/>
                        </a:rPr>
                        <a:t>€4,670</a:t>
                      </a:r>
                      <a:endParaRPr lang="en-IE" sz="1100" dirty="0">
                        <a:effectLst/>
                        <a:latin typeface="Calibri" panose="020F0502020204030204" pitchFamily="34" charset="0"/>
                        <a:ea typeface="Times New Roman" panose="02020603050405020304" pitchFamily="18" charset="0"/>
                      </a:endParaRPr>
                    </a:p>
                  </a:txBody>
                  <a:tcPr marL="68144" marR="68144" marT="0" marB="0"/>
                </a:tc>
                <a:extLst>
                  <a:ext uri="{0D108BD9-81ED-4DB2-BD59-A6C34878D82A}">
                    <a16:rowId xmlns:a16="http://schemas.microsoft.com/office/drawing/2014/main" val="2251012383"/>
                  </a:ext>
                </a:extLst>
              </a:tr>
              <a:tr h="513156">
                <a:tc>
                  <a:txBody>
                    <a:bodyPr/>
                    <a:lstStyle/>
                    <a:p>
                      <a:pPr>
                        <a:spcAft>
                          <a:spcPts val="0"/>
                        </a:spcAft>
                      </a:pPr>
                      <a:r>
                        <a:rPr lang="en-US" sz="900" dirty="0">
                          <a:effectLst/>
                        </a:rPr>
                        <a:t>25% Maintenance </a:t>
                      </a:r>
                      <a:endParaRPr lang="en-IE" sz="1100">
                        <a:effectLst/>
                        <a:latin typeface="Calibri" panose="020F0502020204030204" pitchFamily="34" charset="0"/>
                        <a:ea typeface="Times New Roman" panose="02020603050405020304" pitchFamily="18" charset="0"/>
                      </a:endParaRPr>
                    </a:p>
                  </a:txBody>
                  <a:tcPr marL="68144" marR="68144" marT="0" marB="0"/>
                </a:tc>
                <a:tc>
                  <a:txBody>
                    <a:bodyPr/>
                    <a:lstStyle/>
                    <a:p>
                      <a:pPr algn="ctr"/>
                      <a:r>
                        <a:rPr lang="en-US" sz="900" dirty="0">
                          <a:effectLst/>
                        </a:rPr>
                        <a:t>€305</a:t>
                      </a:r>
                      <a:endParaRPr lang="en-IE" sz="1100" dirty="0">
                        <a:effectLst/>
                      </a:endParaRPr>
                    </a:p>
                    <a:p>
                      <a:pPr algn="ctr"/>
                      <a:r>
                        <a:rPr lang="en-US" sz="900" dirty="0">
                          <a:effectLst/>
                        </a:rPr>
                        <a:t>Maintenance &amp; 100% Fees and Contribution</a:t>
                      </a:r>
                      <a:endParaRPr lang="en-IE" sz="1100" dirty="0">
                        <a:effectLst/>
                        <a:latin typeface="Calibri" panose="020F0502020204030204" pitchFamily="34" charset="0"/>
                        <a:ea typeface="Times New Roman" panose="02020603050405020304" pitchFamily="18" charset="0"/>
                      </a:endParaRPr>
                    </a:p>
                  </a:txBody>
                  <a:tcPr marL="68144" marR="68144" marT="0" marB="0"/>
                </a:tc>
                <a:tc>
                  <a:txBody>
                    <a:bodyPr/>
                    <a:lstStyle/>
                    <a:p>
                      <a:pPr algn="ctr"/>
                      <a:r>
                        <a:rPr lang="en-US" sz="900" dirty="0">
                          <a:effectLst/>
                        </a:rPr>
                        <a:t>€755</a:t>
                      </a:r>
                      <a:endParaRPr lang="en-IE" sz="1100" dirty="0">
                        <a:effectLst/>
                      </a:endParaRPr>
                    </a:p>
                    <a:p>
                      <a:pPr algn="ctr"/>
                      <a:r>
                        <a:rPr lang="en-US" sz="900" dirty="0">
                          <a:effectLst/>
                        </a:rPr>
                        <a:t>Maintenance &amp; 100% Fees and Contribution</a:t>
                      </a:r>
                      <a:endParaRPr lang="en-IE" sz="1100" dirty="0">
                        <a:effectLst/>
                        <a:latin typeface="Calibri" panose="020F0502020204030204" pitchFamily="34" charset="0"/>
                        <a:ea typeface="Times New Roman" panose="02020603050405020304" pitchFamily="18" charset="0"/>
                      </a:endParaRPr>
                    </a:p>
                  </a:txBody>
                  <a:tcPr marL="68144" marR="68144" marT="0" marB="0"/>
                </a:tc>
                <a:tc>
                  <a:txBody>
                    <a:bodyPr/>
                    <a:lstStyle/>
                    <a:p>
                      <a:pPr algn="ctr"/>
                      <a:r>
                        <a:rPr lang="en-US" sz="900" dirty="0">
                          <a:effectLst/>
                        </a:rPr>
                        <a:t>€45,790</a:t>
                      </a:r>
                      <a:endParaRPr lang="en-IE" sz="1100" dirty="0">
                        <a:effectLst/>
                        <a:latin typeface="Calibri" panose="020F0502020204030204" pitchFamily="34" charset="0"/>
                        <a:ea typeface="Times New Roman" panose="02020603050405020304" pitchFamily="18" charset="0"/>
                      </a:endParaRPr>
                    </a:p>
                  </a:txBody>
                  <a:tcPr marL="68144" marR="68144" marT="0" marB="0"/>
                </a:tc>
                <a:tc>
                  <a:txBody>
                    <a:bodyPr/>
                    <a:lstStyle/>
                    <a:p>
                      <a:pPr algn="ctr"/>
                      <a:r>
                        <a:rPr lang="en-US" sz="900" dirty="0">
                          <a:effectLst/>
                        </a:rPr>
                        <a:t>€50,325</a:t>
                      </a:r>
                      <a:endParaRPr lang="en-IE" sz="1100" dirty="0">
                        <a:effectLst/>
                        <a:latin typeface="Calibri" panose="020F0502020204030204" pitchFamily="34" charset="0"/>
                        <a:ea typeface="Times New Roman" panose="02020603050405020304" pitchFamily="18" charset="0"/>
                      </a:endParaRPr>
                    </a:p>
                  </a:txBody>
                  <a:tcPr marL="68144" marR="68144" marT="0" marB="0"/>
                </a:tc>
                <a:tc>
                  <a:txBody>
                    <a:bodyPr/>
                    <a:lstStyle/>
                    <a:p>
                      <a:pPr algn="ctr"/>
                      <a:r>
                        <a:rPr lang="en-US" sz="900" dirty="0">
                          <a:effectLst/>
                        </a:rPr>
                        <a:t>€54,630</a:t>
                      </a:r>
                      <a:endParaRPr lang="en-IE" sz="1100" dirty="0">
                        <a:effectLst/>
                        <a:latin typeface="Calibri" panose="020F0502020204030204" pitchFamily="34" charset="0"/>
                        <a:ea typeface="Times New Roman" panose="02020603050405020304" pitchFamily="18" charset="0"/>
                      </a:endParaRPr>
                    </a:p>
                  </a:txBody>
                  <a:tcPr marL="68144" marR="68144" marT="0" marB="0"/>
                </a:tc>
                <a:tc>
                  <a:txBody>
                    <a:bodyPr/>
                    <a:lstStyle/>
                    <a:p>
                      <a:pPr algn="ctr"/>
                      <a:r>
                        <a:rPr lang="en-US" sz="900" dirty="0">
                          <a:effectLst/>
                        </a:rPr>
                        <a:t>€4,670</a:t>
                      </a:r>
                      <a:endParaRPr lang="en-IE" sz="1100" dirty="0">
                        <a:effectLst/>
                      </a:endParaRPr>
                    </a:p>
                    <a:p>
                      <a:pPr algn="ctr"/>
                      <a:endParaRPr lang="en-IE" sz="1100" dirty="0">
                        <a:effectLst/>
                        <a:latin typeface="Calibri" panose="020F0502020204030204" pitchFamily="34" charset="0"/>
                        <a:ea typeface="Times New Roman" panose="02020603050405020304" pitchFamily="18" charset="0"/>
                      </a:endParaRPr>
                    </a:p>
                  </a:txBody>
                  <a:tcPr marL="68144" marR="68144" marT="0" marB="0"/>
                </a:tc>
                <a:extLst>
                  <a:ext uri="{0D108BD9-81ED-4DB2-BD59-A6C34878D82A}">
                    <a16:rowId xmlns:a16="http://schemas.microsoft.com/office/drawing/2014/main" val="1553237050"/>
                  </a:ext>
                </a:extLst>
              </a:tr>
              <a:tr h="342103">
                <a:tc>
                  <a:txBody>
                    <a:bodyPr/>
                    <a:lstStyle/>
                    <a:p>
                      <a:pPr>
                        <a:spcAft>
                          <a:spcPts val="0"/>
                        </a:spcAft>
                      </a:pPr>
                      <a:r>
                        <a:rPr lang="en-US" sz="900" dirty="0">
                          <a:effectLst/>
                        </a:rPr>
                        <a:t>No Maintenance</a:t>
                      </a:r>
                      <a:endParaRPr lang="en-IE" sz="1100" dirty="0">
                        <a:effectLst/>
                        <a:latin typeface="Calibri" panose="020F0502020204030204" pitchFamily="34" charset="0"/>
                        <a:ea typeface="Times New Roman" panose="02020603050405020304" pitchFamily="18" charset="0"/>
                      </a:endParaRPr>
                    </a:p>
                  </a:txBody>
                  <a:tcPr marL="68144" marR="68144" marT="0" marB="0"/>
                </a:tc>
                <a:tc>
                  <a:txBody>
                    <a:bodyPr/>
                    <a:lstStyle/>
                    <a:p>
                      <a:pPr algn="ctr"/>
                      <a:r>
                        <a:rPr lang="en-US" sz="900" dirty="0">
                          <a:effectLst/>
                        </a:rPr>
                        <a:t>50% Fees and 100% Contribution</a:t>
                      </a:r>
                      <a:endParaRPr lang="en-IE" sz="1100" dirty="0">
                        <a:effectLst/>
                        <a:latin typeface="Calibri" panose="020F0502020204030204" pitchFamily="34" charset="0"/>
                        <a:ea typeface="Times New Roman" panose="02020603050405020304" pitchFamily="18" charset="0"/>
                      </a:endParaRPr>
                    </a:p>
                  </a:txBody>
                  <a:tcPr marL="68144" marR="68144" marT="0" marB="0"/>
                </a:tc>
                <a:tc>
                  <a:txBody>
                    <a:bodyPr/>
                    <a:lstStyle/>
                    <a:p>
                      <a:pPr algn="ctr"/>
                      <a:r>
                        <a:rPr lang="en-US" sz="900" dirty="0">
                          <a:effectLst/>
                        </a:rPr>
                        <a:t>50% Fees and 100% Contribution</a:t>
                      </a:r>
                      <a:endParaRPr lang="en-IE" sz="1100" dirty="0">
                        <a:effectLst/>
                        <a:latin typeface="Calibri" panose="020F0502020204030204" pitchFamily="34" charset="0"/>
                        <a:ea typeface="Times New Roman" panose="02020603050405020304" pitchFamily="18" charset="0"/>
                      </a:endParaRPr>
                    </a:p>
                  </a:txBody>
                  <a:tcPr marL="68144" marR="68144" marT="0" marB="0"/>
                </a:tc>
                <a:tc>
                  <a:txBody>
                    <a:bodyPr/>
                    <a:lstStyle/>
                    <a:p>
                      <a:pPr algn="ctr"/>
                      <a:r>
                        <a:rPr lang="en-US" sz="900" dirty="0">
                          <a:effectLst/>
                        </a:rPr>
                        <a:t>€49,840</a:t>
                      </a:r>
                      <a:endParaRPr lang="en-IE" sz="1100" dirty="0">
                        <a:effectLst/>
                        <a:latin typeface="Calibri" panose="020F0502020204030204" pitchFamily="34" charset="0"/>
                        <a:ea typeface="Times New Roman" panose="02020603050405020304" pitchFamily="18" charset="0"/>
                      </a:endParaRPr>
                    </a:p>
                  </a:txBody>
                  <a:tcPr marL="68144" marR="68144" marT="0" marB="0"/>
                </a:tc>
                <a:tc>
                  <a:txBody>
                    <a:bodyPr/>
                    <a:lstStyle/>
                    <a:p>
                      <a:pPr algn="ctr"/>
                      <a:r>
                        <a:rPr lang="en-US" sz="900" dirty="0">
                          <a:effectLst/>
                        </a:rPr>
                        <a:t>€54,765</a:t>
                      </a:r>
                      <a:endParaRPr lang="en-IE" sz="1100" dirty="0">
                        <a:effectLst/>
                        <a:latin typeface="Calibri" panose="020F0502020204030204" pitchFamily="34" charset="0"/>
                        <a:ea typeface="Times New Roman" panose="02020603050405020304" pitchFamily="18" charset="0"/>
                      </a:endParaRPr>
                    </a:p>
                  </a:txBody>
                  <a:tcPr marL="68144" marR="68144" marT="0" marB="0"/>
                </a:tc>
                <a:tc>
                  <a:txBody>
                    <a:bodyPr/>
                    <a:lstStyle/>
                    <a:p>
                      <a:pPr algn="ctr"/>
                      <a:r>
                        <a:rPr lang="en-US" sz="900" dirty="0">
                          <a:effectLst/>
                        </a:rPr>
                        <a:t>€59,455</a:t>
                      </a:r>
                      <a:endParaRPr lang="en-IE" sz="1100" dirty="0">
                        <a:effectLst/>
                        <a:latin typeface="Calibri" panose="020F0502020204030204" pitchFamily="34" charset="0"/>
                        <a:ea typeface="Times New Roman" panose="02020603050405020304" pitchFamily="18" charset="0"/>
                      </a:endParaRPr>
                    </a:p>
                  </a:txBody>
                  <a:tcPr marL="68144" marR="68144" marT="0" marB="0"/>
                </a:tc>
                <a:tc>
                  <a:txBody>
                    <a:bodyPr/>
                    <a:lstStyle/>
                    <a:p>
                      <a:pPr algn="ctr"/>
                      <a:r>
                        <a:rPr lang="en-US" sz="900" dirty="0">
                          <a:effectLst/>
                        </a:rPr>
                        <a:t>€4,830</a:t>
                      </a:r>
                      <a:endParaRPr lang="en-IE" sz="1100" dirty="0">
                        <a:effectLst/>
                        <a:latin typeface="Calibri" panose="020F0502020204030204" pitchFamily="34" charset="0"/>
                        <a:ea typeface="Times New Roman" panose="02020603050405020304" pitchFamily="18" charset="0"/>
                      </a:endParaRPr>
                    </a:p>
                  </a:txBody>
                  <a:tcPr marL="68144" marR="68144" marT="0" marB="0"/>
                </a:tc>
                <a:extLst>
                  <a:ext uri="{0D108BD9-81ED-4DB2-BD59-A6C34878D82A}">
                    <a16:rowId xmlns:a16="http://schemas.microsoft.com/office/drawing/2014/main" val="2763349459"/>
                  </a:ext>
                </a:extLst>
              </a:tr>
              <a:tr h="480779">
                <a:tc>
                  <a:txBody>
                    <a:bodyPr/>
                    <a:lstStyle/>
                    <a:p>
                      <a:pPr>
                        <a:spcAft>
                          <a:spcPts val="0"/>
                        </a:spcAft>
                      </a:pPr>
                      <a:r>
                        <a:rPr lang="en-US" sz="1000" dirty="0">
                          <a:effectLst/>
                        </a:rPr>
                        <a:t>No Maintenance</a:t>
                      </a:r>
                      <a:endParaRPr lang="en-IE" sz="1100" dirty="0">
                        <a:effectLst/>
                        <a:latin typeface="Calibri" panose="020F0502020204030204" pitchFamily="34" charset="0"/>
                        <a:ea typeface="Times New Roman" panose="02020603050405020304" pitchFamily="18" charset="0"/>
                      </a:endParaRPr>
                    </a:p>
                  </a:txBody>
                  <a:tcPr marL="68144" marR="68144" marT="0" marB="0"/>
                </a:tc>
                <a:tc>
                  <a:txBody>
                    <a:bodyPr/>
                    <a:lstStyle/>
                    <a:p>
                      <a:pPr algn="ctr"/>
                      <a:r>
                        <a:rPr lang="en-US" sz="1000" dirty="0">
                          <a:effectLst/>
                        </a:rPr>
                        <a:t>50% Student Contribution</a:t>
                      </a:r>
                      <a:endParaRPr lang="en-IE" sz="1100" dirty="0">
                        <a:effectLst/>
                        <a:latin typeface="Calibri" panose="020F0502020204030204" pitchFamily="34" charset="0"/>
                        <a:ea typeface="Times New Roman" panose="02020603050405020304" pitchFamily="18" charset="0"/>
                      </a:endParaRPr>
                    </a:p>
                  </a:txBody>
                  <a:tcPr marL="68144" marR="68144" marT="0" marB="0"/>
                </a:tc>
                <a:tc>
                  <a:txBody>
                    <a:bodyPr/>
                    <a:lstStyle/>
                    <a:p>
                      <a:pPr algn="ctr"/>
                      <a:r>
                        <a:rPr lang="en-US" sz="1000" dirty="0">
                          <a:effectLst/>
                        </a:rPr>
                        <a:t>50% Student Contribution</a:t>
                      </a:r>
                      <a:endParaRPr lang="en-IE" sz="1100" dirty="0">
                        <a:effectLst/>
                        <a:latin typeface="Calibri" panose="020F0502020204030204" pitchFamily="34" charset="0"/>
                        <a:ea typeface="Times New Roman" panose="02020603050405020304" pitchFamily="18" charset="0"/>
                      </a:endParaRPr>
                    </a:p>
                  </a:txBody>
                  <a:tcPr marL="68144" marR="68144" marT="0" marB="0"/>
                </a:tc>
                <a:tc>
                  <a:txBody>
                    <a:bodyPr/>
                    <a:lstStyle/>
                    <a:p>
                      <a:pPr algn="ctr"/>
                      <a:r>
                        <a:rPr lang="en-US" sz="1000" dirty="0">
                          <a:effectLst/>
                        </a:rPr>
                        <a:t>€54,240</a:t>
                      </a:r>
                      <a:endParaRPr lang="en-IE" sz="1100" dirty="0">
                        <a:effectLst/>
                        <a:latin typeface="Calibri" panose="020F0502020204030204" pitchFamily="34" charset="0"/>
                        <a:ea typeface="Times New Roman" panose="02020603050405020304" pitchFamily="18" charset="0"/>
                      </a:endParaRPr>
                    </a:p>
                  </a:txBody>
                  <a:tcPr marL="68144" marR="68144" marT="0" marB="0"/>
                </a:tc>
                <a:tc>
                  <a:txBody>
                    <a:bodyPr/>
                    <a:lstStyle/>
                    <a:p>
                      <a:pPr algn="ctr"/>
                      <a:r>
                        <a:rPr lang="en-US" sz="1000" dirty="0">
                          <a:effectLst/>
                        </a:rPr>
                        <a:t>€59.595</a:t>
                      </a:r>
                      <a:endParaRPr lang="en-IE" sz="1100" dirty="0">
                        <a:effectLst/>
                        <a:latin typeface="Calibri" panose="020F0502020204030204" pitchFamily="34" charset="0"/>
                        <a:ea typeface="Times New Roman" panose="02020603050405020304" pitchFamily="18" charset="0"/>
                      </a:endParaRPr>
                    </a:p>
                  </a:txBody>
                  <a:tcPr marL="68144" marR="68144" marT="0" marB="0"/>
                </a:tc>
                <a:tc>
                  <a:txBody>
                    <a:bodyPr/>
                    <a:lstStyle/>
                    <a:p>
                      <a:pPr algn="ctr"/>
                      <a:r>
                        <a:rPr lang="en-US" sz="1000" dirty="0">
                          <a:effectLst/>
                        </a:rPr>
                        <a:t>€64,700</a:t>
                      </a:r>
                      <a:endParaRPr lang="en-IE" sz="1100" dirty="0">
                        <a:effectLst/>
                        <a:latin typeface="Calibri" panose="020F0502020204030204" pitchFamily="34" charset="0"/>
                        <a:ea typeface="Times New Roman" panose="02020603050405020304" pitchFamily="18" charset="0"/>
                      </a:endParaRPr>
                    </a:p>
                  </a:txBody>
                  <a:tcPr marL="68144" marR="68144" marT="0" marB="0"/>
                </a:tc>
                <a:tc>
                  <a:txBody>
                    <a:bodyPr/>
                    <a:lstStyle/>
                    <a:p>
                      <a:pPr algn="ctr"/>
                      <a:r>
                        <a:rPr lang="en-US" sz="1000" dirty="0">
                          <a:effectLst/>
                        </a:rPr>
                        <a:t>€4,830</a:t>
                      </a:r>
                      <a:endParaRPr lang="en-IE" sz="1100" dirty="0">
                        <a:effectLst/>
                        <a:latin typeface="Calibri" panose="020F0502020204030204" pitchFamily="34" charset="0"/>
                        <a:ea typeface="Times New Roman" panose="02020603050405020304" pitchFamily="18" charset="0"/>
                      </a:endParaRPr>
                    </a:p>
                  </a:txBody>
                  <a:tcPr marL="68144" marR="68144" marT="0" marB="0"/>
                </a:tc>
                <a:extLst>
                  <a:ext uri="{0D108BD9-81ED-4DB2-BD59-A6C34878D82A}">
                    <a16:rowId xmlns:a16="http://schemas.microsoft.com/office/drawing/2014/main" val="3420110532"/>
                  </a:ext>
                </a:extLst>
              </a:tr>
              <a:tr h="393419">
                <a:tc gridSpan="7">
                  <a:txBody>
                    <a:bodyPr/>
                    <a:lstStyle/>
                    <a:p>
                      <a:pPr>
                        <a:lnSpc>
                          <a:spcPct val="107000"/>
                        </a:lnSpc>
                        <a:spcAft>
                          <a:spcPts val="0"/>
                        </a:spcAft>
                      </a:pPr>
                      <a:r>
                        <a:rPr lang="en-US" sz="1000" dirty="0">
                          <a:effectLst/>
                        </a:rPr>
                        <a:t>100% Student Contribution = €3,000	50% Student Contribution = €1,500</a:t>
                      </a:r>
                      <a:endParaRPr lang="en-IE" sz="1100" dirty="0">
                        <a:effectLst/>
                      </a:endParaRPr>
                    </a:p>
                    <a:p>
                      <a:pPr>
                        <a:spcAft>
                          <a:spcPts val="0"/>
                        </a:spcAft>
                      </a:pPr>
                      <a:r>
                        <a:rPr lang="en-US" sz="1000" dirty="0">
                          <a:effectLst/>
                        </a:rPr>
                        <a:t>Source: SUSI Website</a:t>
                      </a:r>
                      <a:endParaRPr lang="en-IE"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144" marR="68144" marT="0" marB="0"/>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extLst>
                  <a:ext uri="{0D108BD9-81ED-4DB2-BD59-A6C34878D82A}">
                    <a16:rowId xmlns:a16="http://schemas.microsoft.com/office/drawing/2014/main" val="1492394313"/>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12B3F1BE7C86E46A69F3E69E03FBD9E" ma:contentTypeVersion="6" ma:contentTypeDescription="Create a new document." ma:contentTypeScope="" ma:versionID="5dc7b1b63f1c8d5248a08bbe195e5fa6">
  <xsd:schema xmlns:xsd="http://www.w3.org/2001/XMLSchema" xmlns:xs="http://www.w3.org/2001/XMLSchema" xmlns:p="http://schemas.microsoft.com/office/2006/metadata/properties" xmlns:ns2="75751341-4e38-443d-8585-25db36027aa2" xmlns:ns3="b84ea2e0-906e-4bde-905f-2a4f51a4481a" targetNamespace="http://schemas.microsoft.com/office/2006/metadata/properties" ma:root="true" ma:fieldsID="d7e22fb405727853c244e222c768d1f4" ns2:_="" ns3:_="">
    <xsd:import namespace="75751341-4e38-443d-8585-25db36027aa2"/>
    <xsd:import namespace="b84ea2e0-906e-4bde-905f-2a4f51a4481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751341-4e38-443d-8585-25db36027a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84ea2e0-906e-4bde-905f-2a4f51a4481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CB9A02A-BDC2-4DD8-BC3F-AB785AC8C576}">
  <ds:schemaRefs>
    <ds:schemaRef ds:uri="75751341-4e38-443d-8585-25db36027aa2"/>
    <ds:schemaRef ds:uri="b84ea2e0-906e-4bde-905f-2a4f51a4481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D7566A27-0B1E-48ED-944B-D67B2FCC4217}">
  <ds:schemaRefs>
    <ds:schemaRef ds:uri="http://schemas.microsoft.com/sharepoint/v3/contenttype/forms"/>
  </ds:schemaRefs>
</ds:datastoreItem>
</file>

<file path=customXml/itemProps3.xml><?xml version="1.0" encoding="utf-8"?>
<ds:datastoreItem xmlns:ds="http://schemas.openxmlformats.org/officeDocument/2006/customXml" ds:itemID="{328194BA-B0EB-41B4-B06B-0B1B58C32F44}">
  <ds:schemaRefs>
    <ds:schemaRef ds:uri="75751341-4e38-443d-8585-25db36027aa2"/>
    <ds:schemaRef ds:uri="b84ea2e0-906e-4bde-905f-2a4f51a4481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2767</TotalTime>
  <Words>2417</Words>
  <Application>Microsoft Office PowerPoint</Application>
  <PresentationFormat>On-screen Show (4:3)</PresentationFormat>
  <Paragraphs>398</Paragraphs>
  <Slides>21</Slides>
  <Notes>20</Notes>
  <HiddenSlides>0</HiddenSlides>
  <MMClips>1</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21</vt:i4>
      </vt:variant>
    </vt:vector>
  </HeadingPairs>
  <TitlesOfParts>
    <vt:vector size="27" baseType="lpstr">
      <vt:lpstr>Arial</vt:lpstr>
      <vt:lpstr>Calibri</vt:lpstr>
      <vt:lpstr>Segoe UI</vt:lpstr>
      <vt:lpstr>Times New Roman</vt:lpstr>
      <vt:lpstr>Office Theme</vt:lpstr>
      <vt:lpstr>1_Office Theme</vt:lpstr>
      <vt:lpstr>       Student Budgeting Advice Service</vt:lpstr>
      <vt:lpstr>Student Budgeting Advice Service</vt:lpstr>
      <vt:lpstr> Student Budgeting Advice Service</vt:lpstr>
      <vt:lpstr>Student Budgeting Advice Service</vt:lpstr>
      <vt:lpstr>PowerPoint Presentation</vt:lpstr>
      <vt:lpstr>Student Budgeting Advice Service   </vt:lpstr>
      <vt:lpstr>PowerPoint Presentation</vt:lpstr>
      <vt:lpstr>PowerPoint Presentation</vt:lpstr>
      <vt:lpstr>  Student Budgeting Advice Service  SUSI Reckonable Income Limits and Grants Table 2021/2022</vt:lpstr>
      <vt:lpstr>  Student Budgeting Advice Service  SUSI Reckonable Income Limits and Grants Table 2020/2021 </vt:lpstr>
      <vt:lpstr>Student Budgeting Advice Service</vt:lpstr>
      <vt:lpstr>Student Budgeting Advice Service</vt:lpstr>
      <vt:lpstr>Student Budgeting Advice Service   </vt:lpstr>
      <vt:lpstr>Student Budgeting Advice Service   </vt:lpstr>
      <vt:lpstr>Student Budgeting Advice Service</vt:lpstr>
      <vt:lpstr> Student Budgeting Advice Service</vt:lpstr>
      <vt:lpstr>Student Budgeting Advice Service</vt:lpstr>
      <vt:lpstr>Student Budgeting Advice Service</vt:lpstr>
      <vt:lpstr>Student Budgeting Advice Service</vt:lpstr>
      <vt:lpstr>Student Budgeting Advice Service</vt:lpstr>
      <vt:lpstr>Student Budgeting Advice Service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Budgeting Advice Service</dc:title>
  <dc:creator>maureen</dc:creator>
  <cp:lastModifiedBy>Ruth Killeen</cp:lastModifiedBy>
  <cp:revision>596</cp:revision>
  <cp:lastPrinted>2018-04-27T09:22:42Z</cp:lastPrinted>
  <dcterms:created xsi:type="dcterms:W3CDTF">2014-11-23T19:32:09Z</dcterms:created>
  <dcterms:modified xsi:type="dcterms:W3CDTF">2021-04-21T17:31:16Z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0x010100912B3F1BE7C86E46A69F3E69E03FBD9E</vt:lpwstr>
  </property>
</Properties>
</file>