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60" r:id="rId7"/>
    <p:sldId id="261" r:id="rId8"/>
    <p:sldId id="263" r:id="rId9"/>
    <p:sldId id="264" r:id="rId10"/>
    <p:sldId id="265" r:id="rId11"/>
    <p:sldId id="262" r:id="rId12"/>
    <p:sldId id="267" r:id="rId13"/>
    <p:sldId id="268" r:id="rId14"/>
    <p:sldId id="269" r:id="rId15"/>
    <p:sldId id="291" r:id="rId16"/>
    <p:sldId id="271" r:id="rId17"/>
    <p:sldId id="279" r:id="rId18"/>
    <p:sldId id="270" r:id="rId19"/>
    <p:sldId id="272" r:id="rId20"/>
    <p:sldId id="273" r:id="rId21"/>
    <p:sldId id="274" r:id="rId22"/>
    <p:sldId id="275" r:id="rId23"/>
    <p:sldId id="276" r:id="rId24"/>
    <p:sldId id="287" r:id="rId25"/>
    <p:sldId id="277" r:id="rId26"/>
    <p:sldId id="290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6402" y="1105027"/>
            <a:ext cx="6251194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4715" y="6092950"/>
            <a:ext cx="1448173" cy="67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4715" y="5919978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71628">
            <a:solidFill>
              <a:srgbClr val="0067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48895"/>
            <a:ext cx="46151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1032459"/>
            <a:ext cx="7906918" cy="476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0665" y="6494856"/>
            <a:ext cx="519175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noothuniversity.ie/programme-advisory-office" TargetMode="External"/><Relationship Id="rId2" Type="http://schemas.openxmlformats.org/officeDocument/2006/relationships/hyperlink" Target="mailto:programme.choices@mu.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88976"/>
            <a:ext cx="8671560" cy="648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1975" y="3933444"/>
            <a:ext cx="7200900" cy="2376170"/>
          </a:xfrm>
          <a:custGeom>
            <a:avLst/>
            <a:gdLst/>
            <a:ahLst/>
            <a:cxnLst/>
            <a:rect l="l" t="t" r="r" b="b"/>
            <a:pathLst>
              <a:path w="7200900" h="2376170">
                <a:moveTo>
                  <a:pt x="0" y="2375916"/>
                </a:moveTo>
                <a:lnTo>
                  <a:pt x="7200900" y="2375916"/>
                </a:lnTo>
                <a:lnTo>
                  <a:pt x="7200900" y="0"/>
                </a:lnTo>
                <a:lnTo>
                  <a:pt x="0" y="0"/>
                </a:lnTo>
                <a:lnTo>
                  <a:pt x="0" y="2375916"/>
                </a:lnTo>
                <a:close/>
              </a:path>
            </a:pathLst>
          </a:custGeom>
          <a:solidFill>
            <a:srgbClr val="006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612" y="188976"/>
            <a:ext cx="3543300" cy="1877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4270" y="4300854"/>
            <a:ext cx="5255895" cy="162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Module Choice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Second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Arts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endParaRPr sz="32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01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Advisor</a:t>
            </a:r>
            <a:r>
              <a:rPr lang="en-IE" sz="2400" b="1" spc="-5" dirty="0">
                <a:solidFill>
                  <a:srgbClr val="FFFFFF"/>
                </a:solidFill>
                <a:latin typeface="Calibri"/>
                <a:cs typeface="Calibri"/>
              </a:rPr>
              <a:t>y Team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61873"/>
            <a:ext cx="4977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MH101 </a:t>
            </a:r>
            <a:r>
              <a:rPr sz="4000" spc="-5" dirty="0"/>
              <a:t>in </a:t>
            </a:r>
            <a:r>
              <a:rPr sz="4000" spc="-10" dirty="0"/>
              <a:t>CourseFinder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01185" y="1418005"/>
            <a:ext cx="8004570" cy="3680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29783-E3F7-4FBC-A1A2-1FBC8E8F7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0"/>
            <a:ext cx="84933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1573170"/>
            <a:ext cx="2557780" cy="282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9610" y="343280"/>
            <a:ext cx="255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What </a:t>
            </a:r>
            <a:r>
              <a:rPr sz="2400" dirty="0"/>
              <a:t>is an</a:t>
            </a:r>
            <a:r>
              <a:rPr sz="2400" spc="-75" dirty="0"/>
              <a:t> </a:t>
            </a:r>
            <a:r>
              <a:rPr sz="2400" spc="-5" dirty="0"/>
              <a:t>Elective?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610" y="1371600"/>
            <a:ext cx="3852545" cy="37655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Electives allow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expand your  university </a:t>
            </a:r>
            <a:r>
              <a:rPr sz="2000" spc="-5" dirty="0">
                <a:latin typeface="Calibri"/>
                <a:cs typeface="Calibri"/>
              </a:rPr>
              <a:t>education by </a:t>
            </a:r>
            <a:r>
              <a:rPr sz="2000" spc="-10" dirty="0">
                <a:latin typeface="Calibri"/>
                <a:cs typeface="Calibri"/>
              </a:rPr>
              <a:t>providing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opportunity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study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area </a:t>
            </a:r>
            <a:r>
              <a:rPr sz="2000" spc="-5" dirty="0">
                <a:latin typeface="Calibri"/>
                <a:cs typeface="Calibri"/>
              </a:rPr>
              <a:t>outside  </a:t>
            </a:r>
            <a:r>
              <a:rPr sz="2000" spc="-10" dirty="0">
                <a:latin typeface="Calibri"/>
                <a:cs typeface="Calibri"/>
              </a:rPr>
              <a:t>your </a:t>
            </a:r>
            <a:r>
              <a:rPr sz="2000" dirty="0">
                <a:latin typeface="Calibri"/>
                <a:cs typeface="Calibri"/>
              </a:rPr>
              <a:t>chosen </a:t>
            </a:r>
            <a:r>
              <a:rPr sz="2000" spc="-5" dirty="0">
                <a:latin typeface="Calibri"/>
                <a:cs typeface="Calibri"/>
              </a:rPr>
              <a:t>degree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60960">
              <a:lnSpc>
                <a:spcPct val="150000"/>
              </a:lnSpc>
            </a:pP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Elective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lang="en-IE" sz="2000" dirty="0">
                <a:latin typeface="Calibri"/>
                <a:cs typeface="Calibri"/>
              </a:rPr>
              <a:t> worth</a:t>
            </a:r>
            <a:r>
              <a:rPr sz="2000" dirty="0">
                <a:latin typeface="Calibri"/>
                <a:cs typeface="Calibri"/>
              </a:rPr>
              <a:t> 10 </a:t>
            </a:r>
            <a:r>
              <a:rPr sz="2000" spc="-5" dirty="0">
                <a:latin typeface="Calibri"/>
                <a:cs typeface="Calibri"/>
              </a:rPr>
              <a:t>credits </a:t>
            </a:r>
            <a:r>
              <a:rPr lang="en-IE" sz="2000" spc="-5" dirty="0">
                <a:latin typeface="Calibri"/>
                <a:cs typeface="Calibri"/>
              </a:rPr>
              <a:t>: 2 x five credit modules - one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five </a:t>
            </a:r>
            <a:r>
              <a:rPr sz="2000" spc="-5" dirty="0">
                <a:latin typeface="Calibri"/>
                <a:cs typeface="Calibri"/>
              </a:rPr>
              <a:t>credit  module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lang="en-IE" sz="2000" dirty="0">
                <a:latin typeface="Calibri"/>
                <a:cs typeface="Calibri"/>
              </a:rPr>
              <a:t> each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semester </a:t>
            </a:r>
            <a:r>
              <a:rPr lang="en-IE" sz="200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38201"/>
            <a:ext cx="4632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Why </a:t>
            </a:r>
            <a:r>
              <a:rPr spc="-40" dirty="0"/>
              <a:t>take </a:t>
            </a:r>
            <a:r>
              <a:rPr spc="-5" dirty="0"/>
              <a:t>an</a:t>
            </a:r>
            <a:r>
              <a:rPr spc="15" dirty="0"/>
              <a:t> </a:t>
            </a:r>
            <a:r>
              <a:rPr spc="-10" dirty="0"/>
              <a:t>Elective?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0665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945032"/>
            <a:ext cx="7098665" cy="4820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8740" indent="-45720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Develop new skills that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spc="-10" dirty="0">
                <a:latin typeface="Calibri"/>
                <a:cs typeface="Calibri"/>
              </a:rPr>
              <a:t>compliment your </a:t>
            </a:r>
            <a:r>
              <a:rPr sz="2200" spc="-5" dirty="0">
                <a:latin typeface="Calibri"/>
                <a:cs typeface="Calibri"/>
              </a:rPr>
              <a:t>chosen  </a:t>
            </a:r>
            <a:r>
              <a:rPr sz="2200" spc="-15" dirty="0">
                <a:latin typeface="Calibri"/>
                <a:cs typeface="Calibri"/>
              </a:rPr>
              <a:t>programme </a:t>
            </a:r>
            <a:r>
              <a:rPr sz="2200" dirty="0">
                <a:latin typeface="Calibri"/>
                <a:cs typeface="Calibri"/>
              </a:rPr>
              <a:t>(e.g. </a:t>
            </a:r>
            <a:r>
              <a:rPr lang="en-IE"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language, </a:t>
            </a:r>
            <a:r>
              <a:rPr sz="2200" spc="-15" dirty="0">
                <a:latin typeface="Calibri"/>
                <a:cs typeface="Calibri"/>
              </a:rPr>
              <a:t>entrepreneurship, </a:t>
            </a:r>
            <a:r>
              <a:rPr sz="2200" dirty="0">
                <a:latin typeface="Calibri"/>
                <a:cs typeface="Calibri"/>
              </a:rPr>
              <a:t>or  </a:t>
            </a:r>
            <a:r>
              <a:rPr sz="2200" spc="-10" dirty="0">
                <a:latin typeface="Calibri"/>
                <a:cs typeface="Calibri"/>
              </a:rPr>
              <a:t>science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communication)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Broaden </a:t>
            </a:r>
            <a:r>
              <a:rPr sz="2200" spc="-15" dirty="0">
                <a:latin typeface="Calibri"/>
                <a:cs typeface="Calibri"/>
              </a:rPr>
              <a:t>your perspective: </a:t>
            </a:r>
            <a:r>
              <a:rPr sz="2200" spc="-5" dirty="0">
                <a:latin typeface="Calibri"/>
                <a:cs typeface="Calibri"/>
              </a:rPr>
              <a:t>study </a:t>
            </a:r>
            <a:r>
              <a:rPr sz="2200" spc="-10" dirty="0">
                <a:latin typeface="Calibri"/>
                <a:cs typeface="Calibri"/>
              </a:rPr>
              <a:t>across disciplines,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learn</a:t>
            </a:r>
            <a:endParaRPr sz="2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latin typeface="Calibri"/>
                <a:cs typeface="Calibri"/>
              </a:rPr>
              <a:t>how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think </a:t>
            </a:r>
            <a:r>
              <a:rPr sz="2200" spc="-20" dirty="0">
                <a:latin typeface="Calibri"/>
                <a:cs typeface="Calibri"/>
              </a:rPr>
              <a:t>differently </a:t>
            </a:r>
            <a:r>
              <a:rPr sz="2200" spc="-5" dirty="0">
                <a:latin typeface="Calibri"/>
                <a:cs typeface="Calibri"/>
              </a:rPr>
              <a:t>&amp; </a:t>
            </a:r>
            <a:r>
              <a:rPr sz="2200" spc="-10" dirty="0">
                <a:latin typeface="Calibri"/>
                <a:cs typeface="Calibri"/>
              </a:rPr>
              <a:t>appreciate </a:t>
            </a:r>
            <a:r>
              <a:rPr sz="2200" spc="-20" dirty="0">
                <a:latin typeface="Calibri"/>
                <a:cs typeface="Calibri"/>
              </a:rPr>
              <a:t>different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viewpoints</a:t>
            </a:r>
            <a:endParaRPr sz="22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50000"/>
              </a:lnSpc>
              <a:spcBef>
                <a:spcPts val="53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Introduction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diverse </a:t>
            </a:r>
            <a:r>
              <a:rPr sz="2200" spc="-10" dirty="0">
                <a:latin typeface="Calibri"/>
                <a:cs typeface="Calibri"/>
              </a:rPr>
              <a:t>fields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research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well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20" dirty="0">
                <a:latin typeface="Calibri"/>
                <a:cs typeface="Calibri"/>
              </a:rPr>
              <a:t>excellent </a:t>
            </a:r>
            <a:r>
              <a:rPr sz="2200" spc="-5" dirty="0">
                <a:latin typeface="Calibri"/>
                <a:cs typeface="Calibri"/>
              </a:rPr>
              <a:t>lecturing </a:t>
            </a:r>
            <a:r>
              <a:rPr sz="2200" spc="-20" dirty="0">
                <a:latin typeface="Calibri"/>
                <a:cs typeface="Calibri"/>
              </a:rPr>
              <a:t>staff </a:t>
            </a:r>
            <a:r>
              <a:rPr sz="2200" spc="-10" dirty="0">
                <a:latin typeface="Calibri"/>
                <a:cs typeface="Calibri"/>
              </a:rPr>
              <a:t>throughout the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University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5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0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start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new </a:t>
            </a:r>
            <a:r>
              <a:rPr sz="2200" spc="-5" dirty="0">
                <a:latin typeface="Calibri"/>
                <a:cs typeface="Calibri"/>
              </a:rPr>
              <a:t>language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25" dirty="0">
                <a:latin typeface="Calibri"/>
                <a:cs typeface="Calibri"/>
              </a:rPr>
              <a:t>keep </a:t>
            </a:r>
            <a:r>
              <a:rPr sz="2200" spc="-5" dirty="0">
                <a:latin typeface="Calibri"/>
                <a:cs typeface="Calibri"/>
              </a:rPr>
              <a:t>up a </a:t>
            </a:r>
            <a:r>
              <a:rPr sz="2200" spc="-10" dirty="0">
                <a:latin typeface="Calibri"/>
                <a:cs typeface="Calibri"/>
              </a:rPr>
              <a:t>current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one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4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Intrigued by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topic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644" y="478028"/>
            <a:ext cx="6784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How </a:t>
            </a:r>
            <a:r>
              <a:rPr sz="4000" spc="-5" dirty="0"/>
              <a:t>an </a:t>
            </a:r>
            <a:r>
              <a:rPr sz="4000" spc="-10" dirty="0"/>
              <a:t>Elective </a:t>
            </a:r>
            <a:r>
              <a:rPr sz="4000" spc="-20" dirty="0"/>
              <a:t>works </a:t>
            </a:r>
            <a:r>
              <a:rPr sz="4000" spc="-5" dirty="0"/>
              <a:t>–</a:t>
            </a:r>
            <a:r>
              <a:rPr sz="4000" spc="20" dirty="0"/>
              <a:t> </a:t>
            </a:r>
            <a:r>
              <a:rPr sz="4000" spc="-10" dirty="0"/>
              <a:t>MH101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4644" y="1354328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Double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3000883"/>
            <a:ext cx="2216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Major with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644" y="4647057"/>
            <a:ext cx="157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Single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Major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09967" y="1991867"/>
          <a:ext cx="6639559" cy="49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Elective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15707" y="3594100"/>
          <a:ext cx="6639558" cy="482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9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Elective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884289" y="5224653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4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317" y="5224653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4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5839" y="5224653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4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9967" y="5231003"/>
            <a:ext cx="6652259" cy="0"/>
          </a:xfrm>
          <a:custGeom>
            <a:avLst/>
            <a:gdLst/>
            <a:ahLst/>
            <a:cxnLst/>
            <a:rect l="l" t="t" r="r" b="b"/>
            <a:pathLst>
              <a:path w="6652259">
                <a:moveTo>
                  <a:pt x="0" y="0"/>
                </a:moveTo>
                <a:lnTo>
                  <a:pt x="66522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9967" y="5661025"/>
            <a:ext cx="6652259" cy="0"/>
          </a:xfrm>
          <a:custGeom>
            <a:avLst/>
            <a:gdLst/>
            <a:ahLst/>
            <a:cxnLst/>
            <a:rect l="l" t="t" r="r" b="b"/>
            <a:pathLst>
              <a:path w="6652259">
                <a:moveTo>
                  <a:pt x="0" y="0"/>
                </a:moveTo>
                <a:lnTo>
                  <a:pt x="665222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22667" y="5237353"/>
            <a:ext cx="5655310" cy="40513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r>
              <a:rPr sz="1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credits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90639" y="5237353"/>
            <a:ext cx="958850" cy="40513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63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Elective</a:t>
            </a:r>
            <a:endParaRPr sz="1200">
              <a:latin typeface="Calibri"/>
              <a:cs typeface="Calibri"/>
            </a:endParaRPr>
          </a:p>
          <a:p>
            <a:pPr marL="174625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credits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2621477"/>
            <a:ext cx="8362188" cy="3111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2" y="261873"/>
            <a:ext cx="349229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</a:t>
            </a:r>
            <a:r>
              <a:rPr lang="en-IE" sz="4000" spc="-5" dirty="0"/>
              <a:t>s</a:t>
            </a:r>
            <a:r>
              <a:rPr sz="4000" spc="-5" dirty="0"/>
              <a:t> &amp; C</a:t>
            </a:r>
            <a:r>
              <a:rPr lang="en-IE" sz="4000" spc="-5" dirty="0"/>
              <a:t>s</a:t>
            </a:r>
            <a:r>
              <a:rPr sz="4000" spc="-85" dirty="0"/>
              <a:t> </a:t>
            </a:r>
            <a:r>
              <a:rPr sz="4000" spc="-5" dirty="0"/>
              <a:t>apply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138173"/>
            <a:ext cx="75006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Registration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all modules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subject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usual timetable  </a:t>
            </a:r>
            <a:r>
              <a:rPr sz="2400" dirty="0">
                <a:latin typeface="Calibri"/>
                <a:cs typeface="Calibri"/>
              </a:rPr>
              <a:t>viability and </a:t>
            </a:r>
            <a:r>
              <a:rPr sz="2400" spc="-10" dirty="0">
                <a:latin typeface="Calibri"/>
                <a:cs typeface="Calibri"/>
              </a:rPr>
              <a:t>requirements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dirty="0">
                <a:latin typeface="Calibri"/>
                <a:cs typeface="Calibri"/>
              </a:rPr>
              <a:t>main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subjects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Electives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5" dirty="0">
                <a:latin typeface="Calibri"/>
                <a:cs typeface="Calibri"/>
              </a:rPr>
              <a:t>on every</a:t>
            </a:r>
            <a:r>
              <a:rPr sz="2400" spc="-10" dirty="0">
                <a:latin typeface="Calibri"/>
                <a:cs typeface="Calibri"/>
              </a:rPr>
              <a:t> programme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037" y="4725161"/>
            <a:ext cx="935990" cy="288290"/>
          </a:xfrm>
          <a:custGeom>
            <a:avLst/>
            <a:gdLst/>
            <a:ahLst/>
            <a:cxnLst/>
            <a:rect l="l" t="t" r="r" b="b"/>
            <a:pathLst>
              <a:path w="935990" h="288289">
                <a:moveTo>
                  <a:pt x="0" y="48006"/>
                </a:moveTo>
                <a:lnTo>
                  <a:pt x="3771" y="29307"/>
                </a:lnTo>
                <a:lnTo>
                  <a:pt x="14058" y="14049"/>
                </a:lnTo>
                <a:lnTo>
                  <a:pt x="29317" y="3768"/>
                </a:lnTo>
                <a:lnTo>
                  <a:pt x="48006" y="0"/>
                </a:lnTo>
                <a:lnTo>
                  <a:pt x="887730" y="0"/>
                </a:lnTo>
                <a:lnTo>
                  <a:pt x="906428" y="3768"/>
                </a:lnTo>
                <a:lnTo>
                  <a:pt x="921686" y="14049"/>
                </a:lnTo>
                <a:lnTo>
                  <a:pt x="931967" y="29307"/>
                </a:lnTo>
                <a:lnTo>
                  <a:pt x="935736" y="48006"/>
                </a:lnTo>
                <a:lnTo>
                  <a:pt x="935736" y="240030"/>
                </a:lnTo>
                <a:lnTo>
                  <a:pt x="931967" y="258728"/>
                </a:lnTo>
                <a:lnTo>
                  <a:pt x="921686" y="273986"/>
                </a:lnTo>
                <a:lnTo>
                  <a:pt x="906428" y="284267"/>
                </a:lnTo>
                <a:lnTo>
                  <a:pt x="887730" y="288036"/>
                </a:lnTo>
                <a:lnTo>
                  <a:pt x="48006" y="288036"/>
                </a:lnTo>
                <a:lnTo>
                  <a:pt x="29317" y="284267"/>
                </a:lnTo>
                <a:lnTo>
                  <a:pt x="14058" y="273986"/>
                </a:lnTo>
                <a:lnTo>
                  <a:pt x="3771" y="258728"/>
                </a:lnTo>
                <a:lnTo>
                  <a:pt x="0" y="240030"/>
                </a:lnTo>
                <a:lnTo>
                  <a:pt x="0" y="4800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1146" y="5266182"/>
            <a:ext cx="935990" cy="288290"/>
          </a:xfrm>
          <a:custGeom>
            <a:avLst/>
            <a:gdLst/>
            <a:ahLst/>
            <a:cxnLst/>
            <a:rect l="l" t="t" r="r" b="b"/>
            <a:pathLst>
              <a:path w="935990" h="288289">
                <a:moveTo>
                  <a:pt x="0" y="48006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887729" y="0"/>
                </a:lnTo>
                <a:lnTo>
                  <a:pt x="906428" y="3768"/>
                </a:lnTo>
                <a:lnTo>
                  <a:pt x="921686" y="14049"/>
                </a:lnTo>
                <a:lnTo>
                  <a:pt x="931967" y="29307"/>
                </a:lnTo>
                <a:lnTo>
                  <a:pt x="935735" y="48006"/>
                </a:lnTo>
                <a:lnTo>
                  <a:pt x="935735" y="240030"/>
                </a:lnTo>
                <a:lnTo>
                  <a:pt x="931967" y="258728"/>
                </a:lnTo>
                <a:lnTo>
                  <a:pt x="921686" y="273986"/>
                </a:lnTo>
                <a:lnTo>
                  <a:pt x="906428" y="284267"/>
                </a:lnTo>
                <a:lnTo>
                  <a:pt x="887729" y="288036"/>
                </a:lnTo>
                <a:lnTo>
                  <a:pt x="48005" y="288036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30"/>
                </a:lnTo>
                <a:lnTo>
                  <a:pt x="0" y="4800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0411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14566"/>
            <a:ext cx="7993380" cy="119888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4000" spc="-10" dirty="0"/>
              <a:t>Electives </a:t>
            </a:r>
            <a:r>
              <a:rPr sz="4000" spc="-5" dirty="0"/>
              <a:t>on </a:t>
            </a:r>
            <a:r>
              <a:rPr sz="4000" spc="-20" dirty="0"/>
              <a:t>offer </a:t>
            </a:r>
            <a:r>
              <a:rPr sz="4000" spc="-5" dirty="0"/>
              <a:t>this</a:t>
            </a:r>
            <a:r>
              <a:rPr sz="4000" spc="30" dirty="0"/>
              <a:t> </a:t>
            </a:r>
            <a:r>
              <a:rPr sz="4000" spc="-20" dirty="0"/>
              <a:t>year</a:t>
            </a:r>
            <a:endParaRPr sz="4000"/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Many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students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have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opportunity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take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Elective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400" b="0" spc="-45" dirty="0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1748" y="1219200"/>
            <a:ext cx="7503795" cy="468718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IE" sz="2400" spc="-5" dirty="0">
                <a:latin typeface="Calibri"/>
                <a:cs typeface="Calibri"/>
              </a:rPr>
              <a:t>Some of the </a:t>
            </a:r>
            <a:r>
              <a:rPr sz="2400" spc="-5" dirty="0">
                <a:latin typeface="Calibri"/>
                <a:cs typeface="Calibri"/>
              </a:rPr>
              <a:t>Electives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year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include: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5" dirty="0">
                <a:latin typeface="Calibri"/>
                <a:cs typeface="Calibri"/>
              </a:rPr>
              <a:t>Accounting in Society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Beginners Chinese</a:t>
            </a:r>
            <a:r>
              <a:rPr lang="en-IE" sz="2300" spc="-5" dirty="0">
                <a:latin typeface="Calibri"/>
                <a:cs typeface="Calibri"/>
              </a:rPr>
              <a:t> &amp; German (NEW!)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Continuing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French/Spanish/German/Gaeilge/Chinese</a:t>
            </a:r>
            <a:endParaRPr lang="en-IE" sz="2300" spc="-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5" dirty="0">
                <a:latin typeface="Calibri"/>
                <a:cs typeface="Calibri"/>
              </a:rPr>
              <a:t>Film and Screen Studies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Gender and </a:t>
            </a:r>
            <a:r>
              <a:rPr sz="2300" spc="-10" dirty="0">
                <a:latin typeface="Calibri"/>
                <a:cs typeface="Calibri"/>
              </a:rPr>
              <a:t>Sexuality </a:t>
            </a:r>
            <a:r>
              <a:rPr sz="2300" dirty="0">
                <a:latin typeface="Calibri"/>
                <a:cs typeface="Calibri"/>
              </a:rPr>
              <a:t>in </a:t>
            </a:r>
            <a:r>
              <a:rPr sz="2300" spc="-5" dirty="0">
                <a:latin typeface="Calibri"/>
                <a:cs typeface="Calibri"/>
              </a:rPr>
              <a:t>Society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Culture</a:t>
            </a:r>
            <a:endParaRPr lang="en-IE" sz="23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10" dirty="0">
                <a:latin typeface="Calibri"/>
                <a:cs typeface="Calibri"/>
              </a:rPr>
              <a:t>Good and Evil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Engaging </a:t>
            </a:r>
            <a:r>
              <a:rPr sz="2300" dirty="0">
                <a:latin typeface="Calibri"/>
                <a:cs typeface="Calibri"/>
              </a:rPr>
              <a:t>with civil </a:t>
            </a:r>
            <a:r>
              <a:rPr sz="2300" spc="-5" dirty="0">
                <a:latin typeface="Calibri"/>
                <a:cs typeface="Calibri"/>
              </a:rPr>
              <a:t>society</a:t>
            </a:r>
            <a:endParaRPr lang="en-IE" sz="23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10" dirty="0">
                <a:latin typeface="Calibri"/>
                <a:cs typeface="Calibri"/>
              </a:rPr>
              <a:t>Skills for Success (exceptions apply)</a:t>
            </a: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54965" algn="l"/>
                <a:tab pos="355600" algn="l"/>
              </a:tabLst>
            </a:pPr>
            <a:r>
              <a:rPr lang="en-IE" sz="2300" spc="-10" dirty="0">
                <a:latin typeface="Calibri"/>
                <a:cs typeface="Calibri"/>
              </a:rPr>
              <a:t>You should check Course Finder in mid July when it is updated for the academic year 22/23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67462"/>
            <a:ext cx="48729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4000" spc="-20" dirty="0"/>
              <a:t>Exception </a:t>
            </a:r>
            <a:r>
              <a:rPr sz="4000" spc="-25" dirty="0"/>
              <a:t>to </a:t>
            </a:r>
            <a:r>
              <a:rPr sz="4000" spc="-5" dirty="0"/>
              <a:t>the Rule…  Skills </a:t>
            </a:r>
            <a:r>
              <a:rPr sz="4000" spc="-25" dirty="0"/>
              <a:t>for</a:t>
            </a:r>
            <a:r>
              <a:rPr sz="4000" spc="10" dirty="0"/>
              <a:t> </a:t>
            </a:r>
            <a:r>
              <a:rPr sz="4000" spc="-5" dirty="0"/>
              <a:t>Success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4370" y="1913001"/>
            <a:ext cx="813117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Professional Development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Employability </a:t>
            </a:r>
            <a:r>
              <a:rPr sz="2400" spc="-5" dirty="0">
                <a:latin typeface="Calibri"/>
                <a:cs typeface="Calibri"/>
              </a:rPr>
              <a:t>Skills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module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5 </a:t>
            </a:r>
            <a:r>
              <a:rPr sz="2400" b="1" spc="-10" dirty="0">
                <a:latin typeface="Calibri"/>
                <a:cs typeface="Calibri"/>
              </a:rPr>
              <a:t>credits </a:t>
            </a:r>
            <a:r>
              <a:rPr sz="2400" dirty="0">
                <a:latin typeface="Calibri"/>
                <a:cs typeface="Calibri"/>
              </a:rPr>
              <a:t>in either </a:t>
            </a:r>
            <a:r>
              <a:rPr sz="2400" spc="-10" dirty="0">
                <a:latin typeface="Calibri"/>
                <a:cs typeface="Calibri"/>
              </a:rPr>
              <a:t>semester </a:t>
            </a:r>
            <a:r>
              <a:rPr sz="2400" spc="-5" dirty="0">
                <a:latin typeface="Calibri"/>
                <a:cs typeface="Calibri"/>
              </a:rPr>
              <a:t>one or </a:t>
            </a:r>
            <a:r>
              <a:rPr sz="2400" spc="-10" dirty="0">
                <a:latin typeface="Calibri"/>
                <a:cs typeface="Calibri"/>
              </a:rPr>
              <a:t>semester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two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Practice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range </a:t>
            </a:r>
            <a:r>
              <a:rPr sz="2400" spc="-5" dirty="0">
                <a:latin typeface="Calibri"/>
                <a:cs typeface="Calibri"/>
              </a:rPr>
              <a:t>of employability skills: </a:t>
            </a:r>
            <a:r>
              <a:rPr sz="2400" spc="-10" dirty="0">
                <a:latin typeface="Calibri"/>
                <a:cs typeface="Calibri"/>
              </a:rPr>
              <a:t>teamwork,  communication, </a:t>
            </a:r>
            <a:r>
              <a:rPr sz="2400" spc="-5" dirty="0">
                <a:latin typeface="Calibri"/>
                <a:cs typeface="Calibri"/>
              </a:rPr>
              <a:t>leadership, </a:t>
            </a:r>
            <a:r>
              <a:rPr sz="2400" spc="-15" dirty="0">
                <a:latin typeface="Calibri"/>
                <a:cs typeface="Calibri"/>
              </a:rPr>
              <a:t>creative </a:t>
            </a:r>
            <a:r>
              <a:rPr sz="2400" spc="-10" dirty="0">
                <a:latin typeface="Calibri"/>
                <a:cs typeface="Calibri"/>
              </a:rPr>
              <a:t>problem </a:t>
            </a:r>
            <a:r>
              <a:rPr sz="2400" dirty="0">
                <a:latin typeface="Calibri"/>
                <a:cs typeface="Calibri"/>
              </a:rPr>
              <a:t>solving, </a:t>
            </a:r>
            <a:r>
              <a:rPr sz="2400" spc="-5" dirty="0">
                <a:latin typeface="Calibri"/>
                <a:cs typeface="Calibri"/>
              </a:rPr>
              <a:t>self  </a:t>
            </a:r>
            <a:r>
              <a:rPr sz="2400" spc="-10" dirty="0">
                <a:latin typeface="Calibri"/>
                <a:cs typeface="Calibri"/>
              </a:rPr>
              <a:t>awareness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more</a:t>
            </a:r>
            <a:endParaRPr sz="2400">
              <a:latin typeface="Calibri"/>
              <a:cs typeface="Calibri"/>
            </a:endParaRPr>
          </a:p>
          <a:p>
            <a:pPr marL="355600" marR="216535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Continuous Assessment: </a:t>
            </a:r>
            <a:r>
              <a:rPr sz="2400" spc="-10" dirty="0">
                <a:latin typeface="Calibri"/>
                <a:cs typeface="Calibri"/>
              </a:rPr>
              <a:t>Simulated </a:t>
            </a:r>
            <a:r>
              <a:rPr sz="2400" spc="-5" dirty="0">
                <a:latin typeface="Calibri"/>
                <a:cs typeface="Calibri"/>
              </a:rPr>
              <a:t>Recruitment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dirty="0">
                <a:latin typeface="Calibri"/>
                <a:cs typeface="Calibri"/>
              </a:rPr>
              <a:t>with  </a:t>
            </a:r>
            <a:r>
              <a:rPr sz="2400" spc="-5" dirty="0">
                <a:latin typeface="Calibri"/>
                <a:cs typeface="Calibri"/>
              </a:rPr>
              <a:t>job application, interview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E-portfolio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7377" y="6450279"/>
            <a:ext cx="5344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1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Transfer </a:t>
            </a:r>
            <a:r>
              <a:rPr spc="-30" dirty="0"/>
              <a:t>from</a:t>
            </a:r>
            <a:r>
              <a:rPr spc="5" dirty="0"/>
              <a:t> 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1026" y="2312289"/>
            <a:ext cx="691451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0">
              <a:lnSpc>
                <a:spcPct val="100000"/>
              </a:lnSpc>
              <a:spcBef>
                <a:spcPts val="100"/>
              </a:spcBef>
            </a:pPr>
            <a:r>
              <a:rPr sz="6600" spc="-30" dirty="0">
                <a:latin typeface="Calibri"/>
                <a:cs typeface="Calibri"/>
              </a:rPr>
              <a:t>into </a:t>
            </a:r>
            <a:r>
              <a:rPr sz="6600" dirty="0">
                <a:latin typeface="Calibri"/>
                <a:cs typeface="Calibri"/>
              </a:rPr>
              <a:t>2nd </a:t>
            </a:r>
            <a:r>
              <a:rPr sz="6600" spc="-20" dirty="0">
                <a:latin typeface="Calibri"/>
                <a:cs typeface="Calibri"/>
              </a:rPr>
              <a:t>year </a:t>
            </a:r>
            <a:r>
              <a:rPr sz="6600" spc="-5" dirty="0">
                <a:latin typeface="Calibri"/>
                <a:cs typeface="Calibri"/>
              </a:rPr>
              <a:t>of  another</a:t>
            </a:r>
            <a:r>
              <a:rPr sz="6600" spc="-105" dirty="0">
                <a:latin typeface="Calibri"/>
                <a:cs typeface="Calibri"/>
              </a:rPr>
              <a:t> </a:t>
            </a:r>
            <a:r>
              <a:rPr sz="6600" spc="-30" dirty="0">
                <a:latin typeface="Calibri"/>
                <a:cs typeface="Calibri"/>
              </a:rPr>
              <a:t>programme</a:t>
            </a:r>
            <a:endParaRPr sz="6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Specific </a:t>
            </a:r>
            <a:r>
              <a:rPr spc="-45" dirty="0"/>
              <a:t>Transfer</a:t>
            </a:r>
            <a:r>
              <a:rPr spc="-70" dirty="0"/>
              <a:t> </a:t>
            </a:r>
            <a:r>
              <a:rPr spc="-10" dirty="0"/>
              <a:t>Criteria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41999"/>
              </p:ext>
            </p:extLst>
          </p:nvPr>
        </p:nvGraphicFramePr>
        <p:xfrm>
          <a:off x="272110" y="487933"/>
          <a:ext cx="8425815" cy="5317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84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857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Business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Progress into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Year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MH404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Bachelor of  Business Studies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1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double Business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(30 credits) or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single Business  subject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(15 credits)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Economics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Accounting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*Pass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40% 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module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53068"/>
                  </a:ext>
                </a:extLst>
              </a:tr>
              <a:tr h="3844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English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major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mark of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≥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50+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English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first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year.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07237"/>
                  </a:ext>
                </a:extLst>
              </a:tr>
              <a:tr h="3844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Geography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major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mark of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≥</a:t>
                      </a:r>
                      <a:r>
                        <a:rPr lang="en-IE" sz="14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0+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Geography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year.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History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major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mark of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≥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50%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History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year.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Law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LLB Single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major;</a:t>
                      </a:r>
                      <a:r>
                        <a:rPr lang="en-IE" sz="1400" dirty="0">
                          <a:latin typeface="Calibri"/>
                          <a:cs typeface="Calibri"/>
                        </a:rPr>
                        <a:t> ( this is a 4 year degree)</a:t>
                      </a:r>
                    </a:p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BCL Major </a:t>
                      </a:r>
                      <a:r>
                        <a:rPr lang="en-IE" sz="1400" spc="-30" dirty="0">
                          <a:latin typeface="+mn-lt"/>
                          <a:cs typeface="Calibri"/>
                        </a:rPr>
                        <a:t>[Law, </a:t>
                      </a:r>
                      <a:r>
                        <a:rPr lang="en-IE" sz="1400" dirty="0">
                          <a:latin typeface="+mn-lt"/>
                          <a:cs typeface="Calibri"/>
                        </a:rPr>
                        <a:t>40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credits </a:t>
                      </a:r>
                      <a:r>
                        <a:rPr lang="en-IE" sz="1400" dirty="0">
                          <a:latin typeface="+mn-lt"/>
                          <a:cs typeface="Calibri"/>
                        </a:rPr>
                        <a:t>&amp; Arts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subject,  </a:t>
                      </a:r>
                      <a:r>
                        <a:rPr lang="en-IE" sz="1400" dirty="0">
                          <a:latin typeface="+mn-lt"/>
                          <a:cs typeface="Calibri"/>
                        </a:rPr>
                        <a:t>20</a:t>
                      </a:r>
                      <a:r>
                        <a:rPr lang="en-IE"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credits]</a:t>
                      </a:r>
                      <a:endParaRPr lang="en-IE" sz="1400" dirty="0">
                        <a:latin typeface="+mn-lt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8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IE" sz="1400" spc="-5" dirty="0">
                          <a:latin typeface="+mn-lt"/>
                          <a:cs typeface="Calibri"/>
                        </a:rPr>
                        <a:t>Students </a:t>
                      </a:r>
                      <a:r>
                        <a:rPr lang="en-IE" sz="1400" dirty="0">
                          <a:latin typeface="+mn-lt"/>
                          <a:cs typeface="Calibri"/>
                        </a:rPr>
                        <a:t>who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successfully pass </a:t>
                      </a:r>
                      <a:r>
                        <a:rPr lang="en-IE" sz="1400" dirty="0">
                          <a:latin typeface="+mn-lt"/>
                          <a:cs typeface="Calibri"/>
                        </a:rPr>
                        <a:t>15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credits of Law </a:t>
                      </a:r>
                      <a:r>
                        <a:rPr lang="en-IE" sz="1400" dirty="0">
                          <a:latin typeface="+mn-lt"/>
                          <a:cs typeface="Calibri"/>
                        </a:rPr>
                        <a:t>in 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1st year </a:t>
                      </a:r>
                      <a:r>
                        <a:rPr lang="en-IE" sz="1400" spc="-15" dirty="0">
                          <a:latin typeface="+mn-lt"/>
                          <a:cs typeface="Calibri"/>
                        </a:rPr>
                        <a:t>have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following </a:t>
                      </a:r>
                      <a:r>
                        <a:rPr lang="en-IE" sz="1400" spc="-10" dirty="0">
                          <a:latin typeface="+mn-lt"/>
                          <a:cs typeface="Calibri"/>
                        </a:rPr>
                        <a:t>transfer</a:t>
                      </a:r>
                      <a:r>
                        <a:rPr lang="en-IE" sz="1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options:</a:t>
                      </a:r>
                      <a:endParaRPr lang="en-IE" sz="1400" dirty="0">
                        <a:latin typeface="+mn-lt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en-IE" sz="1400" spc="-5" dirty="0">
                          <a:latin typeface="+mn-lt"/>
                          <a:cs typeface="Calibri"/>
                        </a:rPr>
                        <a:t>-LLB Single</a:t>
                      </a:r>
                      <a:r>
                        <a:rPr lang="en-IE" sz="1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major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en-IE" sz="1400" spc="-5" dirty="0">
                          <a:latin typeface="+mn-lt"/>
                          <a:cs typeface="Calibri"/>
                        </a:rPr>
                        <a:t>-BCL Major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5266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48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BCL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Double</a:t>
                      </a:r>
                      <a:r>
                        <a:rPr lang="en-IE"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IE" sz="1400" dirty="0">
                          <a:latin typeface="+mn-lt"/>
                          <a:cs typeface="Calibri"/>
                        </a:rPr>
                        <a:t>Major</a:t>
                      </a: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IE" sz="1400" dirty="0">
                          <a:latin typeface="Calibri"/>
                          <a:cs typeface="Calibri"/>
                        </a:rPr>
                        <a:t>Must have passed 30 credits of Law to choose this option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6539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48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BCL Law &amp; Accounting</a:t>
                      </a: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IE" sz="1400" dirty="0">
                          <a:latin typeface="Calibri"/>
                          <a:cs typeface="Calibri"/>
                        </a:rPr>
                        <a:t>BCL Law &amp; Accounting must have 60% or more in Accounting (30 credits ) and have passed 30 credits of Law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8165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48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BCL Law &amp; Business</a:t>
                      </a: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IE" sz="1400" dirty="0">
                          <a:latin typeface="Calibri"/>
                          <a:cs typeface="Calibri"/>
                        </a:rPr>
                        <a:t>BCL Law &amp; Business (must have passed 30 credits of Law and 30 credits of Business)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359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48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BCL Law &amp; Criminology</a:t>
                      </a: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IE" sz="1400" dirty="0">
                          <a:latin typeface="Calibri"/>
                          <a:cs typeface="Calibri"/>
                        </a:rPr>
                        <a:t>BCL Law &amp; Criminology (must have passed 30 credits of Law and a pass in Criminology)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737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89992"/>
            <a:ext cx="7675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Specific </a:t>
            </a:r>
            <a:r>
              <a:rPr sz="4000" spc="-55" dirty="0"/>
              <a:t>Transfer </a:t>
            </a:r>
            <a:r>
              <a:rPr sz="4000" spc="-15" dirty="0"/>
              <a:t>Criteria</a:t>
            </a:r>
            <a:r>
              <a:rPr sz="4000" spc="75" dirty="0"/>
              <a:t> </a:t>
            </a:r>
            <a:r>
              <a:rPr sz="4000" spc="-10" dirty="0"/>
              <a:t>(continued)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13413"/>
              </p:ext>
            </p:extLst>
          </p:nvPr>
        </p:nvGraphicFramePr>
        <p:xfrm>
          <a:off x="568998" y="923544"/>
          <a:ext cx="7561580" cy="4012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859C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859C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Accounting</a:t>
                      </a:r>
                      <a:endParaRPr lang="en-IE" sz="1400" spc="-5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IE" sz="1400" spc="-5" dirty="0">
                          <a:latin typeface="Calibri"/>
                          <a:cs typeface="Calibri"/>
                        </a:rPr>
                        <a:t>(Must have passed 30 credits of Accounting to transfer to these degrees)</a:t>
                      </a:r>
                      <a:endParaRPr lang="en-IE"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52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MH403: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Accounting &amp; Finance</a:t>
                      </a:r>
                    </a:p>
                    <a:p>
                      <a:pPr marL="92075" marR="1352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lang="en-IE" sz="1400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IE"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35255">
                        <a:lnSpc>
                          <a:spcPct val="100000"/>
                        </a:lnSpc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MH407: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Business &amp; Accounting</a:t>
                      </a:r>
                    </a:p>
                    <a:p>
                      <a:pPr marL="92075" marR="135255">
                        <a:lnSpc>
                          <a:spcPct val="100000"/>
                        </a:lnSpc>
                      </a:pPr>
                      <a:endParaRPr lang="en-IE" sz="1400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IE"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35255">
                        <a:lnSpc>
                          <a:spcPct val="100000"/>
                        </a:lnSpc>
                      </a:pPr>
                      <a:r>
                        <a:rPr lang="en-IE" sz="1400" dirty="0">
                          <a:latin typeface="+mn-lt"/>
                          <a:cs typeface="Calibri"/>
                        </a:rPr>
                        <a:t>MH502: </a:t>
                      </a:r>
                      <a:r>
                        <a:rPr lang="en-IE" sz="1400" spc="-5" dirty="0">
                          <a:latin typeface="+mn-lt"/>
                          <a:cs typeface="Calibri"/>
                        </a:rPr>
                        <a:t>Law &amp; Accounting </a:t>
                      </a:r>
                      <a:endParaRPr lang="en-IE" sz="1400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IE" sz="14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endParaRPr lang="en-IE" sz="1400" dirty="0">
                        <a:latin typeface="+mn-lt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52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MH403: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60%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Accounting and 40%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Economics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35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MH407: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60%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Accounting and</a:t>
                      </a:r>
                      <a:r>
                        <a:rPr lang="en-IE" sz="1400" spc="-5" dirty="0">
                          <a:latin typeface="Calibri"/>
                          <a:cs typeface="Calibri"/>
                        </a:rPr>
                        <a:t> 4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lang="en-IE" sz="1400" spc="-5" dirty="0">
                          <a:latin typeface="Calibri"/>
                          <a:cs typeface="Calibri"/>
                        </a:rPr>
                        <a:t> (15 credits of Business)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352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MH502: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60%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Accounting and 40%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Law</a:t>
                      </a:r>
                      <a:r>
                        <a:rPr lang="en-IE" sz="1400" spc="-25" dirty="0">
                          <a:latin typeface="Calibri"/>
                          <a:cs typeface="Calibri"/>
                        </a:rPr>
                        <a:t> (30 credits in each subject)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*All of the above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AC160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Economics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Finance</a:t>
                      </a:r>
                      <a:endParaRPr lang="en-IE" sz="1400" spc="-5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lang="en-IE" sz="1400" spc="-5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IE" sz="1400" spc="-5" dirty="0">
                          <a:latin typeface="Calibri"/>
                          <a:cs typeface="Calibri"/>
                        </a:rPr>
                        <a:t>Other options available also see page 17 of the MH101 Guide for First Year Students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MH401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Finance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1440" marR="363220">
                        <a:lnSpc>
                          <a:spcPct val="100000"/>
                        </a:lnSpc>
                      </a:pPr>
                      <a:endParaRPr lang="en-IE" sz="1400" dirty="0">
                        <a:latin typeface="Calibri"/>
                        <a:cs typeface="Calibri"/>
                      </a:endParaRPr>
                    </a:p>
                    <a:p>
                      <a:pPr marL="91440" marR="3632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MH401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International Finance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Economics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083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Economics/Finance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Accounting</a:t>
                      </a:r>
                      <a:r>
                        <a:rPr lang="en-IE" sz="1400" spc="-5" dirty="0">
                          <a:latin typeface="Calibri"/>
                          <a:cs typeface="Calibri"/>
                        </a:rPr>
                        <a:t>  (either the 15 or 30 credits of Accounting)</a:t>
                      </a: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92075" marR="10083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Economics/Finance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Maths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49141" y="6450279"/>
            <a:ext cx="5191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02" y="4891278"/>
            <a:ext cx="65970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There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b="1" spc="-5" dirty="0">
                <a:latin typeface="Calibri"/>
                <a:cs typeface="Calibri"/>
              </a:rPr>
              <a:t>no </a:t>
            </a:r>
            <a:r>
              <a:rPr sz="1600" b="1" spc="-15" dirty="0">
                <a:latin typeface="Calibri"/>
                <a:cs typeface="Calibri"/>
              </a:rPr>
              <a:t>transfer </a:t>
            </a:r>
            <a:r>
              <a:rPr sz="1600" b="1" spc="-5" dirty="0">
                <a:latin typeface="Calibri"/>
                <a:cs typeface="Calibri"/>
              </a:rPr>
              <a:t>option </a:t>
            </a:r>
            <a:r>
              <a:rPr sz="1600" spc="-15" dirty="0">
                <a:latin typeface="Calibri"/>
                <a:cs typeface="Calibri"/>
              </a:rPr>
              <a:t>from </a:t>
            </a:r>
            <a:r>
              <a:rPr sz="1600" spc="-5" dirty="0">
                <a:latin typeface="Calibri"/>
                <a:cs typeface="Calibri"/>
              </a:rPr>
              <a:t>Arts </a:t>
            </a:r>
            <a:r>
              <a:rPr sz="1600" spc="-10" dirty="0">
                <a:latin typeface="Calibri"/>
                <a:cs typeface="Calibri"/>
              </a:rPr>
              <a:t>to 2nd year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following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programmes: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BA </a:t>
            </a:r>
            <a:r>
              <a:rPr sz="1600" spc="-5" dirty="0">
                <a:latin typeface="Calibri"/>
                <a:cs typeface="Calibri"/>
              </a:rPr>
              <a:t>or BSc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Psychology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Primary </a:t>
            </a:r>
            <a:r>
              <a:rPr sz="1600" spc="-10" dirty="0">
                <a:latin typeface="Calibri"/>
                <a:cs typeface="Calibri"/>
              </a:rPr>
              <a:t>School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Teaching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89992"/>
            <a:ext cx="4274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Overview </a:t>
            </a:r>
            <a:r>
              <a:rPr sz="4000" spc="-5" dirty="0"/>
              <a:t>of</a:t>
            </a:r>
            <a:r>
              <a:rPr sz="4000" spc="-55" dirty="0"/>
              <a:t> </a:t>
            </a:r>
            <a:r>
              <a:rPr sz="4000" spc="-5" dirty="0"/>
              <a:t>Session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809" y="1058418"/>
            <a:ext cx="6725284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7665" algn="l"/>
                <a:tab pos="368935" algn="l"/>
              </a:tabLst>
            </a:pPr>
            <a:r>
              <a:rPr sz="3200" spc="10" dirty="0">
                <a:latin typeface="Calibri"/>
                <a:cs typeface="Calibri"/>
              </a:rPr>
              <a:t>2</a:t>
            </a:r>
            <a:r>
              <a:rPr sz="3150" spc="15" baseline="25132" dirty="0">
                <a:latin typeface="Calibri"/>
                <a:cs typeface="Calibri"/>
              </a:rPr>
              <a:t>nd </a:t>
            </a:r>
            <a:r>
              <a:rPr sz="3200" spc="-60" dirty="0">
                <a:latin typeface="Calibri"/>
                <a:cs typeface="Calibri"/>
              </a:rPr>
              <a:t>Year </a:t>
            </a:r>
            <a:r>
              <a:rPr sz="3200" spc="-10" dirty="0">
                <a:latin typeface="Calibri"/>
                <a:cs typeface="Calibri"/>
              </a:rPr>
              <a:t>Flexible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Pathways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67665" algn="l"/>
                <a:tab pos="368935" algn="l"/>
              </a:tabLst>
            </a:pPr>
            <a:r>
              <a:rPr sz="3200" spc="-5" dirty="0">
                <a:latin typeface="Calibri"/>
                <a:cs typeface="Calibri"/>
              </a:rPr>
              <a:t>Subject </a:t>
            </a:r>
            <a:r>
              <a:rPr sz="3200" dirty="0">
                <a:latin typeface="Calibri"/>
                <a:cs typeface="Calibri"/>
              </a:rPr>
              <a:t>&amp; Module </a:t>
            </a:r>
            <a:r>
              <a:rPr sz="3200" spc="-5" dirty="0">
                <a:latin typeface="Calibri"/>
                <a:cs typeface="Calibri"/>
              </a:rPr>
              <a:t>Choice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60" dirty="0">
                <a:latin typeface="Calibri"/>
                <a:cs typeface="Calibri"/>
              </a:rPr>
              <a:t>Year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67665" algn="l"/>
                <a:tab pos="368935" algn="l"/>
              </a:tabLst>
            </a:pPr>
            <a:r>
              <a:rPr sz="3200" spc="-10" dirty="0">
                <a:latin typeface="Calibri"/>
                <a:cs typeface="Calibri"/>
              </a:rPr>
              <a:t>Electives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67665" algn="l"/>
                <a:tab pos="368935" algn="l"/>
              </a:tabLst>
            </a:pPr>
            <a:r>
              <a:rPr sz="3200" spc="-5" dirty="0">
                <a:latin typeface="Calibri"/>
                <a:cs typeface="Calibri"/>
              </a:rPr>
              <a:t>Opportunities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enhance </a:t>
            </a:r>
            <a:r>
              <a:rPr sz="3200" spc="-15" dirty="0">
                <a:latin typeface="Calibri"/>
                <a:cs typeface="Calibri"/>
              </a:rPr>
              <a:t>your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degree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67665" algn="l"/>
                <a:tab pos="368935" algn="l"/>
              </a:tabLst>
            </a:pPr>
            <a:r>
              <a:rPr sz="3200" spc="-5" dirty="0">
                <a:latin typeface="Calibri"/>
                <a:cs typeface="Calibri"/>
              </a:rPr>
              <a:t>Marks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10" dirty="0">
                <a:latin typeface="Calibri"/>
                <a:cs typeface="Calibri"/>
              </a:rPr>
              <a:t> Standards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67665" algn="l"/>
                <a:tab pos="368935" algn="l"/>
              </a:tabLst>
            </a:pPr>
            <a:r>
              <a:rPr sz="3200" spc="-5" dirty="0">
                <a:latin typeface="Calibri"/>
                <a:cs typeface="Calibri"/>
              </a:rPr>
              <a:t>Where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find </a:t>
            </a:r>
            <a:r>
              <a:rPr sz="3200" spc="-10" dirty="0">
                <a:latin typeface="Calibri"/>
                <a:cs typeface="Calibri"/>
              </a:rPr>
              <a:t>more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616458"/>
            <a:ext cx="69189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22.5 </a:t>
            </a:r>
            <a:r>
              <a:rPr spc="-10" dirty="0"/>
              <a:t>credits </a:t>
            </a:r>
            <a:r>
              <a:rPr spc="-5" dirty="0"/>
              <a:t>does </a:t>
            </a:r>
            <a:r>
              <a:rPr dirty="0"/>
              <a:t>not </a:t>
            </a:r>
            <a:r>
              <a:rPr spc="-30" dirty="0"/>
              <a:t>make </a:t>
            </a:r>
            <a:r>
              <a:rPr dirty="0"/>
              <a:t>a</a:t>
            </a:r>
            <a:r>
              <a:rPr spc="-40" dirty="0"/>
              <a:t> </a:t>
            </a:r>
            <a:r>
              <a:rPr spc="-5" dirty="0"/>
              <a:t>Double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15900"/>
              </p:ext>
            </p:extLst>
          </p:nvPr>
        </p:nvGraphicFramePr>
        <p:xfrm>
          <a:off x="461187" y="1618614"/>
          <a:ext cx="8064497" cy="200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029">
                <a:tc gridSpan="4">
                  <a:txBody>
                    <a:bodyPr/>
                    <a:lstStyle/>
                    <a:p>
                      <a:pPr marL="756285" algn="l">
                        <a:lnSpc>
                          <a:spcPts val="2055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difference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 double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subject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 22.5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credits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 a</a:t>
                      </a:r>
                      <a:r>
                        <a:rPr sz="1800" b="1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subject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55">
                <a:tc>
                  <a:txBody>
                    <a:bodyPr/>
                    <a:lstStyle/>
                    <a:p>
                      <a:pPr marL="68580">
                        <a:lnSpc>
                          <a:spcPts val="2055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Semester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Semester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055"/>
                        </a:lnSpc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28">
                <a:tc>
                  <a:txBody>
                    <a:bodyPr/>
                    <a:lstStyle/>
                    <a:p>
                      <a:pPr marL="68580">
                        <a:lnSpc>
                          <a:spcPts val="205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Double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subject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5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05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Single subject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additional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module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aseline="25462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800" spc="225" baseline="25462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semester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7.5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7.5 + 7.5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22.5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credits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40251" y="6450279"/>
            <a:ext cx="4700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spc="-10" dirty="0">
                <a:latin typeface="Calibri"/>
                <a:cs typeface="Calibri"/>
              </a:rPr>
              <a:t>Advisory, </a:t>
            </a:r>
            <a:r>
              <a:rPr sz="1400" b="1" spc="-5" dirty="0">
                <a:latin typeface="Calibri"/>
                <a:cs typeface="Calibri"/>
              </a:rPr>
              <a:t>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4178553"/>
            <a:ext cx="7207884" cy="11746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general, </a:t>
            </a:r>
            <a:r>
              <a:rPr sz="2000" spc="-5" dirty="0">
                <a:latin typeface="Calibri"/>
                <a:cs typeface="Calibri"/>
              </a:rPr>
              <a:t>students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10" dirty="0">
                <a:latin typeface="Calibri"/>
                <a:cs typeface="Calibri"/>
              </a:rPr>
              <a:t>register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22.5 </a:t>
            </a:r>
            <a:r>
              <a:rPr sz="2000" spc="-5" dirty="0">
                <a:latin typeface="Calibri"/>
                <a:cs typeface="Calibri"/>
              </a:rPr>
              <a:t>credits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5" dirty="0">
                <a:latin typeface="Calibri"/>
                <a:cs typeface="Calibri"/>
              </a:rPr>
              <a:t>subject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same </a:t>
            </a:r>
            <a:r>
              <a:rPr sz="2000" spc="-10" dirty="0">
                <a:latin typeface="Calibri"/>
                <a:cs typeface="Calibri"/>
              </a:rPr>
              <a:t>progression </a:t>
            </a:r>
            <a:r>
              <a:rPr sz="2000" spc="-5" dirty="0">
                <a:latin typeface="Calibri"/>
                <a:cs typeface="Calibri"/>
              </a:rPr>
              <a:t>options </a:t>
            </a: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student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5" dirty="0">
                <a:latin typeface="Calibri"/>
                <a:cs typeface="Calibri"/>
              </a:rPr>
              <a:t>studies </a:t>
            </a:r>
            <a:r>
              <a:rPr sz="2000" dirty="0">
                <a:latin typeface="Calibri"/>
                <a:cs typeface="Calibri"/>
              </a:rPr>
              <a:t>15 </a:t>
            </a:r>
            <a:r>
              <a:rPr sz="2000" spc="-5" dirty="0">
                <a:latin typeface="Calibri"/>
                <a:cs typeface="Calibri"/>
              </a:rPr>
              <a:t>credits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subject.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17424"/>
            <a:ext cx="4034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Marks </a:t>
            </a:r>
            <a:r>
              <a:rPr sz="4000" spc="-5" dirty="0"/>
              <a:t>&amp;</a:t>
            </a:r>
            <a:r>
              <a:rPr sz="4000" spc="-60" dirty="0"/>
              <a:t> </a:t>
            </a:r>
            <a:r>
              <a:rPr sz="4000" spc="-15" dirty="0"/>
              <a:t>Standards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023061"/>
            <a:ext cx="7772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All </a:t>
            </a:r>
            <a:r>
              <a:rPr sz="2400" b="1" spc="-15" dirty="0">
                <a:latin typeface="Calibri"/>
                <a:cs typeface="Calibri"/>
              </a:rPr>
              <a:t>years </a:t>
            </a:r>
            <a:r>
              <a:rPr sz="2400" b="1" spc="-10" dirty="0">
                <a:latin typeface="Calibri"/>
                <a:cs typeface="Calibri"/>
              </a:rPr>
              <a:t>after </a:t>
            </a:r>
            <a:r>
              <a:rPr sz="2400" b="1" spc="-15" dirty="0">
                <a:latin typeface="Calibri"/>
                <a:cs typeface="Calibri"/>
              </a:rPr>
              <a:t>first </a:t>
            </a:r>
            <a:r>
              <a:rPr sz="2400" b="1" spc="-10" dirty="0">
                <a:latin typeface="Calibri"/>
                <a:cs typeface="Calibri"/>
              </a:rPr>
              <a:t>year contribute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lang="en-IE" sz="2400" b="1" spc="-15" dirty="0">
                <a:latin typeface="Calibri"/>
                <a:cs typeface="Calibri"/>
              </a:rPr>
              <a:t>your </a:t>
            </a:r>
            <a:r>
              <a:rPr sz="2400" b="1" spc="-5" dirty="0">
                <a:latin typeface="Calibri"/>
                <a:cs typeface="Calibri"/>
              </a:rPr>
              <a:t>final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lang="en-IE" sz="2400" b="1" dirty="0">
                <a:latin typeface="Calibri"/>
                <a:cs typeface="Calibri"/>
              </a:rPr>
              <a:t>degree </a:t>
            </a:r>
            <a:r>
              <a:rPr sz="2400" b="1" spc="-10" dirty="0">
                <a:latin typeface="Calibri"/>
                <a:cs typeface="Calibri"/>
              </a:rPr>
              <a:t>result.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25244" y="3265804"/>
          <a:ext cx="6408420" cy="208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0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Four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25244" y="1657476"/>
          <a:ext cx="6408420" cy="1278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Three year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478" y="1032459"/>
            <a:ext cx="7045959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  <a:tabLst>
                <a:tab pos="1240155" algn="l"/>
              </a:tabLst>
            </a:pPr>
            <a:r>
              <a:rPr sz="6600" spc="-45" dirty="0">
                <a:latin typeface="Calibri"/>
                <a:cs typeface="Calibri"/>
              </a:rPr>
              <a:t>Any </a:t>
            </a:r>
            <a:r>
              <a:rPr sz="6600" spc="-15" dirty="0">
                <a:latin typeface="Calibri"/>
                <a:cs typeface="Calibri"/>
              </a:rPr>
              <a:t>questions about  </a:t>
            </a:r>
            <a:r>
              <a:rPr sz="6600" dirty="0">
                <a:latin typeface="Calibri"/>
                <a:cs typeface="Calibri"/>
              </a:rPr>
              <a:t>2</a:t>
            </a:r>
            <a:r>
              <a:rPr sz="6600" baseline="25252" dirty="0">
                <a:latin typeface="Calibri"/>
                <a:cs typeface="Calibri"/>
              </a:rPr>
              <a:t>nd	</a:t>
            </a:r>
            <a:r>
              <a:rPr sz="6600" spc="-20" dirty="0">
                <a:latin typeface="Calibri"/>
                <a:cs typeface="Calibri"/>
              </a:rPr>
              <a:t>year</a:t>
            </a:r>
            <a:endParaRPr sz="6600">
              <a:latin typeface="Calibri"/>
              <a:cs typeface="Calibri"/>
            </a:endParaRPr>
          </a:p>
          <a:p>
            <a:pPr marL="466090" marR="459105" algn="ctr">
              <a:lnSpc>
                <a:spcPct val="100000"/>
              </a:lnSpc>
              <a:spcBef>
                <a:spcPts val="1590"/>
              </a:spcBef>
            </a:pPr>
            <a:r>
              <a:rPr sz="6600" spc="-10" dirty="0">
                <a:latin typeface="Calibri"/>
                <a:cs typeface="Calibri"/>
              </a:rPr>
              <a:t>Subject </a:t>
            </a:r>
            <a:r>
              <a:rPr sz="6600" dirty="0">
                <a:latin typeface="Calibri"/>
                <a:cs typeface="Calibri"/>
              </a:rPr>
              <a:t>&amp;</a:t>
            </a:r>
            <a:r>
              <a:rPr sz="6600" spc="-100" dirty="0">
                <a:latin typeface="Calibri"/>
                <a:cs typeface="Calibri"/>
              </a:rPr>
              <a:t> </a:t>
            </a:r>
            <a:r>
              <a:rPr sz="6600" dirty="0">
                <a:latin typeface="Calibri"/>
                <a:cs typeface="Calibri"/>
              </a:rPr>
              <a:t>Module  </a:t>
            </a:r>
            <a:r>
              <a:rPr sz="6600" spc="-5" dirty="0">
                <a:latin typeface="Calibri"/>
                <a:cs typeface="Calibri"/>
              </a:rPr>
              <a:t>Choice?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0411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544" y="267970"/>
            <a:ext cx="7299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Programme </a:t>
            </a:r>
            <a:r>
              <a:rPr sz="3200" dirty="0"/>
              <a:t>Advisory </a:t>
            </a:r>
            <a:r>
              <a:rPr sz="3200" spc="-5" dirty="0"/>
              <a:t>Office </a:t>
            </a:r>
            <a:r>
              <a:rPr sz="3200" spc="-10" dirty="0"/>
              <a:t>Contact</a:t>
            </a:r>
            <a:r>
              <a:rPr sz="3200" spc="-100" dirty="0"/>
              <a:t> </a:t>
            </a:r>
            <a:r>
              <a:rPr sz="3200" spc="-10" dirty="0"/>
              <a:t>Details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56456" y="2045262"/>
            <a:ext cx="7190740" cy="3135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7740" marR="2786380" indent="-955675">
              <a:lnSpc>
                <a:spcPct val="170000"/>
              </a:lnSpc>
              <a:spcBef>
                <a:spcPts val="5"/>
              </a:spcBef>
              <a:tabLst>
                <a:tab pos="975360" algn="l"/>
              </a:tabLst>
            </a:pPr>
            <a:r>
              <a:rPr lang="en-IE" sz="3200" b="1" spc="-5" dirty="0">
                <a:latin typeface="Calibri"/>
                <a:cs typeface="Calibri"/>
              </a:rPr>
              <a:t>HOW TO CONTACT US:</a:t>
            </a:r>
          </a:p>
          <a:p>
            <a:pPr marL="967740" marR="2786380" indent="-955675">
              <a:lnSpc>
                <a:spcPct val="170000"/>
              </a:lnSpc>
              <a:spcBef>
                <a:spcPts val="5"/>
              </a:spcBef>
              <a:tabLst>
                <a:tab pos="975360" algn="l"/>
              </a:tabLst>
            </a:pPr>
            <a:r>
              <a:rPr sz="2400" b="1" spc="-5" dirty="0">
                <a:latin typeface="Calibri"/>
                <a:cs typeface="Calibri"/>
              </a:rPr>
              <a:t>Email</a:t>
            </a:r>
            <a:r>
              <a:rPr sz="2400" spc="-5" dirty="0">
                <a:latin typeface="Calibri"/>
                <a:cs typeface="Calibri"/>
              </a:rPr>
              <a:t>:		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programme.choices@mu.ie</a:t>
            </a:r>
            <a:endParaRPr lang="en-IE" sz="2400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967740" marR="2786380" indent="-955675">
              <a:lnSpc>
                <a:spcPct val="170000"/>
              </a:lnSpc>
              <a:spcBef>
                <a:spcPts val="5"/>
              </a:spcBef>
              <a:tabLst>
                <a:tab pos="975360" algn="l"/>
              </a:tabLst>
            </a:pPr>
            <a:r>
              <a:rPr lang="en-IE" sz="2100" b="1" dirty="0">
                <a:latin typeface="Calibri"/>
                <a:cs typeface="Calibri"/>
              </a:rPr>
              <a:t>Webpage and query form</a:t>
            </a:r>
            <a:r>
              <a:rPr lang="en-IE" sz="2100" dirty="0">
                <a:latin typeface="Calibri"/>
                <a:cs typeface="Calibri"/>
              </a:rPr>
              <a:t>:</a:t>
            </a:r>
          </a:p>
          <a:p>
            <a:pPr marL="224154">
              <a:lnSpc>
                <a:spcPct val="100000"/>
              </a:lnSpc>
            </a:pP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www.maynoothuniversity.ie/programme-advisory-office</a:t>
            </a:r>
            <a:endParaRPr lang="en-IE" sz="24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24154"/>
            <a:endParaRPr lang="en-IE" sz="24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24154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287273"/>
            <a:ext cx="620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Flexible </a:t>
            </a:r>
            <a:r>
              <a:rPr sz="4000" spc="-45" dirty="0"/>
              <a:t>Pathways </a:t>
            </a:r>
            <a:r>
              <a:rPr sz="4000" spc="-10" dirty="0"/>
              <a:t>within</a:t>
            </a:r>
            <a:r>
              <a:rPr sz="4000" spc="90" dirty="0"/>
              <a:t> </a:t>
            </a:r>
            <a:r>
              <a:rPr sz="4000" spc="-5" dirty="0"/>
              <a:t>Arts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644" y="1307719"/>
            <a:ext cx="7337425" cy="4372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Calibri"/>
                <a:cs typeface="Calibri"/>
              </a:rPr>
              <a:t>You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decide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structure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your degree </a:t>
            </a:r>
            <a:r>
              <a:rPr sz="2400" spc="-5" dirty="0">
                <a:latin typeface="Calibri"/>
                <a:cs typeface="Calibri"/>
              </a:rPr>
              <a:t>(based on </a:t>
            </a:r>
            <a:r>
              <a:rPr sz="2400" spc="-10" dirty="0">
                <a:latin typeface="Calibri"/>
                <a:cs typeface="Calibri"/>
              </a:rPr>
              <a:t>your  </a:t>
            </a:r>
            <a:r>
              <a:rPr sz="2400" spc="-5" dirty="0">
                <a:latin typeface="Calibri"/>
                <a:cs typeface="Calibri"/>
              </a:rPr>
              <a:t>subjects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results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20" dirty="0">
                <a:latin typeface="Calibri"/>
                <a:cs typeface="Calibri"/>
              </a:rPr>
              <a:t>first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year).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45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let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decide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would </a:t>
            </a:r>
            <a:r>
              <a:rPr sz="2400" spc="-25" dirty="0">
                <a:latin typeface="Calibri"/>
                <a:cs typeface="Calibri"/>
              </a:rPr>
              <a:t>prefer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specialise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one </a:t>
            </a:r>
            <a:r>
              <a:rPr sz="2400" spc="-5" dirty="0">
                <a:latin typeface="Calibri"/>
                <a:cs typeface="Calibri"/>
              </a:rPr>
              <a:t>subject </a:t>
            </a:r>
            <a:r>
              <a:rPr sz="2400" dirty="0">
                <a:latin typeface="Calibri"/>
                <a:cs typeface="Calibri"/>
              </a:rPr>
              <a:t>with a </a:t>
            </a:r>
            <a:r>
              <a:rPr sz="2400" spc="-10" dirty="0">
                <a:latin typeface="Calibri"/>
                <a:cs typeface="Calibri"/>
              </a:rPr>
              <a:t>little </a:t>
            </a:r>
            <a:r>
              <a:rPr sz="2400" spc="-5" dirty="0">
                <a:latin typeface="Calibri"/>
                <a:cs typeface="Calibri"/>
              </a:rPr>
              <a:t>of another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Major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b="1" spc="-5" dirty="0">
                <a:latin typeface="Calibri"/>
                <a:cs typeface="Calibri"/>
              </a:rPr>
              <a:t>with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Minor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just </a:t>
            </a:r>
            <a:r>
              <a:rPr sz="2400" spc="-5" dirty="0">
                <a:latin typeface="Calibri"/>
                <a:cs typeface="Calibri"/>
              </a:rPr>
              <a:t>specialise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one </a:t>
            </a:r>
            <a:r>
              <a:rPr lang="en-IE" sz="2400" spc="-10" dirty="0">
                <a:latin typeface="Calibri"/>
                <a:cs typeface="Calibri"/>
              </a:rPr>
              <a:t>if you meet the criteria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b="1" dirty="0">
                <a:latin typeface="Calibri"/>
                <a:cs typeface="Calibri"/>
              </a:rPr>
              <a:t>Single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Major</a:t>
            </a:r>
            <a:r>
              <a:rPr lang="en-IE" sz="2400" b="1" spc="-5" dirty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two </a:t>
            </a:r>
            <a:r>
              <a:rPr sz="2400" spc="-5" dirty="0">
                <a:latin typeface="Calibri"/>
                <a:cs typeface="Calibri"/>
              </a:rPr>
              <a:t>subjects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b="1" spc="-5" dirty="0">
                <a:latin typeface="Calibri"/>
                <a:cs typeface="Calibri"/>
              </a:rPr>
              <a:t>Double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Major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358851"/>
            <a:ext cx="7139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Second </a:t>
            </a:r>
            <a:r>
              <a:rPr sz="4000" spc="-85" dirty="0"/>
              <a:t>Year </a:t>
            </a:r>
            <a:r>
              <a:rPr sz="4000" spc="-45" dirty="0"/>
              <a:t>Pathways </a:t>
            </a:r>
            <a:r>
              <a:rPr sz="4000" spc="-5" dirty="0"/>
              <a:t>within</a:t>
            </a:r>
            <a:r>
              <a:rPr sz="4000" spc="135" dirty="0"/>
              <a:t> </a:t>
            </a:r>
            <a:r>
              <a:rPr sz="4000" spc="-5" dirty="0"/>
              <a:t>Arts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4644" y="1282446"/>
            <a:ext cx="4944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Single </a:t>
            </a:r>
            <a:r>
              <a:rPr sz="2400" b="1" spc="-5" dirty="0">
                <a:latin typeface="Calibri"/>
                <a:cs typeface="Calibri"/>
              </a:rPr>
              <a:t>Major </a:t>
            </a:r>
            <a:r>
              <a:rPr sz="2400" dirty="0">
                <a:latin typeface="Calibri"/>
                <a:cs typeface="Calibri"/>
              </a:rPr>
              <a:t>– 60 </a:t>
            </a:r>
            <a:r>
              <a:rPr sz="2400" spc="-5" dirty="0">
                <a:latin typeface="Calibri"/>
                <a:cs typeface="Calibri"/>
              </a:rPr>
              <a:t>credits of one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subject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2599435"/>
            <a:ext cx="5200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Double Major </a:t>
            </a:r>
            <a:r>
              <a:rPr sz="2400" dirty="0">
                <a:latin typeface="Calibri"/>
                <a:cs typeface="Calibri"/>
              </a:rPr>
              <a:t>– 30 </a:t>
            </a:r>
            <a:r>
              <a:rPr sz="2400" spc="-5" dirty="0">
                <a:latin typeface="Calibri"/>
                <a:cs typeface="Calibri"/>
              </a:rPr>
              <a:t>credits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subjects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644" y="3916426"/>
            <a:ext cx="7221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Major with minor </a:t>
            </a:r>
            <a:r>
              <a:rPr sz="2400" dirty="0">
                <a:latin typeface="Calibri"/>
                <a:cs typeface="Calibri"/>
              </a:rPr>
              <a:t>– 40 </a:t>
            </a:r>
            <a:r>
              <a:rPr sz="2400" spc="-5" dirty="0">
                <a:latin typeface="Calibri"/>
                <a:cs typeface="Calibri"/>
              </a:rPr>
              <a:t>credits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one subject; </a:t>
            </a:r>
            <a:r>
              <a:rPr sz="2400" dirty="0">
                <a:latin typeface="Calibri"/>
                <a:cs typeface="Calibri"/>
              </a:rPr>
              <a:t>20 </a:t>
            </a:r>
            <a:r>
              <a:rPr sz="2400" spc="-5" dirty="0">
                <a:latin typeface="Calibri"/>
                <a:cs typeface="Calibri"/>
              </a:rPr>
              <a:t>credits </a:t>
            </a:r>
            <a:r>
              <a:rPr sz="2400" dirty="0">
                <a:latin typeface="Calibri"/>
                <a:cs typeface="Calibri"/>
              </a:rPr>
              <a:t>in  the</a:t>
            </a:r>
            <a:r>
              <a:rPr sz="2400" spc="-5" dirty="0">
                <a:latin typeface="Calibri"/>
                <a:cs typeface="Calibri"/>
              </a:rPr>
              <a:t> other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1741" y="196634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7742" y="196634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5391" y="1966341"/>
            <a:ext cx="6108700" cy="12700"/>
          </a:xfrm>
          <a:custGeom>
            <a:avLst/>
            <a:gdLst/>
            <a:ahLst/>
            <a:cxnLst/>
            <a:rect l="l" t="t" r="r" b="b"/>
            <a:pathLst>
              <a:path w="6108700" h="12700">
                <a:moveTo>
                  <a:pt x="0" y="12700"/>
                </a:moveTo>
                <a:lnTo>
                  <a:pt x="6108700" y="12700"/>
                </a:lnTo>
                <a:lnTo>
                  <a:pt x="6108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5391" y="2343530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98091" y="1979041"/>
            <a:ext cx="6083300" cy="34544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 – 60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credits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6788" y="327317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8788" y="327317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74788" y="327317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2438" y="3279521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2438" y="3650360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85138" y="3285871"/>
            <a:ext cx="3035300" cy="34544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4765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9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 – 30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credits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3138" y="3285871"/>
            <a:ext cx="3035300" cy="34544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24765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9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Subject 2 – 30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credits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80126" y="4790821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0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911" y="4790821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0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52588" y="4790821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0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3561" y="4797171"/>
            <a:ext cx="6445885" cy="0"/>
          </a:xfrm>
          <a:custGeom>
            <a:avLst/>
            <a:gdLst/>
            <a:ahLst/>
            <a:cxnLst/>
            <a:rect l="l" t="t" r="r" b="b"/>
            <a:pathLst>
              <a:path w="6445884">
                <a:moveTo>
                  <a:pt x="0" y="0"/>
                </a:moveTo>
                <a:lnTo>
                  <a:pt x="64453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3561" y="5180838"/>
            <a:ext cx="6445885" cy="0"/>
          </a:xfrm>
          <a:custGeom>
            <a:avLst/>
            <a:gdLst/>
            <a:ahLst/>
            <a:cxnLst/>
            <a:rect l="l" t="t" r="r" b="b"/>
            <a:pathLst>
              <a:path w="6445884">
                <a:moveTo>
                  <a:pt x="0" y="0"/>
                </a:moveTo>
                <a:lnTo>
                  <a:pt x="644537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26261" y="4803521"/>
            <a:ext cx="4247515" cy="35877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54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 – 40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credits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86476" y="4803521"/>
            <a:ext cx="2160270" cy="358775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254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2 - 20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credits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358521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Coursefinder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381493" y="1747520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4572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3972" y="145541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4495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1493" y="1433194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444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9970" y="1455419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7"/>
                </a:lnTo>
              </a:path>
            </a:pathLst>
          </a:custGeom>
          <a:ln w="4495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1493" y="1410461"/>
            <a:ext cx="791210" cy="360045"/>
          </a:xfrm>
          <a:custGeom>
            <a:avLst/>
            <a:gdLst/>
            <a:ahLst/>
            <a:cxnLst/>
            <a:rect l="l" t="t" r="r" b="b"/>
            <a:pathLst>
              <a:path w="791209" h="360044">
                <a:moveTo>
                  <a:pt x="0" y="0"/>
                </a:moveTo>
                <a:lnTo>
                  <a:pt x="790955" y="0"/>
                </a:lnTo>
                <a:lnTo>
                  <a:pt x="790955" y="359663"/>
                </a:lnTo>
                <a:lnTo>
                  <a:pt x="0" y="3596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6452" y="1455419"/>
            <a:ext cx="701040" cy="269875"/>
          </a:xfrm>
          <a:custGeom>
            <a:avLst/>
            <a:gdLst/>
            <a:ahLst/>
            <a:cxnLst/>
            <a:rect l="l" t="t" r="r" b="b"/>
            <a:pathLst>
              <a:path w="701040" h="269875">
                <a:moveTo>
                  <a:pt x="0" y="0"/>
                </a:moveTo>
                <a:lnTo>
                  <a:pt x="0" y="269747"/>
                </a:lnTo>
                <a:lnTo>
                  <a:pt x="701040" y="269747"/>
                </a:lnTo>
                <a:lnTo>
                  <a:pt x="701040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9097" y="1445513"/>
            <a:ext cx="576580" cy="288290"/>
          </a:xfrm>
          <a:custGeom>
            <a:avLst/>
            <a:gdLst/>
            <a:ahLst/>
            <a:cxnLst/>
            <a:rect l="l" t="t" r="r" b="b"/>
            <a:pathLst>
              <a:path w="576579" h="288289">
                <a:moveTo>
                  <a:pt x="432053" y="0"/>
                </a:moveTo>
                <a:lnTo>
                  <a:pt x="432053" y="72009"/>
                </a:lnTo>
                <a:lnTo>
                  <a:pt x="0" y="72009"/>
                </a:lnTo>
                <a:lnTo>
                  <a:pt x="0" y="216026"/>
                </a:lnTo>
                <a:lnTo>
                  <a:pt x="432053" y="216026"/>
                </a:lnTo>
                <a:lnTo>
                  <a:pt x="432053" y="288036"/>
                </a:lnTo>
                <a:lnTo>
                  <a:pt x="576072" y="144018"/>
                </a:lnTo>
                <a:lnTo>
                  <a:pt x="432053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9097" y="1445513"/>
            <a:ext cx="576580" cy="288290"/>
          </a:xfrm>
          <a:custGeom>
            <a:avLst/>
            <a:gdLst/>
            <a:ahLst/>
            <a:cxnLst/>
            <a:rect l="l" t="t" r="r" b="b"/>
            <a:pathLst>
              <a:path w="576579" h="288289">
                <a:moveTo>
                  <a:pt x="0" y="72009"/>
                </a:moveTo>
                <a:lnTo>
                  <a:pt x="432053" y="72009"/>
                </a:lnTo>
                <a:lnTo>
                  <a:pt x="432053" y="0"/>
                </a:lnTo>
                <a:lnTo>
                  <a:pt x="576072" y="144018"/>
                </a:lnTo>
                <a:lnTo>
                  <a:pt x="432053" y="288036"/>
                </a:lnTo>
                <a:lnTo>
                  <a:pt x="432053" y="216026"/>
                </a:lnTo>
                <a:lnTo>
                  <a:pt x="0" y="216026"/>
                </a:lnTo>
                <a:lnTo>
                  <a:pt x="0" y="72009"/>
                </a:lnTo>
                <a:close/>
              </a:path>
            </a:pathLst>
          </a:custGeom>
          <a:ln w="2590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4573" y="623696"/>
            <a:ext cx="32791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36C09"/>
                </a:solidFill>
                <a:latin typeface="Calibri"/>
                <a:cs typeface="Calibri"/>
              </a:rPr>
              <a:t>Choose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the </a:t>
            </a:r>
            <a:r>
              <a:rPr lang="en-IE" sz="1800" dirty="0">
                <a:solidFill>
                  <a:srgbClr val="E36C09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Current </a:t>
            </a:r>
            <a:r>
              <a:rPr sz="1800" spc="-5" dirty="0">
                <a:solidFill>
                  <a:srgbClr val="E36C09"/>
                </a:solidFill>
                <a:latin typeface="Calibri"/>
                <a:cs typeface="Calibri"/>
              </a:rPr>
              <a:t>Student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option</a:t>
            </a:r>
            <a:r>
              <a:rPr lang="en-IE" sz="1800" spc="-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drop </a:t>
            </a:r>
            <a:r>
              <a:rPr sz="1800" spc="-5" dirty="0">
                <a:solidFill>
                  <a:srgbClr val="E36C09"/>
                </a:solidFill>
                <a:latin typeface="Calibri"/>
                <a:cs typeface="Calibri"/>
              </a:rPr>
              <a:t>down</a:t>
            </a:r>
            <a:r>
              <a:rPr sz="1800" spc="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menu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E402C0A-7A02-405C-95BD-3B0AA627B5BA}"/>
              </a:ext>
            </a:extLst>
          </p:cNvPr>
          <p:cNvSpPr/>
          <p:nvPr/>
        </p:nvSpPr>
        <p:spPr>
          <a:xfrm rot="16200000" flipH="1" flipV="1">
            <a:off x="8284060" y="679021"/>
            <a:ext cx="916727" cy="464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00B05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7A52A3-E32B-42AB-BE96-9B4C2001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237"/>
            <a:ext cx="9144000" cy="4953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15" y="431037"/>
            <a:ext cx="2810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CourseFinder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88263" y="1341119"/>
            <a:ext cx="8211311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8678" y="4639945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144" y="0"/>
                </a:lnTo>
              </a:path>
            </a:pathLst>
          </a:custGeom>
          <a:ln w="26669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2203" y="446405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270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8678" y="4450715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144" y="0"/>
                </a:lnTo>
              </a:path>
            </a:pathLst>
          </a:custGeom>
          <a:ln w="2667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87296" y="4464177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270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8678" y="4437126"/>
            <a:ext cx="1152525" cy="216535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0" y="0"/>
                </a:moveTo>
                <a:lnTo>
                  <a:pt x="1152144" y="0"/>
                </a:lnTo>
                <a:lnTo>
                  <a:pt x="1152144" y="216407"/>
                </a:lnTo>
                <a:lnTo>
                  <a:pt x="0" y="216407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5729" y="4464177"/>
            <a:ext cx="1098550" cy="162560"/>
          </a:xfrm>
          <a:custGeom>
            <a:avLst/>
            <a:gdLst/>
            <a:ahLst/>
            <a:cxnLst/>
            <a:rect l="l" t="t" r="r" b="b"/>
            <a:pathLst>
              <a:path w="1098550" h="162560">
                <a:moveTo>
                  <a:pt x="0" y="0"/>
                </a:moveTo>
                <a:lnTo>
                  <a:pt x="0" y="162306"/>
                </a:lnTo>
                <a:lnTo>
                  <a:pt x="1098042" y="162306"/>
                </a:lnTo>
                <a:lnTo>
                  <a:pt x="1098042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8169" y="4402073"/>
            <a:ext cx="582295" cy="251460"/>
          </a:xfrm>
          <a:custGeom>
            <a:avLst/>
            <a:gdLst/>
            <a:ahLst/>
            <a:cxnLst/>
            <a:rect l="l" t="t" r="r" b="b"/>
            <a:pathLst>
              <a:path w="582295" h="251460">
                <a:moveTo>
                  <a:pt x="125729" y="0"/>
                </a:moveTo>
                <a:lnTo>
                  <a:pt x="0" y="125730"/>
                </a:lnTo>
                <a:lnTo>
                  <a:pt x="125729" y="251459"/>
                </a:lnTo>
                <a:lnTo>
                  <a:pt x="125729" y="188594"/>
                </a:lnTo>
                <a:lnTo>
                  <a:pt x="582168" y="188594"/>
                </a:lnTo>
                <a:lnTo>
                  <a:pt x="582168" y="62864"/>
                </a:lnTo>
                <a:lnTo>
                  <a:pt x="125729" y="62864"/>
                </a:lnTo>
                <a:lnTo>
                  <a:pt x="125729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8169" y="4402073"/>
            <a:ext cx="582295" cy="251460"/>
          </a:xfrm>
          <a:custGeom>
            <a:avLst/>
            <a:gdLst/>
            <a:ahLst/>
            <a:cxnLst/>
            <a:rect l="l" t="t" r="r" b="b"/>
            <a:pathLst>
              <a:path w="582295" h="251460">
                <a:moveTo>
                  <a:pt x="0" y="125730"/>
                </a:moveTo>
                <a:lnTo>
                  <a:pt x="125729" y="0"/>
                </a:lnTo>
                <a:lnTo>
                  <a:pt x="125729" y="62864"/>
                </a:lnTo>
                <a:lnTo>
                  <a:pt x="582168" y="62864"/>
                </a:lnTo>
                <a:lnTo>
                  <a:pt x="582168" y="188594"/>
                </a:lnTo>
                <a:lnTo>
                  <a:pt x="125729" y="188594"/>
                </a:lnTo>
                <a:lnTo>
                  <a:pt x="125729" y="251459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6FEBB0-DB57-4F90-9368-A8076521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599"/>
            <a:ext cx="9144000" cy="496995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916D3F-3E1E-4466-80DB-DBE5BF6C1B64}"/>
              </a:ext>
            </a:extLst>
          </p:cNvPr>
          <p:cNvSpPr/>
          <p:nvPr/>
        </p:nvSpPr>
        <p:spPr>
          <a:xfrm>
            <a:off x="6200013" y="4627833"/>
            <a:ext cx="1219200" cy="6836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61873"/>
            <a:ext cx="4396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For Current</a:t>
            </a:r>
            <a:r>
              <a:rPr sz="4000" spc="-10" dirty="0"/>
              <a:t> Students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69391" y="1594948"/>
            <a:ext cx="8363711" cy="3778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2941" y="4487545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3772" y="0"/>
                </a:lnTo>
              </a:path>
            </a:pathLst>
          </a:custGeom>
          <a:ln w="444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5484" y="419480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4508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2941" y="417195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3772" y="0"/>
                </a:lnTo>
              </a:path>
            </a:pathLst>
          </a:custGeom>
          <a:ln w="45719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4107" y="4194175"/>
            <a:ext cx="0" cy="271145"/>
          </a:xfrm>
          <a:custGeom>
            <a:avLst/>
            <a:gdLst/>
            <a:ahLst/>
            <a:cxnLst/>
            <a:rect l="l" t="t" r="r" b="b"/>
            <a:pathLst>
              <a:path h="271145">
                <a:moveTo>
                  <a:pt x="0" y="0"/>
                </a:moveTo>
                <a:lnTo>
                  <a:pt x="0" y="270891"/>
                </a:lnTo>
              </a:path>
            </a:pathLst>
          </a:custGeom>
          <a:ln w="45212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2941" y="4149090"/>
            <a:ext cx="1224280" cy="361315"/>
          </a:xfrm>
          <a:custGeom>
            <a:avLst/>
            <a:gdLst/>
            <a:ahLst/>
            <a:cxnLst/>
            <a:rect l="l" t="t" r="r" b="b"/>
            <a:pathLst>
              <a:path w="1224279" h="361314">
                <a:moveTo>
                  <a:pt x="0" y="0"/>
                </a:moveTo>
                <a:lnTo>
                  <a:pt x="1223772" y="0"/>
                </a:lnTo>
                <a:lnTo>
                  <a:pt x="1223772" y="361188"/>
                </a:lnTo>
                <a:lnTo>
                  <a:pt x="0" y="36118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8027" y="4194175"/>
            <a:ext cx="1133475" cy="271145"/>
          </a:xfrm>
          <a:custGeom>
            <a:avLst/>
            <a:gdLst/>
            <a:ahLst/>
            <a:cxnLst/>
            <a:rect l="l" t="t" r="r" b="b"/>
            <a:pathLst>
              <a:path w="1133475" h="271145">
                <a:moveTo>
                  <a:pt x="0" y="0"/>
                </a:moveTo>
                <a:lnTo>
                  <a:pt x="0" y="270891"/>
                </a:lnTo>
                <a:lnTo>
                  <a:pt x="1133475" y="270891"/>
                </a:lnTo>
                <a:lnTo>
                  <a:pt x="1133475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037" y="3978909"/>
            <a:ext cx="935990" cy="0"/>
          </a:xfrm>
          <a:custGeom>
            <a:avLst/>
            <a:gdLst/>
            <a:ahLst/>
            <a:cxnLst/>
            <a:rect l="l" t="t" r="r" b="b"/>
            <a:pathLst>
              <a:path w="935990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088" y="362712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5119"/>
                </a:lnTo>
              </a:path>
            </a:pathLst>
          </a:custGeom>
          <a:ln w="5410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037" y="3599815"/>
            <a:ext cx="935990" cy="0"/>
          </a:xfrm>
          <a:custGeom>
            <a:avLst/>
            <a:gdLst/>
            <a:ahLst/>
            <a:cxnLst/>
            <a:rect l="l" t="t" r="r" b="b"/>
            <a:pathLst>
              <a:path w="935990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546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3722" y="362712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5410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037" y="3573017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90" h="433070">
                <a:moveTo>
                  <a:pt x="0" y="0"/>
                </a:moveTo>
                <a:lnTo>
                  <a:pt x="935736" y="0"/>
                </a:lnTo>
                <a:lnTo>
                  <a:pt x="935736" y="432816"/>
                </a:lnTo>
                <a:lnTo>
                  <a:pt x="0" y="43281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" y="3627120"/>
            <a:ext cx="828040" cy="325120"/>
          </a:xfrm>
          <a:custGeom>
            <a:avLst/>
            <a:gdLst/>
            <a:ahLst/>
            <a:cxnLst/>
            <a:rect l="l" t="t" r="r" b="b"/>
            <a:pathLst>
              <a:path w="828040" h="325120">
                <a:moveTo>
                  <a:pt x="0" y="0"/>
                </a:moveTo>
                <a:lnTo>
                  <a:pt x="0" y="324611"/>
                </a:lnTo>
                <a:lnTo>
                  <a:pt x="827532" y="324611"/>
                </a:lnTo>
                <a:lnTo>
                  <a:pt x="827532" y="0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A0E30B-2A46-4651-BBF4-198D9557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566"/>
            <a:ext cx="9144000" cy="5168867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B11EB55E-70AD-41FB-ADDC-5CA1ABB670D0}"/>
              </a:ext>
            </a:extLst>
          </p:cNvPr>
          <p:cNvSpPr/>
          <p:nvPr/>
        </p:nvSpPr>
        <p:spPr>
          <a:xfrm>
            <a:off x="6058027" y="2057400"/>
            <a:ext cx="647573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42697"/>
            <a:ext cx="281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CourseFinder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8540" y="875538"/>
            <a:ext cx="73837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20" dirty="0">
                <a:latin typeface="Calibri"/>
                <a:cs typeface="Calibri"/>
              </a:rPr>
              <a:t>pathways, </a:t>
            </a:r>
            <a:r>
              <a:rPr sz="2400" spc="-5" dirty="0">
                <a:latin typeface="Calibri"/>
                <a:cs typeface="Calibri"/>
              </a:rPr>
              <a:t>subjects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modules 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every year 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Search by </a:t>
            </a:r>
            <a:r>
              <a:rPr sz="2400" spc="-15" dirty="0">
                <a:latin typeface="Calibri"/>
                <a:cs typeface="Calibri"/>
              </a:rPr>
              <a:t>course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r>
              <a:rPr lang="en-IE" sz="2400" spc="-10" dirty="0">
                <a:latin typeface="Calibri"/>
                <a:cs typeface="Calibri"/>
              </a:rPr>
              <a:t> 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311" y="2242987"/>
            <a:ext cx="6839711" cy="3561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739" y="2129027"/>
            <a:ext cx="6849109" cy="3680460"/>
          </a:xfrm>
          <a:custGeom>
            <a:avLst/>
            <a:gdLst/>
            <a:ahLst/>
            <a:cxnLst/>
            <a:rect l="l" t="t" r="r" b="b"/>
            <a:pathLst>
              <a:path w="6849109" h="3680460">
                <a:moveTo>
                  <a:pt x="0" y="3680460"/>
                </a:moveTo>
                <a:lnTo>
                  <a:pt x="6848856" y="3680460"/>
                </a:lnTo>
                <a:lnTo>
                  <a:pt x="6848856" y="0"/>
                </a:lnTo>
                <a:lnTo>
                  <a:pt x="0" y="0"/>
                </a:lnTo>
                <a:lnTo>
                  <a:pt x="0" y="3680460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773B9-E050-4F11-9FBB-4065EE837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97428"/>
            <a:ext cx="6839711" cy="379874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B2EACBA-3E70-43CB-AA7E-53D9A234AF07}"/>
              </a:ext>
            </a:extLst>
          </p:cNvPr>
          <p:cNvSpPr/>
          <p:nvPr/>
        </p:nvSpPr>
        <p:spPr>
          <a:xfrm>
            <a:off x="304801" y="4191000"/>
            <a:ext cx="1022352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626" y="333883"/>
            <a:ext cx="4897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MH101 </a:t>
            </a:r>
            <a:r>
              <a:rPr sz="4000" spc="-5" dirty="0"/>
              <a:t>in</a:t>
            </a:r>
            <a:r>
              <a:rPr sz="4000" spc="-15" dirty="0"/>
              <a:t> Coursefinder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26857" y="1196339"/>
            <a:ext cx="8210495" cy="4593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DCF1B6414D44C8483CD86D8C5B03D" ma:contentTypeVersion="9" ma:contentTypeDescription="Create a new document." ma:contentTypeScope="" ma:versionID="30fa987adb2c5c86e928abe042f15852">
  <xsd:schema xmlns:xsd="http://www.w3.org/2001/XMLSchema" xmlns:xs="http://www.w3.org/2001/XMLSchema" xmlns:p="http://schemas.microsoft.com/office/2006/metadata/properties" xmlns:ns3="5e38b597-687b-467e-8380-4a3c09561156" xmlns:ns4="86238da1-464b-4f70-bc97-8e20012bf6a1" targetNamespace="http://schemas.microsoft.com/office/2006/metadata/properties" ma:root="true" ma:fieldsID="ac5274384901b4845f1bbe0ae5aab0c3" ns3:_="" ns4:_="">
    <xsd:import namespace="5e38b597-687b-467e-8380-4a3c09561156"/>
    <xsd:import namespace="86238da1-464b-4f70-bc97-8e20012bf6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8b597-687b-467e-8380-4a3c09561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38da1-464b-4f70-bc97-8e20012bf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39D82C-97B8-4B28-870C-130095330A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8b597-687b-467e-8380-4a3c09561156"/>
    <ds:schemaRef ds:uri="86238da1-464b-4f70-bc97-8e20012bf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A7311-B5A4-41B1-8224-52D11B1E5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59DAA6-7C88-4CDB-B689-9774C94E30B4}">
  <ds:schemaRefs>
    <ds:schemaRef ds:uri="5e38b597-687b-467e-8380-4a3c09561156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86238da1-464b-4f70-bc97-8e20012bf6a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4308</TotalTime>
  <Words>1366</Words>
  <Application>Microsoft Office PowerPoint</Application>
  <PresentationFormat>On-screen Show (4:3)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Overview of Session</vt:lpstr>
      <vt:lpstr>Flexible Pathways within Arts</vt:lpstr>
      <vt:lpstr>Second Year Pathways within Arts</vt:lpstr>
      <vt:lpstr>Coursefinder</vt:lpstr>
      <vt:lpstr>CourseFinder</vt:lpstr>
      <vt:lpstr>For Current Students</vt:lpstr>
      <vt:lpstr>CourseFinder</vt:lpstr>
      <vt:lpstr>MH101 in Coursefinder</vt:lpstr>
      <vt:lpstr>MH101 in CourseFinder</vt:lpstr>
      <vt:lpstr>What is an Elective?</vt:lpstr>
      <vt:lpstr>Why take an Elective?</vt:lpstr>
      <vt:lpstr>How an Elective works – MH101</vt:lpstr>
      <vt:lpstr>Ts &amp; Cs apply</vt:lpstr>
      <vt:lpstr>Electives on offer this year Many students have the opportunity to take an Elective in Year 2</vt:lpstr>
      <vt:lpstr>Exception to the Rule…  Skills for Success</vt:lpstr>
      <vt:lpstr>Transfer from Arts</vt:lpstr>
      <vt:lpstr>Specific Transfer Criteria</vt:lpstr>
      <vt:lpstr>Specific Transfer Criteria (continued)</vt:lpstr>
      <vt:lpstr>22.5 credits does not make a Double</vt:lpstr>
      <vt:lpstr>Marks &amp; Standards</vt:lpstr>
      <vt:lpstr>PowerPoint Presentation</vt:lpstr>
      <vt:lpstr>Programme Advisory Office 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Rose Donovan</cp:lastModifiedBy>
  <cp:revision>23</cp:revision>
  <dcterms:created xsi:type="dcterms:W3CDTF">2021-04-14T14:03:46Z</dcterms:created>
  <dcterms:modified xsi:type="dcterms:W3CDTF">2022-04-13T11:17:31Z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2021-04-14T00:00:00Z</vt:filetime>
  </property>
  <property fmtid="{D5CDD505-2E9C-101B-9397-08002B2CF9AE}" pid="5" name="ContentTypeId">
    <vt:lpwstr>0x010100402DCF1B6414D44C8483CD86D8C5B03D</vt:lpwstr>
  </property>
</Properties>
</file>