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2.xml" ContentType="application/vnd.openxmlformats-officedocument.presentationml.tags+xml"/>
  <Override PartName="/ppt/tags/tag33.xml" ContentType="application/vnd.openxmlformats-officedocument.presentationml.tags+xml"/>
  <Override PartName="/ppt/notesSlides/notesSlide17.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8.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tags/tag38.xml" ContentType="application/vnd.openxmlformats-officedocument.presentationml.tags+xml"/>
  <Override PartName="/ppt/tags/tag3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2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5.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6.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7.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8.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29.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33"/>
  </p:notesMasterIdLst>
  <p:handoutMasterIdLst>
    <p:handoutMasterId r:id="rId34"/>
  </p:handoutMasterIdLst>
  <p:sldIdLst>
    <p:sldId id="397" r:id="rId2"/>
    <p:sldId id="399" r:id="rId3"/>
    <p:sldId id="400" r:id="rId4"/>
    <p:sldId id="547" r:id="rId5"/>
    <p:sldId id="602" r:id="rId6"/>
    <p:sldId id="603" r:id="rId7"/>
    <p:sldId id="605" r:id="rId8"/>
    <p:sldId id="604" r:id="rId9"/>
    <p:sldId id="633" r:id="rId10"/>
    <p:sldId id="609" r:id="rId11"/>
    <p:sldId id="610" r:id="rId12"/>
    <p:sldId id="611" r:id="rId13"/>
    <p:sldId id="634" r:id="rId14"/>
    <p:sldId id="612" r:id="rId15"/>
    <p:sldId id="635" r:id="rId16"/>
    <p:sldId id="608" r:id="rId17"/>
    <p:sldId id="636" r:id="rId18"/>
    <p:sldId id="631" r:id="rId19"/>
    <p:sldId id="613" r:id="rId20"/>
    <p:sldId id="637" r:id="rId21"/>
    <p:sldId id="606" r:id="rId22"/>
    <p:sldId id="615" r:id="rId23"/>
    <p:sldId id="616" r:id="rId24"/>
    <p:sldId id="618" r:id="rId25"/>
    <p:sldId id="619" r:id="rId26"/>
    <p:sldId id="621" r:id="rId27"/>
    <p:sldId id="623" r:id="rId28"/>
    <p:sldId id="625" r:id="rId29"/>
    <p:sldId id="626" r:id="rId30"/>
    <p:sldId id="627" r:id="rId31"/>
    <p:sldId id="630" r:id="rId32"/>
  </p:sldIdLst>
  <p:sldSz cx="12192000" cy="6858000"/>
  <p:notesSz cx="6858000" cy="9144000"/>
  <p:embeddedFontLst>
    <p:embeddedFont>
      <p:font typeface="KaiTi" panose="02010609060101010101" pitchFamily="49" charset="-122"/>
      <p:regular r:id="rId35"/>
    </p:embeddedFont>
    <p:embeddedFont>
      <p:font typeface="Century Gothic" panose="020B0502020202020204" pitchFamily="34" charset="0"/>
      <p:regular r:id="rId36"/>
      <p:bold r:id="rId37"/>
      <p:italic r:id="rId38"/>
      <p:boldItalic r:id="rId39"/>
    </p:embeddedFont>
    <p:embeddedFont>
      <p:font typeface="微软雅黑" panose="020B0503020204020204" pitchFamily="34" charset="-122"/>
      <p:regular r:id="rId40"/>
      <p:bold r:id="rId41"/>
    </p:embeddedFont>
  </p:embeddedFontLst>
  <p:custDataLst>
    <p:tags r:id="rId4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07" userDrawn="1">
          <p15:clr>
            <a:srgbClr val="A4A3A4"/>
          </p15:clr>
        </p15:guide>
        <p15:guide id="2" pos="41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256142"/>
    <a:srgbClr val="27384E"/>
    <a:srgbClr val="F4EBDE"/>
    <a:srgbClr val="4D8046"/>
    <a:srgbClr val="BED0A6"/>
    <a:srgbClr val="6C9585"/>
    <a:srgbClr val="416E66"/>
    <a:srgbClr val="A7C18F"/>
    <a:srgbClr val="A8C0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78" autoAdjust="0"/>
    <p:restoredTop sz="94660"/>
  </p:normalViewPr>
  <p:slideViewPr>
    <p:cSldViewPr snapToGrid="0" showGuides="1">
      <p:cViewPr varScale="1">
        <p:scale>
          <a:sx n="100" d="100"/>
          <a:sy n="100" d="100"/>
        </p:scale>
        <p:origin x="90" y="228"/>
      </p:cViewPr>
      <p:guideLst>
        <p:guide orient="horz" pos="1907"/>
        <p:guide pos="4140"/>
      </p:guideLst>
    </p:cSldViewPr>
  </p:slideViewPr>
  <p:notesTextViewPr>
    <p:cViewPr>
      <p:scale>
        <a:sx n="1" d="1"/>
        <a:sy n="1" d="1"/>
      </p:scale>
      <p:origin x="0" y="0"/>
    </p:cViewPr>
  </p:notesTextViewPr>
  <p:sorterViewPr>
    <p:cViewPr>
      <p:scale>
        <a:sx n="90" d="100"/>
        <a:sy n="90" d="100"/>
      </p:scale>
      <p:origin x="0" y="0"/>
    </p:cViewPr>
  </p:sorterViewPr>
  <p:notesViewPr>
    <p:cSldViewPr snapToGrid="0">
      <p:cViewPr varScale="1">
        <p:scale>
          <a:sx n="87" d="100"/>
          <a:sy n="87" d="100"/>
        </p:scale>
        <p:origin x="384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zh-CN" dirty="0"/>
              <a:t>Total</a:t>
            </a:r>
            <a:r>
              <a:rPr lang="en-US" altLang="zh-CN" baseline="0" dirty="0"/>
              <a:t> number of TR: 130,000</a:t>
            </a:r>
            <a:endParaRPr lang="zh-CN" alt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销售额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8A3-484B-B513-36C51CF16A3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8A3-484B-B513-36C51CF16A3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8A3-484B-B513-36C51CF16A3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8A3-484B-B513-36C51CF16A30}"/>
              </c:ext>
            </c:extLst>
          </c:dPt>
          <c:cat>
            <c:strRef>
              <c:f>Sheet1!$A$2:$A$5</c:f>
              <c:strCache>
                <c:ptCount val="2"/>
                <c:pt idx="0">
                  <c:v>full time TRs</c:v>
                </c:pt>
                <c:pt idx="1">
                  <c:v>part time TRs</c:v>
                </c:pt>
              </c:strCache>
            </c:strRef>
          </c:cat>
          <c:val>
            <c:numRef>
              <c:f>Sheet1!$B$2:$B$5</c:f>
              <c:numCache>
                <c:formatCode>#,##0</c:formatCode>
                <c:ptCount val="4"/>
                <c:pt idx="0">
                  <c:v>60000</c:v>
                </c:pt>
                <c:pt idx="1">
                  <c:v>70000</c:v>
                </c:pt>
              </c:numCache>
            </c:numRef>
          </c:val>
          <c:extLst>
            <c:ext xmlns:c16="http://schemas.microsoft.com/office/drawing/2014/chart" uri="{C3380CC4-5D6E-409C-BE32-E72D297353CC}">
              <c16:uniqueId val="{00000000-9245-B043-B9E7-29019794686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propertion of three levels of TR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9DC-EE4E-8E43-960DBCAA34F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9DC-EE4E-8E43-960DBCAA34F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9DC-EE4E-8E43-960DBCAA34F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9DC-EE4E-8E43-960DBCAA34FE}"/>
              </c:ext>
            </c:extLst>
          </c:dPt>
          <c:cat>
            <c:strRef>
              <c:f>Sheet1!$A$2:$A$5</c:f>
              <c:strCache>
                <c:ptCount val="3"/>
                <c:pt idx="0">
                  <c:v>TR in provinces</c:v>
                </c:pt>
                <c:pt idx="1">
                  <c:v>TR in cities</c:v>
                </c:pt>
                <c:pt idx="2">
                  <c:v>TR in countries</c:v>
                </c:pt>
              </c:strCache>
            </c:strRef>
          </c:cat>
          <c:val>
            <c:numRef>
              <c:f>Sheet1!$B$2:$B$5</c:f>
              <c:numCache>
                <c:formatCode>General</c:formatCode>
                <c:ptCount val="4"/>
                <c:pt idx="0">
                  <c:v>5.37</c:v>
                </c:pt>
                <c:pt idx="1">
                  <c:v>24.62</c:v>
                </c:pt>
                <c:pt idx="2">
                  <c:v>67.290000000000006</c:v>
                </c:pt>
              </c:numCache>
            </c:numRef>
          </c:val>
          <c:extLst>
            <c:ext xmlns:c16="http://schemas.microsoft.com/office/drawing/2014/chart" uri="{C3380CC4-5D6E-409C-BE32-E72D297353CC}">
              <c16:uniqueId val="{00000000-A94E-174A-B056-A78349FBEDBE}"/>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658BA3-1033-014C-8867-8A4D0CDBB9BF}" type="doc">
      <dgm:prSet loTypeId="urn:microsoft.com/office/officeart/2005/8/layout/pyramid2" loCatId="" qsTypeId="urn:microsoft.com/office/officeart/2005/8/quickstyle/simple1" qsCatId="simple" csTypeId="urn:microsoft.com/office/officeart/2005/8/colors/accent1_2" csCatId="accent1" phldr="1"/>
      <dgm:spPr/>
    </dgm:pt>
    <dgm:pt modelId="{24C584C9-B11A-8F46-B91D-1D786DFD8A23}">
      <dgm:prSet phldrT="[文本]"/>
      <dgm:spPr/>
      <dgm:t>
        <a:bodyPr/>
        <a:lstStyle/>
        <a:p>
          <a:r>
            <a:rPr lang="en-US" altLang="zh-CN" dirty="0"/>
            <a:t>national institution</a:t>
          </a:r>
          <a:endParaRPr lang="zh-CN" altLang="en-US" dirty="0"/>
        </a:p>
      </dgm:t>
    </dgm:pt>
    <dgm:pt modelId="{514CB037-223A-E045-9AC1-61C629780B71}" type="parTrans" cxnId="{9D4CCF11-398D-574D-B89F-264AF7BCCEF4}">
      <dgm:prSet/>
      <dgm:spPr/>
      <dgm:t>
        <a:bodyPr/>
        <a:lstStyle/>
        <a:p>
          <a:endParaRPr lang="zh-CN" altLang="en-US"/>
        </a:p>
      </dgm:t>
    </dgm:pt>
    <dgm:pt modelId="{6C959D34-3C3E-6348-A655-4EE3214465B8}" type="sibTrans" cxnId="{9D4CCF11-398D-574D-B89F-264AF7BCCEF4}">
      <dgm:prSet/>
      <dgm:spPr/>
      <dgm:t>
        <a:bodyPr/>
        <a:lstStyle/>
        <a:p>
          <a:endParaRPr lang="zh-CN" altLang="en-US"/>
        </a:p>
      </dgm:t>
    </dgm:pt>
    <dgm:pt modelId="{0AA8559D-6895-544B-84F0-E7491B0E9953}">
      <dgm:prSet phldrT="[文本]"/>
      <dgm:spPr/>
      <dgm:t>
        <a:bodyPr/>
        <a:lstStyle/>
        <a:p>
          <a:r>
            <a:rPr lang="en-US" altLang="zh-CN" dirty="0"/>
            <a:t>provincial institutions</a:t>
          </a:r>
          <a:endParaRPr lang="zh-CN" altLang="en-US" dirty="0"/>
        </a:p>
      </dgm:t>
    </dgm:pt>
    <dgm:pt modelId="{32FD673E-D5C0-8543-8D01-CA2F1F82B3C7}" type="parTrans" cxnId="{827ECB0E-A9F2-8042-9C5F-C234DAA5C1DC}">
      <dgm:prSet/>
      <dgm:spPr/>
      <dgm:t>
        <a:bodyPr/>
        <a:lstStyle/>
        <a:p>
          <a:endParaRPr lang="zh-CN" altLang="en-US"/>
        </a:p>
      </dgm:t>
    </dgm:pt>
    <dgm:pt modelId="{2851D2D9-C121-2347-BB1F-8C9CBBD4E73D}" type="sibTrans" cxnId="{827ECB0E-A9F2-8042-9C5F-C234DAA5C1DC}">
      <dgm:prSet/>
      <dgm:spPr/>
      <dgm:t>
        <a:bodyPr/>
        <a:lstStyle/>
        <a:p>
          <a:endParaRPr lang="zh-CN" altLang="en-US"/>
        </a:p>
      </dgm:t>
    </dgm:pt>
    <dgm:pt modelId="{C4FD0479-443F-9240-BB28-EF63A180557A}">
      <dgm:prSet phldrT="[文本]"/>
      <dgm:spPr/>
      <dgm:t>
        <a:bodyPr/>
        <a:lstStyle/>
        <a:p>
          <a:r>
            <a:rPr lang="en-US" altLang="zh-CN" dirty="0"/>
            <a:t>municipal institutions</a:t>
          </a:r>
          <a:endParaRPr lang="zh-CN" altLang="en-US" dirty="0"/>
        </a:p>
      </dgm:t>
    </dgm:pt>
    <dgm:pt modelId="{BA175D6F-DDB3-9243-8C24-B1CA63E20DA0}" type="parTrans" cxnId="{2890F911-2ADD-634A-9124-4781F2766B96}">
      <dgm:prSet/>
      <dgm:spPr/>
      <dgm:t>
        <a:bodyPr/>
        <a:lstStyle/>
        <a:p>
          <a:endParaRPr lang="zh-CN" altLang="en-US"/>
        </a:p>
      </dgm:t>
    </dgm:pt>
    <dgm:pt modelId="{9FD00439-F506-4744-B2B1-1C497871E8DF}" type="sibTrans" cxnId="{2890F911-2ADD-634A-9124-4781F2766B96}">
      <dgm:prSet/>
      <dgm:spPr/>
      <dgm:t>
        <a:bodyPr/>
        <a:lstStyle/>
        <a:p>
          <a:endParaRPr lang="zh-CN" altLang="en-US"/>
        </a:p>
      </dgm:t>
    </dgm:pt>
    <dgm:pt modelId="{33D63B04-FA4C-8C41-A424-3A19C7A70CB1}">
      <dgm:prSet phldrT="[文本]"/>
      <dgm:spPr/>
      <dgm:t>
        <a:bodyPr/>
        <a:lstStyle/>
        <a:p>
          <a:r>
            <a:rPr lang="en-US" altLang="zh-CN" dirty="0"/>
            <a:t>country institutions</a:t>
          </a:r>
          <a:endParaRPr lang="zh-CN" altLang="en-US" dirty="0"/>
        </a:p>
      </dgm:t>
    </dgm:pt>
    <dgm:pt modelId="{2D12B9B2-5FE1-1447-9270-3E45E4723F63}" type="parTrans" cxnId="{F75EF015-6119-5347-A07D-A0F4AB547AE9}">
      <dgm:prSet/>
      <dgm:spPr/>
      <dgm:t>
        <a:bodyPr/>
        <a:lstStyle/>
        <a:p>
          <a:endParaRPr lang="zh-CN" altLang="en-US"/>
        </a:p>
      </dgm:t>
    </dgm:pt>
    <dgm:pt modelId="{DBB8479F-ED5F-A34C-A203-DA2C868FD154}" type="sibTrans" cxnId="{F75EF015-6119-5347-A07D-A0F4AB547AE9}">
      <dgm:prSet/>
      <dgm:spPr/>
      <dgm:t>
        <a:bodyPr/>
        <a:lstStyle/>
        <a:p>
          <a:endParaRPr lang="zh-CN" altLang="en-US"/>
        </a:p>
      </dgm:t>
    </dgm:pt>
    <dgm:pt modelId="{F24C2D19-9A63-7C4D-A2EA-4AB319C0F7FF}">
      <dgm:prSet phldrT="[文本]"/>
      <dgm:spPr/>
      <dgm:t>
        <a:bodyPr/>
        <a:lstStyle/>
        <a:p>
          <a:r>
            <a:rPr lang="en-US" altLang="zh-CN" dirty="0"/>
            <a:t>school </a:t>
          </a:r>
          <a:r>
            <a:rPr lang="en-US" altLang="zh-CN" dirty="0" err="1"/>
            <a:t>institurions</a:t>
          </a:r>
          <a:endParaRPr lang="zh-CN" altLang="en-US" dirty="0"/>
        </a:p>
      </dgm:t>
    </dgm:pt>
    <dgm:pt modelId="{B7552555-5DA0-2F46-9C58-FD588BF0581B}" type="parTrans" cxnId="{58F508E2-9121-674F-A005-B32515E87C1B}">
      <dgm:prSet/>
      <dgm:spPr/>
      <dgm:t>
        <a:bodyPr/>
        <a:lstStyle/>
        <a:p>
          <a:endParaRPr lang="zh-CN" altLang="en-US"/>
        </a:p>
      </dgm:t>
    </dgm:pt>
    <dgm:pt modelId="{2E23A540-3893-6443-91B3-AF8BCECDC0B3}" type="sibTrans" cxnId="{58F508E2-9121-674F-A005-B32515E87C1B}">
      <dgm:prSet/>
      <dgm:spPr/>
      <dgm:t>
        <a:bodyPr/>
        <a:lstStyle/>
        <a:p>
          <a:endParaRPr lang="zh-CN" altLang="en-US"/>
        </a:p>
      </dgm:t>
    </dgm:pt>
    <dgm:pt modelId="{22546F73-FBE6-6A44-B7CE-284D01EEAAAD}" type="pres">
      <dgm:prSet presAssocID="{AB658BA3-1033-014C-8867-8A4D0CDBB9BF}" presName="compositeShape" presStyleCnt="0">
        <dgm:presLayoutVars>
          <dgm:dir/>
          <dgm:resizeHandles/>
        </dgm:presLayoutVars>
      </dgm:prSet>
      <dgm:spPr/>
    </dgm:pt>
    <dgm:pt modelId="{1B06D54F-F450-8345-AFC9-15CB2B55A8B4}" type="pres">
      <dgm:prSet presAssocID="{AB658BA3-1033-014C-8867-8A4D0CDBB9BF}" presName="pyramid" presStyleLbl="node1" presStyleIdx="0" presStyleCnt="1"/>
      <dgm:spPr/>
    </dgm:pt>
    <dgm:pt modelId="{4520CE22-8365-C64A-A308-55B4AA2DA433}" type="pres">
      <dgm:prSet presAssocID="{AB658BA3-1033-014C-8867-8A4D0CDBB9BF}" presName="theList" presStyleCnt="0"/>
      <dgm:spPr/>
    </dgm:pt>
    <dgm:pt modelId="{27432419-4603-AC47-8F2B-C3EA843E82C2}" type="pres">
      <dgm:prSet presAssocID="{24C584C9-B11A-8F46-B91D-1D786DFD8A23}" presName="aNode" presStyleLbl="fgAcc1" presStyleIdx="0" presStyleCnt="5">
        <dgm:presLayoutVars>
          <dgm:bulletEnabled val="1"/>
        </dgm:presLayoutVars>
      </dgm:prSet>
      <dgm:spPr/>
    </dgm:pt>
    <dgm:pt modelId="{12B5739D-F6C9-3F43-AF56-6E6F4CCA8137}" type="pres">
      <dgm:prSet presAssocID="{24C584C9-B11A-8F46-B91D-1D786DFD8A23}" presName="aSpace" presStyleCnt="0"/>
      <dgm:spPr/>
    </dgm:pt>
    <dgm:pt modelId="{C6EEAA2B-0838-864A-BC3B-8437B51ECDCD}" type="pres">
      <dgm:prSet presAssocID="{0AA8559D-6895-544B-84F0-E7491B0E9953}" presName="aNode" presStyleLbl="fgAcc1" presStyleIdx="1" presStyleCnt="5">
        <dgm:presLayoutVars>
          <dgm:bulletEnabled val="1"/>
        </dgm:presLayoutVars>
      </dgm:prSet>
      <dgm:spPr/>
    </dgm:pt>
    <dgm:pt modelId="{34411039-F077-6343-A770-A1C87BDF6E15}" type="pres">
      <dgm:prSet presAssocID="{0AA8559D-6895-544B-84F0-E7491B0E9953}" presName="aSpace" presStyleCnt="0"/>
      <dgm:spPr/>
    </dgm:pt>
    <dgm:pt modelId="{8312B33E-03A3-AE45-917C-6FBAD0CAB5BA}" type="pres">
      <dgm:prSet presAssocID="{C4FD0479-443F-9240-BB28-EF63A180557A}" presName="aNode" presStyleLbl="fgAcc1" presStyleIdx="2" presStyleCnt="5">
        <dgm:presLayoutVars>
          <dgm:bulletEnabled val="1"/>
        </dgm:presLayoutVars>
      </dgm:prSet>
      <dgm:spPr/>
    </dgm:pt>
    <dgm:pt modelId="{6CA802D7-72C2-F646-B14C-10A585F67570}" type="pres">
      <dgm:prSet presAssocID="{C4FD0479-443F-9240-BB28-EF63A180557A}" presName="aSpace" presStyleCnt="0"/>
      <dgm:spPr/>
    </dgm:pt>
    <dgm:pt modelId="{1C28E5B4-3F09-4844-AAA2-93360D9F9DA6}" type="pres">
      <dgm:prSet presAssocID="{33D63B04-FA4C-8C41-A424-3A19C7A70CB1}" presName="aNode" presStyleLbl="fgAcc1" presStyleIdx="3" presStyleCnt="5">
        <dgm:presLayoutVars>
          <dgm:bulletEnabled val="1"/>
        </dgm:presLayoutVars>
      </dgm:prSet>
      <dgm:spPr/>
    </dgm:pt>
    <dgm:pt modelId="{7E507F01-2332-6747-8A2C-5381CF8C02D8}" type="pres">
      <dgm:prSet presAssocID="{33D63B04-FA4C-8C41-A424-3A19C7A70CB1}" presName="aSpace" presStyleCnt="0"/>
      <dgm:spPr/>
    </dgm:pt>
    <dgm:pt modelId="{070D14E8-B18F-6B4C-81F9-B87D83B57FD1}" type="pres">
      <dgm:prSet presAssocID="{F24C2D19-9A63-7C4D-A2EA-4AB319C0F7FF}" presName="aNode" presStyleLbl="fgAcc1" presStyleIdx="4" presStyleCnt="5">
        <dgm:presLayoutVars>
          <dgm:bulletEnabled val="1"/>
        </dgm:presLayoutVars>
      </dgm:prSet>
      <dgm:spPr/>
    </dgm:pt>
    <dgm:pt modelId="{51C9B8D9-86D7-BE45-A319-6C12D4BC93A8}" type="pres">
      <dgm:prSet presAssocID="{F24C2D19-9A63-7C4D-A2EA-4AB319C0F7FF}" presName="aSpace" presStyleCnt="0"/>
      <dgm:spPr/>
    </dgm:pt>
  </dgm:ptLst>
  <dgm:cxnLst>
    <dgm:cxn modelId="{9805DB03-1B62-854D-8221-6B40AC458708}" type="presOf" srcId="{C4FD0479-443F-9240-BB28-EF63A180557A}" destId="{8312B33E-03A3-AE45-917C-6FBAD0CAB5BA}" srcOrd="0" destOrd="0" presId="urn:microsoft.com/office/officeart/2005/8/layout/pyramid2"/>
    <dgm:cxn modelId="{827ECB0E-A9F2-8042-9C5F-C234DAA5C1DC}" srcId="{AB658BA3-1033-014C-8867-8A4D0CDBB9BF}" destId="{0AA8559D-6895-544B-84F0-E7491B0E9953}" srcOrd="1" destOrd="0" parTransId="{32FD673E-D5C0-8543-8D01-CA2F1F82B3C7}" sibTransId="{2851D2D9-C121-2347-BB1F-8C9CBBD4E73D}"/>
    <dgm:cxn modelId="{9D4CCF11-398D-574D-B89F-264AF7BCCEF4}" srcId="{AB658BA3-1033-014C-8867-8A4D0CDBB9BF}" destId="{24C584C9-B11A-8F46-B91D-1D786DFD8A23}" srcOrd="0" destOrd="0" parTransId="{514CB037-223A-E045-9AC1-61C629780B71}" sibTransId="{6C959D34-3C3E-6348-A655-4EE3214465B8}"/>
    <dgm:cxn modelId="{2890F911-2ADD-634A-9124-4781F2766B96}" srcId="{AB658BA3-1033-014C-8867-8A4D0CDBB9BF}" destId="{C4FD0479-443F-9240-BB28-EF63A180557A}" srcOrd="2" destOrd="0" parTransId="{BA175D6F-DDB3-9243-8C24-B1CA63E20DA0}" sibTransId="{9FD00439-F506-4744-B2B1-1C497871E8DF}"/>
    <dgm:cxn modelId="{F75EF015-6119-5347-A07D-A0F4AB547AE9}" srcId="{AB658BA3-1033-014C-8867-8A4D0CDBB9BF}" destId="{33D63B04-FA4C-8C41-A424-3A19C7A70CB1}" srcOrd="3" destOrd="0" parTransId="{2D12B9B2-5FE1-1447-9270-3E45E4723F63}" sibTransId="{DBB8479F-ED5F-A34C-A203-DA2C868FD154}"/>
    <dgm:cxn modelId="{F7353E6C-D6DE-FF48-B83C-0A9FFED6137E}" type="presOf" srcId="{24C584C9-B11A-8F46-B91D-1D786DFD8A23}" destId="{27432419-4603-AC47-8F2B-C3EA843E82C2}" srcOrd="0" destOrd="0" presId="urn:microsoft.com/office/officeart/2005/8/layout/pyramid2"/>
    <dgm:cxn modelId="{57770172-B114-BF4F-8BD9-D06AB629C636}" type="presOf" srcId="{33D63B04-FA4C-8C41-A424-3A19C7A70CB1}" destId="{1C28E5B4-3F09-4844-AAA2-93360D9F9DA6}" srcOrd="0" destOrd="0" presId="urn:microsoft.com/office/officeart/2005/8/layout/pyramid2"/>
    <dgm:cxn modelId="{7FFDDD95-3A3B-CB4C-8CB7-F4E03BD198BA}" type="presOf" srcId="{0AA8559D-6895-544B-84F0-E7491B0E9953}" destId="{C6EEAA2B-0838-864A-BC3B-8437B51ECDCD}" srcOrd="0" destOrd="0" presId="urn:microsoft.com/office/officeart/2005/8/layout/pyramid2"/>
    <dgm:cxn modelId="{F24215A1-386F-CA43-90BC-1018D5F637CF}" type="presOf" srcId="{AB658BA3-1033-014C-8867-8A4D0CDBB9BF}" destId="{22546F73-FBE6-6A44-B7CE-284D01EEAAAD}" srcOrd="0" destOrd="0" presId="urn:microsoft.com/office/officeart/2005/8/layout/pyramid2"/>
    <dgm:cxn modelId="{58F508E2-9121-674F-A005-B32515E87C1B}" srcId="{AB658BA3-1033-014C-8867-8A4D0CDBB9BF}" destId="{F24C2D19-9A63-7C4D-A2EA-4AB319C0F7FF}" srcOrd="4" destOrd="0" parTransId="{B7552555-5DA0-2F46-9C58-FD588BF0581B}" sibTransId="{2E23A540-3893-6443-91B3-AF8BCECDC0B3}"/>
    <dgm:cxn modelId="{2BF172E8-E963-4142-BE60-85B3A9982F65}" type="presOf" srcId="{F24C2D19-9A63-7C4D-A2EA-4AB319C0F7FF}" destId="{070D14E8-B18F-6B4C-81F9-B87D83B57FD1}" srcOrd="0" destOrd="0" presId="urn:microsoft.com/office/officeart/2005/8/layout/pyramid2"/>
    <dgm:cxn modelId="{DCD67872-735A-1C48-B369-E3EDD0A20666}" type="presParOf" srcId="{22546F73-FBE6-6A44-B7CE-284D01EEAAAD}" destId="{1B06D54F-F450-8345-AFC9-15CB2B55A8B4}" srcOrd="0" destOrd="0" presId="urn:microsoft.com/office/officeart/2005/8/layout/pyramid2"/>
    <dgm:cxn modelId="{12837369-4D8C-1F43-A0A9-5F946EF0BCED}" type="presParOf" srcId="{22546F73-FBE6-6A44-B7CE-284D01EEAAAD}" destId="{4520CE22-8365-C64A-A308-55B4AA2DA433}" srcOrd="1" destOrd="0" presId="urn:microsoft.com/office/officeart/2005/8/layout/pyramid2"/>
    <dgm:cxn modelId="{4E8135A1-1807-E74B-96E9-37589AF4A183}" type="presParOf" srcId="{4520CE22-8365-C64A-A308-55B4AA2DA433}" destId="{27432419-4603-AC47-8F2B-C3EA843E82C2}" srcOrd="0" destOrd="0" presId="urn:microsoft.com/office/officeart/2005/8/layout/pyramid2"/>
    <dgm:cxn modelId="{BACA6B0C-FFD4-FE43-BF70-42EA4CE57957}" type="presParOf" srcId="{4520CE22-8365-C64A-A308-55B4AA2DA433}" destId="{12B5739D-F6C9-3F43-AF56-6E6F4CCA8137}" srcOrd="1" destOrd="0" presId="urn:microsoft.com/office/officeart/2005/8/layout/pyramid2"/>
    <dgm:cxn modelId="{8F160FD8-E360-C847-BE16-EAABBD2827D3}" type="presParOf" srcId="{4520CE22-8365-C64A-A308-55B4AA2DA433}" destId="{C6EEAA2B-0838-864A-BC3B-8437B51ECDCD}" srcOrd="2" destOrd="0" presId="urn:microsoft.com/office/officeart/2005/8/layout/pyramid2"/>
    <dgm:cxn modelId="{21FDA135-9E21-3041-A062-7E3254BE9890}" type="presParOf" srcId="{4520CE22-8365-C64A-A308-55B4AA2DA433}" destId="{34411039-F077-6343-A770-A1C87BDF6E15}" srcOrd="3" destOrd="0" presId="urn:microsoft.com/office/officeart/2005/8/layout/pyramid2"/>
    <dgm:cxn modelId="{21DD3AB1-AA97-2B44-94E5-482850EB0B17}" type="presParOf" srcId="{4520CE22-8365-C64A-A308-55B4AA2DA433}" destId="{8312B33E-03A3-AE45-917C-6FBAD0CAB5BA}" srcOrd="4" destOrd="0" presId="urn:microsoft.com/office/officeart/2005/8/layout/pyramid2"/>
    <dgm:cxn modelId="{1DF72D45-F367-5E4F-A9A1-F828E198F457}" type="presParOf" srcId="{4520CE22-8365-C64A-A308-55B4AA2DA433}" destId="{6CA802D7-72C2-F646-B14C-10A585F67570}" srcOrd="5" destOrd="0" presId="urn:microsoft.com/office/officeart/2005/8/layout/pyramid2"/>
    <dgm:cxn modelId="{CC8FF319-D1FB-DA41-8388-AF905FC2BE6A}" type="presParOf" srcId="{4520CE22-8365-C64A-A308-55B4AA2DA433}" destId="{1C28E5B4-3F09-4844-AAA2-93360D9F9DA6}" srcOrd="6" destOrd="0" presId="urn:microsoft.com/office/officeart/2005/8/layout/pyramid2"/>
    <dgm:cxn modelId="{2F1BAA30-2ED2-8D45-8709-1B7B084AE6F3}" type="presParOf" srcId="{4520CE22-8365-C64A-A308-55B4AA2DA433}" destId="{7E507F01-2332-6747-8A2C-5381CF8C02D8}" srcOrd="7" destOrd="0" presId="urn:microsoft.com/office/officeart/2005/8/layout/pyramid2"/>
    <dgm:cxn modelId="{FD0A502F-4CE3-EA4E-8A48-6935854B2C69}" type="presParOf" srcId="{4520CE22-8365-C64A-A308-55B4AA2DA433}" destId="{070D14E8-B18F-6B4C-81F9-B87D83B57FD1}" srcOrd="8" destOrd="0" presId="urn:microsoft.com/office/officeart/2005/8/layout/pyramid2"/>
    <dgm:cxn modelId="{E76B0138-1695-5341-8B1C-DC75A40D3BA4}" type="presParOf" srcId="{4520CE22-8365-C64A-A308-55B4AA2DA433}" destId="{51C9B8D9-86D7-BE45-A319-6C12D4BC93A8}" srcOrd="9"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9C4A0C-F599-874D-AA8E-E35EF5CF0E11}"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zh-CN" altLang="en-US"/>
        </a:p>
      </dgm:t>
    </dgm:pt>
    <dgm:pt modelId="{F92B731A-020E-4945-BC00-5685FDD1B2B3}">
      <dgm:prSet phldrT="[文本]"/>
      <dgm:spPr/>
      <dgm:t>
        <a:bodyPr/>
        <a:lstStyle/>
        <a:p>
          <a:r>
            <a:rPr lang="en-US" altLang="zh-CN"/>
            <a:t>serving government</a:t>
          </a:r>
          <a:endParaRPr lang="zh-CN" altLang="en-US" dirty="0"/>
        </a:p>
      </dgm:t>
    </dgm:pt>
    <dgm:pt modelId="{F808EAF6-48A6-8342-A58C-3E05E94A1BCB}" type="parTrans" cxnId="{D9D63B8F-99DF-9D4C-818B-585FD6D24586}">
      <dgm:prSet/>
      <dgm:spPr/>
      <dgm:t>
        <a:bodyPr/>
        <a:lstStyle/>
        <a:p>
          <a:endParaRPr lang="zh-CN" altLang="en-US"/>
        </a:p>
      </dgm:t>
    </dgm:pt>
    <dgm:pt modelId="{FAD27A7A-BF9B-EC48-8285-383D304877F7}" type="sibTrans" cxnId="{D9D63B8F-99DF-9D4C-818B-585FD6D24586}">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zh-CN" altLang="en-US"/>
        </a:p>
      </dgm:t>
    </dgm:pt>
    <dgm:pt modelId="{F56954E0-E950-084D-9999-B600B1B51D95}">
      <dgm:prSet phldrT="[文本]"/>
      <dgm:spPr/>
      <dgm:t>
        <a:bodyPr/>
        <a:lstStyle/>
        <a:p>
          <a:r>
            <a:rPr lang="en-US" altLang="zh-CN" dirty="0"/>
            <a:t>serving students</a:t>
          </a:r>
          <a:endParaRPr lang="zh-CN" altLang="en-US" dirty="0"/>
        </a:p>
      </dgm:t>
    </dgm:pt>
    <dgm:pt modelId="{331C9572-DBFA-2D44-A023-B44557A2A84A}" type="parTrans" cxnId="{7CE21B1E-901D-5F4C-9AAE-0B543F9D59AA}">
      <dgm:prSet/>
      <dgm:spPr/>
      <dgm:t>
        <a:bodyPr/>
        <a:lstStyle/>
        <a:p>
          <a:endParaRPr lang="zh-CN" altLang="en-US"/>
        </a:p>
      </dgm:t>
    </dgm:pt>
    <dgm:pt modelId="{F09738C7-86E8-014E-B0CC-6B7A193525F1}" type="sibTrans" cxnId="{7CE21B1E-901D-5F4C-9AAE-0B543F9D59AA}">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dgm:spPr>
      <dgm:t>
        <a:bodyPr/>
        <a:lstStyle/>
        <a:p>
          <a:endParaRPr lang="zh-CN" altLang="en-US"/>
        </a:p>
      </dgm:t>
    </dgm:pt>
    <dgm:pt modelId="{C21A0D49-6F22-9646-B249-B0BB5F4B5579}">
      <dgm:prSet phldrT="[文本]"/>
      <dgm:spPr/>
      <dgm:t>
        <a:bodyPr/>
        <a:lstStyle/>
        <a:p>
          <a:r>
            <a:rPr lang="en-US" altLang="zh-CN" dirty="0"/>
            <a:t>Serving schools</a:t>
          </a:r>
          <a:endParaRPr lang="zh-CN" altLang="en-US" dirty="0"/>
        </a:p>
      </dgm:t>
    </dgm:pt>
    <dgm:pt modelId="{B99F4A81-C9E7-1542-83A1-C5AECD3A2C7A}" type="parTrans" cxnId="{395AD109-3FA3-EC4C-A9CF-62A274EB2F6C}">
      <dgm:prSet/>
      <dgm:spPr/>
      <dgm:t>
        <a:bodyPr/>
        <a:lstStyle/>
        <a:p>
          <a:endParaRPr lang="zh-CN" altLang="en-US"/>
        </a:p>
      </dgm:t>
    </dgm:pt>
    <dgm:pt modelId="{ACA545E1-4CBA-8948-A8EB-C9F2A0AB2093}" type="sibTrans" cxnId="{395AD109-3FA3-EC4C-A9CF-62A274EB2F6C}">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dgm:spPr>
      <dgm:t>
        <a:bodyPr/>
        <a:lstStyle/>
        <a:p>
          <a:endParaRPr lang="zh-CN" altLang="en-US"/>
        </a:p>
      </dgm:t>
    </dgm:pt>
    <dgm:pt modelId="{846FE2C5-FE5A-2149-BC0F-8B99898AAC64}">
      <dgm:prSet phldrT="[文本]"/>
      <dgm:spPr/>
      <dgm:t>
        <a:bodyPr/>
        <a:lstStyle/>
        <a:p>
          <a:r>
            <a:rPr lang="en-US" altLang="zh-CN" dirty="0"/>
            <a:t>serving teachers</a:t>
          </a:r>
          <a:endParaRPr lang="zh-CN" altLang="en-US" dirty="0"/>
        </a:p>
      </dgm:t>
    </dgm:pt>
    <dgm:pt modelId="{D3C49941-BE95-6643-ACFF-0C548EA982F8}" type="parTrans" cxnId="{A8F67CDF-D132-5D4E-8EF6-E5B1E3ACE739}">
      <dgm:prSet/>
      <dgm:spPr/>
      <dgm:t>
        <a:bodyPr/>
        <a:lstStyle/>
        <a:p>
          <a:endParaRPr lang="zh-CN" altLang="en-US"/>
        </a:p>
      </dgm:t>
    </dgm:pt>
    <dgm:pt modelId="{E030DC77-E225-9046-9B6F-E138FB5E0799}" type="sibTrans" cxnId="{A8F67CDF-D132-5D4E-8EF6-E5B1E3ACE739}">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t="-9000" b="-9000"/>
          </a:stretch>
        </a:blipFill>
      </dgm:spPr>
      <dgm:t>
        <a:bodyPr/>
        <a:lstStyle/>
        <a:p>
          <a:endParaRPr lang="zh-CN" altLang="en-US"/>
        </a:p>
      </dgm:t>
    </dgm:pt>
    <dgm:pt modelId="{7184E731-A290-294E-A418-D8EC30417F61}" type="pres">
      <dgm:prSet presAssocID="{669C4A0C-F599-874D-AA8E-E35EF5CF0E11}" presName="Name0" presStyleCnt="0">
        <dgm:presLayoutVars>
          <dgm:chMax val="21"/>
          <dgm:chPref val="21"/>
        </dgm:presLayoutVars>
      </dgm:prSet>
      <dgm:spPr/>
    </dgm:pt>
    <dgm:pt modelId="{D6018C93-0B62-FE43-A15B-7AE76D18B362}" type="pres">
      <dgm:prSet presAssocID="{F92B731A-020E-4945-BC00-5685FDD1B2B3}" presName="text1" presStyleCnt="0"/>
      <dgm:spPr/>
    </dgm:pt>
    <dgm:pt modelId="{CBDDE9AA-79B5-EA48-B63A-E673944DF241}" type="pres">
      <dgm:prSet presAssocID="{F92B731A-020E-4945-BC00-5685FDD1B2B3}" presName="textRepeatNode" presStyleLbl="alignNode1" presStyleIdx="0" presStyleCnt="4">
        <dgm:presLayoutVars>
          <dgm:chMax val="0"/>
          <dgm:chPref val="0"/>
          <dgm:bulletEnabled val="1"/>
        </dgm:presLayoutVars>
      </dgm:prSet>
      <dgm:spPr/>
    </dgm:pt>
    <dgm:pt modelId="{661B3FF9-669B-554C-8D05-02FC28D0DE0E}" type="pres">
      <dgm:prSet presAssocID="{F92B731A-020E-4945-BC00-5685FDD1B2B3}" presName="textaccent1" presStyleCnt="0"/>
      <dgm:spPr/>
    </dgm:pt>
    <dgm:pt modelId="{71CFEFCD-2938-A145-8F3F-D519AD18C1D2}" type="pres">
      <dgm:prSet presAssocID="{F92B731A-020E-4945-BC00-5685FDD1B2B3}" presName="accentRepeatNode" presStyleLbl="solidAlignAcc1" presStyleIdx="0" presStyleCnt="8"/>
      <dgm:spPr/>
    </dgm:pt>
    <dgm:pt modelId="{BD4A8676-71C3-BA43-953B-63395B36E77B}" type="pres">
      <dgm:prSet presAssocID="{FAD27A7A-BF9B-EC48-8285-383D304877F7}" presName="image1" presStyleCnt="0"/>
      <dgm:spPr/>
    </dgm:pt>
    <dgm:pt modelId="{045CF27F-F986-FC45-8BA1-0E0438D93B8A}" type="pres">
      <dgm:prSet presAssocID="{FAD27A7A-BF9B-EC48-8285-383D304877F7}" presName="imageRepeatNode" presStyleLbl="alignAcc1" presStyleIdx="0" presStyleCnt="4"/>
      <dgm:spPr/>
    </dgm:pt>
    <dgm:pt modelId="{897C142D-1ED1-BB4C-82C2-9F40701D223C}" type="pres">
      <dgm:prSet presAssocID="{FAD27A7A-BF9B-EC48-8285-383D304877F7}" presName="imageaccent1" presStyleCnt="0"/>
      <dgm:spPr/>
    </dgm:pt>
    <dgm:pt modelId="{B0780872-F615-1644-8FE2-884642A2ECDA}" type="pres">
      <dgm:prSet presAssocID="{FAD27A7A-BF9B-EC48-8285-383D304877F7}" presName="accentRepeatNode" presStyleLbl="solidAlignAcc1" presStyleIdx="1" presStyleCnt="8"/>
      <dgm:spPr/>
    </dgm:pt>
    <dgm:pt modelId="{C53226B5-8E7D-5E42-8E4C-467930C37F11}" type="pres">
      <dgm:prSet presAssocID="{F56954E0-E950-084D-9999-B600B1B51D95}" presName="text2" presStyleCnt="0"/>
      <dgm:spPr/>
    </dgm:pt>
    <dgm:pt modelId="{4ACE3D47-DBE0-074F-9FF1-235EB1437BA0}" type="pres">
      <dgm:prSet presAssocID="{F56954E0-E950-084D-9999-B600B1B51D95}" presName="textRepeatNode" presStyleLbl="alignNode1" presStyleIdx="1" presStyleCnt="4">
        <dgm:presLayoutVars>
          <dgm:chMax val="0"/>
          <dgm:chPref val="0"/>
          <dgm:bulletEnabled val="1"/>
        </dgm:presLayoutVars>
      </dgm:prSet>
      <dgm:spPr/>
    </dgm:pt>
    <dgm:pt modelId="{D3B46D55-102B-8D48-84BE-D14CE1FBC95A}" type="pres">
      <dgm:prSet presAssocID="{F56954E0-E950-084D-9999-B600B1B51D95}" presName="textaccent2" presStyleCnt="0"/>
      <dgm:spPr/>
    </dgm:pt>
    <dgm:pt modelId="{B57402A3-C1CA-AF4F-B695-3B17FC1A1ECD}" type="pres">
      <dgm:prSet presAssocID="{F56954E0-E950-084D-9999-B600B1B51D95}" presName="accentRepeatNode" presStyleLbl="solidAlignAcc1" presStyleIdx="2" presStyleCnt="8"/>
      <dgm:spPr/>
    </dgm:pt>
    <dgm:pt modelId="{05650802-BD18-8640-A9A7-CC5BC7FA6B7E}" type="pres">
      <dgm:prSet presAssocID="{F09738C7-86E8-014E-B0CC-6B7A193525F1}" presName="image2" presStyleCnt="0"/>
      <dgm:spPr/>
    </dgm:pt>
    <dgm:pt modelId="{00BE0BF2-A4F4-CF4F-BED3-1CAF8EA4C298}" type="pres">
      <dgm:prSet presAssocID="{F09738C7-86E8-014E-B0CC-6B7A193525F1}" presName="imageRepeatNode" presStyleLbl="alignAcc1" presStyleIdx="1" presStyleCnt="4"/>
      <dgm:spPr/>
    </dgm:pt>
    <dgm:pt modelId="{4726CCEF-752C-7942-AD9D-A4AE5AFF8DAB}" type="pres">
      <dgm:prSet presAssocID="{F09738C7-86E8-014E-B0CC-6B7A193525F1}" presName="imageaccent2" presStyleCnt="0"/>
      <dgm:spPr/>
    </dgm:pt>
    <dgm:pt modelId="{467373EC-9E9A-C740-BB53-8DBEF4FCBD0F}" type="pres">
      <dgm:prSet presAssocID="{F09738C7-86E8-014E-B0CC-6B7A193525F1}" presName="accentRepeatNode" presStyleLbl="solidAlignAcc1" presStyleIdx="3" presStyleCnt="8"/>
      <dgm:spPr/>
    </dgm:pt>
    <dgm:pt modelId="{AD6AE723-6EB4-A748-9699-CC966BEC608F}" type="pres">
      <dgm:prSet presAssocID="{C21A0D49-6F22-9646-B249-B0BB5F4B5579}" presName="text3" presStyleCnt="0"/>
      <dgm:spPr/>
    </dgm:pt>
    <dgm:pt modelId="{9673B459-9DF1-2843-BBF0-F6A78ACEF646}" type="pres">
      <dgm:prSet presAssocID="{C21A0D49-6F22-9646-B249-B0BB5F4B5579}" presName="textRepeatNode" presStyleLbl="alignNode1" presStyleIdx="2" presStyleCnt="4">
        <dgm:presLayoutVars>
          <dgm:chMax val="0"/>
          <dgm:chPref val="0"/>
          <dgm:bulletEnabled val="1"/>
        </dgm:presLayoutVars>
      </dgm:prSet>
      <dgm:spPr/>
    </dgm:pt>
    <dgm:pt modelId="{A291DACE-9C03-3142-8F27-0B0062C9DE87}" type="pres">
      <dgm:prSet presAssocID="{C21A0D49-6F22-9646-B249-B0BB5F4B5579}" presName="textaccent3" presStyleCnt="0"/>
      <dgm:spPr/>
    </dgm:pt>
    <dgm:pt modelId="{DCD3518F-6A18-414C-8D01-D8D437F949CA}" type="pres">
      <dgm:prSet presAssocID="{C21A0D49-6F22-9646-B249-B0BB5F4B5579}" presName="accentRepeatNode" presStyleLbl="solidAlignAcc1" presStyleIdx="4" presStyleCnt="8"/>
      <dgm:spPr/>
    </dgm:pt>
    <dgm:pt modelId="{888E706B-000C-E040-B7E6-75B4ADFC92C6}" type="pres">
      <dgm:prSet presAssocID="{ACA545E1-4CBA-8948-A8EB-C9F2A0AB2093}" presName="image3" presStyleCnt="0"/>
      <dgm:spPr/>
    </dgm:pt>
    <dgm:pt modelId="{CCE2BC4D-C555-4947-B38A-F9DCF39F9394}" type="pres">
      <dgm:prSet presAssocID="{ACA545E1-4CBA-8948-A8EB-C9F2A0AB2093}" presName="imageRepeatNode" presStyleLbl="alignAcc1" presStyleIdx="2" presStyleCnt="4"/>
      <dgm:spPr/>
    </dgm:pt>
    <dgm:pt modelId="{2631A57E-FD32-B348-BDBC-27D08B208FF7}" type="pres">
      <dgm:prSet presAssocID="{ACA545E1-4CBA-8948-A8EB-C9F2A0AB2093}" presName="imageaccent3" presStyleCnt="0"/>
      <dgm:spPr/>
    </dgm:pt>
    <dgm:pt modelId="{4CB838CC-E064-A24E-B4B7-CD878148B3CB}" type="pres">
      <dgm:prSet presAssocID="{ACA545E1-4CBA-8948-A8EB-C9F2A0AB2093}" presName="accentRepeatNode" presStyleLbl="solidAlignAcc1" presStyleIdx="5" presStyleCnt="8"/>
      <dgm:spPr/>
    </dgm:pt>
    <dgm:pt modelId="{8763670A-5FE8-E246-826A-948E9DB085D8}" type="pres">
      <dgm:prSet presAssocID="{846FE2C5-FE5A-2149-BC0F-8B99898AAC64}" presName="text4" presStyleCnt="0"/>
      <dgm:spPr/>
    </dgm:pt>
    <dgm:pt modelId="{092000BC-D8BF-9340-B025-05050B46D149}" type="pres">
      <dgm:prSet presAssocID="{846FE2C5-FE5A-2149-BC0F-8B99898AAC64}" presName="textRepeatNode" presStyleLbl="alignNode1" presStyleIdx="3" presStyleCnt="4">
        <dgm:presLayoutVars>
          <dgm:chMax val="0"/>
          <dgm:chPref val="0"/>
          <dgm:bulletEnabled val="1"/>
        </dgm:presLayoutVars>
      </dgm:prSet>
      <dgm:spPr/>
    </dgm:pt>
    <dgm:pt modelId="{FEB5963A-FAE7-2541-89E7-CCB67C74F46B}" type="pres">
      <dgm:prSet presAssocID="{846FE2C5-FE5A-2149-BC0F-8B99898AAC64}" presName="textaccent4" presStyleCnt="0"/>
      <dgm:spPr/>
    </dgm:pt>
    <dgm:pt modelId="{99FF7566-8A9E-EC4C-9E6D-64DD7EE4FBA5}" type="pres">
      <dgm:prSet presAssocID="{846FE2C5-FE5A-2149-BC0F-8B99898AAC64}" presName="accentRepeatNode" presStyleLbl="solidAlignAcc1" presStyleIdx="6" presStyleCnt="8"/>
      <dgm:spPr/>
    </dgm:pt>
    <dgm:pt modelId="{F4ECA9F8-465D-F449-A87E-2DF2DC7D769F}" type="pres">
      <dgm:prSet presAssocID="{E030DC77-E225-9046-9B6F-E138FB5E0799}" presName="image4" presStyleCnt="0"/>
      <dgm:spPr/>
    </dgm:pt>
    <dgm:pt modelId="{A99E2ACB-4CA2-3542-985E-8B7AA7A1D554}" type="pres">
      <dgm:prSet presAssocID="{E030DC77-E225-9046-9B6F-E138FB5E0799}" presName="imageRepeatNode" presStyleLbl="alignAcc1" presStyleIdx="3" presStyleCnt="4"/>
      <dgm:spPr/>
    </dgm:pt>
    <dgm:pt modelId="{0DC2296A-3C59-5346-A9EC-024E4FF0222E}" type="pres">
      <dgm:prSet presAssocID="{E030DC77-E225-9046-9B6F-E138FB5E0799}" presName="imageaccent4" presStyleCnt="0"/>
      <dgm:spPr/>
    </dgm:pt>
    <dgm:pt modelId="{764463C5-579C-5343-9C6A-CA1A0D4599BD}" type="pres">
      <dgm:prSet presAssocID="{E030DC77-E225-9046-9B6F-E138FB5E0799}" presName="accentRepeatNode" presStyleLbl="solidAlignAcc1" presStyleIdx="7" presStyleCnt="8"/>
      <dgm:spPr/>
    </dgm:pt>
  </dgm:ptLst>
  <dgm:cxnLst>
    <dgm:cxn modelId="{395AD109-3FA3-EC4C-A9CF-62A274EB2F6C}" srcId="{669C4A0C-F599-874D-AA8E-E35EF5CF0E11}" destId="{C21A0D49-6F22-9646-B249-B0BB5F4B5579}" srcOrd="2" destOrd="0" parTransId="{B99F4A81-C9E7-1542-83A1-C5AECD3A2C7A}" sibTransId="{ACA545E1-4CBA-8948-A8EB-C9F2A0AB2093}"/>
    <dgm:cxn modelId="{9B8CBD0B-B9B2-9A4E-A098-4400332DA2E6}" type="presOf" srcId="{C21A0D49-6F22-9646-B249-B0BB5F4B5579}" destId="{9673B459-9DF1-2843-BBF0-F6A78ACEF646}" srcOrd="0" destOrd="0" presId="urn:microsoft.com/office/officeart/2008/layout/HexagonCluster"/>
    <dgm:cxn modelId="{091AE918-9498-0242-9C35-84575180CB2D}" type="presOf" srcId="{E030DC77-E225-9046-9B6F-E138FB5E0799}" destId="{A99E2ACB-4CA2-3542-985E-8B7AA7A1D554}" srcOrd="0" destOrd="0" presId="urn:microsoft.com/office/officeart/2008/layout/HexagonCluster"/>
    <dgm:cxn modelId="{7CE21B1E-901D-5F4C-9AAE-0B543F9D59AA}" srcId="{669C4A0C-F599-874D-AA8E-E35EF5CF0E11}" destId="{F56954E0-E950-084D-9999-B600B1B51D95}" srcOrd="1" destOrd="0" parTransId="{331C9572-DBFA-2D44-A023-B44557A2A84A}" sibTransId="{F09738C7-86E8-014E-B0CC-6B7A193525F1}"/>
    <dgm:cxn modelId="{905D5437-3B4B-A745-AFB2-EE9C1CCD3CD6}" type="presOf" srcId="{ACA545E1-4CBA-8948-A8EB-C9F2A0AB2093}" destId="{CCE2BC4D-C555-4947-B38A-F9DCF39F9394}" srcOrd="0" destOrd="0" presId="urn:microsoft.com/office/officeart/2008/layout/HexagonCluster"/>
    <dgm:cxn modelId="{893C383A-424B-9F45-8717-0E4C2560AE05}" type="presOf" srcId="{F09738C7-86E8-014E-B0CC-6B7A193525F1}" destId="{00BE0BF2-A4F4-CF4F-BED3-1CAF8EA4C298}" srcOrd="0" destOrd="0" presId="urn:microsoft.com/office/officeart/2008/layout/HexagonCluster"/>
    <dgm:cxn modelId="{A2C2B480-D479-2741-9F2A-2920D22782DA}" type="presOf" srcId="{F92B731A-020E-4945-BC00-5685FDD1B2B3}" destId="{CBDDE9AA-79B5-EA48-B63A-E673944DF241}" srcOrd="0" destOrd="0" presId="urn:microsoft.com/office/officeart/2008/layout/HexagonCluster"/>
    <dgm:cxn modelId="{F9F8B88B-2A63-8145-B215-F5C65F298B7E}" type="presOf" srcId="{FAD27A7A-BF9B-EC48-8285-383D304877F7}" destId="{045CF27F-F986-FC45-8BA1-0E0438D93B8A}" srcOrd="0" destOrd="0" presId="urn:microsoft.com/office/officeart/2008/layout/HexagonCluster"/>
    <dgm:cxn modelId="{D9D63B8F-99DF-9D4C-818B-585FD6D24586}" srcId="{669C4A0C-F599-874D-AA8E-E35EF5CF0E11}" destId="{F92B731A-020E-4945-BC00-5685FDD1B2B3}" srcOrd="0" destOrd="0" parTransId="{F808EAF6-48A6-8342-A58C-3E05E94A1BCB}" sibTransId="{FAD27A7A-BF9B-EC48-8285-383D304877F7}"/>
    <dgm:cxn modelId="{237406CB-9726-7740-B03B-7FE88BFF36ED}" type="presOf" srcId="{F56954E0-E950-084D-9999-B600B1B51D95}" destId="{4ACE3D47-DBE0-074F-9FF1-235EB1437BA0}" srcOrd="0" destOrd="0" presId="urn:microsoft.com/office/officeart/2008/layout/HexagonCluster"/>
    <dgm:cxn modelId="{A8F67CDF-D132-5D4E-8EF6-E5B1E3ACE739}" srcId="{669C4A0C-F599-874D-AA8E-E35EF5CF0E11}" destId="{846FE2C5-FE5A-2149-BC0F-8B99898AAC64}" srcOrd="3" destOrd="0" parTransId="{D3C49941-BE95-6643-ACFF-0C548EA982F8}" sibTransId="{E030DC77-E225-9046-9B6F-E138FB5E0799}"/>
    <dgm:cxn modelId="{37E112E3-0DB4-4748-B7D2-A4A7CFF99D03}" type="presOf" srcId="{669C4A0C-F599-874D-AA8E-E35EF5CF0E11}" destId="{7184E731-A290-294E-A418-D8EC30417F61}" srcOrd="0" destOrd="0" presId="urn:microsoft.com/office/officeart/2008/layout/HexagonCluster"/>
    <dgm:cxn modelId="{2A0523F8-2219-564A-9531-DCEF348B62CD}" type="presOf" srcId="{846FE2C5-FE5A-2149-BC0F-8B99898AAC64}" destId="{092000BC-D8BF-9340-B025-05050B46D149}" srcOrd="0" destOrd="0" presId="urn:microsoft.com/office/officeart/2008/layout/HexagonCluster"/>
    <dgm:cxn modelId="{3AFC8F38-4BB4-714A-8431-B385E79C8C6E}" type="presParOf" srcId="{7184E731-A290-294E-A418-D8EC30417F61}" destId="{D6018C93-0B62-FE43-A15B-7AE76D18B362}" srcOrd="0" destOrd="0" presId="urn:microsoft.com/office/officeart/2008/layout/HexagonCluster"/>
    <dgm:cxn modelId="{3BA35230-3CFF-2840-A5F6-A400E7AF6344}" type="presParOf" srcId="{D6018C93-0B62-FE43-A15B-7AE76D18B362}" destId="{CBDDE9AA-79B5-EA48-B63A-E673944DF241}" srcOrd="0" destOrd="0" presId="urn:microsoft.com/office/officeart/2008/layout/HexagonCluster"/>
    <dgm:cxn modelId="{B6DEB2C8-9B57-1E44-8804-1377EA603B55}" type="presParOf" srcId="{7184E731-A290-294E-A418-D8EC30417F61}" destId="{661B3FF9-669B-554C-8D05-02FC28D0DE0E}" srcOrd="1" destOrd="0" presId="urn:microsoft.com/office/officeart/2008/layout/HexagonCluster"/>
    <dgm:cxn modelId="{A7D8EC19-B8E7-CD48-B904-F38F5870B74C}" type="presParOf" srcId="{661B3FF9-669B-554C-8D05-02FC28D0DE0E}" destId="{71CFEFCD-2938-A145-8F3F-D519AD18C1D2}" srcOrd="0" destOrd="0" presId="urn:microsoft.com/office/officeart/2008/layout/HexagonCluster"/>
    <dgm:cxn modelId="{114142F7-84FD-CB4C-B7E7-1E2D5EAC497A}" type="presParOf" srcId="{7184E731-A290-294E-A418-D8EC30417F61}" destId="{BD4A8676-71C3-BA43-953B-63395B36E77B}" srcOrd="2" destOrd="0" presId="urn:microsoft.com/office/officeart/2008/layout/HexagonCluster"/>
    <dgm:cxn modelId="{6E62A2C9-EE81-624B-AFEF-E5F08E9F229B}" type="presParOf" srcId="{BD4A8676-71C3-BA43-953B-63395B36E77B}" destId="{045CF27F-F986-FC45-8BA1-0E0438D93B8A}" srcOrd="0" destOrd="0" presId="urn:microsoft.com/office/officeart/2008/layout/HexagonCluster"/>
    <dgm:cxn modelId="{C3307D2E-5C7A-304C-A801-2858CD477381}" type="presParOf" srcId="{7184E731-A290-294E-A418-D8EC30417F61}" destId="{897C142D-1ED1-BB4C-82C2-9F40701D223C}" srcOrd="3" destOrd="0" presId="urn:microsoft.com/office/officeart/2008/layout/HexagonCluster"/>
    <dgm:cxn modelId="{9264C477-8D2E-4E47-9BC2-0D5BC44AB117}" type="presParOf" srcId="{897C142D-1ED1-BB4C-82C2-9F40701D223C}" destId="{B0780872-F615-1644-8FE2-884642A2ECDA}" srcOrd="0" destOrd="0" presId="urn:microsoft.com/office/officeart/2008/layout/HexagonCluster"/>
    <dgm:cxn modelId="{96F0C206-E168-CB41-850E-98DF6E336ADD}" type="presParOf" srcId="{7184E731-A290-294E-A418-D8EC30417F61}" destId="{C53226B5-8E7D-5E42-8E4C-467930C37F11}" srcOrd="4" destOrd="0" presId="urn:microsoft.com/office/officeart/2008/layout/HexagonCluster"/>
    <dgm:cxn modelId="{766C883E-FDAB-2844-B3EF-4A185F24F3B6}" type="presParOf" srcId="{C53226B5-8E7D-5E42-8E4C-467930C37F11}" destId="{4ACE3D47-DBE0-074F-9FF1-235EB1437BA0}" srcOrd="0" destOrd="0" presId="urn:microsoft.com/office/officeart/2008/layout/HexagonCluster"/>
    <dgm:cxn modelId="{6FA04C14-A47A-664D-8D31-8AFD9C679A8B}" type="presParOf" srcId="{7184E731-A290-294E-A418-D8EC30417F61}" destId="{D3B46D55-102B-8D48-84BE-D14CE1FBC95A}" srcOrd="5" destOrd="0" presId="urn:microsoft.com/office/officeart/2008/layout/HexagonCluster"/>
    <dgm:cxn modelId="{BDDE9C31-5C71-BE47-A75C-26588CC84CD7}" type="presParOf" srcId="{D3B46D55-102B-8D48-84BE-D14CE1FBC95A}" destId="{B57402A3-C1CA-AF4F-B695-3B17FC1A1ECD}" srcOrd="0" destOrd="0" presId="urn:microsoft.com/office/officeart/2008/layout/HexagonCluster"/>
    <dgm:cxn modelId="{E5F241BD-4BD5-6341-90B5-AE732CD8ABBB}" type="presParOf" srcId="{7184E731-A290-294E-A418-D8EC30417F61}" destId="{05650802-BD18-8640-A9A7-CC5BC7FA6B7E}" srcOrd="6" destOrd="0" presId="urn:microsoft.com/office/officeart/2008/layout/HexagonCluster"/>
    <dgm:cxn modelId="{5A7E3DD1-D541-3F4D-B7FC-AECAFD9ACF12}" type="presParOf" srcId="{05650802-BD18-8640-A9A7-CC5BC7FA6B7E}" destId="{00BE0BF2-A4F4-CF4F-BED3-1CAF8EA4C298}" srcOrd="0" destOrd="0" presId="urn:microsoft.com/office/officeart/2008/layout/HexagonCluster"/>
    <dgm:cxn modelId="{568AE0FC-D1A9-0D4D-B96B-3722B945CFDF}" type="presParOf" srcId="{7184E731-A290-294E-A418-D8EC30417F61}" destId="{4726CCEF-752C-7942-AD9D-A4AE5AFF8DAB}" srcOrd="7" destOrd="0" presId="urn:microsoft.com/office/officeart/2008/layout/HexagonCluster"/>
    <dgm:cxn modelId="{E9D9690E-C7B1-204C-BAE5-8E26037635F8}" type="presParOf" srcId="{4726CCEF-752C-7942-AD9D-A4AE5AFF8DAB}" destId="{467373EC-9E9A-C740-BB53-8DBEF4FCBD0F}" srcOrd="0" destOrd="0" presId="urn:microsoft.com/office/officeart/2008/layout/HexagonCluster"/>
    <dgm:cxn modelId="{FFDCC4C6-86C0-704C-8524-BBEE247F78B7}" type="presParOf" srcId="{7184E731-A290-294E-A418-D8EC30417F61}" destId="{AD6AE723-6EB4-A748-9699-CC966BEC608F}" srcOrd="8" destOrd="0" presId="urn:microsoft.com/office/officeart/2008/layout/HexagonCluster"/>
    <dgm:cxn modelId="{EAAF40CC-AD1D-684B-A41E-4D9F1AA99F78}" type="presParOf" srcId="{AD6AE723-6EB4-A748-9699-CC966BEC608F}" destId="{9673B459-9DF1-2843-BBF0-F6A78ACEF646}" srcOrd="0" destOrd="0" presId="urn:microsoft.com/office/officeart/2008/layout/HexagonCluster"/>
    <dgm:cxn modelId="{B1528428-FBFE-9745-9A2B-B33742849188}" type="presParOf" srcId="{7184E731-A290-294E-A418-D8EC30417F61}" destId="{A291DACE-9C03-3142-8F27-0B0062C9DE87}" srcOrd="9" destOrd="0" presId="urn:microsoft.com/office/officeart/2008/layout/HexagonCluster"/>
    <dgm:cxn modelId="{4F35CDCD-87BA-AF4B-A8B2-1FD1F9562BD1}" type="presParOf" srcId="{A291DACE-9C03-3142-8F27-0B0062C9DE87}" destId="{DCD3518F-6A18-414C-8D01-D8D437F949CA}" srcOrd="0" destOrd="0" presId="urn:microsoft.com/office/officeart/2008/layout/HexagonCluster"/>
    <dgm:cxn modelId="{15E997D7-9AF9-434B-ABE3-A6A802685805}" type="presParOf" srcId="{7184E731-A290-294E-A418-D8EC30417F61}" destId="{888E706B-000C-E040-B7E6-75B4ADFC92C6}" srcOrd="10" destOrd="0" presId="urn:microsoft.com/office/officeart/2008/layout/HexagonCluster"/>
    <dgm:cxn modelId="{90840B45-C977-0942-9A42-16A7644A47CD}" type="presParOf" srcId="{888E706B-000C-E040-B7E6-75B4ADFC92C6}" destId="{CCE2BC4D-C555-4947-B38A-F9DCF39F9394}" srcOrd="0" destOrd="0" presId="urn:microsoft.com/office/officeart/2008/layout/HexagonCluster"/>
    <dgm:cxn modelId="{8E77AABC-A47B-2541-8877-B8B9D1C7FA6A}" type="presParOf" srcId="{7184E731-A290-294E-A418-D8EC30417F61}" destId="{2631A57E-FD32-B348-BDBC-27D08B208FF7}" srcOrd="11" destOrd="0" presId="urn:microsoft.com/office/officeart/2008/layout/HexagonCluster"/>
    <dgm:cxn modelId="{CE663929-A743-CF40-B1A4-EED508B81ADC}" type="presParOf" srcId="{2631A57E-FD32-B348-BDBC-27D08B208FF7}" destId="{4CB838CC-E064-A24E-B4B7-CD878148B3CB}" srcOrd="0" destOrd="0" presId="urn:microsoft.com/office/officeart/2008/layout/HexagonCluster"/>
    <dgm:cxn modelId="{D08A96C8-57A5-5A4E-9189-940ABFA3ACED}" type="presParOf" srcId="{7184E731-A290-294E-A418-D8EC30417F61}" destId="{8763670A-5FE8-E246-826A-948E9DB085D8}" srcOrd="12" destOrd="0" presId="urn:microsoft.com/office/officeart/2008/layout/HexagonCluster"/>
    <dgm:cxn modelId="{BADD928A-3300-654C-8D9D-36A440063F29}" type="presParOf" srcId="{8763670A-5FE8-E246-826A-948E9DB085D8}" destId="{092000BC-D8BF-9340-B025-05050B46D149}" srcOrd="0" destOrd="0" presId="urn:microsoft.com/office/officeart/2008/layout/HexagonCluster"/>
    <dgm:cxn modelId="{F7CB23D1-4533-F14D-B4B3-FEBA8EDBEAAE}" type="presParOf" srcId="{7184E731-A290-294E-A418-D8EC30417F61}" destId="{FEB5963A-FAE7-2541-89E7-CCB67C74F46B}" srcOrd="13" destOrd="0" presId="urn:microsoft.com/office/officeart/2008/layout/HexagonCluster"/>
    <dgm:cxn modelId="{8EE691BB-8AAA-3349-80BA-AA6BA7D3700F}" type="presParOf" srcId="{FEB5963A-FAE7-2541-89E7-CCB67C74F46B}" destId="{99FF7566-8A9E-EC4C-9E6D-64DD7EE4FBA5}" srcOrd="0" destOrd="0" presId="urn:microsoft.com/office/officeart/2008/layout/HexagonCluster"/>
    <dgm:cxn modelId="{1DA90320-A85E-EE44-8C03-A9231121A98E}" type="presParOf" srcId="{7184E731-A290-294E-A418-D8EC30417F61}" destId="{F4ECA9F8-465D-F449-A87E-2DF2DC7D769F}" srcOrd="14" destOrd="0" presId="urn:microsoft.com/office/officeart/2008/layout/HexagonCluster"/>
    <dgm:cxn modelId="{C5E84EAD-6147-064B-827F-6BD58F7B4E11}" type="presParOf" srcId="{F4ECA9F8-465D-F449-A87E-2DF2DC7D769F}" destId="{A99E2ACB-4CA2-3542-985E-8B7AA7A1D554}" srcOrd="0" destOrd="0" presId="urn:microsoft.com/office/officeart/2008/layout/HexagonCluster"/>
    <dgm:cxn modelId="{139A962B-CF2E-D84F-A29D-6FBF985F6797}" type="presParOf" srcId="{7184E731-A290-294E-A418-D8EC30417F61}" destId="{0DC2296A-3C59-5346-A9EC-024E4FF0222E}" srcOrd="15" destOrd="0" presId="urn:microsoft.com/office/officeart/2008/layout/HexagonCluster"/>
    <dgm:cxn modelId="{B03FD77D-96D4-D546-9676-68650A4F3377}" type="presParOf" srcId="{0DC2296A-3C59-5346-A9EC-024E4FF0222E}" destId="{764463C5-579C-5343-9C6A-CA1A0D4599BD}" srcOrd="0" destOrd="0" presId="urn:microsoft.com/office/officeart/2008/layout/HexagonCluster"/>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6D54F-F450-8345-AFC9-15CB2B55A8B4}">
      <dsp:nvSpPr>
        <dsp:cNvPr id="0" name=""/>
        <dsp:cNvSpPr/>
      </dsp:nvSpPr>
      <dsp:spPr>
        <a:xfrm>
          <a:off x="240466" y="0"/>
          <a:ext cx="3803695" cy="3803695"/>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432419-4603-AC47-8F2B-C3EA843E82C2}">
      <dsp:nvSpPr>
        <dsp:cNvPr id="0" name=""/>
        <dsp:cNvSpPr/>
      </dsp:nvSpPr>
      <dsp:spPr>
        <a:xfrm>
          <a:off x="2142314" y="380740"/>
          <a:ext cx="2472401" cy="54083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t>national institution</a:t>
          </a:r>
          <a:endParaRPr lang="zh-CN" altLang="en-US" sz="2000" kern="1200" dirty="0"/>
        </a:p>
      </dsp:txBody>
      <dsp:txXfrm>
        <a:off x="2168715" y="407141"/>
        <a:ext cx="2419599" cy="488035"/>
      </dsp:txXfrm>
    </dsp:sp>
    <dsp:sp modelId="{C6EEAA2B-0838-864A-BC3B-8437B51ECDCD}">
      <dsp:nvSpPr>
        <dsp:cNvPr id="0" name=""/>
        <dsp:cNvSpPr/>
      </dsp:nvSpPr>
      <dsp:spPr>
        <a:xfrm>
          <a:off x="2142314" y="989183"/>
          <a:ext cx="2472401" cy="54083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t>provincial institutions</a:t>
          </a:r>
          <a:endParaRPr lang="zh-CN" altLang="en-US" sz="2000" kern="1200" dirty="0"/>
        </a:p>
      </dsp:txBody>
      <dsp:txXfrm>
        <a:off x="2168715" y="1015584"/>
        <a:ext cx="2419599" cy="488035"/>
      </dsp:txXfrm>
    </dsp:sp>
    <dsp:sp modelId="{8312B33E-03A3-AE45-917C-6FBAD0CAB5BA}">
      <dsp:nvSpPr>
        <dsp:cNvPr id="0" name=""/>
        <dsp:cNvSpPr/>
      </dsp:nvSpPr>
      <dsp:spPr>
        <a:xfrm>
          <a:off x="2142314" y="1597626"/>
          <a:ext cx="2472401" cy="54083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t>municipal institutions</a:t>
          </a:r>
          <a:endParaRPr lang="zh-CN" altLang="en-US" sz="2000" kern="1200" dirty="0"/>
        </a:p>
      </dsp:txBody>
      <dsp:txXfrm>
        <a:off x="2168715" y="1624027"/>
        <a:ext cx="2419599" cy="488035"/>
      </dsp:txXfrm>
    </dsp:sp>
    <dsp:sp modelId="{1C28E5B4-3F09-4844-AAA2-93360D9F9DA6}">
      <dsp:nvSpPr>
        <dsp:cNvPr id="0" name=""/>
        <dsp:cNvSpPr/>
      </dsp:nvSpPr>
      <dsp:spPr>
        <a:xfrm>
          <a:off x="2142314" y="2206068"/>
          <a:ext cx="2472401" cy="54083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t>country institutions</a:t>
          </a:r>
          <a:endParaRPr lang="zh-CN" altLang="en-US" sz="2000" kern="1200" dirty="0"/>
        </a:p>
      </dsp:txBody>
      <dsp:txXfrm>
        <a:off x="2168715" y="2232469"/>
        <a:ext cx="2419599" cy="488035"/>
      </dsp:txXfrm>
    </dsp:sp>
    <dsp:sp modelId="{070D14E8-B18F-6B4C-81F9-B87D83B57FD1}">
      <dsp:nvSpPr>
        <dsp:cNvPr id="0" name=""/>
        <dsp:cNvSpPr/>
      </dsp:nvSpPr>
      <dsp:spPr>
        <a:xfrm>
          <a:off x="2142314" y="2814511"/>
          <a:ext cx="2472401" cy="54083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t>school </a:t>
          </a:r>
          <a:r>
            <a:rPr lang="en-US" altLang="zh-CN" sz="2000" kern="1200" dirty="0" err="1"/>
            <a:t>institurions</a:t>
          </a:r>
          <a:endParaRPr lang="zh-CN" altLang="en-US" sz="2000" kern="1200" dirty="0"/>
        </a:p>
      </dsp:txBody>
      <dsp:txXfrm>
        <a:off x="2168715" y="2840912"/>
        <a:ext cx="2419599" cy="4880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DE9AA-79B5-EA48-B63A-E673944DF241}">
      <dsp:nvSpPr>
        <dsp:cNvPr id="0" name=""/>
        <dsp:cNvSpPr/>
      </dsp:nvSpPr>
      <dsp:spPr>
        <a:xfrm>
          <a:off x="1428198" y="3025914"/>
          <a:ext cx="1682413" cy="1444158"/>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altLang="zh-CN" sz="1800" kern="1200"/>
            <a:t>serving government</a:t>
          </a:r>
          <a:endParaRPr lang="zh-CN" altLang="en-US" sz="1800" kern="1200" dirty="0"/>
        </a:p>
      </dsp:txBody>
      <dsp:txXfrm>
        <a:off x="1688746" y="3249564"/>
        <a:ext cx="1161317" cy="996858"/>
      </dsp:txXfrm>
    </dsp:sp>
    <dsp:sp modelId="{71CFEFCD-2938-A145-8F3F-D519AD18C1D2}">
      <dsp:nvSpPr>
        <dsp:cNvPr id="0" name=""/>
        <dsp:cNvSpPr/>
      </dsp:nvSpPr>
      <dsp:spPr>
        <a:xfrm>
          <a:off x="1480820" y="3664074"/>
          <a:ext cx="196405" cy="169362"/>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5CF27F-F986-FC45-8BA1-0E0438D93B8A}">
      <dsp:nvSpPr>
        <dsp:cNvPr id="0" name=""/>
        <dsp:cNvSpPr/>
      </dsp:nvSpPr>
      <dsp:spPr>
        <a:xfrm>
          <a:off x="0" y="2240896"/>
          <a:ext cx="1682413" cy="1444158"/>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780872-F615-1644-8FE2-884642A2ECDA}">
      <dsp:nvSpPr>
        <dsp:cNvPr id="0" name=""/>
        <dsp:cNvSpPr/>
      </dsp:nvSpPr>
      <dsp:spPr>
        <a:xfrm>
          <a:off x="1139149" y="3484794"/>
          <a:ext cx="196405" cy="169362"/>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CE3D47-DBE0-074F-9FF1-235EB1437BA0}">
      <dsp:nvSpPr>
        <dsp:cNvPr id="0" name=""/>
        <dsp:cNvSpPr/>
      </dsp:nvSpPr>
      <dsp:spPr>
        <a:xfrm>
          <a:off x="2854915" y="2229834"/>
          <a:ext cx="1682413" cy="1444158"/>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t>serving students</a:t>
          </a:r>
          <a:endParaRPr lang="zh-CN" altLang="en-US" sz="1800" kern="1200" dirty="0"/>
        </a:p>
      </dsp:txBody>
      <dsp:txXfrm>
        <a:off x="3115463" y="2453484"/>
        <a:ext cx="1161317" cy="996858"/>
      </dsp:txXfrm>
    </dsp:sp>
    <dsp:sp modelId="{B57402A3-C1CA-AF4F-B695-3B17FC1A1ECD}">
      <dsp:nvSpPr>
        <dsp:cNvPr id="0" name=""/>
        <dsp:cNvSpPr/>
      </dsp:nvSpPr>
      <dsp:spPr>
        <a:xfrm>
          <a:off x="4007406" y="3472207"/>
          <a:ext cx="196405" cy="169362"/>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BE0BF2-A4F4-CF4F-BED3-1CAF8EA4C298}">
      <dsp:nvSpPr>
        <dsp:cNvPr id="0" name=""/>
        <dsp:cNvSpPr/>
      </dsp:nvSpPr>
      <dsp:spPr>
        <a:xfrm>
          <a:off x="4289043" y="3023625"/>
          <a:ext cx="1682413" cy="1444158"/>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7373EC-9E9A-C740-BB53-8DBEF4FCBD0F}">
      <dsp:nvSpPr>
        <dsp:cNvPr id="0" name=""/>
        <dsp:cNvSpPr/>
      </dsp:nvSpPr>
      <dsp:spPr>
        <a:xfrm>
          <a:off x="4327583" y="3670559"/>
          <a:ext cx="196405" cy="169362"/>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73B459-9DF1-2843-BBF0-F6A78ACEF646}">
      <dsp:nvSpPr>
        <dsp:cNvPr id="0" name=""/>
        <dsp:cNvSpPr/>
      </dsp:nvSpPr>
      <dsp:spPr>
        <a:xfrm>
          <a:off x="1428198" y="1451682"/>
          <a:ext cx="1682413" cy="1444158"/>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t>Serving schools</a:t>
          </a:r>
          <a:endParaRPr lang="zh-CN" altLang="en-US" sz="1800" kern="1200" dirty="0"/>
        </a:p>
      </dsp:txBody>
      <dsp:txXfrm>
        <a:off x="1688746" y="1675332"/>
        <a:ext cx="1161317" cy="996858"/>
      </dsp:txXfrm>
    </dsp:sp>
    <dsp:sp modelId="{DCD3518F-6A18-414C-8D01-D8D437F949CA}">
      <dsp:nvSpPr>
        <dsp:cNvPr id="0" name=""/>
        <dsp:cNvSpPr/>
      </dsp:nvSpPr>
      <dsp:spPr>
        <a:xfrm>
          <a:off x="2573278" y="1481435"/>
          <a:ext cx="196405" cy="169362"/>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E2BC4D-C555-4947-B38A-F9DCF39F9394}">
      <dsp:nvSpPr>
        <dsp:cNvPr id="0" name=""/>
        <dsp:cNvSpPr/>
      </dsp:nvSpPr>
      <dsp:spPr>
        <a:xfrm>
          <a:off x="2854915" y="655602"/>
          <a:ext cx="1682413" cy="1444158"/>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B838CC-E064-A24E-B4B7-CD878148B3CB}">
      <dsp:nvSpPr>
        <dsp:cNvPr id="0" name=""/>
        <dsp:cNvSpPr/>
      </dsp:nvSpPr>
      <dsp:spPr>
        <a:xfrm>
          <a:off x="2893455" y="1295670"/>
          <a:ext cx="196405" cy="169362"/>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2000BC-D8BF-9340-B025-05050B46D149}">
      <dsp:nvSpPr>
        <dsp:cNvPr id="0" name=""/>
        <dsp:cNvSpPr/>
      </dsp:nvSpPr>
      <dsp:spPr>
        <a:xfrm>
          <a:off x="4289043" y="1449393"/>
          <a:ext cx="1682413" cy="1444158"/>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t>serving teachers</a:t>
          </a:r>
          <a:endParaRPr lang="zh-CN" altLang="en-US" sz="1800" kern="1200" dirty="0"/>
        </a:p>
      </dsp:txBody>
      <dsp:txXfrm>
        <a:off x="4549591" y="1673043"/>
        <a:ext cx="1161317" cy="996858"/>
      </dsp:txXfrm>
    </dsp:sp>
    <dsp:sp modelId="{99FF7566-8A9E-EC4C-9E6D-64DD7EE4FBA5}">
      <dsp:nvSpPr>
        <dsp:cNvPr id="0" name=""/>
        <dsp:cNvSpPr/>
      </dsp:nvSpPr>
      <dsp:spPr>
        <a:xfrm>
          <a:off x="5735771" y="2086791"/>
          <a:ext cx="196405" cy="169362"/>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9E2ACB-4CA2-3542-985E-8B7AA7A1D554}">
      <dsp:nvSpPr>
        <dsp:cNvPr id="0" name=""/>
        <dsp:cNvSpPr/>
      </dsp:nvSpPr>
      <dsp:spPr>
        <a:xfrm>
          <a:off x="5729101" y="2243184"/>
          <a:ext cx="1682413" cy="1444158"/>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9000" b="-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4463C5-579C-5343-9C6A-CA1A0D4599BD}">
      <dsp:nvSpPr>
        <dsp:cNvPr id="0" name=""/>
        <dsp:cNvSpPr/>
      </dsp:nvSpPr>
      <dsp:spPr>
        <a:xfrm>
          <a:off x="6068548" y="2268741"/>
          <a:ext cx="196405" cy="169362"/>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cdr:x>
      <cdr:y>0.40762</cdr:y>
    </cdr:from>
    <cdr:to>
      <cdr:x>0.67674</cdr:x>
      <cdr:y>0.51766</cdr:y>
    </cdr:to>
    <cdr:sp macro="" textlink="">
      <cdr:nvSpPr>
        <cdr:cNvPr id="2" name="文本框 8">
          <a:extLst xmlns:a="http://schemas.openxmlformats.org/drawingml/2006/main">
            <a:ext uri="{FF2B5EF4-FFF2-40B4-BE49-F238E27FC236}">
              <a16:creationId xmlns:a16="http://schemas.microsoft.com/office/drawing/2014/main" id="{75E0A30F-4FE1-9512-3D41-90201FE6C361}"/>
            </a:ext>
          </a:extLst>
        </cdr:cNvPr>
        <cdr:cNvSpPr txBox="1"/>
      </cdr:nvSpPr>
      <cdr:spPr>
        <a:xfrm xmlns:a="http://schemas.openxmlformats.org/drawingml/2006/main">
          <a:off x="2505413" y="1368053"/>
          <a:ext cx="885590"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kumimoji="1" lang="en-US" altLang="zh-CN" dirty="0">
              <a:solidFill>
                <a:srgbClr val="FF9300"/>
              </a:solidFill>
            </a:rPr>
            <a:t>24.62%</a:t>
          </a:r>
          <a:endParaRPr kumimoji="1" lang="zh-CN" altLang="en-US" dirty="0">
            <a:solidFill>
              <a:srgbClr val="FF93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C66D39-CE22-4B49-9B00-ADF489FF129D}" type="datetimeFigureOut">
              <a:rPr lang="zh-CN" altLang="en-US" smtClean="0">
                <a:latin typeface="微软雅黑" panose="020B0503020204020204" pitchFamily="34" charset="-122"/>
                <a:ea typeface="微软雅黑" panose="020B0503020204020204" pitchFamily="34" charset="-122"/>
              </a:rPr>
              <a:t>2024/5/17</a:t>
            </a:fld>
            <a:endParaRPr lang="zh-CN" altLang="en-US" dirty="0">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B92271-C46C-4C8E-8193-19C1E0ECC4E4}" type="slidenum">
              <a:rPr lang="zh-CN" altLang="en-US" smtClean="0">
                <a:latin typeface="微软雅黑" panose="020B0503020204020204" pitchFamily="34" charset="-122"/>
                <a:ea typeface="微软雅黑" panose="020B0503020204020204" pitchFamily="34" charset="-122"/>
              </a:rPr>
              <a:t>‹#›</a:t>
            </a:fld>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方正正黑简体" panose="020000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方正正黑简体" panose="02000000000000000000" pitchFamily="2" charset="-122"/>
              </a:defRPr>
            </a:lvl1pPr>
          </a:lstStyle>
          <a:p>
            <a:fld id="{A15A6D89-7FF1-497B-B62D-3A6DC40D3AC1}" type="datetimeFigureOut">
              <a:rPr lang="zh-CN" altLang="en-US" smtClean="0"/>
              <a:t>2024/5/17</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方正正黑简体" panose="020000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方正正黑简体" panose="02000000000000000000" pitchFamily="2" charset="-122"/>
              </a:defRPr>
            </a:lvl1pPr>
          </a:lstStyle>
          <a:p>
            <a:fld id="{E171ACF7-1D19-4121-BFF0-8ACCD369F14C}"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方正正黑简体" panose="02000000000000000000" pitchFamily="2" charset="-122"/>
        <a:cs typeface="+mn-cs"/>
      </a:defRPr>
    </a:lvl1pPr>
    <a:lvl2pPr marL="457200" algn="l" defTabSz="914400" rtl="0" eaLnBrk="1" latinLnBrk="0" hangingPunct="1">
      <a:defRPr sz="1200" kern="1200">
        <a:solidFill>
          <a:schemeClr val="tx1"/>
        </a:solidFill>
        <a:latin typeface="+mn-lt"/>
        <a:ea typeface="方正正黑简体" panose="02000000000000000000" pitchFamily="2" charset="-122"/>
        <a:cs typeface="+mn-cs"/>
      </a:defRPr>
    </a:lvl2pPr>
    <a:lvl3pPr marL="914400" algn="l" defTabSz="914400" rtl="0" eaLnBrk="1" latinLnBrk="0" hangingPunct="1">
      <a:defRPr sz="1200" kern="1200">
        <a:solidFill>
          <a:schemeClr val="tx1"/>
        </a:solidFill>
        <a:latin typeface="+mn-lt"/>
        <a:ea typeface="方正正黑简体" panose="02000000000000000000" pitchFamily="2" charset="-122"/>
        <a:cs typeface="+mn-cs"/>
      </a:defRPr>
    </a:lvl3pPr>
    <a:lvl4pPr marL="1371600" algn="l" defTabSz="914400" rtl="0" eaLnBrk="1" latinLnBrk="0" hangingPunct="1">
      <a:defRPr sz="1200" kern="1200">
        <a:solidFill>
          <a:schemeClr val="tx1"/>
        </a:solidFill>
        <a:latin typeface="+mn-lt"/>
        <a:ea typeface="方正正黑简体" panose="02000000000000000000" pitchFamily="2" charset="-122"/>
        <a:cs typeface="+mn-cs"/>
      </a:defRPr>
    </a:lvl4pPr>
    <a:lvl5pPr marL="1828800" algn="l" defTabSz="914400" rtl="0" eaLnBrk="1" latinLnBrk="0" hangingPunct="1">
      <a:defRPr sz="1200" kern="1200">
        <a:solidFill>
          <a:schemeClr val="tx1"/>
        </a:solidFill>
        <a:latin typeface="+mn-lt"/>
        <a:ea typeface="方正正黑简体" panose="020000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10</a:t>
            </a:fld>
            <a:endParaRPr lang="zh-CN" altLang="en-US"/>
          </a:p>
        </p:txBody>
      </p:sp>
    </p:spTree>
    <p:extLst>
      <p:ext uri="{BB962C8B-B14F-4D97-AF65-F5344CB8AC3E}">
        <p14:creationId xmlns:p14="http://schemas.microsoft.com/office/powerpoint/2010/main" val="629483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11</a:t>
            </a:fld>
            <a:endParaRPr lang="zh-CN" altLang="en-US"/>
          </a:p>
        </p:txBody>
      </p:sp>
    </p:spTree>
    <p:extLst>
      <p:ext uri="{BB962C8B-B14F-4D97-AF65-F5344CB8AC3E}">
        <p14:creationId xmlns:p14="http://schemas.microsoft.com/office/powerpoint/2010/main" val="1904327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12</a:t>
            </a:fld>
            <a:endParaRPr lang="zh-CN" altLang="en-US"/>
          </a:p>
        </p:txBody>
      </p:sp>
    </p:spTree>
    <p:extLst>
      <p:ext uri="{BB962C8B-B14F-4D97-AF65-F5344CB8AC3E}">
        <p14:creationId xmlns:p14="http://schemas.microsoft.com/office/powerpoint/2010/main" val="1578845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13</a:t>
            </a:fld>
            <a:endParaRPr lang="zh-CN" altLang="en-US"/>
          </a:p>
        </p:txBody>
      </p:sp>
    </p:spTree>
    <p:extLst>
      <p:ext uri="{BB962C8B-B14F-4D97-AF65-F5344CB8AC3E}">
        <p14:creationId xmlns:p14="http://schemas.microsoft.com/office/powerpoint/2010/main" val="2888815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14</a:t>
            </a:fld>
            <a:endParaRPr lang="zh-CN" altLang="en-US"/>
          </a:p>
        </p:txBody>
      </p:sp>
    </p:spTree>
    <p:extLst>
      <p:ext uri="{BB962C8B-B14F-4D97-AF65-F5344CB8AC3E}">
        <p14:creationId xmlns:p14="http://schemas.microsoft.com/office/powerpoint/2010/main" val="3142490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15</a:t>
            </a:fld>
            <a:endParaRPr lang="zh-CN" altLang="en-US"/>
          </a:p>
        </p:txBody>
      </p:sp>
    </p:spTree>
    <p:extLst>
      <p:ext uri="{BB962C8B-B14F-4D97-AF65-F5344CB8AC3E}">
        <p14:creationId xmlns:p14="http://schemas.microsoft.com/office/powerpoint/2010/main" val="226197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16</a:t>
            </a:fld>
            <a:endParaRPr lang="zh-CN" altLang="en-US"/>
          </a:p>
        </p:txBody>
      </p:sp>
    </p:spTree>
    <p:extLst>
      <p:ext uri="{BB962C8B-B14F-4D97-AF65-F5344CB8AC3E}">
        <p14:creationId xmlns:p14="http://schemas.microsoft.com/office/powerpoint/2010/main" val="1095584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17</a:t>
            </a:fld>
            <a:endParaRPr lang="zh-CN" altLang="en-US"/>
          </a:p>
        </p:txBody>
      </p:sp>
    </p:spTree>
    <p:extLst>
      <p:ext uri="{BB962C8B-B14F-4D97-AF65-F5344CB8AC3E}">
        <p14:creationId xmlns:p14="http://schemas.microsoft.com/office/powerpoint/2010/main" val="660131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18</a:t>
            </a:fld>
            <a:endParaRPr lang="zh-CN" altLang="en-US"/>
          </a:p>
        </p:txBody>
      </p:sp>
    </p:spTree>
    <p:extLst>
      <p:ext uri="{BB962C8B-B14F-4D97-AF65-F5344CB8AC3E}">
        <p14:creationId xmlns:p14="http://schemas.microsoft.com/office/powerpoint/2010/main" val="3427158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19</a:t>
            </a:fld>
            <a:endParaRPr lang="zh-CN" altLang="en-US"/>
          </a:p>
        </p:txBody>
      </p:sp>
    </p:spTree>
    <p:extLst>
      <p:ext uri="{BB962C8B-B14F-4D97-AF65-F5344CB8AC3E}">
        <p14:creationId xmlns:p14="http://schemas.microsoft.com/office/powerpoint/2010/main" val="1775796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20</a:t>
            </a:fld>
            <a:endParaRPr lang="zh-CN" altLang="en-US"/>
          </a:p>
        </p:txBody>
      </p:sp>
    </p:spTree>
    <p:extLst>
      <p:ext uri="{BB962C8B-B14F-4D97-AF65-F5344CB8AC3E}">
        <p14:creationId xmlns:p14="http://schemas.microsoft.com/office/powerpoint/2010/main" val="804149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A37599-3DD6-48F6-AC6B-C2A0285C33E5}" type="slidenum">
              <a:rPr lang="zh-CN" altLang="en-US" smtClean="0"/>
              <a:t>21</a:t>
            </a:fld>
            <a:endParaRPr lang="zh-CN" altLang="en-US"/>
          </a:p>
        </p:txBody>
      </p:sp>
    </p:spTree>
    <p:extLst>
      <p:ext uri="{BB962C8B-B14F-4D97-AF65-F5344CB8AC3E}">
        <p14:creationId xmlns:p14="http://schemas.microsoft.com/office/powerpoint/2010/main" val="612241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22</a:t>
            </a:fld>
            <a:endParaRPr lang="zh-CN" altLang="en-US"/>
          </a:p>
        </p:txBody>
      </p:sp>
    </p:spTree>
    <p:extLst>
      <p:ext uri="{BB962C8B-B14F-4D97-AF65-F5344CB8AC3E}">
        <p14:creationId xmlns:p14="http://schemas.microsoft.com/office/powerpoint/2010/main" val="2740409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23</a:t>
            </a:fld>
            <a:endParaRPr lang="zh-CN" altLang="en-US"/>
          </a:p>
        </p:txBody>
      </p:sp>
    </p:spTree>
    <p:extLst>
      <p:ext uri="{BB962C8B-B14F-4D97-AF65-F5344CB8AC3E}">
        <p14:creationId xmlns:p14="http://schemas.microsoft.com/office/powerpoint/2010/main" val="2715674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A37599-3DD6-48F6-AC6B-C2A0285C33E5}" type="slidenum">
              <a:rPr lang="zh-CN" altLang="en-US" smtClean="0"/>
              <a:t>24</a:t>
            </a:fld>
            <a:endParaRPr lang="zh-CN" altLang="en-US"/>
          </a:p>
        </p:txBody>
      </p:sp>
    </p:spTree>
    <p:extLst>
      <p:ext uri="{BB962C8B-B14F-4D97-AF65-F5344CB8AC3E}">
        <p14:creationId xmlns:p14="http://schemas.microsoft.com/office/powerpoint/2010/main" val="1224309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25</a:t>
            </a:fld>
            <a:endParaRPr lang="zh-CN" altLang="en-US"/>
          </a:p>
        </p:txBody>
      </p:sp>
    </p:spTree>
    <p:extLst>
      <p:ext uri="{BB962C8B-B14F-4D97-AF65-F5344CB8AC3E}">
        <p14:creationId xmlns:p14="http://schemas.microsoft.com/office/powerpoint/2010/main" val="1848953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26</a:t>
            </a:fld>
            <a:endParaRPr lang="zh-CN" altLang="en-US"/>
          </a:p>
        </p:txBody>
      </p:sp>
    </p:spTree>
    <p:extLst>
      <p:ext uri="{BB962C8B-B14F-4D97-AF65-F5344CB8AC3E}">
        <p14:creationId xmlns:p14="http://schemas.microsoft.com/office/powerpoint/2010/main" val="3801418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27</a:t>
            </a:fld>
            <a:endParaRPr lang="zh-CN" altLang="en-US"/>
          </a:p>
        </p:txBody>
      </p:sp>
    </p:spTree>
    <p:extLst>
      <p:ext uri="{BB962C8B-B14F-4D97-AF65-F5344CB8AC3E}">
        <p14:creationId xmlns:p14="http://schemas.microsoft.com/office/powerpoint/2010/main" val="4186098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28</a:t>
            </a:fld>
            <a:endParaRPr lang="zh-CN" altLang="en-US"/>
          </a:p>
        </p:txBody>
      </p:sp>
    </p:spTree>
    <p:extLst>
      <p:ext uri="{BB962C8B-B14F-4D97-AF65-F5344CB8AC3E}">
        <p14:creationId xmlns:p14="http://schemas.microsoft.com/office/powerpoint/2010/main" val="2994190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29</a:t>
            </a:fld>
            <a:endParaRPr lang="zh-CN" altLang="en-US"/>
          </a:p>
        </p:txBody>
      </p:sp>
    </p:spTree>
    <p:extLst>
      <p:ext uri="{BB962C8B-B14F-4D97-AF65-F5344CB8AC3E}">
        <p14:creationId xmlns:p14="http://schemas.microsoft.com/office/powerpoint/2010/main" val="2919000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A37599-3DD6-48F6-AC6B-C2A0285C33E5}"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30</a:t>
            </a:fld>
            <a:endParaRPr lang="zh-CN" altLang="en-US"/>
          </a:p>
        </p:txBody>
      </p:sp>
    </p:spTree>
    <p:extLst>
      <p:ext uri="{BB962C8B-B14F-4D97-AF65-F5344CB8AC3E}">
        <p14:creationId xmlns:p14="http://schemas.microsoft.com/office/powerpoint/2010/main" val="1516245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A37599-3DD6-48F6-AC6B-C2A0285C33E5}" type="slidenum">
              <a:rPr lang="zh-CN" altLang="en-US" smtClean="0"/>
              <a:t>31</a:t>
            </a:fld>
            <a:endParaRPr lang="zh-CN" altLang="en-US"/>
          </a:p>
        </p:txBody>
      </p:sp>
    </p:spTree>
    <p:extLst>
      <p:ext uri="{BB962C8B-B14F-4D97-AF65-F5344CB8AC3E}">
        <p14:creationId xmlns:p14="http://schemas.microsoft.com/office/powerpoint/2010/main" val="2879982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5</a:t>
            </a:fld>
            <a:endParaRPr lang="zh-CN" altLang="en-US"/>
          </a:p>
        </p:txBody>
      </p:sp>
    </p:spTree>
    <p:extLst>
      <p:ext uri="{BB962C8B-B14F-4D97-AF65-F5344CB8AC3E}">
        <p14:creationId xmlns:p14="http://schemas.microsoft.com/office/powerpoint/2010/main" val="663011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6</a:t>
            </a:fld>
            <a:endParaRPr lang="zh-CN" altLang="en-US"/>
          </a:p>
        </p:txBody>
      </p:sp>
    </p:spTree>
    <p:extLst>
      <p:ext uri="{BB962C8B-B14F-4D97-AF65-F5344CB8AC3E}">
        <p14:creationId xmlns:p14="http://schemas.microsoft.com/office/powerpoint/2010/main" val="1352663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5A37599-3DD6-48F6-AC6B-C2A0285C33E5}" type="slidenum">
              <a:rPr lang="zh-CN" altLang="en-US" smtClean="0"/>
              <a:t>7</a:t>
            </a:fld>
            <a:endParaRPr lang="zh-CN" altLang="en-US"/>
          </a:p>
        </p:txBody>
      </p:sp>
    </p:spTree>
    <p:extLst>
      <p:ext uri="{BB962C8B-B14F-4D97-AF65-F5344CB8AC3E}">
        <p14:creationId xmlns:p14="http://schemas.microsoft.com/office/powerpoint/2010/main" val="410807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8</a:t>
            </a:fld>
            <a:endParaRPr lang="zh-CN" altLang="en-US"/>
          </a:p>
        </p:txBody>
      </p:sp>
    </p:spTree>
    <p:extLst>
      <p:ext uri="{BB962C8B-B14F-4D97-AF65-F5344CB8AC3E}">
        <p14:creationId xmlns:p14="http://schemas.microsoft.com/office/powerpoint/2010/main" val="3968680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37599-3DD6-48F6-AC6B-C2A0285C33E5}" type="slidenum">
              <a:rPr lang="zh-CN" altLang="en-US" smtClean="0"/>
              <a:t>9</a:t>
            </a:fld>
            <a:endParaRPr lang="zh-CN" altLang="en-US"/>
          </a:p>
        </p:txBody>
      </p:sp>
    </p:spTree>
    <p:extLst>
      <p:ext uri="{BB962C8B-B14F-4D97-AF65-F5344CB8AC3E}">
        <p14:creationId xmlns:p14="http://schemas.microsoft.com/office/powerpoint/2010/main" val="4292235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jpe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7.jpe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1.xml"/><Relationship Id="rId7" Type="http://schemas.openxmlformats.org/officeDocument/2006/relationships/diagramLayout" Target="../diagrams/layout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diagramData" Target="../diagrams/data2.xml"/><Relationship Id="rId5" Type="http://schemas.openxmlformats.org/officeDocument/2006/relationships/image" Target="../media/image5.png"/><Relationship Id="rId10" Type="http://schemas.microsoft.com/office/2007/relationships/diagramDrawing" Target="../diagrams/drawing2.xml"/><Relationship Id="rId4" Type="http://schemas.openxmlformats.org/officeDocument/2006/relationships/notesSlide" Target="../notesSlides/notesSlide16.xml"/><Relationship Id="rId9" Type="http://schemas.openxmlformats.org/officeDocument/2006/relationships/diagramColors" Target="../diagrams/colors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chart" Target="../charts/chart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chart" Target="../charts/chart1.xml"/><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tags" Target="../tags/tag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5.jpeg"/><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xml"/><Relationship Id="rId7" Type="http://schemas.openxmlformats.org/officeDocument/2006/relationships/diagramLayout" Target="../diagrams/layout1.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diagramData" Target="../diagrams/data1.xml"/><Relationship Id="rId5" Type="http://schemas.openxmlformats.org/officeDocument/2006/relationships/image" Target="../media/image5.png"/><Relationship Id="rId10" Type="http://schemas.microsoft.com/office/2007/relationships/diagramDrawing" Target="../diagrams/drawing1.xml"/><Relationship Id="rId4" Type="http://schemas.openxmlformats.org/officeDocument/2006/relationships/notesSlide" Target="../notesSlides/notesSlide9.xml"/><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AAB"/>
        </a:solidFill>
        <a:effectLst/>
      </p:bgPr>
    </p:bg>
    <p:spTree>
      <p:nvGrpSpPr>
        <p:cNvPr id="1" name=""/>
        <p:cNvGrpSpPr/>
        <p:nvPr/>
      </p:nvGrpSpPr>
      <p:grpSpPr>
        <a:xfrm>
          <a:off x="0" y="0"/>
          <a:ext cx="0" cy="0"/>
          <a:chOff x="0" y="0"/>
          <a:chExt cx="0" cy="0"/>
        </a:xfrm>
      </p:grpSpPr>
      <p:sp>
        <p:nvSpPr>
          <p:cNvPr id="4" name="矩形 3"/>
          <p:cNvSpPr/>
          <p:nvPr/>
        </p:nvSpPr>
        <p:spPr>
          <a:xfrm>
            <a:off x="0" y="0"/>
            <a:ext cx="12225655" cy="6865620"/>
          </a:xfrm>
          <a:prstGeom prst="rect">
            <a:avLst/>
          </a:prstGeom>
          <a:solidFill>
            <a:srgbClr val="256142"/>
          </a:solidFill>
          <a:ln>
            <a:solidFill>
              <a:srgbClr val="475C4E"/>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文本框 16"/>
          <p:cNvSpPr txBox="1"/>
          <p:nvPr/>
        </p:nvSpPr>
        <p:spPr>
          <a:xfrm>
            <a:off x="526097" y="2423160"/>
            <a:ext cx="11077575" cy="1754326"/>
          </a:xfrm>
          <a:prstGeom prst="rect">
            <a:avLst/>
          </a:prstGeom>
          <a:noFill/>
        </p:spPr>
        <p:txBody>
          <a:bodyPr wrap="square" rtlCol="0">
            <a:spAutoFit/>
          </a:bodyPr>
          <a:lstStyle/>
          <a:p>
            <a:pPr algn="ctr"/>
            <a:r>
              <a:rPr lang="en-US" altLang="zh-CN" sz="3600" kern="100" dirty="0">
                <a:solidFill>
                  <a:schemeClr val="bg1"/>
                </a:solidFill>
                <a:effectLst/>
                <a:latin typeface="Times New Roman" panose="02020603050405020304" pitchFamily="18" charset="0"/>
                <a:ea typeface="SimHei" panose="02010609060101010101" pitchFamily="49" charset="-122"/>
                <a:cs typeface="Times New Roman" panose="02020603050405020304" pitchFamily="18" charset="0"/>
              </a:rPr>
              <a:t>Teaching and Research: </a:t>
            </a:r>
          </a:p>
          <a:p>
            <a:pPr algn="ctr"/>
            <a:endParaRPr lang="en-US" altLang="zh-CN" sz="3600" kern="100" dirty="0">
              <a:solidFill>
                <a:schemeClr val="bg1"/>
              </a:solidFill>
              <a:effectLst/>
              <a:latin typeface="Times New Roman" panose="02020603050405020304" pitchFamily="18" charset="0"/>
              <a:ea typeface="SimHei" panose="02010609060101010101" pitchFamily="49" charset="-122"/>
              <a:cs typeface="Times New Roman" panose="02020603050405020304" pitchFamily="18" charset="0"/>
            </a:endParaRPr>
          </a:p>
          <a:p>
            <a:pPr algn="ctr"/>
            <a:r>
              <a:rPr lang="en-US" altLang="zh-CN" sz="3600" kern="100" dirty="0">
                <a:solidFill>
                  <a:schemeClr val="bg1"/>
                </a:solidFill>
                <a:effectLst/>
                <a:latin typeface="Times New Roman" panose="02020603050405020304" pitchFamily="18" charset="0"/>
                <a:ea typeface="SimHei" panose="02010609060101010101" pitchFamily="49" charset="-122"/>
                <a:cs typeface="Times New Roman" panose="02020603050405020304" pitchFamily="18" charset="0"/>
              </a:rPr>
              <a:t>New Concepts and Practices </a:t>
            </a:r>
            <a:r>
              <a:rPr lang="en-US" altLang="zh-CN" sz="3600" dirty="0">
                <a:solidFill>
                  <a:schemeClr val="bg1"/>
                </a:solidFill>
                <a:effectLst/>
                <a:latin typeface="Times New Roman" panose="02020603050405020304" pitchFamily="18" charset="0"/>
                <a:ea typeface="SimHei" panose="02010609060101010101" pitchFamily="49" charset="-122"/>
              </a:rPr>
              <a:t>in Basic Education of China</a:t>
            </a:r>
            <a:r>
              <a:rPr lang="zh-CN" altLang="zh-CN" sz="3600" dirty="0">
                <a:solidFill>
                  <a:schemeClr val="bg1"/>
                </a:solidFill>
                <a:effectLst/>
              </a:rPr>
              <a:t> </a:t>
            </a:r>
            <a:endParaRPr lang="zh-CN" altLang="en-US" sz="36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19" name="文本框 18"/>
          <p:cNvSpPr txBox="1"/>
          <p:nvPr/>
        </p:nvSpPr>
        <p:spPr>
          <a:xfrm>
            <a:off x="2186609" y="4653280"/>
            <a:ext cx="7841973" cy="830997"/>
          </a:xfrm>
          <a:prstGeom prst="rect">
            <a:avLst/>
          </a:prstGeom>
          <a:noFill/>
        </p:spPr>
        <p:txBody>
          <a:bodyPr wrap="square" rtlCol="0">
            <a:spAutoFit/>
          </a:bodyPr>
          <a:lstStyle/>
          <a:p>
            <a:pPr algn="ctr"/>
            <a:r>
              <a:rPr lang="en-US" altLang="zh-CN" sz="4800" b="1" spc="310" dirty="0">
                <a:solidFill>
                  <a:schemeClr val="bg1"/>
                </a:solidFill>
                <a:effectLst>
                  <a:outerShdw blurRad="50800" dist="38100" dir="2700000" algn="tl" rotWithShape="0">
                    <a:prstClr val="black">
                      <a:alpha val="40000"/>
                    </a:prstClr>
                  </a:outerShdw>
                </a:effectLst>
                <a:uFillTx/>
                <a:latin typeface="微软雅黑" panose="020B0503020204020204" pitchFamily="34" charset="-122"/>
                <a:ea typeface="微软雅黑" panose="020B0503020204020204" pitchFamily="34" charset="-122"/>
              </a:rPr>
              <a:t> Zhang Yan </a:t>
            </a:r>
            <a:r>
              <a:rPr lang="en-US" altLang="zh-CN" sz="2400" b="1" spc="310" dirty="0">
                <a:solidFill>
                  <a:schemeClr val="bg1"/>
                </a:solidFill>
                <a:effectLst>
                  <a:outerShdw blurRad="50800" dist="38100" dir="2700000" algn="tl" rotWithShape="0">
                    <a:prstClr val="black">
                      <a:alpha val="40000"/>
                    </a:prstClr>
                  </a:outerShdw>
                </a:effectLst>
                <a:uFillTx/>
                <a:latin typeface="微软雅黑" panose="020B0503020204020204" pitchFamily="34" charset="-122"/>
                <a:ea typeface="微软雅黑" panose="020B0503020204020204" pitchFamily="34" charset="-122"/>
              </a:rPr>
              <a:t>Pro. Dr.</a:t>
            </a:r>
            <a:r>
              <a:rPr lang="zh-CN" altLang="en-US" sz="2400" b="1" spc="310" dirty="0">
                <a:solidFill>
                  <a:schemeClr val="bg1"/>
                </a:solidFill>
                <a:effectLst>
                  <a:outerShdw blurRad="50800" dist="38100" dir="2700000" algn="tl" rotWithShape="0">
                    <a:prstClr val="black">
                      <a:alpha val="40000"/>
                    </a:prstClr>
                  </a:outerShdw>
                </a:effectLst>
                <a:uFillTx/>
                <a:latin typeface="微软雅黑" panose="020B0503020204020204" pitchFamily="34" charset="-122"/>
                <a:ea typeface="微软雅黑" panose="020B0503020204020204" pitchFamily="34" charset="-122"/>
              </a:rPr>
              <a:t> </a:t>
            </a:r>
            <a:r>
              <a:rPr lang="en-US" altLang="zh-CN" sz="2400" b="1" spc="310" dirty="0">
                <a:solidFill>
                  <a:schemeClr val="bg1"/>
                </a:solidFill>
                <a:effectLst>
                  <a:outerShdw blurRad="50800" dist="38100" dir="2700000" algn="tl" rotWithShape="0">
                    <a:prstClr val="black">
                      <a:alpha val="40000"/>
                    </a:prstClr>
                  </a:outerShdw>
                </a:effectLst>
                <a:uFillTx/>
                <a:latin typeface="微软雅黑" panose="020B0503020204020204" pitchFamily="34" charset="-122"/>
                <a:ea typeface="微软雅黑" panose="020B0503020204020204" pitchFamily="34" charset="-122"/>
              </a:rPr>
              <a:t>/</a:t>
            </a:r>
            <a:r>
              <a:rPr lang="zh-CN" altLang="en-US" sz="2400" b="1" spc="310" dirty="0">
                <a:solidFill>
                  <a:schemeClr val="bg1"/>
                </a:solidFill>
                <a:effectLst>
                  <a:outerShdw blurRad="50800" dist="38100" dir="2700000" algn="tl" rotWithShape="0">
                    <a:prstClr val="black">
                      <a:alpha val="40000"/>
                    </a:prstClr>
                  </a:outerShdw>
                </a:effectLst>
                <a:uFillTx/>
                <a:latin typeface="微软雅黑" panose="020B0503020204020204" pitchFamily="34" charset="-122"/>
                <a:ea typeface="微软雅黑" panose="020B0503020204020204" pitchFamily="34" charset="-122"/>
              </a:rPr>
              <a:t> </a:t>
            </a:r>
            <a:r>
              <a:rPr lang="en-US" altLang="zh-CN" sz="2400" b="1" spc="310" dirty="0">
                <a:solidFill>
                  <a:schemeClr val="bg1"/>
                </a:solidFill>
                <a:effectLst>
                  <a:outerShdw blurRad="50800" dist="38100" dir="2700000" algn="tl" rotWithShape="0">
                    <a:prstClr val="black">
                      <a:alpha val="40000"/>
                    </a:prstClr>
                  </a:outerShdw>
                </a:effectLst>
                <a:uFillTx/>
                <a:latin typeface="微软雅黑" panose="020B0503020204020204" pitchFamily="34" charset="-122"/>
                <a:ea typeface="微软雅黑" panose="020B0503020204020204" pitchFamily="34" charset="-122"/>
              </a:rPr>
              <a:t>TR</a:t>
            </a:r>
            <a:r>
              <a:rPr lang="en-US" altLang="zh-CN" sz="4800" b="1" spc="310" dirty="0">
                <a:solidFill>
                  <a:schemeClr val="bg1"/>
                </a:solidFill>
                <a:effectLst>
                  <a:outerShdw blurRad="50800" dist="38100" dir="2700000" algn="tl" rotWithShape="0">
                    <a:prstClr val="black">
                      <a:alpha val="40000"/>
                    </a:prstClr>
                  </a:outerShdw>
                </a:effectLst>
                <a:uFillTx/>
                <a:latin typeface="微软雅黑" panose="020B0503020204020204" pitchFamily="34" charset="-122"/>
                <a:ea typeface="微软雅黑" panose="020B0503020204020204" pitchFamily="34" charset="-122"/>
              </a:rPr>
              <a:t> </a:t>
            </a:r>
          </a:p>
        </p:txBody>
      </p:sp>
      <p:sp>
        <p:nvSpPr>
          <p:cNvPr id="24" name="Line 12"/>
          <p:cNvSpPr>
            <a:spLocks noChangeShapeType="1"/>
          </p:cNvSpPr>
          <p:nvPr/>
        </p:nvSpPr>
        <p:spPr bwMode="auto">
          <a:xfrm flipH="1">
            <a:off x="1246505" y="4434205"/>
            <a:ext cx="9648825" cy="635"/>
          </a:xfrm>
          <a:prstGeom prst="line">
            <a:avLst/>
          </a:prstGeom>
          <a:noFill/>
          <a:ln w="12700" cap="flat">
            <a:solidFill>
              <a:schemeClr val="bg1"/>
            </a:solidFill>
            <a:prstDash val="solid"/>
            <a:miter lim="800000"/>
            <a:headEnd type="oval" w="med" len="med"/>
            <a:tailEnd type="oval"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nvGrpSpPr>
          <p:cNvPr id="10" name="组合 9"/>
          <p:cNvGrpSpPr/>
          <p:nvPr/>
        </p:nvGrpSpPr>
        <p:grpSpPr>
          <a:xfrm>
            <a:off x="8877012" y="729788"/>
            <a:ext cx="2039215" cy="1371599"/>
            <a:chOff x="7880" y="1764"/>
            <a:chExt cx="3427" cy="2431"/>
          </a:xfrm>
        </p:grpSpPr>
        <p:sp>
          <p:nvSpPr>
            <p:cNvPr id="13" name="椭圆 12"/>
            <p:cNvSpPr/>
            <p:nvPr/>
          </p:nvSpPr>
          <p:spPr>
            <a:xfrm>
              <a:off x="8279" y="1776"/>
              <a:ext cx="2419" cy="2419"/>
            </a:xfrm>
            <a:prstGeom prst="ellipse">
              <a:avLst/>
            </a:prstGeom>
            <a:gradFill>
              <a:gsLst>
                <a:gs pos="0">
                  <a:srgbClr val="F5F5F5"/>
                </a:gs>
                <a:gs pos="100000">
                  <a:schemeClr val="bg1">
                    <a:lumMod val="85000"/>
                  </a:schemeClr>
                </a:gs>
              </a:gsLst>
              <a:lin ang="2700000" scaled="1"/>
            </a:gradFill>
            <a:ln w="22225">
              <a:gradFill flip="none" rotWithShape="1">
                <a:gsLst>
                  <a:gs pos="0">
                    <a:schemeClr val="bg1"/>
                  </a:gs>
                  <a:gs pos="100000">
                    <a:schemeClr val="bg1">
                      <a:lumMod val="75000"/>
                    </a:schemeClr>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outerShdw blurRad="50800" dist="38100" dir="2700000" algn="tl" rotWithShape="0">
                    <a:prstClr val="black">
                      <a:alpha val="40000"/>
                    </a:prstClr>
                  </a:outerShdw>
                </a:effectLst>
              </a:endParaRPr>
            </a:p>
          </p:txBody>
        </p:sp>
        <p:pic>
          <p:nvPicPr>
            <p:cNvPr id="3" name="图片 2" descr="学院标识"/>
            <p:cNvPicPr>
              <a:picLocks noChangeAspect="1"/>
            </p:cNvPicPr>
            <p:nvPr/>
          </p:nvPicPr>
          <p:blipFill>
            <a:blip r:embed="rId5"/>
            <a:stretch>
              <a:fillRect/>
            </a:stretch>
          </p:blipFill>
          <p:spPr>
            <a:xfrm>
              <a:off x="7880" y="1764"/>
              <a:ext cx="3427" cy="2424"/>
            </a:xfrm>
            <a:prstGeom prst="rect">
              <a:avLst/>
            </a:prstGeom>
          </p:spPr>
        </p:pic>
      </p:grpSp>
      <p:sp>
        <p:nvSpPr>
          <p:cNvPr id="5" name="Line 12"/>
          <p:cNvSpPr>
            <a:spLocks noChangeShapeType="1"/>
          </p:cNvSpPr>
          <p:nvPr>
            <p:custDataLst>
              <p:tags r:id="rId1"/>
            </p:custDataLst>
          </p:nvPr>
        </p:nvSpPr>
        <p:spPr bwMode="auto">
          <a:xfrm flipH="1">
            <a:off x="1246505" y="4434840"/>
            <a:ext cx="9636760" cy="635"/>
          </a:xfrm>
          <a:prstGeom prst="line">
            <a:avLst/>
          </a:prstGeom>
          <a:ln w="31750">
            <a:solidFill>
              <a:schemeClr val="bg1"/>
            </a:solidFill>
            <a:headEnd type="oval" w="med" len="med"/>
            <a:tailEnd type="oval" w="med" len="med"/>
          </a:ln>
          <a:extLst>
            <a:ext uri="{909E8E84-426E-40DD-AFC4-6F175D3DCCD1}">
              <a14:hiddenFill xmlns:a14="http://schemas.microsoft.com/office/drawing/2010/main">
                <a:noFill/>
              </a14:hiddenFill>
            </a:ext>
          </a:extLst>
        </p:spPr>
        <p:style>
          <a:lnRef idx="0">
            <a:srgbClr val="FFFFFF"/>
          </a:lnRef>
          <a:fillRef idx="0">
            <a:srgbClr val="FFFFFF"/>
          </a:fillRef>
          <a:effectRef idx="0">
            <a:srgbClr val="FFFFFF"/>
          </a:effectRef>
          <a:fontRef idx="minor">
            <a:schemeClr val="tx1"/>
          </a:fontRef>
        </p:style>
        <p:txBody>
          <a:bodyPr vert="horz" wrap="square" lIns="91440" tIns="45720" rIns="91440" bIns="45720" numCol="1" anchor="t" anchorCtr="0" compatLnSpc="1"/>
          <a:lstStyle/>
          <a:p>
            <a:endParaRPr lang="zh-CN" altLang="en-US"/>
          </a:p>
        </p:txBody>
      </p:sp>
      <p:sp>
        <p:nvSpPr>
          <p:cNvPr id="6" name="文本框 5"/>
          <p:cNvSpPr txBox="1"/>
          <p:nvPr>
            <p:custDataLst>
              <p:tags r:id="rId2"/>
            </p:custDataLst>
          </p:nvPr>
        </p:nvSpPr>
        <p:spPr>
          <a:xfrm>
            <a:off x="2733260" y="5747057"/>
            <a:ext cx="6748669" cy="830997"/>
          </a:xfrm>
          <a:prstGeom prst="rect">
            <a:avLst/>
          </a:prstGeom>
          <a:noFill/>
        </p:spPr>
        <p:txBody>
          <a:bodyPr wrap="square" rtlCol="0">
            <a:spAutoFit/>
          </a:bodyPr>
          <a:lstStyle/>
          <a:p>
            <a:pPr algn="ctr"/>
            <a:r>
              <a:rPr lang="en-US" altLang="zh-CN" sz="2400" b="1" spc="100" dirty="0">
                <a:solidFill>
                  <a:schemeClr val="bg1"/>
                </a:solidFill>
                <a:effectLst>
                  <a:outerShdw blurRad="50800" dist="38100" dir="2700000" algn="tl" rotWithShape="0">
                    <a:prstClr val="black">
                      <a:alpha val="40000"/>
                    </a:prstClr>
                  </a:outerShdw>
                </a:effectLst>
                <a:uFillTx/>
                <a:latin typeface="微软雅黑" panose="020B0503020204020204" pitchFamily="34" charset="-122"/>
                <a:ea typeface="微软雅黑" panose="020B0503020204020204" pitchFamily="34" charset="-122"/>
              </a:rPr>
              <a:t>Jilin Provincial Institute of Education China</a:t>
            </a:r>
          </a:p>
        </p:txBody>
      </p:sp>
      <p:pic>
        <p:nvPicPr>
          <p:cNvPr id="2" name="图片 1">
            <a:extLst>
              <a:ext uri="{FF2B5EF4-FFF2-40B4-BE49-F238E27FC236}">
                <a16:creationId xmlns:a16="http://schemas.microsoft.com/office/drawing/2014/main" id="{5D3A8B8C-93A0-AC0C-81AC-27FFC61E1F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6238" y="756313"/>
            <a:ext cx="2895600" cy="1371600"/>
          </a:xfrm>
          <a:prstGeom prst="rect">
            <a:avLst/>
          </a:prstGeom>
        </p:spPr>
      </p:pic>
      <p:pic>
        <p:nvPicPr>
          <p:cNvPr id="7" name="图片 6">
            <a:extLst>
              <a:ext uri="{FF2B5EF4-FFF2-40B4-BE49-F238E27FC236}">
                <a16:creationId xmlns:a16="http://schemas.microsoft.com/office/drawing/2014/main" id="{79C6D937-41FE-46C2-2955-003B8274B4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5917" y="768350"/>
            <a:ext cx="4657016" cy="379795"/>
          </a:xfrm>
          <a:prstGeom prst="rect">
            <a:avLst/>
          </a:prstGeom>
        </p:spPr>
      </p:pic>
      <p:pic>
        <p:nvPicPr>
          <p:cNvPr id="8" name="图片 7">
            <a:extLst>
              <a:ext uri="{FF2B5EF4-FFF2-40B4-BE49-F238E27FC236}">
                <a16:creationId xmlns:a16="http://schemas.microsoft.com/office/drawing/2014/main" id="{4745A4EB-42B8-7F51-2ADC-395156DAC7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6230" y="1704632"/>
            <a:ext cx="4376703" cy="39675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35" y="-635"/>
            <a:ext cx="12192635" cy="6859270"/>
          </a:xfrm>
          <a:prstGeom prst="rect">
            <a:avLst/>
          </a:prstGeom>
          <a:solidFill>
            <a:srgbClr val="256142"/>
          </a:solidFill>
          <a:ln>
            <a:solidFill>
              <a:srgbClr val="25614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nvSpPr>
        <p:spPr>
          <a:xfrm>
            <a:off x="116836" y="115570"/>
            <a:ext cx="11957685" cy="6626860"/>
          </a:xfrm>
          <a:prstGeom prst="rect">
            <a:avLst/>
          </a:prstGeom>
          <a:solidFill>
            <a:schemeClr val="bg1">
              <a:lumMod val="95000"/>
            </a:schemeClr>
          </a:solidFill>
          <a:ln w="12700">
            <a:solidFill>
              <a:schemeClr val="bg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0" name="图片 119" descr="文本&#10;&#10;低可信度描述已自动生成"/>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43535" y="273685"/>
            <a:ext cx="2305050" cy="374650"/>
          </a:xfrm>
          <a:prstGeom prst="rect">
            <a:avLst/>
          </a:prstGeom>
        </p:spPr>
      </p:pic>
      <p:sp>
        <p:nvSpPr>
          <p:cNvPr id="2" name="文本框 1">
            <a:extLst>
              <a:ext uri="{FF2B5EF4-FFF2-40B4-BE49-F238E27FC236}">
                <a16:creationId xmlns:a16="http://schemas.microsoft.com/office/drawing/2014/main" id="{627670B5-85E7-A243-A266-8E826EB3FF68}"/>
              </a:ext>
            </a:extLst>
          </p:cNvPr>
          <p:cNvSpPr txBox="1"/>
          <p:nvPr/>
        </p:nvSpPr>
        <p:spPr>
          <a:xfrm>
            <a:off x="731779" y="1063892"/>
            <a:ext cx="10727801" cy="5262979"/>
          </a:xfrm>
          <a:prstGeom prst="rect">
            <a:avLst/>
          </a:prstGeom>
          <a:noFill/>
        </p:spPr>
        <p:txBody>
          <a:bodyPr wrap="square" rtlCol="0">
            <a:spAutoFit/>
          </a:bodyPr>
          <a:lstStyle/>
          <a:p>
            <a:pPr indent="457200" algn="just"/>
            <a:r>
              <a:rPr lang="en-US" altLang="zh-CN" sz="2800" dirty="0">
                <a:solidFill>
                  <a:srgbClr val="256142"/>
                </a:solidFill>
                <a:effectLst/>
                <a:latin typeface="Times New Roman" panose="02020603050405020304" pitchFamily="18" charset="0"/>
                <a:ea typeface="FangSong" panose="02010609060101010101" pitchFamily="49" charset="-122"/>
              </a:rPr>
              <a:t>The first-level teaching and research institutions are located in the country. The Basic Education Curriculum and Textbook Development Center of the Ministry of Education is responsible for guiding teaching and research work across the country. In the future, a special "National Teaching Research Center" will be established to more effectively lead the national teaching and research work. </a:t>
            </a:r>
          </a:p>
          <a:p>
            <a:pPr indent="457200" algn="just"/>
            <a:r>
              <a:rPr lang="en-US" altLang="zh-CN" sz="2800" dirty="0">
                <a:solidFill>
                  <a:srgbClr val="256142"/>
                </a:solidFill>
                <a:effectLst/>
                <a:latin typeface="Times New Roman" panose="02020603050405020304" pitchFamily="18" charset="0"/>
                <a:ea typeface="FangSong" panose="02010609060101010101" pitchFamily="49" charset="-122"/>
              </a:rPr>
              <a:t>The second level is provincial teaching and research organizations. Each province in China has its own teaching and research institutions, which are responsible for implementing the national education and teaching policies, creating a training platform for teachers in the province to learn, research, and exchange, and providing support for their professional development.</a:t>
            </a:r>
          </a:p>
        </p:txBody>
      </p:sp>
      <p:sp>
        <p:nvSpPr>
          <p:cNvPr id="3" name="文本框 2">
            <a:extLst>
              <a:ext uri="{FF2B5EF4-FFF2-40B4-BE49-F238E27FC236}">
                <a16:creationId xmlns:a16="http://schemas.microsoft.com/office/drawing/2014/main" id="{C8EFFC3C-2771-032A-7B1C-F959C1640DAC}"/>
              </a:ext>
            </a:extLst>
          </p:cNvPr>
          <p:cNvSpPr txBox="1"/>
          <p:nvPr/>
        </p:nvSpPr>
        <p:spPr>
          <a:xfrm>
            <a:off x="3547264" y="421029"/>
            <a:ext cx="5136204" cy="523220"/>
          </a:xfrm>
          <a:prstGeom prst="rect">
            <a:avLst/>
          </a:prstGeom>
          <a:solidFill>
            <a:schemeClr val="accent2">
              <a:lumMod val="60000"/>
              <a:lumOff val="40000"/>
            </a:schemeClr>
          </a:solidFill>
        </p:spPr>
        <p:txBody>
          <a:bodyPr wrap="square" rtlCol="0">
            <a:spAutoFit/>
          </a:bodyPr>
          <a:lstStyle/>
          <a:p>
            <a:pPr algn="ctr"/>
            <a:r>
              <a:rPr kumimoji="1" lang="zh-CN" altLang="en-US" sz="2800" dirty="0">
                <a:latin typeface="KaiTi" panose="02010609060101010101" pitchFamily="49" charset="-122"/>
                <a:ea typeface="KaiTi" panose="02010609060101010101" pitchFamily="49" charset="-122"/>
              </a:rPr>
              <a:t>国家和省级的教研机构</a:t>
            </a:r>
          </a:p>
        </p:txBody>
      </p:sp>
      <p:sp>
        <p:nvSpPr>
          <p:cNvPr id="4" name="文本框 3">
            <a:extLst>
              <a:ext uri="{FF2B5EF4-FFF2-40B4-BE49-F238E27FC236}">
                <a16:creationId xmlns:a16="http://schemas.microsoft.com/office/drawing/2014/main" id="{ADCE1266-71B8-BFD4-80BB-5022B736E327}"/>
              </a:ext>
            </a:extLst>
          </p:cNvPr>
          <p:cNvSpPr txBox="1"/>
          <p:nvPr/>
        </p:nvSpPr>
        <p:spPr>
          <a:xfrm>
            <a:off x="11203709" y="6049818"/>
            <a:ext cx="443346" cy="369332"/>
          </a:xfrm>
          <a:prstGeom prst="rect">
            <a:avLst/>
          </a:prstGeom>
          <a:noFill/>
        </p:spPr>
        <p:txBody>
          <a:bodyPr wrap="square" rtlCol="0">
            <a:spAutoFit/>
          </a:bodyPr>
          <a:lstStyle/>
          <a:p>
            <a:r>
              <a:rPr kumimoji="1" lang="en-US" altLang="zh-CN" dirty="0"/>
              <a:t>10</a:t>
            </a:r>
            <a:endParaRPr kumimoji="1" lang="zh-CN" altLang="en-US" dirty="0"/>
          </a:p>
        </p:txBody>
      </p:sp>
    </p:spTree>
    <p:extLst>
      <p:ext uri="{BB962C8B-B14F-4D97-AF65-F5344CB8AC3E}">
        <p14:creationId xmlns:p14="http://schemas.microsoft.com/office/powerpoint/2010/main" val="189392403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35" y="-635"/>
            <a:ext cx="12192635" cy="6859270"/>
          </a:xfrm>
          <a:prstGeom prst="rect">
            <a:avLst/>
          </a:prstGeom>
          <a:solidFill>
            <a:srgbClr val="256142"/>
          </a:solidFill>
          <a:ln>
            <a:solidFill>
              <a:srgbClr val="25614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nvSpPr>
        <p:spPr>
          <a:xfrm>
            <a:off x="117157" y="115570"/>
            <a:ext cx="11957685" cy="6626860"/>
          </a:xfrm>
          <a:prstGeom prst="rect">
            <a:avLst/>
          </a:prstGeom>
          <a:solidFill>
            <a:schemeClr val="bg1">
              <a:lumMod val="95000"/>
            </a:schemeClr>
          </a:solidFill>
          <a:ln w="12700">
            <a:solidFill>
              <a:schemeClr val="bg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0" name="图片 119" descr="文本&#10;&#10;低可信度描述已自动生成"/>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43535" y="273685"/>
            <a:ext cx="2305050" cy="374650"/>
          </a:xfrm>
          <a:prstGeom prst="rect">
            <a:avLst/>
          </a:prstGeom>
        </p:spPr>
      </p:pic>
      <p:sp>
        <p:nvSpPr>
          <p:cNvPr id="2" name="文本框 1">
            <a:extLst>
              <a:ext uri="{FF2B5EF4-FFF2-40B4-BE49-F238E27FC236}">
                <a16:creationId xmlns:a16="http://schemas.microsoft.com/office/drawing/2014/main" id="{627670B5-85E7-A243-A266-8E826EB3FF68}"/>
              </a:ext>
            </a:extLst>
          </p:cNvPr>
          <p:cNvSpPr txBox="1"/>
          <p:nvPr/>
        </p:nvSpPr>
        <p:spPr>
          <a:xfrm>
            <a:off x="5385689" y="1700923"/>
            <a:ext cx="6024856" cy="4524315"/>
          </a:xfrm>
          <a:prstGeom prst="rect">
            <a:avLst/>
          </a:prstGeom>
          <a:noFill/>
        </p:spPr>
        <p:txBody>
          <a:bodyPr wrap="square" rtlCol="0">
            <a:spAutoFit/>
          </a:bodyPr>
          <a:lstStyle/>
          <a:p>
            <a:pPr indent="457200" algn="just"/>
            <a:r>
              <a:rPr lang="en-US" altLang="zh-CN" sz="2400" dirty="0">
                <a:solidFill>
                  <a:srgbClr val="256142"/>
                </a:solidFill>
                <a:effectLst/>
                <a:latin typeface="Times New Roman" panose="02020603050405020304" pitchFamily="18" charset="0"/>
                <a:ea typeface="FangSong" panose="02010609060101010101" pitchFamily="49" charset="-122"/>
              </a:rPr>
              <a:t>My own unit, Jilin Provincial Institute of Education, is the teaching and research organization of Jilin Province and is responsible for providing guidance and services for the professional growth and improvement of principals and teachers of primary and secondary schools in Jilin Province. I was a history teaching researcher in Jilin Province and was responsible for providing guidance and services to improve the history teaching skills of history teachers across the province. Some people jokingly call us “subject governors”.</a:t>
            </a:r>
          </a:p>
        </p:txBody>
      </p:sp>
      <p:sp>
        <p:nvSpPr>
          <p:cNvPr id="3" name="文本框 2">
            <a:extLst>
              <a:ext uri="{FF2B5EF4-FFF2-40B4-BE49-F238E27FC236}">
                <a16:creationId xmlns:a16="http://schemas.microsoft.com/office/drawing/2014/main" id="{86C8D5E5-18DF-53DE-C490-2DC87000119C}"/>
              </a:ext>
            </a:extLst>
          </p:cNvPr>
          <p:cNvSpPr txBox="1"/>
          <p:nvPr/>
        </p:nvSpPr>
        <p:spPr>
          <a:xfrm>
            <a:off x="3547264" y="421029"/>
            <a:ext cx="5136204" cy="523220"/>
          </a:xfrm>
          <a:prstGeom prst="rect">
            <a:avLst/>
          </a:prstGeom>
          <a:solidFill>
            <a:schemeClr val="accent2">
              <a:lumMod val="60000"/>
              <a:lumOff val="40000"/>
            </a:schemeClr>
          </a:solidFill>
        </p:spPr>
        <p:txBody>
          <a:bodyPr wrap="square" rtlCol="0">
            <a:spAutoFit/>
          </a:bodyPr>
          <a:lstStyle/>
          <a:p>
            <a:pPr algn="ctr"/>
            <a:r>
              <a:rPr kumimoji="1" lang="zh-CN" altLang="en-US" sz="2800" dirty="0">
                <a:latin typeface="KaiTi" panose="02010609060101010101" pitchFamily="49" charset="-122"/>
                <a:ea typeface="KaiTi" panose="02010609060101010101" pitchFamily="49" charset="-122"/>
              </a:rPr>
              <a:t>如：吉林省教育学院</a:t>
            </a:r>
          </a:p>
        </p:txBody>
      </p:sp>
      <p:pic>
        <p:nvPicPr>
          <p:cNvPr id="5" name="图片 4">
            <a:extLst>
              <a:ext uri="{FF2B5EF4-FFF2-40B4-BE49-F238E27FC236}">
                <a16:creationId xmlns:a16="http://schemas.microsoft.com/office/drawing/2014/main" id="{6B11651D-762F-2103-BC8D-79763D6414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008" y="2402268"/>
            <a:ext cx="4664830" cy="3706238"/>
          </a:xfrm>
          <a:prstGeom prst="rect">
            <a:avLst/>
          </a:prstGeom>
        </p:spPr>
      </p:pic>
      <p:sp>
        <p:nvSpPr>
          <p:cNvPr id="4" name="文本框 3">
            <a:extLst>
              <a:ext uri="{FF2B5EF4-FFF2-40B4-BE49-F238E27FC236}">
                <a16:creationId xmlns:a16="http://schemas.microsoft.com/office/drawing/2014/main" id="{6BB6574A-8514-56FE-864E-C6A18AEF92F7}"/>
              </a:ext>
            </a:extLst>
          </p:cNvPr>
          <p:cNvSpPr txBox="1"/>
          <p:nvPr/>
        </p:nvSpPr>
        <p:spPr>
          <a:xfrm>
            <a:off x="10603345" y="6225238"/>
            <a:ext cx="1117600" cy="369332"/>
          </a:xfrm>
          <a:prstGeom prst="rect">
            <a:avLst/>
          </a:prstGeom>
          <a:noFill/>
        </p:spPr>
        <p:txBody>
          <a:bodyPr wrap="square" rtlCol="0">
            <a:spAutoFit/>
          </a:bodyPr>
          <a:lstStyle/>
          <a:p>
            <a:r>
              <a:rPr kumimoji="1" lang="en-US" altLang="zh-CN" dirty="0"/>
              <a:t>11</a:t>
            </a:r>
            <a:endParaRPr kumimoji="1" lang="zh-CN" altLang="en-US" dirty="0"/>
          </a:p>
        </p:txBody>
      </p:sp>
    </p:spTree>
    <p:extLst>
      <p:ext uri="{BB962C8B-B14F-4D97-AF65-F5344CB8AC3E}">
        <p14:creationId xmlns:p14="http://schemas.microsoft.com/office/powerpoint/2010/main" val="332622120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35" y="-635"/>
            <a:ext cx="12192635" cy="6859270"/>
          </a:xfrm>
          <a:prstGeom prst="rect">
            <a:avLst/>
          </a:prstGeom>
          <a:solidFill>
            <a:srgbClr val="256142"/>
          </a:solidFill>
          <a:ln>
            <a:solidFill>
              <a:srgbClr val="25614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nvSpPr>
        <p:spPr>
          <a:xfrm>
            <a:off x="116839" y="115570"/>
            <a:ext cx="11957685" cy="6626860"/>
          </a:xfrm>
          <a:prstGeom prst="rect">
            <a:avLst/>
          </a:prstGeom>
          <a:solidFill>
            <a:schemeClr val="bg1">
              <a:lumMod val="95000"/>
            </a:schemeClr>
          </a:solidFill>
          <a:ln w="12700">
            <a:solidFill>
              <a:schemeClr val="bg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0" name="图片 119" descr="文本&#10;&#10;低可信度描述已自动生成"/>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43535" y="273685"/>
            <a:ext cx="2305050" cy="374650"/>
          </a:xfrm>
          <a:prstGeom prst="rect">
            <a:avLst/>
          </a:prstGeom>
        </p:spPr>
      </p:pic>
      <p:sp>
        <p:nvSpPr>
          <p:cNvPr id="2" name="文本框 1">
            <a:extLst>
              <a:ext uri="{FF2B5EF4-FFF2-40B4-BE49-F238E27FC236}">
                <a16:creationId xmlns:a16="http://schemas.microsoft.com/office/drawing/2014/main" id="{627670B5-85E7-A243-A266-8E826EB3FF68}"/>
              </a:ext>
            </a:extLst>
          </p:cNvPr>
          <p:cNvSpPr txBox="1"/>
          <p:nvPr/>
        </p:nvSpPr>
        <p:spPr>
          <a:xfrm>
            <a:off x="779590" y="1279336"/>
            <a:ext cx="10727801" cy="4832092"/>
          </a:xfrm>
          <a:prstGeom prst="rect">
            <a:avLst/>
          </a:prstGeom>
          <a:noFill/>
        </p:spPr>
        <p:txBody>
          <a:bodyPr wrap="square" rtlCol="0">
            <a:spAutoFit/>
          </a:bodyPr>
          <a:lstStyle/>
          <a:p>
            <a:pPr indent="457200" algn="just"/>
            <a:r>
              <a:rPr lang="en-US" altLang="zh-CN" sz="2800" dirty="0">
                <a:solidFill>
                  <a:srgbClr val="256142"/>
                </a:solidFill>
                <a:effectLst/>
                <a:latin typeface="Times New Roman" panose="02020603050405020304" pitchFamily="18" charset="0"/>
                <a:ea typeface="FangSong" panose="02010609060101010101" pitchFamily="49" charset="-122"/>
              </a:rPr>
              <a:t>The third and fourth levels are municipal and county-level teaching and research units. They are located in key cities and counties with radiating power and are responsible for guiding subject teachers in urban areas, counties and surrounding rural areas. Municipal and county-level teaching researchers have closer ties with grassroots teachers, especially teachers in marginalized areas. The majority of grassroots teachers often obtain national and provincial education system reform information and subject teaching cutting-edge information through city and county-level teaching and research staff, ensuring that they are not isolated or closed, and that they keep pace with the times and advance with their peers in business.</a:t>
            </a:r>
          </a:p>
        </p:txBody>
      </p:sp>
      <p:sp>
        <p:nvSpPr>
          <p:cNvPr id="3" name="文本框 2">
            <a:extLst>
              <a:ext uri="{FF2B5EF4-FFF2-40B4-BE49-F238E27FC236}">
                <a16:creationId xmlns:a16="http://schemas.microsoft.com/office/drawing/2014/main" id="{2B37B3BC-BCA1-E8DA-2A21-3F389FB7E651}"/>
              </a:ext>
            </a:extLst>
          </p:cNvPr>
          <p:cNvSpPr txBox="1"/>
          <p:nvPr/>
        </p:nvSpPr>
        <p:spPr>
          <a:xfrm>
            <a:off x="3547264" y="421029"/>
            <a:ext cx="5136204" cy="523220"/>
          </a:xfrm>
          <a:prstGeom prst="rect">
            <a:avLst/>
          </a:prstGeom>
          <a:solidFill>
            <a:schemeClr val="accent2">
              <a:lumMod val="60000"/>
              <a:lumOff val="40000"/>
            </a:schemeClr>
          </a:solidFill>
        </p:spPr>
        <p:txBody>
          <a:bodyPr wrap="square" rtlCol="0">
            <a:spAutoFit/>
          </a:bodyPr>
          <a:lstStyle/>
          <a:p>
            <a:pPr algn="ctr"/>
            <a:r>
              <a:rPr kumimoji="1" lang="zh-CN" altLang="en-US" sz="2800" dirty="0">
                <a:latin typeface="KaiTi" panose="02010609060101010101" pitchFamily="49" charset="-122"/>
                <a:ea typeface="KaiTi" panose="02010609060101010101" pitchFamily="49" charset="-122"/>
              </a:rPr>
              <a:t>市级和县级的教研机构</a:t>
            </a:r>
          </a:p>
        </p:txBody>
      </p:sp>
      <p:sp>
        <p:nvSpPr>
          <p:cNvPr id="4" name="文本框 3">
            <a:extLst>
              <a:ext uri="{FF2B5EF4-FFF2-40B4-BE49-F238E27FC236}">
                <a16:creationId xmlns:a16="http://schemas.microsoft.com/office/drawing/2014/main" id="{41CB7116-D655-D984-00E2-F45626C266D1}"/>
              </a:ext>
            </a:extLst>
          </p:cNvPr>
          <p:cNvSpPr txBox="1"/>
          <p:nvPr/>
        </p:nvSpPr>
        <p:spPr>
          <a:xfrm>
            <a:off x="10608846" y="6077183"/>
            <a:ext cx="803564" cy="369332"/>
          </a:xfrm>
          <a:prstGeom prst="rect">
            <a:avLst/>
          </a:prstGeom>
          <a:noFill/>
        </p:spPr>
        <p:txBody>
          <a:bodyPr wrap="square" rtlCol="0">
            <a:spAutoFit/>
          </a:bodyPr>
          <a:lstStyle/>
          <a:p>
            <a:r>
              <a:rPr kumimoji="1" lang="en-US" altLang="zh-CN" dirty="0"/>
              <a:t>12</a:t>
            </a:r>
            <a:endParaRPr kumimoji="1" lang="zh-CN" altLang="en-US" dirty="0"/>
          </a:p>
        </p:txBody>
      </p:sp>
    </p:spTree>
    <p:extLst>
      <p:ext uri="{BB962C8B-B14F-4D97-AF65-F5344CB8AC3E}">
        <p14:creationId xmlns:p14="http://schemas.microsoft.com/office/powerpoint/2010/main" val="345058063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35" y="-635"/>
            <a:ext cx="12192635" cy="6859270"/>
          </a:xfrm>
          <a:prstGeom prst="rect">
            <a:avLst/>
          </a:prstGeom>
          <a:solidFill>
            <a:srgbClr val="256142"/>
          </a:solidFill>
          <a:ln>
            <a:solidFill>
              <a:srgbClr val="25614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nvSpPr>
        <p:spPr>
          <a:xfrm>
            <a:off x="116839" y="115570"/>
            <a:ext cx="11957685" cy="6626860"/>
          </a:xfrm>
          <a:prstGeom prst="rect">
            <a:avLst/>
          </a:prstGeom>
          <a:solidFill>
            <a:schemeClr val="bg1">
              <a:lumMod val="95000"/>
            </a:schemeClr>
          </a:solidFill>
          <a:ln w="12700">
            <a:solidFill>
              <a:schemeClr val="bg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0" name="图片 119" descr="文本&#10;&#10;低可信度描述已自动生成"/>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43535" y="273685"/>
            <a:ext cx="2305050" cy="374650"/>
          </a:xfrm>
          <a:prstGeom prst="rect">
            <a:avLst/>
          </a:prstGeom>
        </p:spPr>
      </p:pic>
      <p:sp>
        <p:nvSpPr>
          <p:cNvPr id="2" name="文本框 1">
            <a:extLst>
              <a:ext uri="{FF2B5EF4-FFF2-40B4-BE49-F238E27FC236}">
                <a16:creationId xmlns:a16="http://schemas.microsoft.com/office/drawing/2014/main" id="{627670B5-85E7-A243-A266-8E826EB3FF68}"/>
              </a:ext>
            </a:extLst>
          </p:cNvPr>
          <p:cNvSpPr txBox="1"/>
          <p:nvPr/>
        </p:nvSpPr>
        <p:spPr>
          <a:xfrm>
            <a:off x="861340" y="5705420"/>
            <a:ext cx="10727801" cy="523220"/>
          </a:xfrm>
          <a:prstGeom prst="rect">
            <a:avLst/>
          </a:prstGeom>
          <a:noFill/>
        </p:spPr>
        <p:txBody>
          <a:bodyPr wrap="square" rtlCol="0">
            <a:spAutoFit/>
          </a:bodyPr>
          <a:lstStyle/>
          <a:p>
            <a:pPr indent="457200" algn="just"/>
            <a:r>
              <a:rPr lang="en-US" altLang="zh-CN" sz="2800" dirty="0">
                <a:solidFill>
                  <a:srgbClr val="256142"/>
                </a:solidFill>
                <a:effectLst/>
                <a:latin typeface="Times New Roman" panose="02020603050405020304" pitchFamily="18" charset="0"/>
                <a:ea typeface="FangSong" panose="02010609060101010101" pitchFamily="49" charset="-122"/>
              </a:rPr>
              <a:t>The teachers from local schools attended various training meetings</a:t>
            </a:r>
          </a:p>
        </p:txBody>
      </p:sp>
      <p:sp>
        <p:nvSpPr>
          <p:cNvPr id="3" name="文本框 2">
            <a:extLst>
              <a:ext uri="{FF2B5EF4-FFF2-40B4-BE49-F238E27FC236}">
                <a16:creationId xmlns:a16="http://schemas.microsoft.com/office/drawing/2014/main" id="{2B37B3BC-BCA1-E8DA-2A21-3F389FB7E651}"/>
              </a:ext>
            </a:extLst>
          </p:cNvPr>
          <p:cNvSpPr txBox="1"/>
          <p:nvPr/>
        </p:nvSpPr>
        <p:spPr>
          <a:xfrm>
            <a:off x="3271231" y="484962"/>
            <a:ext cx="5908021" cy="523220"/>
          </a:xfrm>
          <a:prstGeom prst="rect">
            <a:avLst/>
          </a:prstGeom>
          <a:solidFill>
            <a:schemeClr val="accent2">
              <a:lumMod val="60000"/>
              <a:lumOff val="40000"/>
            </a:schemeClr>
          </a:solidFill>
        </p:spPr>
        <p:txBody>
          <a:bodyPr wrap="square" rtlCol="0">
            <a:spAutoFit/>
          </a:bodyPr>
          <a:lstStyle/>
          <a:p>
            <a:pPr algn="ctr"/>
            <a:r>
              <a:rPr kumimoji="1" lang="zh-CN" altLang="en-US" sz="2800" dirty="0">
                <a:latin typeface="KaiTi" panose="02010609060101010101" pitchFamily="49" charset="-122"/>
                <a:ea typeface="KaiTi" panose="02010609060101010101" pitchFamily="49" charset="-122"/>
              </a:rPr>
              <a:t>一线教师到各级教研机构参加培训</a:t>
            </a:r>
          </a:p>
        </p:txBody>
      </p:sp>
      <p:pic>
        <p:nvPicPr>
          <p:cNvPr id="4" name="图片 3">
            <a:extLst>
              <a:ext uri="{FF2B5EF4-FFF2-40B4-BE49-F238E27FC236}">
                <a16:creationId xmlns:a16="http://schemas.microsoft.com/office/drawing/2014/main" id="{25B1F68F-272B-3E8D-1091-997E69FFA6BE}"/>
              </a:ext>
            </a:extLst>
          </p:cNvPr>
          <p:cNvPicPr>
            <a:picLocks noChangeAspect="1"/>
          </p:cNvPicPr>
          <p:nvPr/>
        </p:nvPicPr>
        <p:blipFill>
          <a:blip r:embed="rId6"/>
          <a:stretch>
            <a:fillRect/>
          </a:stretch>
        </p:blipFill>
        <p:spPr>
          <a:xfrm>
            <a:off x="861340" y="1599819"/>
            <a:ext cx="5183221" cy="3888935"/>
          </a:xfrm>
          <a:prstGeom prst="rect">
            <a:avLst/>
          </a:prstGeom>
        </p:spPr>
      </p:pic>
      <p:pic>
        <p:nvPicPr>
          <p:cNvPr id="5" name="图片 4">
            <a:extLst>
              <a:ext uri="{FF2B5EF4-FFF2-40B4-BE49-F238E27FC236}">
                <a16:creationId xmlns:a16="http://schemas.microsoft.com/office/drawing/2014/main" id="{F92303E9-D2ED-CF6F-17BE-EC9CE59164E2}"/>
              </a:ext>
            </a:extLst>
          </p:cNvPr>
          <p:cNvPicPr>
            <a:picLocks noChangeAspect="1"/>
          </p:cNvPicPr>
          <p:nvPr/>
        </p:nvPicPr>
        <p:blipFill>
          <a:blip r:embed="rId7"/>
          <a:stretch>
            <a:fillRect/>
          </a:stretch>
        </p:blipFill>
        <p:spPr>
          <a:xfrm>
            <a:off x="6789062" y="1599819"/>
            <a:ext cx="3377559" cy="3377559"/>
          </a:xfrm>
          <a:prstGeom prst="rect">
            <a:avLst/>
          </a:prstGeom>
        </p:spPr>
      </p:pic>
      <p:sp>
        <p:nvSpPr>
          <p:cNvPr id="6" name="文本框 5">
            <a:extLst>
              <a:ext uri="{FF2B5EF4-FFF2-40B4-BE49-F238E27FC236}">
                <a16:creationId xmlns:a16="http://schemas.microsoft.com/office/drawing/2014/main" id="{1A3AC317-F85D-8164-AB37-188D8EBEED00}"/>
              </a:ext>
            </a:extLst>
          </p:cNvPr>
          <p:cNvSpPr txBox="1"/>
          <p:nvPr/>
        </p:nvSpPr>
        <p:spPr>
          <a:xfrm>
            <a:off x="6473320" y="5027348"/>
            <a:ext cx="4365395" cy="461665"/>
          </a:xfrm>
          <a:prstGeom prst="rect">
            <a:avLst/>
          </a:prstGeom>
          <a:noFill/>
        </p:spPr>
        <p:txBody>
          <a:bodyPr wrap="square" rtlCol="0">
            <a:spAutoFit/>
          </a:bodyPr>
          <a:lstStyle/>
          <a:p>
            <a:pPr indent="457200" algn="just"/>
            <a:r>
              <a:rPr lang="en-US" altLang="zh-CN" sz="2400" dirty="0">
                <a:solidFill>
                  <a:srgbClr val="FF9300"/>
                </a:solidFill>
                <a:effectLst/>
                <a:latin typeface="Times New Roman" panose="02020603050405020304" pitchFamily="18" charset="0"/>
                <a:ea typeface="FangSong" panose="02010609060101010101" pitchFamily="49" charset="-122"/>
              </a:rPr>
              <a:t>training meetings</a:t>
            </a:r>
            <a:r>
              <a:rPr lang="zh-CN" altLang="en-US" sz="2400" dirty="0">
                <a:solidFill>
                  <a:srgbClr val="FF9300"/>
                </a:solidFill>
                <a:effectLst/>
                <a:latin typeface="Times New Roman" panose="02020603050405020304" pitchFamily="18" charset="0"/>
                <a:ea typeface="FangSong" panose="02010609060101010101" pitchFamily="49" charset="-122"/>
              </a:rPr>
              <a:t> </a:t>
            </a:r>
            <a:r>
              <a:rPr lang="en-US" altLang="zh-CN" sz="2400" dirty="0">
                <a:solidFill>
                  <a:srgbClr val="FF9300"/>
                </a:solidFill>
                <a:effectLst/>
                <a:latin typeface="Times New Roman" panose="02020603050405020304" pitchFamily="18" charset="0"/>
                <a:ea typeface="FangSong" panose="02010609060101010101" pitchFamily="49" charset="-122"/>
              </a:rPr>
              <a:t>online</a:t>
            </a:r>
          </a:p>
        </p:txBody>
      </p:sp>
      <p:sp>
        <p:nvSpPr>
          <p:cNvPr id="7" name="文本框 6">
            <a:extLst>
              <a:ext uri="{FF2B5EF4-FFF2-40B4-BE49-F238E27FC236}">
                <a16:creationId xmlns:a16="http://schemas.microsoft.com/office/drawing/2014/main" id="{2DF5DBD4-AAAC-23A7-2E14-4AC66689B440}"/>
              </a:ext>
            </a:extLst>
          </p:cNvPr>
          <p:cNvSpPr txBox="1"/>
          <p:nvPr/>
        </p:nvSpPr>
        <p:spPr>
          <a:xfrm>
            <a:off x="11240655" y="6299200"/>
            <a:ext cx="609600" cy="369332"/>
          </a:xfrm>
          <a:prstGeom prst="rect">
            <a:avLst/>
          </a:prstGeom>
          <a:noFill/>
        </p:spPr>
        <p:txBody>
          <a:bodyPr wrap="square" rtlCol="0">
            <a:spAutoFit/>
          </a:bodyPr>
          <a:lstStyle/>
          <a:p>
            <a:r>
              <a:rPr kumimoji="1" lang="en-US" altLang="zh-CN" dirty="0"/>
              <a:t>13</a:t>
            </a:r>
            <a:endParaRPr kumimoji="1" lang="zh-CN" altLang="en-US" dirty="0"/>
          </a:p>
        </p:txBody>
      </p:sp>
    </p:spTree>
    <p:extLst>
      <p:ext uri="{BB962C8B-B14F-4D97-AF65-F5344CB8AC3E}">
        <p14:creationId xmlns:p14="http://schemas.microsoft.com/office/powerpoint/2010/main" val="325023723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35" y="-635"/>
            <a:ext cx="12192635" cy="6859270"/>
          </a:xfrm>
          <a:prstGeom prst="rect">
            <a:avLst/>
          </a:prstGeom>
          <a:solidFill>
            <a:srgbClr val="256142"/>
          </a:solidFill>
          <a:ln>
            <a:solidFill>
              <a:srgbClr val="25614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nvSpPr>
        <p:spPr>
          <a:xfrm>
            <a:off x="117157" y="115570"/>
            <a:ext cx="11957685" cy="6626860"/>
          </a:xfrm>
          <a:prstGeom prst="rect">
            <a:avLst/>
          </a:prstGeom>
          <a:solidFill>
            <a:schemeClr val="bg1">
              <a:lumMod val="95000"/>
            </a:schemeClr>
          </a:solidFill>
          <a:ln w="12700">
            <a:solidFill>
              <a:schemeClr val="bg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0" name="图片 119" descr="文本&#10;&#10;低可信度描述已自动生成"/>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43535" y="273685"/>
            <a:ext cx="2305050" cy="374650"/>
          </a:xfrm>
          <a:prstGeom prst="rect">
            <a:avLst/>
          </a:prstGeom>
        </p:spPr>
      </p:pic>
      <p:sp>
        <p:nvSpPr>
          <p:cNvPr id="2" name="文本框 1">
            <a:extLst>
              <a:ext uri="{FF2B5EF4-FFF2-40B4-BE49-F238E27FC236}">
                <a16:creationId xmlns:a16="http://schemas.microsoft.com/office/drawing/2014/main" id="{627670B5-85E7-A243-A266-8E826EB3FF68}"/>
              </a:ext>
            </a:extLst>
          </p:cNvPr>
          <p:cNvSpPr txBox="1"/>
          <p:nvPr/>
        </p:nvSpPr>
        <p:spPr>
          <a:xfrm>
            <a:off x="582664" y="1648439"/>
            <a:ext cx="11026036" cy="3970318"/>
          </a:xfrm>
          <a:prstGeom prst="rect">
            <a:avLst/>
          </a:prstGeom>
          <a:noFill/>
        </p:spPr>
        <p:txBody>
          <a:bodyPr wrap="square" rtlCol="0">
            <a:spAutoFit/>
          </a:bodyPr>
          <a:lstStyle/>
          <a:p>
            <a:pPr indent="457200" algn="just"/>
            <a:r>
              <a:rPr lang="en-US" altLang="zh-CN" sz="2800" dirty="0">
                <a:solidFill>
                  <a:srgbClr val="256142"/>
                </a:solidFill>
                <a:effectLst/>
                <a:latin typeface="Times New Roman" panose="02020603050405020304" pitchFamily="18" charset="0"/>
                <a:ea typeface="FangSong" panose="02010609060101010101" pitchFamily="49" charset="-122"/>
              </a:rPr>
              <a:t>The fifth level is the school-level group</a:t>
            </a:r>
            <a:r>
              <a:rPr lang="zh-CN" altLang="en-US" sz="2800" dirty="0">
                <a:solidFill>
                  <a:srgbClr val="256142"/>
                </a:solidFill>
                <a:effectLst/>
                <a:latin typeface="Times New Roman" panose="02020603050405020304" pitchFamily="18" charset="0"/>
                <a:ea typeface="FangSong" panose="02010609060101010101" pitchFamily="49" charset="-122"/>
              </a:rPr>
              <a:t>，</a:t>
            </a:r>
            <a:r>
              <a:rPr lang="en-US" altLang="zh-CN" sz="2800" dirty="0">
                <a:solidFill>
                  <a:srgbClr val="256142"/>
                </a:solidFill>
                <a:effectLst/>
                <a:latin typeface="Times New Roman" panose="02020603050405020304" pitchFamily="18" charset="0"/>
                <a:ea typeface="FangSong" panose="02010609060101010101" pitchFamily="49" charset="-122"/>
              </a:rPr>
              <a:t>that is equivalent to the nerve endings of the community. Whether the teaching and research effect is good or not depends entirely on the actual operation effect of this level. They often use a certain subject in the school as a unit to organize teachers to conduct professional seminars, classroom observations, collective lesson preparation, or exchange and learn with subject teaching and research groups from other schools, or select representatives to attend short-term training courses organized by provincial and national teaching and research institutions. </a:t>
            </a:r>
            <a:r>
              <a:rPr lang="en-US" altLang="zh-CN" sz="2800" dirty="0">
                <a:solidFill>
                  <a:srgbClr val="256142"/>
                </a:solidFill>
                <a:latin typeface="Times New Roman" panose="02020603050405020304" pitchFamily="18" charset="0"/>
                <a:ea typeface="FangSong" panose="02010609060101010101" pitchFamily="49" charset="-122"/>
              </a:rPr>
              <a:t>A</a:t>
            </a:r>
            <a:r>
              <a:rPr lang="en-US" altLang="zh-CN" sz="2800" dirty="0">
                <a:solidFill>
                  <a:srgbClr val="256142"/>
                </a:solidFill>
                <a:effectLst/>
                <a:latin typeface="Times New Roman" panose="02020603050405020304" pitchFamily="18" charset="0"/>
                <a:ea typeface="FangSong" panose="02010609060101010101" pitchFamily="49" charset="-122"/>
              </a:rPr>
              <a:t>ll employees remain "professionally charged" at all times. </a:t>
            </a:r>
          </a:p>
        </p:txBody>
      </p:sp>
      <p:sp>
        <p:nvSpPr>
          <p:cNvPr id="3" name="文本框 2">
            <a:extLst>
              <a:ext uri="{FF2B5EF4-FFF2-40B4-BE49-F238E27FC236}">
                <a16:creationId xmlns:a16="http://schemas.microsoft.com/office/drawing/2014/main" id="{86887060-C771-E6EF-79A9-421B4BE95667}"/>
              </a:ext>
            </a:extLst>
          </p:cNvPr>
          <p:cNvSpPr txBox="1"/>
          <p:nvPr/>
        </p:nvSpPr>
        <p:spPr>
          <a:xfrm>
            <a:off x="3271231" y="484962"/>
            <a:ext cx="5908021" cy="523220"/>
          </a:xfrm>
          <a:prstGeom prst="rect">
            <a:avLst/>
          </a:prstGeom>
          <a:solidFill>
            <a:schemeClr val="accent2">
              <a:lumMod val="60000"/>
              <a:lumOff val="40000"/>
            </a:schemeClr>
          </a:solidFill>
        </p:spPr>
        <p:txBody>
          <a:bodyPr wrap="square" rtlCol="0">
            <a:spAutoFit/>
          </a:bodyPr>
          <a:lstStyle/>
          <a:p>
            <a:pPr algn="ctr"/>
            <a:r>
              <a:rPr kumimoji="1" lang="zh-CN" altLang="en-US" sz="2800" dirty="0">
                <a:latin typeface="KaiTi" panose="02010609060101010101" pitchFamily="49" charset="-122"/>
                <a:ea typeface="KaiTi" panose="02010609060101010101" pitchFamily="49" charset="-122"/>
              </a:rPr>
              <a:t>设在学校的教研组</a:t>
            </a:r>
          </a:p>
        </p:txBody>
      </p:sp>
      <p:sp>
        <p:nvSpPr>
          <p:cNvPr id="4" name="文本框 3">
            <a:extLst>
              <a:ext uri="{FF2B5EF4-FFF2-40B4-BE49-F238E27FC236}">
                <a16:creationId xmlns:a16="http://schemas.microsoft.com/office/drawing/2014/main" id="{6FDDF0D5-AEAD-C55C-8656-F7EAA27EBE3D}"/>
              </a:ext>
            </a:extLst>
          </p:cNvPr>
          <p:cNvSpPr txBox="1"/>
          <p:nvPr/>
        </p:nvSpPr>
        <p:spPr>
          <a:xfrm>
            <a:off x="10751127" y="5975927"/>
            <a:ext cx="857573" cy="369332"/>
          </a:xfrm>
          <a:prstGeom prst="rect">
            <a:avLst/>
          </a:prstGeom>
          <a:noFill/>
        </p:spPr>
        <p:txBody>
          <a:bodyPr wrap="square" rtlCol="0">
            <a:spAutoFit/>
          </a:bodyPr>
          <a:lstStyle/>
          <a:p>
            <a:r>
              <a:rPr kumimoji="1" lang="en-US" altLang="zh-CN" dirty="0"/>
              <a:t>14</a:t>
            </a:r>
            <a:endParaRPr kumimoji="1" lang="zh-CN" altLang="en-US" dirty="0"/>
          </a:p>
        </p:txBody>
      </p:sp>
    </p:spTree>
    <p:extLst>
      <p:ext uri="{BB962C8B-B14F-4D97-AF65-F5344CB8AC3E}">
        <p14:creationId xmlns:p14="http://schemas.microsoft.com/office/powerpoint/2010/main" val="51305187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35" y="-635"/>
            <a:ext cx="12192635" cy="6859270"/>
          </a:xfrm>
          <a:prstGeom prst="rect">
            <a:avLst/>
          </a:prstGeom>
          <a:solidFill>
            <a:srgbClr val="256142"/>
          </a:solidFill>
          <a:ln>
            <a:solidFill>
              <a:srgbClr val="25614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nvSpPr>
        <p:spPr>
          <a:xfrm>
            <a:off x="117157" y="115570"/>
            <a:ext cx="11957685" cy="6626860"/>
          </a:xfrm>
          <a:prstGeom prst="rect">
            <a:avLst/>
          </a:prstGeom>
          <a:solidFill>
            <a:schemeClr val="bg1">
              <a:lumMod val="95000"/>
            </a:schemeClr>
          </a:solidFill>
          <a:ln w="12700">
            <a:solidFill>
              <a:schemeClr val="bg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0" name="图片 119" descr="文本&#10;&#10;低可信度描述已自动生成"/>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43535" y="273685"/>
            <a:ext cx="2305050" cy="374650"/>
          </a:xfrm>
          <a:prstGeom prst="rect">
            <a:avLst/>
          </a:prstGeom>
        </p:spPr>
      </p:pic>
      <p:sp>
        <p:nvSpPr>
          <p:cNvPr id="2" name="文本框 1">
            <a:extLst>
              <a:ext uri="{FF2B5EF4-FFF2-40B4-BE49-F238E27FC236}">
                <a16:creationId xmlns:a16="http://schemas.microsoft.com/office/drawing/2014/main" id="{627670B5-85E7-A243-A266-8E826EB3FF68}"/>
              </a:ext>
            </a:extLst>
          </p:cNvPr>
          <p:cNvSpPr txBox="1"/>
          <p:nvPr/>
        </p:nvSpPr>
        <p:spPr>
          <a:xfrm>
            <a:off x="4704858" y="1622685"/>
            <a:ext cx="5908020" cy="3970318"/>
          </a:xfrm>
          <a:prstGeom prst="rect">
            <a:avLst/>
          </a:prstGeom>
          <a:noFill/>
        </p:spPr>
        <p:txBody>
          <a:bodyPr wrap="square" rtlCol="0">
            <a:spAutoFit/>
          </a:bodyPr>
          <a:lstStyle/>
          <a:p>
            <a:pPr indent="457200" algn="just"/>
            <a:r>
              <a:rPr lang="en-US" altLang="zh-CN" sz="2800" dirty="0">
                <a:solidFill>
                  <a:srgbClr val="256142"/>
                </a:solidFill>
                <a:effectLst/>
                <a:latin typeface="Times New Roman" panose="02020603050405020304" pitchFamily="18" charset="0"/>
                <a:ea typeface="FangSong" panose="02010609060101010101" pitchFamily="49" charset="-122"/>
              </a:rPr>
              <a:t>Chinese primary and secondary school teachers are lucky. From the beginning of their employment to the farewell podium, teaching and research organizations have always been with them. Charging at any time and permanently recharging can ensure that primary teachers always have full power and continue to work.</a:t>
            </a:r>
          </a:p>
        </p:txBody>
      </p:sp>
      <p:sp>
        <p:nvSpPr>
          <p:cNvPr id="3" name="文本框 2">
            <a:extLst>
              <a:ext uri="{FF2B5EF4-FFF2-40B4-BE49-F238E27FC236}">
                <a16:creationId xmlns:a16="http://schemas.microsoft.com/office/drawing/2014/main" id="{89BC322E-E308-6DEC-1FD2-79ECC501880A}"/>
              </a:ext>
            </a:extLst>
          </p:cNvPr>
          <p:cNvSpPr txBox="1"/>
          <p:nvPr/>
        </p:nvSpPr>
        <p:spPr>
          <a:xfrm>
            <a:off x="3271231" y="484962"/>
            <a:ext cx="5908021" cy="523220"/>
          </a:xfrm>
          <a:prstGeom prst="rect">
            <a:avLst/>
          </a:prstGeom>
          <a:solidFill>
            <a:schemeClr val="accent2">
              <a:lumMod val="60000"/>
              <a:lumOff val="40000"/>
            </a:schemeClr>
          </a:solidFill>
        </p:spPr>
        <p:txBody>
          <a:bodyPr wrap="square" rtlCol="0">
            <a:spAutoFit/>
          </a:bodyPr>
          <a:lstStyle/>
          <a:p>
            <a:pPr algn="ctr"/>
            <a:r>
              <a:rPr kumimoji="1" lang="zh-CN" altLang="en-US" sz="2800" dirty="0">
                <a:latin typeface="KaiTi" panose="02010609060101010101" pitchFamily="49" charset="-122"/>
                <a:ea typeface="KaiTi" panose="02010609060101010101" pitchFamily="49" charset="-122"/>
              </a:rPr>
              <a:t>教研：教师职业发展的“充电器”</a:t>
            </a:r>
          </a:p>
        </p:txBody>
      </p:sp>
      <p:pic>
        <p:nvPicPr>
          <p:cNvPr id="7" name="图片 6">
            <a:extLst>
              <a:ext uri="{FF2B5EF4-FFF2-40B4-BE49-F238E27FC236}">
                <a16:creationId xmlns:a16="http://schemas.microsoft.com/office/drawing/2014/main" id="{B8EB57E5-ECDD-8257-A5CD-021F7C8ECF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7631" y="3194995"/>
            <a:ext cx="2305050" cy="2250168"/>
          </a:xfrm>
          <a:prstGeom prst="rect">
            <a:avLst/>
          </a:prstGeom>
        </p:spPr>
      </p:pic>
      <p:sp>
        <p:nvSpPr>
          <p:cNvPr id="4" name="文本框 3">
            <a:extLst>
              <a:ext uri="{FF2B5EF4-FFF2-40B4-BE49-F238E27FC236}">
                <a16:creationId xmlns:a16="http://schemas.microsoft.com/office/drawing/2014/main" id="{59A81106-8932-407D-1269-4365DB3705CE}"/>
              </a:ext>
            </a:extLst>
          </p:cNvPr>
          <p:cNvSpPr txBox="1"/>
          <p:nvPr/>
        </p:nvSpPr>
        <p:spPr>
          <a:xfrm>
            <a:off x="10760364" y="5966691"/>
            <a:ext cx="674254" cy="369332"/>
          </a:xfrm>
          <a:prstGeom prst="rect">
            <a:avLst/>
          </a:prstGeom>
          <a:noFill/>
        </p:spPr>
        <p:txBody>
          <a:bodyPr wrap="square" rtlCol="0">
            <a:spAutoFit/>
          </a:bodyPr>
          <a:lstStyle/>
          <a:p>
            <a:r>
              <a:rPr kumimoji="1" lang="en-US" altLang="zh-CN" dirty="0"/>
              <a:t>15</a:t>
            </a:r>
            <a:endParaRPr kumimoji="1" lang="zh-CN" altLang="en-US" dirty="0"/>
          </a:p>
        </p:txBody>
      </p:sp>
    </p:spTree>
    <p:extLst>
      <p:ext uri="{BB962C8B-B14F-4D97-AF65-F5344CB8AC3E}">
        <p14:creationId xmlns:p14="http://schemas.microsoft.com/office/powerpoint/2010/main" val="341424446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35" y="-635"/>
            <a:ext cx="12192635" cy="6859270"/>
          </a:xfrm>
          <a:prstGeom prst="rect">
            <a:avLst/>
          </a:prstGeom>
          <a:solidFill>
            <a:srgbClr val="256142"/>
          </a:solidFill>
          <a:ln>
            <a:solidFill>
              <a:srgbClr val="25614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nvSpPr>
        <p:spPr>
          <a:xfrm>
            <a:off x="116839" y="115570"/>
            <a:ext cx="11957685" cy="6626860"/>
          </a:xfrm>
          <a:prstGeom prst="rect">
            <a:avLst/>
          </a:prstGeom>
          <a:solidFill>
            <a:schemeClr val="bg1">
              <a:lumMod val="95000"/>
            </a:schemeClr>
          </a:solidFill>
          <a:ln w="12700">
            <a:solidFill>
              <a:schemeClr val="bg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0" name="图片 119" descr="文本&#10;&#10;低可信度描述已自动生成"/>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43535" y="273685"/>
            <a:ext cx="2305050" cy="374650"/>
          </a:xfrm>
          <a:prstGeom prst="rect">
            <a:avLst/>
          </a:prstGeom>
        </p:spPr>
      </p:pic>
      <p:sp>
        <p:nvSpPr>
          <p:cNvPr id="2" name="文本框 1">
            <a:extLst>
              <a:ext uri="{FF2B5EF4-FFF2-40B4-BE49-F238E27FC236}">
                <a16:creationId xmlns:a16="http://schemas.microsoft.com/office/drawing/2014/main" id="{627670B5-85E7-A243-A266-8E826EB3FF68}"/>
              </a:ext>
            </a:extLst>
          </p:cNvPr>
          <p:cNvSpPr txBox="1"/>
          <p:nvPr/>
        </p:nvSpPr>
        <p:spPr>
          <a:xfrm>
            <a:off x="8028859" y="1560800"/>
            <a:ext cx="3771856" cy="4401205"/>
          </a:xfrm>
          <a:prstGeom prst="rect">
            <a:avLst/>
          </a:prstGeom>
          <a:noFill/>
        </p:spPr>
        <p:txBody>
          <a:bodyPr wrap="square" rtlCol="0">
            <a:spAutoFit/>
          </a:bodyPr>
          <a:lstStyle/>
          <a:p>
            <a:pPr>
              <a:spcAft>
                <a:spcPts val="1200"/>
              </a:spcAft>
            </a:pPr>
            <a:r>
              <a:rPr lang="en-US" altLang="zh-CN" sz="2800" b="1" dirty="0">
                <a:solidFill>
                  <a:srgbClr val="256142"/>
                </a:solidFill>
                <a:effectLst/>
                <a:latin typeface="Times New Roman" panose="02020603050405020304" pitchFamily="18" charset="0"/>
                <a:ea typeface="FangSong" panose="02010609060101010101" pitchFamily="49" charset="-122"/>
              </a:rPr>
              <a:t>"4" refers to the core tasks of "four services" for teaching and research staff. </a:t>
            </a:r>
            <a:r>
              <a:rPr lang="en-US" altLang="zh-CN" sz="2800" dirty="0">
                <a:solidFill>
                  <a:srgbClr val="256142"/>
                </a:solidFill>
                <a:effectLst/>
                <a:latin typeface="Times New Roman" panose="02020603050405020304" pitchFamily="18" charset="0"/>
                <a:ea typeface="FangSong" panose="02010609060101010101" pitchFamily="49" charset="-122"/>
              </a:rPr>
              <a:t>According to China’s national policy requirements, teaching and research personnel should undertake four core tasks. </a:t>
            </a:r>
          </a:p>
        </p:txBody>
      </p:sp>
      <p:sp>
        <p:nvSpPr>
          <p:cNvPr id="3" name="文本框 2">
            <a:extLst>
              <a:ext uri="{FF2B5EF4-FFF2-40B4-BE49-F238E27FC236}">
                <a16:creationId xmlns:a16="http://schemas.microsoft.com/office/drawing/2014/main" id="{FE50E0E2-8A04-DF94-9329-E8D4BE33DDF8}"/>
              </a:ext>
            </a:extLst>
          </p:cNvPr>
          <p:cNvSpPr txBox="1"/>
          <p:nvPr/>
        </p:nvSpPr>
        <p:spPr>
          <a:xfrm>
            <a:off x="3465785" y="314080"/>
            <a:ext cx="5908021" cy="523220"/>
          </a:xfrm>
          <a:prstGeom prst="rect">
            <a:avLst/>
          </a:prstGeom>
          <a:solidFill>
            <a:schemeClr val="accent2">
              <a:lumMod val="60000"/>
              <a:lumOff val="40000"/>
            </a:schemeClr>
          </a:solidFill>
        </p:spPr>
        <p:txBody>
          <a:bodyPr wrap="square" rtlCol="0">
            <a:spAutoFit/>
          </a:bodyPr>
          <a:lstStyle/>
          <a:p>
            <a:pPr algn="ctr"/>
            <a:r>
              <a:rPr kumimoji="1" lang="en-US" altLang="zh-CN" sz="2800" dirty="0">
                <a:latin typeface="KaiTi" panose="02010609060101010101" pitchFamily="49" charset="-122"/>
                <a:ea typeface="KaiTi" panose="02010609060101010101" pitchFamily="49" charset="-122"/>
              </a:rPr>
              <a:t>4</a:t>
            </a:r>
            <a:r>
              <a:rPr kumimoji="1" lang="zh-CN" altLang="en-US" sz="2800" dirty="0">
                <a:latin typeface="KaiTi" panose="02010609060101010101" pitchFamily="49" charset="-122"/>
                <a:ea typeface="KaiTi" panose="02010609060101010101" pitchFamily="49" charset="-122"/>
              </a:rPr>
              <a:t>：教研员的四个服务</a:t>
            </a:r>
          </a:p>
        </p:txBody>
      </p:sp>
      <p:graphicFrame>
        <p:nvGraphicFramePr>
          <p:cNvPr id="4" name="图示 3">
            <a:extLst>
              <a:ext uri="{FF2B5EF4-FFF2-40B4-BE49-F238E27FC236}">
                <a16:creationId xmlns:a16="http://schemas.microsoft.com/office/drawing/2014/main" id="{75616021-6EC0-4B61-1066-45379C08DE53}"/>
              </a:ext>
            </a:extLst>
          </p:cNvPr>
          <p:cNvGraphicFramePr/>
          <p:nvPr>
            <p:extLst>
              <p:ext uri="{D42A27DB-BD31-4B8C-83A1-F6EECF244321}">
                <p14:modId xmlns:p14="http://schemas.microsoft.com/office/powerpoint/2010/main" val="2657223664"/>
              </p:ext>
            </p:extLst>
          </p:nvPr>
        </p:nvGraphicFramePr>
        <p:xfrm>
          <a:off x="343535" y="985660"/>
          <a:ext cx="7411515" cy="51256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文本框 4">
            <a:extLst>
              <a:ext uri="{FF2B5EF4-FFF2-40B4-BE49-F238E27FC236}">
                <a16:creationId xmlns:a16="http://schemas.microsoft.com/office/drawing/2014/main" id="{623F36ED-2AE1-2452-87E3-C10AA1E84CC4}"/>
              </a:ext>
            </a:extLst>
          </p:cNvPr>
          <p:cNvSpPr txBox="1"/>
          <p:nvPr/>
        </p:nvSpPr>
        <p:spPr>
          <a:xfrm>
            <a:off x="10935855" y="6111335"/>
            <a:ext cx="748145" cy="369332"/>
          </a:xfrm>
          <a:prstGeom prst="rect">
            <a:avLst/>
          </a:prstGeom>
          <a:noFill/>
        </p:spPr>
        <p:txBody>
          <a:bodyPr wrap="square" rtlCol="0">
            <a:spAutoFit/>
          </a:bodyPr>
          <a:lstStyle/>
          <a:p>
            <a:r>
              <a:rPr kumimoji="1" lang="en-US" altLang="zh-CN" dirty="0"/>
              <a:t>16</a:t>
            </a:r>
            <a:endParaRPr kumimoji="1" lang="zh-CN" altLang="en-US" dirty="0"/>
          </a:p>
        </p:txBody>
      </p:sp>
    </p:spTree>
    <p:extLst>
      <p:ext uri="{BB962C8B-B14F-4D97-AF65-F5344CB8AC3E}">
        <p14:creationId xmlns:p14="http://schemas.microsoft.com/office/powerpoint/2010/main" val="426019343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35" y="-635"/>
            <a:ext cx="12192635" cy="6859270"/>
          </a:xfrm>
          <a:prstGeom prst="rect">
            <a:avLst/>
          </a:prstGeom>
          <a:solidFill>
            <a:srgbClr val="256142"/>
          </a:solidFill>
          <a:ln>
            <a:solidFill>
              <a:srgbClr val="25614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nvSpPr>
        <p:spPr>
          <a:xfrm>
            <a:off x="116839" y="115570"/>
            <a:ext cx="11957685" cy="6626860"/>
          </a:xfrm>
          <a:prstGeom prst="rect">
            <a:avLst/>
          </a:prstGeom>
          <a:solidFill>
            <a:schemeClr val="bg1">
              <a:lumMod val="95000"/>
            </a:schemeClr>
          </a:solidFill>
          <a:ln w="12700">
            <a:solidFill>
              <a:schemeClr val="bg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0" name="图片 119" descr="文本&#10;&#10;低可信度描述已自动生成"/>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43535" y="273685"/>
            <a:ext cx="2305050" cy="374650"/>
          </a:xfrm>
          <a:prstGeom prst="rect">
            <a:avLst/>
          </a:prstGeom>
        </p:spPr>
      </p:pic>
      <p:sp>
        <p:nvSpPr>
          <p:cNvPr id="2" name="文本框 1">
            <a:extLst>
              <a:ext uri="{FF2B5EF4-FFF2-40B4-BE49-F238E27FC236}">
                <a16:creationId xmlns:a16="http://schemas.microsoft.com/office/drawing/2014/main" id="{627670B5-85E7-A243-A266-8E826EB3FF68}"/>
              </a:ext>
            </a:extLst>
          </p:cNvPr>
          <p:cNvSpPr txBox="1"/>
          <p:nvPr/>
        </p:nvSpPr>
        <p:spPr>
          <a:xfrm>
            <a:off x="624668" y="1966289"/>
            <a:ext cx="10727801" cy="3647152"/>
          </a:xfrm>
          <a:prstGeom prst="rect">
            <a:avLst/>
          </a:prstGeom>
          <a:noFill/>
        </p:spPr>
        <p:txBody>
          <a:bodyPr wrap="square" rtlCol="0">
            <a:spAutoFit/>
          </a:bodyPr>
          <a:lstStyle/>
          <a:p>
            <a:pPr marL="342900" indent="-342900" algn="just">
              <a:spcAft>
                <a:spcPts val="600"/>
              </a:spcAft>
              <a:buFont typeface="Wingdings" panose="05000000000000000000" pitchFamily="2" charset="2"/>
              <a:buChar char="Ø"/>
            </a:pPr>
            <a:r>
              <a:rPr lang="en-US" altLang="zh-CN" sz="2400" dirty="0">
                <a:solidFill>
                  <a:srgbClr val="256142"/>
                </a:solidFill>
                <a:effectLst/>
                <a:latin typeface="Times New Roman" panose="02020603050405020304" pitchFamily="18" charset="0"/>
                <a:ea typeface="FangSong" panose="02010609060101010101" pitchFamily="49" charset="-122"/>
              </a:rPr>
              <a:t>Serve school education and teaching, lead the reform of curriculum and teaching, and improve the quality of education and teaching; </a:t>
            </a:r>
          </a:p>
          <a:p>
            <a:pPr marL="342900" indent="-342900" algn="just">
              <a:spcAft>
                <a:spcPts val="600"/>
              </a:spcAft>
              <a:buFont typeface="Wingdings" panose="05000000000000000000" pitchFamily="2" charset="2"/>
              <a:buChar char="Ø"/>
            </a:pPr>
            <a:r>
              <a:rPr lang="en-US" altLang="zh-CN" sz="2400" dirty="0">
                <a:solidFill>
                  <a:srgbClr val="256142"/>
                </a:solidFill>
                <a:effectLst/>
                <a:latin typeface="Times New Roman" panose="02020603050405020304" pitchFamily="18" charset="0"/>
                <a:ea typeface="FangSong" panose="02010609060101010101" pitchFamily="49" charset="-122"/>
              </a:rPr>
              <a:t>Serve the professional growth of teachers, guide teachers to improve teaching methods, and improve their ability to teach and educate people; </a:t>
            </a:r>
          </a:p>
          <a:p>
            <a:pPr marL="342900" indent="-342900" algn="just">
              <a:spcAft>
                <a:spcPts val="600"/>
              </a:spcAft>
              <a:buFont typeface="Wingdings" panose="05000000000000000000" pitchFamily="2" charset="2"/>
              <a:buChar char="Ø"/>
            </a:pPr>
            <a:r>
              <a:rPr lang="en-US" altLang="zh-CN" sz="2400" dirty="0">
                <a:solidFill>
                  <a:srgbClr val="256142"/>
                </a:solidFill>
                <a:effectLst/>
                <a:latin typeface="Times New Roman" panose="02020603050405020304" pitchFamily="18" charset="0"/>
                <a:ea typeface="FangSong" panose="02010609060101010101" pitchFamily="49" charset="-122"/>
              </a:rPr>
              <a:t>Serve the all-round development of students, and conduct in-depth research on student learning and growth patterns, improve students' comprehensive quality; </a:t>
            </a:r>
          </a:p>
          <a:p>
            <a:pPr marL="342900" indent="-342900" algn="just">
              <a:spcAft>
                <a:spcPts val="600"/>
              </a:spcAft>
              <a:buFont typeface="Wingdings" panose="05000000000000000000" pitchFamily="2" charset="2"/>
              <a:buChar char="Ø"/>
            </a:pPr>
            <a:r>
              <a:rPr lang="en-US" altLang="zh-CN" sz="2400" dirty="0">
                <a:solidFill>
                  <a:srgbClr val="256142"/>
                </a:solidFill>
                <a:latin typeface="Times New Roman" panose="02020603050405020304" pitchFamily="18" charset="0"/>
                <a:ea typeface="FangSong" panose="02010609060101010101" pitchFamily="49" charset="-122"/>
              </a:rPr>
              <a:t>S</a:t>
            </a:r>
            <a:r>
              <a:rPr lang="en-US" altLang="zh-CN" sz="2400" dirty="0">
                <a:solidFill>
                  <a:srgbClr val="256142"/>
                </a:solidFill>
                <a:effectLst/>
                <a:latin typeface="Times New Roman" panose="02020603050405020304" pitchFamily="18" charset="0"/>
                <a:ea typeface="FangSong" panose="02010609060101010101" pitchFamily="49" charset="-122"/>
              </a:rPr>
              <a:t>erve education management decision-making, strengthen basic education theory, policy and practical research, and improve the scientific level of education decision-making.</a:t>
            </a:r>
          </a:p>
        </p:txBody>
      </p:sp>
      <p:sp>
        <p:nvSpPr>
          <p:cNvPr id="3" name="文本框 2">
            <a:extLst>
              <a:ext uri="{FF2B5EF4-FFF2-40B4-BE49-F238E27FC236}">
                <a16:creationId xmlns:a16="http://schemas.microsoft.com/office/drawing/2014/main" id="{FE50E0E2-8A04-DF94-9329-E8D4BE33DDF8}"/>
              </a:ext>
            </a:extLst>
          </p:cNvPr>
          <p:cNvSpPr txBox="1"/>
          <p:nvPr/>
        </p:nvSpPr>
        <p:spPr>
          <a:xfrm>
            <a:off x="3271231" y="784092"/>
            <a:ext cx="5908021" cy="523220"/>
          </a:xfrm>
          <a:prstGeom prst="rect">
            <a:avLst/>
          </a:prstGeom>
          <a:solidFill>
            <a:schemeClr val="accent2">
              <a:lumMod val="60000"/>
              <a:lumOff val="40000"/>
            </a:schemeClr>
          </a:solidFill>
        </p:spPr>
        <p:txBody>
          <a:bodyPr wrap="square" rtlCol="0">
            <a:spAutoFit/>
          </a:bodyPr>
          <a:lstStyle/>
          <a:p>
            <a:pPr algn="ctr"/>
            <a:r>
              <a:rPr kumimoji="1" lang="zh-CN" altLang="en-US" sz="2800" dirty="0">
                <a:latin typeface="KaiTi" panose="02010609060101010101" pitchFamily="49" charset="-122"/>
                <a:ea typeface="KaiTi" panose="02010609060101010101" pitchFamily="49" charset="-122"/>
              </a:rPr>
              <a:t>教研员的四个服务：具体内容</a:t>
            </a:r>
          </a:p>
        </p:txBody>
      </p:sp>
      <p:sp>
        <p:nvSpPr>
          <p:cNvPr id="4" name="文本框 3">
            <a:extLst>
              <a:ext uri="{FF2B5EF4-FFF2-40B4-BE49-F238E27FC236}">
                <a16:creationId xmlns:a16="http://schemas.microsoft.com/office/drawing/2014/main" id="{4DD9B333-CBBC-CE45-A7C3-7F357AC27CCE}"/>
              </a:ext>
            </a:extLst>
          </p:cNvPr>
          <p:cNvSpPr txBox="1"/>
          <p:nvPr/>
        </p:nvSpPr>
        <p:spPr>
          <a:xfrm>
            <a:off x="10464800" y="5818909"/>
            <a:ext cx="812800" cy="369455"/>
          </a:xfrm>
          <a:prstGeom prst="rect">
            <a:avLst/>
          </a:prstGeom>
          <a:noFill/>
        </p:spPr>
        <p:txBody>
          <a:bodyPr wrap="square" rtlCol="0">
            <a:spAutoFit/>
          </a:bodyPr>
          <a:lstStyle/>
          <a:p>
            <a:r>
              <a:rPr kumimoji="1" lang="en-US" altLang="zh-CN" dirty="0"/>
              <a:t>17</a:t>
            </a:r>
            <a:endParaRPr kumimoji="1" lang="zh-CN" altLang="en-US" dirty="0"/>
          </a:p>
        </p:txBody>
      </p:sp>
    </p:spTree>
    <p:extLst>
      <p:ext uri="{BB962C8B-B14F-4D97-AF65-F5344CB8AC3E}">
        <p14:creationId xmlns:p14="http://schemas.microsoft.com/office/powerpoint/2010/main" val="180224390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35" y="-635"/>
            <a:ext cx="12192635" cy="6859270"/>
          </a:xfrm>
          <a:prstGeom prst="rect">
            <a:avLst/>
          </a:prstGeom>
          <a:solidFill>
            <a:srgbClr val="256142"/>
          </a:solidFill>
          <a:ln>
            <a:solidFill>
              <a:srgbClr val="25614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nvSpPr>
        <p:spPr>
          <a:xfrm>
            <a:off x="116839" y="115570"/>
            <a:ext cx="11957685" cy="6626860"/>
          </a:xfrm>
          <a:prstGeom prst="rect">
            <a:avLst/>
          </a:prstGeom>
          <a:solidFill>
            <a:schemeClr val="bg1">
              <a:lumMod val="95000"/>
            </a:schemeClr>
          </a:solidFill>
          <a:ln w="12700">
            <a:solidFill>
              <a:schemeClr val="bg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0" name="图片 119" descr="文本&#10;&#10;低可信度描述已自动生成"/>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43535" y="273685"/>
            <a:ext cx="2305050" cy="374650"/>
          </a:xfrm>
          <a:prstGeom prst="rect">
            <a:avLst/>
          </a:prstGeom>
        </p:spPr>
      </p:pic>
      <p:sp>
        <p:nvSpPr>
          <p:cNvPr id="2" name="文本框 1">
            <a:extLst>
              <a:ext uri="{FF2B5EF4-FFF2-40B4-BE49-F238E27FC236}">
                <a16:creationId xmlns:a16="http://schemas.microsoft.com/office/drawing/2014/main" id="{627670B5-85E7-A243-A266-8E826EB3FF68}"/>
              </a:ext>
            </a:extLst>
          </p:cNvPr>
          <p:cNvSpPr txBox="1"/>
          <p:nvPr/>
        </p:nvSpPr>
        <p:spPr>
          <a:xfrm>
            <a:off x="614941" y="1044733"/>
            <a:ext cx="10727801" cy="5416868"/>
          </a:xfrm>
          <a:prstGeom prst="rect">
            <a:avLst/>
          </a:prstGeom>
          <a:noFill/>
        </p:spPr>
        <p:txBody>
          <a:bodyPr wrap="square" rtlCol="0">
            <a:spAutoFit/>
          </a:bodyPr>
          <a:lstStyle/>
          <a:p>
            <a:pPr indent="457200" algn="just">
              <a:spcAft>
                <a:spcPts val="1200"/>
              </a:spcAft>
            </a:pPr>
            <a:r>
              <a:rPr lang="en-US" altLang="zh-CN" sz="2400" dirty="0">
                <a:solidFill>
                  <a:srgbClr val="256142"/>
                </a:solidFill>
                <a:effectLst/>
                <a:latin typeface="Times New Roman" panose="02020603050405020304" pitchFamily="18" charset="0"/>
                <a:ea typeface="FangSong" panose="02010609060101010101" pitchFamily="49" charset="-122"/>
              </a:rPr>
              <a:t>I will focus on the important role of teaching researchers in </a:t>
            </a:r>
            <a:r>
              <a:rPr lang="en-US" altLang="zh-CN" sz="2400" dirty="0">
                <a:solidFill>
                  <a:schemeClr val="accent2"/>
                </a:solidFill>
                <a:effectLst/>
                <a:latin typeface="Times New Roman" panose="02020603050405020304" pitchFamily="18" charset="0"/>
                <a:ea typeface="FangSong" panose="02010609060101010101" pitchFamily="49" charset="-122"/>
              </a:rPr>
              <a:t>teachers’ professional development</a:t>
            </a:r>
            <a:r>
              <a:rPr lang="en-US" altLang="zh-CN" sz="2400" dirty="0">
                <a:solidFill>
                  <a:srgbClr val="256142"/>
                </a:solidFill>
                <a:effectLst/>
                <a:latin typeface="Times New Roman" panose="02020603050405020304" pitchFamily="18" charset="0"/>
                <a:ea typeface="FangSong" panose="02010609060101010101" pitchFamily="49" charset="-122"/>
              </a:rPr>
              <a:t>. Before becoming teachers, normal school students receive systematic teacher education at universities, but it is not enough. After becoming teachers, novice teachers need to quickly adapt to the reality of school teaching, transform theoretical learning into practice, and should continue to absorb cutting-edge results and pioneering experiences in education and teaching research. </a:t>
            </a:r>
          </a:p>
          <a:p>
            <a:pPr indent="457200" algn="just">
              <a:spcAft>
                <a:spcPts val="1200"/>
              </a:spcAft>
            </a:pPr>
            <a:r>
              <a:rPr lang="en-US" altLang="zh-CN" sz="2400" dirty="0">
                <a:solidFill>
                  <a:srgbClr val="256142"/>
                </a:solidFill>
                <a:effectLst/>
                <a:latin typeface="Times New Roman" panose="02020603050405020304" pitchFamily="18" charset="0"/>
                <a:ea typeface="FangSong" panose="02010609060101010101" pitchFamily="49" charset="-122"/>
              </a:rPr>
              <a:t>This requires an “always open university” that allows students to acquire knowledge, skills and literacy after attending college, and “teachers who will accompany them throughout their lives.” So, the teaching and research staff came in handy. Teaching researchers summarize and refine their accumulated large amounts of rich and successful teaching experience to form various operational plans. In activities organized by teaching researchers at all levels, they share, communicate, and negotiate with teachers, so that grassroots teachers can continue to develop. Continuously acquire new knowledge and constantly forge ahead.</a:t>
            </a:r>
          </a:p>
        </p:txBody>
      </p:sp>
      <p:sp>
        <p:nvSpPr>
          <p:cNvPr id="3" name="文本框 2">
            <a:extLst>
              <a:ext uri="{FF2B5EF4-FFF2-40B4-BE49-F238E27FC236}">
                <a16:creationId xmlns:a16="http://schemas.microsoft.com/office/drawing/2014/main" id="{12F02CE0-5A9B-E185-EA53-4F3569A601DB}"/>
              </a:ext>
            </a:extLst>
          </p:cNvPr>
          <p:cNvSpPr txBox="1"/>
          <p:nvPr/>
        </p:nvSpPr>
        <p:spPr>
          <a:xfrm>
            <a:off x="2805375" y="405308"/>
            <a:ext cx="7010905" cy="523220"/>
          </a:xfrm>
          <a:prstGeom prst="rect">
            <a:avLst/>
          </a:prstGeom>
          <a:solidFill>
            <a:schemeClr val="accent2">
              <a:lumMod val="60000"/>
              <a:lumOff val="40000"/>
            </a:schemeClr>
          </a:solidFill>
        </p:spPr>
        <p:txBody>
          <a:bodyPr wrap="square" rtlCol="0">
            <a:spAutoFit/>
          </a:bodyPr>
          <a:lstStyle/>
          <a:p>
            <a:pPr algn="ctr"/>
            <a:r>
              <a:rPr kumimoji="1" lang="zh-CN" altLang="en-US" sz="2800" dirty="0">
                <a:latin typeface="KaiTi" panose="02010609060101010101" pitchFamily="49" charset="-122"/>
                <a:ea typeface="KaiTi" panose="02010609060101010101" pitchFamily="49" charset="-122"/>
              </a:rPr>
              <a:t>教研员对教师专业发展的作用：重要职责</a:t>
            </a:r>
          </a:p>
        </p:txBody>
      </p:sp>
      <p:sp>
        <p:nvSpPr>
          <p:cNvPr id="4" name="文本框 3">
            <a:extLst>
              <a:ext uri="{FF2B5EF4-FFF2-40B4-BE49-F238E27FC236}">
                <a16:creationId xmlns:a16="http://schemas.microsoft.com/office/drawing/2014/main" id="{35811B2C-AD5C-68EC-CF50-D7EB61F56723}"/>
              </a:ext>
            </a:extLst>
          </p:cNvPr>
          <p:cNvSpPr txBox="1"/>
          <p:nvPr/>
        </p:nvSpPr>
        <p:spPr>
          <a:xfrm>
            <a:off x="10908145" y="6243782"/>
            <a:ext cx="868219" cy="369332"/>
          </a:xfrm>
          <a:prstGeom prst="rect">
            <a:avLst/>
          </a:prstGeom>
          <a:noFill/>
        </p:spPr>
        <p:txBody>
          <a:bodyPr wrap="square" rtlCol="0">
            <a:spAutoFit/>
          </a:bodyPr>
          <a:lstStyle/>
          <a:p>
            <a:r>
              <a:rPr kumimoji="1" lang="en-US" altLang="zh-CN" dirty="0"/>
              <a:t>18</a:t>
            </a:r>
            <a:endParaRPr kumimoji="1" lang="zh-CN" altLang="en-US" dirty="0"/>
          </a:p>
        </p:txBody>
      </p:sp>
    </p:spTree>
    <p:extLst>
      <p:ext uri="{BB962C8B-B14F-4D97-AF65-F5344CB8AC3E}">
        <p14:creationId xmlns:p14="http://schemas.microsoft.com/office/powerpoint/2010/main" val="241157401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35" y="-635"/>
            <a:ext cx="12192635" cy="6859270"/>
          </a:xfrm>
          <a:prstGeom prst="rect">
            <a:avLst/>
          </a:prstGeom>
          <a:solidFill>
            <a:srgbClr val="256142"/>
          </a:solidFill>
          <a:ln>
            <a:solidFill>
              <a:srgbClr val="25614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nvSpPr>
        <p:spPr>
          <a:xfrm>
            <a:off x="116838" y="115570"/>
            <a:ext cx="11957685" cy="6626860"/>
          </a:xfrm>
          <a:prstGeom prst="rect">
            <a:avLst/>
          </a:prstGeom>
          <a:solidFill>
            <a:schemeClr val="bg1">
              <a:lumMod val="95000"/>
            </a:schemeClr>
          </a:solidFill>
          <a:ln w="12700">
            <a:solidFill>
              <a:schemeClr val="bg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0" name="图片 119" descr="文本&#10;&#10;低可信度描述已自动生成"/>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43535" y="273685"/>
            <a:ext cx="2305050" cy="374650"/>
          </a:xfrm>
          <a:prstGeom prst="rect">
            <a:avLst/>
          </a:prstGeom>
        </p:spPr>
      </p:pic>
      <p:sp>
        <p:nvSpPr>
          <p:cNvPr id="2" name="文本框 1">
            <a:extLst>
              <a:ext uri="{FF2B5EF4-FFF2-40B4-BE49-F238E27FC236}">
                <a16:creationId xmlns:a16="http://schemas.microsoft.com/office/drawing/2014/main" id="{627670B5-85E7-A243-A266-8E826EB3FF68}"/>
              </a:ext>
            </a:extLst>
          </p:cNvPr>
          <p:cNvSpPr txBox="1"/>
          <p:nvPr/>
        </p:nvSpPr>
        <p:spPr>
          <a:xfrm>
            <a:off x="731781" y="957758"/>
            <a:ext cx="10727801" cy="1708160"/>
          </a:xfrm>
          <a:prstGeom prst="rect">
            <a:avLst/>
          </a:prstGeom>
          <a:noFill/>
        </p:spPr>
        <p:txBody>
          <a:bodyPr wrap="square" rtlCol="0">
            <a:spAutoFit/>
          </a:bodyPr>
          <a:lstStyle/>
          <a:p>
            <a:pPr algn="just">
              <a:spcAft>
                <a:spcPts val="600"/>
              </a:spcAft>
            </a:pPr>
            <a:r>
              <a:rPr lang="en-US" altLang="zh-CN" sz="2800" b="1" dirty="0">
                <a:solidFill>
                  <a:srgbClr val="256142"/>
                </a:solidFill>
                <a:effectLst/>
                <a:latin typeface="Times New Roman" panose="02020603050405020304" pitchFamily="18" charset="0"/>
                <a:ea typeface="FangSong" panose="02010609060101010101" pitchFamily="49" charset="-122"/>
              </a:rPr>
              <a:t>"3" refers to the third-level teaching and research staff team. </a:t>
            </a:r>
          </a:p>
          <a:p>
            <a:pPr indent="457200" algn="just">
              <a:spcAft>
                <a:spcPts val="600"/>
              </a:spcAft>
            </a:pPr>
            <a:r>
              <a:rPr lang="en-US" altLang="zh-CN" sz="2400" dirty="0">
                <a:solidFill>
                  <a:srgbClr val="256142"/>
                </a:solidFill>
                <a:effectLst/>
                <a:latin typeface="Times New Roman" panose="02020603050405020304" pitchFamily="18" charset="0"/>
                <a:ea typeface="FangSong" panose="02010609060101010101" pitchFamily="49" charset="-122"/>
              </a:rPr>
              <a:t>The main body of teaching and research work is teaching and research personnel. China has established a three-level team—provincial, municipal and county levels respectively.</a:t>
            </a:r>
          </a:p>
        </p:txBody>
      </p:sp>
      <p:sp>
        <p:nvSpPr>
          <p:cNvPr id="3" name="文本框 2">
            <a:extLst>
              <a:ext uri="{FF2B5EF4-FFF2-40B4-BE49-F238E27FC236}">
                <a16:creationId xmlns:a16="http://schemas.microsoft.com/office/drawing/2014/main" id="{8D64DCC2-6239-AFF7-75D6-2239F07DEC1E}"/>
              </a:ext>
            </a:extLst>
          </p:cNvPr>
          <p:cNvSpPr txBox="1"/>
          <p:nvPr/>
        </p:nvSpPr>
        <p:spPr>
          <a:xfrm>
            <a:off x="3141669" y="318333"/>
            <a:ext cx="5908021" cy="523220"/>
          </a:xfrm>
          <a:prstGeom prst="rect">
            <a:avLst/>
          </a:prstGeom>
          <a:solidFill>
            <a:schemeClr val="accent2">
              <a:lumMod val="60000"/>
              <a:lumOff val="40000"/>
            </a:schemeClr>
          </a:solidFill>
        </p:spPr>
        <p:txBody>
          <a:bodyPr wrap="square" rtlCol="0">
            <a:spAutoFit/>
          </a:bodyPr>
          <a:lstStyle/>
          <a:p>
            <a:pPr algn="ctr"/>
            <a:r>
              <a:rPr kumimoji="1" lang="en-US" altLang="zh-CN" sz="2800" dirty="0">
                <a:latin typeface="KaiTi" panose="02010609060101010101" pitchFamily="49" charset="-122"/>
                <a:ea typeface="KaiTi" panose="02010609060101010101" pitchFamily="49" charset="-122"/>
              </a:rPr>
              <a:t>3</a:t>
            </a:r>
            <a:r>
              <a:rPr kumimoji="1" lang="zh-CN" altLang="en-US" sz="2800" dirty="0">
                <a:latin typeface="KaiTi" panose="02010609060101010101" pitchFamily="49" charset="-122"/>
                <a:ea typeface="KaiTi" panose="02010609060101010101" pitchFamily="49" charset="-122"/>
              </a:rPr>
              <a:t>：三级教研员队伍</a:t>
            </a:r>
          </a:p>
        </p:txBody>
      </p:sp>
      <p:graphicFrame>
        <p:nvGraphicFramePr>
          <p:cNvPr id="4" name="图表 3">
            <a:extLst>
              <a:ext uri="{FF2B5EF4-FFF2-40B4-BE49-F238E27FC236}">
                <a16:creationId xmlns:a16="http://schemas.microsoft.com/office/drawing/2014/main" id="{8F564EB4-C7B4-1745-CEC9-85D575AFE372}"/>
              </a:ext>
            </a:extLst>
          </p:cNvPr>
          <p:cNvGraphicFramePr/>
          <p:nvPr>
            <p:extLst>
              <p:ext uri="{D42A27DB-BD31-4B8C-83A1-F6EECF244321}">
                <p14:modId xmlns:p14="http://schemas.microsoft.com/office/powerpoint/2010/main" val="3400293308"/>
              </p:ext>
            </p:extLst>
          </p:nvPr>
        </p:nvGraphicFramePr>
        <p:xfrm>
          <a:off x="845226" y="2975341"/>
          <a:ext cx="4064000" cy="307412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图表 5">
            <a:extLst>
              <a:ext uri="{FF2B5EF4-FFF2-40B4-BE49-F238E27FC236}">
                <a16:creationId xmlns:a16="http://schemas.microsoft.com/office/drawing/2014/main" id="{9021FBA4-B4B4-0A84-EF3D-F19542BB5F44}"/>
              </a:ext>
            </a:extLst>
          </p:cNvPr>
          <p:cNvGraphicFramePr/>
          <p:nvPr>
            <p:extLst>
              <p:ext uri="{D42A27DB-BD31-4B8C-83A1-F6EECF244321}">
                <p14:modId xmlns:p14="http://schemas.microsoft.com/office/powerpoint/2010/main" val="489017944"/>
              </p:ext>
            </p:extLst>
          </p:nvPr>
        </p:nvGraphicFramePr>
        <p:xfrm>
          <a:off x="5718783" y="2782123"/>
          <a:ext cx="5010826" cy="3356210"/>
        </p:xfrm>
        <a:graphic>
          <a:graphicData uri="http://schemas.openxmlformats.org/drawingml/2006/chart">
            <c:chart xmlns:c="http://schemas.openxmlformats.org/drawingml/2006/chart" xmlns:r="http://schemas.openxmlformats.org/officeDocument/2006/relationships" r:id="rId7"/>
          </a:graphicData>
        </a:graphic>
      </p:graphicFrame>
      <p:sp>
        <p:nvSpPr>
          <p:cNvPr id="7" name="文本框 6">
            <a:extLst>
              <a:ext uri="{FF2B5EF4-FFF2-40B4-BE49-F238E27FC236}">
                <a16:creationId xmlns:a16="http://schemas.microsoft.com/office/drawing/2014/main" id="{B7483D4F-C1CD-7ACE-6165-09FE22C839F1}"/>
              </a:ext>
            </a:extLst>
          </p:cNvPr>
          <p:cNvSpPr txBox="1"/>
          <p:nvPr/>
        </p:nvSpPr>
        <p:spPr>
          <a:xfrm>
            <a:off x="1877066" y="4143069"/>
            <a:ext cx="885590" cy="369332"/>
          </a:xfrm>
          <a:prstGeom prst="rect">
            <a:avLst/>
          </a:prstGeom>
          <a:noFill/>
        </p:spPr>
        <p:txBody>
          <a:bodyPr wrap="square" rtlCol="0">
            <a:spAutoFit/>
          </a:bodyPr>
          <a:lstStyle/>
          <a:p>
            <a:r>
              <a:rPr kumimoji="1" lang="en-US" altLang="zh-CN" dirty="0"/>
              <a:t>60000</a:t>
            </a:r>
            <a:endParaRPr kumimoji="1" lang="zh-CN" altLang="en-US" dirty="0"/>
          </a:p>
        </p:txBody>
      </p:sp>
      <p:sp>
        <p:nvSpPr>
          <p:cNvPr id="8" name="文本框 7">
            <a:extLst>
              <a:ext uri="{FF2B5EF4-FFF2-40B4-BE49-F238E27FC236}">
                <a16:creationId xmlns:a16="http://schemas.microsoft.com/office/drawing/2014/main" id="{B09D2033-D66A-699C-1227-8CCB92DB3CB7}"/>
              </a:ext>
            </a:extLst>
          </p:cNvPr>
          <p:cNvSpPr txBox="1"/>
          <p:nvPr/>
        </p:nvSpPr>
        <p:spPr>
          <a:xfrm>
            <a:off x="2963324" y="4295469"/>
            <a:ext cx="885590" cy="369332"/>
          </a:xfrm>
          <a:prstGeom prst="rect">
            <a:avLst/>
          </a:prstGeom>
          <a:noFill/>
        </p:spPr>
        <p:txBody>
          <a:bodyPr wrap="square" rtlCol="0">
            <a:spAutoFit/>
          </a:bodyPr>
          <a:lstStyle/>
          <a:p>
            <a:r>
              <a:rPr kumimoji="1" lang="en-US" altLang="zh-CN" dirty="0"/>
              <a:t>70000</a:t>
            </a:r>
            <a:endParaRPr kumimoji="1" lang="zh-CN" altLang="en-US" dirty="0"/>
          </a:p>
        </p:txBody>
      </p:sp>
      <p:sp>
        <p:nvSpPr>
          <p:cNvPr id="9" name="文本框 8">
            <a:extLst>
              <a:ext uri="{FF2B5EF4-FFF2-40B4-BE49-F238E27FC236}">
                <a16:creationId xmlns:a16="http://schemas.microsoft.com/office/drawing/2014/main" id="{75E0A30F-4FE1-9512-3D41-90201FE6C361}"/>
              </a:ext>
            </a:extLst>
          </p:cNvPr>
          <p:cNvSpPr txBox="1"/>
          <p:nvPr/>
        </p:nvSpPr>
        <p:spPr>
          <a:xfrm>
            <a:off x="7338606" y="4512401"/>
            <a:ext cx="885590" cy="369332"/>
          </a:xfrm>
          <a:prstGeom prst="rect">
            <a:avLst/>
          </a:prstGeom>
          <a:noFill/>
        </p:spPr>
        <p:txBody>
          <a:bodyPr wrap="square" rtlCol="0">
            <a:spAutoFit/>
          </a:bodyPr>
          <a:lstStyle/>
          <a:p>
            <a:r>
              <a:rPr kumimoji="1" lang="en-US" altLang="zh-CN" dirty="0"/>
              <a:t>67.29%</a:t>
            </a:r>
            <a:endParaRPr kumimoji="1" lang="zh-CN" altLang="en-US" dirty="0"/>
          </a:p>
        </p:txBody>
      </p:sp>
      <p:sp>
        <p:nvSpPr>
          <p:cNvPr id="10" name="文本框 9">
            <a:extLst>
              <a:ext uri="{FF2B5EF4-FFF2-40B4-BE49-F238E27FC236}">
                <a16:creationId xmlns:a16="http://schemas.microsoft.com/office/drawing/2014/main" id="{502F66A4-31F4-61FD-4EFD-500A69B8541F}"/>
              </a:ext>
            </a:extLst>
          </p:cNvPr>
          <p:cNvSpPr txBox="1"/>
          <p:nvPr/>
        </p:nvSpPr>
        <p:spPr>
          <a:xfrm>
            <a:off x="7889841" y="3662844"/>
            <a:ext cx="885590" cy="369332"/>
          </a:xfrm>
          <a:prstGeom prst="rect">
            <a:avLst/>
          </a:prstGeom>
          <a:noFill/>
        </p:spPr>
        <p:txBody>
          <a:bodyPr wrap="square" rtlCol="0">
            <a:spAutoFit/>
          </a:bodyPr>
          <a:lstStyle/>
          <a:p>
            <a:r>
              <a:rPr kumimoji="1" lang="en-US" altLang="zh-CN" dirty="0">
                <a:solidFill>
                  <a:srgbClr val="00B0F0"/>
                </a:solidFill>
              </a:rPr>
              <a:t>5.37%</a:t>
            </a:r>
            <a:endParaRPr kumimoji="1" lang="zh-CN" altLang="en-US" dirty="0">
              <a:solidFill>
                <a:srgbClr val="00B0F0"/>
              </a:solidFill>
            </a:endParaRPr>
          </a:p>
        </p:txBody>
      </p:sp>
      <p:sp>
        <p:nvSpPr>
          <p:cNvPr id="5" name="文本框 4">
            <a:extLst>
              <a:ext uri="{FF2B5EF4-FFF2-40B4-BE49-F238E27FC236}">
                <a16:creationId xmlns:a16="http://schemas.microsoft.com/office/drawing/2014/main" id="{4E6DAD1D-0908-4207-5859-216D917AEB4D}"/>
              </a:ext>
            </a:extLst>
          </p:cNvPr>
          <p:cNvSpPr txBox="1"/>
          <p:nvPr/>
        </p:nvSpPr>
        <p:spPr>
          <a:xfrm>
            <a:off x="10729609" y="6138333"/>
            <a:ext cx="889736" cy="369332"/>
          </a:xfrm>
          <a:prstGeom prst="rect">
            <a:avLst/>
          </a:prstGeom>
          <a:noFill/>
        </p:spPr>
        <p:txBody>
          <a:bodyPr wrap="square" rtlCol="0">
            <a:spAutoFit/>
          </a:bodyPr>
          <a:lstStyle/>
          <a:p>
            <a:r>
              <a:rPr kumimoji="1" lang="en-US" altLang="zh-CN" dirty="0"/>
              <a:t>19</a:t>
            </a:r>
            <a:endParaRPr kumimoji="1" lang="zh-CN" altLang="en-US" dirty="0"/>
          </a:p>
        </p:txBody>
      </p:sp>
    </p:spTree>
    <p:extLst>
      <p:ext uri="{BB962C8B-B14F-4D97-AF65-F5344CB8AC3E}">
        <p14:creationId xmlns:p14="http://schemas.microsoft.com/office/powerpoint/2010/main" val="385441602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3513109" cy="6858000"/>
          </a:xfrm>
          <a:prstGeom prst="rect">
            <a:avLst/>
          </a:prstGeom>
          <a:solidFill>
            <a:srgbClr val="256142"/>
          </a:solidFill>
          <a:ln>
            <a:noFill/>
          </a:ln>
          <a:effectLst>
            <a:outerShdw blurRad="1905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5647055" y="1046480"/>
            <a:ext cx="862330" cy="862330"/>
          </a:xfrm>
          <a:prstGeom prst="ellipse">
            <a:avLst/>
          </a:prstGeom>
          <a:gradFill flip="none" rotWithShape="1">
            <a:gsLst>
              <a:gs pos="0">
                <a:schemeClr val="bg1">
                  <a:lumMod val="82000"/>
                </a:schemeClr>
              </a:gs>
              <a:gs pos="100000">
                <a:schemeClr val="bg1"/>
              </a:gs>
            </a:gsLst>
            <a:lin ang="13500000" scaled="1"/>
            <a:tileRect/>
          </a:gradFill>
          <a:ln w="12700">
            <a:gradFill flip="none" rotWithShape="1">
              <a:gsLst>
                <a:gs pos="0">
                  <a:schemeClr val="bg1">
                    <a:lumMod val="85000"/>
                  </a:schemeClr>
                </a:gs>
                <a:gs pos="100000">
                  <a:schemeClr val="bg1"/>
                </a:gs>
              </a:gsLst>
              <a:lin ang="13500000" scaled="1"/>
              <a:tileRect/>
            </a:gradFill>
          </a:ln>
          <a:effectLst>
            <a:outerShdw blurRad="254000" dist="190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56142"/>
              </a:solidFill>
            </a:endParaRPr>
          </a:p>
        </p:txBody>
      </p:sp>
      <p:sp>
        <p:nvSpPr>
          <p:cNvPr id="8" name="椭圆 7"/>
          <p:cNvSpPr/>
          <p:nvPr/>
        </p:nvSpPr>
        <p:spPr>
          <a:xfrm>
            <a:off x="5647055" y="2325370"/>
            <a:ext cx="862330" cy="862330"/>
          </a:xfrm>
          <a:prstGeom prst="ellipse">
            <a:avLst/>
          </a:prstGeom>
          <a:gradFill flip="none" rotWithShape="1">
            <a:gsLst>
              <a:gs pos="0">
                <a:schemeClr val="bg1">
                  <a:lumMod val="82000"/>
                </a:schemeClr>
              </a:gs>
              <a:gs pos="100000">
                <a:schemeClr val="bg1"/>
              </a:gs>
            </a:gsLst>
            <a:lin ang="13500000" scaled="1"/>
            <a:tileRect/>
          </a:gradFill>
          <a:ln w="12700">
            <a:gradFill flip="none" rotWithShape="1">
              <a:gsLst>
                <a:gs pos="0">
                  <a:schemeClr val="bg1">
                    <a:lumMod val="85000"/>
                  </a:schemeClr>
                </a:gs>
                <a:gs pos="100000">
                  <a:schemeClr val="bg1"/>
                </a:gs>
              </a:gsLst>
              <a:lin ang="13500000" scaled="1"/>
              <a:tileRect/>
            </a:gradFill>
          </a:ln>
          <a:effectLst>
            <a:outerShdw blurRad="254000" dist="190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56142"/>
              </a:solidFill>
            </a:endParaRPr>
          </a:p>
        </p:txBody>
      </p:sp>
      <p:sp>
        <p:nvSpPr>
          <p:cNvPr id="9" name="椭圆 8"/>
          <p:cNvSpPr/>
          <p:nvPr/>
        </p:nvSpPr>
        <p:spPr>
          <a:xfrm>
            <a:off x="5647055" y="3594735"/>
            <a:ext cx="862330" cy="862330"/>
          </a:xfrm>
          <a:prstGeom prst="ellipse">
            <a:avLst/>
          </a:prstGeom>
          <a:gradFill flip="none" rotWithShape="1">
            <a:gsLst>
              <a:gs pos="0">
                <a:schemeClr val="bg1">
                  <a:lumMod val="82000"/>
                </a:schemeClr>
              </a:gs>
              <a:gs pos="100000">
                <a:schemeClr val="bg1"/>
              </a:gs>
            </a:gsLst>
            <a:lin ang="13500000" scaled="1"/>
            <a:tileRect/>
          </a:gradFill>
          <a:ln w="12700">
            <a:gradFill flip="none" rotWithShape="1">
              <a:gsLst>
                <a:gs pos="0">
                  <a:schemeClr val="bg1">
                    <a:lumMod val="85000"/>
                  </a:schemeClr>
                </a:gs>
                <a:gs pos="100000">
                  <a:schemeClr val="bg1"/>
                </a:gs>
              </a:gsLst>
              <a:lin ang="13500000" scaled="1"/>
              <a:tileRect/>
            </a:gradFill>
          </a:ln>
          <a:effectLst>
            <a:outerShdw blurRad="254000" dist="190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56142"/>
              </a:solidFill>
            </a:endParaRPr>
          </a:p>
        </p:txBody>
      </p:sp>
      <p:sp>
        <p:nvSpPr>
          <p:cNvPr id="12" name="椭圆 11"/>
          <p:cNvSpPr/>
          <p:nvPr/>
        </p:nvSpPr>
        <p:spPr>
          <a:xfrm>
            <a:off x="5511165" y="949960"/>
            <a:ext cx="537845" cy="1075690"/>
          </a:xfrm>
          <a:custGeom>
            <a:avLst/>
            <a:gdLst>
              <a:gd name="connsiteX0" fmla="*/ 0 w 1378230"/>
              <a:gd name="connsiteY0" fmla="*/ 689115 h 1378230"/>
              <a:gd name="connsiteX1" fmla="*/ 689115 w 1378230"/>
              <a:gd name="connsiteY1" fmla="*/ 0 h 1378230"/>
              <a:gd name="connsiteX2" fmla="*/ 1378230 w 1378230"/>
              <a:gd name="connsiteY2" fmla="*/ 689115 h 1378230"/>
              <a:gd name="connsiteX3" fmla="*/ 689115 w 1378230"/>
              <a:gd name="connsiteY3" fmla="*/ 1378230 h 1378230"/>
              <a:gd name="connsiteX4" fmla="*/ 0 w 1378230"/>
              <a:gd name="connsiteY4" fmla="*/ 689115 h 1378230"/>
              <a:gd name="connsiteX0-1" fmla="*/ 1378230 w 1469670"/>
              <a:gd name="connsiteY0-2" fmla="*/ 689115 h 1378230"/>
              <a:gd name="connsiteX1-3" fmla="*/ 689115 w 1469670"/>
              <a:gd name="connsiteY1-4" fmla="*/ 1378230 h 1378230"/>
              <a:gd name="connsiteX2-5" fmla="*/ 0 w 1469670"/>
              <a:gd name="connsiteY2-6" fmla="*/ 689115 h 1378230"/>
              <a:gd name="connsiteX3-7" fmla="*/ 689115 w 1469670"/>
              <a:gd name="connsiteY3-8" fmla="*/ 0 h 1378230"/>
              <a:gd name="connsiteX4-9" fmla="*/ 1469670 w 1469670"/>
              <a:gd name="connsiteY4-10" fmla="*/ 780555 h 1378230"/>
              <a:gd name="connsiteX0-11" fmla="*/ 1378230 w 1378230"/>
              <a:gd name="connsiteY0-12" fmla="*/ 689115 h 1378230"/>
              <a:gd name="connsiteX1-13" fmla="*/ 689115 w 1378230"/>
              <a:gd name="connsiteY1-14" fmla="*/ 1378230 h 1378230"/>
              <a:gd name="connsiteX2-15" fmla="*/ 0 w 1378230"/>
              <a:gd name="connsiteY2-16" fmla="*/ 689115 h 1378230"/>
              <a:gd name="connsiteX3-17" fmla="*/ 689115 w 1378230"/>
              <a:gd name="connsiteY3-18" fmla="*/ 0 h 1378230"/>
              <a:gd name="connsiteX0-19" fmla="*/ 689115 w 689115"/>
              <a:gd name="connsiteY0-20" fmla="*/ 1378230 h 1378230"/>
              <a:gd name="connsiteX1-21" fmla="*/ 0 w 689115"/>
              <a:gd name="connsiteY1-22" fmla="*/ 689115 h 1378230"/>
              <a:gd name="connsiteX2-23" fmla="*/ 689115 w 689115"/>
              <a:gd name="connsiteY2-24" fmla="*/ 0 h 1378230"/>
            </a:gdLst>
            <a:ahLst/>
            <a:cxnLst>
              <a:cxn ang="0">
                <a:pos x="connsiteX0-1" y="connsiteY0-2"/>
              </a:cxn>
              <a:cxn ang="0">
                <a:pos x="connsiteX1-3" y="connsiteY1-4"/>
              </a:cxn>
              <a:cxn ang="0">
                <a:pos x="connsiteX2-5" y="connsiteY2-6"/>
              </a:cxn>
            </a:cxnLst>
            <a:rect l="l" t="t" r="r" b="b"/>
            <a:pathLst>
              <a:path w="689115" h="1378230">
                <a:moveTo>
                  <a:pt x="689115" y="1378230"/>
                </a:moveTo>
                <a:cubicBezTo>
                  <a:pt x="308527" y="1378230"/>
                  <a:pt x="0" y="1069703"/>
                  <a:pt x="0" y="689115"/>
                </a:cubicBezTo>
                <a:cubicBezTo>
                  <a:pt x="0" y="308527"/>
                  <a:pt x="308527" y="0"/>
                  <a:pt x="689115" y="0"/>
                </a:cubicBezTo>
              </a:path>
            </a:pathLst>
          </a:custGeom>
          <a:noFill/>
          <a:ln w="12700">
            <a:solidFill>
              <a:schemeClr val="tx1">
                <a:lumMod val="65000"/>
                <a:lumOff val="35000"/>
              </a:schemeClr>
            </a:solidFill>
            <a:prstDash val="dash"/>
            <a:headEnd type="oval" w="sm" len="sm"/>
            <a:tailEnd type="oval" w="sm" len="sm"/>
          </a:ln>
          <a:effectLst>
            <a:outerShdw blurRad="254000" dist="190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56142"/>
              </a:solidFill>
            </a:endParaRPr>
          </a:p>
        </p:txBody>
      </p:sp>
      <p:sp>
        <p:nvSpPr>
          <p:cNvPr id="13" name="椭圆 12"/>
          <p:cNvSpPr/>
          <p:nvPr/>
        </p:nvSpPr>
        <p:spPr>
          <a:xfrm>
            <a:off x="6095365" y="2228850"/>
            <a:ext cx="537845" cy="1075690"/>
          </a:xfrm>
          <a:custGeom>
            <a:avLst/>
            <a:gdLst>
              <a:gd name="connsiteX0" fmla="*/ 0 w 1378230"/>
              <a:gd name="connsiteY0" fmla="*/ 689115 h 1378230"/>
              <a:gd name="connsiteX1" fmla="*/ 689115 w 1378230"/>
              <a:gd name="connsiteY1" fmla="*/ 0 h 1378230"/>
              <a:gd name="connsiteX2" fmla="*/ 1378230 w 1378230"/>
              <a:gd name="connsiteY2" fmla="*/ 689115 h 1378230"/>
              <a:gd name="connsiteX3" fmla="*/ 689115 w 1378230"/>
              <a:gd name="connsiteY3" fmla="*/ 1378230 h 1378230"/>
              <a:gd name="connsiteX4" fmla="*/ 0 w 1378230"/>
              <a:gd name="connsiteY4" fmla="*/ 689115 h 1378230"/>
              <a:gd name="connsiteX0-1" fmla="*/ 0 w 1378230"/>
              <a:gd name="connsiteY0-2" fmla="*/ 689115 h 1378230"/>
              <a:gd name="connsiteX1-3" fmla="*/ 689115 w 1378230"/>
              <a:gd name="connsiteY1-4" fmla="*/ 0 h 1378230"/>
              <a:gd name="connsiteX2-5" fmla="*/ 1378230 w 1378230"/>
              <a:gd name="connsiteY2-6" fmla="*/ 689115 h 1378230"/>
              <a:gd name="connsiteX3-7" fmla="*/ 689115 w 1378230"/>
              <a:gd name="connsiteY3-8" fmla="*/ 1378230 h 1378230"/>
              <a:gd name="connsiteX4-9" fmla="*/ 91440 w 1378230"/>
              <a:gd name="connsiteY4-10" fmla="*/ 780555 h 1378230"/>
              <a:gd name="connsiteX0-11" fmla="*/ 0 w 1378230"/>
              <a:gd name="connsiteY0-12" fmla="*/ 689115 h 1378230"/>
              <a:gd name="connsiteX1-13" fmla="*/ 689115 w 1378230"/>
              <a:gd name="connsiteY1-14" fmla="*/ 0 h 1378230"/>
              <a:gd name="connsiteX2-15" fmla="*/ 1378230 w 1378230"/>
              <a:gd name="connsiteY2-16" fmla="*/ 689115 h 1378230"/>
              <a:gd name="connsiteX3-17" fmla="*/ 689115 w 1378230"/>
              <a:gd name="connsiteY3-18" fmla="*/ 1378230 h 1378230"/>
              <a:gd name="connsiteX0-19" fmla="*/ 0 w 689115"/>
              <a:gd name="connsiteY0-20" fmla="*/ 0 h 1378230"/>
              <a:gd name="connsiteX1-21" fmla="*/ 689115 w 689115"/>
              <a:gd name="connsiteY1-22" fmla="*/ 689115 h 1378230"/>
              <a:gd name="connsiteX2-23" fmla="*/ 0 w 689115"/>
              <a:gd name="connsiteY2-24" fmla="*/ 1378230 h 1378230"/>
            </a:gdLst>
            <a:ahLst/>
            <a:cxnLst>
              <a:cxn ang="0">
                <a:pos x="connsiteX0-1" y="connsiteY0-2"/>
              </a:cxn>
              <a:cxn ang="0">
                <a:pos x="connsiteX1-3" y="connsiteY1-4"/>
              </a:cxn>
              <a:cxn ang="0">
                <a:pos x="connsiteX2-5" y="connsiteY2-6"/>
              </a:cxn>
            </a:cxnLst>
            <a:rect l="l" t="t" r="r" b="b"/>
            <a:pathLst>
              <a:path w="689115" h="1378230">
                <a:moveTo>
                  <a:pt x="0" y="0"/>
                </a:moveTo>
                <a:cubicBezTo>
                  <a:pt x="380588" y="0"/>
                  <a:pt x="689115" y="308527"/>
                  <a:pt x="689115" y="689115"/>
                </a:cubicBezTo>
                <a:cubicBezTo>
                  <a:pt x="689115" y="1069703"/>
                  <a:pt x="380588" y="1378230"/>
                  <a:pt x="0" y="1378230"/>
                </a:cubicBezTo>
              </a:path>
            </a:pathLst>
          </a:custGeom>
          <a:noFill/>
          <a:ln w="12700">
            <a:solidFill>
              <a:schemeClr val="tx1">
                <a:lumMod val="65000"/>
                <a:lumOff val="35000"/>
              </a:schemeClr>
            </a:solidFill>
            <a:prstDash val="dash"/>
            <a:headEnd type="oval" w="sm" len="sm"/>
            <a:tailEnd type="oval" w="sm" len="sm"/>
          </a:ln>
          <a:effectLst>
            <a:outerShdw blurRad="254000" dist="190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56142"/>
              </a:solidFill>
            </a:endParaRPr>
          </a:p>
        </p:txBody>
      </p:sp>
      <p:sp>
        <p:nvSpPr>
          <p:cNvPr id="14" name="椭圆 13"/>
          <p:cNvSpPr/>
          <p:nvPr/>
        </p:nvSpPr>
        <p:spPr>
          <a:xfrm>
            <a:off x="5530215" y="3488690"/>
            <a:ext cx="537845" cy="1075690"/>
          </a:xfrm>
          <a:custGeom>
            <a:avLst/>
            <a:gdLst>
              <a:gd name="connsiteX0" fmla="*/ 0 w 1378230"/>
              <a:gd name="connsiteY0" fmla="*/ 689115 h 1378230"/>
              <a:gd name="connsiteX1" fmla="*/ 689115 w 1378230"/>
              <a:gd name="connsiteY1" fmla="*/ 0 h 1378230"/>
              <a:gd name="connsiteX2" fmla="*/ 1378230 w 1378230"/>
              <a:gd name="connsiteY2" fmla="*/ 689115 h 1378230"/>
              <a:gd name="connsiteX3" fmla="*/ 689115 w 1378230"/>
              <a:gd name="connsiteY3" fmla="*/ 1378230 h 1378230"/>
              <a:gd name="connsiteX4" fmla="*/ 0 w 1378230"/>
              <a:gd name="connsiteY4" fmla="*/ 689115 h 1378230"/>
              <a:gd name="connsiteX0-1" fmla="*/ 1378230 w 1469670"/>
              <a:gd name="connsiteY0-2" fmla="*/ 689115 h 1378230"/>
              <a:gd name="connsiteX1-3" fmla="*/ 689115 w 1469670"/>
              <a:gd name="connsiteY1-4" fmla="*/ 1378230 h 1378230"/>
              <a:gd name="connsiteX2-5" fmla="*/ 0 w 1469670"/>
              <a:gd name="connsiteY2-6" fmla="*/ 689115 h 1378230"/>
              <a:gd name="connsiteX3-7" fmla="*/ 689115 w 1469670"/>
              <a:gd name="connsiteY3-8" fmla="*/ 0 h 1378230"/>
              <a:gd name="connsiteX4-9" fmla="*/ 1469670 w 1469670"/>
              <a:gd name="connsiteY4-10" fmla="*/ 780555 h 1378230"/>
              <a:gd name="connsiteX0-11" fmla="*/ 1378230 w 1378230"/>
              <a:gd name="connsiteY0-12" fmla="*/ 689115 h 1378230"/>
              <a:gd name="connsiteX1-13" fmla="*/ 689115 w 1378230"/>
              <a:gd name="connsiteY1-14" fmla="*/ 1378230 h 1378230"/>
              <a:gd name="connsiteX2-15" fmla="*/ 0 w 1378230"/>
              <a:gd name="connsiteY2-16" fmla="*/ 689115 h 1378230"/>
              <a:gd name="connsiteX3-17" fmla="*/ 689115 w 1378230"/>
              <a:gd name="connsiteY3-18" fmla="*/ 0 h 1378230"/>
              <a:gd name="connsiteX0-19" fmla="*/ 689115 w 689115"/>
              <a:gd name="connsiteY0-20" fmla="*/ 1378230 h 1378230"/>
              <a:gd name="connsiteX1-21" fmla="*/ 0 w 689115"/>
              <a:gd name="connsiteY1-22" fmla="*/ 689115 h 1378230"/>
              <a:gd name="connsiteX2-23" fmla="*/ 689115 w 689115"/>
              <a:gd name="connsiteY2-24" fmla="*/ 0 h 1378230"/>
            </a:gdLst>
            <a:ahLst/>
            <a:cxnLst>
              <a:cxn ang="0">
                <a:pos x="connsiteX0-1" y="connsiteY0-2"/>
              </a:cxn>
              <a:cxn ang="0">
                <a:pos x="connsiteX1-3" y="connsiteY1-4"/>
              </a:cxn>
              <a:cxn ang="0">
                <a:pos x="connsiteX2-5" y="connsiteY2-6"/>
              </a:cxn>
            </a:cxnLst>
            <a:rect l="l" t="t" r="r" b="b"/>
            <a:pathLst>
              <a:path w="689115" h="1378230">
                <a:moveTo>
                  <a:pt x="689115" y="1378230"/>
                </a:moveTo>
                <a:cubicBezTo>
                  <a:pt x="308527" y="1378230"/>
                  <a:pt x="0" y="1069703"/>
                  <a:pt x="0" y="689115"/>
                </a:cubicBezTo>
                <a:cubicBezTo>
                  <a:pt x="0" y="308527"/>
                  <a:pt x="308527" y="0"/>
                  <a:pt x="689115" y="0"/>
                </a:cubicBezTo>
              </a:path>
            </a:pathLst>
          </a:custGeom>
          <a:noFill/>
          <a:ln w="12700">
            <a:solidFill>
              <a:schemeClr val="tx1">
                <a:lumMod val="65000"/>
                <a:lumOff val="35000"/>
              </a:schemeClr>
            </a:solidFill>
            <a:prstDash val="dash"/>
            <a:headEnd type="oval" w="sm" len="sm"/>
            <a:tailEnd type="oval" w="sm" len="sm"/>
          </a:ln>
          <a:effectLst>
            <a:outerShdw blurRad="254000" dist="190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56142"/>
              </a:solidFill>
            </a:endParaRPr>
          </a:p>
        </p:txBody>
      </p:sp>
      <p:sp>
        <p:nvSpPr>
          <p:cNvPr id="16" name="文本框 15"/>
          <p:cNvSpPr txBox="1"/>
          <p:nvPr/>
        </p:nvSpPr>
        <p:spPr>
          <a:xfrm>
            <a:off x="5811520" y="1120140"/>
            <a:ext cx="591820" cy="552450"/>
          </a:xfrm>
          <a:prstGeom prst="rect">
            <a:avLst/>
          </a:prstGeom>
          <a:noFill/>
        </p:spPr>
        <p:txBody>
          <a:bodyPr wrap="none" rtlCol="0">
            <a:noAutofit/>
          </a:bodyPr>
          <a:lstStyle/>
          <a:p>
            <a:pPr algn="ctr"/>
            <a:r>
              <a:rPr lang="en-US" altLang="zh-CN" sz="4000" dirty="0">
                <a:solidFill>
                  <a:srgbClr val="256142"/>
                </a:solidFill>
                <a:effectLst>
                  <a:innerShdw blurRad="127000" dist="63500" dir="13500000">
                    <a:prstClr val="black">
                      <a:alpha val="20000"/>
                    </a:prstClr>
                  </a:innerShdw>
                </a:effectLst>
                <a:latin typeface="Century Gothic" panose="020B0502020202020204" pitchFamily="34" charset="0"/>
                <a:ea typeface="方正品尚准黑" panose="00000600000000000000" pitchFamily="50" charset="-122"/>
              </a:rPr>
              <a:t>1</a:t>
            </a:r>
          </a:p>
        </p:txBody>
      </p:sp>
      <p:sp>
        <p:nvSpPr>
          <p:cNvPr id="19" name="文本框 18"/>
          <p:cNvSpPr txBox="1"/>
          <p:nvPr/>
        </p:nvSpPr>
        <p:spPr>
          <a:xfrm>
            <a:off x="7059930" y="1169669"/>
            <a:ext cx="4578792" cy="1123315"/>
          </a:xfrm>
          <a:prstGeom prst="rect">
            <a:avLst/>
          </a:prstGeom>
          <a:noFill/>
        </p:spPr>
        <p:txBody>
          <a:bodyPr wrap="none" rtlCol="0">
            <a:noAutofit/>
          </a:bodyPr>
          <a:lstStyle/>
          <a:p>
            <a:r>
              <a:rPr lang="en-US" altLang="zh-CN" sz="2800" b="1" dirty="0">
                <a:solidFill>
                  <a:srgbClr val="256142"/>
                </a:solidFill>
                <a:latin typeface="微软雅黑" panose="020B0503020204020204" pitchFamily="34" charset="-122"/>
                <a:ea typeface="微软雅黑" panose="020B0503020204020204" pitchFamily="34" charset="-122"/>
              </a:rPr>
              <a:t>Portrait of the teaching </a:t>
            </a:r>
          </a:p>
          <a:p>
            <a:r>
              <a:rPr lang="en-US" altLang="zh-CN" sz="2800" b="1" dirty="0">
                <a:solidFill>
                  <a:srgbClr val="256142"/>
                </a:solidFill>
                <a:latin typeface="微软雅黑" panose="020B0503020204020204" pitchFamily="34" charset="-122"/>
                <a:ea typeface="微软雅黑" panose="020B0503020204020204" pitchFamily="34" charset="-122"/>
              </a:rPr>
              <a:t>and research system</a:t>
            </a:r>
            <a:r>
              <a:rPr lang="zh-CN" altLang="zh-CN" sz="2800" b="1" dirty="0">
                <a:solidFill>
                  <a:srgbClr val="256142"/>
                </a:solidFill>
                <a:latin typeface="微软雅黑" panose="020B0503020204020204" pitchFamily="34" charset="-122"/>
                <a:ea typeface="微软雅黑" panose="020B0503020204020204" pitchFamily="34" charset="-122"/>
              </a:rPr>
              <a:t> </a:t>
            </a:r>
            <a:endParaRPr lang="zh-CN" altLang="en-US" sz="2800" b="1" dirty="0">
              <a:solidFill>
                <a:srgbClr val="256142"/>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5817870" y="2399030"/>
            <a:ext cx="581660" cy="551180"/>
          </a:xfrm>
          <a:prstGeom prst="rect">
            <a:avLst/>
          </a:prstGeom>
          <a:noFill/>
        </p:spPr>
        <p:txBody>
          <a:bodyPr wrap="none" rtlCol="0">
            <a:noAutofit/>
          </a:bodyPr>
          <a:lstStyle/>
          <a:p>
            <a:pPr algn="ctr"/>
            <a:r>
              <a:rPr lang="en-US" altLang="zh-CN" sz="4000" dirty="0">
                <a:solidFill>
                  <a:srgbClr val="256142"/>
                </a:solidFill>
                <a:effectLst>
                  <a:innerShdw blurRad="127000" dist="63500" dir="13500000">
                    <a:prstClr val="black">
                      <a:alpha val="20000"/>
                    </a:prstClr>
                  </a:innerShdw>
                </a:effectLst>
                <a:latin typeface="Century Gothic" panose="020B0502020202020204" pitchFamily="34" charset="0"/>
                <a:ea typeface="方正品尚准黑" panose="00000600000000000000" pitchFamily="50" charset="-122"/>
              </a:rPr>
              <a:t>2</a:t>
            </a:r>
            <a:endParaRPr lang="zh-CN" altLang="en-US" sz="4000" dirty="0">
              <a:solidFill>
                <a:srgbClr val="256142"/>
              </a:solidFill>
              <a:effectLst>
                <a:innerShdw blurRad="127000" dist="63500" dir="13500000">
                  <a:prstClr val="black">
                    <a:alpha val="20000"/>
                  </a:prstClr>
                </a:innerShdw>
              </a:effectLst>
              <a:latin typeface="Century Gothic" panose="020B0502020202020204" pitchFamily="34" charset="0"/>
              <a:ea typeface="方正品尚准黑" panose="00000600000000000000" pitchFamily="50" charset="-122"/>
            </a:endParaRPr>
          </a:p>
        </p:txBody>
      </p:sp>
      <p:sp>
        <p:nvSpPr>
          <p:cNvPr id="24" name="文本框 23"/>
          <p:cNvSpPr txBox="1"/>
          <p:nvPr/>
        </p:nvSpPr>
        <p:spPr>
          <a:xfrm>
            <a:off x="7059929" y="2386964"/>
            <a:ext cx="4012261" cy="1042035"/>
          </a:xfrm>
          <a:prstGeom prst="rect">
            <a:avLst/>
          </a:prstGeom>
          <a:noFill/>
        </p:spPr>
        <p:txBody>
          <a:bodyPr wrap="none" rtlCol="0">
            <a:noAutofit/>
          </a:bodyPr>
          <a:lstStyle/>
          <a:p>
            <a:r>
              <a:rPr lang="en-US" altLang="zh-CN" sz="2800" b="1" dirty="0">
                <a:solidFill>
                  <a:srgbClr val="256142"/>
                </a:solidFill>
                <a:latin typeface="微软雅黑" panose="020B0503020204020204" pitchFamily="34" charset="-122"/>
                <a:ea typeface="微软雅黑" panose="020B0503020204020204" pitchFamily="34" charset="-122"/>
              </a:rPr>
              <a:t>Design of teaching </a:t>
            </a:r>
          </a:p>
          <a:p>
            <a:r>
              <a:rPr lang="en-US" altLang="zh-CN" sz="2800" b="1" dirty="0">
                <a:solidFill>
                  <a:srgbClr val="256142"/>
                </a:solidFill>
                <a:latin typeface="微软雅黑" panose="020B0503020204020204" pitchFamily="34" charset="-122"/>
                <a:ea typeface="微软雅黑" panose="020B0503020204020204" pitchFamily="34" charset="-122"/>
              </a:rPr>
              <a:t>and research system</a:t>
            </a:r>
            <a:r>
              <a:rPr lang="zh-CN" altLang="zh-CN" sz="2800" b="1" dirty="0">
                <a:solidFill>
                  <a:srgbClr val="256142"/>
                </a:solidFill>
                <a:latin typeface="微软雅黑" panose="020B0503020204020204" pitchFamily="34" charset="-122"/>
                <a:ea typeface="微软雅黑" panose="020B0503020204020204" pitchFamily="34" charset="-122"/>
              </a:rPr>
              <a:t> </a:t>
            </a:r>
            <a:endParaRPr lang="zh-CN" altLang="en-US" sz="2800" b="1" dirty="0">
              <a:solidFill>
                <a:srgbClr val="256142"/>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5798820" y="3658235"/>
            <a:ext cx="581660" cy="551180"/>
          </a:xfrm>
          <a:prstGeom prst="rect">
            <a:avLst/>
          </a:prstGeom>
          <a:noFill/>
        </p:spPr>
        <p:txBody>
          <a:bodyPr wrap="none" rtlCol="0">
            <a:noAutofit/>
          </a:bodyPr>
          <a:lstStyle/>
          <a:p>
            <a:pPr algn="ctr"/>
            <a:r>
              <a:rPr lang="en-US" altLang="zh-CN" sz="4000" dirty="0">
                <a:solidFill>
                  <a:srgbClr val="256142"/>
                </a:solidFill>
                <a:effectLst>
                  <a:innerShdw blurRad="127000" dist="63500" dir="13500000">
                    <a:prstClr val="black">
                      <a:alpha val="20000"/>
                    </a:prstClr>
                  </a:innerShdw>
                </a:effectLst>
                <a:latin typeface="Century Gothic" panose="020B0502020202020204" pitchFamily="34" charset="0"/>
                <a:ea typeface="方正品尚准黑" panose="00000600000000000000" pitchFamily="50" charset="-122"/>
              </a:rPr>
              <a:t>3</a:t>
            </a:r>
            <a:endParaRPr lang="zh-CN" altLang="en-US" sz="4000" dirty="0">
              <a:solidFill>
                <a:srgbClr val="256142"/>
              </a:solidFill>
              <a:effectLst>
                <a:innerShdw blurRad="127000" dist="63500" dir="13500000">
                  <a:prstClr val="black">
                    <a:alpha val="20000"/>
                  </a:prstClr>
                </a:innerShdw>
              </a:effectLst>
              <a:latin typeface="Century Gothic" panose="020B0502020202020204" pitchFamily="34" charset="0"/>
              <a:ea typeface="方正品尚准黑" panose="00000600000000000000" pitchFamily="50" charset="-122"/>
            </a:endParaRPr>
          </a:p>
        </p:txBody>
      </p:sp>
      <p:sp>
        <p:nvSpPr>
          <p:cNvPr id="30" name="文本框 29"/>
          <p:cNvSpPr txBox="1"/>
          <p:nvPr/>
        </p:nvSpPr>
        <p:spPr>
          <a:xfrm>
            <a:off x="7136130" y="5024755"/>
            <a:ext cx="4353505" cy="1073784"/>
          </a:xfrm>
          <a:prstGeom prst="rect">
            <a:avLst/>
          </a:prstGeom>
          <a:noFill/>
        </p:spPr>
        <p:txBody>
          <a:bodyPr wrap="none" rtlCol="0">
            <a:noAutofit/>
          </a:bodyPr>
          <a:lstStyle/>
          <a:p>
            <a:r>
              <a:rPr lang="en-US" altLang="zh-CN" sz="2800" b="1" dirty="0">
                <a:solidFill>
                  <a:srgbClr val="256142"/>
                </a:solidFill>
                <a:latin typeface="微软雅黑" panose="020B0503020204020204" pitchFamily="34" charset="-122"/>
                <a:ea typeface="微软雅黑" panose="020B0503020204020204" pitchFamily="34" charset="-122"/>
              </a:rPr>
              <a:t>Practical work of </a:t>
            </a:r>
          </a:p>
          <a:p>
            <a:r>
              <a:rPr lang="en-US" altLang="zh-CN" sz="2800" b="1" dirty="0">
                <a:solidFill>
                  <a:srgbClr val="256142"/>
                </a:solidFill>
                <a:latin typeface="微软雅黑" panose="020B0503020204020204" pitchFamily="34" charset="-122"/>
                <a:ea typeface="微软雅黑" panose="020B0503020204020204" pitchFamily="34" charset="-122"/>
              </a:rPr>
              <a:t>teaching researchers</a:t>
            </a:r>
            <a:r>
              <a:rPr lang="zh-CN" altLang="zh-CN" sz="2800" b="1" dirty="0">
                <a:solidFill>
                  <a:srgbClr val="256142"/>
                </a:solidFill>
                <a:latin typeface="微软雅黑" panose="020B0503020204020204" pitchFamily="34" charset="-122"/>
                <a:ea typeface="微软雅黑" panose="020B0503020204020204" pitchFamily="34" charset="-122"/>
              </a:rPr>
              <a:t> </a:t>
            </a:r>
            <a:endParaRPr lang="zh-CN" altLang="en-US" sz="2800" b="1" dirty="0">
              <a:solidFill>
                <a:srgbClr val="256142"/>
              </a:solidFill>
              <a:latin typeface="微软雅黑" panose="020B0503020204020204" pitchFamily="34" charset="-122"/>
              <a:ea typeface="微软雅黑" panose="020B0503020204020204" pitchFamily="34" charset="-122"/>
            </a:endParaRPr>
          </a:p>
        </p:txBody>
      </p:sp>
      <p:sp>
        <p:nvSpPr>
          <p:cNvPr id="55" name="椭圆 54"/>
          <p:cNvSpPr/>
          <p:nvPr/>
        </p:nvSpPr>
        <p:spPr>
          <a:xfrm>
            <a:off x="2244725" y="2292985"/>
            <a:ext cx="2446020" cy="2400935"/>
          </a:xfrm>
          <a:prstGeom prst="ellipse">
            <a:avLst/>
          </a:prstGeom>
          <a:solidFill>
            <a:srgbClr val="256142"/>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6" name="椭圆 55"/>
          <p:cNvSpPr/>
          <p:nvPr/>
        </p:nvSpPr>
        <p:spPr>
          <a:xfrm>
            <a:off x="1932305" y="2653665"/>
            <a:ext cx="2629756" cy="1680210"/>
          </a:xfrm>
          <a:prstGeom prst="ellipse">
            <a:avLst/>
          </a:prstGeom>
          <a:solidFill>
            <a:srgbClr val="256142"/>
          </a:solidFill>
          <a:ln w="38100">
            <a:solidFill>
              <a:schemeClr val="bg1">
                <a:lumMod val="95000"/>
              </a:schemeClr>
            </a:solidFill>
          </a:ln>
          <a:effectLst>
            <a:outerShdw blurRad="635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prstClr val="white"/>
                </a:solidFill>
                <a:latin typeface="微软雅黑" panose="020B0503020204020204" pitchFamily="34" charset="-122"/>
                <a:ea typeface="微软雅黑" panose="020B0503020204020204" pitchFamily="34" charset="-122"/>
              </a:rPr>
              <a:t>Content</a:t>
            </a:r>
            <a:endParaRPr lang="zh-CN" altLang="en-US" sz="3200" b="1" dirty="0">
              <a:solidFill>
                <a:prstClr val="white"/>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5647055" y="4768850"/>
            <a:ext cx="968375" cy="1073785"/>
            <a:chOff x="9481" y="4522"/>
            <a:chExt cx="1956" cy="2170"/>
          </a:xfrm>
        </p:grpSpPr>
        <p:sp>
          <p:nvSpPr>
            <p:cNvPr id="3" name="椭圆 2"/>
            <p:cNvSpPr/>
            <p:nvPr>
              <p:custDataLst>
                <p:tags r:id="rId2"/>
              </p:custDataLst>
            </p:nvPr>
          </p:nvSpPr>
          <p:spPr>
            <a:xfrm>
              <a:off x="9481" y="4736"/>
              <a:ext cx="1742" cy="1742"/>
            </a:xfrm>
            <a:prstGeom prst="ellipse">
              <a:avLst/>
            </a:prstGeom>
            <a:gradFill flip="none" rotWithShape="1">
              <a:gsLst>
                <a:gs pos="0">
                  <a:schemeClr val="bg1">
                    <a:lumMod val="82000"/>
                  </a:schemeClr>
                </a:gs>
                <a:gs pos="100000">
                  <a:schemeClr val="bg1"/>
                </a:gs>
              </a:gsLst>
              <a:lin ang="13500000" scaled="1"/>
              <a:tileRect/>
            </a:gradFill>
            <a:ln w="12700">
              <a:gradFill flip="none" rotWithShape="1">
                <a:gsLst>
                  <a:gs pos="0">
                    <a:schemeClr val="bg1">
                      <a:lumMod val="85000"/>
                    </a:schemeClr>
                  </a:gs>
                  <a:gs pos="100000">
                    <a:schemeClr val="bg1"/>
                  </a:gs>
                </a:gsLst>
                <a:lin ang="13500000" scaled="1"/>
                <a:tileRect/>
              </a:gradFill>
            </a:ln>
            <a:effectLst>
              <a:outerShdw blurRad="254000" dist="190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56142"/>
                </a:solidFill>
              </a:endParaRPr>
            </a:p>
          </p:txBody>
        </p:sp>
        <p:sp>
          <p:nvSpPr>
            <p:cNvPr id="4" name="椭圆 12"/>
            <p:cNvSpPr/>
            <p:nvPr>
              <p:custDataLst>
                <p:tags r:id="rId3"/>
              </p:custDataLst>
            </p:nvPr>
          </p:nvSpPr>
          <p:spPr>
            <a:xfrm>
              <a:off x="10352" y="4522"/>
              <a:ext cx="1085" cy="2170"/>
            </a:xfrm>
            <a:custGeom>
              <a:avLst/>
              <a:gdLst>
                <a:gd name="connsiteX0" fmla="*/ 0 w 1378230"/>
                <a:gd name="connsiteY0" fmla="*/ 689115 h 1378230"/>
                <a:gd name="connsiteX1" fmla="*/ 689115 w 1378230"/>
                <a:gd name="connsiteY1" fmla="*/ 0 h 1378230"/>
                <a:gd name="connsiteX2" fmla="*/ 1378230 w 1378230"/>
                <a:gd name="connsiteY2" fmla="*/ 689115 h 1378230"/>
                <a:gd name="connsiteX3" fmla="*/ 689115 w 1378230"/>
                <a:gd name="connsiteY3" fmla="*/ 1378230 h 1378230"/>
                <a:gd name="connsiteX4" fmla="*/ 0 w 1378230"/>
                <a:gd name="connsiteY4" fmla="*/ 689115 h 1378230"/>
                <a:gd name="connsiteX0-1" fmla="*/ 0 w 1378230"/>
                <a:gd name="connsiteY0-2" fmla="*/ 689115 h 1378230"/>
                <a:gd name="connsiteX1-3" fmla="*/ 689115 w 1378230"/>
                <a:gd name="connsiteY1-4" fmla="*/ 0 h 1378230"/>
                <a:gd name="connsiteX2-5" fmla="*/ 1378230 w 1378230"/>
                <a:gd name="connsiteY2-6" fmla="*/ 689115 h 1378230"/>
                <a:gd name="connsiteX3-7" fmla="*/ 689115 w 1378230"/>
                <a:gd name="connsiteY3-8" fmla="*/ 1378230 h 1378230"/>
                <a:gd name="connsiteX4-9" fmla="*/ 91440 w 1378230"/>
                <a:gd name="connsiteY4-10" fmla="*/ 780555 h 1378230"/>
                <a:gd name="connsiteX0-11" fmla="*/ 0 w 1378230"/>
                <a:gd name="connsiteY0-12" fmla="*/ 689115 h 1378230"/>
                <a:gd name="connsiteX1-13" fmla="*/ 689115 w 1378230"/>
                <a:gd name="connsiteY1-14" fmla="*/ 0 h 1378230"/>
                <a:gd name="connsiteX2-15" fmla="*/ 1378230 w 1378230"/>
                <a:gd name="connsiteY2-16" fmla="*/ 689115 h 1378230"/>
                <a:gd name="connsiteX3-17" fmla="*/ 689115 w 1378230"/>
                <a:gd name="connsiteY3-18" fmla="*/ 1378230 h 1378230"/>
                <a:gd name="connsiteX0-19" fmla="*/ 0 w 689115"/>
                <a:gd name="connsiteY0-20" fmla="*/ 0 h 1378230"/>
                <a:gd name="connsiteX1-21" fmla="*/ 689115 w 689115"/>
                <a:gd name="connsiteY1-22" fmla="*/ 689115 h 1378230"/>
                <a:gd name="connsiteX2-23" fmla="*/ 0 w 689115"/>
                <a:gd name="connsiteY2-24" fmla="*/ 1378230 h 1378230"/>
              </a:gdLst>
              <a:ahLst/>
              <a:cxnLst>
                <a:cxn ang="0">
                  <a:pos x="connsiteX0-1" y="connsiteY0-2"/>
                </a:cxn>
                <a:cxn ang="0">
                  <a:pos x="connsiteX1-3" y="connsiteY1-4"/>
                </a:cxn>
                <a:cxn ang="0">
                  <a:pos x="connsiteX2-5" y="connsiteY2-6"/>
                </a:cxn>
              </a:cxnLst>
              <a:rect l="l" t="t" r="r" b="b"/>
              <a:pathLst>
                <a:path w="689115" h="1378230">
                  <a:moveTo>
                    <a:pt x="0" y="0"/>
                  </a:moveTo>
                  <a:cubicBezTo>
                    <a:pt x="380588" y="0"/>
                    <a:pt x="689115" y="308527"/>
                    <a:pt x="689115" y="689115"/>
                  </a:cubicBezTo>
                  <a:cubicBezTo>
                    <a:pt x="689115" y="1069703"/>
                    <a:pt x="380588" y="1378230"/>
                    <a:pt x="0" y="1378230"/>
                  </a:cubicBezTo>
                </a:path>
              </a:pathLst>
            </a:custGeom>
            <a:noFill/>
            <a:ln w="12700">
              <a:solidFill>
                <a:schemeClr val="tx1">
                  <a:lumMod val="65000"/>
                  <a:lumOff val="35000"/>
                </a:schemeClr>
              </a:solidFill>
              <a:prstDash val="dash"/>
              <a:headEnd type="oval" w="sm" len="sm"/>
              <a:tailEnd type="oval" w="sm" len="sm"/>
            </a:ln>
            <a:effectLst>
              <a:outerShdw blurRad="254000" dist="190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56142"/>
                </a:solidFill>
              </a:endParaRPr>
            </a:p>
          </p:txBody>
        </p:sp>
        <p:sp>
          <p:nvSpPr>
            <p:cNvPr id="5" name="文本框 4"/>
            <p:cNvSpPr txBox="1"/>
            <p:nvPr>
              <p:custDataLst>
                <p:tags r:id="rId4"/>
              </p:custDataLst>
            </p:nvPr>
          </p:nvSpPr>
          <p:spPr>
            <a:xfrm>
              <a:off x="9575" y="4823"/>
              <a:ext cx="1674" cy="1429"/>
            </a:xfrm>
            <a:prstGeom prst="rect">
              <a:avLst/>
            </a:prstGeom>
            <a:noFill/>
          </p:spPr>
          <p:txBody>
            <a:bodyPr wrap="square" rtlCol="0">
              <a:spAutoFit/>
            </a:bodyPr>
            <a:lstStyle/>
            <a:p>
              <a:pPr algn="ctr"/>
              <a:r>
                <a:rPr lang="en-US" altLang="zh-CN" sz="4000" dirty="0">
                  <a:solidFill>
                    <a:srgbClr val="256142"/>
                  </a:solidFill>
                  <a:effectLst>
                    <a:innerShdw blurRad="127000" dist="63500" dir="13500000">
                      <a:prstClr val="black">
                        <a:alpha val="20000"/>
                      </a:prstClr>
                    </a:innerShdw>
                  </a:effectLst>
                  <a:latin typeface="Century Gothic" panose="020B0502020202020204" pitchFamily="34" charset="0"/>
                  <a:ea typeface="方正品尚准黑" panose="00000600000000000000" pitchFamily="50" charset="-122"/>
                </a:rPr>
                <a:t>4</a:t>
              </a:r>
              <a:endParaRPr lang="zh-CN" altLang="en-US" sz="4000" dirty="0">
                <a:solidFill>
                  <a:srgbClr val="256142"/>
                </a:solidFill>
                <a:effectLst>
                  <a:innerShdw blurRad="127000" dist="63500" dir="13500000">
                    <a:prstClr val="black">
                      <a:alpha val="20000"/>
                    </a:prstClr>
                  </a:innerShdw>
                </a:effectLst>
                <a:latin typeface="Century Gothic" panose="020B0502020202020204" pitchFamily="34" charset="0"/>
                <a:ea typeface="方正品尚准黑" panose="00000600000000000000" pitchFamily="50" charset="-122"/>
              </a:endParaRPr>
            </a:p>
          </p:txBody>
        </p:sp>
      </p:grpSp>
      <p:sp>
        <p:nvSpPr>
          <p:cNvPr id="10" name="文本框 9"/>
          <p:cNvSpPr txBox="1"/>
          <p:nvPr>
            <p:custDataLst>
              <p:tags r:id="rId1"/>
            </p:custDataLst>
          </p:nvPr>
        </p:nvSpPr>
        <p:spPr>
          <a:xfrm>
            <a:off x="7059930" y="3706494"/>
            <a:ext cx="4827270" cy="1073785"/>
          </a:xfrm>
          <a:prstGeom prst="rect">
            <a:avLst/>
          </a:prstGeom>
          <a:noFill/>
        </p:spPr>
        <p:txBody>
          <a:bodyPr wrap="none" rtlCol="0">
            <a:noAutofit/>
          </a:bodyPr>
          <a:lstStyle/>
          <a:p>
            <a:r>
              <a:rPr lang="en-US" altLang="zh-CN" sz="2800" b="1" dirty="0">
                <a:solidFill>
                  <a:srgbClr val="256142"/>
                </a:solidFill>
                <a:latin typeface="微软雅黑" panose="020B0503020204020204" pitchFamily="34" charset="-122"/>
                <a:ea typeface="微软雅黑" panose="020B0503020204020204" pitchFamily="34" charset="-122"/>
              </a:rPr>
              <a:t>Professional standards for </a:t>
            </a:r>
          </a:p>
          <a:p>
            <a:r>
              <a:rPr lang="en-US" altLang="zh-CN" sz="2800" b="1" dirty="0">
                <a:solidFill>
                  <a:srgbClr val="256142"/>
                </a:solidFill>
                <a:latin typeface="微软雅黑" panose="020B0503020204020204" pitchFamily="34" charset="-122"/>
                <a:ea typeface="微软雅黑" panose="020B0503020204020204" pitchFamily="34" charset="-122"/>
              </a:rPr>
              <a:t>teaching researchers</a:t>
            </a:r>
            <a:r>
              <a:rPr lang="zh-CN" altLang="zh-CN" sz="2800" b="1" dirty="0">
                <a:solidFill>
                  <a:srgbClr val="256142"/>
                </a:solidFill>
                <a:latin typeface="微软雅黑" panose="020B0503020204020204" pitchFamily="34" charset="-122"/>
                <a:ea typeface="微软雅黑" panose="020B0503020204020204" pitchFamily="34" charset="-122"/>
              </a:rPr>
              <a:t> </a:t>
            </a:r>
            <a:endParaRPr lang="zh-CN" altLang="en-US" sz="2800" b="1" dirty="0">
              <a:solidFill>
                <a:srgbClr val="25614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35" y="-635"/>
            <a:ext cx="12192635" cy="6859270"/>
          </a:xfrm>
          <a:prstGeom prst="rect">
            <a:avLst/>
          </a:prstGeom>
          <a:solidFill>
            <a:srgbClr val="256142"/>
          </a:solidFill>
          <a:ln>
            <a:solidFill>
              <a:srgbClr val="25614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nvSpPr>
        <p:spPr>
          <a:xfrm>
            <a:off x="116838" y="115570"/>
            <a:ext cx="11957685" cy="6626860"/>
          </a:xfrm>
          <a:prstGeom prst="rect">
            <a:avLst/>
          </a:prstGeom>
          <a:solidFill>
            <a:schemeClr val="bg1">
              <a:lumMod val="95000"/>
            </a:schemeClr>
          </a:solidFill>
          <a:ln w="12700">
            <a:solidFill>
              <a:schemeClr val="bg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0" name="图片 119" descr="文本&#10;&#10;低可信度描述已自动生成"/>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43535" y="273685"/>
            <a:ext cx="2305050" cy="374650"/>
          </a:xfrm>
          <a:prstGeom prst="rect">
            <a:avLst/>
          </a:prstGeom>
        </p:spPr>
      </p:pic>
      <p:sp>
        <p:nvSpPr>
          <p:cNvPr id="2" name="文本框 1">
            <a:extLst>
              <a:ext uri="{FF2B5EF4-FFF2-40B4-BE49-F238E27FC236}">
                <a16:creationId xmlns:a16="http://schemas.microsoft.com/office/drawing/2014/main" id="{627670B5-85E7-A243-A266-8E826EB3FF68}"/>
              </a:ext>
            </a:extLst>
          </p:cNvPr>
          <p:cNvSpPr txBox="1"/>
          <p:nvPr/>
        </p:nvSpPr>
        <p:spPr>
          <a:xfrm>
            <a:off x="731778" y="1705947"/>
            <a:ext cx="10727801" cy="3785652"/>
          </a:xfrm>
          <a:prstGeom prst="rect">
            <a:avLst/>
          </a:prstGeom>
          <a:noFill/>
        </p:spPr>
        <p:txBody>
          <a:bodyPr wrap="square" rtlCol="0">
            <a:spAutoFit/>
          </a:bodyPr>
          <a:lstStyle/>
          <a:p>
            <a:pPr indent="457200" algn="just">
              <a:spcAft>
                <a:spcPts val="600"/>
              </a:spcAft>
            </a:pPr>
            <a:r>
              <a:rPr lang="en-US" altLang="zh-CN" sz="2400" dirty="0">
                <a:solidFill>
                  <a:srgbClr val="256142"/>
                </a:solidFill>
                <a:effectLst/>
                <a:latin typeface="Times New Roman" panose="02020603050405020304" pitchFamily="18" charset="0"/>
                <a:ea typeface="FangSong" panose="02010609060101010101" pitchFamily="49" charset="-122"/>
              </a:rPr>
              <a:t>As of 2023, there will be a total of 7,200 teaching and research institutions in 31 provinces across the country, including about 60,000 full-time teaching and research staff and about 70,000 part-time teaching and research staff, totaling 130,000. Provincial-level teaching and research staff account for approximately 5.37%, municipal-level teaching and research staff account for approximately 24.62%, and county-level teaching and research staff account for approximately 67.29%. The third-level teaching and research staff cooperate with each other and work together to ensure that various national education policies and subject development information can be spread to all regions and types of primary and secondary schools across the country in a timely manner.</a:t>
            </a:r>
          </a:p>
        </p:txBody>
      </p:sp>
      <p:sp>
        <p:nvSpPr>
          <p:cNvPr id="3" name="文本框 2">
            <a:extLst>
              <a:ext uri="{FF2B5EF4-FFF2-40B4-BE49-F238E27FC236}">
                <a16:creationId xmlns:a16="http://schemas.microsoft.com/office/drawing/2014/main" id="{8D64DCC2-6239-AFF7-75D6-2239F07DEC1E}"/>
              </a:ext>
            </a:extLst>
          </p:cNvPr>
          <p:cNvSpPr txBox="1"/>
          <p:nvPr/>
        </p:nvSpPr>
        <p:spPr>
          <a:xfrm>
            <a:off x="3141667" y="551797"/>
            <a:ext cx="5908021" cy="523220"/>
          </a:xfrm>
          <a:prstGeom prst="rect">
            <a:avLst/>
          </a:prstGeom>
          <a:solidFill>
            <a:schemeClr val="accent2">
              <a:lumMod val="60000"/>
              <a:lumOff val="40000"/>
            </a:schemeClr>
          </a:solidFill>
        </p:spPr>
        <p:txBody>
          <a:bodyPr wrap="square" rtlCol="0">
            <a:spAutoFit/>
          </a:bodyPr>
          <a:lstStyle/>
          <a:p>
            <a:pPr algn="ctr"/>
            <a:r>
              <a:rPr kumimoji="1" lang="zh-CN" altLang="en-US" sz="2800" dirty="0">
                <a:latin typeface="KaiTi" panose="02010609060101010101" pitchFamily="49" charset="-122"/>
                <a:ea typeface="KaiTi" panose="02010609060101010101" pitchFamily="49" charset="-122"/>
              </a:rPr>
              <a:t>三级教研员的数量</a:t>
            </a:r>
          </a:p>
        </p:txBody>
      </p:sp>
      <p:sp>
        <p:nvSpPr>
          <p:cNvPr id="4" name="文本框 3">
            <a:extLst>
              <a:ext uri="{FF2B5EF4-FFF2-40B4-BE49-F238E27FC236}">
                <a16:creationId xmlns:a16="http://schemas.microsoft.com/office/drawing/2014/main" id="{198B42FF-8F26-3D68-7912-C5705670BEE6}"/>
              </a:ext>
            </a:extLst>
          </p:cNvPr>
          <p:cNvSpPr txBox="1"/>
          <p:nvPr/>
        </p:nvSpPr>
        <p:spPr>
          <a:xfrm>
            <a:off x="10353964" y="5902036"/>
            <a:ext cx="1105615" cy="369332"/>
          </a:xfrm>
          <a:prstGeom prst="rect">
            <a:avLst/>
          </a:prstGeom>
          <a:noFill/>
        </p:spPr>
        <p:txBody>
          <a:bodyPr wrap="square" rtlCol="0">
            <a:spAutoFit/>
          </a:bodyPr>
          <a:lstStyle/>
          <a:p>
            <a:r>
              <a:rPr kumimoji="1" lang="en-US" altLang="zh-CN" dirty="0"/>
              <a:t>20</a:t>
            </a:r>
            <a:endParaRPr kumimoji="1" lang="zh-CN" altLang="en-US" dirty="0"/>
          </a:p>
        </p:txBody>
      </p:sp>
    </p:spTree>
    <p:extLst>
      <p:ext uri="{BB962C8B-B14F-4D97-AF65-F5344CB8AC3E}">
        <p14:creationId xmlns:p14="http://schemas.microsoft.com/office/powerpoint/2010/main" val="401476385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14"/>
          <p:cNvSpPr/>
          <p:nvPr/>
        </p:nvSpPr>
        <p:spPr>
          <a:xfrm>
            <a:off x="5544151" y="0"/>
            <a:ext cx="1105300" cy="3522846"/>
          </a:xfrm>
          <a:custGeom>
            <a:avLst/>
            <a:gdLst>
              <a:gd name="connsiteX0" fmla="*/ 0 w 1105300"/>
              <a:gd name="connsiteY0" fmla="*/ 0 h 3522846"/>
              <a:gd name="connsiteX1" fmla="*/ 1105300 w 1105300"/>
              <a:gd name="connsiteY1" fmla="*/ 0 h 3522846"/>
              <a:gd name="connsiteX2" fmla="*/ 1105300 w 1105300"/>
              <a:gd name="connsiteY2" fmla="*/ 2962730 h 3522846"/>
              <a:gd name="connsiteX3" fmla="*/ 1105300 w 1105300"/>
              <a:gd name="connsiteY3" fmla="*/ 3017791 h 3522846"/>
              <a:gd name="connsiteX4" fmla="*/ 1099824 w 1105300"/>
              <a:gd name="connsiteY4" fmla="*/ 3017791 h 3522846"/>
              <a:gd name="connsiteX5" fmla="*/ 1094072 w 1105300"/>
              <a:gd name="connsiteY5" fmla="*/ 3075613 h 3522846"/>
              <a:gd name="connsiteX6" fmla="*/ 552650 w 1105300"/>
              <a:gd name="connsiteY6" fmla="*/ 3522846 h 3522846"/>
              <a:gd name="connsiteX7" fmla="*/ 11228 w 1105300"/>
              <a:gd name="connsiteY7" fmla="*/ 3075613 h 3522846"/>
              <a:gd name="connsiteX8" fmla="*/ 5477 w 1105300"/>
              <a:gd name="connsiteY8" fmla="*/ 3017791 h 3522846"/>
              <a:gd name="connsiteX9" fmla="*/ 0 w 1105300"/>
              <a:gd name="connsiteY9" fmla="*/ 3017791 h 3522846"/>
              <a:gd name="connsiteX10" fmla="*/ 0 w 1105300"/>
              <a:gd name="connsiteY10" fmla="*/ 2962730 h 352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5300" h="3522846">
                <a:moveTo>
                  <a:pt x="0" y="0"/>
                </a:moveTo>
                <a:lnTo>
                  <a:pt x="1105300" y="0"/>
                </a:lnTo>
                <a:lnTo>
                  <a:pt x="1105300" y="2962730"/>
                </a:lnTo>
                <a:lnTo>
                  <a:pt x="1105300" y="3017791"/>
                </a:lnTo>
                <a:lnTo>
                  <a:pt x="1099824" y="3017791"/>
                </a:lnTo>
                <a:lnTo>
                  <a:pt x="1094072" y="3075613"/>
                </a:lnTo>
                <a:cubicBezTo>
                  <a:pt x="1042540" y="3330849"/>
                  <a:pt x="819718" y="3522846"/>
                  <a:pt x="552650" y="3522846"/>
                </a:cubicBezTo>
                <a:cubicBezTo>
                  <a:pt x="285583" y="3522846"/>
                  <a:pt x="62761" y="3330849"/>
                  <a:pt x="11228" y="3075613"/>
                </a:cubicBezTo>
                <a:lnTo>
                  <a:pt x="5477" y="3017791"/>
                </a:lnTo>
                <a:lnTo>
                  <a:pt x="0" y="3017791"/>
                </a:lnTo>
                <a:lnTo>
                  <a:pt x="0" y="2962730"/>
                </a:lnTo>
                <a:close/>
              </a:path>
            </a:pathLst>
          </a:custGeom>
          <a:solidFill>
            <a:srgbClr val="256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534C"/>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97" name="文本框 128"/>
          <p:cNvSpPr txBox="1"/>
          <p:nvPr/>
        </p:nvSpPr>
        <p:spPr>
          <a:xfrm>
            <a:off x="2865120" y="4805045"/>
            <a:ext cx="6485255" cy="1323439"/>
          </a:xfrm>
          <a:prstGeom prst="rect">
            <a:avLst/>
          </a:prstGeom>
          <a:noFill/>
        </p:spPr>
        <p:txBody>
          <a:bodyPr wrap="square" rtlCol="0">
            <a:spAutoFit/>
          </a:bodyPr>
          <a:lstStyle/>
          <a:p>
            <a:pPr algn="ctr"/>
            <a:r>
              <a:rPr lang="en-US" altLang="zh-CN" sz="4000" b="1" dirty="0">
                <a:solidFill>
                  <a:srgbClr val="256142"/>
                </a:solidFill>
                <a:latin typeface="微软雅黑" panose="020B0503020204020204" pitchFamily="34" charset="-122"/>
                <a:ea typeface="微软雅黑" panose="020B0503020204020204" pitchFamily="34" charset="-122"/>
              </a:rPr>
              <a:t>Professional standards for teaching researchers </a:t>
            </a:r>
            <a:r>
              <a:rPr lang="zh-CN" altLang="zh-CN" sz="4000" b="1" dirty="0">
                <a:solidFill>
                  <a:srgbClr val="256142"/>
                </a:solidFill>
                <a:latin typeface="微软雅黑" panose="020B0503020204020204" pitchFamily="34" charset="-122"/>
                <a:ea typeface="微软雅黑" panose="020B0503020204020204" pitchFamily="34" charset="-122"/>
              </a:rPr>
              <a:t> </a:t>
            </a:r>
            <a:endParaRPr lang="zh-CN" altLang="en-US" sz="4000" b="1" dirty="0">
              <a:solidFill>
                <a:srgbClr val="256142"/>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5544151" y="2402613"/>
            <a:ext cx="1105300" cy="829945"/>
          </a:xfrm>
          <a:prstGeom prst="rect">
            <a:avLst/>
          </a:prstGeom>
          <a:noFill/>
        </p:spPr>
        <p:txBody>
          <a:bodyPr wrap="square" rtlCol="0">
            <a:spAutoFit/>
          </a:bodyPr>
          <a:lstStyle/>
          <a:p>
            <a:pPr algn="ctr"/>
            <a:r>
              <a:rPr lang="en-US" altLang="zh-CN" sz="4800" b="1" dirty="0">
                <a:solidFill>
                  <a:schemeClr val="bg1"/>
                </a:solidFill>
                <a:latin typeface="Century Gothic" panose="020B0502020202020204" pitchFamily="34" charset="0"/>
                <a:ea typeface="微软雅黑" panose="020B0503020204020204" pitchFamily="34" charset="-122"/>
              </a:rPr>
              <a:t>3</a:t>
            </a:r>
            <a:endParaRPr lang="zh-CN" altLang="en-US" sz="4800" b="1" dirty="0">
              <a:solidFill>
                <a:schemeClr val="bg1"/>
              </a:solidFill>
              <a:latin typeface="Century Gothic" panose="020B0502020202020204" pitchFamily="34" charset="0"/>
              <a:ea typeface="微软雅黑" panose="020B0503020204020204" pitchFamily="34" charset="-122"/>
            </a:endParaRPr>
          </a:p>
        </p:txBody>
      </p:sp>
      <p:sp>
        <p:nvSpPr>
          <p:cNvPr id="9" name="文本框 128"/>
          <p:cNvSpPr txBox="1"/>
          <p:nvPr/>
        </p:nvSpPr>
        <p:spPr>
          <a:xfrm>
            <a:off x="3703278" y="3928516"/>
            <a:ext cx="4785444" cy="646331"/>
          </a:xfrm>
          <a:prstGeom prst="rect">
            <a:avLst/>
          </a:prstGeom>
          <a:noFill/>
        </p:spPr>
        <p:txBody>
          <a:bodyPr wrap="square" rtlCol="0">
            <a:spAutoFit/>
          </a:bodyPr>
          <a:lstStyle/>
          <a:p>
            <a:pPr algn="ctr"/>
            <a:r>
              <a:rPr lang="en-US" altLang="zh-CN" sz="3600" dirty="0">
                <a:solidFill>
                  <a:srgbClr val="256142"/>
                </a:solidFill>
                <a:latin typeface="Century Gothic" panose="020B0502020202020204" pitchFamily="34" charset="0"/>
                <a:ea typeface="微软雅黑" panose="020B0503020204020204" pitchFamily="34" charset="-122"/>
              </a:rPr>
              <a:t>PART THREE</a:t>
            </a:r>
          </a:p>
        </p:txBody>
      </p:sp>
    </p:spTree>
    <p:extLst>
      <p:ext uri="{BB962C8B-B14F-4D97-AF65-F5344CB8AC3E}">
        <p14:creationId xmlns:p14="http://schemas.microsoft.com/office/powerpoint/2010/main" val="239899119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35" y="-635"/>
            <a:ext cx="12192635" cy="6859270"/>
          </a:xfrm>
          <a:prstGeom prst="rect">
            <a:avLst/>
          </a:prstGeom>
          <a:solidFill>
            <a:srgbClr val="256142"/>
          </a:solidFill>
          <a:ln>
            <a:solidFill>
              <a:srgbClr val="25614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nvSpPr>
        <p:spPr>
          <a:xfrm>
            <a:off x="116838" y="115570"/>
            <a:ext cx="11957685" cy="6626860"/>
          </a:xfrm>
          <a:prstGeom prst="rect">
            <a:avLst/>
          </a:prstGeom>
          <a:solidFill>
            <a:schemeClr val="bg1">
              <a:lumMod val="95000"/>
            </a:schemeClr>
          </a:solidFill>
          <a:ln w="12700">
            <a:solidFill>
              <a:schemeClr val="bg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0" name="图片 119" descr="文本&#10;&#10;低可信度描述已自动生成"/>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43535" y="273685"/>
            <a:ext cx="2305050" cy="374650"/>
          </a:xfrm>
          <a:prstGeom prst="rect">
            <a:avLst/>
          </a:prstGeom>
        </p:spPr>
      </p:pic>
      <p:sp>
        <p:nvSpPr>
          <p:cNvPr id="2" name="文本框 1">
            <a:extLst>
              <a:ext uri="{FF2B5EF4-FFF2-40B4-BE49-F238E27FC236}">
                <a16:creationId xmlns:a16="http://schemas.microsoft.com/office/drawing/2014/main" id="{627670B5-85E7-A243-A266-8E826EB3FF68}"/>
              </a:ext>
            </a:extLst>
          </p:cNvPr>
          <p:cNvSpPr txBox="1"/>
          <p:nvPr/>
        </p:nvSpPr>
        <p:spPr>
          <a:xfrm>
            <a:off x="984700" y="1063893"/>
            <a:ext cx="5364219" cy="5262979"/>
          </a:xfrm>
          <a:prstGeom prst="rect">
            <a:avLst/>
          </a:prstGeom>
          <a:noFill/>
        </p:spPr>
        <p:txBody>
          <a:bodyPr wrap="square" rtlCol="0">
            <a:spAutoFit/>
          </a:bodyPr>
          <a:lstStyle/>
          <a:p>
            <a:pPr indent="457200" algn="just"/>
            <a:r>
              <a:rPr lang="en-US" altLang="zh-CN" sz="2800" dirty="0">
                <a:solidFill>
                  <a:srgbClr val="256142"/>
                </a:solidFill>
                <a:effectLst/>
                <a:latin typeface="Times New Roman" panose="02020603050405020304" pitchFamily="18" charset="0"/>
                <a:ea typeface="FangSong" panose="02010609060101010101" pitchFamily="49" charset="-122"/>
              </a:rPr>
              <a:t>In China, becoming a teaching researcher is very honorable, but it also requires greater responsibilities than ordinary teachers. In 2019, the </a:t>
            </a:r>
            <a:r>
              <a:rPr lang="en-US" altLang="zh-CN" sz="2800" b="1" dirty="0">
                <a:solidFill>
                  <a:srgbClr val="256142"/>
                </a:solidFill>
                <a:effectLst/>
                <a:latin typeface="Times New Roman" panose="02020603050405020304" pitchFamily="18" charset="0"/>
                <a:ea typeface="FangSong" panose="02010609060101010101" pitchFamily="49" charset="-122"/>
              </a:rPr>
              <a:t>"Opinions on Strengthening and Improving Teaching and Research Work in Basic Education in the New Era" </a:t>
            </a:r>
            <a:r>
              <a:rPr lang="en-US" altLang="zh-CN" sz="2800" dirty="0">
                <a:solidFill>
                  <a:srgbClr val="256142"/>
                </a:solidFill>
                <a:effectLst/>
                <a:latin typeface="Times New Roman" panose="02020603050405020304" pitchFamily="18" charset="0"/>
                <a:ea typeface="FangSong" panose="02010609060101010101" pitchFamily="49" charset="-122"/>
              </a:rPr>
              <a:t>issued by the Ministry of Education of China clarified the professional standards for teaching and research personnel. </a:t>
            </a:r>
            <a:endParaRPr kumimoji="1" lang="zh-CN" altLang="en-US" sz="2800" dirty="0">
              <a:solidFill>
                <a:srgbClr val="256142"/>
              </a:solidFill>
            </a:endParaRPr>
          </a:p>
        </p:txBody>
      </p:sp>
      <p:pic>
        <p:nvPicPr>
          <p:cNvPr id="4" name="图片 3">
            <a:extLst>
              <a:ext uri="{FF2B5EF4-FFF2-40B4-BE49-F238E27FC236}">
                <a16:creationId xmlns:a16="http://schemas.microsoft.com/office/drawing/2014/main" id="{393C703F-D6F6-DB23-4152-BBF5FD59E6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2909" y="955020"/>
            <a:ext cx="4308381" cy="5217180"/>
          </a:xfrm>
          <a:prstGeom prst="rect">
            <a:avLst/>
          </a:prstGeom>
        </p:spPr>
      </p:pic>
      <p:sp>
        <p:nvSpPr>
          <p:cNvPr id="5" name="文本框 4">
            <a:extLst>
              <a:ext uri="{FF2B5EF4-FFF2-40B4-BE49-F238E27FC236}">
                <a16:creationId xmlns:a16="http://schemas.microsoft.com/office/drawing/2014/main" id="{E80EAC4D-D905-1102-7699-7183F0505A58}"/>
              </a:ext>
            </a:extLst>
          </p:cNvPr>
          <p:cNvSpPr txBox="1"/>
          <p:nvPr/>
        </p:nvSpPr>
        <p:spPr>
          <a:xfrm>
            <a:off x="2962037" y="273685"/>
            <a:ext cx="5908021" cy="523220"/>
          </a:xfrm>
          <a:prstGeom prst="rect">
            <a:avLst/>
          </a:prstGeom>
          <a:solidFill>
            <a:schemeClr val="accent2">
              <a:lumMod val="60000"/>
              <a:lumOff val="40000"/>
            </a:schemeClr>
          </a:solidFill>
        </p:spPr>
        <p:txBody>
          <a:bodyPr wrap="square" rtlCol="0">
            <a:spAutoFit/>
          </a:bodyPr>
          <a:lstStyle/>
          <a:p>
            <a:pPr algn="ctr"/>
            <a:r>
              <a:rPr kumimoji="1" lang="zh-CN" altLang="en-US" sz="2800" dirty="0">
                <a:latin typeface="KaiTi" panose="02010609060101010101" pitchFamily="49" charset="-122"/>
                <a:ea typeface="KaiTi" panose="02010609060101010101" pitchFamily="49" charset="-122"/>
              </a:rPr>
              <a:t>教研员的准入条件</a:t>
            </a:r>
          </a:p>
        </p:txBody>
      </p:sp>
      <p:sp>
        <p:nvSpPr>
          <p:cNvPr id="3" name="文本框 2">
            <a:extLst>
              <a:ext uri="{FF2B5EF4-FFF2-40B4-BE49-F238E27FC236}">
                <a16:creationId xmlns:a16="http://schemas.microsoft.com/office/drawing/2014/main" id="{964AC3C6-80C3-9FAA-B36A-5454D54139B3}"/>
              </a:ext>
            </a:extLst>
          </p:cNvPr>
          <p:cNvSpPr txBox="1"/>
          <p:nvPr/>
        </p:nvSpPr>
        <p:spPr>
          <a:xfrm>
            <a:off x="10520218" y="6326872"/>
            <a:ext cx="757382" cy="369332"/>
          </a:xfrm>
          <a:prstGeom prst="rect">
            <a:avLst/>
          </a:prstGeom>
          <a:noFill/>
        </p:spPr>
        <p:txBody>
          <a:bodyPr wrap="square" rtlCol="0">
            <a:spAutoFit/>
          </a:bodyPr>
          <a:lstStyle/>
          <a:p>
            <a:r>
              <a:rPr kumimoji="1" lang="en-US" altLang="zh-CN" dirty="0"/>
              <a:t>22</a:t>
            </a:r>
            <a:endParaRPr kumimoji="1" lang="zh-CN" altLang="en-US" dirty="0"/>
          </a:p>
        </p:txBody>
      </p:sp>
    </p:spTree>
    <p:extLst>
      <p:ext uri="{BB962C8B-B14F-4D97-AF65-F5344CB8AC3E}">
        <p14:creationId xmlns:p14="http://schemas.microsoft.com/office/powerpoint/2010/main" val="418898124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35" y="-635"/>
            <a:ext cx="12192635" cy="6859270"/>
          </a:xfrm>
          <a:prstGeom prst="rect">
            <a:avLst/>
          </a:prstGeom>
          <a:solidFill>
            <a:srgbClr val="256142"/>
          </a:solidFill>
          <a:ln>
            <a:solidFill>
              <a:srgbClr val="25614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nvSpPr>
        <p:spPr>
          <a:xfrm>
            <a:off x="116839" y="115570"/>
            <a:ext cx="11957685" cy="6626860"/>
          </a:xfrm>
          <a:prstGeom prst="rect">
            <a:avLst/>
          </a:prstGeom>
          <a:solidFill>
            <a:schemeClr val="bg1">
              <a:lumMod val="95000"/>
            </a:schemeClr>
          </a:solidFill>
          <a:ln w="12700">
            <a:solidFill>
              <a:schemeClr val="bg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0" name="图片 119" descr="文本&#10;&#10;低可信度描述已自动生成"/>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43535" y="273685"/>
            <a:ext cx="2305050" cy="374650"/>
          </a:xfrm>
          <a:prstGeom prst="rect">
            <a:avLst/>
          </a:prstGeom>
        </p:spPr>
      </p:pic>
      <p:sp>
        <p:nvSpPr>
          <p:cNvPr id="2" name="文本框 1">
            <a:extLst>
              <a:ext uri="{FF2B5EF4-FFF2-40B4-BE49-F238E27FC236}">
                <a16:creationId xmlns:a16="http://schemas.microsoft.com/office/drawing/2014/main" id="{627670B5-85E7-A243-A266-8E826EB3FF68}"/>
              </a:ext>
            </a:extLst>
          </p:cNvPr>
          <p:cNvSpPr txBox="1"/>
          <p:nvPr/>
        </p:nvSpPr>
        <p:spPr>
          <a:xfrm>
            <a:off x="619572" y="1227153"/>
            <a:ext cx="10952218" cy="4747453"/>
          </a:xfrm>
          <a:prstGeom prst="rect">
            <a:avLst/>
          </a:prstGeom>
          <a:noFill/>
        </p:spPr>
        <p:txBody>
          <a:bodyPr wrap="square" rtlCol="0">
            <a:spAutoFit/>
          </a:bodyPr>
          <a:lstStyle/>
          <a:p>
            <a:pPr algn="just">
              <a:spcAft>
                <a:spcPts val="600"/>
              </a:spcAft>
            </a:pPr>
            <a:r>
              <a:rPr lang="en-US" altLang="zh-CN" sz="2800" dirty="0">
                <a:solidFill>
                  <a:srgbClr val="256142"/>
                </a:solidFill>
                <a:effectLst/>
                <a:latin typeface="Times New Roman" panose="02020603050405020304" pitchFamily="18" charset="0"/>
                <a:ea typeface="FangSong" panose="02010609060101010101" pitchFamily="49" charset="-122"/>
              </a:rPr>
              <a:t>To become a teaching researcher, should meet the 5 basic requirements:</a:t>
            </a:r>
          </a:p>
          <a:p>
            <a:pPr marL="457200" indent="-457200" algn="just">
              <a:spcAft>
                <a:spcPts val="600"/>
              </a:spcAft>
              <a:buFont typeface="Wingdings" panose="05000000000000000000" pitchFamily="2" charset="2"/>
              <a:buChar char="Ø"/>
            </a:pPr>
            <a:r>
              <a:rPr lang="en-US" altLang="zh-CN" sz="2800" dirty="0">
                <a:solidFill>
                  <a:srgbClr val="256142"/>
                </a:solidFill>
                <a:effectLst/>
                <a:latin typeface="Times New Roman" panose="02020603050405020304" pitchFamily="18" charset="0"/>
                <a:ea typeface="FangSong" panose="02010609060101010101" pitchFamily="49" charset="-122"/>
              </a:rPr>
              <a:t>Excellent political quality. </a:t>
            </a:r>
          </a:p>
          <a:p>
            <a:pPr marL="457200" indent="-457200" algn="just">
              <a:spcAft>
                <a:spcPts val="600"/>
              </a:spcAft>
              <a:buFont typeface="Wingdings" panose="05000000000000000000" pitchFamily="2" charset="2"/>
              <a:buChar char="Ø"/>
            </a:pPr>
            <a:r>
              <a:rPr lang="en-US" altLang="zh-CN" sz="2800" dirty="0">
                <a:solidFill>
                  <a:srgbClr val="256142"/>
                </a:solidFill>
                <a:effectLst/>
                <a:latin typeface="Times New Roman" panose="02020603050405020304" pitchFamily="18" charset="0"/>
                <a:ea typeface="FangSong" panose="02010609060101010101" pitchFamily="49" charset="-122"/>
              </a:rPr>
              <a:t>Have a strong sense of professionalism and responsibility. </a:t>
            </a:r>
          </a:p>
          <a:p>
            <a:pPr marL="457200" indent="-457200" algn="just">
              <a:spcAft>
                <a:spcPts val="600"/>
              </a:spcAft>
              <a:buFont typeface="Wingdings" panose="05000000000000000000" pitchFamily="2" charset="2"/>
              <a:buChar char="Ø"/>
            </a:pPr>
            <a:r>
              <a:rPr lang="en-US" altLang="zh-CN" sz="2800" dirty="0">
                <a:solidFill>
                  <a:srgbClr val="256142"/>
                </a:solidFill>
                <a:effectLst/>
                <a:latin typeface="Times New Roman" panose="02020603050405020304" pitchFamily="18" charset="0"/>
                <a:ea typeface="FangSong" panose="02010609060101010101" pitchFamily="49" charset="-122"/>
              </a:rPr>
              <a:t>The educational concept is scientific. </a:t>
            </a:r>
          </a:p>
          <a:p>
            <a:pPr marL="457200" indent="-457200" algn="just">
              <a:spcAft>
                <a:spcPts val="300"/>
              </a:spcAft>
              <a:buFont typeface="Wingdings" panose="05000000000000000000" pitchFamily="2" charset="2"/>
              <a:buChar char="Ø"/>
            </a:pPr>
            <a:r>
              <a:rPr lang="en-US" altLang="zh-CN" sz="2800" dirty="0">
                <a:solidFill>
                  <a:srgbClr val="256142"/>
                </a:solidFill>
                <a:effectLst/>
                <a:latin typeface="Times New Roman" panose="02020603050405020304" pitchFamily="18" charset="0"/>
                <a:ea typeface="FangSong" panose="02010609060101010101" pitchFamily="49" charset="-122"/>
              </a:rPr>
              <a:t>Strong teaching and research capabilities. Have a solid foundation in educational theory and rich teaching experience. In principle, they should have more than 6 years of teaching experience, have intermediate professional and technical titles as teachers or above, and have achieved excellent results in education and teaching. </a:t>
            </a:r>
          </a:p>
          <a:p>
            <a:pPr marL="457200" indent="-457200" algn="just">
              <a:spcAft>
                <a:spcPts val="300"/>
              </a:spcAft>
              <a:buFont typeface="Wingdings" panose="05000000000000000000" pitchFamily="2" charset="2"/>
              <a:buChar char="Ø"/>
            </a:pPr>
            <a:r>
              <a:rPr lang="en-US" altLang="zh-CN" sz="2800" dirty="0">
                <a:solidFill>
                  <a:srgbClr val="256142"/>
                </a:solidFill>
                <a:effectLst/>
                <a:latin typeface="Times New Roman" panose="02020603050405020304" pitchFamily="18" charset="0"/>
                <a:ea typeface="FangSong" panose="02010609060101010101" pitchFamily="49" charset="-122"/>
              </a:rPr>
              <a:t>Proper professional ethics. </a:t>
            </a:r>
            <a:endParaRPr kumimoji="1" lang="zh-CN" altLang="en-US" sz="2800" dirty="0">
              <a:solidFill>
                <a:srgbClr val="256142"/>
              </a:solidFill>
            </a:endParaRPr>
          </a:p>
        </p:txBody>
      </p:sp>
      <p:sp>
        <p:nvSpPr>
          <p:cNvPr id="3" name="文本框 2">
            <a:extLst>
              <a:ext uri="{FF2B5EF4-FFF2-40B4-BE49-F238E27FC236}">
                <a16:creationId xmlns:a16="http://schemas.microsoft.com/office/drawing/2014/main" id="{2ECD73B5-CA62-EB34-2995-14F5909D0CA1}"/>
              </a:ext>
            </a:extLst>
          </p:cNvPr>
          <p:cNvSpPr txBox="1"/>
          <p:nvPr/>
        </p:nvSpPr>
        <p:spPr>
          <a:xfrm>
            <a:off x="2962037" y="273685"/>
            <a:ext cx="5908021" cy="523220"/>
          </a:xfrm>
          <a:prstGeom prst="rect">
            <a:avLst/>
          </a:prstGeom>
          <a:solidFill>
            <a:schemeClr val="accent2">
              <a:lumMod val="60000"/>
              <a:lumOff val="40000"/>
            </a:schemeClr>
          </a:solidFill>
        </p:spPr>
        <p:txBody>
          <a:bodyPr wrap="square" rtlCol="0">
            <a:spAutoFit/>
          </a:bodyPr>
          <a:lstStyle/>
          <a:p>
            <a:pPr algn="ctr"/>
            <a:r>
              <a:rPr kumimoji="1" lang="zh-CN" altLang="en-US" sz="2800" dirty="0">
                <a:latin typeface="KaiTi" panose="02010609060101010101" pitchFamily="49" charset="-122"/>
                <a:ea typeface="KaiTi" panose="02010609060101010101" pitchFamily="49" charset="-122"/>
              </a:rPr>
              <a:t>成为教研员的</a:t>
            </a:r>
            <a:r>
              <a:rPr kumimoji="1" lang="en-US" altLang="zh-CN" sz="2800" dirty="0">
                <a:latin typeface="KaiTi" panose="02010609060101010101" pitchFamily="49" charset="-122"/>
                <a:ea typeface="KaiTi" panose="02010609060101010101" pitchFamily="49" charset="-122"/>
              </a:rPr>
              <a:t>5</a:t>
            </a:r>
            <a:r>
              <a:rPr kumimoji="1" lang="zh-CN" altLang="en-US" sz="2800" dirty="0">
                <a:latin typeface="KaiTi" panose="02010609060101010101" pitchFamily="49" charset="-122"/>
                <a:ea typeface="KaiTi" panose="02010609060101010101" pitchFamily="49" charset="-122"/>
              </a:rPr>
              <a:t>项基本条件</a:t>
            </a:r>
          </a:p>
        </p:txBody>
      </p:sp>
      <p:sp>
        <p:nvSpPr>
          <p:cNvPr id="4" name="文本框 3">
            <a:extLst>
              <a:ext uri="{FF2B5EF4-FFF2-40B4-BE49-F238E27FC236}">
                <a16:creationId xmlns:a16="http://schemas.microsoft.com/office/drawing/2014/main" id="{F7D4164F-D55B-1529-1BF0-2A5E816AD8CF}"/>
              </a:ext>
            </a:extLst>
          </p:cNvPr>
          <p:cNvSpPr txBox="1"/>
          <p:nvPr/>
        </p:nvSpPr>
        <p:spPr>
          <a:xfrm>
            <a:off x="10621818" y="5974606"/>
            <a:ext cx="858982" cy="369332"/>
          </a:xfrm>
          <a:prstGeom prst="rect">
            <a:avLst/>
          </a:prstGeom>
          <a:noFill/>
        </p:spPr>
        <p:txBody>
          <a:bodyPr wrap="square" rtlCol="0">
            <a:spAutoFit/>
          </a:bodyPr>
          <a:lstStyle/>
          <a:p>
            <a:r>
              <a:rPr kumimoji="1" lang="en-US" altLang="zh-CN" dirty="0"/>
              <a:t>23</a:t>
            </a:r>
            <a:endParaRPr kumimoji="1" lang="zh-CN" altLang="en-US" dirty="0"/>
          </a:p>
        </p:txBody>
      </p:sp>
    </p:spTree>
    <p:extLst>
      <p:ext uri="{BB962C8B-B14F-4D97-AF65-F5344CB8AC3E}">
        <p14:creationId xmlns:p14="http://schemas.microsoft.com/office/powerpoint/2010/main" val="24490591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14"/>
          <p:cNvSpPr/>
          <p:nvPr/>
        </p:nvSpPr>
        <p:spPr>
          <a:xfrm>
            <a:off x="5544151" y="0"/>
            <a:ext cx="1105300" cy="3522846"/>
          </a:xfrm>
          <a:custGeom>
            <a:avLst/>
            <a:gdLst>
              <a:gd name="connsiteX0" fmla="*/ 0 w 1105300"/>
              <a:gd name="connsiteY0" fmla="*/ 0 h 3522846"/>
              <a:gd name="connsiteX1" fmla="*/ 1105300 w 1105300"/>
              <a:gd name="connsiteY1" fmla="*/ 0 h 3522846"/>
              <a:gd name="connsiteX2" fmla="*/ 1105300 w 1105300"/>
              <a:gd name="connsiteY2" fmla="*/ 2962730 h 3522846"/>
              <a:gd name="connsiteX3" fmla="*/ 1105300 w 1105300"/>
              <a:gd name="connsiteY3" fmla="*/ 3017791 h 3522846"/>
              <a:gd name="connsiteX4" fmla="*/ 1099824 w 1105300"/>
              <a:gd name="connsiteY4" fmla="*/ 3017791 h 3522846"/>
              <a:gd name="connsiteX5" fmla="*/ 1094072 w 1105300"/>
              <a:gd name="connsiteY5" fmla="*/ 3075613 h 3522846"/>
              <a:gd name="connsiteX6" fmla="*/ 552650 w 1105300"/>
              <a:gd name="connsiteY6" fmla="*/ 3522846 h 3522846"/>
              <a:gd name="connsiteX7" fmla="*/ 11228 w 1105300"/>
              <a:gd name="connsiteY7" fmla="*/ 3075613 h 3522846"/>
              <a:gd name="connsiteX8" fmla="*/ 5477 w 1105300"/>
              <a:gd name="connsiteY8" fmla="*/ 3017791 h 3522846"/>
              <a:gd name="connsiteX9" fmla="*/ 0 w 1105300"/>
              <a:gd name="connsiteY9" fmla="*/ 3017791 h 3522846"/>
              <a:gd name="connsiteX10" fmla="*/ 0 w 1105300"/>
              <a:gd name="connsiteY10" fmla="*/ 2962730 h 352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5300" h="3522846">
                <a:moveTo>
                  <a:pt x="0" y="0"/>
                </a:moveTo>
                <a:lnTo>
                  <a:pt x="1105300" y="0"/>
                </a:lnTo>
                <a:lnTo>
                  <a:pt x="1105300" y="2962730"/>
                </a:lnTo>
                <a:lnTo>
                  <a:pt x="1105300" y="3017791"/>
                </a:lnTo>
                <a:lnTo>
                  <a:pt x="1099824" y="3017791"/>
                </a:lnTo>
                <a:lnTo>
                  <a:pt x="1094072" y="3075613"/>
                </a:lnTo>
                <a:cubicBezTo>
                  <a:pt x="1042540" y="3330849"/>
                  <a:pt x="819718" y="3522846"/>
                  <a:pt x="552650" y="3522846"/>
                </a:cubicBezTo>
                <a:cubicBezTo>
                  <a:pt x="285583" y="3522846"/>
                  <a:pt x="62761" y="3330849"/>
                  <a:pt x="11228" y="3075613"/>
                </a:cubicBezTo>
                <a:lnTo>
                  <a:pt x="5477" y="3017791"/>
                </a:lnTo>
                <a:lnTo>
                  <a:pt x="0" y="3017791"/>
                </a:lnTo>
                <a:lnTo>
                  <a:pt x="0" y="2962730"/>
                </a:lnTo>
                <a:close/>
              </a:path>
            </a:pathLst>
          </a:custGeom>
          <a:solidFill>
            <a:srgbClr val="256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534C"/>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97" name="文本框 128"/>
          <p:cNvSpPr txBox="1"/>
          <p:nvPr/>
        </p:nvSpPr>
        <p:spPr>
          <a:xfrm>
            <a:off x="2865120" y="4805045"/>
            <a:ext cx="6485255" cy="1323439"/>
          </a:xfrm>
          <a:prstGeom prst="rect">
            <a:avLst/>
          </a:prstGeom>
          <a:noFill/>
        </p:spPr>
        <p:txBody>
          <a:bodyPr wrap="square" rtlCol="0">
            <a:spAutoFit/>
          </a:bodyPr>
          <a:lstStyle/>
          <a:p>
            <a:pPr algn="ctr"/>
            <a:r>
              <a:rPr lang="en-US" altLang="zh-CN" sz="4000" b="1" dirty="0">
                <a:solidFill>
                  <a:srgbClr val="256142"/>
                </a:solidFill>
                <a:latin typeface="微软雅黑" panose="020B0503020204020204" pitchFamily="34" charset="-122"/>
                <a:ea typeface="微软雅黑" panose="020B0503020204020204" pitchFamily="34" charset="-122"/>
              </a:rPr>
              <a:t>Practical work of </a:t>
            </a:r>
          </a:p>
          <a:p>
            <a:pPr algn="ctr"/>
            <a:r>
              <a:rPr lang="en-US" altLang="zh-CN" sz="4000" b="1" dirty="0">
                <a:solidFill>
                  <a:srgbClr val="256142"/>
                </a:solidFill>
                <a:latin typeface="微软雅黑" panose="020B0503020204020204" pitchFamily="34" charset="-122"/>
                <a:ea typeface="微软雅黑" panose="020B0503020204020204" pitchFamily="34" charset="-122"/>
              </a:rPr>
              <a:t>teaching researchers</a:t>
            </a:r>
            <a:endParaRPr lang="zh-CN" altLang="en-US" sz="4000" b="1" dirty="0">
              <a:solidFill>
                <a:srgbClr val="256142"/>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5544151" y="2402613"/>
            <a:ext cx="1105300" cy="829945"/>
          </a:xfrm>
          <a:prstGeom prst="rect">
            <a:avLst/>
          </a:prstGeom>
          <a:noFill/>
        </p:spPr>
        <p:txBody>
          <a:bodyPr wrap="square" rtlCol="0">
            <a:spAutoFit/>
          </a:bodyPr>
          <a:lstStyle/>
          <a:p>
            <a:pPr algn="ctr"/>
            <a:r>
              <a:rPr lang="en-US" altLang="zh-CN" sz="4800" b="1" dirty="0">
                <a:solidFill>
                  <a:schemeClr val="bg1"/>
                </a:solidFill>
                <a:latin typeface="Century Gothic" panose="020B0502020202020204" pitchFamily="34" charset="0"/>
                <a:ea typeface="微软雅黑" panose="020B0503020204020204" pitchFamily="34" charset="-122"/>
              </a:rPr>
              <a:t>4</a:t>
            </a:r>
            <a:endParaRPr lang="zh-CN" altLang="en-US" sz="4800" b="1" dirty="0">
              <a:solidFill>
                <a:schemeClr val="bg1"/>
              </a:solidFill>
              <a:latin typeface="Century Gothic" panose="020B0502020202020204" pitchFamily="34" charset="0"/>
              <a:ea typeface="微软雅黑" panose="020B0503020204020204" pitchFamily="34" charset="-122"/>
            </a:endParaRPr>
          </a:p>
        </p:txBody>
      </p:sp>
      <p:sp>
        <p:nvSpPr>
          <p:cNvPr id="9" name="文本框 128"/>
          <p:cNvSpPr txBox="1"/>
          <p:nvPr/>
        </p:nvSpPr>
        <p:spPr>
          <a:xfrm>
            <a:off x="3703278" y="3928516"/>
            <a:ext cx="4785444" cy="646331"/>
          </a:xfrm>
          <a:prstGeom prst="rect">
            <a:avLst/>
          </a:prstGeom>
          <a:noFill/>
        </p:spPr>
        <p:txBody>
          <a:bodyPr wrap="square" rtlCol="0">
            <a:spAutoFit/>
          </a:bodyPr>
          <a:lstStyle/>
          <a:p>
            <a:pPr algn="ctr"/>
            <a:r>
              <a:rPr lang="en-US" altLang="zh-CN" sz="3600" dirty="0">
                <a:solidFill>
                  <a:srgbClr val="256142"/>
                </a:solidFill>
                <a:latin typeface="Century Gothic" panose="020B0502020202020204" pitchFamily="34" charset="0"/>
                <a:ea typeface="微软雅黑" panose="020B0503020204020204" pitchFamily="34" charset="-122"/>
              </a:rPr>
              <a:t>PART FOUR</a:t>
            </a:r>
          </a:p>
        </p:txBody>
      </p:sp>
    </p:spTree>
    <p:extLst>
      <p:ext uri="{BB962C8B-B14F-4D97-AF65-F5344CB8AC3E}">
        <p14:creationId xmlns:p14="http://schemas.microsoft.com/office/powerpoint/2010/main" val="260050067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35" y="-635"/>
            <a:ext cx="12192635" cy="6859270"/>
          </a:xfrm>
          <a:prstGeom prst="rect">
            <a:avLst/>
          </a:prstGeom>
          <a:solidFill>
            <a:srgbClr val="256142"/>
          </a:solidFill>
          <a:ln>
            <a:solidFill>
              <a:srgbClr val="25614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nvSpPr>
        <p:spPr>
          <a:xfrm>
            <a:off x="116836" y="115570"/>
            <a:ext cx="11957685" cy="6626860"/>
          </a:xfrm>
          <a:prstGeom prst="rect">
            <a:avLst/>
          </a:prstGeom>
          <a:solidFill>
            <a:schemeClr val="bg1">
              <a:lumMod val="95000"/>
            </a:schemeClr>
          </a:solidFill>
          <a:ln w="12700">
            <a:solidFill>
              <a:schemeClr val="bg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0" name="图片 119" descr="文本&#10;&#10;低可信度描述已自动生成"/>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43535" y="273685"/>
            <a:ext cx="2305050" cy="374650"/>
          </a:xfrm>
          <a:prstGeom prst="rect">
            <a:avLst/>
          </a:prstGeom>
        </p:spPr>
      </p:pic>
      <p:sp>
        <p:nvSpPr>
          <p:cNvPr id="2" name="文本框 1">
            <a:extLst>
              <a:ext uri="{FF2B5EF4-FFF2-40B4-BE49-F238E27FC236}">
                <a16:creationId xmlns:a16="http://schemas.microsoft.com/office/drawing/2014/main" id="{627670B5-85E7-A243-A266-8E826EB3FF68}"/>
              </a:ext>
            </a:extLst>
          </p:cNvPr>
          <p:cNvSpPr txBox="1"/>
          <p:nvPr/>
        </p:nvSpPr>
        <p:spPr>
          <a:xfrm>
            <a:off x="731779" y="1250638"/>
            <a:ext cx="5364221" cy="4893647"/>
          </a:xfrm>
          <a:prstGeom prst="rect">
            <a:avLst/>
          </a:prstGeom>
          <a:noFill/>
        </p:spPr>
        <p:txBody>
          <a:bodyPr wrap="square" rtlCol="0">
            <a:spAutoFit/>
          </a:bodyPr>
          <a:lstStyle/>
          <a:p>
            <a:pPr indent="457200" algn="just">
              <a:spcAft>
                <a:spcPts val="2400"/>
              </a:spcAft>
            </a:pPr>
            <a:r>
              <a:rPr lang="en-US" altLang="zh-CN" sz="2800" dirty="0">
                <a:solidFill>
                  <a:srgbClr val="256142"/>
                </a:solidFill>
                <a:effectLst/>
                <a:latin typeface="Times New Roman" panose="02020603050405020304" pitchFamily="18" charset="0"/>
                <a:ea typeface="FangSong" panose="02010609060101010101" pitchFamily="49" charset="-122"/>
              </a:rPr>
              <a:t>Teaching researchers are the backbone of subject teaching guidance and promotion. Their daily work is very intense, but to sum up, it can be summarized by three key words: </a:t>
            </a:r>
          </a:p>
          <a:p>
            <a:pPr marL="457200" indent="457200" algn="just">
              <a:spcAft>
                <a:spcPts val="2400"/>
              </a:spcAft>
              <a:buFont typeface="Wingdings" panose="05000000000000000000" pitchFamily="2" charset="2"/>
              <a:buChar char="Ø"/>
            </a:pPr>
            <a:r>
              <a:rPr lang="en-US" altLang="zh-CN" sz="2800" b="1" dirty="0">
                <a:solidFill>
                  <a:srgbClr val="256142"/>
                </a:solidFill>
                <a:effectLst/>
                <a:latin typeface="Times New Roman" panose="02020603050405020304" pitchFamily="18" charset="0"/>
                <a:ea typeface="FangSong" panose="02010609060101010101" pitchFamily="49" charset="-122"/>
              </a:rPr>
              <a:t>Research</a:t>
            </a:r>
            <a:endParaRPr lang="en-US" altLang="zh-CN" sz="2800" b="1" dirty="0">
              <a:solidFill>
                <a:srgbClr val="256142"/>
              </a:solidFill>
              <a:latin typeface="Times New Roman" panose="02020603050405020304" pitchFamily="18" charset="0"/>
              <a:ea typeface="FangSong" panose="02010609060101010101" pitchFamily="49" charset="-122"/>
            </a:endParaRPr>
          </a:p>
          <a:p>
            <a:pPr marL="457200" indent="457200" algn="just">
              <a:spcAft>
                <a:spcPts val="2400"/>
              </a:spcAft>
              <a:buFont typeface="Wingdings" panose="05000000000000000000" pitchFamily="2" charset="2"/>
              <a:buChar char="Ø"/>
            </a:pPr>
            <a:r>
              <a:rPr lang="en-US" altLang="zh-CN" sz="2800" b="1" dirty="0">
                <a:solidFill>
                  <a:srgbClr val="256142"/>
                </a:solidFill>
                <a:effectLst/>
                <a:latin typeface="Times New Roman" panose="02020603050405020304" pitchFamily="18" charset="0"/>
                <a:ea typeface="FangSong" panose="02010609060101010101" pitchFamily="49" charset="-122"/>
              </a:rPr>
              <a:t>Guidance</a:t>
            </a:r>
            <a:endParaRPr lang="en-US" altLang="zh-CN" sz="2800" b="1" dirty="0">
              <a:solidFill>
                <a:srgbClr val="256142"/>
              </a:solidFill>
              <a:latin typeface="Times New Roman" panose="02020603050405020304" pitchFamily="18" charset="0"/>
              <a:ea typeface="FangSong" panose="02010609060101010101" pitchFamily="49" charset="-122"/>
            </a:endParaRPr>
          </a:p>
          <a:p>
            <a:pPr marL="457200" indent="457200" algn="just">
              <a:spcAft>
                <a:spcPts val="2400"/>
              </a:spcAft>
              <a:buFont typeface="Wingdings" panose="05000000000000000000" pitchFamily="2" charset="2"/>
              <a:buChar char="Ø"/>
            </a:pPr>
            <a:r>
              <a:rPr lang="en-US" altLang="zh-CN" sz="2800" b="1" dirty="0">
                <a:solidFill>
                  <a:srgbClr val="256142"/>
                </a:solidFill>
                <a:latin typeface="Times New Roman" panose="02020603050405020304" pitchFamily="18" charset="0"/>
                <a:ea typeface="FangSong" panose="02010609060101010101" pitchFamily="49" charset="-122"/>
              </a:rPr>
              <a:t>S</a:t>
            </a:r>
            <a:r>
              <a:rPr lang="en-US" altLang="zh-CN" sz="2800" b="1" dirty="0">
                <a:solidFill>
                  <a:srgbClr val="256142"/>
                </a:solidFill>
                <a:effectLst/>
                <a:latin typeface="Times New Roman" panose="02020603050405020304" pitchFamily="18" charset="0"/>
                <a:ea typeface="FangSong" panose="02010609060101010101" pitchFamily="49" charset="-122"/>
              </a:rPr>
              <a:t>ervice</a:t>
            </a:r>
            <a:r>
              <a:rPr lang="en-US" altLang="zh-CN" sz="2800" dirty="0">
                <a:solidFill>
                  <a:srgbClr val="256142"/>
                </a:solidFill>
                <a:effectLst/>
                <a:latin typeface="Times New Roman" panose="02020603050405020304" pitchFamily="18" charset="0"/>
                <a:ea typeface="FangSong" panose="02010609060101010101" pitchFamily="49" charset="-122"/>
              </a:rPr>
              <a:t>.</a:t>
            </a:r>
            <a:endParaRPr kumimoji="1" lang="zh-CN" altLang="en-US" sz="2800" dirty="0">
              <a:solidFill>
                <a:srgbClr val="256142"/>
              </a:solidFill>
            </a:endParaRPr>
          </a:p>
        </p:txBody>
      </p:sp>
      <p:sp>
        <p:nvSpPr>
          <p:cNvPr id="3" name="文本框 2">
            <a:extLst>
              <a:ext uri="{FF2B5EF4-FFF2-40B4-BE49-F238E27FC236}">
                <a16:creationId xmlns:a16="http://schemas.microsoft.com/office/drawing/2014/main" id="{75885883-FC40-98F9-DB60-30282789EDD6}"/>
              </a:ext>
            </a:extLst>
          </p:cNvPr>
          <p:cNvSpPr txBox="1"/>
          <p:nvPr/>
        </p:nvSpPr>
        <p:spPr>
          <a:xfrm>
            <a:off x="2962037" y="273685"/>
            <a:ext cx="5908021" cy="523220"/>
          </a:xfrm>
          <a:prstGeom prst="rect">
            <a:avLst/>
          </a:prstGeom>
          <a:solidFill>
            <a:schemeClr val="accent2">
              <a:lumMod val="60000"/>
              <a:lumOff val="40000"/>
            </a:schemeClr>
          </a:solidFill>
        </p:spPr>
        <p:txBody>
          <a:bodyPr wrap="square" rtlCol="0">
            <a:spAutoFit/>
          </a:bodyPr>
          <a:lstStyle/>
          <a:p>
            <a:pPr algn="ctr"/>
            <a:r>
              <a:rPr kumimoji="1" lang="zh-CN" altLang="en-US" sz="2800" dirty="0">
                <a:latin typeface="KaiTi" panose="02010609060101010101" pitchFamily="49" charset="-122"/>
                <a:ea typeface="KaiTi" panose="02010609060101010101" pitchFamily="49" charset="-122"/>
              </a:rPr>
              <a:t>教研员的</a:t>
            </a:r>
            <a:r>
              <a:rPr kumimoji="1" lang="en-US" altLang="zh-CN" sz="2800" dirty="0">
                <a:latin typeface="KaiTi" panose="02010609060101010101" pitchFamily="49" charset="-122"/>
                <a:ea typeface="KaiTi" panose="02010609060101010101" pitchFamily="49" charset="-122"/>
              </a:rPr>
              <a:t>3</a:t>
            </a:r>
            <a:r>
              <a:rPr kumimoji="1" lang="zh-CN" altLang="en-US" sz="2800" dirty="0">
                <a:latin typeface="KaiTi" panose="02010609060101010101" pitchFamily="49" charset="-122"/>
                <a:ea typeface="KaiTi" panose="02010609060101010101" pitchFamily="49" charset="-122"/>
              </a:rPr>
              <a:t>项日常工作</a:t>
            </a:r>
          </a:p>
        </p:txBody>
      </p:sp>
      <p:pic>
        <p:nvPicPr>
          <p:cNvPr id="4" name="图片 3">
            <a:extLst>
              <a:ext uri="{FF2B5EF4-FFF2-40B4-BE49-F238E27FC236}">
                <a16:creationId xmlns:a16="http://schemas.microsoft.com/office/drawing/2014/main" id="{FA331C18-4C1D-E7D5-A049-100095789576}"/>
              </a:ext>
            </a:extLst>
          </p:cNvPr>
          <p:cNvPicPr>
            <a:picLocks noChangeAspect="1"/>
          </p:cNvPicPr>
          <p:nvPr/>
        </p:nvPicPr>
        <p:blipFill>
          <a:blip r:embed="rId6"/>
          <a:stretch>
            <a:fillRect/>
          </a:stretch>
        </p:blipFill>
        <p:spPr>
          <a:xfrm>
            <a:off x="6566769" y="2716753"/>
            <a:ext cx="5036982" cy="3427532"/>
          </a:xfrm>
          <a:prstGeom prst="rect">
            <a:avLst/>
          </a:prstGeom>
        </p:spPr>
      </p:pic>
      <p:sp>
        <p:nvSpPr>
          <p:cNvPr id="5" name="文本框 4">
            <a:extLst>
              <a:ext uri="{FF2B5EF4-FFF2-40B4-BE49-F238E27FC236}">
                <a16:creationId xmlns:a16="http://schemas.microsoft.com/office/drawing/2014/main" id="{ECADA94A-4214-2EE4-05E5-8B0D05235E62}"/>
              </a:ext>
            </a:extLst>
          </p:cNvPr>
          <p:cNvSpPr txBox="1"/>
          <p:nvPr/>
        </p:nvSpPr>
        <p:spPr>
          <a:xfrm>
            <a:off x="10686473" y="6308436"/>
            <a:ext cx="794327" cy="369332"/>
          </a:xfrm>
          <a:prstGeom prst="rect">
            <a:avLst/>
          </a:prstGeom>
          <a:noFill/>
        </p:spPr>
        <p:txBody>
          <a:bodyPr wrap="square" rtlCol="0">
            <a:spAutoFit/>
          </a:bodyPr>
          <a:lstStyle/>
          <a:p>
            <a:r>
              <a:rPr kumimoji="1" lang="en-US" altLang="zh-CN" dirty="0"/>
              <a:t>25</a:t>
            </a:r>
            <a:endParaRPr kumimoji="1" lang="zh-CN" altLang="en-US" dirty="0"/>
          </a:p>
        </p:txBody>
      </p:sp>
    </p:spTree>
    <p:extLst>
      <p:ext uri="{BB962C8B-B14F-4D97-AF65-F5344CB8AC3E}">
        <p14:creationId xmlns:p14="http://schemas.microsoft.com/office/powerpoint/2010/main" val="243323848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35" y="-635"/>
            <a:ext cx="12192635" cy="6859270"/>
          </a:xfrm>
          <a:prstGeom prst="rect">
            <a:avLst/>
          </a:prstGeom>
          <a:solidFill>
            <a:srgbClr val="256142"/>
          </a:solidFill>
          <a:ln>
            <a:solidFill>
              <a:srgbClr val="25614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nvSpPr>
        <p:spPr>
          <a:xfrm>
            <a:off x="136521" y="115570"/>
            <a:ext cx="11957685" cy="6626860"/>
          </a:xfrm>
          <a:prstGeom prst="rect">
            <a:avLst/>
          </a:prstGeom>
          <a:solidFill>
            <a:schemeClr val="bg1">
              <a:lumMod val="95000"/>
            </a:schemeClr>
          </a:solidFill>
          <a:ln w="12700">
            <a:solidFill>
              <a:schemeClr val="bg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0" name="图片 119" descr="文本&#10;&#10;低可信度描述已自动生成"/>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43535" y="273685"/>
            <a:ext cx="2305050" cy="374650"/>
          </a:xfrm>
          <a:prstGeom prst="rect">
            <a:avLst/>
          </a:prstGeom>
        </p:spPr>
      </p:pic>
      <p:sp>
        <p:nvSpPr>
          <p:cNvPr id="2" name="文本框 1">
            <a:extLst>
              <a:ext uri="{FF2B5EF4-FFF2-40B4-BE49-F238E27FC236}">
                <a16:creationId xmlns:a16="http://schemas.microsoft.com/office/drawing/2014/main" id="{627670B5-85E7-A243-A266-8E826EB3FF68}"/>
              </a:ext>
            </a:extLst>
          </p:cNvPr>
          <p:cNvSpPr txBox="1"/>
          <p:nvPr/>
        </p:nvSpPr>
        <p:spPr>
          <a:xfrm>
            <a:off x="751464" y="922655"/>
            <a:ext cx="10727801" cy="5401479"/>
          </a:xfrm>
          <a:prstGeom prst="rect">
            <a:avLst/>
          </a:prstGeom>
          <a:noFill/>
        </p:spPr>
        <p:txBody>
          <a:bodyPr wrap="square" rtlCol="0">
            <a:spAutoFit/>
          </a:bodyPr>
          <a:lstStyle/>
          <a:p>
            <a:pPr marL="514350" indent="-514350" algn="just">
              <a:spcAft>
                <a:spcPts val="600"/>
              </a:spcAft>
              <a:buAutoNum type="arabicPeriod"/>
            </a:pPr>
            <a:r>
              <a:rPr lang="en-US" altLang="zh-CN" sz="2800" dirty="0">
                <a:solidFill>
                  <a:srgbClr val="256142"/>
                </a:solidFill>
                <a:effectLst/>
                <a:latin typeface="Times New Roman" panose="02020603050405020304" pitchFamily="18" charset="0"/>
                <a:ea typeface="FangSong" panose="02010609060101010101" pitchFamily="49" charset="-122"/>
              </a:rPr>
              <a:t>Professional research on all elements of education and teaching</a:t>
            </a:r>
            <a:endParaRPr lang="en-US" altLang="zh-CN" sz="2800" dirty="0">
              <a:solidFill>
                <a:srgbClr val="256142"/>
              </a:solidFill>
              <a:latin typeface="Times New Roman" panose="02020603050405020304" pitchFamily="18" charset="0"/>
              <a:ea typeface="FangSong" panose="02010609060101010101" pitchFamily="49" charset="-122"/>
            </a:endParaRPr>
          </a:p>
          <a:p>
            <a:pPr indent="457200" algn="just"/>
            <a:r>
              <a:rPr lang="en-US" altLang="zh-CN" sz="2400" dirty="0">
                <a:solidFill>
                  <a:srgbClr val="256142"/>
                </a:solidFill>
                <a:latin typeface="Times New Roman" panose="02020603050405020304" pitchFamily="18" charset="0"/>
                <a:ea typeface="FangSong" panose="02010609060101010101" pitchFamily="49" charset="-122"/>
              </a:rPr>
              <a:t>The major difference between teaching researchers and ordinary teachers is that they focus more on education and teaching research. Teaching researchers are first and foremost researchers of education and teaching. At present, they focus on comprehensively improving students' core competencies, linking them with the reality of subject education, focusing on researching the issues faced in the development of subject education, actively promoting curriculum reform, and strengthening curriculum construction. Teaching researchers also go deep into schools to carry out teaching investigations, teaching diagnosis and experience summaries, promptly discover problems, conduct discussions and propose countermeasures. In addition, they also lead teachers to actively explore, study teaching rules, summarize practical experience, and set typical examples under the guidance of certain theories. In addition, they also organize backbone forces to carry out special research and research on key issues to form valuable educational research results. </a:t>
            </a:r>
          </a:p>
        </p:txBody>
      </p:sp>
      <p:sp>
        <p:nvSpPr>
          <p:cNvPr id="3" name="文本框 2">
            <a:extLst>
              <a:ext uri="{FF2B5EF4-FFF2-40B4-BE49-F238E27FC236}">
                <a16:creationId xmlns:a16="http://schemas.microsoft.com/office/drawing/2014/main" id="{15A015E4-2DF7-4994-C4CB-29FC16E4583A}"/>
              </a:ext>
            </a:extLst>
          </p:cNvPr>
          <p:cNvSpPr txBox="1"/>
          <p:nvPr/>
        </p:nvSpPr>
        <p:spPr>
          <a:xfrm>
            <a:off x="2962037" y="273685"/>
            <a:ext cx="5908021" cy="523220"/>
          </a:xfrm>
          <a:prstGeom prst="rect">
            <a:avLst/>
          </a:prstGeom>
          <a:solidFill>
            <a:schemeClr val="accent2">
              <a:lumMod val="60000"/>
              <a:lumOff val="40000"/>
            </a:schemeClr>
          </a:solidFill>
        </p:spPr>
        <p:txBody>
          <a:bodyPr wrap="square" rtlCol="0">
            <a:spAutoFit/>
          </a:bodyPr>
          <a:lstStyle/>
          <a:p>
            <a:pPr algn="ctr"/>
            <a:r>
              <a:rPr kumimoji="1" lang="zh-CN" altLang="en-US" sz="2800" dirty="0">
                <a:latin typeface="KaiTi" panose="02010609060101010101" pitchFamily="49" charset="-122"/>
                <a:ea typeface="KaiTi" panose="02010609060101010101" pitchFamily="49" charset="-122"/>
              </a:rPr>
              <a:t>教研员的专业研究</a:t>
            </a:r>
          </a:p>
        </p:txBody>
      </p:sp>
      <p:sp>
        <p:nvSpPr>
          <p:cNvPr id="4" name="文本框 3">
            <a:extLst>
              <a:ext uri="{FF2B5EF4-FFF2-40B4-BE49-F238E27FC236}">
                <a16:creationId xmlns:a16="http://schemas.microsoft.com/office/drawing/2014/main" id="{1A774D4C-FD7E-AD01-31C8-41B064157E51}"/>
              </a:ext>
            </a:extLst>
          </p:cNvPr>
          <p:cNvSpPr txBox="1"/>
          <p:nvPr/>
        </p:nvSpPr>
        <p:spPr>
          <a:xfrm>
            <a:off x="10464800" y="6169891"/>
            <a:ext cx="840509" cy="369332"/>
          </a:xfrm>
          <a:prstGeom prst="rect">
            <a:avLst/>
          </a:prstGeom>
          <a:noFill/>
        </p:spPr>
        <p:txBody>
          <a:bodyPr wrap="square" rtlCol="0">
            <a:spAutoFit/>
          </a:bodyPr>
          <a:lstStyle/>
          <a:p>
            <a:r>
              <a:rPr kumimoji="1" lang="en-US" altLang="zh-CN" dirty="0"/>
              <a:t>26</a:t>
            </a:r>
            <a:endParaRPr kumimoji="1" lang="zh-CN" altLang="en-US" dirty="0"/>
          </a:p>
        </p:txBody>
      </p:sp>
    </p:spTree>
    <p:extLst>
      <p:ext uri="{BB962C8B-B14F-4D97-AF65-F5344CB8AC3E}">
        <p14:creationId xmlns:p14="http://schemas.microsoft.com/office/powerpoint/2010/main" val="367502581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35" y="-635"/>
            <a:ext cx="12192635" cy="6859270"/>
          </a:xfrm>
          <a:prstGeom prst="rect">
            <a:avLst/>
          </a:prstGeom>
          <a:solidFill>
            <a:srgbClr val="256142"/>
          </a:solidFill>
          <a:ln>
            <a:solidFill>
              <a:srgbClr val="25614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nvSpPr>
        <p:spPr>
          <a:xfrm>
            <a:off x="116838" y="115570"/>
            <a:ext cx="11957685" cy="6626860"/>
          </a:xfrm>
          <a:prstGeom prst="rect">
            <a:avLst/>
          </a:prstGeom>
          <a:solidFill>
            <a:schemeClr val="bg1">
              <a:lumMod val="95000"/>
            </a:schemeClr>
          </a:solidFill>
          <a:ln w="12700">
            <a:solidFill>
              <a:schemeClr val="bg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0" name="图片 119" descr="文本&#10;&#10;低可信度描述已自动生成"/>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43535" y="273685"/>
            <a:ext cx="2305050" cy="374650"/>
          </a:xfrm>
          <a:prstGeom prst="rect">
            <a:avLst/>
          </a:prstGeom>
        </p:spPr>
      </p:pic>
      <p:sp>
        <p:nvSpPr>
          <p:cNvPr id="2" name="文本框 1">
            <a:extLst>
              <a:ext uri="{FF2B5EF4-FFF2-40B4-BE49-F238E27FC236}">
                <a16:creationId xmlns:a16="http://schemas.microsoft.com/office/drawing/2014/main" id="{627670B5-85E7-A243-A266-8E826EB3FF68}"/>
              </a:ext>
            </a:extLst>
          </p:cNvPr>
          <p:cNvSpPr txBox="1"/>
          <p:nvPr/>
        </p:nvSpPr>
        <p:spPr>
          <a:xfrm>
            <a:off x="731781" y="1128370"/>
            <a:ext cx="10727801" cy="4601260"/>
          </a:xfrm>
          <a:prstGeom prst="rect">
            <a:avLst/>
          </a:prstGeom>
          <a:noFill/>
        </p:spPr>
        <p:txBody>
          <a:bodyPr wrap="square" rtlCol="0">
            <a:spAutoFit/>
          </a:bodyPr>
          <a:lstStyle/>
          <a:p>
            <a:pPr indent="457200" algn="just">
              <a:spcAft>
                <a:spcPts val="600"/>
              </a:spcAft>
            </a:pPr>
            <a:r>
              <a:rPr lang="en-US" altLang="zh-CN" sz="2400" dirty="0">
                <a:solidFill>
                  <a:srgbClr val="256142"/>
                </a:solidFill>
                <a:effectLst/>
                <a:latin typeface="Times New Roman" panose="02020603050405020304" pitchFamily="18" charset="0"/>
                <a:ea typeface="FangSong" panose="02010609060101010101" pitchFamily="49" charset="-122"/>
              </a:rPr>
              <a:t>In practice, teaching and research staff can continuously innovate working mechanisms and working methods, unite and lead teachers to explore and invent a series of teaching and research activities such as project research, demonstration observation, lesson study, teaching forum, action research and other forms of teaching and research activities, forming a regional teaching and research Effective teaching and research models such as continuous teaching and research, online teaching and research, school-based teaching and research, theme teaching and research, and project teaching and research have accumulated vivid and rich practical teaching and research experience. </a:t>
            </a:r>
          </a:p>
          <a:p>
            <a:pPr indent="457200" algn="just">
              <a:spcAft>
                <a:spcPts val="600"/>
              </a:spcAft>
            </a:pPr>
            <a:r>
              <a:rPr lang="en-US" altLang="zh-CN" sz="2400" dirty="0">
                <a:solidFill>
                  <a:srgbClr val="256142"/>
                </a:solidFill>
                <a:effectLst/>
                <a:latin typeface="Times New Roman" panose="02020603050405020304" pitchFamily="18" charset="0"/>
                <a:ea typeface="FangSong" panose="02010609060101010101" pitchFamily="49" charset="-122"/>
              </a:rPr>
              <a:t>These experiences are not only the transformation of research results, but also provide new materials for further research, raise new questions, and achieve the close integration and two-way promotion of teaching and research.</a:t>
            </a:r>
            <a:endParaRPr kumimoji="1" lang="zh-CN" altLang="en-US" sz="2400" dirty="0">
              <a:solidFill>
                <a:srgbClr val="256142"/>
              </a:solidFill>
            </a:endParaRPr>
          </a:p>
        </p:txBody>
      </p:sp>
      <p:sp>
        <p:nvSpPr>
          <p:cNvPr id="3" name="文本框 2">
            <a:extLst>
              <a:ext uri="{FF2B5EF4-FFF2-40B4-BE49-F238E27FC236}">
                <a16:creationId xmlns:a16="http://schemas.microsoft.com/office/drawing/2014/main" id="{AD053416-71D3-A1D3-A1AC-8F71E14E7DD1}"/>
              </a:ext>
            </a:extLst>
          </p:cNvPr>
          <p:cNvSpPr txBox="1"/>
          <p:nvPr/>
        </p:nvSpPr>
        <p:spPr>
          <a:xfrm>
            <a:off x="2962037" y="273685"/>
            <a:ext cx="5908021" cy="523220"/>
          </a:xfrm>
          <a:prstGeom prst="rect">
            <a:avLst/>
          </a:prstGeom>
          <a:solidFill>
            <a:schemeClr val="accent2">
              <a:lumMod val="60000"/>
              <a:lumOff val="40000"/>
            </a:schemeClr>
          </a:solidFill>
        </p:spPr>
        <p:txBody>
          <a:bodyPr wrap="square" rtlCol="0">
            <a:spAutoFit/>
          </a:bodyPr>
          <a:lstStyle/>
          <a:p>
            <a:pPr algn="ctr"/>
            <a:r>
              <a:rPr kumimoji="1" lang="zh-CN" altLang="en-US" sz="2800" dirty="0">
                <a:latin typeface="KaiTi" panose="02010609060101010101" pitchFamily="49" charset="-122"/>
                <a:ea typeface="KaiTi" panose="02010609060101010101" pitchFamily="49" charset="-122"/>
              </a:rPr>
              <a:t>教研员带动学校教师进行合作研究</a:t>
            </a:r>
          </a:p>
        </p:txBody>
      </p:sp>
      <p:sp>
        <p:nvSpPr>
          <p:cNvPr id="4" name="文本框 3">
            <a:extLst>
              <a:ext uri="{FF2B5EF4-FFF2-40B4-BE49-F238E27FC236}">
                <a16:creationId xmlns:a16="http://schemas.microsoft.com/office/drawing/2014/main" id="{469CF2F1-1024-C680-E51D-DA4595BC9DD3}"/>
              </a:ext>
            </a:extLst>
          </p:cNvPr>
          <p:cNvSpPr txBox="1"/>
          <p:nvPr/>
        </p:nvSpPr>
        <p:spPr>
          <a:xfrm>
            <a:off x="10363200" y="5975927"/>
            <a:ext cx="822036" cy="369332"/>
          </a:xfrm>
          <a:prstGeom prst="rect">
            <a:avLst/>
          </a:prstGeom>
          <a:noFill/>
        </p:spPr>
        <p:txBody>
          <a:bodyPr wrap="square" rtlCol="0">
            <a:spAutoFit/>
          </a:bodyPr>
          <a:lstStyle/>
          <a:p>
            <a:r>
              <a:rPr kumimoji="1" lang="en-US" altLang="zh-CN" dirty="0"/>
              <a:t>27</a:t>
            </a:r>
            <a:endParaRPr kumimoji="1" lang="zh-CN" altLang="en-US" dirty="0"/>
          </a:p>
        </p:txBody>
      </p:sp>
    </p:spTree>
    <p:extLst>
      <p:ext uri="{BB962C8B-B14F-4D97-AF65-F5344CB8AC3E}">
        <p14:creationId xmlns:p14="http://schemas.microsoft.com/office/powerpoint/2010/main" val="68437250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35" y="-635"/>
            <a:ext cx="12192635" cy="6859270"/>
          </a:xfrm>
          <a:prstGeom prst="rect">
            <a:avLst/>
          </a:prstGeom>
          <a:solidFill>
            <a:srgbClr val="256142"/>
          </a:solidFill>
          <a:ln>
            <a:solidFill>
              <a:srgbClr val="25614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nvSpPr>
        <p:spPr>
          <a:xfrm>
            <a:off x="136521" y="115570"/>
            <a:ext cx="11957685" cy="6626860"/>
          </a:xfrm>
          <a:prstGeom prst="rect">
            <a:avLst/>
          </a:prstGeom>
          <a:solidFill>
            <a:schemeClr val="bg1">
              <a:lumMod val="95000"/>
            </a:schemeClr>
          </a:solidFill>
          <a:ln w="12700">
            <a:solidFill>
              <a:schemeClr val="bg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0" name="图片 119" descr="文本&#10;&#10;低可信度描述已自动生成"/>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43535" y="273685"/>
            <a:ext cx="2305050" cy="374650"/>
          </a:xfrm>
          <a:prstGeom prst="rect">
            <a:avLst/>
          </a:prstGeom>
        </p:spPr>
      </p:pic>
      <p:sp>
        <p:nvSpPr>
          <p:cNvPr id="2" name="文本框 1">
            <a:extLst>
              <a:ext uri="{FF2B5EF4-FFF2-40B4-BE49-F238E27FC236}">
                <a16:creationId xmlns:a16="http://schemas.microsoft.com/office/drawing/2014/main" id="{627670B5-85E7-A243-A266-8E826EB3FF68}"/>
              </a:ext>
            </a:extLst>
          </p:cNvPr>
          <p:cNvSpPr txBox="1"/>
          <p:nvPr/>
        </p:nvSpPr>
        <p:spPr>
          <a:xfrm>
            <a:off x="678979" y="1024525"/>
            <a:ext cx="10872771" cy="4662815"/>
          </a:xfrm>
          <a:prstGeom prst="rect">
            <a:avLst/>
          </a:prstGeom>
          <a:noFill/>
        </p:spPr>
        <p:txBody>
          <a:bodyPr wrap="square" rtlCol="0">
            <a:spAutoFit/>
          </a:bodyPr>
          <a:lstStyle/>
          <a:p>
            <a:pPr algn="just">
              <a:spcAft>
                <a:spcPts val="600"/>
              </a:spcAft>
            </a:pPr>
            <a:r>
              <a:rPr lang="en-US" altLang="zh-CN" sz="2800" dirty="0">
                <a:solidFill>
                  <a:srgbClr val="256142"/>
                </a:solidFill>
                <a:effectLst/>
                <a:latin typeface="Times New Roman" panose="02020603050405020304" pitchFamily="18" charset="0"/>
                <a:ea typeface="FangSong" panose="02010609060101010101" pitchFamily="49" charset="-122"/>
              </a:rPr>
              <a:t>2. Regular guidance for subject teachers’ teaching</a:t>
            </a:r>
          </a:p>
          <a:p>
            <a:pPr indent="457200" algn="just"/>
            <a:r>
              <a:rPr lang="en-US" altLang="zh-CN" sz="2400" dirty="0">
                <a:solidFill>
                  <a:srgbClr val="256142"/>
                </a:solidFill>
                <a:latin typeface="Times New Roman" panose="02020603050405020304" pitchFamily="18" charset="0"/>
                <a:ea typeface="FangSong" panose="02010609060101010101" pitchFamily="49" charset="-122"/>
              </a:rPr>
              <a:t>Teaching researchers are also responsible for guiding teachers’ teaching work, including teaching design, teaching methods, teaching methods, etc. They can accurately understand teachers' teaching needs, provide targeted guidance and training according to different needs, and help teachers improve their teaching standards. Teaching researchers will also organize and guide teachers to study new curriculum standards and new textbooks, and demonstrate excellent teaching methods and means to teachers through open classes, special lectures, etc. At the same time, they also pay attention to the guidance of experts, inviting well-known experts and scholars at the municipal and even national levels to approach teachers and classrooms, participate in lectures and evaluate classes, and provide suggestions and directions for school-based teaching and research work. </a:t>
            </a:r>
          </a:p>
        </p:txBody>
      </p:sp>
      <p:sp>
        <p:nvSpPr>
          <p:cNvPr id="3" name="文本框 2">
            <a:extLst>
              <a:ext uri="{FF2B5EF4-FFF2-40B4-BE49-F238E27FC236}">
                <a16:creationId xmlns:a16="http://schemas.microsoft.com/office/drawing/2014/main" id="{FC0238AB-DF70-CEFE-3B66-DECBA3F59062}"/>
              </a:ext>
            </a:extLst>
          </p:cNvPr>
          <p:cNvSpPr txBox="1"/>
          <p:nvPr/>
        </p:nvSpPr>
        <p:spPr>
          <a:xfrm>
            <a:off x="2962037" y="273685"/>
            <a:ext cx="5908021" cy="523220"/>
          </a:xfrm>
          <a:prstGeom prst="rect">
            <a:avLst/>
          </a:prstGeom>
          <a:solidFill>
            <a:schemeClr val="accent2">
              <a:lumMod val="60000"/>
              <a:lumOff val="40000"/>
            </a:schemeClr>
          </a:solidFill>
        </p:spPr>
        <p:txBody>
          <a:bodyPr wrap="square" rtlCol="0">
            <a:spAutoFit/>
          </a:bodyPr>
          <a:lstStyle/>
          <a:p>
            <a:pPr algn="ctr"/>
            <a:r>
              <a:rPr kumimoji="1" lang="zh-CN" altLang="en-US" sz="2800" dirty="0">
                <a:latin typeface="KaiTi" panose="02010609060101010101" pitchFamily="49" charset="-122"/>
                <a:ea typeface="KaiTi" panose="02010609060101010101" pitchFamily="49" charset="-122"/>
              </a:rPr>
              <a:t>教研员指导学校教师的课堂教学</a:t>
            </a:r>
          </a:p>
        </p:txBody>
      </p:sp>
      <p:sp>
        <p:nvSpPr>
          <p:cNvPr id="4" name="文本框 3">
            <a:extLst>
              <a:ext uri="{FF2B5EF4-FFF2-40B4-BE49-F238E27FC236}">
                <a16:creationId xmlns:a16="http://schemas.microsoft.com/office/drawing/2014/main" id="{DBD7FF2B-D4D3-5689-DFC9-09666020B844}"/>
              </a:ext>
            </a:extLst>
          </p:cNvPr>
          <p:cNvSpPr txBox="1"/>
          <p:nvPr/>
        </p:nvSpPr>
        <p:spPr>
          <a:xfrm>
            <a:off x="10474036" y="5966691"/>
            <a:ext cx="997528" cy="369332"/>
          </a:xfrm>
          <a:prstGeom prst="rect">
            <a:avLst/>
          </a:prstGeom>
          <a:noFill/>
        </p:spPr>
        <p:txBody>
          <a:bodyPr wrap="square" rtlCol="0">
            <a:spAutoFit/>
          </a:bodyPr>
          <a:lstStyle/>
          <a:p>
            <a:r>
              <a:rPr kumimoji="1" lang="en-US" altLang="zh-CN" dirty="0"/>
              <a:t>28</a:t>
            </a:r>
            <a:endParaRPr kumimoji="1" lang="zh-CN" altLang="en-US" dirty="0"/>
          </a:p>
        </p:txBody>
      </p:sp>
    </p:spTree>
    <p:extLst>
      <p:ext uri="{BB962C8B-B14F-4D97-AF65-F5344CB8AC3E}">
        <p14:creationId xmlns:p14="http://schemas.microsoft.com/office/powerpoint/2010/main" val="199649021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35" y="-635"/>
            <a:ext cx="12192635" cy="6859270"/>
          </a:xfrm>
          <a:prstGeom prst="rect">
            <a:avLst/>
          </a:prstGeom>
          <a:solidFill>
            <a:srgbClr val="256142"/>
          </a:solidFill>
          <a:ln>
            <a:solidFill>
              <a:srgbClr val="25614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nvSpPr>
        <p:spPr>
          <a:xfrm>
            <a:off x="116839" y="115569"/>
            <a:ext cx="11957685" cy="6626860"/>
          </a:xfrm>
          <a:prstGeom prst="rect">
            <a:avLst/>
          </a:prstGeom>
          <a:solidFill>
            <a:schemeClr val="bg1">
              <a:lumMod val="95000"/>
            </a:schemeClr>
          </a:solidFill>
          <a:ln w="12700">
            <a:solidFill>
              <a:schemeClr val="bg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0" name="图片 119" descr="文本&#10;&#10;低可信度描述已自动生成"/>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43535" y="273685"/>
            <a:ext cx="2305050" cy="374650"/>
          </a:xfrm>
          <a:prstGeom prst="rect">
            <a:avLst/>
          </a:prstGeom>
        </p:spPr>
      </p:pic>
      <p:sp>
        <p:nvSpPr>
          <p:cNvPr id="2" name="文本框 1">
            <a:extLst>
              <a:ext uri="{FF2B5EF4-FFF2-40B4-BE49-F238E27FC236}">
                <a16:creationId xmlns:a16="http://schemas.microsoft.com/office/drawing/2014/main" id="{627670B5-85E7-A243-A266-8E826EB3FF68}"/>
              </a:ext>
            </a:extLst>
          </p:cNvPr>
          <p:cNvSpPr txBox="1"/>
          <p:nvPr/>
        </p:nvSpPr>
        <p:spPr>
          <a:xfrm>
            <a:off x="654574" y="982176"/>
            <a:ext cx="10727801" cy="4970591"/>
          </a:xfrm>
          <a:prstGeom prst="rect">
            <a:avLst/>
          </a:prstGeom>
          <a:noFill/>
        </p:spPr>
        <p:txBody>
          <a:bodyPr wrap="square" rtlCol="0">
            <a:spAutoFit/>
          </a:bodyPr>
          <a:lstStyle/>
          <a:p>
            <a:pPr indent="457200" algn="just">
              <a:spcAft>
                <a:spcPts val="600"/>
              </a:spcAft>
            </a:pPr>
            <a:r>
              <a:rPr lang="en-US" altLang="zh-CN" sz="2400" dirty="0">
                <a:solidFill>
                  <a:srgbClr val="256142"/>
                </a:solidFill>
                <a:effectLst/>
                <a:latin typeface="Times New Roman" panose="02020603050405020304" pitchFamily="18" charset="0"/>
                <a:ea typeface="FangSong" panose="02010609060101010101" pitchFamily="49" charset="-122"/>
              </a:rPr>
              <a:t>Times are developing and education is changing. The ten-year cycle of curriculum reform has become a common practice in education reform in countries around the world. China, like many countries in the world, has experienced eight basic education curriculum reforms in the past 75 years. </a:t>
            </a:r>
          </a:p>
          <a:p>
            <a:pPr indent="457200" algn="just">
              <a:spcAft>
                <a:spcPts val="600"/>
              </a:spcAft>
            </a:pPr>
            <a:r>
              <a:rPr lang="en-US" altLang="zh-CN" sz="2400" dirty="0">
                <a:solidFill>
                  <a:srgbClr val="256142"/>
                </a:solidFill>
                <a:effectLst/>
                <a:latin typeface="Times New Roman" panose="02020603050405020304" pitchFamily="18" charset="0"/>
                <a:ea typeface="FangSong" panose="02010609060101010101" pitchFamily="49" charset="-122"/>
              </a:rPr>
              <a:t>Every time the curriculum is reformed, teaching researchers in teaching and research institutions are responsible for the important work of researching and guiding the implementation of the curriculum, playing a "bridge" role for the smooth implementation of the curriculum. It can be said that giving full play to the supporting role of teaching and research has become the secret weapon of my country’s previous curriculum reforms. Teaching researchers are regarded as the transformers of national and local curriculum and teaching policies, the promoters of curriculum reform, the organizers of regional teaching research, the guides of school teaching reforms, and the promoters of teachers' professional development.</a:t>
            </a:r>
          </a:p>
        </p:txBody>
      </p:sp>
      <p:sp>
        <p:nvSpPr>
          <p:cNvPr id="3" name="文本框 2">
            <a:extLst>
              <a:ext uri="{FF2B5EF4-FFF2-40B4-BE49-F238E27FC236}">
                <a16:creationId xmlns:a16="http://schemas.microsoft.com/office/drawing/2014/main" id="{91BD859D-E08C-9F78-677C-17B371E167BE}"/>
              </a:ext>
            </a:extLst>
          </p:cNvPr>
          <p:cNvSpPr txBox="1"/>
          <p:nvPr/>
        </p:nvSpPr>
        <p:spPr>
          <a:xfrm>
            <a:off x="2962037" y="273685"/>
            <a:ext cx="5908021" cy="523220"/>
          </a:xfrm>
          <a:prstGeom prst="rect">
            <a:avLst/>
          </a:prstGeom>
          <a:solidFill>
            <a:schemeClr val="accent2">
              <a:lumMod val="60000"/>
              <a:lumOff val="40000"/>
            </a:schemeClr>
          </a:solidFill>
        </p:spPr>
        <p:txBody>
          <a:bodyPr wrap="square" rtlCol="0">
            <a:spAutoFit/>
          </a:bodyPr>
          <a:lstStyle/>
          <a:p>
            <a:pPr algn="ctr"/>
            <a:r>
              <a:rPr kumimoji="1" lang="zh-CN" altLang="en-US" sz="2800" dirty="0">
                <a:latin typeface="KaiTi" panose="02010609060101010101" pitchFamily="49" charset="-122"/>
                <a:ea typeface="KaiTi" panose="02010609060101010101" pitchFamily="49" charset="-122"/>
              </a:rPr>
              <a:t>教研员在中国课程改革中的作用</a:t>
            </a:r>
          </a:p>
        </p:txBody>
      </p:sp>
      <p:sp>
        <p:nvSpPr>
          <p:cNvPr id="4" name="文本框 3">
            <a:extLst>
              <a:ext uri="{FF2B5EF4-FFF2-40B4-BE49-F238E27FC236}">
                <a16:creationId xmlns:a16="http://schemas.microsoft.com/office/drawing/2014/main" id="{9D9A5C75-1104-5241-1E1D-2CF19B8C6460}"/>
              </a:ext>
            </a:extLst>
          </p:cNvPr>
          <p:cNvSpPr txBox="1"/>
          <p:nvPr/>
        </p:nvSpPr>
        <p:spPr>
          <a:xfrm>
            <a:off x="10113818" y="6105236"/>
            <a:ext cx="822037" cy="369332"/>
          </a:xfrm>
          <a:prstGeom prst="rect">
            <a:avLst/>
          </a:prstGeom>
          <a:noFill/>
        </p:spPr>
        <p:txBody>
          <a:bodyPr wrap="square" rtlCol="0">
            <a:spAutoFit/>
          </a:bodyPr>
          <a:lstStyle/>
          <a:p>
            <a:r>
              <a:rPr kumimoji="1" lang="en-US" altLang="zh-CN" dirty="0"/>
              <a:t>29</a:t>
            </a:r>
            <a:endParaRPr kumimoji="1" lang="zh-CN" altLang="en-US" dirty="0"/>
          </a:p>
        </p:txBody>
      </p:sp>
    </p:spTree>
    <p:extLst>
      <p:ext uri="{BB962C8B-B14F-4D97-AF65-F5344CB8AC3E}">
        <p14:creationId xmlns:p14="http://schemas.microsoft.com/office/powerpoint/2010/main" val="355020498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14"/>
          <p:cNvSpPr/>
          <p:nvPr/>
        </p:nvSpPr>
        <p:spPr>
          <a:xfrm>
            <a:off x="5544151" y="0"/>
            <a:ext cx="1105300" cy="3522846"/>
          </a:xfrm>
          <a:custGeom>
            <a:avLst/>
            <a:gdLst>
              <a:gd name="connsiteX0" fmla="*/ 0 w 1105300"/>
              <a:gd name="connsiteY0" fmla="*/ 0 h 3522846"/>
              <a:gd name="connsiteX1" fmla="*/ 1105300 w 1105300"/>
              <a:gd name="connsiteY1" fmla="*/ 0 h 3522846"/>
              <a:gd name="connsiteX2" fmla="*/ 1105300 w 1105300"/>
              <a:gd name="connsiteY2" fmla="*/ 2962730 h 3522846"/>
              <a:gd name="connsiteX3" fmla="*/ 1105300 w 1105300"/>
              <a:gd name="connsiteY3" fmla="*/ 3017791 h 3522846"/>
              <a:gd name="connsiteX4" fmla="*/ 1099824 w 1105300"/>
              <a:gd name="connsiteY4" fmla="*/ 3017791 h 3522846"/>
              <a:gd name="connsiteX5" fmla="*/ 1094072 w 1105300"/>
              <a:gd name="connsiteY5" fmla="*/ 3075613 h 3522846"/>
              <a:gd name="connsiteX6" fmla="*/ 552650 w 1105300"/>
              <a:gd name="connsiteY6" fmla="*/ 3522846 h 3522846"/>
              <a:gd name="connsiteX7" fmla="*/ 11228 w 1105300"/>
              <a:gd name="connsiteY7" fmla="*/ 3075613 h 3522846"/>
              <a:gd name="connsiteX8" fmla="*/ 5477 w 1105300"/>
              <a:gd name="connsiteY8" fmla="*/ 3017791 h 3522846"/>
              <a:gd name="connsiteX9" fmla="*/ 0 w 1105300"/>
              <a:gd name="connsiteY9" fmla="*/ 3017791 h 3522846"/>
              <a:gd name="connsiteX10" fmla="*/ 0 w 1105300"/>
              <a:gd name="connsiteY10" fmla="*/ 2962730 h 352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5300" h="3522846">
                <a:moveTo>
                  <a:pt x="0" y="0"/>
                </a:moveTo>
                <a:lnTo>
                  <a:pt x="1105300" y="0"/>
                </a:lnTo>
                <a:lnTo>
                  <a:pt x="1105300" y="2962730"/>
                </a:lnTo>
                <a:lnTo>
                  <a:pt x="1105300" y="3017791"/>
                </a:lnTo>
                <a:lnTo>
                  <a:pt x="1099824" y="3017791"/>
                </a:lnTo>
                <a:lnTo>
                  <a:pt x="1094072" y="3075613"/>
                </a:lnTo>
                <a:cubicBezTo>
                  <a:pt x="1042540" y="3330849"/>
                  <a:pt x="819718" y="3522846"/>
                  <a:pt x="552650" y="3522846"/>
                </a:cubicBezTo>
                <a:cubicBezTo>
                  <a:pt x="285583" y="3522846"/>
                  <a:pt x="62761" y="3330849"/>
                  <a:pt x="11228" y="3075613"/>
                </a:cubicBezTo>
                <a:lnTo>
                  <a:pt x="5477" y="3017791"/>
                </a:lnTo>
                <a:lnTo>
                  <a:pt x="0" y="3017791"/>
                </a:lnTo>
                <a:lnTo>
                  <a:pt x="0" y="2962730"/>
                </a:lnTo>
                <a:close/>
              </a:path>
            </a:pathLst>
          </a:custGeom>
          <a:solidFill>
            <a:srgbClr val="256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534C"/>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97" name="文本框 128"/>
          <p:cNvSpPr txBox="1"/>
          <p:nvPr/>
        </p:nvSpPr>
        <p:spPr>
          <a:xfrm>
            <a:off x="2865120" y="4805045"/>
            <a:ext cx="6485255" cy="1323439"/>
          </a:xfrm>
          <a:prstGeom prst="rect">
            <a:avLst/>
          </a:prstGeom>
          <a:noFill/>
        </p:spPr>
        <p:txBody>
          <a:bodyPr wrap="square" rtlCol="0">
            <a:spAutoFit/>
          </a:bodyPr>
          <a:lstStyle/>
          <a:p>
            <a:pPr algn="ctr"/>
            <a:r>
              <a:rPr lang="en-US" altLang="zh-CN" sz="4000" b="1" dirty="0">
                <a:solidFill>
                  <a:srgbClr val="256142"/>
                </a:solidFill>
                <a:latin typeface="微软雅黑" panose="020B0503020204020204" pitchFamily="34" charset="-122"/>
                <a:ea typeface="微软雅黑" panose="020B0503020204020204" pitchFamily="34" charset="-122"/>
              </a:rPr>
              <a:t>Portrait of the teaching </a:t>
            </a:r>
          </a:p>
          <a:p>
            <a:pPr algn="ctr"/>
            <a:r>
              <a:rPr lang="en-US" altLang="zh-CN" sz="4000" b="1" dirty="0">
                <a:solidFill>
                  <a:srgbClr val="256142"/>
                </a:solidFill>
                <a:latin typeface="微软雅黑" panose="020B0503020204020204" pitchFamily="34" charset="-122"/>
                <a:ea typeface="微软雅黑" panose="020B0503020204020204" pitchFamily="34" charset="-122"/>
              </a:rPr>
              <a:t>and research system</a:t>
            </a:r>
            <a:r>
              <a:rPr lang="zh-CN" altLang="zh-CN" sz="4000" b="1" dirty="0">
                <a:solidFill>
                  <a:srgbClr val="256142"/>
                </a:solidFill>
                <a:latin typeface="微软雅黑" panose="020B0503020204020204" pitchFamily="34" charset="-122"/>
                <a:ea typeface="微软雅黑" panose="020B0503020204020204" pitchFamily="34" charset="-122"/>
              </a:rPr>
              <a:t> </a:t>
            </a:r>
            <a:endParaRPr lang="zh-CN" altLang="en-US" sz="4000" b="1" dirty="0">
              <a:solidFill>
                <a:srgbClr val="256142"/>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5544151" y="2402613"/>
            <a:ext cx="1105300" cy="829945"/>
          </a:xfrm>
          <a:prstGeom prst="rect">
            <a:avLst/>
          </a:prstGeom>
          <a:noFill/>
        </p:spPr>
        <p:txBody>
          <a:bodyPr wrap="square" rtlCol="0">
            <a:spAutoFit/>
          </a:bodyPr>
          <a:lstStyle/>
          <a:p>
            <a:pPr algn="ctr"/>
            <a:r>
              <a:rPr lang="en-US" altLang="zh-CN" sz="4800" b="1" dirty="0">
                <a:solidFill>
                  <a:schemeClr val="bg1"/>
                </a:solidFill>
                <a:latin typeface="Century Gothic" panose="020B0502020202020204" pitchFamily="34" charset="0"/>
                <a:ea typeface="微软雅黑" panose="020B0503020204020204" pitchFamily="34" charset="-122"/>
              </a:rPr>
              <a:t>1</a:t>
            </a:r>
            <a:endParaRPr lang="zh-CN" altLang="en-US" sz="4800" b="1" dirty="0">
              <a:solidFill>
                <a:schemeClr val="bg1"/>
              </a:solidFill>
              <a:latin typeface="Century Gothic" panose="020B0502020202020204" pitchFamily="34" charset="0"/>
              <a:ea typeface="微软雅黑" panose="020B0503020204020204" pitchFamily="34" charset="-122"/>
            </a:endParaRPr>
          </a:p>
        </p:txBody>
      </p:sp>
      <p:sp>
        <p:nvSpPr>
          <p:cNvPr id="9" name="文本框 128"/>
          <p:cNvSpPr txBox="1"/>
          <p:nvPr/>
        </p:nvSpPr>
        <p:spPr>
          <a:xfrm>
            <a:off x="3703278" y="3928516"/>
            <a:ext cx="4785444" cy="646331"/>
          </a:xfrm>
          <a:prstGeom prst="rect">
            <a:avLst/>
          </a:prstGeom>
          <a:noFill/>
        </p:spPr>
        <p:txBody>
          <a:bodyPr wrap="square" rtlCol="0">
            <a:spAutoFit/>
          </a:bodyPr>
          <a:lstStyle/>
          <a:p>
            <a:pPr algn="ctr"/>
            <a:r>
              <a:rPr lang="en-US" altLang="zh-CN" sz="3600" dirty="0">
                <a:solidFill>
                  <a:srgbClr val="256142"/>
                </a:solidFill>
                <a:latin typeface="Century Gothic" panose="020B0502020202020204" pitchFamily="34" charset="0"/>
                <a:ea typeface="微软雅黑" panose="020B0503020204020204" pitchFamily="34" charset="-122"/>
              </a:rPr>
              <a:t>PART ONE</a:t>
            </a: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35" y="-635"/>
            <a:ext cx="12192635" cy="6859270"/>
          </a:xfrm>
          <a:prstGeom prst="rect">
            <a:avLst/>
          </a:prstGeom>
          <a:solidFill>
            <a:srgbClr val="256142"/>
          </a:solidFill>
          <a:ln>
            <a:solidFill>
              <a:srgbClr val="25614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nvSpPr>
        <p:spPr>
          <a:xfrm>
            <a:off x="114881" y="125298"/>
            <a:ext cx="11957685" cy="6626860"/>
          </a:xfrm>
          <a:prstGeom prst="rect">
            <a:avLst/>
          </a:prstGeom>
          <a:solidFill>
            <a:schemeClr val="bg1">
              <a:lumMod val="95000"/>
            </a:schemeClr>
          </a:solidFill>
          <a:ln w="12700">
            <a:solidFill>
              <a:schemeClr val="bg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0" name="图片 119" descr="文本&#10;&#10;低可信度描述已自动生成"/>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43535" y="273685"/>
            <a:ext cx="2305050" cy="374650"/>
          </a:xfrm>
          <a:prstGeom prst="rect">
            <a:avLst/>
          </a:prstGeom>
        </p:spPr>
      </p:pic>
      <p:sp>
        <p:nvSpPr>
          <p:cNvPr id="2" name="文本框 1">
            <a:extLst>
              <a:ext uri="{FF2B5EF4-FFF2-40B4-BE49-F238E27FC236}">
                <a16:creationId xmlns:a16="http://schemas.microsoft.com/office/drawing/2014/main" id="{627670B5-85E7-A243-A266-8E826EB3FF68}"/>
              </a:ext>
            </a:extLst>
          </p:cNvPr>
          <p:cNvSpPr txBox="1"/>
          <p:nvPr/>
        </p:nvSpPr>
        <p:spPr>
          <a:xfrm>
            <a:off x="639363" y="922655"/>
            <a:ext cx="10908722" cy="5109091"/>
          </a:xfrm>
          <a:prstGeom prst="rect">
            <a:avLst/>
          </a:prstGeom>
          <a:noFill/>
        </p:spPr>
        <p:txBody>
          <a:bodyPr wrap="square" rtlCol="0">
            <a:spAutoFit/>
          </a:bodyPr>
          <a:lstStyle/>
          <a:p>
            <a:pPr algn="just">
              <a:spcAft>
                <a:spcPts val="600"/>
              </a:spcAft>
            </a:pPr>
            <a:r>
              <a:rPr lang="en-US" altLang="zh-CN" sz="2800" dirty="0">
                <a:solidFill>
                  <a:srgbClr val="256142"/>
                </a:solidFill>
                <a:effectLst/>
                <a:latin typeface="Times New Roman" panose="02020603050405020304" pitchFamily="18" charset="0"/>
                <a:ea typeface="FangSong" panose="02010609060101010101" pitchFamily="49" charset="-122"/>
              </a:rPr>
              <a:t>3. Synchronous services to improve the quality of basic education</a:t>
            </a:r>
          </a:p>
          <a:p>
            <a:pPr indent="457200" algn="just">
              <a:spcAft>
                <a:spcPts val="600"/>
              </a:spcAft>
            </a:pPr>
            <a:r>
              <a:rPr lang="en-US" altLang="zh-CN" sz="2400" dirty="0">
                <a:solidFill>
                  <a:srgbClr val="256142"/>
                </a:solidFill>
                <a:latin typeface="Times New Roman" panose="02020603050405020304" pitchFamily="18" charset="0"/>
                <a:ea typeface="FangSong" panose="02010609060101010101" pitchFamily="49" charset="-122"/>
              </a:rPr>
              <a:t>Teaching researchers are not front-line teachers, but teachers of teachers. They must understand teaching, be able to give demonstration classes, and guide teaching; teaching researchers are not theoretical researchers in universities, but they must be able to do research, be able to help teachers solve problems, and must have experience in discovery. </a:t>
            </a:r>
          </a:p>
          <a:p>
            <a:pPr indent="457200" algn="just">
              <a:spcAft>
                <a:spcPts val="600"/>
              </a:spcAft>
            </a:pPr>
            <a:r>
              <a:rPr lang="en-US" altLang="zh-CN" sz="2400" dirty="0">
                <a:solidFill>
                  <a:srgbClr val="256142"/>
                </a:solidFill>
                <a:latin typeface="Times New Roman" panose="02020603050405020304" pitchFamily="18" charset="0"/>
                <a:ea typeface="FangSong" panose="02010609060101010101" pitchFamily="49" charset="-122"/>
              </a:rPr>
              <a:t>Refining the wisdom of educational practical experience; teaching researchers are not administrative managers, but they have the responsibility of making suggestions to the educational administrative department, and are often given a certain administrative color. As special teachers, teaching researchers serve basic education with their professional knowledge, professional abilities and professional spirit through their own efforts and dedication, and have made positive contributions to improving the quality of education and teaching.</a:t>
            </a:r>
          </a:p>
        </p:txBody>
      </p:sp>
      <p:sp>
        <p:nvSpPr>
          <p:cNvPr id="3" name="文本框 2">
            <a:extLst>
              <a:ext uri="{FF2B5EF4-FFF2-40B4-BE49-F238E27FC236}">
                <a16:creationId xmlns:a16="http://schemas.microsoft.com/office/drawing/2014/main" id="{ABAA834A-1B0A-2078-4B3C-BD8ADFE9202A}"/>
              </a:ext>
            </a:extLst>
          </p:cNvPr>
          <p:cNvSpPr txBox="1"/>
          <p:nvPr/>
        </p:nvSpPr>
        <p:spPr>
          <a:xfrm>
            <a:off x="2962037" y="273685"/>
            <a:ext cx="7096363" cy="523220"/>
          </a:xfrm>
          <a:prstGeom prst="rect">
            <a:avLst/>
          </a:prstGeom>
          <a:solidFill>
            <a:schemeClr val="accent2">
              <a:lumMod val="60000"/>
              <a:lumOff val="40000"/>
            </a:schemeClr>
          </a:solidFill>
        </p:spPr>
        <p:txBody>
          <a:bodyPr wrap="square" rtlCol="0">
            <a:spAutoFit/>
          </a:bodyPr>
          <a:lstStyle/>
          <a:p>
            <a:pPr algn="ctr"/>
            <a:r>
              <a:rPr kumimoji="1" lang="zh-CN" altLang="en-US" sz="2800" dirty="0">
                <a:latin typeface="KaiTi" panose="02010609060101010101" pitchFamily="49" charset="-122"/>
                <a:ea typeface="KaiTi" panose="02010609060101010101" pitchFamily="49" charset="-122"/>
              </a:rPr>
              <a:t>教研员助力国家基础教育质量提升</a:t>
            </a:r>
          </a:p>
        </p:txBody>
      </p:sp>
      <p:sp>
        <p:nvSpPr>
          <p:cNvPr id="4" name="文本框 3">
            <a:extLst>
              <a:ext uri="{FF2B5EF4-FFF2-40B4-BE49-F238E27FC236}">
                <a16:creationId xmlns:a16="http://schemas.microsoft.com/office/drawing/2014/main" id="{D26B7AC5-D226-352B-BE93-1848B2FDDEC8}"/>
              </a:ext>
            </a:extLst>
          </p:cNvPr>
          <p:cNvSpPr txBox="1"/>
          <p:nvPr/>
        </p:nvSpPr>
        <p:spPr>
          <a:xfrm>
            <a:off x="10243127" y="6123709"/>
            <a:ext cx="858982" cy="369332"/>
          </a:xfrm>
          <a:prstGeom prst="rect">
            <a:avLst/>
          </a:prstGeom>
          <a:noFill/>
        </p:spPr>
        <p:txBody>
          <a:bodyPr wrap="square" rtlCol="0">
            <a:spAutoFit/>
          </a:bodyPr>
          <a:lstStyle/>
          <a:p>
            <a:r>
              <a:rPr kumimoji="1" lang="en-US" altLang="zh-CN" dirty="0"/>
              <a:t>30</a:t>
            </a:r>
            <a:endParaRPr kumimoji="1" lang="zh-CN" altLang="en-US" dirty="0"/>
          </a:p>
        </p:txBody>
      </p:sp>
    </p:spTree>
    <p:extLst>
      <p:ext uri="{BB962C8B-B14F-4D97-AF65-F5344CB8AC3E}">
        <p14:creationId xmlns:p14="http://schemas.microsoft.com/office/powerpoint/2010/main" val="104274866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14"/>
          <p:cNvSpPr/>
          <p:nvPr/>
        </p:nvSpPr>
        <p:spPr>
          <a:xfrm>
            <a:off x="5544151" y="0"/>
            <a:ext cx="1105300" cy="3522846"/>
          </a:xfrm>
          <a:custGeom>
            <a:avLst/>
            <a:gdLst>
              <a:gd name="connsiteX0" fmla="*/ 0 w 1105300"/>
              <a:gd name="connsiteY0" fmla="*/ 0 h 3522846"/>
              <a:gd name="connsiteX1" fmla="*/ 1105300 w 1105300"/>
              <a:gd name="connsiteY1" fmla="*/ 0 h 3522846"/>
              <a:gd name="connsiteX2" fmla="*/ 1105300 w 1105300"/>
              <a:gd name="connsiteY2" fmla="*/ 2962730 h 3522846"/>
              <a:gd name="connsiteX3" fmla="*/ 1105300 w 1105300"/>
              <a:gd name="connsiteY3" fmla="*/ 3017791 h 3522846"/>
              <a:gd name="connsiteX4" fmla="*/ 1099824 w 1105300"/>
              <a:gd name="connsiteY4" fmla="*/ 3017791 h 3522846"/>
              <a:gd name="connsiteX5" fmla="*/ 1094072 w 1105300"/>
              <a:gd name="connsiteY5" fmla="*/ 3075613 h 3522846"/>
              <a:gd name="connsiteX6" fmla="*/ 552650 w 1105300"/>
              <a:gd name="connsiteY6" fmla="*/ 3522846 h 3522846"/>
              <a:gd name="connsiteX7" fmla="*/ 11228 w 1105300"/>
              <a:gd name="connsiteY7" fmla="*/ 3075613 h 3522846"/>
              <a:gd name="connsiteX8" fmla="*/ 5477 w 1105300"/>
              <a:gd name="connsiteY8" fmla="*/ 3017791 h 3522846"/>
              <a:gd name="connsiteX9" fmla="*/ 0 w 1105300"/>
              <a:gd name="connsiteY9" fmla="*/ 3017791 h 3522846"/>
              <a:gd name="connsiteX10" fmla="*/ 0 w 1105300"/>
              <a:gd name="connsiteY10" fmla="*/ 2962730 h 352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5300" h="3522846">
                <a:moveTo>
                  <a:pt x="0" y="0"/>
                </a:moveTo>
                <a:lnTo>
                  <a:pt x="1105300" y="0"/>
                </a:lnTo>
                <a:lnTo>
                  <a:pt x="1105300" y="2962730"/>
                </a:lnTo>
                <a:lnTo>
                  <a:pt x="1105300" y="3017791"/>
                </a:lnTo>
                <a:lnTo>
                  <a:pt x="1099824" y="3017791"/>
                </a:lnTo>
                <a:lnTo>
                  <a:pt x="1094072" y="3075613"/>
                </a:lnTo>
                <a:cubicBezTo>
                  <a:pt x="1042540" y="3330849"/>
                  <a:pt x="819718" y="3522846"/>
                  <a:pt x="552650" y="3522846"/>
                </a:cubicBezTo>
                <a:cubicBezTo>
                  <a:pt x="285583" y="3522846"/>
                  <a:pt x="62761" y="3330849"/>
                  <a:pt x="11228" y="3075613"/>
                </a:cubicBezTo>
                <a:lnTo>
                  <a:pt x="5477" y="3017791"/>
                </a:lnTo>
                <a:lnTo>
                  <a:pt x="0" y="3017791"/>
                </a:lnTo>
                <a:lnTo>
                  <a:pt x="0" y="2962730"/>
                </a:lnTo>
                <a:close/>
              </a:path>
            </a:pathLst>
          </a:custGeom>
          <a:solidFill>
            <a:srgbClr val="256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534C"/>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9" name="文本框 128"/>
          <p:cNvSpPr txBox="1"/>
          <p:nvPr/>
        </p:nvSpPr>
        <p:spPr>
          <a:xfrm>
            <a:off x="3715025" y="3922540"/>
            <a:ext cx="4785444" cy="646331"/>
          </a:xfrm>
          <a:prstGeom prst="rect">
            <a:avLst/>
          </a:prstGeom>
          <a:noFill/>
        </p:spPr>
        <p:txBody>
          <a:bodyPr wrap="square" rtlCol="0">
            <a:spAutoFit/>
          </a:bodyPr>
          <a:lstStyle/>
          <a:p>
            <a:pPr algn="ctr"/>
            <a:r>
              <a:rPr lang="en-US" altLang="zh-CN" sz="3600" b="1" dirty="0">
                <a:solidFill>
                  <a:srgbClr val="256142"/>
                </a:solidFill>
                <a:latin typeface="Century Gothic" panose="020B0502020202020204" pitchFamily="34" charset="0"/>
                <a:ea typeface="微软雅黑" panose="020B0503020204020204" pitchFamily="34" charset="-122"/>
              </a:rPr>
              <a:t>THE END</a:t>
            </a:r>
          </a:p>
        </p:txBody>
      </p:sp>
    </p:spTree>
    <p:extLst>
      <p:ext uri="{BB962C8B-B14F-4D97-AF65-F5344CB8AC3E}">
        <p14:creationId xmlns:p14="http://schemas.microsoft.com/office/powerpoint/2010/main" val="388477889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35" y="-635"/>
            <a:ext cx="12192635" cy="6859270"/>
          </a:xfrm>
          <a:prstGeom prst="rect">
            <a:avLst/>
          </a:prstGeom>
          <a:solidFill>
            <a:srgbClr val="256142"/>
          </a:solidFill>
          <a:ln>
            <a:solidFill>
              <a:srgbClr val="25614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nvSpPr>
        <p:spPr>
          <a:xfrm>
            <a:off x="136525" y="118745"/>
            <a:ext cx="11957685" cy="6626860"/>
          </a:xfrm>
          <a:prstGeom prst="rect">
            <a:avLst/>
          </a:prstGeom>
          <a:solidFill>
            <a:schemeClr val="bg1">
              <a:lumMod val="95000"/>
            </a:schemeClr>
          </a:solidFill>
          <a:ln w="12700">
            <a:solidFill>
              <a:schemeClr val="bg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0" name="图片 119" descr="文本&#10;&#10;低可信度描述已自动生成"/>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43535" y="273685"/>
            <a:ext cx="2305050" cy="374650"/>
          </a:xfrm>
          <a:prstGeom prst="rect">
            <a:avLst/>
          </a:prstGeom>
        </p:spPr>
      </p:pic>
      <p:sp>
        <p:nvSpPr>
          <p:cNvPr id="2" name="文本框 1">
            <a:extLst>
              <a:ext uri="{FF2B5EF4-FFF2-40B4-BE49-F238E27FC236}">
                <a16:creationId xmlns:a16="http://schemas.microsoft.com/office/drawing/2014/main" id="{627670B5-85E7-A243-A266-8E826EB3FF68}"/>
              </a:ext>
            </a:extLst>
          </p:cNvPr>
          <p:cNvSpPr txBox="1"/>
          <p:nvPr/>
        </p:nvSpPr>
        <p:spPr>
          <a:xfrm>
            <a:off x="751466" y="1141637"/>
            <a:ext cx="10727801" cy="4832092"/>
          </a:xfrm>
          <a:prstGeom prst="rect">
            <a:avLst/>
          </a:prstGeom>
          <a:noFill/>
        </p:spPr>
        <p:txBody>
          <a:bodyPr wrap="square" rtlCol="0">
            <a:spAutoFit/>
          </a:bodyPr>
          <a:lstStyle/>
          <a:p>
            <a:pPr algn="just"/>
            <a:r>
              <a:rPr lang="en-US" altLang="zh-CN" sz="2800" b="1" dirty="0">
                <a:solidFill>
                  <a:srgbClr val="256142"/>
                </a:solidFill>
                <a:effectLst/>
                <a:latin typeface="Times New Roman" panose="02020603050405020304" pitchFamily="18" charset="0"/>
                <a:ea typeface="FangSong" panose="02010609060101010101" pitchFamily="49" charset="-122"/>
              </a:rPr>
              <a:t>What is the </a:t>
            </a:r>
            <a:r>
              <a:rPr lang="en-US" altLang="zh-CN" sz="2800" b="1" dirty="0">
                <a:solidFill>
                  <a:schemeClr val="accent2"/>
                </a:solidFill>
                <a:effectLst/>
                <a:latin typeface="Times New Roman" panose="02020603050405020304" pitchFamily="18" charset="0"/>
                <a:ea typeface="FangSong" panose="02010609060101010101" pitchFamily="49" charset="-122"/>
              </a:rPr>
              <a:t>teaching and research system</a:t>
            </a:r>
            <a:r>
              <a:rPr lang="en-US" altLang="zh-CN" sz="2800" b="1" dirty="0">
                <a:solidFill>
                  <a:srgbClr val="256142"/>
                </a:solidFill>
                <a:effectLst/>
                <a:latin typeface="Times New Roman" panose="02020603050405020304" pitchFamily="18" charset="0"/>
                <a:ea typeface="FangSong" panose="02010609060101010101" pitchFamily="49" charset="-122"/>
              </a:rPr>
              <a:t>? </a:t>
            </a:r>
            <a:r>
              <a:rPr lang="en-US" altLang="zh-CN" sz="2800" dirty="0">
                <a:solidFill>
                  <a:srgbClr val="256142"/>
                </a:solidFill>
                <a:effectLst/>
                <a:latin typeface="Times New Roman" panose="02020603050405020304" pitchFamily="18" charset="0"/>
                <a:ea typeface="FangSong" panose="02010609060101010101" pitchFamily="49" charset="-122"/>
              </a:rPr>
              <a:t>In short, this is an invention of contemporary China’s education system. It aims at the development of basic education</a:t>
            </a:r>
            <a:r>
              <a:rPr lang="zh-CN" altLang="en-US" sz="2800" dirty="0">
                <a:solidFill>
                  <a:srgbClr val="256142"/>
                </a:solidFill>
                <a:effectLst/>
                <a:latin typeface="Times New Roman" panose="02020603050405020304" pitchFamily="18" charset="0"/>
                <a:ea typeface="FangSong" panose="02010609060101010101" pitchFamily="49" charset="-122"/>
              </a:rPr>
              <a:t> （</a:t>
            </a:r>
            <a:r>
              <a:rPr lang="en-US" altLang="zh-CN" sz="2800" dirty="0">
                <a:solidFill>
                  <a:srgbClr val="256142"/>
                </a:solidFill>
                <a:effectLst/>
                <a:latin typeface="Times New Roman" panose="02020603050405020304" pitchFamily="18" charset="0"/>
                <a:ea typeface="FangSong" panose="02010609060101010101" pitchFamily="49" charset="-122"/>
              </a:rPr>
              <a:t> primary and secondary education</a:t>
            </a:r>
            <a:r>
              <a:rPr lang="zh-CN" altLang="en-US" sz="2800" dirty="0">
                <a:solidFill>
                  <a:srgbClr val="256142"/>
                </a:solidFill>
                <a:effectLst/>
                <a:latin typeface="Times New Roman" panose="02020603050405020304" pitchFamily="18" charset="0"/>
                <a:ea typeface="FangSong" panose="02010609060101010101" pitchFamily="49" charset="-122"/>
              </a:rPr>
              <a:t>）</a:t>
            </a:r>
            <a:r>
              <a:rPr lang="en-US" altLang="zh-CN" sz="2800" dirty="0">
                <a:solidFill>
                  <a:srgbClr val="256142"/>
                </a:solidFill>
                <a:effectLst/>
                <a:latin typeface="Times New Roman" panose="02020603050405020304" pitchFamily="18" charset="0"/>
                <a:ea typeface="FangSong" panose="02010609060101010101" pitchFamily="49" charset="-122"/>
              </a:rPr>
              <a:t> in China. It aims to implement the country’s basic education policy through the establishment of specialized teaching and research institutions and the work of full-time teaching and research staff, serve the education and teaching of schools in various places, and guide the professional development of subject teachers. , and at the same time investigate the development demands of grassroots schools and teachers to provide reliable basis for formulating education and teaching policies for primary and secondary schools.</a:t>
            </a:r>
            <a:r>
              <a:rPr lang="zh-CN" altLang="zh-CN" sz="2800" dirty="0">
                <a:solidFill>
                  <a:srgbClr val="256142"/>
                </a:solidFill>
                <a:effectLst/>
              </a:rPr>
              <a:t> </a:t>
            </a:r>
            <a:endParaRPr kumimoji="1" lang="zh-CN" altLang="en-US" sz="2800" dirty="0">
              <a:solidFill>
                <a:srgbClr val="256142"/>
              </a:solidFill>
            </a:endParaRPr>
          </a:p>
        </p:txBody>
      </p:sp>
      <p:sp>
        <p:nvSpPr>
          <p:cNvPr id="3" name="文本框 2">
            <a:extLst>
              <a:ext uri="{FF2B5EF4-FFF2-40B4-BE49-F238E27FC236}">
                <a16:creationId xmlns:a16="http://schemas.microsoft.com/office/drawing/2014/main" id="{3FCD547A-8149-F8C2-0B56-998A614D8E23}"/>
              </a:ext>
            </a:extLst>
          </p:cNvPr>
          <p:cNvSpPr txBox="1"/>
          <p:nvPr/>
        </p:nvSpPr>
        <p:spPr>
          <a:xfrm>
            <a:off x="3547264" y="421029"/>
            <a:ext cx="5136204" cy="523220"/>
          </a:xfrm>
          <a:prstGeom prst="rect">
            <a:avLst/>
          </a:prstGeom>
          <a:solidFill>
            <a:schemeClr val="accent2">
              <a:lumMod val="60000"/>
              <a:lumOff val="40000"/>
            </a:schemeClr>
          </a:solidFill>
        </p:spPr>
        <p:txBody>
          <a:bodyPr wrap="square" rtlCol="0">
            <a:spAutoFit/>
          </a:bodyPr>
          <a:lstStyle/>
          <a:p>
            <a:pPr algn="ctr"/>
            <a:r>
              <a:rPr kumimoji="1" lang="zh-CN" altLang="en-US" sz="2800" dirty="0">
                <a:latin typeface="KaiTi" panose="02010609060101010101" pitchFamily="49" charset="-122"/>
                <a:ea typeface="KaiTi" panose="02010609060101010101" pitchFamily="49" charset="-122"/>
              </a:rPr>
              <a:t>什么是中国的教研制度？</a:t>
            </a: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35" y="-635"/>
            <a:ext cx="12192635" cy="6859270"/>
          </a:xfrm>
          <a:prstGeom prst="rect">
            <a:avLst/>
          </a:prstGeom>
          <a:solidFill>
            <a:srgbClr val="256142"/>
          </a:solidFill>
          <a:ln>
            <a:solidFill>
              <a:srgbClr val="25614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nvSpPr>
        <p:spPr>
          <a:xfrm>
            <a:off x="136525" y="118745"/>
            <a:ext cx="11957685" cy="6626860"/>
          </a:xfrm>
          <a:prstGeom prst="rect">
            <a:avLst/>
          </a:prstGeom>
          <a:solidFill>
            <a:schemeClr val="bg1">
              <a:lumMod val="95000"/>
            </a:schemeClr>
          </a:solidFill>
          <a:ln w="12700">
            <a:solidFill>
              <a:schemeClr val="bg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0" name="图片 119" descr="文本&#10;&#10;低可信度描述已自动生成"/>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43535" y="273685"/>
            <a:ext cx="2305050" cy="374650"/>
          </a:xfrm>
          <a:prstGeom prst="rect">
            <a:avLst/>
          </a:prstGeom>
        </p:spPr>
      </p:pic>
      <p:sp>
        <p:nvSpPr>
          <p:cNvPr id="2" name="文本框 1">
            <a:extLst>
              <a:ext uri="{FF2B5EF4-FFF2-40B4-BE49-F238E27FC236}">
                <a16:creationId xmlns:a16="http://schemas.microsoft.com/office/drawing/2014/main" id="{627670B5-85E7-A243-A266-8E826EB3FF68}"/>
              </a:ext>
            </a:extLst>
          </p:cNvPr>
          <p:cNvSpPr txBox="1"/>
          <p:nvPr/>
        </p:nvSpPr>
        <p:spPr>
          <a:xfrm>
            <a:off x="731781" y="1443841"/>
            <a:ext cx="10727801" cy="4031873"/>
          </a:xfrm>
          <a:prstGeom prst="rect">
            <a:avLst/>
          </a:prstGeom>
          <a:noFill/>
        </p:spPr>
        <p:txBody>
          <a:bodyPr wrap="square" rtlCol="0">
            <a:spAutoFit/>
          </a:bodyPr>
          <a:lstStyle/>
          <a:p>
            <a:pPr indent="457200" algn="just"/>
            <a:r>
              <a:rPr lang="en-US" altLang="zh-CN" sz="2800" dirty="0">
                <a:solidFill>
                  <a:srgbClr val="256142"/>
                </a:solidFill>
                <a:effectLst/>
                <a:latin typeface="Times New Roman" panose="02020603050405020304" pitchFamily="18" charset="0"/>
                <a:ea typeface="FangSong" panose="02010609060101010101" pitchFamily="49" charset="-122"/>
              </a:rPr>
              <a:t>The development of teaching and research work relies on a specialized professional group, that is, the teaching and research staff team. They are </a:t>
            </a:r>
            <a:r>
              <a:rPr lang="en-US" altLang="zh-CN" sz="3200" dirty="0">
                <a:solidFill>
                  <a:schemeClr val="accent2"/>
                </a:solidFill>
                <a:effectLst/>
                <a:latin typeface="Times New Roman" panose="02020603050405020304" pitchFamily="18" charset="0"/>
                <a:ea typeface="FangSong" panose="02010609060101010101" pitchFamily="49" charset="-122"/>
              </a:rPr>
              <a:t>teaching researchers </a:t>
            </a:r>
            <a:r>
              <a:rPr lang="en-US" altLang="zh-CN" sz="2800" dirty="0">
                <a:solidFill>
                  <a:srgbClr val="256142"/>
                </a:solidFill>
                <a:effectLst/>
                <a:latin typeface="Times New Roman" panose="02020603050405020304" pitchFamily="18" charset="0"/>
                <a:ea typeface="FangSong" panose="02010609060101010101" pitchFamily="49" charset="-122"/>
              </a:rPr>
              <a:t>who work in teaching and research organizations at all levels and in various places in China and are specifically responsible for carrying out teaching and research work. They undertake the functions of research, guidance, service, and management. They are the teaching researchers who are closest to the actual education and teaching practices of primary and secondary schools and best understand the actual conditions of primary and secondary schools. </a:t>
            </a:r>
            <a:endParaRPr kumimoji="1" lang="zh-CN" altLang="en-US" sz="2800" dirty="0">
              <a:solidFill>
                <a:srgbClr val="256142"/>
              </a:solidFill>
            </a:endParaRPr>
          </a:p>
        </p:txBody>
      </p:sp>
      <p:sp>
        <p:nvSpPr>
          <p:cNvPr id="3" name="文本框 2">
            <a:extLst>
              <a:ext uri="{FF2B5EF4-FFF2-40B4-BE49-F238E27FC236}">
                <a16:creationId xmlns:a16="http://schemas.microsoft.com/office/drawing/2014/main" id="{F55DE8D6-D17C-3F33-B059-F03A6A502D04}"/>
              </a:ext>
            </a:extLst>
          </p:cNvPr>
          <p:cNvSpPr txBox="1"/>
          <p:nvPr/>
        </p:nvSpPr>
        <p:spPr>
          <a:xfrm>
            <a:off x="3547264" y="421029"/>
            <a:ext cx="5136204" cy="523220"/>
          </a:xfrm>
          <a:prstGeom prst="rect">
            <a:avLst/>
          </a:prstGeom>
          <a:solidFill>
            <a:schemeClr val="accent2">
              <a:lumMod val="60000"/>
              <a:lumOff val="40000"/>
            </a:schemeClr>
          </a:solidFill>
        </p:spPr>
        <p:txBody>
          <a:bodyPr wrap="square" rtlCol="0">
            <a:spAutoFit/>
          </a:bodyPr>
          <a:lstStyle/>
          <a:p>
            <a:pPr algn="ctr"/>
            <a:r>
              <a:rPr kumimoji="1" lang="zh-CN" altLang="en-US" sz="2800" dirty="0">
                <a:latin typeface="KaiTi" panose="02010609060101010101" pitchFamily="49" charset="-122"/>
                <a:ea typeface="KaiTi" panose="02010609060101010101" pitchFamily="49" charset="-122"/>
              </a:rPr>
              <a:t>谁是中国的教研员？</a:t>
            </a:r>
          </a:p>
        </p:txBody>
      </p:sp>
    </p:spTree>
    <p:extLst>
      <p:ext uri="{BB962C8B-B14F-4D97-AF65-F5344CB8AC3E}">
        <p14:creationId xmlns:p14="http://schemas.microsoft.com/office/powerpoint/2010/main" val="413735309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35" y="-635"/>
            <a:ext cx="12192635" cy="6859270"/>
          </a:xfrm>
          <a:prstGeom prst="rect">
            <a:avLst/>
          </a:prstGeom>
          <a:solidFill>
            <a:srgbClr val="256142"/>
          </a:solidFill>
          <a:ln>
            <a:solidFill>
              <a:srgbClr val="25614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nvSpPr>
        <p:spPr>
          <a:xfrm>
            <a:off x="136525" y="118745"/>
            <a:ext cx="11957685" cy="6626860"/>
          </a:xfrm>
          <a:prstGeom prst="rect">
            <a:avLst/>
          </a:prstGeom>
          <a:solidFill>
            <a:schemeClr val="bg1">
              <a:lumMod val="95000"/>
            </a:schemeClr>
          </a:solidFill>
          <a:ln w="12700">
            <a:solidFill>
              <a:schemeClr val="bg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0" name="图片 119" descr="文本&#10;&#10;低可信度描述已自动生成"/>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43535" y="273685"/>
            <a:ext cx="2305050" cy="374650"/>
          </a:xfrm>
          <a:prstGeom prst="rect">
            <a:avLst/>
          </a:prstGeom>
        </p:spPr>
      </p:pic>
      <p:sp>
        <p:nvSpPr>
          <p:cNvPr id="2" name="文本框 1">
            <a:extLst>
              <a:ext uri="{FF2B5EF4-FFF2-40B4-BE49-F238E27FC236}">
                <a16:creationId xmlns:a16="http://schemas.microsoft.com/office/drawing/2014/main" id="{627670B5-85E7-A243-A266-8E826EB3FF68}"/>
              </a:ext>
            </a:extLst>
          </p:cNvPr>
          <p:cNvSpPr txBox="1"/>
          <p:nvPr/>
        </p:nvSpPr>
        <p:spPr>
          <a:xfrm>
            <a:off x="498699" y="803275"/>
            <a:ext cx="10727801" cy="5693866"/>
          </a:xfrm>
          <a:prstGeom prst="rect">
            <a:avLst/>
          </a:prstGeom>
          <a:noFill/>
        </p:spPr>
        <p:txBody>
          <a:bodyPr wrap="square" rtlCol="0">
            <a:spAutoFit/>
          </a:bodyPr>
          <a:lstStyle/>
          <a:p>
            <a:pPr indent="457200" algn="just"/>
            <a:r>
              <a:rPr lang="en-US" altLang="zh-CN" sz="2800" dirty="0">
                <a:solidFill>
                  <a:srgbClr val="256142"/>
                </a:solidFill>
                <a:effectLst/>
                <a:latin typeface="Times New Roman" panose="02020603050405020304" pitchFamily="18" charset="0"/>
                <a:ea typeface="FangSong" panose="02010609060101010101" pitchFamily="49" charset="-122"/>
              </a:rPr>
              <a:t>Many teaching researchers are former front-line teachers. Because their professional teaching level is outstanding, they have the ability to organize educational activities, and can demonstrate and guide the teachers around them to improve their teaching level, they were selected to the position of teaching researcher based on their personal wishes. Therefore, they are also known as "teachers of teachers". In China, teaching researchers are particularly popular with front-line teachers and are recognized and respected by their peers in education. </a:t>
            </a:r>
          </a:p>
          <a:p>
            <a:pPr indent="457200" algn="just"/>
            <a:r>
              <a:rPr lang="en-US" altLang="zh-CN" sz="2800" dirty="0">
                <a:solidFill>
                  <a:srgbClr val="256142"/>
                </a:solidFill>
                <a:effectLst/>
                <a:latin typeface="Times New Roman" panose="02020603050405020304" pitchFamily="18" charset="0"/>
                <a:ea typeface="FangSong" panose="02010609060101010101" pitchFamily="49" charset="-122"/>
              </a:rPr>
              <a:t>In short, although teaching and research institutions are independent of the school, they are closely related to the development of the school. Although teaching researchers do not work in schools and are not ordinary teachers, they are caring and guides </a:t>
            </a:r>
            <a:r>
              <a:rPr lang="en-US" altLang="zh-CN" sz="2800" dirty="0">
                <a:solidFill>
                  <a:schemeClr val="accent2"/>
                </a:solidFill>
                <a:effectLst/>
                <a:latin typeface="Times New Roman" panose="02020603050405020304" pitchFamily="18" charset="0"/>
                <a:ea typeface="FangSong" panose="02010609060101010101" pitchFamily="49" charset="-122"/>
              </a:rPr>
              <a:t>for teachers' professional development</a:t>
            </a:r>
            <a:r>
              <a:rPr lang="en-US" altLang="zh-CN" sz="2800" dirty="0">
                <a:solidFill>
                  <a:srgbClr val="256142"/>
                </a:solidFill>
                <a:effectLst/>
                <a:latin typeface="Times New Roman" panose="02020603050405020304" pitchFamily="18" charset="0"/>
                <a:ea typeface="FangSong" panose="02010609060101010101" pitchFamily="49" charset="-122"/>
              </a:rPr>
              <a:t>.</a:t>
            </a:r>
          </a:p>
        </p:txBody>
      </p:sp>
      <p:sp>
        <p:nvSpPr>
          <p:cNvPr id="3" name="文本框 2">
            <a:extLst>
              <a:ext uri="{FF2B5EF4-FFF2-40B4-BE49-F238E27FC236}">
                <a16:creationId xmlns:a16="http://schemas.microsoft.com/office/drawing/2014/main" id="{C94E6C54-DA23-3597-BFCC-6E37FB0B892D}"/>
              </a:ext>
            </a:extLst>
          </p:cNvPr>
          <p:cNvSpPr txBox="1"/>
          <p:nvPr/>
        </p:nvSpPr>
        <p:spPr>
          <a:xfrm>
            <a:off x="3527580" y="293201"/>
            <a:ext cx="5136204" cy="523220"/>
          </a:xfrm>
          <a:prstGeom prst="rect">
            <a:avLst/>
          </a:prstGeom>
          <a:solidFill>
            <a:schemeClr val="accent2">
              <a:lumMod val="60000"/>
              <a:lumOff val="40000"/>
            </a:schemeClr>
          </a:solidFill>
        </p:spPr>
        <p:txBody>
          <a:bodyPr wrap="square" rtlCol="0">
            <a:spAutoFit/>
          </a:bodyPr>
          <a:lstStyle/>
          <a:p>
            <a:pPr algn="ctr"/>
            <a:r>
              <a:rPr kumimoji="1" lang="zh-CN" altLang="en-US" sz="2800" dirty="0">
                <a:latin typeface="KaiTi" panose="02010609060101010101" pitchFamily="49" charset="-122"/>
                <a:ea typeface="KaiTi" panose="02010609060101010101" pitchFamily="49" charset="-122"/>
              </a:rPr>
              <a:t>中国的教研制度有什么用？</a:t>
            </a:r>
          </a:p>
        </p:txBody>
      </p:sp>
      <p:sp>
        <p:nvSpPr>
          <p:cNvPr id="4" name="文本框 3">
            <a:extLst>
              <a:ext uri="{FF2B5EF4-FFF2-40B4-BE49-F238E27FC236}">
                <a16:creationId xmlns:a16="http://schemas.microsoft.com/office/drawing/2014/main" id="{353D06B4-DD5B-4C12-A1A6-3B6DEE0EC59E}"/>
              </a:ext>
            </a:extLst>
          </p:cNvPr>
          <p:cNvSpPr txBox="1"/>
          <p:nvPr/>
        </p:nvSpPr>
        <p:spPr>
          <a:xfrm>
            <a:off x="11379200" y="6123709"/>
            <a:ext cx="517236" cy="369332"/>
          </a:xfrm>
          <a:prstGeom prst="rect">
            <a:avLst/>
          </a:prstGeom>
          <a:noFill/>
        </p:spPr>
        <p:txBody>
          <a:bodyPr wrap="square" rtlCol="0">
            <a:spAutoFit/>
          </a:bodyPr>
          <a:lstStyle/>
          <a:p>
            <a:r>
              <a:rPr kumimoji="1" lang="en-US" altLang="zh-CN" dirty="0"/>
              <a:t>6</a:t>
            </a:r>
            <a:endParaRPr kumimoji="1" lang="zh-CN" altLang="en-US" dirty="0"/>
          </a:p>
        </p:txBody>
      </p:sp>
    </p:spTree>
    <p:extLst>
      <p:ext uri="{BB962C8B-B14F-4D97-AF65-F5344CB8AC3E}">
        <p14:creationId xmlns:p14="http://schemas.microsoft.com/office/powerpoint/2010/main" val="408535109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14"/>
          <p:cNvSpPr/>
          <p:nvPr/>
        </p:nvSpPr>
        <p:spPr>
          <a:xfrm>
            <a:off x="5544151" y="0"/>
            <a:ext cx="1105300" cy="3522846"/>
          </a:xfrm>
          <a:custGeom>
            <a:avLst/>
            <a:gdLst>
              <a:gd name="connsiteX0" fmla="*/ 0 w 1105300"/>
              <a:gd name="connsiteY0" fmla="*/ 0 h 3522846"/>
              <a:gd name="connsiteX1" fmla="*/ 1105300 w 1105300"/>
              <a:gd name="connsiteY1" fmla="*/ 0 h 3522846"/>
              <a:gd name="connsiteX2" fmla="*/ 1105300 w 1105300"/>
              <a:gd name="connsiteY2" fmla="*/ 2962730 h 3522846"/>
              <a:gd name="connsiteX3" fmla="*/ 1105300 w 1105300"/>
              <a:gd name="connsiteY3" fmla="*/ 3017791 h 3522846"/>
              <a:gd name="connsiteX4" fmla="*/ 1099824 w 1105300"/>
              <a:gd name="connsiteY4" fmla="*/ 3017791 h 3522846"/>
              <a:gd name="connsiteX5" fmla="*/ 1094072 w 1105300"/>
              <a:gd name="connsiteY5" fmla="*/ 3075613 h 3522846"/>
              <a:gd name="connsiteX6" fmla="*/ 552650 w 1105300"/>
              <a:gd name="connsiteY6" fmla="*/ 3522846 h 3522846"/>
              <a:gd name="connsiteX7" fmla="*/ 11228 w 1105300"/>
              <a:gd name="connsiteY7" fmla="*/ 3075613 h 3522846"/>
              <a:gd name="connsiteX8" fmla="*/ 5477 w 1105300"/>
              <a:gd name="connsiteY8" fmla="*/ 3017791 h 3522846"/>
              <a:gd name="connsiteX9" fmla="*/ 0 w 1105300"/>
              <a:gd name="connsiteY9" fmla="*/ 3017791 h 3522846"/>
              <a:gd name="connsiteX10" fmla="*/ 0 w 1105300"/>
              <a:gd name="connsiteY10" fmla="*/ 2962730 h 352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5300" h="3522846">
                <a:moveTo>
                  <a:pt x="0" y="0"/>
                </a:moveTo>
                <a:lnTo>
                  <a:pt x="1105300" y="0"/>
                </a:lnTo>
                <a:lnTo>
                  <a:pt x="1105300" y="2962730"/>
                </a:lnTo>
                <a:lnTo>
                  <a:pt x="1105300" y="3017791"/>
                </a:lnTo>
                <a:lnTo>
                  <a:pt x="1099824" y="3017791"/>
                </a:lnTo>
                <a:lnTo>
                  <a:pt x="1094072" y="3075613"/>
                </a:lnTo>
                <a:cubicBezTo>
                  <a:pt x="1042540" y="3330849"/>
                  <a:pt x="819718" y="3522846"/>
                  <a:pt x="552650" y="3522846"/>
                </a:cubicBezTo>
                <a:cubicBezTo>
                  <a:pt x="285583" y="3522846"/>
                  <a:pt x="62761" y="3330849"/>
                  <a:pt x="11228" y="3075613"/>
                </a:cubicBezTo>
                <a:lnTo>
                  <a:pt x="5477" y="3017791"/>
                </a:lnTo>
                <a:lnTo>
                  <a:pt x="0" y="3017791"/>
                </a:lnTo>
                <a:lnTo>
                  <a:pt x="0" y="2962730"/>
                </a:lnTo>
                <a:close/>
              </a:path>
            </a:pathLst>
          </a:custGeom>
          <a:solidFill>
            <a:srgbClr val="256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534C"/>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97" name="文本框 128"/>
          <p:cNvSpPr txBox="1"/>
          <p:nvPr/>
        </p:nvSpPr>
        <p:spPr>
          <a:xfrm>
            <a:off x="2865120" y="4805045"/>
            <a:ext cx="6485255" cy="1323439"/>
          </a:xfrm>
          <a:prstGeom prst="rect">
            <a:avLst/>
          </a:prstGeom>
          <a:noFill/>
        </p:spPr>
        <p:txBody>
          <a:bodyPr wrap="square" rtlCol="0">
            <a:spAutoFit/>
          </a:bodyPr>
          <a:lstStyle/>
          <a:p>
            <a:pPr algn="ctr"/>
            <a:r>
              <a:rPr lang="en-US" altLang="zh-CN" sz="4000" b="1" dirty="0">
                <a:solidFill>
                  <a:srgbClr val="256142"/>
                </a:solidFill>
                <a:latin typeface="微软雅黑" panose="020B0503020204020204" pitchFamily="34" charset="-122"/>
                <a:ea typeface="微软雅黑" panose="020B0503020204020204" pitchFamily="34" charset="-122"/>
              </a:rPr>
              <a:t>Design of teaching </a:t>
            </a:r>
          </a:p>
          <a:p>
            <a:pPr algn="ctr"/>
            <a:r>
              <a:rPr lang="en-US" altLang="zh-CN" sz="4000" b="1" dirty="0">
                <a:solidFill>
                  <a:srgbClr val="256142"/>
                </a:solidFill>
                <a:latin typeface="微软雅黑" panose="020B0503020204020204" pitchFamily="34" charset="-122"/>
                <a:ea typeface="微软雅黑" panose="020B0503020204020204" pitchFamily="34" charset="-122"/>
              </a:rPr>
              <a:t>and research system</a:t>
            </a:r>
            <a:endParaRPr lang="zh-CN" altLang="en-US" sz="4000" b="1" dirty="0">
              <a:solidFill>
                <a:srgbClr val="256142"/>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5544151" y="2402613"/>
            <a:ext cx="1105300" cy="829945"/>
          </a:xfrm>
          <a:prstGeom prst="rect">
            <a:avLst/>
          </a:prstGeom>
          <a:noFill/>
        </p:spPr>
        <p:txBody>
          <a:bodyPr wrap="square" rtlCol="0">
            <a:spAutoFit/>
          </a:bodyPr>
          <a:lstStyle/>
          <a:p>
            <a:pPr algn="ctr"/>
            <a:r>
              <a:rPr lang="en-US" altLang="zh-CN" sz="4800" b="1" dirty="0">
                <a:solidFill>
                  <a:schemeClr val="bg1"/>
                </a:solidFill>
                <a:latin typeface="Century Gothic" panose="020B0502020202020204" pitchFamily="34" charset="0"/>
                <a:ea typeface="微软雅黑" panose="020B0503020204020204" pitchFamily="34" charset="-122"/>
              </a:rPr>
              <a:t>2</a:t>
            </a:r>
            <a:endParaRPr lang="zh-CN" altLang="en-US" sz="4800" b="1" dirty="0">
              <a:solidFill>
                <a:schemeClr val="bg1"/>
              </a:solidFill>
              <a:latin typeface="Century Gothic" panose="020B0502020202020204" pitchFamily="34" charset="0"/>
              <a:ea typeface="微软雅黑" panose="020B0503020204020204" pitchFamily="34" charset="-122"/>
            </a:endParaRPr>
          </a:p>
        </p:txBody>
      </p:sp>
      <p:sp>
        <p:nvSpPr>
          <p:cNvPr id="9" name="文本框 128"/>
          <p:cNvSpPr txBox="1"/>
          <p:nvPr/>
        </p:nvSpPr>
        <p:spPr>
          <a:xfrm>
            <a:off x="3703278" y="3928516"/>
            <a:ext cx="4785444" cy="646331"/>
          </a:xfrm>
          <a:prstGeom prst="rect">
            <a:avLst/>
          </a:prstGeom>
          <a:noFill/>
        </p:spPr>
        <p:txBody>
          <a:bodyPr wrap="square" rtlCol="0">
            <a:spAutoFit/>
          </a:bodyPr>
          <a:lstStyle/>
          <a:p>
            <a:pPr algn="ctr"/>
            <a:r>
              <a:rPr lang="en-US" altLang="zh-CN" sz="3600" dirty="0">
                <a:solidFill>
                  <a:srgbClr val="256142"/>
                </a:solidFill>
                <a:latin typeface="Century Gothic" panose="020B0502020202020204" pitchFamily="34" charset="0"/>
                <a:ea typeface="微软雅黑" panose="020B0503020204020204" pitchFamily="34" charset="-122"/>
              </a:rPr>
              <a:t>PART TWO</a:t>
            </a:r>
          </a:p>
        </p:txBody>
      </p:sp>
    </p:spTree>
    <p:extLst>
      <p:ext uri="{BB962C8B-B14F-4D97-AF65-F5344CB8AC3E}">
        <p14:creationId xmlns:p14="http://schemas.microsoft.com/office/powerpoint/2010/main" val="363840747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35" y="-635"/>
            <a:ext cx="12192635" cy="6859270"/>
          </a:xfrm>
          <a:prstGeom prst="rect">
            <a:avLst/>
          </a:prstGeom>
          <a:solidFill>
            <a:srgbClr val="256142"/>
          </a:solidFill>
          <a:ln>
            <a:solidFill>
              <a:srgbClr val="25614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nvSpPr>
        <p:spPr>
          <a:xfrm>
            <a:off x="116839" y="115570"/>
            <a:ext cx="11957685" cy="6626860"/>
          </a:xfrm>
          <a:prstGeom prst="rect">
            <a:avLst/>
          </a:prstGeom>
          <a:solidFill>
            <a:schemeClr val="bg1">
              <a:lumMod val="95000"/>
            </a:schemeClr>
          </a:solidFill>
          <a:ln w="12700">
            <a:solidFill>
              <a:schemeClr val="bg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0" name="图片 119" descr="文本&#10;&#10;低可信度描述已自动生成"/>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43535" y="273685"/>
            <a:ext cx="2305050" cy="374650"/>
          </a:xfrm>
          <a:prstGeom prst="rect">
            <a:avLst/>
          </a:prstGeom>
        </p:spPr>
      </p:pic>
      <p:sp>
        <p:nvSpPr>
          <p:cNvPr id="2" name="文本框 1">
            <a:extLst>
              <a:ext uri="{FF2B5EF4-FFF2-40B4-BE49-F238E27FC236}">
                <a16:creationId xmlns:a16="http://schemas.microsoft.com/office/drawing/2014/main" id="{627670B5-85E7-A243-A266-8E826EB3FF68}"/>
              </a:ext>
            </a:extLst>
          </p:cNvPr>
          <p:cNvSpPr txBox="1"/>
          <p:nvPr/>
        </p:nvSpPr>
        <p:spPr>
          <a:xfrm>
            <a:off x="751466" y="1273119"/>
            <a:ext cx="10727801" cy="4401205"/>
          </a:xfrm>
          <a:prstGeom prst="rect">
            <a:avLst/>
          </a:prstGeom>
          <a:noFill/>
        </p:spPr>
        <p:txBody>
          <a:bodyPr wrap="square" rtlCol="0">
            <a:spAutoFit/>
          </a:bodyPr>
          <a:lstStyle/>
          <a:p>
            <a:pPr algn="just"/>
            <a:r>
              <a:rPr lang="en-US" altLang="zh-CN" sz="2800" dirty="0">
                <a:solidFill>
                  <a:srgbClr val="256142"/>
                </a:solidFill>
                <a:effectLst/>
                <a:latin typeface="Times New Roman" panose="02020603050405020304" pitchFamily="18" charset="0"/>
                <a:ea typeface="FangSong" panose="02010609060101010101" pitchFamily="49" charset="-122"/>
              </a:rPr>
              <a:t>China's teaching and research system was born when the People's Republic of China was founded, developed rapidly after the reform and opening up, experienced transformation and improvement at the end of the 20th century, and became more mature and effective in the new century. This system complies with the basic national conditions of China, which has a large educational population, and effectively connects the country and local areas, inside and outside schools, teaching and research, experts and teachers, theory and practice, and serves as a grassroots promoter and local hub for China's basic education. </a:t>
            </a:r>
            <a:r>
              <a:rPr lang="en-US" altLang="zh-CN" sz="2800" b="1" dirty="0">
                <a:solidFill>
                  <a:srgbClr val="256142"/>
                </a:solidFill>
                <a:effectLst/>
                <a:latin typeface="Times New Roman" panose="02020603050405020304" pitchFamily="18" charset="0"/>
                <a:ea typeface="FangSong" panose="02010609060101010101" pitchFamily="49" charset="-122"/>
              </a:rPr>
              <a:t>Its </a:t>
            </a:r>
            <a:r>
              <a:rPr lang="en-US" altLang="zh-CN" sz="2800" b="1" dirty="0">
                <a:solidFill>
                  <a:schemeClr val="accent2"/>
                </a:solidFill>
                <a:effectLst/>
                <a:latin typeface="Times New Roman" panose="02020603050405020304" pitchFamily="18" charset="0"/>
                <a:ea typeface="FangSong" panose="02010609060101010101" pitchFamily="49" charset="-122"/>
              </a:rPr>
              <a:t>basic structure </a:t>
            </a:r>
            <a:r>
              <a:rPr lang="en-US" altLang="zh-CN" sz="2800" b="1" dirty="0">
                <a:solidFill>
                  <a:srgbClr val="256142"/>
                </a:solidFill>
                <a:effectLst/>
                <a:latin typeface="Times New Roman" panose="02020603050405020304" pitchFamily="18" charset="0"/>
                <a:ea typeface="FangSong" panose="02010609060101010101" pitchFamily="49" charset="-122"/>
              </a:rPr>
              <a:t>can be described as "</a:t>
            </a:r>
            <a:r>
              <a:rPr lang="en-US" altLang="zh-CN" sz="2800" b="1" dirty="0">
                <a:solidFill>
                  <a:schemeClr val="accent2"/>
                </a:solidFill>
                <a:effectLst/>
                <a:latin typeface="Times New Roman" panose="02020603050405020304" pitchFamily="18" charset="0"/>
                <a:ea typeface="FangSong" panose="02010609060101010101" pitchFamily="49" charset="-122"/>
              </a:rPr>
              <a:t>5-4-3</a:t>
            </a:r>
            <a:r>
              <a:rPr lang="en-US" altLang="zh-CN" sz="2800" b="1" dirty="0">
                <a:solidFill>
                  <a:srgbClr val="256142"/>
                </a:solidFill>
                <a:effectLst/>
                <a:latin typeface="Times New Roman" panose="02020603050405020304" pitchFamily="18" charset="0"/>
                <a:ea typeface="FangSong" panose="02010609060101010101" pitchFamily="49" charset="-122"/>
              </a:rPr>
              <a:t>".</a:t>
            </a:r>
            <a:endParaRPr kumimoji="1" lang="zh-CN" altLang="en-US" sz="2800" b="1" dirty="0">
              <a:solidFill>
                <a:srgbClr val="256142"/>
              </a:solidFill>
            </a:endParaRPr>
          </a:p>
        </p:txBody>
      </p:sp>
      <p:sp>
        <p:nvSpPr>
          <p:cNvPr id="3" name="文本框 2">
            <a:extLst>
              <a:ext uri="{FF2B5EF4-FFF2-40B4-BE49-F238E27FC236}">
                <a16:creationId xmlns:a16="http://schemas.microsoft.com/office/drawing/2014/main" id="{FAA897EC-3556-3EA4-23CF-28ED61209A1E}"/>
              </a:ext>
            </a:extLst>
          </p:cNvPr>
          <p:cNvSpPr txBox="1"/>
          <p:nvPr/>
        </p:nvSpPr>
        <p:spPr>
          <a:xfrm>
            <a:off x="3547264" y="421029"/>
            <a:ext cx="5136204" cy="523220"/>
          </a:xfrm>
          <a:prstGeom prst="rect">
            <a:avLst/>
          </a:prstGeom>
          <a:solidFill>
            <a:schemeClr val="accent2">
              <a:lumMod val="60000"/>
              <a:lumOff val="40000"/>
            </a:schemeClr>
          </a:solidFill>
        </p:spPr>
        <p:txBody>
          <a:bodyPr wrap="square" rtlCol="0">
            <a:spAutoFit/>
          </a:bodyPr>
          <a:lstStyle/>
          <a:p>
            <a:pPr algn="ctr"/>
            <a:r>
              <a:rPr kumimoji="1" lang="zh-CN" altLang="en-US" sz="2800" dirty="0">
                <a:latin typeface="KaiTi" panose="02010609060101010101" pitchFamily="49" charset="-122"/>
                <a:ea typeface="KaiTi" panose="02010609060101010101" pitchFamily="49" charset="-122"/>
              </a:rPr>
              <a:t>中国教研制度的基本结构</a:t>
            </a:r>
          </a:p>
        </p:txBody>
      </p:sp>
      <p:sp>
        <p:nvSpPr>
          <p:cNvPr id="4" name="文本框 3">
            <a:extLst>
              <a:ext uri="{FF2B5EF4-FFF2-40B4-BE49-F238E27FC236}">
                <a16:creationId xmlns:a16="http://schemas.microsoft.com/office/drawing/2014/main" id="{12BA56B9-3F3A-045A-9AF6-B32B41842FB8}"/>
              </a:ext>
            </a:extLst>
          </p:cNvPr>
          <p:cNvSpPr txBox="1"/>
          <p:nvPr/>
        </p:nvSpPr>
        <p:spPr>
          <a:xfrm>
            <a:off x="11120582" y="5938982"/>
            <a:ext cx="358685" cy="369332"/>
          </a:xfrm>
          <a:prstGeom prst="rect">
            <a:avLst/>
          </a:prstGeom>
          <a:noFill/>
        </p:spPr>
        <p:txBody>
          <a:bodyPr wrap="square" rtlCol="0">
            <a:spAutoFit/>
          </a:bodyPr>
          <a:lstStyle/>
          <a:p>
            <a:r>
              <a:rPr kumimoji="1" lang="en-US" altLang="zh-CN" dirty="0"/>
              <a:t>8</a:t>
            </a:r>
            <a:endParaRPr kumimoji="1" lang="zh-CN" altLang="en-US" dirty="0"/>
          </a:p>
        </p:txBody>
      </p:sp>
    </p:spTree>
    <p:extLst>
      <p:ext uri="{BB962C8B-B14F-4D97-AF65-F5344CB8AC3E}">
        <p14:creationId xmlns:p14="http://schemas.microsoft.com/office/powerpoint/2010/main" val="232150388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35" y="-635"/>
            <a:ext cx="12192635" cy="6859270"/>
          </a:xfrm>
          <a:prstGeom prst="rect">
            <a:avLst/>
          </a:prstGeom>
          <a:solidFill>
            <a:srgbClr val="256142"/>
          </a:solidFill>
          <a:ln>
            <a:solidFill>
              <a:srgbClr val="256142"/>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nvSpPr>
        <p:spPr>
          <a:xfrm>
            <a:off x="116839" y="115570"/>
            <a:ext cx="11957685" cy="6626860"/>
          </a:xfrm>
          <a:prstGeom prst="rect">
            <a:avLst/>
          </a:prstGeom>
          <a:solidFill>
            <a:schemeClr val="bg1">
              <a:lumMod val="95000"/>
            </a:schemeClr>
          </a:solidFill>
          <a:ln w="12700">
            <a:solidFill>
              <a:schemeClr val="bg1"/>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0" name="图片 119" descr="文本&#10;&#10;低可信度描述已自动生成"/>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43535" y="273685"/>
            <a:ext cx="2305050" cy="374650"/>
          </a:xfrm>
          <a:prstGeom prst="rect">
            <a:avLst/>
          </a:prstGeom>
        </p:spPr>
      </p:pic>
      <p:sp>
        <p:nvSpPr>
          <p:cNvPr id="3" name="文本框 2">
            <a:extLst>
              <a:ext uri="{FF2B5EF4-FFF2-40B4-BE49-F238E27FC236}">
                <a16:creationId xmlns:a16="http://schemas.microsoft.com/office/drawing/2014/main" id="{FAA897EC-3556-3EA4-23CF-28ED61209A1E}"/>
              </a:ext>
            </a:extLst>
          </p:cNvPr>
          <p:cNvSpPr txBox="1"/>
          <p:nvPr/>
        </p:nvSpPr>
        <p:spPr>
          <a:xfrm>
            <a:off x="3547264" y="421029"/>
            <a:ext cx="5136204" cy="523220"/>
          </a:xfrm>
          <a:prstGeom prst="rect">
            <a:avLst/>
          </a:prstGeom>
          <a:solidFill>
            <a:schemeClr val="accent2">
              <a:lumMod val="60000"/>
              <a:lumOff val="40000"/>
            </a:schemeClr>
          </a:solidFill>
        </p:spPr>
        <p:txBody>
          <a:bodyPr wrap="square" rtlCol="0">
            <a:spAutoFit/>
          </a:bodyPr>
          <a:lstStyle/>
          <a:p>
            <a:pPr algn="ctr"/>
            <a:r>
              <a:rPr kumimoji="1" lang="en-US" altLang="zh-CN" sz="2800" dirty="0">
                <a:latin typeface="KaiTi" panose="02010609060101010101" pitchFamily="49" charset="-122"/>
                <a:ea typeface="KaiTi" panose="02010609060101010101" pitchFamily="49" charset="-122"/>
              </a:rPr>
              <a:t>5</a:t>
            </a:r>
            <a:r>
              <a:rPr kumimoji="1" lang="zh-CN" altLang="en-US" sz="2800" dirty="0">
                <a:latin typeface="KaiTi" panose="02010609060101010101" pitchFamily="49" charset="-122"/>
                <a:ea typeface="KaiTi" panose="02010609060101010101" pitchFamily="49" charset="-122"/>
              </a:rPr>
              <a:t>：中国教研机构分五级</a:t>
            </a:r>
          </a:p>
        </p:txBody>
      </p:sp>
      <p:sp>
        <p:nvSpPr>
          <p:cNvPr id="4" name="文本框 3">
            <a:extLst>
              <a:ext uri="{FF2B5EF4-FFF2-40B4-BE49-F238E27FC236}">
                <a16:creationId xmlns:a16="http://schemas.microsoft.com/office/drawing/2014/main" id="{1B1BE9AC-BC2D-0C75-653C-6F23005454F8}"/>
              </a:ext>
            </a:extLst>
          </p:cNvPr>
          <p:cNvSpPr txBox="1"/>
          <p:nvPr/>
        </p:nvSpPr>
        <p:spPr>
          <a:xfrm>
            <a:off x="731782" y="1043470"/>
            <a:ext cx="10348022" cy="523220"/>
          </a:xfrm>
          <a:prstGeom prst="rect">
            <a:avLst/>
          </a:prstGeom>
          <a:noFill/>
        </p:spPr>
        <p:txBody>
          <a:bodyPr wrap="square" rtlCol="0">
            <a:spAutoFit/>
          </a:bodyPr>
          <a:lstStyle/>
          <a:p>
            <a:pPr algn="ctr"/>
            <a:r>
              <a:rPr lang="en-US" altLang="zh-CN" sz="2800" b="1" dirty="0">
                <a:solidFill>
                  <a:srgbClr val="256142"/>
                </a:solidFill>
                <a:effectLst/>
                <a:latin typeface="Times New Roman" panose="02020603050405020304" pitchFamily="18" charset="0"/>
                <a:ea typeface="FangSong" panose="02010609060101010101" pitchFamily="49" charset="-122"/>
              </a:rPr>
              <a:t>"5" refers to the five-level teaching and research institution. </a:t>
            </a:r>
            <a:endParaRPr lang="en-US" altLang="zh-CN" sz="2800" dirty="0">
              <a:solidFill>
                <a:srgbClr val="256142"/>
              </a:solidFill>
              <a:effectLst/>
              <a:latin typeface="Times New Roman" panose="02020603050405020304" pitchFamily="18" charset="0"/>
              <a:ea typeface="FangSong" panose="02010609060101010101" pitchFamily="49" charset="-122"/>
            </a:endParaRPr>
          </a:p>
        </p:txBody>
      </p:sp>
      <p:graphicFrame>
        <p:nvGraphicFramePr>
          <p:cNvPr id="6" name="图示 5">
            <a:extLst>
              <a:ext uri="{FF2B5EF4-FFF2-40B4-BE49-F238E27FC236}">
                <a16:creationId xmlns:a16="http://schemas.microsoft.com/office/drawing/2014/main" id="{DF231B57-9B14-49F4-25E1-E8B0859B562B}"/>
              </a:ext>
            </a:extLst>
          </p:cNvPr>
          <p:cNvGraphicFramePr/>
          <p:nvPr>
            <p:extLst>
              <p:ext uri="{D42A27DB-BD31-4B8C-83A1-F6EECF244321}">
                <p14:modId xmlns:p14="http://schemas.microsoft.com/office/powerpoint/2010/main" val="3099723302"/>
              </p:ext>
            </p:extLst>
          </p:nvPr>
        </p:nvGraphicFramePr>
        <p:xfrm>
          <a:off x="0" y="2010835"/>
          <a:ext cx="4855183" cy="38036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文本框 6">
            <a:extLst>
              <a:ext uri="{FF2B5EF4-FFF2-40B4-BE49-F238E27FC236}">
                <a16:creationId xmlns:a16="http://schemas.microsoft.com/office/drawing/2014/main" id="{A998C7F9-2269-E492-A072-7E809DE1189D}"/>
              </a:ext>
            </a:extLst>
          </p:cNvPr>
          <p:cNvSpPr txBox="1"/>
          <p:nvPr/>
        </p:nvSpPr>
        <p:spPr>
          <a:xfrm>
            <a:off x="5267331" y="1961825"/>
            <a:ext cx="5933529" cy="4154984"/>
          </a:xfrm>
          <a:prstGeom prst="rect">
            <a:avLst/>
          </a:prstGeom>
          <a:noFill/>
        </p:spPr>
        <p:txBody>
          <a:bodyPr wrap="square" rtlCol="0">
            <a:spAutoFit/>
          </a:bodyPr>
          <a:lstStyle/>
          <a:p>
            <a:pPr algn="just"/>
            <a:r>
              <a:rPr lang="en-US" altLang="zh-CN" sz="2400" dirty="0">
                <a:solidFill>
                  <a:srgbClr val="256142"/>
                </a:solidFill>
                <a:effectLst/>
                <a:latin typeface="Times New Roman" panose="02020603050405020304" pitchFamily="18" charset="0"/>
                <a:ea typeface="FangSong" panose="02010609060101010101" pitchFamily="49" charset="-122"/>
              </a:rPr>
              <a:t>The administrative relationship between these five levels of institutions is top-down. The higher-level teaching and research institutions provide guidance to the lower-level teaching and research institutions, and the lower levels implement the tasks and arrangements of the upper levels and feed back information at the grassroots level. Therefore, it can also be said that the upper and lower levels are connected and the five levels are linked to form a harmonious teaching and research community.</a:t>
            </a:r>
          </a:p>
        </p:txBody>
      </p:sp>
      <p:sp>
        <p:nvSpPr>
          <p:cNvPr id="2" name="文本框 1">
            <a:extLst>
              <a:ext uri="{FF2B5EF4-FFF2-40B4-BE49-F238E27FC236}">
                <a16:creationId xmlns:a16="http://schemas.microsoft.com/office/drawing/2014/main" id="{65CA99C2-559F-F86D-6BB5-00F4B15647A1}"/>
              </a:ext>
            </a:extLst>
          </p:cNvPr>
          <p:cNvSpPr txBox="1"/>
          <p:nvPr/>
        </p:nvSpPr>
        <p:spPr>
          <a:xfrm>
            <a:off x="11277600" y="6116809"/>
            <a:ext cx="323273" cy="369332"/>
          </a:xfrm>
          <a:prstGeom prst="rect">
            <a:avLst/>
          </a:prstGeom>
          <a:noFill/>
        </p:spPr>
        <p:txBody>
          <a:bodyPr wrap="square" rtlCol="0">
            <a:spAutoFit/>
          </a:bodyPr>
          <a:lstStyle/>
          <a:p>
            <a:r>
              <a:rPr kumimoji="1" lang="en-US" altLang="zh-CN" dirty="0"/>
              <a:t>9</a:t>
            </a:r>
            <a:endParaRPr kumimoji="1" lang="zh-CN" altLang="en-US" dirty="0"/>
          </a:p>
        </p:txBody>
      </p:sp>
    </p:spTree>
    <p:extLst>
      <p:ext uri="{BB962C8B-B14F-4D97-AF65-F5344CB8AC3E}">
        <p14:creationId xmlns:p14="http://schemas.microsoft.com/office/powerpoint/2010/main" val="175529042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E7F4260-EFA3-434E-B4AC-542D0AFBCBCF"/>
  <p:tag name="ISPRING_SCORM_RATE_SLIDES" val="1"/>
  <p:tag name="ISPRINGONLINEFOLDERID" val="0"/>
  <p:tag name="ISPRINGONLINEFOLDERPATH" val="Content List"/>
  <p:tag name="ISPRINGCLOUDFOLDERID" val="0"/>
  <p:tag name="ISPRINGCLOUDFOLDERPATH" val="Repository"/>
  <p:tag name="ISPRING_PLAYERS_CUSTOMIZATION" val="UEsDBBQAAgAIAPC6FUk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wuhVJ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PC6FUm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8LoVSS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8LoVSW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8LoVST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8LoVSXL80YFnAAAAawAAABwAAAB1bml2ZXJzYWwvbG9jYWxfc2V0dGluZ3MueG1sDcw7CsNADEXR3qsQ6p1P58JjdymDIc4ChP0IBo0UZkRIdp/pbnG44/zNSh+Uerglvp4uTLDN98NeiZ/rrR+Yaojtom5IbM40T92ovok+ENFgpbfKD2VFbhG4S25yKaiwkGhnPk/dH1BLAwQUAAIACABElFdHI7RO+/sCAACwCAAAFAAAAHVuaXZlcnNhbC9wbGF5ZXIueG1srVXfT9swEH4u0v6HyO/YLR0DqgTEkNAexoTUse2tMombeE3izHYI5a/f2c7vpWxIe2iVnO/77nz33cW/es5S74lJxUUeoAWeI4/loYh4Hgfo4evt8Tm6unx35Bcp3TPp8ShAZc4NgKbIi5gKJS80gO+pTgLUM2BgRl4huZBc74H7FLjbSCdL9O5oBi65ClCidbEipKoqzBUg8liJtDQkCociI4VkiuWaSeLSQF6DXem/o+GXiZzofcFUD1notweuSVqOZ8UHJNUSCxmTk/l8QX7cfV6HCcvoMc+VpnnIkAeVnNlSPtJwdyeiMmXK2Ga+S3LNtDZJWNvM1yu+OM89JcMAOYdNxpSiMVM4zWNEHJZMgP1tSlVS86gBreFVO17zWr+Ned80brZzpHMuyseUqwSO+pDOOgn0yTCqn9nrWgU9NAq6NUzIk+xXySWL7Ou3VozzBXIBW8XZPLGqQjiAp1saaiH3NwADFdUdxG3TsGsatqCWA7fR1x0Fam67ZVSXkjWlmvlPPGLiC5WSGllcalkyn4yMNZYMwT5xV66b1DXET3SWnv5Db4zfqDU/1WudsYD/0ZhPQNTWhOcRe77l4KNZBjXVDIptbFgXKTYxu5xU+Zj1dD0wuRzrpsBFPE1lzGAMI6op6ezkEJRJqsAlLOUI2zs4CE54nKTw05MM49ODNBmVu0mG3sFBcCrC3QS0NbdlJOM6jsTUKsgnE+vED0ulRcZfrDwHe0avrA5fG7nm6Lrg7cHZ/I9RHMRoBnOLJlaXeertq+bw3sypVp3PpnCWgVphHpguC+fVzEJZjHwitqVlqm/6OTX7sAcd5Tw1HdNc30HvolrzF+ZVPDJfusXS1CRhRjMB+nC+7DFAP2G7DMJb06GIW5E3dcCY2Df3byvabPm6da7rhzrsQw2fOKscxs3UR1BHLEWZR6Me4qL7iKgUdtq1ZNRL2RZutDgBkYoiQO/hob7zxelFd+WzxUWDtXndu8Aulzes9DrhTkGk1nV7Eb/eDfD4G1BLAwQUAAIACADwuhVJVSKxvyYJAABtWwAAKQAAAHVuaXZlcnNhbC9za2luX2N1c3RvbWl6YXRpb25fc2V0dGluZ3MueG1s7Vx7b+LKFf+/n2JEdaVbqQoP80rFUhl7SKwlhoudZLdVhQyegBXj4dpDdnPFH/00/WD9JD0ztoNNgNibba+0HbyJ1mfmPGbOYx4/kV706AXaNmJ07f3mMI8GFmHMC5ZR/w8I9RbUp+EkJBFhUXVPufcCl34xggfKaUCNmBO4TuhqvDXq19BQfFC3o3b1Lrw1B80G6jRxA3eRjlsatF0q+qWiQZveqGu96oGIWG5IFiRgx6X2qrnW1wxGEJGQGYFLvvaVfO9sU34EV6HjetAv6reb/NmlWnd6kz+oWW91WnjXUBVFaSOtpdf12q7TueyodYRrzVZN2Q26DaWhoHqrVb9s7+qdRkuBt+FlG6Q08WUbNTvNZkPfNXADuJGqDvSGtusol/W6Ctpw91LbDYeDTq2G6vW60tR3rbYyHNQQ9FZAhqp0+QQqujJQ2jt1oNa7Chpqw8GwucM6bmst1G3gdq22aw4GSq22n9z96LLTtacWHk46nW8IPOqCo608tqpHgqu32IYhdLbJeuM7jCDP/VCZTLGFTVu1jbFZSeJSxHDaKzUnT42JQA6cNelrNGAgGI0D/xn9vKCb5z/1qqIl7SbMyeZDli4MmW8Zo8HFIhZ1EdBw7fiV/h/jkEkGVISTPpGwDN+DsyB7dR3xKcqW6IIwhucc04KuN07wPKJLejF3Fo/LkG4Dt5CZq+cNCX0veITetcuOhs8q8r2IGYysc/bhLn+Ks22gTEWEm9fG/CnE6Ttz4qcaa+JTgm+v8u0ZOWB98iKPCVa1zp9zrBtnSfIO6Kr8Oc8TgJa81zr8eZuJka8Muis86xtnu/vOMwnzSuIqeZaLbrabsvG0CemST3ae721Hv/D5FIpOsOQW1vhTiIkPkCss5KVk2sT49YOOyethLemtQQs4N1tcElJc5wYzbXwzUc3Ps9H4ajwbGFcVqFsiKxFPy58b7e7XeqsNlSvhKyjJulFHo7wsJIS1asVkmfZ0PJqBQDyamfiTXenz36VZx7f2yDBxpZ/8p7QAWAruKn3+uwjr7XQK68bMGhk6nhnWzBzbYl5G2MZ6pf+ZbtHKeSKIUfTkkS+IrQiC8uyFBEW+54oGXrK9YEsK6NPHN6phzmC1sqeGJlarvkXD8PnPQrKzZSsInpUTIdeLnLlPXKEWQkS08/IC2sW2DME/tvKgJ107XnBRRPtUvTfMq5k9Ho+sGTb1lFLp48BFeuhwTeUFTVULT0FG6MDy/W3sMxF9QgJSfb+0kGvj6noEPzY35Npbrnz4Yd9gzQSDSyYkKMAIgYOnEHWWdT+e6nwOQSFy0MaJoi80dHNBk3VdAdmGqY0hNDU7I9/mYlLZ4HgvWEDokAUrIO8GW5Z6hWeD8SeIccjNcUmm8UdIyY8lmT5jC3IIWwXYTPXOuBL7N56GaYKkObhweLzDtsxZLICPz+aTR7cRUPgMQ5qIbIwuSmuy8C+34EhDHZ3I9lgwTLZ4W3pPBEwJXVjmCuiCMqRhnUfXL7fG32ZD1RhhfQbhpo/vZ7aoklzp2nlGAWXIcZ+cYEHQnCycLWTCM7S5nivauOeFCb9uvd+Qw5L681NSukwdf/rpG0zKFbwjlsF+GZTBNmXD3tLOpy0ZwTcawmP9pBVFJuCbTbA0bKpTY/x9XBR5660fV+nv4agX48o660073j9fxd32XzDGikvwwICKNvBoKSYMKzFfcmDx9EsxGuYQ1E3ieg4Fnx9MSwkwx4kMk6J3iLmDmcsZcgczWk7EPR5Yhg2brXsy56ePAswiV2OvHfc3PyP6BM7lL6k6Jw8U9ks+cZ7ijQysXcL9Rbyc2SrllhbbsEdguAkyl3FQgVTfW/MzVDGxtzd4lr03yI/nnm59V2S37z2KFQHmebsmr/dhDyFdC6rvRGlcx4vSX99pSDzEaax3Um4D8ZKghX2Vyc93eczC6lS7nmmqqWF+ouD57Bfng+zgczKyrdlIHXAJkCZrhy1WsAo/8HNecVnxiUDHQxXkJYO3iBMuVv/+57+KizmwJ6aihPqXsnIg+XnVxC/y/m5SRqJ/FJBjq4M8q3gpyJgcqFLW4ucr24AA/S5HFideltZ0za+4CqmGFEjcqNq2ql3fQJZYIinoNoS9YEkhN+r0IxQ+sdev9G+c8BEKp02pX1aQmHkem6y0Dfsj7pb5XkBKsr97JeKDt43JTNV1cfaHHPW9xWO8/LpwgEmu+ZBPl2XkadeqCdX5QCRxPVZepljc0qoFJSF+3xeEp6Nr3Qthf6HiO1DDWe5+JmAh9Sf8Zuv1VS504BdxEMb9B8ePwDfpa7ZLtKJfEuel3bKkw64TMGLCd4t9Fm6TvnvaYe8pTx43KzehHHa8oz4sDFo8nozoPP2QS9MG4uo3q+CF9spyOGclTRnT98TD/ib5yl71zxAP+1t8UeH37a+YDluynOl13MAJs/SM72I5R1wHfUggqlTSJ33L9+EWjPi1bJQxKSHke66pS/pibbS9NUnSmdOyBldPWNwLXrYvN5xn/iyGHXHYIdewD9/q+fjtMY/55HRwi3FACma9L95LZkAMHxxORkxF7HlDPlTgIOIsVrzSRxWUyPhQ4dMZIzSn+DZpPePlLMMprDnPuhb1XJTzUioDXsXLqaJxrp9n6lVfzVOves5DvUTsaQcG2/WchBhiwIMql3goT8x2X6VXYXdiR3rAd6I1K4CtQHYAZ6Q0EzKEXGCJbVWaLfFLth32lszzyRNJK1WGkJmc8+PvRZAd54NbZSPywLLhnVBKZ0FS6vaxmC+BGfpJLnEiyyo5aCmZdMyZR2L0R6pVuvbsbTyyGqVVmod7tkBTduD16hFV0PfU7Peq2WUWatQRlPUs9Drc+r6EXCXkKiFXCblKyFVCrhJylZCrhFwl5CohVwm5SshVQq4ScpWQq4RcJeQqIVcJuUrI9YeFXE/Cdv8TxHXfVQKuEnD9PQDX0/H/O+Ctb3P+38GtsX9Ko60xmwRbS4Gtx1DTImjrEZD2NNh6OuF+XKw1e6qRmKvEXCXmKjFXiblKzFVirhJzlZirxFwl5ioxV4m5SsxVYq4Sc5WYq8RcJeYqMVeJuUrMVX7L9XuBrhmbJOoqv+Yqv+Yqv+Yqv+b6Q0CvhzRgBXkn/6L2fwBQSwMEFAACAAgA8LoVSS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PC6FUmV7pF+SwAAAGsAAAAbAAAAdW5pdmVyc2FsL3VuaXZlcnNhbC5wbmcueG1ss7GvyM1RKEstKs7Mz7NVMtQzULK34+WyKShKLctMLVeoAIoBBSFASaESyDVCcMszU0oygEIG5mYIwYzUzPSMElslCwNzuKA+0EwAUEsBAgAAFAACAAgA8LoVSRUOrShkBAAABxEAAB0AAAAAAAAAAQAAAAAAAAAAAHVuaXZlcnNhbC9jb21tb25fbWVzc2FnZXMubG5nUEsBAgAAFAACAAgA8LoVSQh+CyMpAwAAhgwAACcAAAAAAAAAAQAAAAAAnwQAAHVuaXZlcnNhbC9mbGFzaF9wdWJsaXNoaW5nX3NldHRpbmdzLnhtbFBLAQIAABQAAgAIAPC6FUm1/AlkugIAAFUKAAAhAAAAAAAAAAEAAAAAAA0IAAB1bml2ZXJzYWwvZmxhc2hfc2tpbl9zZXR0aW5ncy54bWxQSwECAAAUAAIACADwuhVJKpYPZ/4CAACXCwAAJgAAAAAAAAABAAAAAAAGCwAAdW5pdmVyc2FsL2h0bWxfcHVibGlzaGluZ19zZXR0aW5ncy54bWxQSwECAAAUAAIACADwuhVJaHFSkZoBAAAfBgAAHwAAAAAAAAABAAAAAABIDgAAdW5pdmVyc2FsL2h0bWxfc2tpbl9zZXR0aW5ncy5qc1BLAQIAABQAAgAIAPC6FUk9PC/RwQAAAOUBAAAaAAAAAAAAAAEAAAAAAB8QAAB1bml2ZXJzYWwvaTE4bl9wcmVzZXRzLnhtbFBLAQIAABQAAgAIAPC6FUly/NGBZwAAAGsAAAAcAAAAAAAAAAEAAAAAABgRAAB1bml2ZXJzYWwvbG9jYWxfc2V0dGluZ3MueG1sUEsBAgAAFAACAAgARJRXRyO0Tvv7AgAAsAgAABQAAAAAAAAAAQAAAAAAuREAAHVuaXZlcnNhbC9wbGF5ZXIueG1sUEsBAgAAFAACAAgA8LoVSVUisb8mCQAAbVsAACkAAAAAAAAAAQAAAAAA5hQAAHVuaXZlcnNhbC9za2luX2N1c3RvbWl6YXRpb25fc2V0dGluZ3MueG1sUEsBAgAAFAACAAgA8LoVSSqKN+aHEQAA8GEAABcAAAAAAAAAAAAAAAAAUx4AAHVuaXZlcnNhbC91bml2ZXJzYWwucG5nUEsBAgAAFAACAAgA8LoVSZXukX5LAAAAawAAABsAAAAAAAAAAQAAAAAADzAAAHVuaXZlcnNhbC91bml2ZXJzYWwucG5nLnhtbFBLBQYAAAAACwALAEkDAACTMAAAAAA="/>
  <p:tag name="ISPRING_PRESENTATION_TITLE" val="医疗护理品管圈汇报ppt"/>
  <p:tag name="ISPRING_SCORM_ENDPOINT" val="&lt;endpoint&gt;&lt;enable&gt;0&lt;/enable&gt;&lt;lrs&gt;http://&lt;/lrs&gt;&lt;auth&gt;0&lt;/auth&gt;&lt;login&gt;&lt;/login&gt;&lt;password&gt;&lt;/password&gt;&lt;key&gt;&lt;/key&gt;&lt;name&gt;&lt;/name&gt;&lt;email&gt;&lt;/email&gt;&lt;/endpoint&gt;&#10;"/>
  <p:tag name="RESOURCE_RECORD_KEY" val="{&quot;13&quot;:[4364974]}"/>
  <p:tag name="COMMONDATA" val="eyJoZGlkIjoiMTdkZjQxNGJjZGUzYWY0NTUyYWUxYmVhOTRhZDgzM2U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2950</Words>
  <Application>Microsoft Office PowerPoint</Application>
  <PresentationFormat>Widescreen</PresentationFormat>
  <Paragraphs>174</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Times New Roman</vt:lpstr>
      <vt:lpstr>微软雅黑</vt:lpstr>
      <vt:lpstr>Wingdings</vt:lpstr>
      <vt:lpstr>Calibri</vt:lpstr>
      <vt:lpstr>Century Gothic</vt:lpstr>
      <vt:lpstr>Arial</vt:lpstr>
      <vt:lpstr>KaiTi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熊猫办公PPT</dc:title>
  <dc:creator/>
  <cp:keywords>www.tukuppt.com</cp:keywords>
  <cp:lastModifiedBy/>
  <cp:revision>102</cp:revision>
  <dcterms:created xsi:type="dcterms:W3CDTF">2023-12-20T01:37:00Z</dcterms:created>
  <dcterms:modified xsi:type="dcterms:W3CDTF">2024-05-17T09:48:00Z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914D9646FAC14AE8B1AE03F5C3A85FBE_13</vt:lpwstr>
  </property>
  <property fmtid="{D5CDD505-2E9C-101B-9397-08002B2CF9AE}" pid="3" name="KSOProductBuildVer">
    <vt:lpwstr>2052-12.1.0.16120</vt:lpwstr>
  </property>
</Properties>
</file>