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358" r:id="rId3"/>
    <p:sldId id="260" r:id="rId4"/>
    <p:sldId id="313" r:id="rId5"/>
    <p:sldId id="332" r:id="rId6"/>
    <p:sldId id="319" r:id="rId7"/>
    <p:sldId id="351" r:id="rId8"/>
    <p:sldId id="329" r:id="rId9"/>
    <p:sldId id="362" r:id="rId10"/>
    <p:sldId id="359" r:id="rId11"/>
    <p:sldId id="340" r:id="rId12"/>
    <p:sldId id="360" r:id="rId13"/>
    <p:sldId id="353" r:id="rId14"/>
    <p:sldId id="342" r:id="rId15"/>
    <p:sldId id="262" r:id="rId16"/>
    <p:sldId id="343" r:id="rId17"/>
    <p:sldId id="361" r:id="rId18"/>
    <p:sldId id="286" r:id="rId19"/>
    <p:sldId id="317" r:id="rId20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iha Shaikh" initials="F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30" autoAdjust="0"/>
    <p:restoredTop sz="78918" autoAdjust="0"/>
  </p:normalViewPr>
  <p:slideViewPr>
    <p:cSldViewPr snapToGrid="0">
      <p:cViewPr varScale="1">
        <p:scale>
          <a:sx n="81" d="100"/>
          <a:sy n="81" d="100"/>
        </p:scale>
        <p:origin x="1456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0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12"/>
    </p:cViewPr>
  </p:sorterViewPr>
  <p:notesViewPr>
    <p:cSldViewPr snapToGrid="0">
      <p:cViewPr varScale="1">
        <p:scale>
          <a:sx n="85" d="100"/>
          <a:sy n="85" d="100"/>
        </p:scale>
        <p:origin x="31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1A6992-56A0-3943-884E-DC9A6D85196C}" type="doc">
      <dgm:prSet loTypeId="urn:microsoft.com/office/officeart/2005/8/layout/radial4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8C4B1B5-4D0C-DC4A-B62D-CFB29F3B29EB}">
      <dgm:prSet phldrT="[Text]"/>
      <dgm:spPr/>
      <dgm:t>
        <a:bodyPr/>
        <a:lstStyle/>
        <a:p>
          <a:r>
            <a:rPr lang="en-US" dirty="0"/>
            <a:t>Scaling Inclusion and non-discrimination of vulnerable populations</a:t>
          </a:r>
        </a:p>
      </dgm:t>
    </dgm:pt>
    <dgm:pt modelId="{40CFBBEB-982A-F147-AB21-8846BC38FF0A}" type="parTrans" cxnId="{33981B77-8E9D-9A43-B887-CE5A8810C1DC}">
      <dgm:prSet/>
      <dgm:spPr/>
      <dgm:t>
        <a:bodyPr/>
        <a:lstStyle/>
        <a:p>
          <a:endParaRPr lang="en-US"/>
        </a:p>
      </dgm:t>
    </dgm:pt>
    <dgm:pt modelId="{86227BBC-D034-2049-A229-C131B45A834C}" type="sibTrans" cxnId="{33981B77-8E9D-9A43-B887-CE5A8810C1DC}">
      <dgm:prSet/>
      <dgm:spPr/>
      <dgm:t>
        <a:bodyPr/>
        <a:lstStyle/>
        <a:p>
          <a:endParaRPr lang="en-US"/>
        </a:p>
      </dgm:t>
    </dgm:pt>
    <dgm:pt modelId="{973EB655-CD68-F041-A8EB-B47C00D67B19}">
      <dgm:prSet phldrT="[Text]"/>
      <dgm:spPr/>
      <dgm:t>
        <a:bodyPr/>
        <a:lstStyle/>
        <a:p>
          <a:endParaRPr lang="en-US"/>
        </a:p>
      </dgm:t>
    </dgm:pt>
    <dgm:pt modelId="{52FE97B6-10E0-004F-A100-C9ADD931CFBD}" type="parTrans" cxnId="{DD9FB954-3FBE-D249-9E61-6AB624F15B91}">
      <dgm:prSet/>
      <dgm:spPr/>
      <dgm:t>
        <a:bodyPr/>
        <a:lstStyle/>
        <a:p>
          <a:endParaRPr lang="en-US"/>
        </a:p>
      </dgm:t>
    </dgm:pt>
    <dgm:pt modelId="{7FF6E20D-A3D3-1748-BD0C-0AD68BE0D294}" type="sibTrans" cxnId="{DD9FB954-3FBE-D249-9E61-6AB624F15B91}">
      <dgm:prSet/>
      <dgm:spPr/>
      <dgm:t>
        <a:bodyPr/>
        <a:lstStyle/>
        <a:p>
          <a:endParaRPr lang="en-US"/>
        </a:p>
      </dgm:t>
    </dgm:pt>
    <dgm:pt modelId="{D8E632B4-94AC-C64A-8AD8-8F0F838E3862}">
      <dgm:prSet phldrT="[Text]"/>
      <dgm:spPr/>
      <dgm:t>
        <a:bodyPr/>
        <a:lstStyle/>
        <a:p>
          <a:endParaRPr lang="en-US"/>
        </a:p>
      </dgm:t>
    </dgm:pt>
    <dgm:pt modelId="{8E421FA1-5E5D-3F41-B9F0-2291D1F7029D}" type="parTrans" cxnId="{0E990852-106C-E347-8B1A-AF568B5B7472}">
      <dgm:prSet/>
      <dgm:spPr/>
      <dgm:t>
        <a:bodyPr/>
        <a:lstStyle/>
        <a:p>
          <a:endParaRPr lang="en-US"/>
        </a:p>
      </dgm:t>
    </dgm:pt>
    <dgm:pt modelId="{7A001A82-55C6-914F-8A87-40B4E5231DC7}" type="sibTrans" cxnId="{0E990852-106C-E347-8B1A-AF568B5B7472}">
      <dgm:prSet/>
      <dgm:spPr/>
      <dgm:t>
        <a:bodyPr/>
        <a:lstStyle/>
        <a:p>
          <a:endParaRPr lang="en-US"/>
        </a:p>
      </dgm:t>
    </dgm:pt>
    <dgm:pt modelId="{32AAF2A6-F728-F044-88DC-ABB1D7F77C8C}">
      <dgm:prSet phldrT="[Text]"/>
      <dgm:spPr/>
      <dgm:t>
        <a:bodyPr/>
        <a:lstStyle/>
        <a:p>
          <a:endParaRPr lang="en-US"/>
        </a:p>
      </dgm:t>
    </dgm:pt>
    <dgm:pt modelId="{98071A90-A14B-C842-8DEB-FC6C1137D55A}" type="parTrans" cxnId="{6D5D4C14-1931-4846-8F13-C4A183D97B23}">
      <dgm:prSet/>
      <dgm:spPr/>
      <dgm:t>
        <a:bodyPr/>
        <a:lstStyle/>
        <a:p>
          <a:endParaRPr lang="en-US"/>
        </a:p>
      </dgm:t>
    </dgm:pt>
    <dgm:pt modelId="{E84BC665-A58F-CA45-B8DE-661FE720E6A0}" type="sibTrans" cxnId="{6D5D4C14-1931-4846-8F13-C4A183D97B23}">
      <dgm:prSet/>
      <dgm:spPr/>
      <dgm:t>
        <a:bodyPr/>
        <a:lstStyle/>
        <a:p>
          <a:endParaRPr lang="en-US"/>
        </a:p>
      </dgm:t>
    </dgm:pt>
    <dgm:pt modelId="{5A22F265-D6C8-7D42-81D1-3A2A6023CC43}">
      <dgm:prSet/>
      <dgm:spPr/>
      <dgm:t>
        <a:bodyPr/>
        <a:lstStyle/>
        <a:p>
          <a:r>
            <a:rPr lang="en-US" dirty="0"/>
            <a:t>Identify inclusive social innovation </a:t>
          </a:r>
        </a:p>
      </dgm:t>
    </dgm:pt>
    <dgm:pt modelId="{25885714-5CB2-FF40-975D-3D2B558EAE48}" type="parTrans" cxnId="{C77138F3-DE8F-D247-8486-66E7CE77DFED}">
      <dgm:prSet/>
      <dgm:spPr/>
      <dgm:t>
        <a:bodyPr/>
        <a:lstStyle/>
        <a:p>
          <a:endParaRPr lang="en-US"/>
        </a:p>
      </dgm:t>
    </dgm:pt>
    <dgm:pt modelId="{07EA907D-DA99-8040-9B7E-2FA56379D770}" type="sibTrans" cxnId="{C77138F3-DE8F-D247-8486-66E7CE77DFED}">
      <dgm:prSet/>
      <dgm:spPr/>
      <dgm:t>
        <a:bodyPr/>
        <a:lstStyle/>
        <a:p>
          <a:endParaRPr lang="en-US"/>
        </a:p>
      </dgm:t>
    </dgm:pt>
    <dgm:pt modelId="{764BA9A5-6F85-7349-BEB0-9924EDF045D7}">
      <dgm:prSet/>
      <dgm:spPr/>
      <dgm:t>
        <a:bodyPr/>
        <a:lstStyle/>
        <a:p>
          <a:r>
            <a:rPr lang="en-US" dirty="0"/>
            <a:t>Plan- scaling in, out, up and down</a:t>
          </a:r>
        </a:p>
      </dgm:t>
    </dgm:pt>
    <dgm:pt modelId="{B5B4E67B-F1A7-9D4F-A73E-041012D8D587}" type="parTrans" cxnId="{066ACFD7-F3F8-7041-A7DB-7020AEF428A4}">
      <dgm:prSet/>
      <dgm:spPr/>
      <dgm:t>
        <a:bodyPr/>
        <a:lstStyle/>
        <a:p>
          <a:endParaRPr lang="en-US"/>
        </a:p>
      </dgm:t>
    </dgm:pt>
    <dgm:pt modelId="{96DCDBBF-14DE-134A-8C7D-51185F344773}" type="sibTrans" cxnId="{066ACFD7-F3F8-7041-A7DB-7020AEF428A4}">
      <dgm:prSet/>
      <dgm:spPr/>
      <dgm:t>
        <a:bodyPr/>
        <a:lstStyle/>
        <a:p>
          <a:endParaRPr lang="en-US"/>
        </a:p>
      </dgm:t>
    </dgm:pt>
    <dgm:pt modelId="{2E40D242-C155-8748-ABA7-D968E3982518}">
      <dgm:prSet/>
      <dgm:spPr/>
      <dgm:t>
        <a:bodyPr/>
        <a:lstStyle/>
        <a:p>
          <a:r>
            <a:rPr lang="en-US" dirty="0"/>
            <a:t>Adapt-integrating and changing for improvement </a:t>
          </a:r>
        </a:p>
      </dgm:t>
    </dgm:pt>
    <dgm:pt modelId="{ECD1DA3D-2CA7-B64F-A803-132C211779E0}" type="parTrans" cxnId="{35D8935E-A6A6-3A4B-A8D5-8AF3F493D810}">
      <dgm:prSet/>
      <dgm:spPr/>
      <dgm:t>
        <a:bodyPr/>
        <a:lstStyle/>
        <a:p>
          <a:endParaRPr lang="en-US"/>
        </a:p>
      </dgm:t>
    </dgm:pt>
    <dgm:pt modelId="{BC94A47C-055E-FE49-9790-17E9FAB7CC89}" type="sibTrans" cxnId="{35D8935E-A6A6-3A4B-A8D5-8AF3F493D810}">
      <dgm:prSet/>
      <dgm:spPr/>
      <dgm:t>
        <a:bodyPr/>
        <a:lstStyle/>
        <a:p>
          <a:endParaRPr lang="en-US"/>
        </a:p>
      </dgm:t>
    </dgm:pt>
    <dgm:pt modelId="{F1833671-A6FE-A849-97F7-79F48377D090}">
      <dgm:prSet/>
      <dgm:spPr/>
      <dgm:t>
        <a:bodyPr/>
        <a:lstStyle/>
        <a:p>
          <a:r>
            <a:rPr lang="en-US" dirty="0"/>
            <a:t>Learn-adopting participatory tools </a:t>
          </a:r>
        </a:p>
      </dgm:t>
    </dgm:pt>
    <dgm:pt modelId="{F86B5161-8E48-FE48-A794-DD4C8A1663BD}" type="parTrans" cxnId="{EA634D2D-1506-F040-9069-7D875E815F64}">
      <dgm:prSet/>
      <dgm:spPr/>
      <dgm:t>
        <a:bodyPr/>
        <a:lstStyle/>
        <a:p>
          <a:endParaRPr lang="en-US"/>
        </a:p>
      </dgm:t>
    </dgm:pt>
    <dgm:pt modelId="{1DA1A37E-E94C-DC44-B138-9F6647993EA7}" type="sibTrans" cxnId="{EA634D2D-1506-F040-9069-7D875E815F64}">
      <dgm:prSet/>
      <dgm:spPr/>
      <dgm:t>
        <a:bodyPr/>
        <a:lstStyle/>
        <a:p>
          <a:endParaRPr lang="en-US"/>
        </a:p>
      </dgm:t>
    </dgm:pt>
    <dgm:pt modelId="{41F6D1B0-9ED8-7D4C-AB2A-8C177F5285FA}">
      <dgm:prSet/>
      <dgm:spPr/>
      <dgm:t>
        <a:bodyPr/>
        <a:lstStyle/>
        <a:p>
          <a:r>
            <a:rPr lang="en-US" dirty="0"/>
            <a:t>Implementation-strategy choice</a:t>
          </a:r>
        </a:p>
      </dgm:t>
    </dgm:pt>
    <dgm:pt modelId="{19954E2F-5726-6344-B167-EC61EBCE5265}" type="parTrans" cxnId="{CDE53A68-90C1-8347-BB69-08793C3C39AE}">
      <dgm:prSet/>
      <dgm:spPr/>
      <dgm:t>
        <a:bodyPr/>
        <a:lstStyle/>
        <a:p>
          <a:endParaRPr lang="en-US"/>
        </a:p>
      </dgm:t>
    </dgm:pt>
    <dgm:pt modelId="{9006573B-4F16-314E-949D-8C6D7565D584}" type="sibTrans" cxnId="{CDE53A68-90C1-8347-BB69-08793C3C39AE}">
      <dgm:prSet/>
      <dgm:spPr/>
      <dgm:t>
        <a:bodyPr/>
        <a:lstStyle/>
        <a:p>
          <a:endParaRPr lang="en-US"/>
        </a:p>
      </dgm:t>
    </dgm:pt>
    <dgm:pt modelId="{8AA8536D-1138-5146-8FB7-3B99770D9337}" type="pres">
      <dgm:prSet presAssocID="{0A1A6992-56A0-3943-884E-DC9A6D85196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B6EBB8B-103B-934E-9A88-9144F5B853E9}" type="pres">
      <dgm:prSet presAssocID="{38C4B1B5-4D0C-DC4A-B62D-CFB29F3B29EB}" presName="centerShape" presStyleLbl="node0" presStyleIdx="0" presStyleCnt="1"/>
      <dgm:spPr/>
    </dgm:pt>
    <dgm:pt modelId="{52AD5FB2-5EFA-5847-B2DB-C9B9F6A71F4C}" type="pres">
      <dgm:prSet presAssocID="{25885714-5CB2-FF40-975D-3D2B558EAE48}" presName="parTrans" presStyleLbl="bgSibTrans2D1" presStyleIdx="0" presStyleCnt="5"/>
      <dgm:spPr/>
    </dgm:pt>
    <dgm:pt modelId="{748871DE-3CFD-5F44-9FDF-B3E388F75141}" type="pres">
      <dgm:prSet presAssocID="{5A22F265-D6C8-7D42-81D1-3A2A6023CC43}" presName="node" presStyleLbl="node1" presStyleIdx="0" presStyleCnt="5">
        <dgm:presLayoutVars>
          <dgm:bulletEnabled val="1"/>
        </dgm:presLayoutVars>
      </dgm:prSet>
      <dgm:spPr/>
    </dgm:pt>
    <dgm:pt modelId="{3E11EAB0-3E0F-8043-B6C9-A7B852335028}" type="pres">
      <dgm:prSet presAssocID="{B5B4E67B-F1A7-9D4F-A73E-041012D8D587}" presName="parTrans" presStyleLbl="bgSibTrans2D1" presStyleIdx="1" presStyleCnt="5"/>
      <dgm:spPr/>
    </dgm:pt>
    <dgm:pt modelId="{8E8CF77E-2640-1F4C-8B85-299A1DE03BEE}" type="pres">
      <dgm:prSet presAssocID="{764BA9A5-6F85-7349-BEB0-9924EDF045D7}" presName="node" presStyleLbl="node1" presStyleIdx="1" presStyleCnt="5">
        <dgm:presLayoutVars>
          <dgm:bulletEnabled val="1"/>
        </dgm:presLayoutVars>
      </dgm:prSet>
      <dgm:spPr/>
    </dgm:pt>
    <dgm:pt modelId="{6050F00E-2B6C-AC44-A3B3-8CF7522CABFC}" type="pres">
      <dgm:prSet presAssocID="{F86B5161-8E48-FE48-A794-DD4C8A1663BD}" presName="parTrans" presStyleLbl="bgSibTrans2D1" presStyleIdx="2" presStyleCnt="5"/>
      <dgm:spPr/>
    </dgm:pt>
    <dgm:pt modelId="{2033BBC9-1635-1B40-A3C9-A34BFB22FCE1}" type="pres">
      <dgm:prSet presAssocID="{F1833671-A6FE-A849-97F7-79F48377D090}" presName="node" presStyleLbl="node1" presStyleIdx="2" presStyleCnt="5">
        <dgm:presLayoutVars>
          <dgm:bulletEnabled val="1"/>
        </dgm:presLayoutVars>
      </dgm:prSet>
      <dgm:spPr/>
    </dgm:pt>
    <dgm:pt modelId="{8E74A4B0-F112-8347-9390-49E876F5E26D}" type="pres">
      <dgm:prSet presAssocID="{ECD1DA3D-2CA7-B64F-A803-132C211779E0}" presName="parTrans" presStyleLbl="bgSibTrans2D1" presStyleIdx="3" presStyleCnt="5"/>
      <dgm:spPr/>
    </dgm:pt>
    <dgm:pt modelId="{472196C3-9299-5142-A84A-7C4FB70EFDE9}" type="pres">
      <dgm:prSet presAssocID="{2E40D242-C155-8748-ABA7-D968E3982518}" presName="node" presStyleLbl="node1" presStyleIdx="3" presStyleCnt="5">
        <dgm:presLayoutVars>
          <dgm:bulletEnabled val="1"/>
        </dgm:presLayoutVars>
      </dgm:prSet>
      <dgm:spPr/>
    </dgm:pt>
    <dgm:pt modelId="{73CA141F-129C-824B-ACCA-649BFA691F7A}" type="pres">
      <dgm:prSet presAssocID="{19954E2F-5726-6344-B167-EC61EBCE5265}" presName="parTrans" presStyleLbl="bgSibTrans2D1" presStyleIdx="4" presStyleCnt="5"/>
      <dgm:spPr/>
    </dgm:pt>
    <dgm:pt modelId="{CBAFDF2D-127D-5B47-8BE3-74A24DD7801C}" type="pres">
      <dgm:prSet presAssocID="{41F6D1B0-9ED8-7D4C-AB2A-8C177F5285FA}" presName="node" presStyleLbl="node1" presStyleIdx="4" presStyleCnt="5">
        <dgm:presLayoutVars>
          <dgm:bulletEnabled val="1"/>
        </dgm:presLayoutVars>
      </dgm:prSet>
      <dgm:spPr/>
    </dgm:pt>
  </dgm:ptLst>
  <dgm:cxnLst>
    <dgm:cxn modelId="{89789F10-97A8-F944-8EC5-33ED0D6BD380}" type="presOf" srcId="{19954E2F-5726-6344-B167-EC61EBCE5265}" destId="{73CA141F-129C-824B-ACCA-649BFA691F7A}" srcOrd="0" destOrd="0" presId="urn:microsoft.com/office/officeart/2005/8/layout/radial4"/>
    <dgm:cxn modelId="{6D5D4C14-1931-4846-8F13-C4A183D97B23}" srcId="{0A1A6992-56A0-3943-884E-DC9A6D85196C}" destId="{32AAF2A6-F728-F044-88DC-ABB1D7F77C8C}" srcOrd="3" destOrd="0" parTransId="{98071A90-A14B-C842-8DEB-FC6C1137D55A}" sibTransId="{E84BC665-A58F-CA45-B8DE-661FE720E6A0}"/>
    <dgm:cxn modelId="{EA634D2D-1506-F040-9069-7D875E815F64}" srcId="{38C4B1B5-4D0C-DC4A-B62D-CFB29F3B29EB}" destId="{F1833671-A6FE-A849-97F7-79F48377D090}" srcOrd="2" destOrd="0" parTransId="{F86B5161-8E48-FE48-A794-DD4C8A1663BD}" sibTransId="{1DA1A37E-E94C-DC44-B138-9F6647993EA7}"/>
    <dgm:cxn modelId="{F82D1A41-F414-4241-B99B-7511BF36B51B}" type="presOf" srcId="{5A22F265-D6C8-7D42-81D1-3A2A6023CC43}" destId="{748871DE-3CFD-5F44-9FDF-B3E388F75141}" srcOrd="0" destOrd="0" presId="urn:microsoft.com/office/officeart/2005/8/layout/radial4"/>
    <dgm:cxn modelId="{26EC8D48-E7B2-C245-B207-031948886783}" type="presOf" srcId="{ECD1DA3D-2CA7-B64F-A803-132C211779E0}" destId="{8E74A4B0-F112-8347-9390-49E876F5E26D}" srcOrd="0" destOrd="0" presId="urn:microsoft.com/office/officeart/2005/8/layout/radial4"/>
    <dgm:cxn modelId="{0E990852-106C-E347-8B1A-AF568B5B7472}" srcId="{0A1A6992-56A0-3943-884E-DC9A6D85196C}" destId="{D8E632B4-94AC-C64A-8AD8-8F0F838E3862}" srcOrd="2" destOrd="0" parTransId="{8E421FA1-5E5D-3F41-B9F0-2291D1F7029D}" sibTransId="{7A001A82-55C6-914F-8A87-40B4E5231DC7}"/>
    <dgm:cxn modelId="{DD9FB954-3FBE-D249-9E61-6AB624F15B91}" srcId="{0A1A6992-56A0-3943-884E-DC9A6D85196C}" destId="{973EB655-CD68-F041-A8EB-B47C00D67B19}" srcOrd="1" destOrd="0" parTransId="{52FE97B6-10E0-004F-A100-C9ADD931CFBD}" sibTransId="{7FF6E20D-A3D3-1748-BD0C-0AD68BE0D294}"/>
    <dgm:cxn modelId="{35D8935E-A6A6-3A4B-A8D5-8AF3F493D810}" srcId="{38C4B1B5-4D0C-DC4A-B62D-CFB29F3B29EB}" destId="{2E40D242-C155-8748-ABA7-D968E3982518}" srcOrd="3" destOrd="0" parTransId="{ECD1DA3D-2CA7-B64F-A803-132C211779E0}" sibTransId="{BC94A47C-055E-FE49-9790-17E9FAB7CC89}"/>
    <dgm:cxn modelId="{3FF45363-C605-1C4C-81A6-FDD71380C953}" type="presOf" srcId="{38C4B1B5-4D0C-DC4A-B62D-CFB29F3B29EB}" destId="{DB6EBB8B-103B-934E-9A88-9144F5B853E9}" srcOrd="0" destOrd="0" presId="urn:microsoft.com/office/officeart/2005/8/layout/radial4"/>
    <dgm:cxn modelId="{88B99064-C437-BE42-8419-FDC31D036563}" type="presOf" srcId="{764BA9A5-6F85-7349-BEB0-9924EDF045D7}" destId="{8E8CF77E-2640-1F4C-8B85-299A1DE03BEE}" srcOrd="0" destOrd="0" presId="urn:microsoft.com/office/officeart/2005/8/layout/radial4"/>
    <dgm:cxn modelId="{25C3F065-95A4-6242-B9D7-4F122C0C4FAE}" type="presOf" srcId="{25885714-5CB2-FF40-975D-3D2B558EAE48}" destId="{52AD5FB2-5EFA-5847-B2DB-C9B9F6A71F4C}" srcOrd="0" destOrd="0" presId="urn:microsoft.com/office/officeart/2005/8/layout/radial4"/>
    <dgm:cxn modelId="{CDE53A68-90C1-8347-BB69-08793C3C39AE}" srcId="{38C4B1B5-4D0C-DC4A-B62D-CFB29F3B29EB}" destId="{41F6D1B0-9ED8-7D4C-AB2A-8C177F5285FA}" srcOrd="4" destOrd="0" parTransId="{19954E2F-5726-6344-B167-EC61EBCE5265}" sibTransId="{9006573B-4F16-314E-949D-8C6D7565D584}"/>
    <dgm:cxn modelId="{43A5216A-DE14-4848-B01A-68D50A5C9430}" type="presOf" srcId="{0A1A6992-56A0-3943-884E-DC9A6D85196C}" destId="{8AA8536D-1138-5146-8FB7-3B99770D9337}" srcOrd="0" destOrd="0" presId="urn:microsoft.com/office/officeart/2005/8/layout/radial4"/>
    <dgm:cxn modelId="{33981B77-8E9D-9A43-B887-CE5A8810C1DC}" srcId="{0A1A6992-56A0-3943-884E-DC9A6D85196C}" destId="{38C4B1B5-4D0C-DC4A-B62D-CFB29F3B29EB}" srcOrd="0" destOrd="0" parTransId="{40CFBBEB-982A-F147-AB21-8846BC38FF0A}" sibTransId="{86227BBC-D034-2049-A229-C131B45A834C}"/>
    <dgm:cxn modelId="{C722787E-7B1E-7346-9F58-DFB3DCD9C36D}" type="presOf" srcId="{F1833671-A6FE-A849-97F7-79F48377D090}" destId="{2033BBC9-1635-1B40-A3C9-A34BFB22FCE1}" srcOrd="0" destOrd="0" presId="urn:microsoft.com/office/officeart/2005/8/layout/radial4"/>
    <dgm:cxn modelId="{B58E5D8B-B6B3-4F43-9849-E3DCA36B0C74}" type="presOf" srcId="{B5B4E67B-F1A7-9D4F-A73E-041012D8D587}" destId="{3E11EAB0-3E0F-8043-B6C9-A7B852335028}" srcOrd="0" destOrd="0" presId="urn:microsoft.com/office/officeart/2005/8/layout/radial4"/>
    <dgm:cxn modelId="{533C238D-52D6-8C4B-8DC1-1660E5C66039}" type="presOf" srcId="{2E40D242-C155-8748-ABA7-D968E3982518}" destId="{472196C3-9299-5142-A84A-7C4FB70EFDE9}" srcOrd="0" destOrd="0" presId="urn:microsoft.com/office/officeart/2005/8/layout/radial4"/>
    <dgm:cxn modelId="{6353E0A8-885C-1242-ABCE-F6C00D0CD3C0}" type="presOf" srcId="{41F6D1B0-9ED8-7D4C-AB2A-8C177F5285FA}" destId="{CBAFDF2D-127D-5B47-8BE3-74A24DD7801C}" srcOrd="0" destOrd="0" presId="urn:microsoft.com/office/officeart/2005/8/layout/radial4"/>
    <dgm:cxn modelId="{066ACFD7-F3F8-7041-A7DB-7020AEF428A4}" srcId="{38C4B1B5-4D0C-DC4A-B62D-CFB29F3B29EB}" destId="{764BA9A5-6F85-7349-BEB0-9924EDF045D7}" srcOrd="1" destOrd="0" parTransId="{B5B4E67B-F1A7-9D4F-A73E-041012D8D587}" sibTransId="{96DCDBBF-14DE-134A-8C7D-51185F344773}"/>
    <dgm:cxn modelId="{19575CDF-7265-A942-8F3C-21AF5AF3E609}" type="presOf" srcId="{F86B5161-8E48-FE48-A794-DD4C8A1663BD}" destId="{6050F00E-2B6C-AC44-A3B3-8CF7522CABFC}" srcOrd="0" destOrd="0" presId="urn:microsoft.com/office/officeart/2005/8/layout/radial4"/>
    <dgm:cxn modelId="{C77138F3-DE8F-D247-8486-66E7CE77DFED}" srcId="{38C4B1B5-4D0C-DC4A-B62D-CFB29F3B29EB}" destId="{5A22F265-D6C8-7D42-81D1-3A2A6023CC43}" srcOrd="0" destOrd="0" parTransId="{25885714-5CB2-FF40-975D-3D2B558EAE48}" sibTransId="{07EA907D-DA99-8040-9B7E-2FA56379D770}"/>
    <dgm:cxn modelId="{BB22E078-2F40-F94D-9423-3BB1FD729304}" type="presParOf" srcId="{8AA8536D-1138-5146-8FB7-3B99770D9337}" destId="{DB6EBB8B-103B-934E-9A88-9144F5B853E9}" srcOrd="0" destOrd="0" presId="urn:microsoft.com/office/officeart/2005/8/layout/radial4"/>
    <dgm:cxn modelId="{7DC9E81E-0729-C644-A876-7F515224BB3F}" type="presParOf" srcId="{8AA8536D-1138-5146-8FB7-3B99770D9337}" destId="{52AD5FB2-5EFA-5847-B2DB-C9B9F6A71F4C}" srcOrd="1" destOrd="0" presId="urn:microsoft.com/office/officeart/2005/8/layout/radial4"/>
    <dgm:cxn modelId="{50F8D62C-2E6C-A746-8763-24331EF0199B}" type="presParOf" srcId="{8AA8536D-1138-5146-8FB7-3B99770D9337}" destId="{748871DE-3CFD-5F44-9FDF-B3E388F75141}" srcOrd="2" destOrd="0" presId="urn:microsoft.com/office/officeart/2005/8/layout/radial4"/>
    <dgm:cxn modelId="{AC70094B-A3A5-E643-BEA5-8D0879D63BA0}" type="presParOf" srcId="{8AA8536D-1138-5146-8FB7-3B99770D9337}" destId="{3E11EAB0-3E0F-8043-B6C9-A7B852335028}" srcOrd="3" destOrd="0" presId="urn:microsoft.com/office/officeart/2005/8/layout/radial4"/>
    <dgm:cxn modelId="{7DFC1E1C-E589-C047-BCE6-133D87AB13B8}" type="presParOf" srcId="{8AA8536D-1138-5146-8FB7-3B99770D9337}" destId="{8E8CF77E-2640-1F4C-8B85-299A1DE03BEE}" srcOrd="4" destOrd="0" presId="urn:microsoft.com/office/officeart/2005/8/layout/radial4"/>
    <dgm:cxn modelId="{E70B1633-54C2-C642-9A5D-2616534B0A8A}" type="presParOf" srcId="{8AA8536D-1138-5146-8FB7-3B99770D9337}" destId="{6050F00E-2B6C-AC44-A3B3-8CF7522CABFC}" srcOrd="5" destOrd="0" presId="urn:microsoft.com/office/officeart/2005/8/layout/radial4"/>
    <dgm:cxn modelId="{300A4F5B-4633-3249-B24B-4CA40445D6A7}" type="presParOf" srcId="{8AA8536D-1138-5146-8FB7-3B99770D9337}" destId="{2033BBC9-1635-1B40-A3C9-A34BFB22FCE1}" srcOrd="6" destOrd="0" presId="urn:microsoft.com/office/officeart/2005/8/layout/radial4"/>
    <dgm:cxn modelId="{60DCFF25-3CD8-1844-BC01-479F1885F6C6}" type="presParOf" srcId="{8AA8536D-1138-5146-8FB7-3B99770D9337}" destId="{8E74A4B0-F112-8347-9390-49E876F5E26D}" srcOrd="7" destOrd="0" presId="urn:microsoft.com/office/officeart/2005/8/layout/radial4"/>
    <dgm:cxn modelId="{E574B96D-BB10-B748-B977-43D242FFA5E7}" type="presParOf" srcId="{8AA8536D-1138-5146-8FB7-3B99770D9337}" destId="{472196C3-9299-5142-A84A-7C4FB70EFDE9}" srcOrd="8" destOrd="0" presId="urn:microsoft.com/office/officeart/2005/8/layout/radial4"/>
    <dgm:cxn modelId="{4B3BFB39-8DFF-0340-92EA-6BBEDFD92D39}" type="presParOf" srcId="{8AA8536D-1138-5146-8FB7-3B99770D9337}" destId="{73CA141F-129C-824B-ACCA-649BFA691F7A}" srcOrd="9" destOrd="0" presId="urn:microsoft.com/office/officeart/2005/8/layout/radial4"/>
    <dgm:cxn modelId="{C0F7437E-EBBE-764D-9DA2-D7070FBD37CE}" type="presParOf" srcId="{8AA8536D-1138-5146-8FB7-3B99770D9337}" destId="{CBAFDF2D-127D-5B47-8BE3-74A24DD7801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FCBD2A-828E-4744-A0DE-8383B040EB0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6F0555D-F4D7-4297-A7E1-47A7E05C70F7}">
      <dgm:prSet phldrT="[Texte]"/>
      <dgm:spPr/>
      <dgm:t>
        <a:bodyPr/>
        <a:lstStyle/>
        <a:p>
          <a:r>
            <a:rPr lang="en-GB" dirty="0"/>
            <a:t>1.- Practise (qualified is innovative in a given context)</a:t>
          </a:r>
          <a:endParaRPr lang="fr-FR" dirty="0"/>
        </a:p>
      </dgm:t>
    </dgm:pt>
    <dgm:pt modelId="{BEFA8546-D575-4E22-9BA1-9CA3A31B84F6}" type="parTrans" cxnId="{B24ACA60-89AF-49DE-9859-7621E5BC38C0}">
      <dgm:prSet/>
      <dgm:spPr/>
      <dgm:t>
        <a:bodyPr/>
        <a:lstStyle/>
        <a:p>
          <a:endParaRPr lang="fr-FR"/>
        </a:p>
      </dgm:t>
    </dgm:pt>
    <dgm:pt modelId="{E2634418-CB1A-4823-9900-B930A08D660C}" type="sibTrans" cxnId="{B24ACA60-89AF-49DE-9859-7621E5BC38C0}">
      <dgm:prSet/>
      <dgm:spPr/>
      <dgm:t>
        <a:bodyPr/>
        <a:lstStyle/>
        <a:p>
          <a:endParaRPr lang="fr-FR"/>
        </a:p>
      </dgm:t>
    </dgm:pt>
    <dgm:pt modelId="{E15B8819-017E-40B9-AB43-21CA69D949B5}">
      <dgm:prSet phldrT="[Texte]"/>
      <dgm:spPr/>
      <dgm:t>
        <a:bodyPr/>
        <a:lstStyle/>
        <a:p>
          <a:r>
            <a:rPr lang="en-GB" dirty="0"/>
            <a:t>2.- Decision to scale? Yes or no</a:t>
          </a:r>
          <a:endParaRPr lang="fr-FR" dirty="0"/>
        </a:p>
      </dgm:t>
    </dgm:pt>
    <dgm:pt modelId="{FFA1D4BA-F23C-41C9-9CF9-BAAE28A92C6B}" type="parTrans" cxnId="{625BDC9E-EA86-44A1-BF9F-8ADDACE3E569}">
      <dgm:prSet/>
      <dgm:spPr/>
      <dgm:t>
        <a:bodyPr/>
        <a:lstStyle/>
        <a:p>
          <a:endParaRPr lang="fr-FR"/>
        </a:p>
      </dgm:t>
    </dgm:pt>
    <dgm:pt modelId="{E16A0422-D06A-41D7-BABF-BA8A75C3746C}" type="sibTrans" cxnId="{625BDC9E-EA86-44A1-BF9F-8ADDACE3E569}">
      <dgm:prSet/>
      <dgm:spPr/>
      <dgm:t>
        <a:bodyPr/>
        <a:lstStyle/>
        <a:p>
          <a:endParaRPr lang="fr-FR"/>
        </a:p>
      </dgm:t>
    </dgm:pt>
    <dgm:pt modelId="{5F6F9549-B002-4CA8-AA6B-E0818F1570BE}">
      <dgm:prSet phldrT="[Texte]"/>
      <dgm:spPr/>
      <dgm:t>
        <a:bodyPr/>
        <a:lstStyle/>
        <a:p>
          <a:r>
            <a:rPr lang="en-GB" dirty="0"/>
            <a:t>5.- Managing scaling</a:t>
          </a:r>
          <a:endParaRPr lang="fr-FR" dirty="0"/>
        </a:p>
      </dgm:t>
    </dgm:pt>
    <dgm:pt modelId="{64ECDE87-EBCA-42ED-8F49-AF70A6AB4B75}" type="parTrans" cxnId="{9366CCC1-0F7E-4D7D-BB7B-8E6410FF75E8}">
      <dgm:prSet/>
      <dgm:spPr/>
      <dgm:t>
        <a:bodyPr/>
        <a:lstStyle/>
        <a:p>
          <a:endParaRPr lang="fr-FR"/>
        </a:p>
      </dgm:t>
    </dgm:pt>
    <dgm:pt modelId="{2FE97F3F-206B-472E-ACA4-BF2026843C8B}" type="sibTrans" cxnId="{9366CCC1-0F7E-4D7D-BB7B-8E6410FF75E8}">
      <dgm:prSet/>
      <dgm:spPr/>
      <dgm:t>
        <a:bodyPr/>
        <a:lstStyle/>
        <a:p>
          <a:endParaRPr lang="fr-FR"/>
        </a:p>
      </dgm:t>
    </dgm:pt>
    <dgm:pt modelId="{FDBD6314-0E37-4192-A757-FF0A313EA1AA}">
      <dgm:prSet phldrT="[Texte]"/>
      <dgm:spPr/>
      <dgm:t>
        <a:bodyPr/>
        <a:lstStyle/>
        <a:p>
          <a:r>
            <a:rPr lang="en-GB" dirty="0"/>
            <a:t>6.-External evaluation</a:t>
          </a:r>
          <a:endParaRPr lang="fr-FR" dirty="0"/>
        </a:p>
      </dgm:t>
    </dgm:pt>
    <dgm:pt modelId="{9E7869FD-4A1B-4ABB-BEFE-5EF04C1D83EB}" type="parTrans" cxnId="{611EBA26-A07B-48E3-B82F-83B4A636F309}">
      <dgm:prSet/>
      <dgm:spPr/>
      <dgm:t>
        <a:bodyPr/>
        <a:lstStyle/>
        <a:p>
          <a:endParaRPr lang="fr-FR"/>
        </a:p>
      </dgm:t>
    </dgm:pt>
    <dgm:pt modelId="{ADB27837-E6DB-477E-B19D-1D56BC4392BA}" type="sibTrans" cxnId="{611EBA26-A07B-48E3-B82F-83B4A636F309}">
      <dgm:prSet/>
      <dgm:spPr/>
      <dgm:t>
        <a:bodyPr/>
        <a:lstStyle/>
        <a:p>
          <a:endParaRPr lang="fr-FR"/>
        </a:p>
      </dgm:t>
    </dgm:pt>
    <dgm:pt modelId="{1BD23A9B-52D1-4B2E-8BC7-E6BEC4E4962E}">
      <dgm:prSet/>
      <dgm:spPr/>
      <dgm:t>
        <a:bodyPr/>
        <a:lstStyle/>
        <a:p>
          <a:r>
            <a:rPr lang="en-GB" dirty="0"/>
            <a:t>3. Yes we scale! scale is not a planned process</a:t>
          </a:r>
          <a:endParaRPr lang="fr-FR" dirty="0"/>
        </a:p>
      </dgm:t>
    </dgm:pt>
    <dgm:pt modelId="{67825350-219E-4873-BF55-325D7C133E2E}" type="parTrans" cxnId="{514041D4-C14D-4BF3-B73B-82694F022A92}">
      <dgm:prSet/>
      <dgm:spPr/>
      <dgm:t>
        <a:bodyPr/>
        <a:lstStyle/>
        <a:p>
          <a:endParaRPr lang="fr-FR"/>
        </a:p>
      </dgm:t>
    </dgm:pt>
    <dgm:pt modelId="{4F4129B1-7314-4334-996F-481BD577E42D}" type="sibTrans" cxnId="{514041D4-C14D-4BF3-B73B-82694F022A92}">
      <dgm:prSet/>
      <dgm:spPr/>
      <dgm:t>
        <a:bodyPr/>
        <a:lstStyle/>
        <a:p>
          <a:endParaRPr lang="fr-FR"/>
        </a:p>
      </dgm:t>
    </dgm:pt>
    <dgm:pt modelId="{FF1BBC54-3A07-4289-8E95-CE3806B5B8AA}">
      <dgm:prSet/>
      <dgm:spPr/>
      <dgm:t>
        <a:bodyPr/>
        <a:lstStyle/>
        <a:p>
          <a:r>
            <a:rPr lang="en-GB" dirty="0"/>
            <a:t> 4. Trial – test strategies </a:t>
          </a:r>
          <a:endParaRPr lang="fr-FR" dirty="0"/>
        </a:p>
      </dgm:t>
    </dgm:pt>
    <dgm:pt modelId="{625D12A6-BE95-4EFA-9ED4-745A5185C938}" type="parTrans" cxnId="{1B18FD7E-A560-410D-A207-59370BD5DAFA}">
      <dgm:prSet/>
      <dgm:spPr/>
      <dgm:t>
        <a:bodyPr/>
        <a:lstStyle/>
        <a:p>
          <a:endParaRPr lang="fr-FR"/>
        </a:p>
      </dgm:t>
    </dgm:pt>
    <dgm:pt modelId="{7974063D-835C-4E62-81DB-31298676E388}" type="sibTrans" cxnId="{1B18FD7E-A560-410D-A207-59370BD5DAFA}">
      <dgm:prSet/>
      <dgm:spPr/>
      <dgm:t>
        <a:bodyPr/>
        <a:lstStyle/>
        <a:p>
          <a:endParaRPr lang="fr-FR"/>
        </a:p>
      </dgm:t>
    </dgm:pt>
    <dgm:pt modelId="{83B47423-0C36-4F0E-857D-08BD2F39D235}" type="pres">
      <dgm:prSet presAssocID="{55FCBD2A-828E-4744-A0DE-8383B040EB0E}" presName="diagram" presStyleCnt="0">
        <dgm:presLayoutVars>
          <dgm:dir/>
          <dgm:resizeHandles val="exact"/>
        </dgm:presLayoutVars>
      </dgm:prSet>
      <dgm:spPr/>
    </dgm:pt>
    <dgm:pt modelId="{7D3F2136-527E-4ABD-9567-91CBD6F0E1E8}" type="pres">
      <dgm:prSet presAssocID="{F6F0555D-F4D7-4297-A7E1-47A7E05C70F7}" presName="node" presStyleLbl="node1" presStyleIdx="0" presStyleCnt="6">
        <dgm:presLayoutVars>
          <dgm:bulletEnabled val="1"/>
        </dgm:presLayoutVars>
      </dgm:prSet>
      <dgm:spPr/>
    </dgm:pt>
    <dgm:pt modelId="{9E4915DE-1943-48EE-B715-8576776F2543}" type="pres">
      <dgm:prSet presAssocID="{E2634418-CB1A-4823-9900-B930A08D660C}" presName="sibTrans" presStyleLbl="sibTrans2D1" presStyleIdx="0" presStyleCnt="5"/>
      <dgm:spPr/>
    </dgm:pt>
    <dgm:pt modelId="{463AF5CE-A08A-4FA1-B8C9-CCDB6B4B0317}" type="pres">
      <dgm:prSet presAssocID="{E2634418-CB1A-4823-9900-B930A08D660C}" presName="connectorText" presStyleLbl="sibTrans2D1" presStyleIdx="0" presStyleCnt="5"/>
      <dgm:spPr/>
    </dgm:pt>
    <dgm:pt modelId="{24A1405D-06EF-4FCE-87B2-FA43482BC365}" type="pres">
      <dgm:prSet presAssocID="{E15B8819-017E-40B9-AB43-21CA69D949B5}" presName="node" presStyleLbl="node1" presStyleIdx="1" presStyleCnt="6">
        <dgm:presLayoutVars>
          <dgm:bulletEnabled val="1"/>
        </dgm:presLayoutVars>
      </dgm:prSet>
      <dgm:spPr/>
    </dgm:pt>
    <dgm:pt modelId="{64A5E3C4-04DE-4C18-8997-A54309997C22}" type="pres">
      <dgm:prSet presAssocID="{E16A0422-D06A-41D7-BABF-BA8A75C3746C}" presName="sibTrans" presStyleLbl="sibTrans2D1" presStyleIdx="1" presStyleCnt="5"/>
      <dgm:spPr/>
    </dgm:pt>
    <dgm:pt modelId="{6DF51C54-ECE4-45C0-BF1B-42FD7007D668}" type="pres">
      <dgm:prSet presAssocID="{E16A0422-D06A-41D7-BABF-BA8A75C3746C}" presName="connectorText" presStyleLbl="sibTrans2D1" presStyleIdx="1" presStyleCnt="5"/>
      <dgm:spPr/>
    </dgm:pt>
    <dgm:pt modelId="{9CF46140-B1C2-4EE5-BA73-5B1177F433BE}" type="pres">
      <dgm:prSet presAssocID="{1BD23A9B-52D1-4B2E-8BC7-E6BEC4E4962E}" presName="node" presStyleLbl="node1" presStyleIdx="2" presStyleCnt="6">
        <dgm:presLayoutVars>
          <dgm:bulletEnabled val="1"/>
        </dgm:presLayoutVars>
      </dgm:prSet>
      <dgm:spPr/>
    </dgm:pt>
    <dgm:pt modelId="{8156C47F-FDB1-45FC-9C51-03D6BFD9A997}" type="pres">
      <dgm:prSet presAssocID="{4F4129B1-7314-4334-996F-481BD577E42D}" presName="sibTrans" presStyleLbl="sibTrans2D1" presStyleIdx="2" presStyleCnt="5"/>
      <dgm:spPr/>
    </dgm:pt>
    <dgm:pt modelId="{E3E1F521-95D5-48C3-BE94-8D731A850525}" type="pres">
      <dgm:prSet presAssocID="{4F4129B1-7314-4334-996F-481BD577E42D}" presName="connectorText" presStyleLbl="sibTrans2D1" presStyleIdx="2" presStyleCnt="5"/>
      <dgm:spPr/>
    </dgm:pt>
    <dgm:pt modelId="{F87B2CF5-E835-4213-90BA-DEA84168D56C}" type="pres">
      <dgm:prSet presAssocID="{FF1BBC54-3A07-4289-8E95-CE3806B5B8AA}" presName="node" presStyleLbl="node1" presStyleIdx="3" presStyleCnt="6">
        <dgm:presLayoutVars>
          <dgm:bulletEnabled val="1"/>
        </dgm:presLayoutVars>
      </dgm:prSet>
      <dgm:spPr/>
    </dgm:pt>
    <dgm:pt modelId="{9206BDDF-E2DA-45ED-ABA3-76E0064FBCC1}" type="pres">
      <dgm:prSet presAssocID="{7974063D-835C-4E62-81DB-31298676E388}" presName="sibTrans" presStyleLbl="sibTrans2D1" presStyleIdx="3" presStyleCnt="5"/>
      <dgm:spPr/>
    </dgm:pt>
    <dgm:pt modelId="{5EC6A5ED-C391-4271-934D-0B10D62E3A9F}" type="pres">
      <dgm:prSet presAssocID="{7974063D-835C-4E62-81DB-31298676E388}" presName="connectorText" presStyleLbl="sibTrans2D1" presStyleIdx="3" presStyleCnt="5"/>
      <dgm:spPr/>
    </dgm:pt>
    <dgm:pt modelId="{F170B344-A26F-4766-9DAB-7ADB6A96D920}" type="pres">
      <dgm:prSet presAssocID="{5F6F9549-B002-4CA8-AA6B-E0818F1570BE}" presName="node" presStyleLbl="node1" presStyleIdx="4" presStyleCnt="6">
        <dgm:presLayoutVars>
          <dgm:bulletEnabled val="1"/>
        </dgm:presLayoutVars>
      </dgm:prSet>
      <dgm:spPr/>
    </dgm:pt>
    <dgm:pt modelId="{A42CF62E-9C20-4293-88FA-BA35B4D893B5}" type="pres">
      <dgm:prSet presAssocID="{2FE97F3F-206B-472E-ACA4-BF2026843C8B}" presName="sibTrans" presStyleLbl="sibTrans2D1" presStyleIdx="4" presStyleCnt="5"/>
      <dgm:spPr/>
    </dgm:pt>
    <dgm:pt modelId="{5B47F4FF-6F8F-4755-8C45-A18530E5CA30}" type="pres">
      <dgm:prSet presAssocID="{2FE97F3F-206B-472E-ACA4-BF2026843C8B}" presName="connectorText" presStyleLbl="sibTrans2D1" presStyleIdx="4" presStyleCnt="5"/>
      <dgm:spPr/>
    </dgm:pt>
    <dgm:pt modelId="{E59C533D-C08C-4B8A-B8A8-A19A60C3E9E2}" type="pres">
      <dgm:prSet presAssocID="{FDBD6314-0E37-4192-A757-FF0A313EA1AA}" presName="node" presStyleLbl="node1" presStyleIdx="5" presStyleCnt="6">
        <dgm:presLayoutVars>
          <dgm:bulletEnabled val="1"/>
        </dgm:presLayoutVars>
      </dgm:prSet>
      <dgm:spPr/>
    </dgm:pt>
  </dgm:ptLst>
  <dgm:cxnLst>
    <dgm:cxn modelId="{CA26E40B-77E4-4EC5-8983-58B453565927}" type="presOf" srcId="{E16A0422-D06A-41D7-BABF-BA8A75C3746C}" destId="{6DF51C54-ECE4-45C0-BF1B-42FD7007D668}" srcOrd="1" destOrd="0" presId="urn:microsoft.com/office/officeart/2005/8/layout/process5"/>
    <dgm:cxn modelId="{474BF51A-1A8B-46B8-B338-7A2A84951A35}" type="presOf" srcId="{4F4129B1-7314-4334-996F-481BD577E42D}" destId="{8156C47F-FDB1-45FC-9C51-03D6BFD9A997}" srcOrd="0" destOrd="0" presId="urn:microsoft.com/office/officeart/2005/8/layout/process5"/>
    <dgm:cxn modelId="{7C1B161E-1BD7-4767-967E-68A3A16B6514}" type="presOf" srcId="{7974063D-835C-4E62-81DB-31298676E388}" destId="{9206BDDF-E2DA-45ED-ABA3-76E0064FBCC1}" srcOrd="0" destOrd="0" presId="urn:microsoft.com/office/officeart/2005/8/layout/process5"/>
    <dgm:cxn modelId="{7C5B9C26-730A-4D13-B1CB-AF80E058F3B3}" type="presOf" srcId="{2FE97F3F-206B-472E-ACA4-BF2026843C8B}" destId="{5B47F4FF-6F8F-4755-8C45-A18530E5CA30}" srcOrd="1" destOrd="0" presId="urn:microsoft.com/office/officeart/2005/8/layout/process5"/>
    <dgm:cxn modelId="{611EBA26-A07B-48E3-B82F-83B4A636F309}" srcId="{55FCBD2A-828E-4744-A0DE-8383B040EB0E}" destId="{FDBD6314-0E37-4192-A757-FF0A313EA1AA}" srcOrd="5" destOrd="0" parTransId="{9E7869FD-4A1B-4ABB-BEFE-5EF04C1D83EB}" sibTransId="{ADB27837-E6DB-477E-B19D-1D56BC4392BA}"/>
    <dgm:cxn modelId="{E29B862A-3154-493A-8DF4-A401A2F9292D}" type="presOf" srcId="{1BD23A9B-52D1-4B2E-8BC7-E6BEC4E4962E}" destId="{9CF46140-B1C2-4EE5-BA73-5B1177F433BE}" srcOrd="0" destOrd="0" presId="urn:microsoft.com/office/officeart/2005/8/layout/process5"/>
    <dgm:cxn modelId="{4FC0DD35-880E-4212-AAD7-67AC7C821D0B}" type="presOf" srcId="{FDBD6314-0E37-4192-A757-FF0A313EA1AA}" destId="{E59C533D-C08C-4B8A-B8A8-A19A60C3E9E2}" srcOrd="0" destOrd="0" presId="urn:microsoft.com/office/officeart/2005/8/layout/process5"/>
    <dgm:cxn modelId="{974BCD47-D6B4-4C79-A981-DDCA973CB8E6}" type="presOf" srcId="{E2634418-CB1A-4823-9900-B930A08D660C}" destId="{9E4915DE-1943-48EE-B715-8576776F2543}" srcOrd="0" destOrd="0" presId="urn:microsoft.com/office/officeart/2005/8/layout/process5"/>
    <dgm:cxn modelId="{A41F3152-2722-48EC-A0F7-4B12E1BB31DB}" type="presOf" srcId="{55FCBD2A-828E-4744-A0DE-8383B040EB0E}" destId="{83B47423-0C36-4F0E-857D-08BD2F39D235}" srcOrd="0" destOrd="0" presId="urn:microsoft.com/office/officeart/2005/8/layout/process5"/>
    <dgm:cxn modelId="{63F4255B-8A18-4AEB-8D1A-0C1369DF5DB2}" type="presOf" srcId="{E2634418-CB1A-4823-9900-B930A08D660C}" destId="{463AF5CE-A08A-4FA1-B8C9-CCDB6B4B0317}" srcOrd="1" destOrd="0" presId="urn:microsoft.com/office/officeart/2005/8/layout/process5"/>
    <dgm:cxn modelId="{B24ACA60-89AF-49DE-9859-7621E5BC38C0}" srcId="{55FCBD2A-828E-4744-A0DE-8383B040EB0E}" destId="{F6F0555D-F4D7-4297-A7E1-47A7E05C70F7}" srcOrd="0" destOrd="0" parTransId="{BEFA8546-D575-4E22-9BA1-9CA3A31B84F6}" sibTransId="{E2634418-CB1A-4823-9900-B930A08D660C}"/>
    <dgm:cxn modelId="{BC968261-6F3E-4D0A-B931-4C5B268B891E}" type="presOf" srcId="{7974063D-835C-4E62-81DB-31298676E388}" destId="{5EC6A5ED-C391-4271-934D-0B10D62E3A9F}" srcOrd="1" destOrd="0" presId="urn:microsoft.com/office/officeart/2005/8/layout/process5"/>
    <dgm:cxn modelId="{1B18FD7E-A560-410D-A207-59370BD5DAFA}" srcId="{55FCBD2A-828E-4744-A0DE-8383B040EB0E}" destId="{FF1BBC54-3A07-4289-8E95-CE3806B5B8AA}" srcOrd="3" destOrd="0" parTransId="{625D12A6-BE95-4EFA-9ED4-745A5185C938}" sibTransId="{7974063D-835C-4E62-81DB-31298676E388}"/>
    <dgm:cxn modelId="{D3BE8B98-3D0C-418D-AA31-0C1C7DFE1A64}" type="presOf" srcId="{E15B8819-017E-40B9-AB43-21CA69D949B5}" destId="{24A1405D-06EF-4FCE-87B2-FA43482BC365}" srcOrd="0" destOrd="0" presId="urn:microsoft.com/office/officeart/2005/8/layout/process5"/>
    <dgm:cxn modelId="{625BDC9E-EA86-44A1-BF9F-8ADDACE3E569}" srcId="{55FCBD2A-828E-4744-A0DE-8383B040EB0E}" destId="{E15B8819-017E-40B9-AB43-21CA69D949B5}" srcOrd="1" destOrd="0" parTransId="{FFA1D4BA-F23C-41C9-9CF9-BAAE28A92C6B}" sibTransId="{E16A0422-D06A-41D7-BABF-BA8A75C3746C}"/>
    <dgm:cxn modelId="{8E7D7C9F-20DF-4448-9C34-984848805BF2}" type="presOf" srcId="{E16A0422-D06A-41D7-BABF-BA8A75C3746C}" destId="{64A5E3C4-04DE-4C18-8997-A54309997C22}" srcOrd="0" destOrd="0" presId="urn:microsoft.com/office/officeart/2005/8/layout/process5"/>
    <dgm:cxn modelId="{2DA131A0-FCFB-47DC-B1E4-899A4A36CA71}" type="presOf" srcId="{5F6F9549-B002-4CA8-AA6B-E0818F1570BE}" destId="{F170B344-A26F-4766-9DAB-7ADB6A96D920}" srcOrd="0" destOrd="0" presId="urn:microsoft.com/office/officeart/2005/8/layout/process5"/>
    <dgm:cxn modelId="{EBF15CA2-28C6-45BA-A0C8-4731C6A4919F}" type="presOf" srcId="{4F4129B1-7314-4334-996F-481BD577E42D}" destId="{E3E1F521-95D5-48C3-BE94-8D731A850525}" srcOrd="1" destOrd="0" presId="urn:microsoft.com/office/officeart/2005/8/layout/process5"/>
    <dgm:cxn modelId="{6A19E5AC-C3A0-4691-8DC5-5CF511E2BFEA}" type="presOf" srcId="{2FE97F3F-206B-472E-ACA4-BF2026843C8B}" destId="{A42CF62E-9C20-4293-88FA-BA35B4D893B5}" srcOrd="0" destOrd="0" presId="urn:microsoft.com/office/officeart/2005/8/layout/process5"/>
    <dgm:cxn modelId="{9366CCC1-0F7E-4D7D-BB7B-8E6410FF75E8}" srcId="{55FCBD2A-828E-4744-A0DE-8383B040EB0E}" destId="{5F6F9549-B002-4CA8-AA6B-E0818F1570BE}" srcOrd="4" destOrd="0" parTransId="{64ECDE87-EBCA-42ED-8F49-AF70A6AB4B75}" sibTransId="{2FE97F3F-206B-472E-ACA4-BF2026843C8B}"/>
    <dgm:cxn modelId="{EFCB1DC4-135A-49BA-87F0-CA2838420F3B}" type="presOf" srcId="{F6F0555D-F4D7-4297-A7E1-47A7E05C70F7}" destId="{7D3F2136-527E-4ABD-9567-91CBD6F0E1E8}" srcOrd="0" destOrd="0" presId="urn:microsoft.com/office/officeart/2005/8/layout/process5"/>
    <dgm:cxn modelId="{514041D4-C14D-4BF3-B73B-82694F022A92}" srcId="{55FCBD2A-828E-4744-A0DE-8383B040EB0E}" destId="{1BD23A9B-52D1-4B2E-8BC7-E6BEC4E4962E}" srcOrd="2" destOrd="0" parTransId="{67825350-219E-4873-BF55-325D7C133E2E}" sibTransId="{4F4129B1-7314-4334-996F-481BD577E42D}"/>
    <dgm:cxn modelId="{398FD0E3-32FE-4D16-AB76-2A1E1E6D75D9}" type="presOf" srcId="{FF1BBC54-3A07-4289-8E95-CE3806B5B8AA}" destId="{F87B2CF5-E835-4213-90BA-DEA84168D56C}" srcOrd="0" destOrd="0" presId="urn:microsoft.com/office/officeart/2005/8/layout/process5"/>
    <dgm:cxn modelId="{05FCECE7-EB23-4EEC-9AD0-2FF8FC8B9354}" type="presParOf" srcId="{83B47423-0C36-4F0E-857D-08BD2F39D235}" destId="{7D3F2136-527E-4ABD-9567-91CBD6F0E1E8}" srcOrd="0" destOrd="0" presId="urn:microsoft.com/office/officeart/2005/8/layout/process5"/>
    <dgm:cxn modelId="{55FAB54A-0F0D-4BB5-9A4B-F1D02E1891FF}" type="presParOf" srcId="{83B47423-0C36-4F0E-857D-08BD2F39D235}" destId="{9E4915DE-1943-48EE-B715-8576776F2543}" srcOrd="1" destOrd="0" presId="urn:microsoft.com/office/officeart/2005/8/layout/process5"/>
    <dgm:cxn modelId="{F84B0422-E528-4CE7-84D9-F4FBC0308FA3}" type="presParOf" srcId="{9E4915DE-1943-48EE-B715-8576776F2543}" destId="{463AF5CE-A08A-4FA1-B8C9-CCDB6B4B0317}" srcOrd="0" destOrd="0" presId="urn:microsoft.com/office/officeart/2005/8/layout/process5"/>
    <dgm:cxn modelId="{27ECBFC7-A987-444C-9446-F6B8CA2EE8FE}" type="presParOf" srcId="{83B47423-0C36-4F0E-857D-08BD2F39D235}" destId="{24A1405D-06EF-4FCE-87B2-FA43482BC365}" srcOrd="2" destOrd="0" presId="urn:microsoft.com/office/officeart/2005/8/layout/process5"/>
    <dgm:cxn modelId="{BF574580-87DC-4F92-BE81-20447D280CEF}" type="presParOf" srcId="{83B47423-0C36-4F0E-857D-08BD2F39D235}" destId="{64A5E3C4-04DE-4C18-8997-A54309997C22}" srcOrd="3" destOrd="0" presId="urn:microsoft.com/office/officeart/2005/8/layout/process5"/>
    <dgm:cxn modelId="{15D2E5F9-6B7F-4981-8BE7-2AD608085C7D}" type="presParOf" srcId="{64A5E3C4-04DE-4C18-8997-A54309997C22}" destId="{6DF51C54-ECE4-45C0-BF1B-42FD7007D668}" srcOrd="0" destOrd="0" presId="urn:microsoft.com/office/officeart/2005/8/layout/process5"/>
    <dgm:cxn modelId="{C8E3FE19-C474-4A8F-82D9-F68C2E2D959C}" type="presParOf" srcId="{83B47423-0C36-4F0E-857D-08BD2F39D235}" destId="{9CF46140-B1C2-4EE5-BA73-5B1177F433BE}" srcOrd="4" destOrd="0" presId="urn:microsoft.com/office/officeart/2005/8/layout/process5"/>
    <dgm:cxn modelId="{C7F1DE12-E7F5-41BF-BBDF-22F4DFDA852C}" type="presParOf" srcId="{83B47423-0C36-4F0E-857D-08BD2F39D235}" destId="{8156C47F-FDB1-45FC-9C51-03D6BFD9A997}" srcOrd="5" destOrd="0" presId="urn:microsoft.com/office/officeart/2005/8/layout/process5"/>
    <dgm:cxn modelId="{9AB34C30-6BCD-4D9D-ACA1-1875D5289C05}" type="presParOf" srcId="{8156C47F-FDB1-45FC-9C51-03D6BFD9A997}" destId="{E3E1F521-95D5-48C3-BE94-8D731A850525}" srcOrd="0" destOrd="0" presId="urn:microsoft.com/office/officeart/2005/8/layout/process5"/>
    <dgm:cxn modelId="{28562FA0-AE45-4180-A010-FC6394BDD51A}" type="presParOf" srcId="{83B47423-0C36-4F0E-857D-08BD2F39D235}" destId="{F87B2CF5-E835-4213-90BA-DEA84168D56C}" srcOrd="6" destOrd="0" presId="urn:microsoft.com/office/officeart/2005/8/layout/process5"/>
    <dgm:cxn modelId="{35F2C991-B77E-40DB-AC17-21D646E3C6EB}" type="presParOf" srcId="{83B47423-0C36-4F0E-857D-08BD2F39D235}" destId="{9206BDDF-E2DA-45ED-ABA3-76E0064FBCC1}" srcOrd="7" destOrd="0" presId="urn:microsoft.com/office/officeart/2005/8/layout/process5"/>
    <dgm:cxn modelId="{F8C5F0F3-05A6-483C-9BFF-3D6DF8A7D477}" type="presParOf" srcId="{9206BDDF-E2DA-45ED-ABA3-76E0064FBCC1}" destId="{5EC6A5ED-C391-4271-934D-0B10D62E3A9F}" srcOrd="0" destOrd="0" presId="urn:microsoft.com/office/officeart/2005/8/layout/process5"/>
    <dgm:cxn modelId="{2394F16C-38FA-4707-B6DE-65EAF78CEADB}" type="presParOf" srcId="{83B47423-0C36-4F0E-857D-08BD2F39D235}" destId="{F170B344-A26F-4766-9DAB-7ADB6A96D920}" srcOrd="8" destOrd="0" presId="urn:microsoft.com/office/officeart/2005/8/layout/process5"/>
    <dgm:cxn modelId="{EDD84988-68F6-4E57-96DD-8FFB55D68B1D}" type="presParOf" srcId="{83B47423-0C36-4F0E-857D-08BD2F39D235}" destId="{A42CF62E-9C20-4293-88FA-BA35B4D893B5}" srcOrd="9" destOrd="0" presId="urn:microsoft.com/office/officeart/2005/8/layout/process5"/>
    <dgm:cxn modelId="{28FBCAAC-71EE-4CFB-97C5-0BB115C99967}" type="presParOf" srcId="{A42CF62E-9C20-4293-88FA-BA35B4D893B5}" destId="{5B47F4FF-6F8F-4755-8C45-A18530E5CA30}" srcOrd="0" destOrd="0" presId="urn:microsoft.com/office/officeart/2005/8/layout/process5"/>
    <dgm:cxn modelId="{74C091EE-17EA-44CD-B760-25A95131CBEB}" type="presParOf" srcId="{83B47423-0C36-4F0E-857D-08BD2F39D235}" destId="{E59C533D-C08C-4B8A-B8A8-A19A60C3E9E2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EBB8B-103B-934E-9A88-9144F5B853E9}">
      <dsp:nvSpPr>
        <dsp:cNvPr id="0" name=""/>
        <dsp:cNvSpPr/>
      </dsp:nvSpPr>
      <dsp:spPr>
        <a:xfrm>
          <a:off x="3522431" y="2909784"/>
          <a:ext cx="2156943" cy="21569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Scaling Inclusion and non-discrimination of vulnerable populations</a:t>
          </a:r>
        </a:p>
      </dsp:txBody>
      <dsp:txXfrm>
        <a:off x="3838308" y="3225661"/>
        <a:ext cx="1525189" cy="1525189"/>
      </dsp:txXfrm>
    </dsp:sp>
    <dsp:sp modelId="{52AD5FB2-5EFA-5847-B2DB-C9B9F6A71F4C}">
      <dsp:nvSpPr>
        <dsp:cNvPr id="0" name=""/>
        <dsp:cNvSpPr/>
      </dsp:nvSpPr>
      <dsp:spPr>
        <a:xfrm rot="10800000">
          <a:off x="1433666" y="3680892"/>
          <a:ext cx="1973883" cy="6147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8871DE-3CFD-5F44-9FDF-B3E388F75141}">
      <dsp:nvSpPr>
        <dsp:cNvPr id="0" name=""/>
        <dsp:cNvSpPr/>
      </dsp:nvSpPr>
      <dsp:spPr>
        <a:xfrm>
          <a:off x="409118" y="3168618"/>
          <a:ext cx="2049095" cy="1639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Identify inclusive social innovation </a:t>
          </a:r>
        </a:p>
      </dsp:txBody>
      <dsp:txXfrm>
        <a:off x="457131" y="3216631"/>
        <a:ext cx="1953069" cy="1543250"/>
      </dsp:txXfrm>
    </dsp:sp>
    <dsp:sp modelId="{3E11EAB0-3E0F-8043-B6C9-A7B852335028}">
      <dsp:nvSpPr>
        <dsp:cNvPr id="0" name=""/>
        <dsp:cNvSpPr/>
      </dsp:nvSpPr>
      <dsp:spPr>
        <a:xfrm rot="13500000">
          <a:off x="2072260" y="2139190"/>
          <a:ext cx="1973883" cy="6147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E8CF77E-2640-1F4C-8B85-299A1DE03BEE}">
      <dsp:nvSpPr>
        <dsp:cNvPr id="0" name=""/>
        <dsp:cNvSpPr/>
      </dsp:nvSpPr>
      <dsp:spPr>
        <a:xfrm>
          <a:off x="1336780" y="929043"/>
          <a:ext cx="2049095" cy="1639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Plan- scaling in, out, up and down</a:t>
          </a:r>
        </a:p>
      </dsp:txBody>
      <dsp:txXfrm>
        <a:off x="1384793" y="977056"/>
        <a:ext cx="1953069" cy="1543250"/>
      </dsp:txXfrm>
    </dsp:sp>
    <dsp:sp modelId="{6050F00E-2B6C-AC44-A3B3-8CF7522CABFC}">
      <dsp:nvSpPr>
        <dsp:cNvPr id="0" name=""/>
        <dsp:cNvSpPr/>
      </dsp:nvSpPr>
      <dsp:spPr>
        <a:xfrm rot="16200000">
          <a:off x="3613961" y="1500596"/>
          <a:ext cx="1973883" cy="6147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33BBC9-1635-1B40-A3C9-A34BFB22FCE1}">
      <dsp:nvSpPr>
        <dsp:cNvPr id="0" name=""/>
        <dsp:cNvSpPr/>
      </dsp:nvSpPr>
      <dsp:spPr>
        <a:xfrm>
          <a:off x="3576355" y="1380"/>
          <a:ext cx="2049095" cy="1639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Learn-adopting participatory tools </a:t>
          </a:r>
        </a:p>
      </dsp:txBody>
      <dsp:txXfrm>
        <a:off x="3624368" y="49393"/>
        <a:ext cx="1953069" cy="1543250"/>
      </dsp:txXfrm>
    </dsp:sp>
    <dsp:sp modelId="{8E74A4B0-F112-8347-9390-49E876F5E26D}">
      <dsp:nvSpPr>
        <dsp:cNvPr id="0" name=""/>
        <dsp:cNvSpPr/>
      </dsp:nvSpPr>
      <dsp:spPr>
        <a:xfrm rot="18900000">
          <a:off x="5155663" y="2139190"/>
          <a:ext cx="1973883" cy="6147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2196C3-9299-5142-A84A-7C4FB70EFDE9}">
      <dsp:nvSpPr>
        <dsp:cNvPr id="0" name=""/>
        <dsp:cNvSpPr/>
      </dsp:nvSpPr>
      <dsp:spPr>
        <a:xfrm>
          <a:off x="5815930" y="929043"/>
          <a:ext cx="2049095" cy="1639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Adapt-integrating and changing for improvement </a:t>
          </a:r>
        </a:p>
      </dsp:txBody>
      <dsp:txXfrm>
        <a:off x="5863943" y="977056"/>
        <a:ext cx="1953069" cy="1543250"/>
      </dsp:txXfrm>
    </dsp:sp>
    <dsp:sp modelId="{73CA141F-129C-824B-ACCA-649BFA691F7A}">
      <dsp:nvSpPr>
        <dsp:cNvPr id="0" name=""/>
        <dsp:cNvSpPr/>
      </dsp:nvSpPr>
      <dsp:spPr>
        <a:xfrm>
          <a:off x="5794257" y="3680892"/>
          <a:ext cx="1973883" cy="6147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AFDF2D-127D-5B47-8BE3-74A24DD7801C}">
      <dsp:nvSpPr>
        <dsp:cNvPr id="0" name=""/>
        <dsp:cNvSpPr/>
      </dsp:nvSpPr>
      <dsp:spPr>
        <a:xfrm>
          <a:off x="6743592" y="3168618"/>
          <a:ext cx="2049095" cy="1639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Implementation-strategy choice</a:t>
          </a:r>
        </a:p>
      </dsp:txBody>
      <dsp:txXfrm>
        <a:off x="6791605" y="3216631"/>
        <a:ext cx="1953069" cy="1543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F2136-527E-4ABD-9567-91CBD6F0E1E8}">
      <dsp:nvSpPr>
        <dsp:cNvPr id="0" name=""/>
        <dsp:cNvSpPr/>
      </dsp:nvSpPr>
      <dsp:spPr>
        <a:xfrm>
          <a:off x="8990" y="113350"/>
          <a:ext cx="2687039" cy="1612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1.- Practise (qualified is innovative in a given context)</a:t>
          </a:r>
          <a:endParaRPr lang="fr-FR" sz="2300" kern="1200" dirty="0"/>
        </a:p>
      </dsp:txBody>
      <dsp:txXfrm>
        <a:off x="56210" y="160570"/>
        <a:ext cx="2592599" cy="1517783"/>
      </dsp:txXfrm>
    </dsp:sp>
    <dsp:sp modelId="{9E4915DE-1943-48EE-B715-8576776F2543}">
      <dsp:nvSpPr>
        <dsp:cNvPr id="0" name=""/>
        <dsp:cNvSpPr/>
      </dsp:nvSpPr>
      <dsp:spPr>
        <a:xfrm>
          <a:off x="2932488" y="586269"/>
          <a:ext cx="569652" cy="666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>
        <a:off x="2932488" y="719546"/>
        <a:ext cx="398756" cy="399831"/>
      </dsp:txXfrm>
    </dsp:sp>
    <dsp:sp modelId="{24A1405D-06EF-4FCE-87B2-FA43482BC365}">
      <dsp:nvSpPr>
        <dsp:cNvPr id="0" name=""/>
        <dsp:cNvSpPr/>
      </dsp:nvSpPr>
      <dsp:spPr>
        <a:xfrm>
          <a:off x="3770844" y="113350"/>
          <a:ext cx="2687039" cy="1612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2.- Decision to scale? Yes or no</a:t>
          </a:r>
          <a:endParaRPr lang="fr-FR" sz="2300" kern="1200" dirty="0"/>
        </a:p>
      </dsp:txBody>
      <dsp:txXfrm>
        <a:off x="3818064" y="160570"/>
        <a:ext cx="2592599" cy="1517783"/>
      </dsp:txXfrm>
    </dsp:sp>
    <dsp:sp modelId="{64A5E3C4-04DE-4C18-8997-A54309997C22}">
      <dsp:nvSpPr>
        <dsp:cNvPr id="0" name=""/>
        <dsp:cNvSpPr/>
      </dsp:nvSpPr>
      <dsp:spPr>
        <a:xfrm>
          <a:off x="6694343" y="586269"/>
          <a:ext cx="569652" cy="666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>
        <a:off x="6694343" y="719546"/>
        <a:ext cx="398756" cy="399831"/>
      </dsp:txXfrm>
    </dsp:sp>
    <dsp:sp modelId="{9CF46140-B1C2-4EE5-BA73-5B1177F433BE}">
      <dsp:nvSpPr>
        <dsp:cNvPr id="0" name=""/>
        <dsp:cNvSpPr/>
      </dsp:nvSpPr>
      <dsp:spPr>
        <a:xfrm>
          <a:off x="7532699" y="113350"/>
          <a:ext cx="2687039" cy="1612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3. Yes we scale! scale is not a planned process</a:t>
          </a:r>
          <a:endParaRPr lang="fr-FR" sz="2300" kern="1200" dirty="0"/>
        </a:p>
      </dsp:txBody>
      <dsp:txXfrm>
        <a:off x="7579919" y="160570"/>
        <a:ext cx="2592599" cy="1517783"/>
      </dsp:txXfrm>
    </dsp:sp>
    <dsp:sp modelId="{8156C47F-FDB1-45FC-9C51-03D6BFD9A997}">
      <dsp:nvSpPr>
        <dsp:cNvPr id="0" name=""/>
        <dsp:cNvSpPr/>
      </dsp:nvSpPr>
      <dsp:spPr>
        <a:xfrm rot="5400000">
          <a:off x="8591393" y="1913666"/>
          <a:ext cx="569652" cy="666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 rot="-5400000">
        <a:off x="8676304" y="1962032"/>
        <a:ext cx="399831" cy="398756"/>
      </dsp:txXfrm>
    </dsp:sp>
    <dsp:sp modelId="{F87B2CF5-E835-4213-90BA-DEA84168D56C}">
      <dsp:nvSpPr>
        <dsp:cNvPr id="0" name=""/>
        <dsp:cNvSpPr/>
      </dsp:nvSpPr>
      <dsp:spPr>
        <a:xfrm>
          <a:off x="7532699" y="2800389"/>
          <a:ext cx="2687039" cy="1612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 4. Trial – test strategies </a:t>
          </a:r>
          <a:endParaRPr lang="fr-FR" sz="2300" kern="1200" dirty="0"/>
        </a:p>
      </dsp:txBody>
      <dsp:txXfrm>
        <a:off x="7579919" y="2847609"/>
        <a:ext cx="2592599" cy="1517783"/>
      </dsp:txXfrm>
    </dsp:sp>
    <dsp:sp modelId="{9206BDDF-E2DA-45ED-ABA3-76E0064FBCC1}">
      <dsp:nvSpPr>
        <dsp:cNvPr id="0" name=""/>
        <dsp:cNvSpPr/>
      </dsp:nvSpPr>
      <dsp:spPr>
        <a:xfrm rot="10800000">
          <a:off x="6726587" y="3273308"/>
          <a:ext cx="569652" cy="666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 rot="10800000">
        <a:off x="6897483" y="3406585"/>
        <a:ext cx="398756" cy="399831"/>
      </dsp:txXfrm>
    </dsp:sp>
    <dsp:sp modelId="{F170B344-A26F-4766-9DAB-7ADB6A96D920}">
      <dsp:nvSpPr>
        <dsp:cNvPr id="0" name=""/>
        <dsp:cNvSpPr/>
      </dsp:nvSpPr>
      <dsp:spPr>
        <a:xfrm>
          <a:off x="3770844" y="2800389"/>
          <a:ext cx="2687039" cy="1612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5.- Managing scaling</a:t>
          </a:r>
          <a:endParaRPr lang="fr-FR" sz="2300" kern="1200" dirty="0"/>
        </a:p>
      </dsp:txBody>
      <dsp:txXfrm>
        <a:off x="3818064" y="2847609"/>
        <a:ext cx="2592599" cy="1517783"/>
      </dsp:txXfrm>
    </dsp:sp>
    <dsp:sp modelId="{A42CF62E-9C20-4293-88FA-BA35B4D893B5}">
      <dsp:nvSpPr>
        <dsp:cNvPr id="0" name=""/>
        <dsp:cNvSpPr/>
      </dsp:nvSpPr>
      <dsp:spPr>
        <a:xfrm rot="10800000">
          <a:off x="2964733" y="3273308"/>
          <a:ext cx="569652" cy="666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 rot="10800000">
        <a:off x="3135629" y="3406585"/>
        <a:ext cx="398756" cy="399831"/>
      </dsp:txXfrm>
    </dsp:sp>
    <dsp:sp modelId="{E59C533D-C08C-4B8A-B8A8-A19A60C3E9E2}">
      <dsp:nvSpPr>
        <dsp:cNvPr id="0" name=""/>
        <dsp:cNvSpPr/>
      </dsp:nvSpPr>
      <dsp:spPr>
        <a:xfrm>
          <a:off x="8990" y="2800389"/>
          <a:ext cx="2687039" cy="1612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6.-External evaluation</a:t>
          </a:r>
          <a:endParaRPr lang="fr-FR" sz="2300" kern="1200" dirty="0"/>
        </a:p>
      </dsp:txBody>
      <dsp:txXfrm>
        <a:off x="56210" y="2847609"/>
        <a:ext cx="2592599" cy="1517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3D735-0F91-4020-808C-A512CD57A86A}" type="datetimeFigureOut">
              <a:rPr lang="en-IE" smtClean="0"/>
              <a:t>04/10/2019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4BDDD-5CF4-4F02-9B48-E837A8B084F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3314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06C27-A5B6-4DDC-BBAB-9FA8596CF0E9}" type="datetimeFigureOut">
              <a:rPr lang="en-IE" smtClean="0"/>
              <a:t>04/10/2019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86688-C8B0-4170-8341-DDA58DD33F1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498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57188" y="1241425"/>
            <a:ext cx="5954712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I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3565BA-CE27-49D6-95F3-75651DB4385F}" type="slidenum">
              <a:rPr lang="en-IE" altLang="en-US" smtClean="0">
                <a:solidFill>
                  <a:srgbClr val="000000"/>
                </a:solidFill>
              </a:rPr>
              <a:pPr/>
              <a:t>1</a:t>
            </a:fld>
            <a:endParaRPr lang="en-I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17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86688-C8B0-4170-8341-DDA58DD33F13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25590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86688-C8B0-4170-8341-DDA58DD33F13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7122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86688-C8B0-4170-8341-DDA58DD33F13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4944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 understanding practice ad good, our inability to understand the context we work with, the criteria that we use and the lack of measurements and evidence. </a:t>
            </a:r>
          </a:p>
          <a:p>
            <a:r>
              <a:rPr lang="en-US" dirty="0"/>
              <a:t>Scaling is not necessarily based on funding and not an strategic decision</a:t>
            </a:r>
          </a:p>
          <a:p>
            <a:r>
              <a:rPr lang="en-US" dirty="0"/>
              <a:t>The trial stage uses different strategies is similar to the trial and test</a:t>
            </a:r>
          </a:p>
          <a:p>
            <a:r>
              <a:rPr lang="en-US" dirty="0"/>
              <a:t>No follow up but the obligation to report back it is implicit and comes with the funding</a:t>
            </a:r>
          </a:p>
          <a:p>
            <a:endParaRPr lang="en-US" dirty="0"/>
          </a:p>
          <a:p>
            <a:r>
              <a:rPr lang="en-US" dirty="0"/>
              <a:t>Managing scaling to its best</a:t>
            </a:r>
          </a:p>
          <a:p>
            <a:endParaRPr lang="en-US" dirty="0"/>
          </a:p>
          <a:p>
            <a:r>
              <a:rPr lang="en-US" dirty="0"/>
              <a:t>External evaluation less input from the organization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86688-C8B0-4170-8341-DDA58DD33F13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7990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b="1" dirty="0">
                <a:solidFill>
                  <a:srgbClr val="C00000"/>
                </a:solidFill>
              </a:rPr>
              <a:t>Inclusive Learning Centre (LBA)-evidence of scale</a:t>
            </a:r>
          </a:p>
          <a:p>
            <a:r>
              <a:rPr lang="en-IE" b="1" dirty="0">
                <a:solidFill>
                  <a:srgbClr val="C00000"/>
                </a:solidFill>
              </a:rPr>
              <a:t>Communication technologies (AFA)- evidence of scale but stagnation</a:t>
            </a:r>
          </a:p>
          <a:p>
            <a:r>
              <a:rPr lang="en-IE" b="1" dirty="0">
                <a:solidFill>
                  <a:srgbClr val="C00000"/>
                </a:solidFill>
              </a:rPr>
              <a:t>Taxi Service  (LDPA) – trouble scaling after funding ended and increase of tariff</a:t>
            </a:r>
          </a:p>
          <a:p>
            <a:r>
              <a:rPr lang="en-IE" b="1" dirty="0">
                <a:solidFill>
                  <a:srgbClr val="C00000"/>
                </a:solidFill>
              </a:rPr>
              <a:t>Disability Inclusive Committees (QLA) – reach a plateau, the committees are only working in </a:t>
            </a:r>
            <a:r>
              <a:rPr lang="en-IE" b="1" dirty="0" err="1">
                <a:solidFill>
                  <a:srgbClr val="C00000"/>
                </a:solidFill>
              </a:rPr>
              <a:t>Xieng</a:t>
            </a:r>
            <a:r>
              <a:rPr lang="en-IE" b="1" dirty="0">
                <a:solidFill>
                  <a:srgbClr val="C00000"/>
                </a:solidFill>
              </a:rPr>
              <a:t> </a:t>
            </a:r>
            <a:r>
              <a:rPr lang="en-IE" b="1" dirty="0" err="1">
                <a:solidFill>
                  <a:srgbClr val="C00000"/>
                </a:solidFill>
              </a:rPr>
              <a:t>Khouang</a:t>
            </a:r>
            <a:r>
              <a:rPr lang="en-IE" b="1" dirty="0">
                <a:solidFill>
                  <a:srgbClr val="C00000"/>
                </a:solidFill>
              </a:rPr>
              <a:t> provincial level.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86688-C8B0-4170-8341-DDA58DD33F13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2967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Tools to show success outreach, how much is good?, example. Making it Work</a:t>
            </a:r>
          </a:p>
          <a:p>
            <a:r>
              <a:rPr lang="en-US" dirty="0"/>
              <a:t>Whose idea/ the donor, the INGO, the DPO, the communities. Almost all projects are planned and designed at the INGO and donor’s level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B8307-629D-A94F-AB26-2F824235BA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78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86688-C8B0-4170-8341-DDA58DD33F13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397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86688-C8B0-4170-8341-DDA58DD33F13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9797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86688-C8B0-4170-8341-DDA58DD33F13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3407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86688-C8B0-4170-8341-DDA58DD33F13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100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question, simple and concrete</a:t>
            </a:r>
          </a:p>
          <a:p>
            <a:r>
              <a:rPr lang="en-US" dirty="0"/>
              <a:t>2 stage process that in slide 13 with previous acknowledgement of a project design stage and INGOs or other intermediary organizations. </a:t>
            </a:r>
          </a:p>
          <a:p>
            <a:r>
              <a:rPr lang="en-US" dirty="0"/>
              <a:t>3 taken the four examples how did I observe they scaled if the did?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86688-C8B0-4170-8341-DDA58DD33F13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2527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86688-C8B0-4170-8341-DDA58DD33F13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3335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IE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86688-C8B0-4170-8341-DDA58DD33F13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5134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Adding</a:t>
            </a:r>
            <a:r>
              <a:rPr lang="fr-FR" dirty="0"/>
              <a:t> </a:t>
            </a:r>
            <a:r>
              <a:rPr lang="fr-FR" dirty="0" err="1"/>
              <a:t>implementation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86688-C8B0-4170-8341-DDA58DD33F13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858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86688-C8B0-4170-8341-DDA58DD33F13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3737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Apologize for the lack of context of my overall study and bringing this example rapidly to illustrate the conveying of HRBA and CDS 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86688-C8B0-4170-8341-DDA58DD33F13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748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95D6-1D53-4D36-86FD-D5B84B3CAD0B}" type="datetimeFigureOut">
              <a:rPr lang="en-IE" smtClean="0"/>
              <a:t>04/10/2019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C608-AE59-4923-BD77-3CAC09299848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08EF4BF-E7E1-401D-AA04-56BD84A03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90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95D6-1D53-4D36-86FD-D5B84B3CAD0B}" type="datetimeFigureOut">
              <a:rPr lang="en-IE" smtClean="0"/>
              <a:t>04/10/2019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C608-AE59-4923-BD77-3CAC09299848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8FD137C-0CEC-4895-95CD-F832545BC0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92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95D6-1D53-4D36-86FD-D5B84B3CAD0B}" type="datetimeFigureOut">
              <a:rPr lang="en-IE" smtClean="0"/>
              <a:t>04/10/2019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C608-AE59-4923-BD77-3CAC09299848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9CADFB9-8F38-4D09-A3B6-44F96EC2B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17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95D6-1D53-4D36-86FD-D5B84B3CAD0B}" type="datetimeFigureOut">
              <a:rPr lang="en-IE" smtClean="0"/>
              <a:t>04/10/2019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C608-AE59-4923-BD77-3CAC09299848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FFA9773-79D4-49E0-ABD7-4B3B5A516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77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95D6-1D53-4D36-86FD-D5B84B3CAD0B}" type="datetimeFigureOut">
              <a:rPr lang="en-IE" smtClean="0"/>
              <a:t>04/10/2019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C608-AE59-4923-BD77-3CAC09299848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0B777C6-92ED-4D20-9C5D-71C32C3555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34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95D6-1D53-4D36-86FD-D5B84B3CAD0B}" type="datetimeFigureOut">
              <a:rPr lang="en-IE" smtClean="0"/>
              <a:t>04/10/2019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C608-AE59-4923-BD77-3CAC09299848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4EA9A5F-61B0-4E81-BFA6-C7C595C088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0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95D6-1D53-4D36-86FD-D5B84B3CAD0B}" type="datetimeFigureOut">
              <a:rPr lang="en-IE" smtClean="0"/>
              <a:t>04/10/2019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C608-AE59-4923-BD77-3CAC09299848}" type="slidenum">
              <a:rPr lang="en-IE" smtClean="0"/>
              <a:t>‹#›</a:t>
            </a:fld>
            <a:endParaRPr lang="en-IE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68EA4ADE-102B-4738-859F-82950F5AC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00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95D6-1D53-4D36-86FD-D5B84B3CAD0B}" type="datetimeFigureOut">
              <a:rPr lang="en-IE" smtClean="0"/>
              <a:t>04/10/2019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C608-AE59-4923-BD77-3CAC09299848}" type="slidenum">
              <a:rPr lang="en-IE" smtClean="0"/>
              <a:t>‹#›</a:t>
            </a:fld>
            <a:endParaRPr lang="en-IE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60003D1-9E33-4F72-9318-AA7CD8BEF5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82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95D6-1D53-4D36-86FD-D5B84B3CAD0B}" type="datetimeFigureOut">
              <a:rPr lang="en-IE" smtClean="0"/>
              <a:t>04/10/2019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C608-AE59-4923-BD77-3CAC09299848}" type="slidenum">
              <a:rPr lang="en-IE" smtClean="0"/>
              <a:t>‹#›</a:t>
            </a:fld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84155E-D7E0-470F-8BFB-D09ACB8A5E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36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95D6-1D53-4D36-86FD-D5B84B3CAD0B}" type="datetimeFigureOut">
              <a:rPr lang="en-IE" smtClean="0"/>
              <a:t>04/10/2019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C608-AE59-4923-BD77-3CAC09299848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8B56738-00B5-4063-811D-13ACC1F44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19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95D6-1D53-4D36-86FD-D5B84B3CAD0B}" type="datetimeFigureOut">
              <a:rPr lang="en-IE" smtClean="0"/>
              <a:t>04/10/2019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C608-AE59-4923-BD77-3CAC09299848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8A34C3E-EE2B-4505-8AD1-FFCF52F6D1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47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E95D6-1D53-4D36-86FD-D5B84B3CAD0B}" type="datetimeFigureOut">
              <a:rPr lang="en-IE" smtClean="0"/>
              <a:t>04/10/2019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CC608-AE59-4923-BD77-3CAC092998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583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362/9781780448510.009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itle 5"/>
          <p:cNvSpPr>
            <a:spLocks noGrp="1"/>
          </p:cNvSpPr>
          <p:nvPr>
            <p:ph type="ctrTitle"/>
          </p:nvPr>
        </p:nvSpPr>
        <p:spPr>
          <a:xfrm>
            <a:off x="407582" y="3514055"/>
            <a:ext cx="11554046" cy="2796934"/>
          </a:xfrm>
        </p:spPr>
        <p:txBody>
          <a:bodyPr>
            <a:normAutofit fontScale="90000"/>
          </a:bodyPr>
          <a:lstStyle/>
          <a:p>
            <a:br>
              <a:rPr lang="en-IE" altLang="en-US" sz="3600" b="1" dirty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</a:br>
            <a:br>
              <a:rPr lang="en-IE" altLang="en-US" sz="3600" b="1" dirty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</a:br>
            <a:br>
              <a:rPr lang="en-IE" altLang="en-US" sz="3600" b="1" dirty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</a:br>
            <a:br>
              <a:rPr lang="en-IE" altLang="en-US" sz="3600" b="1" dirty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</a:br>
            <a:br>
              <a:rPr lang="en-IE" altLang="en-US" sz="3600" b="1" dirty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</a:br>
            <a:br>
              <a:rPr lang="en-IE" altLang="en-US" sz="3600" b="1" dirty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</a:br>
            <a:br>
              <a:rPr lang="en-IE" altLang="en-US" sz="3600" b="1" dirty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</a:br>
            <a:br>
              <a:rPr lang="en-IE" altLang="en-US" sz="3600" b="1" dirty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</a:br>
            <a:br>
              <a:rPr lang="en-IE" altLang="en-US" sz="2200" b="1" dirty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</a:br>
            <a:br>
              <a:rPr lang="en-IE" altLang="en-US" sz="2200" b="1" dirty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</a:br>
            <a:br>
              <a:rPr lang="en-IE" altLang="en-US" sz="2200" b="1" dirty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</a:br>
            <a:br>
              <a:rPr lang="en-IE" altLang="en-US" sz="2200" b="1" dirty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</a:br>
            <a:br>
              <a:rPr lang="en-IE" altLang="en-US" sz="2200" b="1" dirty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</a:br>
            <a:br>
              <a:rPr lang="en-IE" altLang="en-US" sz="2200" b="1" dirty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</a:br>
            <a:r>
              <a:rPr lang="en-IE" altLang="en-US" sz="3200" b="1" dirty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  <a:t>ANA MARIA SANCHEZ RODRIGUEZ</a:t>
            </a:r>
            <a:br>
              <a:rPr lang="en-IE" altLang="en-US" sz="3200" b="1" dirty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</a:br>
            <a:br>
              <a:rPr lang="en-IE" altLang="en-US" sz="3100" b="1" dirty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</a:br>
            <a:r>
              <a:rPr lang="en-IE" altLang="en-US" sz="4000" dirty="0"/>
              <a:t>Scaling </a:t>
            </a:r>
            <a:r>
              <a:rPr lang="en-GB" altLang="en-US" sz="4000" dirty="0"/>
              <a:t>D</a:t>
            </a:r>
            <a:r>
              <a:rPr lang="en-GB" sz="4000" dirty="0"/>
              <a:t>isability people’s organizations-</a:t>
            </a:r>
            <a:br>
              <a:rPr lang="en-IE" dirty="0"/>
            </a:br>
            <a:r>
              <a:rPr lang="en-IE" sz="3200" dirty="0"/>
              <a:t>-Lao PDR as a case study</a:t>
            </a:r>
            <a:br>
              <a:rPr lang="en-IE" sz="3100" b="1" dirty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</a:br>
            <a:br>
              <a:rPr lang="en-IE" altLang="en-US" sz="2200" b="1" dirty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</a:br>
            <a:r>
              <a:rPr lang="en-IE" altLang="en-US" sz="2400" b="1" dirty="0">
                <a:solidFill>
                  <a:srgbClr val="002060"/>
                </a:solidFill>
                <a:cs typeface="Aharoni" panose="02010803020104030203" pitchFamily="2" charset="-79"/>
              </a:rPr>
              <a:t>Home Host Organization: Maynooth University-</a:t>
            </a:r>
            <a:br>
              <a:rPr lang="en-IE" altLang="en-US" sz="2400" b="1" dirty="0">
                <a:solidFill>
                  <a:srgbClr val="002060"/>
                </a:solidFill>
                <a:cs typeface="Aharoni" panose="02010803020104030203" pitchFamily="2" charset="-79"/>
              </a:rPr>
            </a:br>
            <a:r>
              <a:rPr lang="en-IE" altLang="en-US" sz="2000" b="1" dirty="0">
                <a:solidFill>
                  <a:srgbClr val="002060"/>
                </a:solidFill>
                <a:cs typeface="Aharoni" panose="02010803020104030203" pitchFamily="2" charset="-79"/>
              </a:rPr>
              <a:t>Mentor: Malcolm </a:t>
            </a:r>
            <a:r>
              <a:rPr lang="en-IE" altLang="en-US" sz="2000" b="1" dirty="0" err="1">
                <a:solidFill>
                  <a:srgbClr val="002060"/>
                </a:solidFill>
                <a:cs typeface="Aharoni" panose="02010803020104030203" pitchFamily="2" charset="-79"/>
              </a:rPr>
              <a:t>MacLachlan</a:t>
            </a:r>
            <a:br>
              <a:rPr lang="en-IE" altLang="en-US" sz="2400" b="1" dirty="0">
                <a:solidFill>
                  <a:srgbClr val="002060"/>
                </a:solidFill>
                <a:cs typeface="Aharoni" panose="02010803020104030203" pitchFamily="2" charset="-79"/>
              </a:rPr>
            </a:br>
            <a:r>
              <a:rPr lang="en-IE" altLang="en-US" sz="2400" b="1" dirty="0">
                <a:solidFill>
                  <a:srgbClr val="002060"/>
                </a:solidFill>
                <a:cs typeface="Aharoni" panose="02010803020104030203" pitchFamily="2" charset="-79"/>
              </a:rPr>
              <a:t>Main Partner Organization: Humanity and Inclusion-</a:t>
            </a:r>
            <a:br>
              <a:rPr lang="en-IE" altLang="en-US" sz="2400" b="1" dirty="0">
                <a:solidFill>
                  <a:srgbClr val="002060"/>
                </a:solidFill>
                <a:cs typeface="Aharoni" panose="02010803020104030203" pitchFamily="2" charset="-79"/>
              </a:rPr>
            </a:br>
            <a:r>
              <a:rPr lang="en-IE" altLang="en-US" sz="2000" b="1" dirty="0">
                <a:solidFill>
                  <a:srgbClr val="002060"/>
                </a:solidFill>
                <a:cs typeface="Aharoni" panose="02010803020104030203" pitchFamily="2" charset="-79"/>
              </a:rPr>
              <a:t>Mentor: Aude </a:t>
            </a:r>
            <a:r>
              <a:rPr lang="en-IE" altLang="en-US" sz="2000" b="1" dirty="0" err="1">
                <a:solidFill>
                  <a:srgbClr val="002060"/>
                </a:solidFill>
                <a:cs typeface="Aharoni" panose="02010803020104030203" pitchFamily="2" charset="-79"/>
              </a:rPr>
              <a:t>Brus</a:t>
            </a:r>
            <a:br>
              <a:rPr lang="en-IE" sz="2400" dirty="0"/>
            </a:br>
            <a:br>
              <a:rPr lang="en-IE" altLang="en-US" sz="2200" b="1" dirty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</a:br>
            <a:r>
              <a:rPr lang="en-IE" altLang="en-US" sz="2200" b="1" dirty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  <a:t>October, 2019</a:t>
            </a:r>
            <a:endParaRPr lang="en-IE" altLang="en-US" sz="3200" b="1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422B98-23DF-4E4F-A429-1B48503DF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32" y="418606"/>
            <a:ext cx="10747302" cy="106763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450137-8844-42F1-B02C-40B43B3896F0}"/>
              </a:ext>
            </a:extLst>
          </p:cNvPr>
          <p:cNvSpPr txBox="1"/>
          <p:nvPr/>
        </p:nvSpPr>
        <p:spPr>
          <a:xfrm>
            <a:off x="170121" y="1654148"/>
            <a:ext cx="1179150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altLang="en-US" sz="2400" b="1" dirty="0">
                <a:solidFill>
                  <a:srgbClr val="002060"/>
                </a:solidFill>
                <a:cs typeface="Aharoni" panose="02010803020104030203" pitchFamily="2" charset="-79"/>
              </a:rPr>
              <a:t>CAROLINE: Collaborative Research Fellowships for a Responsive and Innovative Europe</a:t>
            </a:r>
            <a:br>
              <a:rPr lang="en-IE" altLang="en-US" sz="2400" b="1" dirty="0">
                <a:solidFill>
                  <a:srgbClr val="002060"/>
                </a:solidFill>
                <a:cs typeface="Aharoni" panose="02010803020104030203" pitchFamily="2" charset="-79"/>
              </a:rPr>
            </a:br>
            <a:br>
              <a:rPr lang="en-IE" altLang="en-US" sz="200" b="1" dirty="0">
                <a:solidFill>
                  <a:srgbClr val="002060"/>
                </a:solidFill>
                <a:cs typeface="Aharoni" panose="02010803020104030203" pitchFamily="2" charset="-79"/>
              </a:rPr>
            </a:br>
            <a:r>
              <a:rPr lang="en-IE" altLang="en-US" sz="2400" b="1" dirty="0">
                <a:solidFill>
                  <a:srgbClr val="002060"/>
                </a:solidFill>
                <a:cs typeface="Aharoni" panose="02010803020104030203" pitchFamily="2" charset="-79"/>
              </a:rPr>
              <a:t>Marie Skłodowska-Curie Actions COFUND Grant Agreement no. 713279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93824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0900A-4AB4-AF4F-AA4A-B64CCDE8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in Lao PDR-Pilot studies (2018)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9C11A45-D86A-BD47-8182-0DF40B486B6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66806" y="1696011"/>
          <a:ext cx="9462246" cy="449233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872347">
                  <a:extLst>
                    <a:ext uri="{9D8B030D-6E8A-4147-A177-3AD203B41FA5}">
                      <a16:colId xmlns:a16="http://schemas.microsoft.com/office/drawing/2014/main" val="3588093499"/>
                    </a:ext>
                  </a:extLst>
                </a:gridCol>
                <a:gridCol w="4589899">
                  <a:extLst>
                    <a:ext uri="{9D8B030D-6E8A-4147-A177-3AD203B41FA5}">
                      <a16:colId xmlns:a16="http://schemas.microsoft.com/office/drawing/2014/main" val="779782812"/>
                    </a:ext>
                  </a:extLst>
                </a:gridCol>
              </a:tblGrid>
              <a:tr h="575653">
                <a:tc>
                  <a:txBody>
                    <a:bodyPr/>
                    <a:lstStyle/>
                    <a:p>
                      <a:pPr algn="ctr" fontAlgn="auto"/>
                      <a:r>
                        <a:rPr lang="en-IE" sz="2800" b="1" u="none" strike="noStrike" dirty="0">
                          <a:effectLst/>
                        </a:rPr>
                        <a:t>Sector</a:t>
                      </a:r>
                      <a:endParaRPr lang="en-IE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IE" sz="2800" b="1" u="none" strike="noStrike" dirty="0">
                          <a:effectLst/>
                        </a:rPr>
                        <a:t>Number of people interviewed</a:t>
                      </a:r>
                      <a:endParaRPr lang="en-IE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60586295"/>
                  </a:ext>
                </a:extLst>
              </a:tr>
              <a:tr h="291004">
                <a:tc>
                  <a:txBody>
                    <a:bodyPr/>
                    <a:lstStyle/>
                    <a:p>
                      <a:pPr algn="l" fontAlgn="auto"/>
                      <a:r>
                        <a:rPr lang="en-IE" sz="2800" u="none" strike="noStrike" dirty="0">
                          <a:effectLst/>
                        </a:rPr>
                        <a:t>DPO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IE" sz="2800" u="none" strike="noStrike">
                          <a:effectLst/>
                        </a:rPr>
                        <a:t>21</a:t>
                      </a:r>
                      <a:endParaRPr lang="en-I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6976058"/>
                  </a:ext>
                </a:extLst>
              </a:tr>
              <a:tr h="291004">
                <a:tc>
                  <a:txBody>
                    <a:bodyPr/>
                    <a:lstStyle/>
                    <a:p>
                      <a:pPr algn="l" fontAlgn="auto"/>
                      <a:r>
                        <a:rPr lang="en-IE" sz="2800" u="none" strike="noStrike" dirty="0">
                          <a:effectLst/>
                        </a:rPr>
                        <a:t>University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IE" sz="2800" u="none" strike="noStrike" dirty="0">
                          <a:effectLst/>
                        </a:rPr>
                        <a:t>2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41292299"/>
                  </a:ext>
                </a:extLst>
              </a:tr>
              <a:tr h="291004">
                <a:tc>
                  <a:txBody>
                    <a:bodyPr/>
                    <a:lstStyle/>
                    <a:p>
                      <a:pPr algn="l" fontAlgn="auto"/>
                      <a:r>
                        <a:rPr lang="en-IE" sz="2800" u="none" strike="noStrike">
                          <a:effectLst/>
                        </a:rPr>
                        <a:t>Government</a:t>
                      </a:r>
                      <a:endParaRPr lang="en-I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IE" sz="2800" u="none" strike="noStrike">
                          <a:effectLst/>
                        </a:rPr>
                        <a:t>6</a:t>
                      </a:r>
                      <a:endParaRPr lang="en-I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82210552"/>
                  </a:ext>
                </a:extLst>
              </a:tr>
              <a:tr h="860303">
                <a:tc>
                  <a:txBody>
                    <a:bodyPr/>
                    <a:lstStyle/>
                    <a:p>
                      <a:pPr algn="l" fontAlgn="auto"/>
                      <a:r>
                        <a:rPr lang="en-IE" sz="2800" u="none" strike="noStrike" dirty="0">
                          <a:effectLst/>
                        </a:rPr>
                        <a:t>INGO and Intergovernmental Organizations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IE" sz="2800" u="none" strike="noStrike">
                          <a:effectLst/>
                        </a:rPr>
                        <a:t>15</a:t>
                      </a:r>
                      <a:endParaRPr lang="en-I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53413427"/>
                  </a:ext>
                </a:extLst>
              </a:tr>
              <a:tr h="291004">
                <a:tc>
                  <a:txBody>
                    <a:bodyPr/>
                    <a:lstStyle/>
                    <a:p>
                      <a:pPr algn="l" fontAlgn="auto"/>
                      <a:r>
                        <a:rPr lang="en-IE" sz="2800" u="none" strike="noStrike">
                          <a:effectLst/>
                        </a:rPr>
                        <a:t>NPA</a:t>
                      </a:r>
                      <a:endParaRPr lang="en-I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IE" sz="2800" u="none" strike="noStrike">
                          <a:effectLst/>
                        </a:rPr>
                        <a:t>2</a:t>
                      </a:r>
                      <a:endParaRPr lang="en-I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48877910"/>
                  </a:ext>
                </a:extLst>
              </a:tr>
              <a:tr h="291004">
                <a:tc>
                  <a:txBody>
                    <a:bodyPr/>
                    <a:lstStyle/>
                    <a:p>
                      <a:pPr algn="l" fontAlgn="auto"/>
                      <a:r>
                        <a:rPr lang="en-IE" sz="2800" u="none" strike="noStrike">
                          <a:effectLst/>
                        </a:rPr>
                        <a:t>Experts</a:t>
                      </a:r>
                      <a:endParaRPr lang="en-I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IE" sz="2800" u="none" strike="noStrike">
                          <a:effectLst/>
                        </a:rPr>
                        <a:t>2</a:t>
                      </a:r>
                      <a:endParaRPr lang="en-I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29321670"/>
                  </a:ext>
                </a:extLst>
              </a:tr>
              <a:tr h="291004">
                <a:tc>
                  <a:txBody>
                    <a:bodyPr/>
                    <a:lstStyle/>
                    <a:p>
                      <a:pPr algn="l" fontAlgn="auto"/>
                      <a:r>
                        <a:rPr lang="en-IE" sz="2800" b="1" u="none" strike="noStrike">
                          <a:effectLst/>
                        </a:rPr>
                        <a:t>TOTAL</a:t>
                      </a:r>
                      <a:endParaRPr lang="en-IE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IE" sz="2800" b="1" u="none" strike="noStrike" dirty="0">
                          <a:effectLst/>
                        </a:rPr>
                        <a:t>48</a:t>
                      </a:r>
                      <a:endParaRPr lang="en-IE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90240646"/>
                  </a:ext>
                </a:extLst>
              </a:tr>
              <a:tr h="291004">
                <a:tc>
                  <a:txBody>
                    <a:bodyPr/>
                    <a:lstStyle/>
                    <a:p>
                      <a:pPr algn="l" fontAlgn="auto"/>
                      <a:r>
                        <a:rPr lang="en-IE" sz="2800" b="1" u="none" strike="noStrike">
                          <a:effectLst/>
                        </a:rPr>
                        <a:t>Participant observations</a:t>
                      </a:r>
                      <a:endParaRPr lang="en-IE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IE" sz="2800" b="1" u="none" strike="noStrike" dirty="0">
                          <a:effectLst/>
                        </a:rPr>
                        <a:t>9</a:t>
                      </a:r>
                      <a:endParaRPr lang="en-IE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62180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94249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8260D1-B742-D144-8973-56D273BAD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425450"/>
            <a:ext cx="8026400" cy="60071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B1711BE-DB51-5E44-94D6-02F4734CA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952" y="715472"/>
            <a:ext cx="1800413" cy="54270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600" b="1" dirty="0">
                <a:solidFill>
                  <a:srgbClr val="C00000"/>
                </a:solidFill>
                <a:latin typeface="Calibri Light" panose="020F0302020204030204"/>
              </a:rPr>
              <a:t>6.5 million people (2018)</a:t>
            </a:r>
          </a:p>
          <a:p>
            <a:pPr marL="0" lvl="0" indent="0">
              <a:buNone/>
            </a:pPr>
            <a:endParaRPr lang="en-US" sz="2600" b="1" dirty="0">
              <a:solidFill>
                <a:srgbClr val="C00000"/>
              </a:solidFill>
              <a:latin typeface="Calibri Light" panose="020F0302020204030204"/>
            </a:endParaRPr>
          </a:p>
          <a:p>
            <a:pPr marL="0" lvl="0" indent="0">
              <a:buNone/>
            </a:pPr>
            <a:r>
              <a:rPr lang="en-US" sz="2600" b="1" dirty="0">
                <a:solidFill>
                  <a:srgbClr val="C00000"/>
                </a:solidFill>
                <a:latin typeface="Calibri Light" panose="020F0302020204030204"/>
              </a:rPr>
              <a:t>Disability prevalence 2.8 (2015)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9129F71-ED54-E143-8677-07C62FEBC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30110" y="642283"/>
            <a:ext cx="2084295" cy="6583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One-party State</a:t>
            </a:r>
            <a:r>
              <a:rPr lang="en-IE" b="1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Lao language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Buddhist</a:t>
            </a:r>
          </a:p>
          <a:p>
            <a:pPr marL="0" indent="0">
              <a:buNone/>
            </a:pPr>
            <a:endParaRPr lang="en-IE" b="1" dirty="0">
              <a:solidFill>
                <a:srgbClr val="C00000"/>
              </a:solidFill>
              <a:latin typeface="+mj-lt"/>
            </a:endParaRPr>
          </a:p>
          <a:p>
            <a:pPr marL="0" indent="0">
              <a:buNone/>
            </a:pPr>
            <a:r>
              <a:rPr lang="en-IE" b="1" dirty="0">
                <a:solidFill>
                  <a:srgbClr val="C00000"/>
                </a:solidFill>
                <a:latin typeface="+mj-lt"/>
              </a:rPr>
              <a:t>49 ethnic groups</a:t>
            </a:r>
          </a:p>
          <a:p>
            <a:pPr marL="0" indent="0">
              <a:buNone/>
            </a:pPr>
            <a:endParaRPr lang="en-IE" b="1" dirty="0">
              <a:solidFill>
                <a:srgbClr val="C00000"/>
              </a:solidFill>
              <a:latin typeface="+mj-lt"/>
            </a:endParaRPr>
          </a:p>
          <a:p>
            <a:pPr marL="0" indent="0">
              <a:buNone/>
            </a:pP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4573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n-Profit Associations working with persons with disabilities">
            <a:extLst>
              <a:ext uri="{FF2B5EF4-FFF2-40B4-BE49-F238E27FC236}">
                <a16:creationId xmlns:a16="http://schemas.microsoft.com/office/drawing/2014/main" id="{263DA955-299A-F54C-A0C3-673E72C55B25}"/>
              </a:ext>
            </a:extLst>
          </p:cNvPr>
          <p:cNvSpPr txBox="1">
            <a:spLocks/>
          </p:cNvSpPr>
          <p:nvPr/>
        </p:nvSpPr>
        <p:spPr>
          <a:xfrm>
            <a:off x="2064327" y="496311"/>
            <a:ext cx="8229600" cy="11430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8321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4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/>
              <a:t>Disability People’s Organizations (DPOs) in Lao PDR</a:t>
            </a:r>
          </a:p>
        </p:txBody>
      </p:sp>
      <p:graphicFrame>
        <p:nvGraphicFramePr>
          <p:cNvPr id="3" name="Table">
            <a:extLst>
              <a:ext uri="{FF2B5EF4-FFF2-40B4-BE49-F238E27FC236}">
                <a16:creationId xmlns:a16="http://schemas.microsoft.com/office/drawing/2014/main" id="{98758071-E889-3542-92F0-858580660C67}"/>
              </a:ext>
            </a:extLst>
          </p:cNvPr>
          <p:cNvGraphicFramePr/>
          <p:nvPr>
            <p:extLst/>
          </p:nvPr>
        </p:nvGraphicFramePr>
        <p:xfrm>
          <a:off x="1308848" y="1729186"/>
          <a:ext cx="9287435" cy="4131302"/>
        </p:xfrm>
        <a:graphic>
          <a:graphicData uri="http://schemas.openxmlformats.org/drawingml/2006/table">
            <a:tbl>
              <a:tblPr bandRow="1"/>
              <a:tblGrid>
                <a:gridCol w="1039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2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6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0774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800" b="1" dirty="0"/>
                        <a:t>Acronym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800" b="1"/>
                        <a:t>Name of Organization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800" b="1"/>
                        <a:t>Yr. registered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800" b="1" dirty="0"/>
                        <a:t>Members</a:t>
                      </a:r>
                      <a:r>
                        <a:rPr lang="en-US" sz="1800" b="1" dirty="0"/>
                        <a:t>-</a:t>
                      </a:r>
                    </a:p>
                    <a:p>
                      <a:pPr algn="ctr" defTabSz="457200">
                        <a:defRPr sz="1800"/>
                      </a:pPr>
                      <a:r>
                        <a:rPr sz="1800" b="1" dirty="0"/>
                        <a:t>beneficiaries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79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800"/>
                        <a:t>AFA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800"/>
                        <a:t>Association for Autism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800"/>
                        <a:t>15/03/2012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800"/>
                        <a:t>88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79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800"/>
                        <a:t>AFD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800" dirty="0"/>
                        <a:t>Association for the Deaf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800"/>
                        <a:t>09/07/2013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800"/>
                        <a:t>2914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79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800"/>
                        <a:t>LDPA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800"/>
                        <a:t>Lao Disabled People’s Association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800"/>
                        <a:t>13/09/2011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800"/>
                        <a:t>13393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079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800"/>
                        <a:t>LBA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800" dirty="0"/>
                        <a:t>Lao Blind Association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800"/>
                        <a:t>16/08/2012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800"/>
                        <a:t>75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774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800"/>
                        <a:t>LDWDC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800"/>
                        <a:t>Lao Disabled Women’s Development Centre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800"/>
                        <a:t>05/04/2001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800"/>
                        <a:t>945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079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800"/>
                        <a:t>QLA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800"/>
                        <a:t>Quality of Life Association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800"/>
                        <a:t>ND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800"/>
                        <a:t>ND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774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800"/>
                        <a:t>SDDPA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800"/>
                        <a:t>Saysetha District for Disabled People Association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800"/>
                        <a:t>29/06/2014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800"/>
                        <a:t>687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079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800"/>
                        <a:t>IDU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800"/>
                        <a:t>Intellectual Disability Unit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s-ES" sz="1800" dirty="0"/>
                        <a:t>ND</a:t>
                      </a:r>
                      <a:endParaRPr sz="1800" dirty="0"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800"/>
                        <a:t>135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0774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800"/>
                        <a:t>VDBA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800"/>
                        <a:t>Vocational Development for Blind Association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800" dirty="0"/>
                        <a:t>ND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800" dirty="0"/>
                        <a:t>ND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Source: Third Disability Forum, DPOs presentation, March, 2018">
            <a:extLst>
              <a:ext uri="{FF2B5EF4-FFF2-40B4-BE49-F238E27FC236}">
                <a16:creationId xmlns:a16="http://schemas.microsoft.com/office/drawing/2014/main" id="{FF31241B-A863-A048-A194-BFB0BD357B64}"/>
              </a:ext>
            </a:extLst>
          </p:cNvPr>
          <p:cNvSpPr txBox="1"/>
          <p:nvPr/>
        </p:nvSpPr>
        <p:spPr>
          <a:xfrm>
            <a:off x="2165926" y="6066094"/>
            <a:ext cx="671278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i="1"/>
            </a:lvl1pPr>
          </a:lstStyle>
          <a:p>
            <a:r>
              <a:t>Source: Third Disability Forum, DPOs presentation, March, 2018</a:t>
            </a:r>
          </a:p>
        </p:txBody>
      </p:sp>
    </p:spTree>
    <p:extLst>
      <p:ext uri="{BB962C8B-B14F-4D97-AF65-F5344CB8AC3E}">
        <p14:creationId xmlns:p14="http://schemas.microsoft.com/office/powerpoint/2010/main" val="1164241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4972C-1EC7-3B4D-8B61-EED83E223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DPOs-scaling process</a:t>
            </a:r>
            <a:endParaRPr lang="en-US" dirty="0"/>
          </a:p>
        </p:txBody>
      </p:sp>
      <p:graphicFrame>
        <p:nvGraphicFramePr>
          <p:cNvPr id="3" name="Espace réservé du contenu 3">
            <a:extLst>
              <a:ext uri="{FF2B5EF4-FFF2-40B4-BE49-F238E27FC236}">
                <a16:creationId xmlns:a16="http://schemas.microsoft.com/office/drawing/2014/main" id="{F289591D-3A79-EF4F-AA53-78185A0E833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81639" y="1438836"/>
          <a:ext cx="10228729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3563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71DBE-3397-4A4E-B3BA-D3DC3178C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DPOs- Inclusive social innovations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7DD45-8B02-E648-9030-C1DCD96A31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CRITERIA</a:t>
            </a:r>
          </a:p>
          <a:p>
            <a:pPr marL="0" indent="0">
              <a:buNone/>
            </a:pPr>
            <a:r>
              <a:rPr lang="en-US" dirty="0"/>
              <a:t>Ideas: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dirty="0"/>
              <a:t>Target people with disabilities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dirty="0"/>
              <a:t>Are novel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dirty="0"/>
              <a:t>Are Cross-sectoral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dirty="0"/>
              <a:t>Are Effective </a:t>
            </a:r>
          </a:p>
          <a:p>
            <a:pPr marL="0" indent="0">
              <a:buNone/>
            </a:pPr>
            <a:r>
              <a:rPr lang="en-US" dirty="0"/>
              <a:t>NPAs 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dirty="0"/>
              <a:t>Have the authorship of the practice 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dirty="0"/>
              <a:t>Are registered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dirty="0"/>
              <a:t>Have more than five years of work</a:t>
            </a:r>
            <a:r>
              <a:rPr lang="en-IE" dirty="0"/>
              <a:t>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D72E2-A02F-2A4B-B5D0-330AC08661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C00000"/>
                </a:solidFill>
              </a:rPr>
              <a:t>EXAMPLES</a:t>
            </a:r>
          </a:p>
          <a:p>
            <a:pPr marL="0" indent="0">
              <a:buNone/>
            </a:pPr>
            <a:endParaRPr lang="en-IE" b="1" u="sng" dirty="0">
              <a:solidFill>
                <a:srgbClr val="C00000"/>
              </a:solidFill>
            </a:endParaRPr>
          </a:p>
          <a:p>
            <a:r>
              <a:rPr lang="en-IE" b="1" dirty="0">
                <a:solidFill>
                  <a:srgbClr val="C00000"/>
                </a:solidFill>
              </a:rPr>
              <a:t>Inclusive Learning Centre (LBA)</a:t>
            </a:r>
          </a:p>
          <a:p>
            <a:r>
              <a:rPr lang="en-IE" b="1" dirty="0">
                <a:solidFill>
                  <a:srgbClr val="C00000"/>
                </a:solidFill>
              </a:rPr>
              <a:t>Communication technologies (AFA)</a:t>
            </a:r>
          </a:p>
          <a:p>
            <a:r>
              <a:rPr lang="en-IE" b="1" dirty="0">
                <a:solidFill>
                  <a:srgbClr val="C00000"/>
                </a:solidFill>
              </a:rPr>
              <a:t>Taxi Service  (LDPA) </a:t>
            </a:r>
          </a:p>
          <a:p>
            <a:r>
              <a:rPr lang="en-IE" b="1" dirty="0">
                <a:solidFill>
                  <a:srgbClr val="C00000"/>
                </a:solidFill>
              </a:rPr>
              <a:t>Disability Inclusive Committees (QLA)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705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8EC62-9857-EA41-9CFC-E6D149FCB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The DPOs’ puzzled process of scaling in Lao PDR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A0C3503-F732-7441-B713-15FAFEC69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34" y="1513489"/>
            <a:ext cx="8801446" cy="438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73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228CB-7E3F-2D40-82C5-234664B9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Findings (Pilots)…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FF8E9-65B9-B941-AF61-241B3957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defTabSz="768095">
              <a:spcBef>
                <a:spcPts val="600"/>
              </a:spcBef>
              <a:buFont typeface="Wingdings" pitchFamily="2" charset="2"/>
              <a:buChar char="Ø"/>
              <a:defRPr sz="2688"/>
            </a:pPr>
            <a:r>
              <a:rPr lang="en-IE" sz="3200" dirty="0"/>
              <a:t>Stakeholders have multiple understandings on what is needed to implement a project and to perform well – INGOs devolution to DPOs and other NPAs</a:t>
            </a:r>
          </a:p>
          <a:p>
            <a:pPr defTabSz="768095">
              <a:spcBef>
                <a:spcPts val="600"/>
              </a:spcBef>
              <a:buFont typeface="Wingdings" pitchFamily="2" charset="2"/>
              <a:buChar char="Ø"/>
              <a:defRPr sz="2688"/>
            </a:pPr>
            <a:r>
              <a:rPr lang="en-IE" sz="3200" dirty="0"/>
              <a:t>Project-gap between the initial planning and what can be effectively delivered by the DPOs-larger donors-higher expectations.</a:t>
            </a:r>
          </a:p>
          <a:p>
            <a:pPr defTabSz="768095">
              <a:spcBef>
                <a:spcPts val="600"/>
              </a:spcBef>
              <a:buFont typeface="Wingdings" pitchFamily="2" charset="2"/>
              <a:buChar char="Ø"/>
              <a:defRPr sz="2688"/>
            </a:pPr>
            <a:r>
              <a:rPr lang="en-IE" sz="3200" dirty="0"/>
              <a:t>Social inclusive innovations from DPOs are simple, concrete, have limited impact and are tied to government restrictions and donor support</a:t>
            </a:r>
          </a:p>
          <a:p>
            <a:pPr defTabSz="768095">
              <a:spcBef>
                <a:spcPts val="600"/>
              </a:spcBef>
              <a:buFont typeface="Wingdings" pitchFamily="2" charset="2"/>
              <a:buChar char="Ø"/>
              <a:defRPr sz="2688"/>
            </a:pPr>
            <a:r>
              <a:rPr lang="en-IE" sz="3200" dirty="0"/>
              <a:t>DPOs have a vision of what and how to scale and implement different strategies, but without formal planning</a:t>
            </a:r>
          </a:p>
          <a:p>
            <a:pPr defTabSz="768095">
              <a:spcBef>
                <a:spcPts val="600"/>
              </a:spcBef>
              <a:buFont typeface="Wingdings" pitchFamily="2" charset="2"/>
              <a:buChar char="Ø"/>
              <a:defRPr sz="2688"/>
            </a:pPr>
            <a:r>
              <a:rPr lang="en-IE" sz="3200" dirty="0"/>
              <a:t>Scaling of DPOs inclusive innovations is happening –different directions and levels- depending on the DPO resources and networks</a:t>
            </a:r>
          </a:p>
          <a:p>
            <a:pPr defTabSz="768095">
              <a:spcBef>
                <a:spcPts val="600"/>
              </a:spcBef>
              <a:buFont typeface="Wingdings" pitchFamily="2" charset="2"/>
              <a:buChar char="Ø"/>
              <a:defRPr sz="2688"/>
            </a:pPr>
            <a:endParaRPr lang="en-IE" sz="3200" dirty="0"/>
          </a:p>
          <a:p>
            <a:pPr defTabSz="768095">
              <a:spcBef>
                <a:spcPts val="600"/>
              </a:spcBef>
              <a:buFont typeface="Wingdings" pitchFamily="2" charset="2"/>
              <a:buChar char="Ø"/>
              <a:defRPr sz="2688"/>
            </a:pPr>
            <a:endParaRPr lang="en-IE" sz="3200" dirty="0"/>
          </a:p>
          <a:p>
            <a:pPr defTabSz="768095">
              <a:spcBef>
                <a:spcPts val="600"/>
              </a:spcBef>
              <a:buFont typeface="Wingdings" pitchFamily="2" charset="2"/>
              <a:buChar char="Ø"/>
              <a:defRPr sz="2688"/>
            </a:pPr>
            <a:endParaRPr lang="en-IE" sz="3200" dirty="0"/>
          </a:p>
          <a:p>
            <a:pPr defTabSz="768095">
              <a:spcBef>
                <a:spcPts val="600"/>
              </a:spcBef>
              <a:buFont typeface="Wingdings" pitchFamily="2" charset="2"/>
              <a:buChar char="Ø"/>
              <a:defRPr sz="2688"/>
            </a:pPr>
            <a:endParaRPr lang="en-IE" sz="3200" dirty="0"/>
          </a:p>
          <a:p>
            <a:pPr defTabSz="768095">
              <a:spcBef>
                <a:spcPts val="600"/>
              </a:spcBef>
              <a:buFont typeface="Wingdings" pitchFamily="2" charset="2"/>
              <a:buChar char="Ø"/>
              <a:defRPr sz="2688"/>
            </a:pPr>
            <a:endParaRPr lang="en-IE" sz="3200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43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09DA2-E423-634A-A19D-36BBAF7F7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D43C3-A649-4443-84A2-BF0650FA8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DPOs’ puzzled process of scaling in Lao PDR-</a:t>
            </a:r>
          </a:p>
          <a:p>
            <a:r>
              <a:rPr lang="en-US" dirty="0"/>
              <a:t>Prior explanation on the stage process where INGOs and government get involved to provide the funds</a:t>
            </a:r>
          </a:p>
          <a:p>
            <a:r>
              <a:rPr lang="en-US" dirty="0"/>
              <a:t>AFA- scaling organizational models as good practices or occasional projects</a:t>
            </a:r>
          </a:p>
        </p:txBody>
      </p:sp>
    </p:spTree>
    <p:extLst>
      <p:ext uri="{BB962C8B-B14F-4D97-AF65-F5344CB8AC3E}">
        <p14:creationId xmlns:p14="http://schemas.microsoft.com/office/powerpoint/2010/main" val="2736235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5) References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4" y="1452282"/>
            <a:ext cx="10515600" cy="4724681"/>
          </a:xfrm>
        </p:spPr>
        <p:txBody>
          <a:bodyPr>
            <a:normAutofit fontScale="25000" lnSpcReduction="20000"/>
          </a:bodyPr>
          <a:lstStyle/>
          <a:p>
            <a:pPr marL="400050" lvl="1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IE" sz="5600" dirty="0">
                <a:latin typeface="Times" pitchFamily="2" charset="0"/>
              </a:rPr>
              <a:t>Balboa, C. M. (2019). Introduction: NGO Authority, Effectiveness, and the Paradox of Scale. In The Paradox of Scale. https://</a:t>
            </a:r>
            <a:r>
              <a:rPr lang="en-IE" sz="5600" dirty="0" err="1">
                <a:latin typeface="Times" pitchFamily="2" charset="0"/>
              </a:rPr>
              <a:t>doi.org</a:t>
            </a:r>
            <a:r>
              <a:rPr lang="en-IE" sz="5600" dirty="0">
                <a:latin typeface="Times" pitchFamily="2" charset="0"/>
              </a:rPr>
              <a:t>/10.7551/</a:t>
            </a:r>
            <a:r>
              <a:rPr lang="en-IE" sz="5600" dirty="0" err="1">
                <a:latin typeface="Times" pitchFamily="2" charset="0"/>
              </a:rPr>
              <a:t>mitpress</a:t>
            </a:r>
            <a:r>
              <a:rPr lang="en-IE" sz="5600" dirty="0">
                <a:latin typeface="Times" pitchFamily="2" charset="0"/>
              </a:rPr>
              <a:t>/11254.003.0002</a:t>
            </a:r>
          </a:p>
          <a:p>
            <a:pPr marL="400050" lvl="1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IE" sz="5600" dirty="0" err="1">
                <a:latin typeface="Times" pitchFamily="2" charset="0"/>
              </a:rPr>
              <a:t>Bezzina</a:t>
            </a:r>
            <a:r>
              <a:rPr lang="en-IE" sz="5600" dirty="0">
                <a:latin typeface="Times" pitchFamily="2" charset="0"/>
              </a:rPr>
              <a:t>, L. (2019). Disabled people ’ s organisations and the disability movement : Perspectives from Burkina Faso, 1–10.</a:t>
            </a:r>
          </a:p>
          <a:p>
            <a:pPr marL="400050" lvl="1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IE" sz="5600" dirty="0">
                <a:latin typeface="Times" pitchFamily="2" charset="0"/>
              </a:rPr>
              <a:t>Buchner, D. (2012). Stories without endings: A study of illness and disability narratives in rural Laos. Dissertation Abstracts International: Section B: The Sciences and Engineering.</a:t>
            </a:r>
          </a:p>
          <a:p>
            <a:pPr marL="400050" lvl="1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IE" sz="5600" dirty="0">
                <a:latin typeface="Times" pitchFamily="2" charset="0"/>
              </a:rPr>
              <a:t>Burns, D., Worsley, S., Burns, D., &amp; Worsley, S. (2015). Implications for development. In Navigating Complexity in International Development. </a:t>
            </a:r>
            <a:r>
              <a:rPr lang="en-US" sz="5600" dirty="0">
                <a:latin typeface="Times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https://doi.org/10.3362/9781780448510.009</a:t>
            </a:r>
            <a:endParaRPr lang="en-IE" sz="5600" dirty="0">
              <a:latin typeface="Times" pitchFamily="2" charset="0"/>
            </a:endParaRPr>
          </a:p>
          <a:p>
            <a:pPr marL="400050" lvl="1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IE" sz="5600" dirty="0" err="1">
                <a:latin typeface="Times" pitchFamily="2" charset="0"/>
              </a:rPr>
              <a:t>Fixsen</a:t>
            </a:r>
            <a:r>
              <a:rPr lang="en-IE" sz="5600" dirty="0">
                <a:latin typeface="Times" pitchFamily="2" charset="0"/>
              </a:rPr>
              <a:t>, A. A. M. (2009). Defining Scaling Up Across Disciplines : An Annotated Bibliography. Complexity, (December), 1–34. Retrieved from http://</a:t>
            </a:r>
            <a:r>
              <a:rPr lang="en-IE" sz="5600" dirty="0" err="1">
                <a:latin typeface="Times" pitchFamily="2" charset="0"/>
              </a:rPr>
              <a:t>www.fpg.unc.edu</a:t>
            </a:r>
            <a:r>
              <a:rPr lang="en-IE" sz="5600" dirty="0">
                <a:latin typeface="Times" pitchFamily="2" charset="0"/>
              </a:rPr>
              <a:t>/~</a:t>
            </a:r>
            <a:r>
              <a:rPr lang="en-IE" sz="5600" dirty="0" err="1">
                <a:latin typeface="Times" pitchFamily="2" charset="0"/>
              </a:rPr>
              <a:t>nirn</a:t>
            </a:r>
            <a:r>
              <a:rPr lang="en-IE" sz="5600" dirty="0">
                <a:latin typeface="Times" pitchFamily="2" charset="0"/>
              </a:rPr>
              <a:t>/resources/other/</a:t>
            </a:r>
            <a:r>
              <a:rPr lang="en-IE" sz="5600" dirty="0" err="1">
                <a:latin typeface="Times" pitchFamily="2" charset="0"/>
              </a:rPr>
              <a:t>ScalingUp_Annotated_Definition.pdf</a:t>
            </a:r>
            <a:endParaRPr lang="en-IE" sz="5600" dirty="0">
              <a:latin typeface="Times" pitchFamily="2" charset="0"/>
            </a:endParaRPr>
          </a:p>
          <a:p>
            <a:pPr marL="400050" lvl="1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IE" sz="5600" dirty="0">
                <a:latin typeface="Times" pitchFamily="2" charset="0"/>
              </a:rPr>
              <a:t>George, G., </a:t>
            </a:r>
            <a:r>
              <a:rPr lang="en-IE" sz="5600" dirty="0" err="1">
                <a:latin typeface="Times" pitchFamily="2" charset="0"/>
              </a:rPr>
              <a:t>Mcgahan</a:t>
            </a:r>
            <a:r>
              <a:rPr lang="en-IE" sz="5600" dirty="0">
                <a:latin typeface="Times" pitchFamily="2" charset="0"/>
              </a:rPr>
              <a:t>, A. M., &amp; </a:t>
            </a:r>
            <a:r>
              <a:rPr lang="en-IE" sz="5600" dirty="0" err="1">
                <a:latin typeface="Times" pitchFamily="2" charset="0"/>
              </a:rPr>
              <a:t>Prabhu</a:t>
            </a:r>
            <a:r>
              <a:rPr lang="en-IE" sz="5600" dirty="0">
                <a:latin typeface="Times" pitchFamily="2" charset="0"/>
              </a:rPr>
              <a:t>, J. (2012). Innovation for Inclusive Growth: Towards a Theoretical Framework and a Research Agenda. Journal of Management Studies, 49(4), 661–683. https://</a:t>
            </a:r>
            <a:r>
              <a:rPr lang="en-IE" sz="5600" dirty="0" err="1">
                <a:latin typeface="Times" pitchFamily="2" charset="0"/>
              </a:rPr>
              <a:t>doi.org</a:t>
            </a:r>
            <a:r>
              <a:rPr lang="en-IE" sz="5600" dirty="0">
                <a:latin typeface="Times" pitchFamily="2" charset="0"/>
              </a:rPr>
              <a:t>/10.1111/j.1467-6486.2012.01048.x</a:t>
            </a:r>
          </a:p>
          <a:p>
            <a:pPr marL="400050" lvl="1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IE" sz="5600" dirty="0">
                <a:latin typeface="Times" pitchFamily="2" charset="0"/>
              </a:rPr>
              <a:t>Hall, A., &amp; Clark, N. (n.d.). What Do Complex Adaptive Systems Look Like And What Are The Implications For Innovation Policy? https://</a:t>
            </a:r>
            <a:r>
              <a:rPr lang="en-IE" sz="5600" dirty="0" err="1">
                <a:latin typeface="Times" pitchFamily="2" charset="0"/>
              </a:rPr>
              <a:t>doi.org</a:t>
            </a:r>
            <a:r>
              <a:rPr lang="en-IE" sz="5600" dirty="0">
                <a:latin typeface="Times" pitchFamily="2" charset="0"/>
              </a:rPr>
              <a:t>/10.1002/jid.1690</a:t>
            </a:r>
          </a:p>
          <a:p>
            <a:pPr marL="400050" lvl="1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IE" sz="5600" dirty="0">
                <a:latin typeface="Times" pitchFamily="2" charset="0"/>
              </a:rPr>
              <a:t>International Innovation Alliance (IDIA). Scaling Innovation June 2017, Retrieved from: https://</a:t>
            </a:r>
            <a:r>
              <a:rPr lang="en-IE" sz="5600" dirty="0" err="1">
                <a:latin typeface="Times" pitchFamily="2" charset="0"/>
              </a:rPr>
              <a:t>www.idiainnovation.org</a:t>
            </a:r>
            <a:r>
              <a:rPr lang="en-IE" sz="5600" dirty="0">
                <a:latin typeface="Times" pitchFamily="2" charset="0"/>
              </a:rPr>
              <a:t>/</a:t>
            </a:r>
            <a:r>
              <a:rPr lang="en-IE" sz="5600" dirty="0" err="1">
                <a:latin typeface="Times" pitchFamily="2" charset="0"/>
              </a:rPr>
              <a:t>idia</a:t>
            </a:r>
            <a:r>
              <a:rPr lang="en-IE" sz="5600" dirty="0">
                <a:latin typeface="Times" pitchFamily="2" charset="0"/>
              </a:rPr>
              <a:t>-insights</a:t>
            </a:r>
          </a:p>
          <a:p>
            <a:pPr marL="400050" lvl="1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IE" sz="5600" dirty="0">
                <a:latin typeface="Times" pitchFamily="2" charset="0"/>
              </a:rPr>
              <a:t>Lao Statistics Bureau. (2016). The 4th Population and Housing Census (PHC) 2015. Lao Statistics Bureau, 280pp. Retrieved from http://</a:t>
            </a:r>
            <a:r>
              <a:rPr lang="en-IE" sz="5600" dirty="0" err="1">
                <a:latin typeface="Times" pitchFamily="2" charset="0"/>
              </a:rPr>
              <a:t>www.lsb.gov.la</a:t>
            </a:r>
            <a:r>
              <a:rPr lang="en-IE" sz="5600" dirty="0">
                <a:latin typeface="Times" pitchFamily="2" charset="0"/>
              </a:rPr>
              <a:t>/PDF/PHC-ENG-FNAL-</a:t>
            </a:r>
            <a:r>
              <a:rPr lang="en-IE" sz="5600" dirty="0" err="1">
                <a:latin typeface="Times" pitchFamily="2" charset="0"/>
              </a:rPr>
              <a:t>WEB.pdf</a:t>
            </a:r>
            <a:endParaRPr lang="en-IE" sz="5600" dirty="0">
              <a:latin typeface="Times" pitchFamily="2" charset="0"/>
            </a:endParaRPr>
          </a:p>
          <a:p>
            <a:pPr marL="400050" lvl="1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IE" sz="5600" dirty="0">
                <a:latin typeface="Times" pitchFamily="2" charset="0"/>
              </a:rPr>
              <a:t>Linn, J. F., &amp; Hartmann, A. (2008). Scaling up through aid - the real challenge. Global Views, Brookings Global Economy and Development, the Brookings Institution.</a:t>
            </a:r>
          </a:p>
          <a:p>
            <a:pPr marL="400050" lvl="1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5600" dirty="0" err="1">
                <a:latin typeface="Times" pitchFamily="2" charset="0"/>
              </a:rPr>
              <a:t>Löve</a:t>
            </a:r>
            <a:r>
              <a:rPr lang="fr-FR" sz="5600" dirty="0">
                <a:latin typeface="Times" pitchFamily="2" charset="0"/>
              </a:rPr>
              <a:t>, L., </a:t>
            </a:r>
            <a:r>
              <a:rPr lang="fr-FR" sz="5600" dirty="0" err="1">
                <a:latin typeface="Times" pitchFamily="2" charset="0"/>
              </a:rPr>
              <a:t>Traustadóttir</a:t>
            </a:r>
            <a:r>
              <a:rPr lang="fr-FR" sz="5600" dirty="0">
                <a:latin typeface="Times" pitchFamily="2" charset="0"/>
              </a:rPr>
              <a:t>, R., &amp; </a:t>
            </a:r>
            <a:r>
              <a:rPr lang="fr-FR" sz="5600" dirty="0" err="1">
                <a:latin typeface="Times" pitchFamily="2" charset="0"/>
              </a:rPr>
              <a:t>Rice</a:t>
            </a:r>
            <a:r>
              <a:rPr lang="fr-FR" sz="5600" dirty="0">
                <a:latin typeface="Times" pitchFamily="2" charset="0"/>
              </a:rPr>
              <a:t>, J. G. (2018). </a:t>
            </a:r>
            <a:r>
              <a:rPr lang="en-IE" sz="5600" dirty="0">
                <a:latin typeface="Times" pitchFamily="2" charset="0"/>
              </a:rPr>
              <a:t>Achieving Disability Equality: Empowering Disabled People to Take the Lead. Social Inclusion, 6(1), 1. https://</a:t>
            </a:r>
            <a:r>
              <a:rPr lang="en-IE" sz="5600" dirty="0" err="1">
                <a:latin typeface="Times" pitchFamily="2" charset="0"/>
              </a:rPr>
              <a:t>doi.org</a:t>
            </a:r>
            <a:r>
              <a:rPr lang="en-IE" sz="5600" dirty="0">
                <a:latin typeface="Times" pitchFamily="2" charset="0"/>
              </a:rPr>
              <a:t>/10.17645/si.v6i1.1180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9308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04AD-6FC4-124F-9E7D-2F67030F1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Questions?</a:t>
            </a:r>
            <a:br>
              <a:rPr lang="en-IE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04AB3-E334-D446-914D-60DE78EF99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defTabSz="649223">
              <a:defRPr sz="3124"/>
            </a:pPr>
            <a:r>
              <a:rPr lang="en-IE" sz="4000" dirty="0"/>
              <a:t>THANK YOU 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474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8514B-28F8-6045-AB30-0DBCBA884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E5DBB-E354-EB4E-8F6F-CA1D1E1D3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Tx/>
              <a:buAutoNum type="arabicPeriod"/>
              <a:defRPr sz="3100"/>
            </a:pPr>
            <a:r>
              <a:rPr lang="en-IE" sz="3600" dirty="0"/>
              <a:t>Overall Research and this paper </a:t>
            </a:r>
          </a:p>
          <a:p>
            <a:pPr marL="514350" indent="-514350">
              <a:buFontTx/>
              <a:buAutoNum type="arabicPeriod"/>
              <a:defRPr sz="3100"/>
            </a:pPr>
            <a:r>
              <a:rPr lang="en-IE" sz="3600" dirty="0"/>
              <a:t>Study location and methodology</a:t>
            </a:r>
          </a:p>
          <a:p>
            <a:pPr marL="514350" indent="-514350">
              <a:buFontTx/>
              <a:buAutoNum type="arabicPeriod"/>
              <a:defRPr sz="3100"/>
            </a:pPr>
            <a:r>
              <a:rPr lang="en-IE" sz="3600" dirty="0"/>
              <a:t>Inclusive scaling and directions for DPOs</a:t>
            </a:r>
          </a:p>
          <a:p>
            <a:pPr marL="514350" indent="-514350">
              <a:buFontTx/>
              <a:buAutoNum type="arabicPeriod"/>
              <a:defRPr sz="3100"/>
            </a:pPr>
            <a:r>
              <a:rPr lang="en-IE" sz="3600" dirty="0"/>
              <a:t>Case Study-Lao PDR</a:t>
            </a:r>
          </a:p>
          <a:p>
            <a:pPr marL="514350" indent="-514350">
              <a:buFontTx/>
              <a:buAutoNum type="arabicPeriod"/>
              <a:defRPr sz="3100"/>
            </a:pPr>
            <a:r>
              <a:rPr lang="en-IE" sz="3600" dirty="0"/>
              <a:t>References</a:t>
            </a:r>
          </a:p>
          <a:p>
            <a:pPr marL="0" indent="0">
              <a:buNone/>
              <a:defRPr sz="3100"/>
            </a:pPr>
            <a:endParaRPr lang="en-IE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8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24D10-0257-0E47-AF42-24A86098F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Overall Research</a:t>
            </a:r>
          </a:p>
        </p:txBody>
      </p:sp>
      <p:grpSp>
        <p:nvGrpSpPr>
          <p:cNvPr id="8" name="Content Placeholder 3">
            <a:extLst>
              <a:ext uri="{FF2B5EF4-FFF2-40B4-BE49-F238E27FC236}">
                <a16:creationId xmlns:a16="http://schemas.microsoft.com/office/drawing/2014/main" id="{9A7BEDF2-7B06-6640-94FA-45CD9267752C}"/>
              </a:ext>
            </a:extLst>
          </p:cNvPr>
          <p:cNvGrpSpPr/>
          <p:nvPr/>
        </p:nvGrpSpPr>
        <p:grpSpPr>
          <a:xfrm>
            <a:off x="1794117" y="1498310"/>
            <a:ext cx="8236574" cy="4525969"/>
            <a:chOff x="-10146" y="-3"/>
            <a:chExt cx="8236572" cy="4525967"/>
          </a:xfrm>
        </p:grpSpPr>
        <p:grpSp>
          <p:nvGrpSpPr>
            <p:cNvPr id="9" name="Group">
              <a:extLst>
                <a:ext uri="{FF2B5EF4-FFF2-40B4-BE49-F238E27FC236}">
                  <a16:creationId xmlns:a16="http://schemas.microsoft.com/office/drawing/2014/main" id="{61538FF8-B286-E84C-A6F4-F22FCD2039CF}"/>
                </a:ext>
              </a:extLst>
            </p:cNvPr>
            <p:cNvGrpSpPr/>
            <p:nvPr/>
          </p:nvGrpSpPr>
          <p:grpSpPr>
            <a:xfrm>
              <a:off x="-10146" y="0"/>
              <a:ext cx="4052617" cy="4525964"/>
              <a:chOff x="-10146" y="0"/>
              <a:chExt cx="4052616" cy="4525963"/>
            </a:xfrm>
          </p:grpSpPr>
          <p:sp>
            <p:nvSpPr>
              <p:cNvPr id="16" name="Rounded Rectangle">
                <a:extLst>
                  <a:ext uri="{FF2B5EF4-FFF2-40B4-BE49-F238E27FC236}">
                    <a16:creationId xmlns:a16="http://schemas.microsoft.com/office/drawing/2014/main" id="{E97C5627-7495-C844-B9D8-12E0D9C35DC3}"/>
                  </a:ext>
                </a:extLst>
              </p:cNvPr>
              <p:cNvSpPr/>
              <p:nvPr/>
            </p:nvSpPr>
            <p:spPr>
              <a:xfrm>
                <a:off x="0" y="0"/>
                <a:ext cx="4042470" cy="4525963"/>
              </a:xfrm>
              <a:prstGeom prst="roundRect">
                <a:avLst>
                  <a:gd name="adj" fmla="val 50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r" defTabSz="160020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 sz="3200"/>
              </a:p>
            </p:txBody>
          </p:sp>
          <p:sp>
            <p:nvSpPr>
              <p:cNvPr id="17" name="Problem">
                <a:extLst>
                  <a:ext uri="{FF2B5EF4-FFF2-40B4-BE49-F238E27FC236}">
                    <a16:creationId xmlns:a16="http://schemas.microsoft.com/office/drawing/2014/main" id="{B861CC74-9635-7746-A29B-3E70D8751D0F}"/>
                  </a:ext>
                </a:extLst>
              </p:cNvPr>
              <p:cNvSpPr txBox="1"/>
              <p:nvPr/>
            </p:nvSpPr>
            <p:spPr>
              <a:xfrm rot="16200000">
                <a:off x="-1616492" y="1828192"/>
                <a:ext cx="3711290" cy="4985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 defTabSz="1600200">
                  <a:lnSpc>
                    <a:spcPct val="90000"/>
                  </a:lnSpc>
                  <a:spcBef>
                    <a:spcPts val="1500"/>
                  </a:spcBef>
                  <a:defRPr sz="3600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/>
                  <a:t>Problem</a:t>
                </a:r>
              </a:p>
            </p:txBody>
          </p:sp>
        </p:grpSp>
        <p:sp>
          <p:nvSpPr>
            <p:cNvPr id="10" name="Successful community-level initiatives relevant to persons with disabilities  that remain in the periphery">
              <a:extLst>
                <a:ext uri="{FF2B5EF4-FFF2-40B4-BE49-F238E27FC236}">
                  <a16:creationId xmlns:a16="http://schemas.microsoft.com/office/drawing/2014/main" id="{B874F9DE-6F5D-004A-B15D-BD2B0A151914}"/>
                </a:ext>
              </a:extLst>
            </p:cNvPr>
            <p:cNvSpPr txBox="1"/>
            <p:nvPr/>
          </p:nvSpPr>
          <p:spPr>
            <a:xfrm>
              <a:off x="808493" y="1"/>
              <a:ext cx="3011641" cy="34778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defTabSz="1333500">
                <a:lnSpc>
                  <a:spcPct val="90000"/>
                </a:lnSpc>
                <a:spcBef>
                  <a:spcPts val="1300"/>
                </a:spcBef>
                <a:defRPr sz="3000">
                  <a:solidFill>
                    <a:srgbClr val="FFFFFF"/>
                  </a:solidFill>
                </a:defRPr>
              </a:pPr>
              <a:endParaRPr sz="3000" dirty="0"/>
            </a:p>
            <a:p>
              <a:pPr defTabSz="1333500">
                <a:lnSpc>
                  <a:spcPct val="90000"/>
                </a:lnSpc>
                <a:spcBef>
                  <a:spcPts val="1200"/>
                </a:spcBef>
                <a:defRPr sz="3000">
                  <a:solidFill>
                    <a:srgbClr val="FFFFFF"/>
                  </a:solidFill>
                </a:defRPr>
              </a:pPr>
              <a:r>
                <a:rPr sz="3000" dirty="0"/>
                <a:t>Successful community</a:t>
              </a:r>
              <a:r>
                <a:rPr lang="es-ES" sz="3000" dirty="0"/>
                <a:t> social</a:t>
              </a:r>
              <a:r>
                <a:rPr sz="3000" dirty="0"/>
                <a:t> i</a:t>
              </a:r>
              <a:r>
                <a:rPr lang="en-US" sz="3000" dirty="0"/>
                <a:t>nnovations</a:t>
              </a:r>
              <a:r>
                <a:rPr sz="3000" dirty="0"/>
                <a:t> relevant to persons with disabilities  that remain in the periphery </a:t>
              </a:r>
            </a:p>
          </p:txBody>
        </p:sp>
        <p:grpSp>
          <p:nvGrpSpPr>
            <p:cNvPr id="11" name="Group">
              <a:extLst>
                <a:ext uri="{FF2B5EF4-FFF2-40B4-BE49-F238E27FC236}">
                  <a16:creationId xmlns:a16="http://schemas.microsoft.com/office/drawing/2014/main" id="{7C2044A1-A38D-0B48-86C1-F5FD695478DC}"/>
                </a:ext>
              </a:extLst>
            </p:cNvPr>
            <p:cNvGrpSpPr/>
            <p:nvPr/>
          </p:nvGrpSpPr>
          <p:grpSpPr>
            <a:xfrm>
              <a:off x="4175324" y="-3"/>
              <a:ext cx="4051102" cy="4525967"/>
              <a:chOff x="-8631" y="-3"/>
              <a:chExt cx="4051101" cy="4525966"/>
            </a:xfrm>
          </p:grpSpPr>
          <p:sp>
            <p:nvSpPr>
              <p:cNvPr id="14" name="Rounded Rectangle">
                <a:extLst>
                  <a:ext uri="{FF2B5EF4-FFF2-40B4-BE49-F238E27FC236}">
                    <a16:creationId xmlns:a16="http://schemas.microsoft.com/office/drawing/2014/main" id="{893E8587-E1F0-344E-AC43-C983702531D4}"/>
                  </a:ext>
                </a:extLst>
              </p:cNvPr>
              <p:cNvSpPr/>
              <p:nvPr/>
            </p:nvSpPr>
            <p:spPr>
              <a:xfrm>
                <a:off x="0" y="-3"/>
                <a:ext cx="4042470" cy="4525966"/>
              </a:xfrm>
              <a:prstGeom prst="roundRect">
                <a:avLst>
                  <a:gd name="adj" fmla="val 50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r" defTabSz="160020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endParaRPr sz="3200"/>
              </a:p>
            </p:txBody>
          </p:sp>
          <p:sp>
            <p:nvSpPr>
              <p:cNvPr id="15" name="Research Question">
                <a:extLst>
                  <a:ext uri="{FF2B5EF4-FFF2-40B4-BE49-F238E27FC236}">
                    <a16:creationId xmlns:a16="http://schemas.microsoft.com/office/drawing/2014/main" id="{8946BA89-5AF6-E247-9CDB-73D55173A90B}"/>
                  </a:ext>
                </a:extLst>
              </p:cNvPr>
              <p:cNvSpPr txBox="1"/>
              <p:nvPr/>
            </p:nvSpPr>
            <p:spPr>
              <a:xfrm rot="16200000">
                <a:off x="-1642677" y="1855893"/>
                <a:ext cx="3711290" cy="4431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 defTabSz="1600200">
                  <a:lnSpc>
                    <a:spcPct val="90000"/>
                  </a:lnSpc>
                  <a:spcBef>
                    <a:spcPts val="1500"/>
                  </a:spcBef>
                  <a:defRPr sz="3200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/>
                  <a:t>Research Question</a:t>
                </a:r>
              </a:p>
            </p:txBody>
          </p:sp>
        </p:grpSp>
        <p:sp>
          <p:nvSpPr>
            <p:cNvPr id="12" name="Triangle">
              <a:extLst>
                <a:ext uri="{FF2B5EF4-FFF2-40B4-BE49-F238E27FC236}">
                  <a16:creationId xmlns:a16="http://schemas.microsoft.com/office/drawing/2014/main" id="{6FCF4FFE-8420-1B40-99F1-10D7B049CD7F}"/>
                </a:ext>
              </a:extLst>
            </p:cNvPr>
            <p:cNvSpPr/>
            <p:nvPr/>
          </p:nvSpPr>
          <p:spPr>
            <a:xfrm rot="5400000">
              <a:off x="3871447" y="3578550"/>
              <a:ext cx="665441" cy="606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 sz="3200"/>
            </a:p>
          </p:txBody>
        </p:sp>
        <p:sp>
          <p:nvSpPr>
            <p:cNvPr id="13" name="How can the gap between community-level good practices and national-level policies be bridged in order to scale the most effective and inclusive initiatives?">
              <a:extLst>
                <a:ext uri="{FF2B5EF4-FFF2-40B4-BE49-F238E27FC236}">
                  <a16:creationId xmlns:a16="http://schemas.microsoft.com/office/drawing/2014/main" id="{8F8F18D6-CD09-9042-A4B7-C68D75081EE0}"/>
                </a:ext>
              </a:extLst>
            </p:cNvPr>
            <p:cNvSpPr txBox="1"/>
            <p:nvPr/>
          </p:nvSpPr>
          <p:spPr>
            <a:xfrm>
              <a:off x="4961487" y="185489"/>
              <a:ext cx="3011640" cy="41549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1333500">
                <a:lnSpc>
                  <a:spcPct val="90000"/>
                </a:lnSpc>
                <a:spcBef>
                  <a:spcPts val="1200"/>
                </a:spcBef>
                <a:defRPr sz="3000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How can the gap between community</a:t>
              </a:r>
              <a:r>
                <a:rPr lang="es-ES" dirty="0"/>
                <a:t> social</a:t>
              </a:r>
              <a:r>
                <a:rPr dirty="0"/>
                <a:t> </a:t>
              </a:r>
              <a:r>
                <a:rPr lang="en-US" dirty="0"/>
                <a:t>innovations</a:t>
              </a:r>
              <a:r>
                <a:rPr lang="es-ES" dirty="0"/>
                <a:t> </a:t>
              </a:r>
              <a:r>
                <a:rPr dirty="0"/>
                <a:t>and national-level policies be bridged in order to scale the most effective and inclusive initiatives?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525466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B7A74-42DF-3A46-9224-A422AAF3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Research Questions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C6939-6051-6248-9FCD-1CC37B2A1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 sz="3600" dirty="0"/>
              <a:t>What is scaling of social community innovations for Disability people´s organizations (DPOs)?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3600" dirty="0"/>
              <a:t>How is scaling happening for DPOs? 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3600" dirty="0"/>
              <a:t>What are the different scaling directions taken by DPOs?</a:t>
            </a:r>
          </a:p>
        </p:txBody>
      </p:sp>
    </p:spTree>
    <p:extLst>
      <p:ext uri="{BB962C8B-B14F-4D97-AF65-F5344CB8AC3E}">
        <p14:creationId xmlns:p14="http://schemas.microsoft.com/office/powerpoint/2010/main" val="1912136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8C0152-75BC-2B40-805C-82C499524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E" dirty="0"/>
            </a:br>
            <a:r>
              <a:rPr lang="en-IE" dirty="0"/>
              <a:t>2) Study Location and </a:t>
            </a:r>
            <a:r>
              <a:rPr lang="en-IE" sz="4900" dirty="0"/>
              <a:t>methodology</a:t>
            </a:r>
            <a:br>
              <a:rPr lang="en-IE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FD25C0-1026-6247-9170-F7EECE0F7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2039" indent="-312039" defTabSz="832104">
              <a:spcBef>
                <a:spcPts val="600"/>
              </a:spcBef>
              <a:defRPr sz="2912"/>
            </a:pPr>
            <a:r>
              <a:rPr lang="en-IE" sz="3500" dirty="0"/>
              <a:t>Lao PDR as a case study</a:t>
            </a:r>
          </a:p>
          <a:p>
            <a:pPr marL="312039" indent="-312039" defTabSz="832104">
              <a:spcBef>
                <a:spcPts val="600"/>
              </a:spcBef>
              <a:defRPr sz="2912"/>
            </a:pPr>
            <a:r>
              <a:rPr lang="en-IE" sz="3500" dirty="0"/>
              <a:t>Ethnography and multi-case qualitative study</a:t>
            </a:r>
          </a:p>
          <a:p>
            <a:pPr marL="312039" indent="-312039" defTabSz="832104">
              <a:spcBef>
                <a:spcPts val="600"/>
              </a:spcBef>
              <a:defRPr sz="2912"/>
            </a:pPr>
            <a:r>
              <a:rPr lang="en-IE" sz="3500" dirty="0"/>
              <a:t>Pilot studies: March and November 2018</a:t>
            </a:r>
          </a:p>
          <a:p>
            <a:pPr marL="312039" indent="-312039" defTabSz="832104">
              <a:spcBef>
                <a:spcPts val="600"/>
              </a:spcBef>
              <a:defRPr sz="2912"/>
            </a:pPr>
            <a:r>
              <a:rPr lang="en-IE" sz="3500" dirty="0"/>
              <a:t>Long term stay : April to September 2019</a:t>
            </a:r>
          </a:p>
          <a:p>
            <a:pPr marL="312039" indent="-312039" defTabSz="832104">
              <a:spcBef>
                <a:spcPts val="600"/>
              </a:spcBef>
              <a:defRPr sz="2912"/>
            </a:pPr>
            <a:r>
              <a:rPr lang="en-IE" sz="3500" dirty="0"/>
              <a:t>Data collection: In-depth interviews, focus groups and participant observations</a:t>
            </a:r>
          </a:p>
          <a:p>
            <a:pPr marL="312039" indent="-312039" defTabSz="832104">
              <a:spcBef>
                <a:spcPts val="600"/>
              </a:spcBef>
              <a:defRPr sz="2912"/>
            </a:pPr>
            <a:r>
              <a:rPr lang="en-IE" sz="3500" dirty="0"/>
              <a:t>Data analysis: pattern matching</a:t>
            </a:r>
          </a:p>
          <a:p>
            <a:pPr marL="0" indent="0" defTabSz="832104">
              <a:spcBef>
                <a:spcPts val="600"/>
              </a:spcBef>
              <a:buNone/>
              <a:defRPr sz="2912"/>
            </a:pPr>
            <a:endParaRPr lang="en-IE" sz="4000" dirty="0"/>
          </a:p>
          <a:p>
            <a:pPr marL="0" indent="0" defTabSz="832104">
              <a:spcBef>
                <a:spcPts val="600"/>
              </a:spcBef>
              <a:buNone/>
              <a:defRPr sz="2912"/>
            </a:pPr>
            <a:endParaRPr lang="en-IE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02498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E2A2E-E309-424F-A61F-89A514E8B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8591F-15C5-C942-BD3F-B603CCE73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4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Disability People´s Organizations (DPOs) established by and for people with disabilities with the idea that these are composed of and governed by a majority of people with disabilities at the membership and leadership level (People with Disabilities Australia, 2015 in Young, Reeve, &amp; Grills, 2016).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Scaling: </a:t>
            </a:r>
            <a:r>
              <a:rPr lang="en-US" i="1" u="sng" dirty="0"/>
              <a:t>influencing, repeating, adapting and ensuring </a:t>
            </a:r>
            <a:r>
              <a:rPr lang="en-US" i="1" dirty="0"/>
              <a:t>social change for vulnerable populations, in particular for persons with disabilities.</a:t>
            </a:r>
            <a:r>
              <a:rPr lang="en-US" i="1" u="sng" dirty="0"/>
              <a:t> 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dirty="0"/>
              <a:t>Social </a:t>
            </a:r>
            <a:r>
              <a:rPr lang="en-US" u="sng" dirty="0"/>
              <a:t>inclusive innovation</a:t>
            </a:r>
            <a:r>
              <a:rPr lang="en-US" dirty="0"/>
              <a:t>:  </a:t>
            </a:r>
            <a:r>
              <a:rPr lang="en-US" i="1" dirty="0"/>
              <a:t>“the </a:t>
            </a:r>
            <a:r>
              <a:rPr lang="en-US" b="1" i="1" dirty="0"/>
              <a:t>development and implementation </a:t>
            </a:r>
            <a:r>
              <a:rPr lang="en-US" i="1" dirty="0"/>
              <a:t>of </a:t>
            </a:r>
            <a:r>
              <a:rPr lang="en-US" b="1" i="1" dirty="0"/>
              <a:t>new ideas </a:t>
            </a:r>
            <a:r>
              <a:rPr lang="en-US" i="1" dirty="0"/>
              <a:t>which aspire to </a:t>
            </a:r>
            <a:r>
              <a:rPr lang="en-US" b="1" i="1" dirty="0"/>
              <a:t>create opportunities</a:t>
            </a:r>
            <a:r>
              <a:rPr lang="en-US" i="1" dirty="0"/>
              <a:t> that enhance social and economic wellbeing </a:t>
            </a:r>
            <a:r>
              <a:rPr lang="en-US" b="1" i="1" dirty="0"/>
              <a:t>for disenfranchised members of society</a:t>
            </a:r>
            <a:r>
              <a:rPr lang="en-US" i="1" dirty="0"/>
              <a:t>” (George et al 2012, p.663) promoted </a:t>
            </a:r>
            <a:r>
              <a:rPr lang="en-GB" i="1" dirty="0"/>
              <a:t>through organizations whose primary purposes are social (</a:t>
            </a:r>
            <a:r>
              <a:rPr lang="en-GB" i="1" dirty="0" err="1"/>
              <a:t>Mulgan</a:t>
            </a:r>
            <a:r>
              <a:rPr lang="en-GB" i="1" dirty="0"/>
              <a:t>, 2006, p. 146)</a:t>
            </a:r>
            <a:endParaRPr lang="en-IE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95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739600-0D87-B449-BDB1-3DA48F84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3) Inclusive Scaling</a:t>
            </a:r>
          </a:p>
        </p:txBody>
      </p:sp>
      <p:graphicFrame>
        <p:nvGraphicFramePr>
          <p:cNvPr id="6" name="Diagram 2">
            <a:extLst>
              <a:ext uri="{FF2B5EF4-FFF2-40B4-BE49-F238E27FC236}">
                <a16:creationId xmlns:a16="http://schemas.microsoft.com/office/drawing/2014/main" id="{F48D1A3F-6ABA-8947-B14F-FC01876E6E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740016"/>
              </p:ext>
            </p:extLst>
          </p:nvPr>
        </p:nvGraphicFramePr>
        <p:xfrm>
          <a:off x="1340069" y="1253862"/>
          <a:ext cx="9201807" cy="5068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281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6EBB8B-103B-934E-9A88-9144F5B85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AD5FB2-5EFA-5847-B2DB-C9B9F6A71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8871DE-3CFD-5F44-9FDF-B3E388F75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11EAB0-3E0F-8043-B6C9-A7B852335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8CF77E-2640-1F4C-8B85-299A1DE03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50F00E-2B6C-AC44-A3B3-8CF7522CA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33BBC9-1635-1B40-A3C9-A34BFB22F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74A4B0-F112-8347-9390-49E876F5E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2196C3-9299-5142-A84A-7C4FB70EF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CA141F-129C-824B-ACCA-649BFA691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AFDF2D-127D-5B47-8BE3-74A24DD78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3D908-C66C-BE49-BAB5-B44493AAB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Scaling dimensions</a:t>
            </a:r>
            <a:br>
              <a:rPr lang="en-IE" dirty="0"/>
            </a:b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0211B69-509A-164B-B170-FF8A673DA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799733"/>
              </p:ext>
            </p:extLst>
          </p:nvPr>
        </p:nvGraphicFramePr>
        <p:xfrm>
          <a:off x="665018" y="1194161"/>
          <a:ext cx="10571020" cy="4857396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016977">
                  <a:extLst>
                    <a:ext uri="{9D8B030D-6E8A-4147-A177-3AD203B41FA5}">
                      <a16:colId xmlns:a16="http://schemas.microsoft.com/office/drawing/2014/main" val="3971089606"/>
                    </a:ext>
                  </a:extLst>
                </a:gridCol>
                <a:gridCol w="4487860">
                  <a:extLst>
                    <a:ext uri="{9D8B030D-6E8A-4147-A177-3AD203B41FA5}">
                      <a16:colId xmlns:a16="http://schemas.microsoft.com/office/drawing/2014/main" val="752419629"/>
                    </a:ext>
                  </a:extLst>
                </a:gridCol>
                <a:gridCol w="1855624">
                  <a:extLst>
                    <a:ext uri="{9D8B030D-6E8A-4147-A177-3AD203B41FA5}">
                      <a16:colId xmlns:a16="http://schemas.microsoft.com/office/drawing/2014/main" val="3092606994"/>
                    </a:ext>
                  </a:extLst>
                </a:gridCol>
                <a:gridCol w="2210559">
                  <a:extLst>
                    <a:ext uri="{9D8B030D-6E8A-4147-A177-3AD203B41FA5}">
                      <a16:colId xmlns:a16="http://schemas.microsoft.com/office/drawing/2014/main" val="782758079"/>
                    </a:ext>
                  </a:extLst>
                </a:gridCol>
              </a:tblGrid>
              <a:tr h="1794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Scaling Dimension</a:t>
                      </a:r>
                      <a:endParaRPr lang="en-IE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4" marR="5145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</a:rPr>
                        <a:t>Description</a:t>
                      </a:r>
                      <a:endParaRPr lang="en-IE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4" marR="5145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</a:rPr>
                        <a:t>Strategies </a:t>
                      </a:r>
                      <a:endParaRPr lang="en-IE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4" marR="5145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Goal</a:t>
                      </a:r>
                      <a:endParaRPr lang="en-IE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4" marR="5145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82019547"/>
                  </a:ext>
                </a:extLst>
              </a:tr>
              <a:tr h="1448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Scaling In/Organizational</a:t>
                      </a:r>
                      <a:endParaRPr lang="en-IE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4" marR="5145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Adjusting the structure, functions or skills within an organisation; to allow it to take on the particular work required to implement the good practices it is trying to promote; recognising that change ‘outside’ often requires change “inside” the organisation too. </a:t>
                      </a:r>
                      <a:endParaRPr lang="en-IE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4" marR="5145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effectLst/>
                        </a:rPr>
                        <a:t>Capacity building</a:t>
                      </a:r>
                      <a:endParaRPr lang="en-IE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4" marR="5145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Ensure the organisation is capable of delivering the scale of good practices required. </a:t>
                      </a:r>
                      <a:endParaRPr lang="en-IE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4" marR="5145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29511013"/>
                  </a:ext>
                </a:extLst>
              </a:tr>
              <a:tr h="12142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Scaling Out/Replication</a:t>
                      </a:r>
                      <a:endParaRPr lang="en-IE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4" marR="5145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Repeating the organization model or approach, across organizations working at similar levels within the systems. </a:t>
                      </a:r>
                      <a:endParaRPr lang="en-IE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4" marR="5145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effectLst/>
                        </a:rPr>
                        <a:t>Diffusion, communicating, learning and adapting</a:t>
                      </a:r>
                      <a:endParaRPr lang="en-IE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4" marR="5145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Broaden the range or scope of good practices geographically. </a:t>
                      </a:r>
                      <a:endParaRPr lang="en-IE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4" marR="5145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7751535"/>
                  </a:ext>
                </a:extLst>
              </a:tr>
              <a:tr h="8971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Scaling Down/Allocation</a:t>
                      </a:r>
                      <a:endParaRPr lang="en-IE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4" marR="5145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Ensuring that changes in laws, policies or norms, have the necessary means to implement the envisaged good practices ‘on the ground’.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E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4" marR="5145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Devolve and empower </a:t>
                      </a:r>
                      <a:endParaRPr lang="en-IE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4" marR="5145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Effective resourcing to achieve implementation</a:t>
                      </a:r>
                      <a:endParaRPr lang="en-IE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4" marR="5145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97292006"/>
                  </a:ext>
                </a:extLst>
              </a:tr>
              <a:tr h="8971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Scaling Up/Structural</a:t>
                      </a:r>
                      <a:endParaRPr lang="en-IE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4" marR="5145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effectLst/>
                        </a:rPr>
                        <a:t>Influencing social structures; such as laws, policies, institutions, and norms; to allow good practices to be more extensively adopted. </a:t>
                      </a:r>
                      <a:endParaRPr lang="en-IE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4" marR="5145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effectLst/>
                        </a:rPr>
                        <a:t>Advocacy, networking, </a:t>
                      </a:r>
                      <a:endParaRPr lang="en-IE" sz="1600" b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effectLst/>
                        </a:rPr>
                        <a:t>partnerships,</a:t>
                      </a:r>
                      <a:endParaRPr lang="en-IE" sz="1600" b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effectLst/>
                        </a:rPr>
                        <a:t>negotiation,</a:t>
                      </a:r>
                      <a:endParaRPr lang="en-IE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4" marR="5145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Achieve changes in laws, policies, institutions or norms.</a:t>
                      </a:r>
                      <a:endParaRPr lang="en-IE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4" marR="5145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5357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609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83901C-3535-D04D-A341-F39FAFFAA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4) CASE STUDY-LAO PDR</a:t>
            </a:r>
            <a:br>
              <a:rPr lang="en-US" dirty="0"/>
            </a:br>
            <a:endParaRPr lang="en-US" dirty="0"/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2470A9BB-3B53-A74F-AF25-D27C7C4A7F4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4D79895-45C9-0642-A2E6-6135BC705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87" y="2649536"/>
            <a:ext cx="2662958" cy="31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19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21659</TotalTime>
  <Words>1639</Words>
  <Application>Microsoft Macintosh PowerPoint</Application>
  <PresentationFormat>Widescreen</PresentationFormat>
  <Paragraphs>226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Aharoni</vt:lpstr>
      <vt:lpstr>Arial</vt:lpstr>
      <vt:lpstr>Calibri</vt:lpstr>
      <vt:lpstr>Calibri Light</vt:lpstr>
      <vt:lpstr>Times</vt:lpstr>
      <vt:lpstr>Times New Roman</vt:lpstr>
      <vt:lpstr>Wingdings</vt:lpstr>
      <vt:lpstr>Office Theme</vt:lpstr>
      <vt:lpstr>              ANA MARIA SANCHEZ RODRIGUEZ  Scaling Disability people’s organizations- -Lao PDR as a case study  Home Host Organization: Maynooth University- Mentor: Malcolm MacLachlan Main Partner Organization: Humanity and Inclusion- Mentor: Aude Brus  October, 2019</vt:lpstr>
      <vt:lpstr>Outline</vt:lpstr>
      <vt:lpstr>1) Overall Research</vt:lpstr>
      <vt:lpstr> Research Questions </vt:lpstr>
      <vt:lpstr> 2) Study Location and methodology </vt:lpstr>
      <vt:lpstr>Definitions</vt:lpstr>
      <vt:lpstr>3) Inclusive Scaling</vt:lpstr>
      <vt:lpstr>Scaling dimensions </vt:lpstr>
      <vt:lpstr>4) CASE STUDY-LAO PDR </vt:lpstr>
      <vt:lpstr>Data collection in Lao PDR-Pilot studies (2018)</vt:lpstr>
      <vt:lpstr>PowerPoint Presentation</vt:lpstr>
      <vt:lpstr>PowerPoint Presentation</vt:lpstr>
      <vt:lpstr>DPOs-scaling process</vt:lpstr>
      <vt:lpstr>DPOs- Inclusive social innovations</vt:lpstr>
      <vt:lpstr>The DPOs’ puzzled process of scaling in Lao PDR</vt:lpstr>
      <vt:lpstr>Preliminary Findings (Pilots)…</vt:lpstr>
      <vt:lpstr>To discuss</vt:lpstr>
      <vt:lpstr>5) References</vt:lpstr>
      <vt:lpstr>Questions?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Fariha Shaikh</dc:creator>
  <cp:lastModifiedBy>Ana Maria</cp:lastModifiedBy>
  <cp:revision>365</cp:revision>
  <cp:lastPrinted>2017-09-14T08:34:26Z</cp:lastPrinted>
  <dcterms:created xsi:type="dcterms:W3CDTF">2016-04-19T14:25:48Z</dcterms:created>
  <dcterms:modified xsi:type="dcterms:W3CDTF">2019-10-07T19:13:45Z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6a2108b-8015-45b4-a03b-cf4c4afb0df7_Enabled">
    <vt:lpwstr>True</vt:lpwstr>
  </property>
  <property fmtid="{D5CDD505-2E9C-101B-9397-08002B2CF9AE}" pid="3" name="MSIP_Label_86a2108b-8015-45b4-a03b-cf4c4afb0df7_SiteId">
    <vt:lpwstr>0aea2147-cbd3-4025-a822-a3fe4746e7af</vt:lpwstr>
  </property>
  <property fmtid="{D5CDD505-2E9C-101B-9397-08002B2CF9AE}" pid="4" name="MSIP_Label_86a2108b-8015-45b4-a03b-cf4c4afb0df7_Ref">
    <vt:lpwstr>https://api.informationprotection.azure.com/api/0aea2147-cbd3-4025-a822-a3fe4746e7af</vt:lpwstr>
  </property>
  <property fmtid="{D5CDD505-2E9C-101B-9397-08002B2CF9AE}" pid="5" name="MSIP_Label_86a2108b-8015-45b4-a03b-cf4c4afb0df7_Owner">
    <vt:lpwstr>avalova@research.ie</vt:lpwstr>
  </property>
  <property fmtid="{D5CDD505-2E9C-101B-9397-08002B2CF9AE}" pid="6" name="MSIP_Label_86a2108b-8015-45b4-a03b-cf4c4afb0df7_SetDate">
    <vt:lpwstr>2018-05-11T09:31:19.5146684+01:00</vt:lpwstr>
  </property>
  <property fmtid="{D5CDD505-2E9C-101B-9397-08002B2CF9AE}" pid="7" name="MSIP_Label_86a2108b-8015-45b4-a03b-cf4c4afb0df7_Name">
    <vt:lpwstr>Public</vt:lpwstr>
  </property>
  <property fmtid="{D5CDD505-2E9C-101B-9397-08002B2CF9AE}" pid="8" name="MSIP_Label_86a2108b-8015-45b4-a03b-cf4c4afb0df7_Application">
    <vt:lpwstr>Microsoft Azure Information Protection</vt:lpwstr>
  </property>
  <property fmtid="{D5CDD505-2E9C-101B-9397-08002B2CF9AE}" pid="9" name="MSIP_Label_86a2108b-8015-45b4-a03b-cf4c4afb0df7_Extended_MSFT_Method">
    <vt:lpwstr>Manual</vt:lpwstr>
  </property>
  <property fmtid="{D5CDD505-2E9C-101B-9397-08002B2CF9AE}" pid="10" name="Sensitivity">
    <vt:lpwstr>Public</vt:lpwstr>
  </property>
</Properties>
</file>