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51" r:id="rId5"/>
  </p:sldMasterIdLst>
  <p:notesMasterIdLst>
    <p:notesMasterId r:id="rId19"/>
  </p:notesMasterIdLst>
  <p:sldIdLst>
    <p:sldId id="1061" r:id="rId6"/>
    <p:sldId id="873" r:id="rId7"/>
    <p:sldId id="1047" r:id="rId8"/>
    <p:sldId id="1059" r:id="rId9"/>
    <p:sldId id="940" r:id="rId10"/>
    <p:sldId id="1052" r:id="rId11"/>
    <p:sldId id="257" r:id="rId12"/>
    <p:sldId id="935" r:id="rId13"/>
    <p:sldId id="941" r:id="rId14"/>
    <p:sldId id="936" r:id="rId15"/>
    <p:sldId id="939" r:id="rId16"/>
    <p:sldId id="944" r:id="rId17"/>
    <p:sldId id="10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626B2F-E9C5-4A94-BC25-566E57220739}" v="31" dt="2024-09-18T08:38:53.098"/>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85" autoAdjust="0"/>
  </p:normalViewPr>
  <p:slideViewPr>
    <p:cSldViewPr snapToGrid="0">
      <p:cViewPr varScale="1">
        <p:scale>
          <a:sx n="123" d="100"/>
          <a:sy n="123" d="100"/>
        </p:scale>
        <p:origin x="1200" y="108"/>
      </p:cViewPr>
      <p:guideLst/>
    </p:cSldViewPr>
  </p:slideViewPr>
  <p:outlineViewPr>
    <p:cViewPr>
      <p:scale>
        <a:sx n="33" d="100"/>
        <a:sy n="33" d="100"/>
      </p:scale>
      <p:origin x="0" y="-20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hyperlink" Target="https://www.nwci.ie/" TargetMode="External"/><Relationship Id="rId2" Type="http://schemas.openxmlformats.org/officeDocument/2006/relationships/hyperlink" Target="https://www.maynoothuniversity.ie/athena-swan/self-assessment-team/action-plan" TargetMode="External"/><Relationship Id="rId1" Type="http://schemas.openxmlformats.org/officeDocument/2006/relationships/hyperlink" Target="https://mulife.ie/society/women-in-stem" TargetMode="External"/><Relationship Id="rId4" Type="http://schemas.openxmlformats.org/officeDocument/2006/relationships/hyperlink" Target="https://moodle.maynoothuniversity.ie/course/view.php?id=18318" TargetMode="External"/></Relationships>
</file>

<file path=ppt/diagrams/_rels/data3.xml.rels><?xml version="1.0" encoding="UTF-8" standalone="yes"?>
<Relationships xmlns="http://schemas.openxmlformats.org/package/2006/relationships"><Relationship Id="rId3" Type="http://schemas.openxmlformats.org/officeDocument/2006/relationships/hyperlink" Target="https://teni.ie/" TargetMode="External"/><Relationship Id="rId2" Type="http://schemas.openxmlformats.org/officeDocument/2006/relationships/hyperlink" Target="https://lgbt.ie/" TargetMode="External"/><Relationship Id="rId1" Type="http://schemas.openxmlformats.org/officeDocument/2006/relationships/hyperlink" Target="https://mulife.ie/society/pride" TargetMode="External"/><Relationship Id="rId4" Type="http://schemas.openxmlformats.org/officeDocument/2006/relationships/hyperlink" Target="https://www.belongto.org/" TargetMode="External"/></Relationships>
</file>

<file path=ppt/diagrams/_rels/data4.xml.rels><?xml version="1.0" encoding="UTF-8" standalone="yes"?>
<Relationships xmlns="http://schemas.openxmlformats.org/package/2006/relationships"><Relationship Id="rId3" Type="http://schemas.openxmlformats.org/officeDocument/2006/relationships/hyperlink" Target="https://mulife.ie/society/korean" TargetMode="External"/><Relationship Id="rId7" Type="http://schemas.openxmlformats.org/officeDocument/2006/relationships/hyperlink" Target="https://www.paveepoint.ie/" TargetMode="External"/><Relationship Id="rId2" Type="http://schemas.openxmlformats.org/officeDocument/2006/relationships/hyperlink" Target="https://mulife.ie/society/filipino" TargetMode="External"/><Relationship Id="rId1" Type="http://schemas.openxmlformats.org/officeDocument/2006/relationships/hyperlink" Target="https://mulife.ie/society/africa" TargetMode="External"/><Relationship Id="rId6" Type="http://schemas.openxmlformats.org/officeDocument/2006/relationships/hyperlink" Target="https://inar.ie/" TargetMode="External"/><Relationship Id="rId5" Type="http://schemas.openxmlformats.org/officeDocument/2006/relationships/hyperlink" Target="https://mulife.ie/society/japanese-culture" TargetMode="External"/><Relationship Id="rId4" Type="http://schemas.openxmlformats.org/officeDocument/2006/relationships/hyperlink" Target="https://mulife.ie/society/indian"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islamicfoundation.ie/services/mosques-and-prayer-rooms/" TargetMode="External"/><Relationship Id="rId2" Type="http://schemas.openxmlformats.org/officeDocument/2006/relationships/hyperlink" Target="https://jguideeurope.org/en/region/ireland/dublin/" TargetMode="External"/><Relationship Id="rId1" Type="http://schemas.openxmlformats.org/officeDocument/2006/relationships/hyperlink" Target="https://sppu.ie/mass-times"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moodle.maynoothuniversity.ie/course/view.php?id=18318" TargetMode="External"/><Relationship Id="rId2" Type="http://schemas.openxmlformats.org/officeDocument/2006/relationships/hyperlink" Target="https://www.maynoothuniversity.ie/athena-swan/self-assessment-team/action-plan" TargetMode="External"/><Relationship Id="rId1" Type="http://schemas.openxmlformats.org/officeDocument/2006/relationships/hyperlink" Target="https://mulife.ie/society/women-in-stem" TargetMode="External"/><Relationship Id="rId4" Type="http://schemas.openxmlformats.org/officeDocument/2006/relationships/hyperlink" Target="https://www.nwci.ie/"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s://teni.ie/" TargetMode="External"/><Relationship Id="rId2" Type="http://schemas.openxmlformats.org/officeDocument/2006/relationships/hyperlink" Target="https://lgbt.ie/" TargetMode="External"/><Relationship Id="rId1" Type="http://schemas.openxmlformats.org/officeDocument/2006/relationships/hyperlink" Target="https://mulife.ie/society/pride" TargetMode="External"/><Relationship Id="rId4" Type="http://schemas.openxmlformats.org/officeDocument/2006/relationships/hyperlink" Target="https://www.belongto.org/"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s://mulife.ie/society/korean" TargetMode="External"/><Relationship Id="rId7" Type="http://schemas.openxmlformats.org/officeDocument/2006/relationships/hyperlink" Target="https://www.paveepoint.ie/" TargetMode="External"/><Relationship Id="rId2" Type="http://schemas.openxmlformats.org/officeDocument/2006/relationships/hyperlink" Target="https://mulife.ie/society/filipino" TargetMode="External"/><Relationship Id="rId1" Type="http://schemas.openxmlformats.org/officeDocument/2006/relationships/hyperlink" Target="https://mulife.ie/society/africa" TargetMode="External"/><Relationship Id="rId6" Type="http://schemas.openxmlformats.org/officeDocument/2006/relationships/hyperlink" Target="https://inar.ie/" TargetMode="External"/><Relationship Id="rId5" Type="http://schemas.openxmlformats.org/officeDocument/2006/relationships/hyperlink" Target="https://mulife.ie/society/japanese-culture" TargetMode="External"/><Relationship Id="rId4" Type="http://schemas.openxmlformats.org/officeDocument/2006/relationships/hyperlink" Target="https://mulife.ie/society/indian"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islamicfoundation.ie/services/mosques-and-prayer-rooms/" TargetMode="External"/><Relationship Id="rId2" Type="http://schemas.openxmlformats.org/officeDocument/2006/relationships/hyperlink" Target="https://jguideeurope.org/en/region/ireland/dublin/" TargetMode="External"/><Relationship Id="rId1" Type="http://schemas.openxmlformats.org/officeDocument/2006/relationships/hyperlink" Target="https://sppu.ie/mass-times"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C2349-CB18-43AB-9B62-4D85FAB2D26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IE"/>
        </a:p>
      </dgm:t>
    </dgm:pt>
    <dgm:pt modelId="{C1C8A07F-35F7-45B2-9661-8060EDE9D28F}">
      <dgm:prSet/>
      <dgm:spPr/>
      <dgm:t>
        <a:bodyPr/>
        <a:lstStyle/>
        <a:p>
          <a:r>
            <a:rPr lang="en-IE"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MU Women in STEM society</a:t>
          </a:r>
          <a:endParaRPr lang="en-IE" dirty="0">
            <a:solidFill>
              <a:schemeClr val="bg1"/>
            </a:solidFill>
          </a:endParaRPr>
        </a:p>
      </dgm:t>
    </dgm:pt>
    <dgm:pt modelId="{5478270C-2A7B-4B8D-88D8-B85CC4B8ECDD}" type="parTrans" cxnId="{E5F46FF8-A1C7-48A3-93C7-B609DF5C19A7}">
      <dgm:prSet/>
      <dgm:spPr/>
      <dgm:t>
        <a:bodyPr/>
        <a:lstStyle/>
        <a:p>
          <a:endParaRPr lang="en-IE">
            <a:solidFill>
              <a:schemeClr val="bg1"/>
            </a:solidFill>
          </a:endParaRPr>
        </a:p>
      </dgm:t>
    </dgm:pt>
    <dgm:pt modelId="{BF7808BD-5B28-4EAB-8A92-DF78EC51605C}" type="sibTrans" cxnId="{E5F46FF8-A1C7-48A3-93C7-B609DF5C19A7}">
      <dgm:prSet/>
      <dgm:spPr/>
      <dgm:t>
        <a:bodyPr/>
        <a:lstStyle/>
        <a:p>
          <a:endParaRPr lang="en-IE">
            <a:solidFill>
              <a:schemeClr val="bg1"/>
            </a:solidFill>
          </a:endParaRPr>
        </a:p>
      </dgm:t>
    </dgm:pt>
    <dgm:pt modelId="{663E6D4B-7CC1-4365-8578-006AD842FE41}">
      <dgm:prSet/>
      <dgm:spPr/>
      <dgm:t>
        <a:bodyPr/>
        <a:lstStyle/>
        <a:p>
          <a:r>
            <a:rPr lang="en-IE"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MU Gender Equality Action Plan</a:t>
          </a:r>
          <a:endParaRPr lang="en-IE" dirty="0">
            <a:solidFill>
              <a:schemeClr val="bg1"/>
            </a:solidFill>
          </a:endParaRPr>
        </a:p>
      </dgm:t>
    </dgm:pt>
    <dgm:pt modelId="{5C068AC7-753A-47BE-9F5F-082E9D9E04E4}" type="parTrans" cxnId="{6E3A10E2-866E-4905-9D88-FE0EE51F4420}">
      <dgm:prSet/>
      <dgm:spPr/>
      <dgm:t>
        <a:bodyPr/>
        <a:lstStyle/>
        <a:p>
          <a:endParaRPr lang="en-IE">
            <a:solidFill>
              <a:schemeClr val="bg1"/>
            </a:solidFill>
          </a:endParaRPr>
        </a:p>
      </dgm:t>
    </dgm:pt>
    <dgm:pt modelId="{D7429D5A-DBBE-404F-A749-9E47533F3E33}" type="sibTrans" cxnId="{6E3A10E2-866E-4905-9D88-FE0EE51F4420}">
      <dgm:prSet/>
      <dgm:spPr/>
      <dgm:t>
        <a:bodyPr/>
        <a:lstStyle/>
        <a:p>
          <a:endParaRPr lang="en-IE">
            <a:solidFill>
              <a:schemeClr val="bg1"/>
            </a:solidFill>
          </a:endParaRPr>
        </a:p>
      </dgm:t>
    </dgm:pt>
    <dgm:pt modelId="{B6E957B4-3165-4D2F-B0DA-0214F6B5C44D}">
      <dgm:prSet/>
      <dgm:spPr/>
      <dgm:t>
        <a:bodyPr/>
        <a:lstStyle/>
        <a:p>
          <a:r>
            <a:rPr lang="en-IE"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National Women’s Council</a:t>
          </a:r>
          <a:endParaRPr lang="en-IE" dirty="0">
            <a:solidFill>
              <a:schemeClr val="bg1"/>
            </a:solidFill>
          </a:endParaRPr>
        </a:p>
      </dgm:t>
    </dgm:pt>
    <dgm:pt modelId="{F5D80D0C-1120-4AE7-89BB-17841E2E0A47}" type="parTrans" cxnId="{6E34B6E0-E60E-4C30-AB31-0D102FC42C3E}">
      <dgm:prSet/>
      <dgm:spPr/>
      <dgm:t>
        <a:bodyPr/>
        <a:lstStyle/>
        <a:p>
          <a:endParaRPr lang="en-IE">
            <a:solidFill>
              <a:schemeClr val="bg1"/>
            </a:solidFill>
          </a:endParaRPr>
        </a:p>
      </dgm:t>
    </dgm:pt>
    <dgm:pt modelId="{0820E326-D690-4326-93C6-649CE54D4AC2}" type="sibTrans" cxnId="{6E34B6E0-E60E-4C30-AB31-0D102FC42C3E}">
      <dgm:prSet/>
      <dgm:spPr/>
      <dgm:t>
        <a:bodyPr/>
        <a:lstStyle/>
        <a:p>
          <a:endParaRPr lang="en-IE">
            <a:solidFill>
              <a:schemeClr val="bg1"/>
            </a:solidFill>
          </a:endParaRPr>
        </a:p>
      </dgm:t>
    </dgm:pt>
    <dgm:pt modelId="{3328E5F4-1BFD-4E7B-BD16-51CF6DDCF2E5}">
      <dgm:prSet/>
      <dgm:spPr/>
      <dgm:t>
        <a:bodyPr/>
        <a:lstStyle/>
        <a:p>
          <a:r>
            <a:rPr lang="en-IE"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Online module on Ending Sexual Violence and Harassment</a:t>
          </a:r>
          <a:endParaRPr lang="en-IE" dirty="0">
            <a:solidFill>
              <a:schemeClr val="bg1"/>
            </a:solidFill>
          </a:endParaRPr>
        </a:p>
      </dgm:t>
    </dgm:pt>
    <dgm:pt modelId="{0C478029-2AA8-45EB-B52F-EC603F03369C}" type="parTrans" cxnId="{5AA39614-D7E8-4216-83EB-0885D24B042D}">
      <dgm:prSet/>
      <dgm:spPr/>
      <dgm:t>
        <a:bodyPr/>
        <a:lstStyle/>
        <a:p>
          <a:endParaRPr lang="en-IE">
            <a:solidFill>
              <a:schemeClr val="bg1"/>
            </a:solidFill>
          </a:endParaRPr>
        </a:p>
      </dgm:t>
    </dgm:pt>
    <dgm:pt modelId="{534132B8-03BF-4E5A-8408-70110BE51087}" type="sibTrans" cxnId="{5AA39614-D7E8-4216-83EB-0885D24B042D}">
      <dgm:prSet/>
      <dgm:spPr/>
      <dgm:t>
        <a:bodyPr/>
        <a:lstStyle/>
        <a:p>
          <a:endParaRPr lang="en-IE">
            <a:solidFill>
              <a:schemeClr val="bg1"/>
            </a:solidFill>
          </a:endParaRPr>
        </a:p>
      </dgm:t>
    </dgm:pt>
    <dgm:pt modelId="{BFB099DD-16EE-4A41-B45E-9C6F71F6E21B}" type="pres">
      <dgm:prSet presAssocID="{625C2349-CB18-43AB-9B62-4D85FAB2D260}" presName="linear" presStyleCnt="0">
        <dgm:presLayoutVars>
          <dgm:animLvl val="lvl"/>
          <dgm:resizeHandles val="exact"/>
        </dgm:presLayoutVars>
      </dgm:prSet>
      <dgm:spPr/>
    </dgm:pt>
    <dgm:pt modelId="{355852CA-EEF3-4576-A61A-0CC54207EEF0}" type="pres">
      <dgm:prSet presAssocID="{C1C8A07F-35F7-45B2-9661-8060EDE9D28F}" presName="parentText" presStyleLbl="node1" presStyleIdx="0" presStyleCnt="4">
        <dgm:presLayoutVars>
          <dgm:chMax val="0"/>
          <dgm:bulletEnabled val="1"/>
        </dgm:presLayoutVars>
      </dgm:prSet>
      <dgm:spPr/>
    </dgm:pt>
    <dgm:pt modelId="{7A569AC1-3645-4F67-9858-FA8FC2840791}" type="pres">
      <dgm:prSet presAssocID="{BF7808BD-5B28-4EAB-8A92-DF78EC51605C}" presName="spacer" presStyleCnt="0"/>
      <dgm:spPr/>
    </dgm:pt>
    <dgm:pt modelId="{4A7F0CEA-0698-444C-9947-576C0270C5FF}" type="pres">
      <dgm:prSet presAssocID="{663E6D4B-7CC1-4365-8578-006AD842FE41}" presName="parentText" presStyleLbl="node1" presStyleIdx="1" presStyleCnt="4">
        <dgm:presLayoutVars>
          <dgm:chMax val="0"/>
          <dgm:bulletEnabled val="1"/>
        </dgm:presLayoutVars>
      </dgm:prSet>
      <dgm:spPr/>
    </dgm:pt>
    <dgm:pt modelId="{4B24AB02-B989-4CA4-A5FB-83721F84F591}" type="pres">
      <dgm:prSet presAssocID="{D7429D5A-DBBE-404F-A749-9E47533F3E33}" presName="spacer" presStyleCnt="0"/>
      <dgm:spPr/>
    </dgm:pt>
    <dgm:pt modelId="{890FAD6C-4E6B-4FC1-A19A-9F0CBA241D88}" type="pres">
      <dgm:prSet presAssocID="{3328E5F4-1BFD-4E7B-BD16-51CF6DDCF2E5}" presName="parentText" presStyleLbl="node1" presStyleIdx="2" presStyleCnt="4">
        <dgm:presLayoutVars>
          <dgm:chMax val="0"/>
          <dgm:bulletEnabled val="1"/>
        </dgm:presLayoutVars>
      </dgm:prSet>
      <dgm:spPr/>
    </dgm:pt>
    <dgm:pt modelId="{8E6697D4-A6DF-40DF-95CE-C4DF02B91553}" type="pres">
      <dgm:prSet presAssocID="{534132B8-03BF-4E5A-8408-70110BE51087}" presName="spacer" presStyleCnt="0"/>
      <dgm:spPr/>
    </dgm:pt>
    <dgm:pt modelId="{C0C4001F-99E5-4C3A-90DB-F41AC4916F64}" type="pres">
      <dgm:prSet presAssocID="{B6E957B4-3165-4D2F-B0DA-0214F6B5C44D}" presName="parentText" presStyleLbl="node1" presStyleIdx="3" presStyleCnt="4">
        <dgm:presLayoutVars>
          <dgm:chMax val="0"/>
          <dgm:bulletEnabled val="1"/>
        </dgm:presLayoutVars>
      </dgm:prSet>
      <dgm:spPr/>
    </dgm:pt>
  </dgm:ptLst>
  <dgm:cxnLst>
    <dgm:cxn modelId="{5AA39614-D7E8-4216-83EB-0885D24B042D}" srcId="{625C2349-CB18-43AB-9B62-4D85FAB2D260}" destId="{3328E5F4-1BFD-4E7B-BD16-51CF6DDCF2E5}" srcOrd="2" destOrd="0" parTransId="{0C478029-2AA8-45EB-B52F-EC603F03369C}" sibTransId="{534132B8-03BF-4E5A-8408-70110BE51087}"/>
    <dgm:cxn modelId="{862BBE30-88AA-4337-B3E2-8617654BBCEE}" type="presOf" srcId="{625C2349-CB18-43AB-9B62-4D85FAB2D260}" destId="{BFB099DD-16EE-4A41-B45E-9C6F71F6E21B}" srcOrd="0" destOrd="0" presId="urn:microsoft.com/office/officeart/2005/8/layout/vList2"/>
    <dgm:cxn modelId="{760CAC5A-B1CB-48DB-AE59-E857E8132D88}" type="presOf" srcId="{3328E5F4-1BFD-4E7B-BD16-51CF6DDCF2E5}" destId="{890FAD6C-4E6B-4FC1-A19A-9F0CBA241D88}" srcOrd="0" destOrd="0" presId="urn:microsoft.com/office/officeart/2005/8/layout/vList2"/>
    <dgm:cxn modelId="{E3D09096-5BC6-46F5-B926-234FA0872E82}" type="presOf" srcId="{B6E957B4-3165-4D2F-B0DA-0214F6B5C44D}" destId="{C0C4001F-99E5-4C3A-90DB-F41AC4916F64}" srcOrd="0" destOrd="0" presId="urn:microsoft.com/office/officeart/2005/8/layout/vList2"/>
    <dgm:cxn modelId="{6E34B6E0-E60E-4C30-AB31-0D102FC42C3E}" srcId="{625C2349-CB18-43AB-9B62-4D85FAB2D260}" destId="{B6E957B4-3165-4D2F-B0DA-0214F6B5C44D}" srcOrd="3" destOrd="0" parTransId="{F5D80D0C-1120-4AE7-89BB-17841E2E0A47}" sibTransId="{0820E326-D690-4326-93C6-649CE54D4AC2}"/>
    <dgm:cxn modelId="{6E3A10E2-866E-4905-9D88-FE0EE51F4420}" srcId="{625C2349-CB18-43AB-9B62-4D85FAB2D260}" destId="{663E6D4B-7CC1-4365-8578-006AD842FE41}" srcOrd="1" destOrd="0" parTransId="{5C068AC7-753A-47BE-9F5F-082E9D9E04E4}" sibTransId="{D7429D5A-DBBE-404F-A749-9E47533F3E33}"/>
    <dgm:cxn modelId="{3E2B1CEB-3D2A-4896-8739-7BECBBF1CA8D}" type="presOf" srcId="{C1C8A07F-35F7-45B2-9661-8060EDE9D28F}" destId="{355852CA-EEF3-4576-A61A-0CC54207EEF0}" srcOrd="0" destOrd="0" presId="urn:microsoft.com/office/officeart/2005/8/layout/vList2"/>
    <dgm:cxn modelId="{9D8CFCEB-9A5B-4CE1-A353-1FAAE896FCD8}" type="presOf" srcId="{663E6D4B-7CC1-4365-8578-006AD842FE41}" destId="{4A7F0CEA-0698-444C-9947-576C0270C5FF}" srcOrd="0" destOrd="0" presId="urn:microsoft.com/office/officeart/2005/8/layout/vList2"/>
    <dgm:cxn modelId="{E5F46FF8-A1C7-48A3-93C7-B609DF5C19A7}" srcId="{625C2349-CB18-43AB-9B62-4D85FAB2D260}" destId="{C1C8A07F-35F7-45B2-9661-8060EDE9D28F}" srcOrd="0" destOrd="0" parTransId="{5478270C-2A7B-4B8D-88D8-B85CC4B8ECDD}" sibTransId="{BF7808BD-5B28-4EAB-8A92-DF78EC51605C}"/>
    <dgm:cxn modelId="{5F00D90D-35C9-4297-B289-49BD04F2DBED}" type="presParOf" srcId="{BFB099DD-16EE-4A41-B45E-9C6F71F6E21B}" destId="{355852CA-EEF3-4576-A61A-0CC54207EEF0}" srcOrd="0" destOrd="0" presId="urn:microsoft.com/office/officeart/2005/8/layout/vList2"/>
    <dgm:cxn modelId="{E015723D-A5AC-4C5F-8223-25640B158FDA}" type="presParOf" srcId="{BFB099DD-16EE-4A41-B45E-9C6F71F6E21B}" destId="{7A569AC1-3645-4F67-9858-FA8FC2840791}" srcOrd="1" destOrd="0" presId="urn:microsoft.com/office/officeart/2005/8/layout/vList2"/>
    <dgm:cxn modelId="{5989F3B6-7071-4C38-B10E-0F3DA9FF7523}" type="presParOf" srcId="{BFB099DD-16EE-4A41-B45E-9C6F71F6E21B}" destId="{4A7F0CEA-0698-444C-9947-576C0270C5FF}" srcOrd="2" destOrd="0" presId="urn:microsoft.com/office/officeart/2005/8/layout/vList2"/>
    <dgm:cxn modelId="{0C67F35D-A16F-4C76-B394-2DB658C41243}" type="presParOf" srcId="{BFB099DD-16EE-4A41-B45E-9C6F71F6E21B}" destId="{4B24AB02-B989-4CA4-A5FB-83721F84F591}" srcOrd="3" destOrd="0" presId="urn:microsoft.com/office/officeart/2005/8/layout/vList2"/>
    <dgm:cxn modelId="{C5B30B5D-353C-4934-BF85-74AFD68EE692}" type="presParOf" srcId="{BFB099DD-16EE-4A41-B45E-9C6F71F6E21B}" destId="{890FAD6C-4E6B-4FC1-A19A-9F0CBA241D88}" srcOrd="4" destOrd="0" presId="urn:microsoft.com/office/officeart/2005/8/layout/vList2"/>
    <dgm:cxn modelId="{8A9D43D9-0D67-4D27-8013-A95FC1F7FF96}" type="presParOf" srcId="{BFB099DD-16EE-4A41-B45E-9C6F71F6E21B}" destId="{8E6697D4-A6DF-40DF-95CE-C4DF02B91553}" srcOrd="5" destOrd="0" presId="urn:microsoft.com/office/officeart/2005/8/layout/vList2"/>
    <dgm:cxn modelId="{61557C00-DBBC-409D-AB3B-8DAC30A2A6D7}" type="presParOf" srcId="{BFB099DD-16EE-4A41-B45E-9C6F71F6E21B}" destId="{C0C4001F-99E5-4C3A-90DB-F41AC4916F6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6E39B-1F3D-4199-B2DA-3BF5CC19EB0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F4DFA7C-61C3-4402-9A50-EAD7C4BC3C3C}">
      <dgm:prSet/>
      <dgm:spPr/>
      <dgm:t>
        <a:bodyPr/>
        <a:lstStyle/>
        <a:p>
          <a:r>
            <a:rPr lang="en-IE" dirty="0"/>
            <a:t>Acronym stands for Lesbian, Gay, Bisexual, Transgender, Queer, Intersex, Asexual and others</a:t>
          </a:r>
          <a:endParaRPr lang="en-US" dirty="0"/>
        </a:p>
      </dgm:t>
      <dgm:extLst>
        <a:ext uri="{E40237B7-FDA0-4F09-8148-C483321AD2D9}">
          <dgm14:cNvPr xmlns:dgm14="http://schemas.microsoft.com/office/drawing/2010/diagram" id="0" name="" descr="Acronym stands for Lesbian, Gay, Bisexual, Transgender, Queer, Intersex, Asexual and others&#10;Ireland has a thriving LGBTQIA+ community and there are community venues in most large cities and towns&#10;MU has a number of gender neutral bathrooms throughout the campus&#10;Many MU staff wear Progress Pride lanyards to show their support of the LGBTQIA+ community and commitment to learning"/>
        </a:ext>
      </dgm:extLst>
    </dgm:pt>
    <dgm:pt modelId="{85A1B361-3116-412F-9AE6-08EB10773274}" type="parTrans" cxnId="{F5453F61-88BC-4CE0-9B32-39638A6E03AF}">
      <dgm:prSet/>
      <dgm:spPr/>
      <dgm:t>
        <a:bodyPr/>
        <a:lstStyle/>
        <a:p>
          <a:endParaRPr lang="en-US"/>
        </a:p>
      </dgm:t>
    </dgm:pt>
    <dgm:pt modelId="{345DA501-6464-4289-A591-CD8833BCA3DD}" type="sibTrans" cxnId="{F5453F61-88BC-4CE0-9B32-39638A6E03AF}">
      <dgm:prSet/>
      <dgm:spPr/>
      <dgm:t>
        <a:bodyPr/>
        <a:lstStyle/>
        <a:p>
          <a:endParaRPr lang="en-US"/>
        </a:p>
      </dgm:t>
    </dgm:pt>
    <dgm:pt modelId="{6D4EDD90-AB0D-43BD-9945-5499C1337E2B}">
      <dgm:prSet/>
      <dgm:spPr/>
      <dgm:t>
        <a:bodyPr/>
        <a:lstStyle/>
        <a:p>
          <a:r>
            <a:rPr lang="en-IE" dirty="0"/>
            <a:t>Ireland has a thriving LGBTQIA+ community and there are community venues in most large cities and towns</a:t>
          </a:r>
          <a:endParaRPr lang="en-US" dirty="0"/>
        </a:p>
      </dgm:t>
      <dgm:extLst>
        <a:ext uri="{E40237B7-FDA0-4F09-8148-C483321AD2D9}">
          <dgm14:cNvPr xmlns:dgm14="http://schemas.microsoft.com/office/drawing/2010/diagram" id="0" name="" descr="Acronym stands for Lesbian, Gay, Bisexual, Transgender, Queer, Intersex, Asexual and others&#10;Ireland has a thriving LGBTQIA+ community and there are community venues in most large cities and towns&#10;MU has a number of gender neutral bathrooms throughout the campus&#10;Many MU staff wear Progress Pride lanyards to show their support of the LGBTQIA+ community and commitment to learning"/>
        </a:ext>
      </dgm:extLst>
    </dgm:pt>
    <dgm:pt modelId="{5273CE52-8BC8-447D-8F53-4BB6C1779E44}" type="parTrans" cxnId="{BFD161EE-6A39-49B5-996E-8495D37CD9B1}">
      <dgm:prSet/>
      <dgm:spPr/>
      <dgm:t>
        <a:bodyPr/>
        <a:lstStyle/>
        <a:p>
          <a:endParaRPr lang="en-US"/>
        </a:p>
      </dgm:t>
    </dgm:pt>
    <dgm:pt modelId="{8A496FFA-17A7-47DC-BEB9-E6FAE2EE638C}" type="sibTrans" cxnId="{BFD161EE-6A39-49B5-996E-8495D37CD9B1}">
      <dgm:prSet/>
      <dgm:spPr/>
      <dgm:t>
        <a:bodyPr/>
        <a:lstStyle/>
        <a:p>
          <a:endParaRPr lang="en-US"/>
        </a:p>
      </dgm:t>
    </dgm:pt>
    <dgm:pt modelId="{EE095133-E479-4711-937F-5D60518FC2FE}">
      <dgm:prSet/>
      <dgm:spPr/>
      <dgm:t>
        <a:bodyPr/>
        <a:lstStyle/>
        <a:p>
          <a:r>
            <a:rPr lang="en-IE" dirty="0"/>
            <a:t>MU has a number of gender neutral bathrooms throughout the campus</a:t>
          </a:r>
          <a:endParaRPr lang="en-US" dirty="0"/>
        </a:p>
      </dgm:t>
      <dgm:extLst>
        <a:ext uri="{E40237B7-FDA0-4F09-8148-C483321AD2D9}">
          <dgm14:cNvPr xmlns:dgm14="http://schemas.microsoft.com/office/drawing/2010/diagram" id="0" name="" descr="Acronym stands for Lesbian, Gay, Bisexual, Transgender, Queer, Intersex, Asexual and others&#10;Ireland has a thriving LGBTQIA+ community and there are community venues in most large cities and towns&#10;MU has a number of gender neutral bathrooms throughout the campus&#10;Many MU staff wear Progress Pride lanyards to show their support of the LGBTQIA+ community and commitment to learning"/>
        </a:ext>
      </dgm:extLst>
    </dgm:pt>
    <dgm:pt modelId="{0C17BA0A-7869-4CAA-BC71-8AB1D29967BF}" type="parTrans" cxnId="{932276DF-E81D-42C3-B33A-ACCE95052046}">
      <dgm:prSet/>
      <dgm:spPr/>
      <dgm:t>
        <a:bodyPr/>
        <a:lstStyle/>
        <a:p>
          <a:endParaRPr lang="en-US"/>
        </a:p>
      </dgm:t>
    </dgm:pt>
    <dgm:pt modelId="{7EAAE9C0-57DC-480B-AD5C-3BF309CFE3D7}" type="sibTrans" cxnId="{932276DF-E81D-42C3-B33A-ACCE95052046}">
      <dgm:prSet/>
      <dgm:spPr/>
      <dgm:t>
        <a:bodyPr/>
        <a:lstStyle/>
        <a:p>
          <a:endParaRPr lang="en-US"/>
        </a:p>
      </dgm:t>
    </dgm:pt>
    <dgm:pt modelId="{FB0F2D84-0E44-406B-B8AA-88F26DD56986}">
      <dgm:prSet/>
      <dgm:spPr/>
      <dgm:t>
        <a:bodyPr/>
        <a:lstStyle/>
        <a:p>
          <a:r>
            <a:rPr lang="en-IE" dirty="0"/>
            <a:t>Many MU staff wear Progress Pride lanyards to show their support of the LGBTQIA+ community and commitment to learning</a:t>
          </a:r>
          <a:endParaRPr lang="en-US" dirty="0"/>
        </a:p>
      </dgm:t>
      <dgm:extLst>
        <a:ext uri="{E40237B7-FDA0-4F09-8148-C483321AD2D9}">
          <dgm14:cNvPr xmlns:dgm14="http://schemas.microsoft.com/office/drawing/2010/diagram" id="0" name="" descr="Acronym stands for Lesbian, Gay, Bisexual, Transgender, Queer, Intersex, Asexual and others&#10;Ireland has a thriving LGBTQIA+ community and there are community venues in most large cities and towns&#10;MU has a number of gender neutral bathrooms throughout the campus&#10;Many MU staff wear Progress Pride lanyards to show their support of the LGBTQIA+ community and commitment to learning"/>
        </a:ext>
      </dgm:extLst>
    </dgm:pt>
    <dgm:pt modelId="{BA7396AD-3364-4F82-BF21-B69A4FAA5E66}" type="parTrans" cxnId="{BEF0156D-409B-4BB5-8801-1D3F549F52D1}">
      <dgm:prSet/>
      <dgm:spPr/>
      <dgm:t>
        <a:bodyPr/>
        <a:lstStyle/>
        <a:p>
          <a:endParaRPr lang="en-US"/>
        </a:p>
      </dgm:t>
    </dgm:pt>
    <dgm:pt modelId="{1FF8FEA5-4109-44D2-8953-7C0226FF9A41}" type="sibTrans" cxnId="{BEF0156D-409B-4BB5-8801-1D3F549F52D1}">
      <dgm:prSet/>
      <dgm:spPr/>
      <dgm:t>
        <a:bodyPr/>
        <a:lstStyle/>
        <a:p>
          <a:endParaRPr lang="en-US"/>
        </a:p>
      </dgm:t>
    </dgm:pt>
    <dgm:pt modelId="{B34E19C4-DD39-44A4-A936-921F8A0BB5D7}" type="pres">
      <dgm:prSet presAssocID="{85C6E39B-1F3D-4199-B2DA-3BF5CC19EB05}" presName="linear" presStyleCnt="0">
        <dgm:presLayoutVars>
          <dgm:animLvl val="lvl"/>
          <dgm:resizeHandles val="exact"/>
        </dgm:presLayoutVars>
      </dgm:prSet>
      <dgm:spPr/>
    </dgm:pt>
    <dgm:pt modelId="{F3E626D3-8B91-470B-896C-C45AEDF4816A}" type="pres">
      <dgm:prSet presAssocID="{0F4DFA7C-61C3-4402-9A50-EAD7C4BC3C3C}" presName="parentText" presStyleLbl="node1" presStyleIdx="0" presStyleCnt="4">
        <dgm:presLayoutVars>
          <dgm:chMax val="0"/>
          <dgm:bulletEnabled val="1"/>
        </dgm:presLayoutVars>
      </dgm:prSet>
      <dgm:spPr/>
    </dgm:pt>
    <dgm:pt modelId="{27DA50F6-A17E-4071-AA96-E8013BAA385D}" type="pres">
      <dgm:prSet presAssocID="{345DA501-6464-4289-A591-CD8833BCA3DD}" presName="spacer" presStyleCnt="0"/>
      <dgm:spPr/>
    </dgm:pt>
    <dgm:pt modelId="{F7E6BB7E-B39A-491E-9E2B-8CE9D0B79671}" type="pres">
      <dgm:prSet presAssocID="{6D4EDD90-AB0D-43BD-9945-5499C1337E2B}" presName="parentText" presStyleLbl="node1" presStyleIdx="1" presStyleCnt="4">
        <dgm:presLayoutVars>
          <dgm:chMax val="0"/>
          <dgm:bulletEnabled val="1"/>
        </dgm:presLayoutVars>
      </dgm:prSet>
      <dgm:spPr/>
    </dgm:pt>
    <dgm:pt modelId="{F36BBCE3-D643-467B-B465-88CCA72B0AAA}" type="pres">
      <dgm:prSet presAssocID="{8A496FFA-17A7-47DC-BEB9-E6FAE2EE638C}" presName="spacer" presStyleCnt="0"/>
      <dgm:spPr/>
    </dgm:pt>
    <dgm:pt modelId="{DFCFE709-91ED-48D7-99BF-61D5E40A8506}" type="pres">
      <dgm:prSet presAssocID="{EE095133-E479-4711-937F-5D60518FC2FE}" presName="parentText" presStyleLbl="node1" presStyleIdx="2" presStyleCnt="4">
        <dgm:presLayoutVars>
          <dgm:chMax val="0"/>
          <dgm:bulletEnabled val="1"/>
        </dgm:presLayoutVars>
      </dgm:prSet>
      <dgm:spPr/>
    </dgm:pt>
    <dgm:pt modelId="{93B65511-9769-408A-AD9E-4F6F49AC135A}" type="pres">
      <dgm:prSet presAssocID="{7EAAE9C0-57DC-480B-AD5C-3BF309CFE3D7}" presName="spacer" presStyleCnt="0"/>
      <dgm:spPr/>
    </dgm:pt>
    <dgm:pt modelId="{84DA841F-7635-4A06-B439-929BF72B4F4F}" type="pres">
      <dgm:prSet presAssocID="{FB0F2D84-0E44-406B-B8AA-88F26DD56986}" presName="parentText" presStyleLbl="node1" presStyleIdx="3" presStyleCnt="4">
        <dgm:presLayoutVars>
          <dgm:chMax val="0"/>
          <dgm:bulletEnabled val="1"/>
        </dgm:presLayoutVars>
      </dgm:prSet>
      <dgm:spPr/>
    </dgm:pt>
  </dgm:ptLst>
  <dgm:cxnLst>
    <dgm:cxn modelId="{F5453F61-88BC-4CE0-9B32-39638A6E03AF}" srcId="{85C6E39B-1F3D-4199-B2DA-3BF5CC19EB05}" destId="{0F4DFA7C-61C3-4402-9A50-EAD7C4BC3C3C}" srcOrd="0" destOrd="0" parTransId="{85A1B361-3116-412F-9AE6-08EB10773274}" sibTransId="{345DA501-6464-4289-A591-CD8833BCA3DD}"/>
    <dgm:cxn modelId="{BEF0156D-409B-4BB5-8801-1D3F549F52D1}" srcId="{85C6E39B-1F3D-4199-B2DA-3BF5CC19EB05}" destId="{FB0F2D84-0E44-406B-B8AA-88F26DD56986}" srcOrd="3" destOrd="0" parTransId="{BA7396AD-3364-4F82-BF21-B69A4FAA5E66}" sibTransId="{1FF8FEA5-4109-44D2-8953-7C0226FF9A41}"/>
    <dgm:cxn modelId="{A1E97E53-F520-4EC3-A7B3-AB7AAFA3DF5C}" type="presOf" srcId="{EE095133-E479-4711-937F-5D60518FC2FE}" destId="{DFCFE709-91ED-48D7-99BF-61D5E40A8506}" srcOrd="0" destOrd="0" presId="urn:microsoft.com/office/officeart/2005/8/layout/vList2"/>
    <dgm:cxn modelId="{03FEB574-09C2-4D94-978C-DDFE74497B32}" type="presOf" srcId="{0F4DFA7C-61C3-4402-9A50-EAD7C4BC3C3C}" destId="{F3E626D3-8B91-470B-896C-C45AEDF4816A}" srcOrd="0" destOrd="0" presId="urn:microsoft.com/office/officeart/2005/8/layout/vList2"/>
    <dgm:cxn modelId="{780489BC-B8B1-4F25-94BF-0B246876916E}" type="presOf" srcId="{FB0F2D84-0E44-406B-B8AA-88F26DD56986}" destId="{84DA841F-7635-4A06-B439-929BF72B4F4F}" srcOrd="0" destOrd="0" presId="urn:microsoft.com/office/officeart/2005/8/layout/vList2"/>
    <dgm:cxn modelId="{A63072C9-D28D-4B9D-9A7E-38A2CA8094CB}" type="presOf" srcId="{85C6E39B-1F3D-4199-B2DA-3BF5CC19EB05}" destId="{B34E19C4-DD39-44A4-A936-921F8A0BB5D7}" srcOrd="0" destOrd="0" presId="urn:microsoft.com/office/officeart/2005/8/layout/vList2"/>
    <dgm:cxn modelId="{5C0930CF-8E30-45F6-8A26-064F1C86C1F8}" type="presOf" srcId="{6D4EDD90-AB0D-43BD-9945-5499C1337E2B}" destId="{F7E6BB7E-B39A-491E-9E2B-8CE9D0B79671}" srcOrd="0" destOrd="0" presId="urn:microsoft.com/office/officeart/2005/8/layout/vList2"/>
    <dgm:cxn modelId="{932276DF-E81D-42C3-B33A-ACCE95052046}" srcId="{85C6E39B-1F3D-4199-B2DA-3BF5CC19EB05}" destId="{EE095133-E479-4711-937F-5D60518FC2FE}" srcOrd="2" destOrd="0" parTransId="{0C17BA0A-7869-4CAA-BC71-8AB1D29967BF}" sibTransId="{7EAAE9C0-57DC-480B-AD5C-3BF309CFE3D7}"/>
    <dgm:cxn modelId="{BFD161EE-6A39-49B5-996E-8495D37CD9B1}" srcId="{85C6E39B-1F3D-4199-B2DA-3BF5CC19EB05}" destId="{6D4EDD90-AB0D-43BD-9945-5499C1337E2B}" srcOrd="1" destOrd="0" parTransId="{5273CE52-8BC8-447D-8F53-4BB6C1779E44}" sibTransId="{8A496FFA-17A7-47DC-BEB9-E6FAE2EE638C}"/>
    <dgm:cxn modelId="{00DB7B85-8F9B-482C-B4E1-1F45E4A7ACC7}" type="presParOf" srcId="{B34E19C4-DD39-44A4-A936-921F8A0BB5D7}" destId="{F3E626D3-8B91-470B-896C-C45AEDF4816A}" srcOrd="0" destOrd="0" presId="urn:microsoft.com/office/officeart/2005/8/layout/vList2"/>
    <dgm:cxn modelId="{42DF410E-F4BE-456D-8AC6-643FA48D1D54}" type="presParOf" srcId="{B34E19C4-DD39-44A4-A936-921F8A0BB5D7}" destId="{27DA50F6-A17E-4071-AA96-E8013BAA385D}" srcOrd="1" destOrd="0" presId="urn:microsoft.com/office/officeart/2005/8/layout/vList2"/>
    <dgm:cxn modelId="{5105AA3A-04A4-4BA1-8C66-565355639230}" type="presParOf" srcId="{B34E19C4-DD39-44A4-A936-921F8A0BB5D7}" destId="{F7E6BB7E-B39A-491E-9E2B-8CE9D0B79671}" srcOrd="2" destOrd="0" presId="urn:microsoft.com/office/officeart/2005/8/layout/vList2"/>
    <dgm:cxn modelId="{1B6EDA35-668C-4100-8FF6-50F3676D46A2}" type="presParOf" srcId="{B34E19C4-DD39-44A4-A936-921F8A0BB5D7}" destId="{F36BBCE3-D643-467B-B465-88CCA72B0AAA}" srcOrd="3" destOrd="0" presId="urn:microsoft.com/office/officeart/2005/8/layout/vList2"/>
    <dgm:cxn modelId="{A1FF95C3-A9BC-408F-8DE4-D0DB58A4F1C2}" type="presParOf" srcId="{B34E19C4-DD39-44A4-A936-921F8A0BB5D7}" destId="{DFCFE709-91ED-48D7-99BF-61D5E40A8506}" srcOrd="4" destOrd="0" presId="urn:microsoft.com/office/officeart/2005/8/layout/vList2"/>
    <dgm:cxn modelId="{7AD59377-C5F6-49CC-B569-1695E5E54B3D}" type="presParOf" srcId="{B34E19C4-DD39-44A4-A936-921F8A0BB5D7}" destId="{93B65511-9769-408A-AD9E-4F6F49AC135A}" srcOrd="5" destOrd="0" presId="urn:microsoft.com/office/officeart/2005/8/layout/vList2"/>
    <dgm:cxn modelId="{2C4773B5-DDDF-4027-B41E-B96743E9ED06}" type="presParOf" srcId="{B34E19C4-DD39-44A4-A936-921F8A0BB5D7}" destId="{84DA841F-7635-4A06-B439-929BF72B4F4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FC1B9E-C7C9-4A79-9EE2-95003BA804EF}" type="doc">
      <dgm:prSet loTypeId="urn:microsoft.com/office/officeart/2008/layout/LinedList" loCatId="list" qsTypeId="urn:microsoft.com/office/officeart/2005/8/quickstyle/simple1" qsCatId="simple" csTypeId="urn:microsoft.com/office/officeart/2005/8/colors/accent2_5" csCatId="accent2"/>
      <dgm:spPr/>
      <dgm:t>
        <a:bodyPr/>
        <a:lstStyle/>
        <a:p>
          <a:endParaRPr lang="en-IE"/>
        </a:p>
      </dgm:t>
    </dgm:pt>
    <dgm:pt modelId="{032D0A9F-3AD2-4F0D-A92D-173D76D12FF9}">
      <dgm:prSet custT="1"/>
      <dgm:spPr/>
      <dgm:t>
        <a:bodyPr/>
        <a:lstStyle/>
        <a:p>
          <a:r>
            <a:rPr lang="en-IE" sz="2000" dirty="0">
              <a:hlinkClick xmlns:r="http://schemas.openxmlformats.org/officeDocument/2006/relationships" r:id="rId1"/>
            </a:rPr>
            <a:t>MU Pride Society</a:t>
          </a:r>
          <a:endParaRPr lang="en-IE" sz="2000" dirty="0"/>
        </a:p>
      </dgm:t>
    </dgm:pt>
    <dgm:pt modelId="{B214F8D8-8E95-48E8-92F2-041BBCB82969}" type="parTrans" cxnId="{541D2DF5-DF8D-4DF1-9324-F05DFA31B8C0}">
      <dgm:prSet/>
      <dgm:spPr/>
      <dgm:t>
        <a:bodyPr/>
        <a:lstStyle/>
        <a:p>
          <a:endParaRPr lang="en-IE" sz="1400"/>
        </a:p>
      </dgm:t>
    </dgm:pt>
    <dgm:pt modelId="{CE2B5139-3574-49A3-BBD5-875376FFB4E6}" type="sibTrans" cxnId="{541D2DF5-DF8D-4DF1-9324-F05DFA31B8C0}">
      <dgm:prSet/>
      <dgm:spPr/>
      <dgm:t>
        <a:bodyPr/>
        <a:lstStyle/>
        <a:p>
          <a:endParaRPr lang="en-IE" sz="1400"/>
        </a:p>
      </dgm:t>
    </dgm:pt>
    <dgm:pt modelId="{737E450B-0DF6-4989-90C4-4F27A90F62D8}">
      <dgm:prSet custT="1"/>
      <dgm:spPr/>
      <dgm:t>
        <a:bodyPr/>
        <a:lstStyle/>
        <a:p>
          <a:r>
            <a:rPr lang="en-IE" sz="2000">
              <a:hlinkClick xmlns:r="http://schemas.openxmlformats.org/officeDocument/2006/relationships" r:id="rId2"/>
            </a:rPr>
            <a:t>LGBT Ireland</a:t>
          </a:r>
          <a:endParaRPr lang="en-IE" sz="2000"/>
        </a:p>
      </dgm:t>
    </dgm:pt>
    <dgm:pt modelId="{DC03AB88-3F9D-4C17-82E4-FAA1E23CAA24}" type="parTrans" cxnId="{D9C9732D-D3EF-438B-A6F0-8BC5B6F658CC}">
      <dgm:prSet/>
      <dgm:spPr/>
      <dgm:t>
        <a:bodyPr/>
        <a:lstStyle/>
        <a:p>
          <a:endParaRPr lang="en-IE" sz="1400"/>
        </a:p>
      </dgm:t>
    </dgm:pt>
    <dgm:pt modelId="{00CAEE02-805E-4C56-B39C-D741894C2F3A}" type="sibTrans" cxnId="{D9C9732D-D3EF-438B-A6F0-8BC5B6F658CC}">
      <dgm:prSet/>
      <dgm:spPr/>
      <dgm:t>
        <a:bodyPr/>
        <a:lstStyle/>
        <a:p>
          <a:endParaRPr lang="en-IE" sz="1400"/>
        </a:p>
      </dgm:t>
    </dgm:pt>
    <dgm:pt modelId="{29955505-CF2C-45FE-8EE1-48FC7D525179}">
      <dgm:prSet custT="1"/>
      <dgm:spPr/>
      <dgm:t>
        <a:bodyPr/>
        <a:lstStyle/>
        <a:p>
          <a:r>
            <a:rPr lang="en-IE" sz="2000">
              <a:hlinkClick xmlns:r="http://schemas.openxmlformats.org/officeDocument/2006/relationships" r:id="rId3"/>
            </a:rPr>
            <a:t>Transgender Equality Network Ireland</a:t>
          </a:r>
          <a:endParaRPr lang="en-IE" sz="2000"/>
        </a:p>
      </dgm:t>
    </dgm:pt>
    <dgm:pt modelId="{00C637B0-5B39-4B49-BE7B-31849F993D79}" type="parTrans" cxnId="{24239AC2-171D-4BAA-91BD-C496335EF5DD}">
      <dgm:prSet/>
      <dgm:spPr/>
      <dgm:t>
        <a:bodyPr/>
        <a:lstStyle/>
        <a:p>
          <a:endParaRPr lang="en-IE" sz="1400"/>
        </a:p>
      </dgm:t>
    </dgm:pt>
    <dgm:pt modelId="{97923B83-3211-470D-B364-77CA6006E435}" type="sibTrans" cxnId="{24239AC2-171D-4BAA-91BD-C496335EF5DD}">
      <dgm:prSet/>
      <dgm:spPr/>
      <dgm:t>
        <a:bodyPr/>
        <a:lstStyle/>
        <a:p>
          <a:endParaRPr lang="en-IE" sz="1400"/>
        </a:p>
      </dgm:t>
    </dgm:pt>
    <dgm:pt modelId="{EBA1CE27-FFF5-449D-960A-E4A834952745}">
      <dgm:prSet custT="1"/>
      <dgm:spPr/>
      <dgm:t>
        <a:bodyPr/>
        <a:lstStyle/>
        <a:p>
          <a:r>
            <a:rPr lang="en-IE" sz="2000">
              <a:hlinkClick xmlns:r="http://schemas.openxmlformats.org/officeDocument/2006/relationships" r:id="rId4"/>
            </a:rPr>
            <a:t>Belong To - LGBTQ+ Youth Ireland</a:t>
          </a:r>
          <a:endParaRPr lang="en-IE" sz="2000"/>
        </a:p>
      </dgm:t>
    </dgm:pt>
    <dgm:pt modelId="{EB675370-42D5-4572-96FC-13143DBECA47}" type="parTrans" cxnId="{F070EA19-E2E8-41A9-9733-AC51AAF7FE8F}">
      <dgm:prSet/>
      <dgm:spPr/>
      <dgm:t>
        <a:bodyPr/>
        <a:lstStyle/>
        <a:p>
          <a:endParaRPr lang="en-IE" sz="1400"/>
        </a:p>
      </dgm:t>
    </dgm:pt>
    <dgm:pt modelId="{1675BF03-1CE0-4817-A2D1-45A7D4A34A93}" type="sibTrans" cxnId="{F070EA19-E2E8-41A9-9733-AC51AAF7FE8F}">
      <dgm:prSet/>
      <dgm:spPr/>
      <dgm:t>
        <a:bodyPr/>
        <a:lstStyle/>
        <a:p>
          <a:endParaRPr lang="en-IE" sz="1400"/>
        </a:p>
      </dgm:t>
    </dgm:pt>
    <dgm:pt modelId="{DAEBFC34-3DF9-4DB9-8B39-76F3FB0E0B2F}" type="pres">
      <dgm:prSet presAssocID="{5EFC1B9E-C7C9-4A79-9EE2-95003BA804EF}" presName="vert0" presStyleCnt="0">
        <dgm:presLayoutVars>
          <dgm:dir/>
          <dgm:animOne val="branch"/>
          <dgm:animLvl val="lvl"/>
        </dgm:presLayoutVars>
      </dgm:prSet>
      <dgm:spPr/>
    </dgm:pt>
    <dgm:pt modelId="{BD844A1C-ADBA-48B0-A052-91DD9A606EB7}" type="pres">
      <dgm:prSet presAssocID="{032D0A9F-3AD2-4F0D-A92D-173D76D12FF9}" presName="thickLine" presStyleLbl="alignNode1" presStyleIdx="0" presStyleCnt="4"/>
      <dgm:spPr/>
    </dgm:pt>
    <dgm:pt modelId="{9F33F9B6-B40D-40C3-8F51-01B2D95A21E1}" type="pres">
      <dgm:prSet presAssocID="{032D0A9F-3AD2-4F0D-A92D-173D76D12FF9}" presName="horz1" presStyleCnt="0"/>
      <dgm:spPr/>
    </dgm:pt>
    <dgm:pt modelId="{27E8527B-80C5-4248-B5B8-840AB26470C4}" type="pres">
      <dgm:prSet presAssocID="{032D0A9F-3AD2-4F0D-A92D-173D76D12FF9}" presName="tx1" presStyleLbl="revTx" presStyleIdx="0" presStyleCnt="4"/>
      <dgm:spPr/>
    </dgm:pt>
    <dgm:pt modelId="{4405C0A1-A73D-4E14-BB92-27596628B791}" type="pres">
      <dgm:prSet presAssocID="{032D0A9F-3AD2-4F0D-A92D-173D76D12FF9}" presName="vert1" presStyleCnt="0"/>
      <dgm:spPr/>
    </dgm:pt>
    <dgm:pt modelId="{199171FA-62E0-44B0-873C-C0FBF556B03F}" type="pres">
      <dgm:prSet presAssocID="{737E450B-0DF6-4989-90C4-4F27A90F62D8}" presName="thickLine" presStyleLbl="alignNode1" presStyleIdx="1" presStyleCnt="4"/>
      <dgm:spPr/>
    </dgm:pt>
    <dgm:pt modelId="{373C0F79-75EC-421C-9B2D-6B906F7224BC}" type="pres">
      <dgm:prSet presAssocID="{737E450B-0DF6-4989-90C4-4F27A90F62D8}" presName="horz1" presStyleCnt="0"/>
      <dgm:spPr/>
    </dgm:pt>
    <dgm:pt modelId="{231E1914-89BE-4368-8CBA-CE7F3E3E06A5}" type="pres">
      <dgm:prSet presAssocID="{737E450B-0DF6-4989-90C4-4F27A90F62D8}" presName="tx1" presStyleLbl="revTx" presStyleIdx="1" presStyleCnt="4"/>
      <dgm:spPr/>
    </dgm:pt>
    <dgm:pt modelId="{02B20CAF-A8BF-4272-ACF7-D565C286200E}" type="pres">
      <dgm:prSet presAssocID="{737E450B-0DF6-4989-90C4-4F27A90F62D8}" presName="vert1" presStyleCnt="0"/>
      <dgm:spPr/>
    </dgm:pt>
    <dgm:pt modelId="{80E97548-B670-4EBD-83E5-A3F96AC091C8}" type="pres">
      <dgm:prSet presAssocID="{29955505-CF2C-45FE-8EE1-48FC7D525179}" presName="thickLine" presStyleLbl="alignNode1" presStyleIdx="2" presStyleCnt="4"/>
      <dgm:spPr/>
    </dgm:pt>
    <dgm:pt modelId="{03FC328A-9421-453E-A12A-C43C71A8C28F}" type="pres">
      <dgm:prSet presAssocID="{29955505-CF2C-45FE-8EE1-48FC7D525179}" presName="horz1" presStyleCnt="0"/>
      <dgm:spPr/>
    </dgm:pt>
    <dgm:pt modelId="{4A79BCC4-ECA1-4C52-8C57-D523E4042E8C}" type="pres">
      <dgm:prSet presAssocID="{29955505-CF2C-45FE-8EE1-48FC7D525179}" presName="tx1" presStyleLbl="revTx" presStyleIdx="2" presStyleCnt="4"/>
      <dgm:spPr/>
    </dgm:pt>
    <dgm:pt modelId="{B2A1E381-5BC2-41A7-B460-8F6BCCE7613B}" type="pres">
      <dgm:prSet presAssocID="{29955505-CF2C-45FE-8EE1-48FC7D525179}" presName="vert1" presStyleCnt="0"/>
      <dgm:spPr/>
    </dgm:pt>
    <dgm:pt modelId="{7D97A7AC-CA9C-41D4-9776-51A3753EEAF9}" type="pres">
      <dgm:prSet presAssocID="{EBA1CE27-FFF5-449D-960A-E4A834952745}" presName="thickLine" presStyleLbl="alignNode1" presStyleIdx="3" presStyleCnt="4"/>
      <dgm:spPr/>
    </dgm:pt>
    <dgm:pt modelId="{C2C24FAE-BF5F-421B-B590-27668C9A2524}" type="pres">
      <dgm:prSet presAssocID="{EBA1CE27-FFF5-449D-960A-E4A834952745}" presName="horz1" presStyleCnt="0"/>
      <dgm:spPr/>
    </dgm:pt>
    <dgm:pt modelId="{C44F6C4D-2796-4AA6-AB9C-B6D7985059B1}" type="pres">
      <dgm:prSet presAssocID="{EBA1CE27-FFF5-449D-960A-E4A834952745}" presName="tx1" presStyleLbl="revTx" presStyleIdx="3" presStyleCnt="4"/>
      <dgm:spPr/>
    </dgm:pt>
    <dgm:pt modelId="{54B0B5E7-D6AD-429B-9ABD-A32C307AA64E}" type="pres">
      <dgm:prSet presAssocID="{EBA1CE27-FFF5-449D-960A-E4A834952745}" presName="vert1" presStyleCnt="0"/>
      <dgm:spPr/>
    </dgm:pt>
  </dgm:ptLst>
  <dgm:cxnLst>
    <dgm:cxn modelId="{F070EA19-E2E8-41A9-9733-AC51AAF7FE8F}" srcId="{5EFC1B9E-C7C9-4A79-9EE2-95003BA804EF}" destId="{EBA1CE27-FFF5-449D-960A-E4A834952745}" srcOrd="3" destOrd="0" parTransId="{EB675370-42D5-4572-96FC-13143DBECA47}" sibTransId="{1675BF03-1CE0-4817-A2D1-45A7D4A34A93}"/>
    <dgm:cxn modelId="{D9C9732D-D3EF-438B-A6F0-8BC5B6F658CC}" srcId="{5EFC1B9E-C7C9-4A79-9EE2-95003BA804EF}" destId="{737E450B-0DF6-4989-90C4-4F27A90F62D8}" srcOrd="1" destOrd="0" parTransId="{DC03AB88-3F9D-4C17-82E4-FAA1E23CAA24}" sibTransId="{00CAEE02-805E-4C56-B39C-D741894C2F3A}"/>
    <dgm:cxn modelId="{3260875D-B2B9-4AAD-A3CB-8DAB3CD3FD72}" type="presOf" srcId="{EBA1CE27-FFF5-449D-960A-E4A834952745}" destId="{C44F6C4D-2796-4AA6-AB9C-B6D7985059B1}" srcOrd="0" destOrd="0" presId="urn:microsoft.com/office/officeart/2008/layout/LinedList"/>
    <dgm:cxn modelId="{82C43494-6979-4997-B11B-A88A5AFB3A56}" type="presOf" srcId="{737E450B-0DF6-4989-90C4-4F27A90F62D8}" destId="{231E1914-89BE-4368-8CBA-CE7F3E3E06A5}" srcOrd="0" destOrd="0" presId="urn:microsoft.com/office/officeart/2008/layout/LinedList"/>
    <dgm:cxn modelId="{24239AC2-171D-4BAA-91BD-C496335EF5DD}" srcId="{5EFC1B9E-C7C9-4A79-9EE2-95003BA804EF}" destId="{29955505-CF2C-45FE-8EE1-48FC7D525179}" srcOrd="2" destOrd="0" parTransId="{00C637B0-5B39-4B49-BE7B-31849F993D79}" sibTransId="{97923B83-3211-470D-B364-77CA6006E435}"/>
    <dgm:cxn modelId="{12B48ACB-CFCB-40F2-81DB-8E1D7112AE16}" type="presOf" srcId="{29955505-CF2C-45FE-8EE1-48FC7D525179}" destId="{4A79BCC4-ECA1-4C52-8C57-D523E4042E8C}" srcOrd="0" destOrd="0" presId="urn:microsoft.com/office/officeart/2008/layout/LinedList"/>
    <dgm:cxn modelId="{547D04DF-DC27-4504-B22F-EAA4291E7A0D}" type="presOf" srcId="{032D0A9F-3AD2-4F0D-A92D-173D76D12FF9}" destId="{27E8527B-80C5-4248-B5B8-840AB26470C4}" srcOrd="0" destOrd="0" presId="urn:microsoft.com/office/officeart/2008/layout/LinedList"/>
    <dgm:cxn modelId="{70E320E6-E5EA-4CFC-81FF-2BD378508813}" type="presOf" srcId="{5EFC1B9E-C7C9-4A79-9EE2-95003BA804EF}" destId="{DAEBFC34-3DF9-4DB9-8B39-76F3FB0E0B2F}" srcOrd="0" destOrd="0" presId="urn:microsoft.com/office/officeart/2008/layout/LinedList"/>
    <dgm:cxn modelId="{541D2DF5-DF8D-4DF1-9324-F05DFA31B8C0}" srcId="{5EFC1B9E-C7C9-4A79-9EE2-95003BA804EF}" destId="{032D0A9F-3AD2-4F0D-A92D-173D76D12FF9}" srcOrd="0" destOrd="0" parTransId="{B214F8D8-8E95-48E8-92F2-041BBCB82969}" sibTransId="{CE2B5139-3574-49A3-BBD5-875376FFB4E6}"/>
    <dgm:cxn modelId="{34EDD024-8E82-4049-8E0B-F43A9FEA15C0}" type="presParOf" srcId="{DAEBFC34-3DF9-4DB9-8B39-76F3FB0E0B2F}" destId="{BD844A1C-ADBA-48B0-A052-91DD9A606EB7}" srcOrd="0" destOrd="0" presId="urn:microsoft.com/office/officeart/2008/layout/LinedList"/>
    <dgm:cxn modelId="{E740D75C-CF3B-4F6C-B2AB-EA46D7AA30EB}" type="presParOf" srcId="{DAEBFC34-3DF9-4DB9-8B39-76F3FB0E0B2F}" destId="{9F33F9B6-B40D-40C3-8F51-01B2D95A21E1}" srcOrd="1" destOrd="0" presId="urn:microsoft.com/office/officeart/2008/layout/LinedList"/>
    <dgm:cxn modelId="{345BD5C4-7346-476B-93E2-5AB90F0D154E}" type="presParOf" srcId="{9F33F9B6-B40D-40C3-8F51-01B2D95A21E1}" destId="{27E8527B-80C5-4248-B5B8-840AB26470C4}" srcOrd="0" destOrd="0" presId="urn:microsoft.com/office/officeart/2008/layout/LinedList"/>
    <dgm:cxn modelId="{97DA187E-1FEA-4CAC-B495-AA11F242D026}" type="presParOf" srcId="{9F33F9B6-B40D-40C3-8F51-01B2D95A21E1}" destId="{4405C0A1-A73D-4E14-BB92-27596628B791}" srcOrd="1" destOrd="0" presId="urn:microsoft.com/office/officeart/2008/layout/LinedList"/>
    <dgm:cxn modelId="{736DA739-7D6A-4742-9C9E-258A1D014119}" type="presParOf" srcId="{DAEBFC34-3DF9-4DB9-8B39-76F3FB0E0B2F}" destId="{199171FA-62E0-44B0-873C-C0FBF556B03F}" srcOrd="2" destOrd="0" presId="urn:microsoft.com/office/officeart/2008/layout/LinedList"/>
    <dgm:cxn modelId="{C36ED69D-7655-4F6C-B2BB-BE0BF0DB94DB}" type="presParOf" srcId="{DAEBFC34-3DF9-4DB9-8B39-76F3FB0E0B2F}" destId="{373C0F79-75EC-421C-9B2D-6B906F7224BC}" srcOrd="3" destOrd="0" presId="urn:microsoft.com/office/officeart/2008/layout/LinedList"/>
    <dgm:cxn modelId="{2E12D176-7BC2-49FD-9BA0-F4B865B0D5E6}" type="presParOf" srcId="{373C0F79-75EC-421C-9B2D-6B906F7224BC}" destId="{231E1914-89BE-4368-8CBA-CE7F3E3E06A5}" srcOrd="0" destOrd="0" presId="urn:microsoft.com/office/officeart/2008/layout/LinedList"/>
    <dgm:cxn modelId="{E2ED4C7A-7451-4BD5-B32D-CBB31C7C8608}" type="presParOf" srcId="{373C0F79-75EC-421C-9B2D-6B906F7224BC}" destId="{02B20CAF-A8BF-4272-ACF7-D565C286200E}" srcOrd="1" destOrd="0" presId="urn:microsoft.com/office/officeart/2008/layout/LinedList"/>
    <dgm:cxn modelId="{6F585EA1-D3F6-4534-8C83-EF9E71C8CF71}" type="presParOf" srcId="{DAEBFC34-3DF9-4DB9-8B39-76F3FB0E0B2F}" destId="{80E97548-B670-4EBD-83E5-A3F96AC091C8}" srcOrd="4" destOrd="0" presId="urn:microsoft.com/office/officeart/2008/layout/LinedList"/>
    <dgm:cxn modelId="{9E8ED2BE-A9C0-47B8-87DD-21D3C4640F04}" type="presParOf" srcId="{DAEBFC34-3DF9-4DB9-8B39-76F3FB0E0B2F}" destId="{03FC328A-9421-453E-A12A-C43C71A8C28F}" srcOrd="5" destOrd="0" presId="urn:microsoft.com/office/officeart/2008/layout/LinedList"/>
    <dgm:cxn modelId="{EB44BB2E-F554-47DD-B6B7-7AA966122C4D}" type="presParOf" srcId="{03FC328A-9421-453E-A12A-C43C71A8C28F}" destId="{4A79BCC4-ECA1-4C52-8C57-D523E4042E8C}" srcOrd="0" destOrd="0" presId="urn:microsoft.com/office/officeart/2008/layout/LinedList"/>
    <dgm:cxn modelId="{AC8902CE-38D6-482B-B371-0E8906EA20D7}" type="presParOf" srcId="{03FC328A-9421-453E-A12A-C43C71A8C28F}" destId="{B2A1E381-5BC2-41A7-B460-8F6BCCE7613B}" srcOrd="1" destOrd="0" presId="urn:microsoft.com/office/officeart/2008/layout/LinedList"/>
    <dgm:cxn modelId="{9ED98EB4-4EBB-4AE5-B76F-5ED466063A85}" type="presParOf" srcId="{DAEBFC34-3DF9-4DB9-8B39-76F3FB0E0B2F}" destId="{7D97A7AC-CA9C-41D4-9776-51A3753EEAF9}" srcOrd="6" destOrd="0" presId="urn:microsoft.com/office/officeart/2008/layout/LinedList"/>
    <dgm:cxn modelId="{1DE87374-7269-4F90-B7CA-0E1BCA7C8C4A}" type="presParOf" srcId="{DAEBFC34-3DF9-4DB9-8B39-76F3FB0E0B2F}" destId="{C2C24FAE-BF5F-421B-B590-27668C9A2524}" srcOrd="7" destOrd="0" presId="urn:microsoft.com/office/officeart/2008/layout/LinedList"/>
    <dgm:cxn modelId="{9E54E3E2-9C95-44E0-AF7E-7F6617A7BF75}" type="presParOf" srcId="{C2C24FAE-BF5F-421B-B590-27668C9A2524}" destId="{C44F6C4D-2796-4AA6-AB9C-B6D7985059B1}" srcOrd="0" destOrd="0" presId="urn:microsoft.com/office/officeart/2008/layout/LinedList"/>
    <dgm:cxn modelId="{8E32B3ED-ECDB-4DDE-9C6F-0F236E2567DE}" type="presParOf" srcId="{C2C24FAE-BF5F-421B-B590-27668C9A2524}" destId="{54B0B5E7-D6AD-429B-9ABD-A32C307AA64E}"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8F94E4-2DDD-4622-A573-2B26ED81ECDF}"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IE"/>
        </a:p>
      </dgm:t>
    </dgm:pt>
    <dgm:pt modelId="{266741FE-CD3B-44EC-816D-7044A749669D}">
      <dgm:prSet/>
      <dgm:spPr/>
      <dgm:t>
        <a:bodyPr/>
        <a:lstStyle/>
        <a:p>
          <a:r>
            <a:rPr lang="en-IE" dirty="0"/>
            <a:t>MU Societies:</a:t>
          </a:r>
        </a:p>
      </dgm:t>
    </dgm:pt>
    <dgm:pt modelId="{F75885D3-1A88-4174-9EE4-97EEAA42761C}" type="parTrans" cxnId="{C8224F2B-EEBF-4E9E-A467-EAF6DEE14EC0}">
      <dgm:prSet/>
      <dgm:spPr/>
      <dgm:t>
        <a:bodyPr/>
        <a:lstStyle/>
        <a:p>
          <a:endParaRPr lang="en-IE"/>
        </a:p>
      </dgm:t>
    </dgm:pt>
    <dgm:pt modelId="{D3CA7EAE-A5D5-4CD0-A468-77DC0522F0E2}" type="sibTrans" cxnId="{C8224F2B-EEBF-4E9E-A467-EAF6DEE14EC0}">
      <dgm:prSet/>
      <dgm:spPr/>
      <dgm:t>
        <a:bodyPr/>
        <a:lstStyle/>
        <a:p>
          <a:endParaRPr lang="en-IE"/>
        </a:p>
      </dgm:t>
    </dgm:pt>
    <dgm:pt modelId="{14F30ED5-E47A-4B99-AC3B-1D713AA362FF}">
      <dgm:prSet/>
      <dgm:spPr/>
      <dgm:t>
        <a:bodyPr/>
        <a:lstStyle/>
        <a:p>
          <a:r>
            <a:rPr lang="en-IE" dirty="0">
              <a:hlinkClick xmlns:r="http://schemas.openxmlformats.org/officeDocument/2006/relationships" r:id="rId1"/>
            </a:rPr>
            <a:t>Africa</a:t>
          </a:r>
          <a:endParaRPr lang="en-IE" dirty="0"/>
        </a:p>
      </dgm:t>
    </dgm:pt>
    <dgm:pt modelId="{85C47912-78E8-48F1-9DF7-BAF46696BC55}" type="parTrans" cxnId="{CD2A0501-672F-499F-B344-625CD0A8F33B}">
      <dgm:prSet/>
      <dgm:spPr/>
      <dgm:t>
        <a:bodyPr/>
        <a:lstStyle/>
        <a:p>
          <a:endParaRPr lang="en-IE"/>
        </a:p>
      </dgm:t>
    </dgm:pt>
    <dgm:pt modelId="{623D86F0-FDD6-4AEC-9AA2-2EFE63BA53A6}" type="sibTrans" cxnId="{CD2A0501-672F-499F-B344-625CD0A8F33B}">
      <dgm:prSet/>
      <dgm:spPr/>
      <dgm:t>
        <a:bodyPr/>
        <a:lstStyle/>
        <a:p>
          <a:endParaRPr lang="en-IE"/>
        </a:p>
      </dgm:t>
    </dgm:pt>
    <dgm:pt modelId="{998DB183-1AF2-4E6E-8990-62C3C214EE38}">
      <dgm:prSet/>
      <dgm:spPr/>
      <dgm:t>
        <a:bodyPr/>
        <a:lstStyle/>
        <a:p>
          <a:r>
            <a:rPr lang="en-IE" dirty="0">
              <a:hlinkClick xmlns:r="http://schemas.openxmlformats.org/officeDocument/2006/relationships" r:id="rId2"/>
            </a:rPr>
            <a:t>Filipino</a:t>
          </a:r>
          <a:endParaRPr lang="en-IE" dirty="0"/>
        </a:p>
      </dgm:t>
    </dgm:pt>
    <dgm:pt modelId="{E21A4F1C-4C0F-4018-8CC7-A517299CC533}" type="parTrans" cxnId="{EAB01E61-A8E7-45EC-A6F9-F7FDA628F8D6}">
      <dgm:prSet/>
      <dgm:spPr/>
      <dgm:t>
        <a:bodyPr/>
        <a:lstStyle/>
        <a:p>
          <a:endParaRPr lang="en-IE"/>
        </a:p>
      </dgm:t>
    </dgm:pt>
    <dgm:pt modelId="{EA26F64D-1E3C-46BE-810D-039CBA8A7DB9}" type="sibTrans" cxnId="{EAB01E61-A8E7-45EC-A6F9-F7FDA628F8D6}">
      <dgm:prSet/>
      <dgm:spPr/>
      <dgm:t>
        <a:bodyPr/>
        <a:lstStyle/>
        <a:p>
          <a:endParaRPr lang="en-IE"/>
        </a:p>
      </dgm:t>
    </dgm:pt>
    <dgm:pt modelId="{46237E42-C927-4A39-B9DD-9BC4AC6E5B54}">
      <dgm:prSet/>
      <dgm:spPr/>
      <dgm:t>
        <a:bodyPr/>
        <a:lstStyle/>
        <a:p>
          <a:r>
            <a:rPr lang="en-IE" dirty="0">
              <a:hlinkClick xmlns:r="http://schemas.openxmlformats.org/officeDocument/2006/relationships" r:id="rId3"/>
            </a:rPr>
            <a:t>Korean</a:t>
          </a:r>
          <a:endParaRPr lang="en-IE" dirty="0"/>
        </a:p>
      </dgm:t>
    </dgm:pt>
    <dgm:pt modelId="{98F95CB8-3CBD-479F-80BE-CDFA2C7F2284}" type="parTrans" cxnId="{FE9B4FE1-C517-46E5-A7F0-8FDDF418CC0E}">
      <dgm:prSet/>
      <dgm:spPr/>
      <dgm:t>
        <a:bodyPr/>
        <a:lstStyle/>
        <a:p>
          <a:endParaRPr lang="en-IE"/>
        </a:p>
      </dgm:t>
    </dgm:pt>
    <dgm:pt modelId="{56346A65-1F0A-49A0-B8C8-880E11420C2B}" type="sibTrans" cxnId="{FE9B4FE1-C517-46E5-A7F0-8FDDF418CC0E}">
      <dgm:prSet/>
      <dgm:spPr/>
      <dgm:t>
        <a:bodyPr/>
        <a:lstStyle/>
        <a:p>
          <a:endParaRPr lang="en-IE"/>
        </a:p>
      </dgm:t>
    </dgm:pt>
    <dgm:pt modelId="{3842601C-D50C-48D8-9CED-4D1F0D1B7EBA}">
      <dgm:prSet/>
      <dgm:spPr/>
      <dgm:t>
        <a:bodyPr/>
        <a:lstStyle/>
        <a:p>
          <a:r>
            <a:rPr lang="en-IE" dirty="0">
              <a:hlinkClick xmlns:r="http://schemas.openxmlformats.org/officeDocument/2006/relationships" r:id="rId4"/>
            </a:rPr>
            <a:t>Indian</a:t>
          </a:r>
          <a:endParaRPr lang="en-IE" dirty="0"/>
        </a:p>
      </dgm:t>
    </dgm:pt>
    <dgm:pt modelId="{62FA1533-F15C-47AE-89A1-AE9FEEB81E9B}" type="parTrans" cxnId="{E52F26DB-2F53-4E6E-87C4-96DF5F3229A9}">
      <dgm:prSet/>
      <dgm:spPr/>
      <dgm:t>
        <a:bodyPr/>
        <a:lstStyle/>
        <a:p>
          <a:endParaRPr lang="en-IE"/>
        </a:p>
      </dgm:t>
    </dgm:pt>
    <dgm:pt modelId="{1192CB76-27EA-4CF4-B4F8-3A49E89F1D39}" type="sibTrans" cxnId="{E52F26DB-2F53-4E6E-87C4-96DF5F3229A9}">
      <dgm:prSet/>
      <dgm:spPr/>
      <dgm:t>
        <a:bodyPr/>
        <a:lstStyle/>
        <a:p>
          <a:endParaRPr lang="en-IE"/>
        </a:p>
      </dgm:t>
    </dgm:pt>
    <dgm:pt modelId="{01F108B7-004A-4801-AF9A-7B99CDDC77B0}">
      <dgm:prSet/>
      <dgm:spPr/>
      <dgm:t>
        <a:bodyPr/>
        <a:lstStyle/>
        <a:p>
          <a:r>
            <a:rPr lang="en-IE" dirty="0">
              <a:hlinkClick xmlns:r="http://schemas.openxmlformats.org/officeDocument/2006/relationships" r:id="rId5"/>
            </a:rPr>
            <a:t>Japanese Culture</a:t>
          </a:r>
          <a:endParaRPr lang="en-IE" dirty="0"/>
        </a:p>
      </dgm:t>
    </dgm:pt>
    <dgm:pt modelId="{948AEFEA-96EC-45CB-B4B0-8F204B2C5E9A}" type="parTrans" cxnId="{BADF803F-EA50-47FF-8A47-BC461BBB185D}">
      <dgm:prSet/>
      <dgm:spPr/>
      <dgm:t>
        <a:bodyPr/>
        <a:lstStyle/>
        <a:p>
          <a:endParaRPr lang="en-IE"/>
        </a:p>
      </dgm:t>
    </dgm:pt>
    <dgm:pt modelId="{E87E7B03-8291-4ADF-BDB5-C19DEE9F36DF}" type="sibTrans" cxnId="{BADF803F-EA50-47FF-8A47-BC461BBB185D}">
      <dgm:prSet/>
      <dgm:spPr/>
      <dgm:t>
        <a:bodyPr/>
        <a:lstStyle/>
        <a:p>
          <a:endParaRPr lang="en-IE"/>
        </a:p>
      </dgm:t>
    </dgm:pt>
    <dgm:pt modelId="{679BB2C7-884C-49DE-B982-175F22E0CB72}">
      <dgm:prSet/>
      <dgm:spPr/>
      <dgm:t>
        <a:bodyPr/>
        <a:lstStyle/>
        <a:p>
          <a:r>
            <a:rPr lang="en-IE">
              <a:hlinkClick xmlns:r="http://schemas.openxmlformats.org/officeDocument/2006/relationships" r:id="rId6">
                <a:extLst>
                  <a:ext uri="{A12FA001-AC4F-418D-AE19-62706E023703}">
                    <ahyp:hlinkClr xmlns:ahyp="http://schemas.microsoft.com/office/drawing/2018/hyperlinkcolor" val="tx"/>
                  </a:ext>
                </a:extLst>
              </a:hlinkClick>
            </a:rPr>
            <a:t>Irish Network Against Racism</a:t>
          </a:r>
          <a:endParaRPr lang="en-IE"/>
        </a:p>
      </dgm:t>
    </dgm:pt>
    <dgm:pt modelId="{D238273C-2F23-4FFC-959A-34A7DB9515EB}" type="parTrans" cxnId="{09D5617A-5EB3-47EE-84A9-13B44A8C5083}">
      <dgm:prSet/>
      <dgm:spPr/>
      <dgm:t>
        <a:bodyPr/>
        <a:lstStyle/>
        <a:p>
          <a:endParaRPr lang="en-IE"/>
        </a:p>
      </dgm:t>
    </dgm:pt>
    <dgm:pt modelId="{7C2A98C2-93F8-4120-B2C6-4483684BE83F}" type="sibTrans" cxnId="{09D5617A-5EB3-47EE-84A9-13B44A8C5083}">
      <dgm:prSet/>
      <dgm:spPr/>
      <dgm:t>
        <a:bodyPr/>
        <a:lstStyle/>
        <a:p>
          <a:endParaRPr lang="en-IE"/>
        </a:p>
      </dgm:t>
    </dgm:pt>
    <dgm:pt modelId="{668F5E6F-746A-414D-B7BE-B82D180F02D3}">
      <dgm:prSet/>
      <dgm:spPr/>
      <dgm:t>
        <a:bodyPr/>
        <a:lstStyle/>
        <a:p>
          <a:r>
            <a:rPr lang="en-IE">
              <a:hlinkClick xmlns:r="http://schemas.openxmlformats.org/officeDocument/2006/relationships" r:id="rId7">
                <a:extLst>
                  <a:ext uri="{A12FA001-AC4F-418D-AE19-62706E023703}">
                    <ahyp:hlinkClr xmlns:ahyp="http://schemas.microsoft.com/office/drawing/2018/hyperlinkcolor" val="tx"/>
                  </a:ext>
                </a:extLst>
              </a:hlinkClick>
            </a:rPr>
            <a:t>Pavee Point Traveller and Roma Centre</a:t>
          </a:r>
          <a:endParaRPr lang="en-IE" dirty="0"/>
        </a:p>
      </dgm:t>
    </dgm:pt>
    <dgm:pt modelId="{1F7AC7B0-80B0-453D-A00F-5D0DD6DB6302}" type="parTrans" cxnId="{D6D7CA17-5746-4808-85BE-BEE3CD3728F4}">
      <dgm:prSet/>
      <dgm:spPr/>
      <dgm:t>
        <a:bodyPr/>
        <a:lstStyle/>
        <a:p>
          <a:endParaRPr lang="en-IE"/>
        </a:p>
      </dgm:t>
    </dgm:pt>
    <dgm:pt modelId="{6EF31276-2478-4EC3-8251-22D7EC53D555}" type="sibTrans" cxnId="{D6D7CA17-5746-4808-85BE-BEE3CD3728F4}">
      <dgm:prSet/>
      <dgm:spPr/>
      <dgm:t>
        <a:bodyPr/>
        <a:lstStyle/>
        <a:p>
          <a:endParaRPr lang="en-IE"/>
        </a:p>
      </dgm:t>
    </dgm:pt>
    <dgm:pt modelId="{7DC29BFC-B1EC-431C-8C75-6ACBB20FEE03}" type="pres">
      <dgm:prSet presAssocID="{F98F94E4-2DDD-4622-A573-2B26ED81ECDF}" presName="linear" presStyleCnt="0">
        <dgm:presLayoutVars>
          <dgm:dir/>
          <dgm:animLvl val="lvl"/>
          <dgm:resizeHandles val="exact"/>
        </dgm:presLayoutVars>
      </dgm:prSet>
      <dgm:spPr/>
    </dgm:pt>
    <dgm:pt modelId="{28D79F98-C01A-43D3-9521-9F7EF570D5FB}" type="pres">
      <dgm:prSet presAssocID="{266741FE-CD3B-44EC-816D-7044A749669D}" presName="parentLin" presStyleCnt="0"/>
      <dgm:spPr/>
    </dgm:pt>
    <dgm:pt modelId="{1F4CCEAE-AF86-4B96-BD41-A493370DCA2D}" type="pres">
      <dgm:prSet presAssocID="{266741FE-CD3B-44EC-816D-7044A749669D}" presName="parentLeftMargin" presStyleLbl="node1" presStyleIdx="0" presStyleCnt="3"/>
      <dgm:spPr/>
    </dgm:pt>
    <dgm:pt modelId="{6F32AC5D-CFAF-4673-8EC9-EC6E62AFF7D4}" type="pres">
      <dgm:prSet presAssocID="{266741FE-CD3B-44EC-816D-7044A749669D}" presName="parentText" presStyleLbl="node1" presStyleIdx="0" presStyleCnt="3">
        <dgm:presLayoutVars>
          <dgm:chMax val="0"/>
          <dgm:bulletEnabled val="1"/>
        </dgm:presLayoutVars>
      </dgm:prSet>
      <dgm:spPr/>
    </dgm:pt>
    <dgm:pt modelId="{436C5F1B-0DBF-4C55-AEB8-CFC7DB613531}" type="pres">
      <dgm:prSet presAssocID="{266741FE-CD3B-44EC-816D-7044A749669D}" presName="negativeSpace" presStyleCnt="0"/>
      <dgm:spPr/>
    </dgm:pt>
    <dgm:pt modelId="{E73D8A8A-4F0C-4290-B13A-3CFB89A081FA}" type="pres">
      <dgm:prSet presAssocID="{266741FE-CD3B-44EC-816D-7044A749669D}" presName="childText" presStyleLbl="conFgAcc1" presStyleIdx="0" presStyleCnt="3">
        <dgm:presLayoutVars>
          <dgm:bulletEnabled val="1"/>
        </dgm:presLayoutVars>
      </dgm:prSet>
      <dgm:spPr/>
    </dgm:pt>
    <dgm:pt modelId="{F878E361-823B-4FAE-AA3D-46B45528FDF7}" type="pres">
      <dgm:prSet presAssocID="{D3CA7EAE-A5D5-4CD0-A468-77DC0522F0E2}" presName="spaceBetweenRectangles" presStyleCnt="0"/>
      <dgm:spPr/>
    </dgm:pt>
    <dgm:pt modelId="{F06024C4-F764-4423-BF1D-EEA8F8C328F0}" type="pres">
      <dgm:prSet presAssocID="{679BB2C7-884C-49DE-B982-175F22E0CB72}" presName="parentLin" presStyleCnt="0"/>
      <dgm:spPr/>
    </dgm:pt>
    <dgm:pt modelId="{0A36B871-81A7-47D0-951A-1F767818E455}" type="pres">
      <dgm:prSet presAssocID="{679BB2C7-884C-49DE-B982-175F22E0CB72}" presName="parentLeftMargin" presStyleLbl="node1" presStyleIdx="0" presStyleCnt="3"/>
      <dgm:spPr/>
    </dgm:pt>
    <dgm:pt modelId="{367C9553-80AD-4911-9D2D-E71CAAE9F92C}" type="pres">
      <dgm:prSet presAssocID="{679BB2C7-884C-49DE-B982-175F22E0CB72}" presName="parentText" presStyleLbl="node1" presStyleIdx="1" presStyleCnt="3">
        <dgm:presLayoutVars>
          <dgm:chMax val="0"/>
          <dgm:bulletEnabled val="1"/>
        </dgm:presLayoutVars>
      </dgm:prSet>
      <dgm:spPr/>
    </dgm:pt>
    <dgm:pt modelId="{4FBB40A0-6868-436C-BF47-143CAE08EDB0}" type="pres">
      <dgm:prSet presAssocID="{679BB2C7-884C-49DE-B982-175F22E0CB72}" presName="negativeSpace" presStyleCnt="0"/>
      <dgm:spPr/>
    </dgm:pt>
    <dgm:pt modelId="{E9C09BB2-8B58-46C0-A5EE-178AB50B35E8}" type="pres">
      <dgm:prSet presAssocID="{679BB2C7-884C-49DE-B982-175F22E0CB72}" presName="childText" presStyleLbl="conFgAcc1" presStyleIdx="1" presStyleCnt="3">
        <dgm:presLayoutVars>
          <dgm:bulletEnabled val="1"/>
        </dgm:presLayoutVars>
      </dgm:prSet>
      <dgm:spPr/>
    </dgm:pt>
    <dgm:pt modelId="{982BAF8F-703E-49E1-909A-48CDC1B1DFB5}" type="pres">
      <dgm:prSet presAssocID="{7C2A98C2-93F8-4120-B2C6-4483684BE83F}" presName="spaceBetweenRectangles" presStyleCnt="0"/>
      <dgm:spPr/>
    </dgm:pt>
    <dgm:pt modelId="{B9A45B3F-0567-4FCC-BB96-9F3F05B9105F}" type="pres">
      <dgm:prSet presAssocID="{668F5E6F-746A-414D-B7BE-B82D180F02D3}" presName="parentLin" presStyleCnt="0"/>
      <dgm:spPr/>
    </dgm:pt>
    <dgm:pt modelId="{42D50C20-2BBB-4C3C-B65D-E400ED4B54B5}" type="pres">
      <dgm:prSet presAssocID="{668F5E6F-746A-414D-B7BE-B82D180F02D3}" presName="parentLeftMargin" presStyleLbl="node1" presStyleIdx="1" presStyleCnt="3"/>
      <dgm:spPr/>
    </dgm:pt>
    <dgm:pt modelId="{7E0FCF8E-5591-4CBD-B1FD-D1E6A2CFE821}" type="pres">
      <dgm:prSet presAssocID="{668F5E6F-746A-414D-B7BE-B82D180F02D3}" presName="parentText" presStyleLbl="node1" presStyleIdx="2" presStyleCnt="3">
        <dgm:presLayoutVars>
          <dgm:chMax val="0"/>
          <dgm:bulletEnabled val="1"/>
        </dgm:presLayoutVars>
      </dgm:prSet>
      <dgm:spPr/>
    </dgm:pt>
    <dgm:pt modelId="{F6950A8A-839E-46F1-8E1B-C98C146EDB92}" type="pres">
      <dgm:prSet presAssocID="{668F5E6F-746A-414D-B7BE-B82D180F02D3}" presName="negativeSpace" presStyleCnt="0"/>
      <dgm:spPr/>
    </dgm:pt>
    <dgm:pt modelId="{2D3DC021-7277-428C-A2F0-005A1BE1F955}" type="pres">
      <dgm:prSet presAssocID="{668F5E6F-746A-414D-B7BE-B82D180F02D3}" presName="childText" presStyleLbl="conFgAcc1" presStyleIdx="2" presStyleCnt="3">
        <dgm:presLayoutVars>
          <dgm:bulletEnabled val="1"/>
        </dgm:presLayoutVars>
      </dgm:prSet>
      <dgm:spPr/>
    </dgm:pt>
  </dgm:ptLst>
  <dgm:cxnLst>
    <dgm:cxn modelId="{CD2A0501-672F-499F-B344-625CD0A8F33B}" srcId="{266741FE-CD3B-44EC-816D-7044A749669D}" destId="{14F30ED5-E47A-4B99-AC3B-1D713AA362FF}" srcOrd="0" destOrd="0" parTransId="{85C47912-78E8-48F1-9DF7-BAF46696BC55}" sibTransId="{623D86F0-FDD6-4AEC-9AA2-2EFE63BA53A6}"/>
    <dgm:cxn modelId="{3A48ED02-807E-4A3C-9F71-23DE35885C91}" type="presOf" srcId="{46237E42-C927-4A39-B9DD-9BC4AC6E5B54}" destId="{E73D8A8A-4F0C-4290-B13A-3CFB89A081FA}" srcOrd="0" destOrd="2" presId="urn:microsoft.com/office/officeart/2005/8/layout/list1"/>
    <dgm:cxn modelId="{3B52AE03-C2A8-4FF9-9195-444D8D5A8953}" type="presOf" srcId="{668F5E6F-746A-414D-B7BE-B82D180F02D3}" destId="{7E0FCF8E-5591-4CBD-B1FD-D1E6A2CFE821}" srcOrd="1" destOrd="0" presId="urn:microsoft.com/office/officeart/2005/8/layout/list1"/>
    <dgm:cxn modelId="{D6D7CA17-5746-4808-85BE-BEE3CD3728F4}" srcId="{F98F94E4-2DDD-4622-A573-2B26ED81ECDF}" destId="{668F5E6F-746A-414D-B7BE-B82D180F02D3}" srcOrd="2" destOrd="0" parTransId="{1F7AC7B0-80B0-453D-A00F-5D0DD6DB6302}" sibTransId="{6EF31276-2478-4EC3-8251-22D7EC53D555}"/>
    <dgm:cxn modelId="{C8224F2B-EEBF-4E9E-A467-EAF6DEE14EC0}" srcId="{F98F94E4-2DDD-4622-A573-2B26ED81ECDF}" destId="{266741FE-CD3B-44EC-816D-7044A749669D}" srcOrd="0" destOrd="0" parTransId="{F75885D3-1A88-4174-9EE4-97EEAA42761C}" sibTransId="{D3CA7EAE-A5D5-4CD0-A468-77DC0522F0E2}"/>
    <dgm:cxn modelId="{595D363E-D86A-4298-BD71-D0D9DF7B5171}" type="presOf" srcId="{679BB2C7-884C-49DE-B982-175F22E0CB72}" destId="{0A36B871-81A7-47D0-951A-1F767818E455}" srcOrd="0" destOrd="0" presId="urn:microsoft.com/office/officeart/2005/8/layout/list1"/>
    <dgm:cxn modelId="{BADF803F-EA50-47FF-8A47-BC461BBB185D}" srcId="{266741FE-CD3B-44EC-816D-7044A749669D}" destId="{01F108B7-004A-4801-AF9A-7B99CDDC77B0}" srcOrd="4" destOrd="0" parTransId="{948AEFEA-96EC-45CB-B4B0-8F204B2C5E9A}" sibTransId="{E87E7B03-8291-4ADF-BDB5-C19DEE9F36DF}"/>
    <dgm:cxn modelId="{FF5BBF5E-E92D-4802-A680-324A3AD03F51}" type="presOf" srcId="{F98F94E4-2DDD-4622-A573-2B26ED81ECDF}" destId="{7DC29BFC-B1EC-431C-8C75-6ACBB20FEE03}" srcOrd="0" destOrd="0" presId="urn:microsoft.com/office/officeart/2005/8/layout/list1"/>
    <dgm:cxn modelId="{EAB01E61-A8E7-45EC-A6F9-F7FDA628F8D6}" srcId="{266741FE-CD3B-44EC-816D-7044A749669D}" destId="{998DB183-1AF2-4E6E-8990-62C3C214EE38}" srcOrd="1" destOrd="0" parTransId="{E21A4F1C-4C0F-4018-8CC7-A517299CC533}" sibTransId="{EA26F64D-1E3C-46BE-810D-039CBA8A7DB9}"/>
    <dgm:cxn modelId="{CC75ED67-CD9B-413E-AB74-66C73E0AE38F}" type="presOf" srcId="{998DB183-1AF2-4E6E-8990-62C3C214EE38}" destId="{E73D8A8A-4F0C-4290-B13A-3CFB89A081FA}" srcOrd="0" destOrd="1" presId="urn:microsoft.com/office/officeart/2005/8/layout/list1"/>
    <dgm:cxn modelId="{87A4726C-58F7-4145-B2F6-9EDDA4BCCC1D}" type="presOf" srcId="{266741FE-CD3B-44EC-816D-7044A749669D}" destId="{6F32AC5D-CFAF-4673-8EC9-EC6E62AFF7D4}" srcOrd="1" destOrd="0" presId="urn:microsoft.com/office/officeart/2005/8/layout/list1"/>
    <dgm:cxn modelId="{980AA952-6E01-4D30-B748-81652DD08658}" type="presOf" srcId="{3842601C-D50C-48D8-9CED-4D1F0D1B7EBA}" destId="{E73D8A8A-4F0C-4290-B13A-3CFB89A081FA}" srcOrd="0" destOrd="3" presId="urn:microsoft.com/office/officeart/2005/8/layout/list1"/>
    <dgm:cxn modelId="{09D5617A-5EB3-47EE-84A9-13B44A8C5083}" srcId="{F98F94E4-2DDD-4622-A573-2B26ED81ECDF}" destId="{679BB2C7-884C-49DE-B982-175F22E0CB72}" srcOrd="1" destOrd="0" parTransId="{D238273C-2F23-4FFC-959A-34A7DB9515EB}" sibTransId="{7C2A98C2-93F8-4120-B2C6-4483684BE83F}"/>
    <dgm:cxn modelId="{DF696AA0-68A8-4377-9597-2B501BECA5FB}" type="presOf" srcId="{14F30ED5-E47A-4B99-AC3B-1D713AA362FF}" destId="{E73D8A8A-4F0C-4290-B13A-3CFB89A081FA}" srcOrd="0" destOrd="0" presId="urn:microsoft.com/office/officeart/2005/8/layout/list1"/>
    <dgm:cxn modelId="{F3E424B4-B0C7-4B3F-9659-EA4630E578EC}" type="presOf" srcId="{679BB2C7-884C-49DE-B982-175F22E0CB72}" destId="{367C9553-80AD-4911-9D2D-E71CAAE9F92C}" srcOrd="1" destOrd="0" presId="urn:microsoft.com/office/officeart/2005/8/layout/list1"/>
    <dgm:cxn modelId="{D33AF0D2-2E37-4899-91D8-FD2A16C98C55}" type="presOf" srcId="{266741FE-CD3B-44EC-816D-7044A749669D}" destId="{1F4CCEAE-AF86-4B96-BD41-A493370DCA2D}" srcOrd="0" destOrd="0" presId="urn:microsoft.com/office/officeart/2005/8/layout/list1"/>
    <dgm:cxn modelId="{E52F26DB-2F53-4E6E-87C4-96DF5F3229A9}" srcId="{266741FE-CD3B-44EC-816D-7044A749669D}" destId="{3842601C-D50C-48D8-9CED-4D1F0D1B7EBA}" srcOrd="3" destOrd="0" parTransId="{62FA1533-F15C-47AE-89A1-AE9FEEB81E9B}" sibTransId="{1192CB76-27EA-4CF4-B4F8-3A49E89F1D39}"/>
    <dgm:cxn modelId="{C36DB2DC-5226-428B-BAA9-12C0A180AF11}" type="presOf" srcId="{668F5E6F-746A-414D-B7BE-B82D180F02D3}" destId="{42D50C20-2BBB-4C3C-B65D-E400ED4B54B5}" srcOrd="0" destOrd="0" presId="urn:microsoft.com/office/officeart/2005/8/layout/list1"/>
    <dgm:cxn modelId="{FE9B4FE1-C517-46E5-A7F0-8FDDF418CC0E}" srcId="{266741FE-CD3B-44EC-816D-7044A749669D}" destId="{46237E42-C927-4A39-B9DD-9BC4AC6E5B54}" srcOrd="2" destOrd="0" parTransId="{98F95CB8-3CBD-479F-80BE-CDFA2C7F2284}" sibTransId="{56346A65-1F0A-49A0-B8C8-880E11420C2B}"/>
    <dgm:cxn modelId="{7DBDD6FA-9EF5-45D8-8701-8C909DAE0261}" type="presOf" srcId="{01F108B7-004A-4801-AF9A-7B99CDDC77B0}" destId="{E73D8A8A-4F0C-4290-B13A-3CFB89A081FA}" srcOrd="0" destOrd="4" presId="urn:microsoft.com/office/officeart/2005/8/layout/list1"/>
    <dgm:cxn modelId="{A7F50C2C-123B-40F3-A779-71C652257BEF}" type="presParOf" srcId="{7DC29BFC-B1EC-431C-8C75-6ACBB20FEE03}" destId="{28D79F98-C01A-43D3-9521-9F7EF570D5FB}" srcOrd="0" destOrd="0" presId="urn:microsoft.com/office/officeart/2005/8/layout/list1"/>
    <dgm:cxn modelId="{0EEB2D5A-6A5A-48A3-862E-AEB987F0D476}" type="presParOf" srcId="{28D79F98-C01A-43D3-9521-9F7EF570D5FB}" destId="{1F4CCEAE-AF86-4B96-BD41-A493370DCA2D}" srcOrd="0" destOrd="0" presId="urn:microsoft.com/office/officeart/2005/8/layout/list1"/>
    <dgm:cxn modelId="{E889899E-B0F1-47B5-92E2-FF057CF87B73}" type="presParOf" srcId="{28D79F98-C01A-43D3-9521-9F7EF570D5FB}" destId="{6F32AC5D-CFAF-4673-8EC9-EC6E62AFF7D4}" srcOrd="1" destOrd="0" presId="urn:microsoft.com/office/officeart/2005/8/layout/list1"/>
    <dgm:cxn modelId="{E874D8F4-2270-4821-BE1D-3179D466FE83}" type="presParOf" srcId="{7DC29BFC-B1EC-431C-8C75-6ACBB20FEE03}" destId="{436C5F1B-0DBF-4C55-AEB8-CFC7DB613531}" srcOrd="1" destOrd="0" presId="urn:microsoft.com/office/officeart/2005/8/layout/list1"/>
    <dgm:cxn modelId="{EA387121-CFA9-4DB6-9275-DFEC094E0248}" type="presParOf" srcId="{7DC29BFC-B1EC-431C-8C75-6ACBB20FEE03}" destId="{E73D8A8A-4F0C-4290-B13A-3CFB89A081FA}" srcOrd="2" destOrd="0" presId="urn:microsoft.com/office/officeart/2005/8/layout/list1"/>
    <dgm:cxn modelId="{5EDED413-94DA-437E-A1C9-311DB7BF45C6}" type="presParOf" srcId="{7DC29BFC-B1EC-431C-8C75-6ACBB20FEE03}" destId="{F878E361-823B-4FAE-AA3D-46B45528FDF7}" srcOrd="3" destOrd="0" presId="urn:microsoft.com/office/officeart/2005/8/layout/list1"/>
    <dgm:cxn modelId="{2AA9475B-BDD3-4725-AD28-2C61986BD4C8}" type="presParOf" srcId="{7DC29BFC-B1EC-431C-8C75-6ACBB20FEE03}" destId="{F06024C4-F764-4423-BF1D-EEA8F8C328F0}" srcOrd="4" destOrd="0" presId="urn:microsoft.com/office/officeart/2005/8/layout/list1"/>
    <dgm:cxn modelId="{9F924E67-678C-42A6-92CA-9D805B42B21D}" type="presParOf" srcId="{F06024C4-F764-4423-BF1D-EEA8F8C328F0}" destId="{0A36B871-81A7-47D0-951A-1F767818E455}" srcOrd="0" destOrd="0" presId="urn:microsoft.com/office/officeart/2005/8/layout/list1"/>
    <dgm:cxn modelId="{4EF4A4FD-CAC2-4742-AA93-322B62BEAD3D}" type="presParOf" srcId="{F06024C4-F764-4423-BF1D-EEA8F8C328F0}" destId="{367C9553-80AD-4911-9D2D-E71CAAE9F92C}" srcOrd="1" destOrd="0" presId="urn:microsoft.com/office/officeart/2005/8/layout/list1"/>
    <dgm:cxn modelId="{D40EB098-A612-443D-97E6-93DBD2AE9921}" type="presParOf" srcId="{7DC29BFC-B1EC-431C-8C75-6ACBB20FEE03}" destId="{4FBB40A0-6868-436C-BF47-143CAE08EDB0}" srcOrd="5" destOrd="0" presId="urn:microsoft.com/office/officeart/2005/8/layout/list1"/>
    <dgm:cxn modelId="{D0DE9E9D-A6A8-453B-AB17-CB650AC840F2}" type="presParOf" srcId="{7DC29BFC-B1EC-431C-8C75-6ACBB20FEE03}" destId="{E9C09BB2-8B58-46C0-A5EE-178AB50B35E8}" srcOrd="6" destOrd="0" presId="urn:microsoft.com/office/officeart/2005/8/layout/list1"/>
    <dgm:cxn modelId="{8167C72B-DF73-4E36-AD33-611421C2B2EF}" type="presParOf" srcId="{7DC29BFC-B1EC-431C-8C75-6ACBB20FEE03}" destId="{982BAF8F-703E-49E1-909A-48CDC1B1DFB5}" srcOrd="7" destOrd="0" presId="urn:microsoft.com/office/officeart/2005/8/layout/list1"/>
    <dgm:cxn modelId="{B9E1290F-D6E4-472E-8779-18FEF38F1AB1}" type="presParOf" srcId="{7DC29BFC-B1EC-431C-8C75-6ACBB20FEE03}" destId="{B9A45B3F-0567-4FCC-BB96-9F3F05B9105F}" srcOrd="8" destOrd="0" presId="urn:microsoft.com/office/officeart/2005/8/layout/list1"/>
    <dgm:cxn modelId="{20F9EC1F-5AB5-4CFE-8931-5DE949A3F4FB}" type="presParOf" srcId="{B9A45B3F-0567-4FCC-BB96-9F3F05B9105F}" destId="{42D50C20-2BBB-4C3C-B65D-E400ED4B54B5}" srcOrd="0" destOrd="0" presId="urn:microsoft.com/office/officeart/2005/8/layout/list1"/>
    <dgm:cxn modelId="{DFB3ED04-B56E-476F-A4D3-2F58CEF37FDA}" type="presParOf" srcId="{B9A45B3F-0567-4FCC-BB96-9F3F05B9105F}" destId="{7E0FCF8E-5591-4CBD-B1FD-D1E6A2CFE821}" srcOrd="1" destOrd="0" presId="urn:microsoft.com/office/officeart/2005/8/layout/list1"/>
    <dgm:cxn modelId="{CC1DCAAB-164C-49B2-AD67-63B34C04B803}" type="presParOf" srcId="{7DC29BFC-B1EC-431C-8C75-6ACBB20FEE03}" destId="{F6950A8A-839E-46F1-8E1B-C98C146EDB92}" srcOrd="9" destOrd="0" presId="urn:microsoft.com/office/officeart/2005/8/layout/list1"/>
    <dgm:cxn modelId="{8E3CEAA5-9A7C-4FD9-8A16-C9E6E2A2C9A2}" type="presParOf" srcId="{7DC29BFC-B1EC-431C-8C75-6ACBB20FEE03}" destId="{2D3DC021-7277-428C-A2F0-005A1BE1F95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FAD320-176C-4390-AD11-5ACEDCA20E9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3DD70D9-7A1E-4D18-9BB8-933CBD9E451B}">
      <dgm:prSet/>
      <dgm:spPr/>
      <dgm:t>
        <a:bodyPr/>
        <a:lstStyle/>
        <a:p>
          <a:r>
            <a:rPr lang="en-IE" dirty="0">
              <a:solidFill>
                <a:schemeClr val="bg1"/>
              </a:solidFill>
            </a:rPr>
            <a:t>Maynooth has a number of options for </a:t>
          </a:r>
          <a:r>
            <a:rPr lang="en-IE"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Christian services</a:t>
          </a:r>
          <a:r>
            <a:rPr lang="en-IE" dirty="0">
              <a:solidFill>
                <a:schemeClr val="bg1"/>
              </a:solidFill>
            </a:rPr>
            <a:t>, with Catholic mass held on the South Campus daily</a:t>
          </a:r>
          <a:endParaRPr lang="en-US" dirty="0">
            <a:solidFill>
              <a:schemeClr val="bg1"/>
            </a:solidFill>
          </a:endParaRPr>
        </a:p>
      </dgm:t>
    </dgm:pt>
    <dgm:pt modelId="{ACFE72A6-D8F2-4C85-AA23-3DEE85201CDF}" type="parTrans" cxnId="{76137A28-3AC8-43F8-9585-9F42B180E728}">
      <dgm:prSet/>
      <dgm:spPr/>
      <dgm:t>
        <a:bodyPr/>
        <a:lstStyle/>
        <a:p>
          <a:endParaRPr lang="en-US">
            <a:solidFill>
              <a:schemeClr val="bg1"/>
            </a:solidFill>
          </a:endParaRPr>
        </a:p>
      </dgm:t>
    </dgm:pt>
    <dgm:pt modelId="{7B6EEA28-ADFC-4CAB-B0A3-F3F9356006D6}" type="sibTrans" cxnId="{76137A28-3AC8-43F8-9585-9F42B180E728}">
      <dgm:prSet/>
      <dgm:spPr/>
      <dgm:t>
        <a:bodyPr/>
        <a:lstStyle/>
        <a:p>
          <a:endParaRPr lang="en-US">
            <a:solidFill>
              <a:schemeClr val="bg1"/>
            </a:solidFill>
          </a:endParaRPr>
        </a:p>
      </dgm:t>
    </dgm:pt>
    <dgm:pt modelId="{75027644-C426-4289-BDEF-CDB8B6F6027C}">
      <dgm:prSet/>
      <dgm:spPr/>
      <dgm:t>
        <a:bodyPr/>
        <a:lstStyle/>
        <a:p>
          <a:r>
            <a:rPr lang="en-IE" dirty="0">
              <a:solidFill>
                <a:schemeClr val="bg1"/>
              </a:solidFill>
            </a:rPr>
            <a:t>Dublin has </a:t>
          </a:r>
          <a:r>
            <a:rPr lang="en-IE"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three synagogues </a:t>
          </a:r>
          <a:r>
            <a:rPr lang="en-IE" dirty="0">
              <a:solidFill>
                <a:schemeClr val="bg1"/>
              </a:solidFill>
            </a:rPr>
            <a:t>that Jewish students can attend</a:t>
          </a:r>
          <a:endParaRPr lang="en-US" dirty="0">
            <a:solidFill>
              <a:schemeClr val="bg1"/>
            </a:solidFill>
          </a:endParaRPr>
        </a:p>
      </dgm:t>
    </dgm:pt>
    <dgm:pt modelId="{DEF234F3-AB87-4010-8FFF-1C9C71DE81B4}" type="parTrans" cxnId="{DB3AAF7E-D545-47B6-B231-6A431B0D989B}">
      <dgm:prSet/>
      <dgm:spPr/>
      <dgm:t>
        <a:bodyPr/>
        <a:lstStyle/>
        <a:p>
          <a:endParaRPr lang="en-US">
            <a:solidFill>
              <a:schemeClr val="bg1"/>
            </a:solidFill>
          </a:endParaRPr>
        </a:p>
      </dgm:t>
    </dgm:pt>
    <dgm:pt modelId="{BD70BF08-A2D3-4312-B115-4451566FED3B}" type="sibTrans" cxnId="{DB3AAF7E-D545-47B6-B231-6A431B0D989B}">
      <dgm:prSet/>
      <dgm:spPr/>
      <dgm:t>
        <a:bodyPr/>
        <a:lstStyle/>
        <a:p>
          <a:endParaRPr lang="en-US">
            <a:solidFill>
              <a:schemeClr val="bg1"/>
            </a:solidFill>
          </a:endParaRPr>
        </a:p>
      </dgm:t>
    </dgm:pt>
    <dgm:pt modelId="{E4585216-7EB3-431C-898F-83F678F3A53C}">
      <dgm:prSet/>
      <dgm:spPr/>
      <dgm:t>
        <a:bodyPr/>
        <a:lstStyle/>
        <a:p>
          <a:r>
            <a:rPr lang="en-IE" dirty="0">
              <a:solidFill>
                <a:schemeClr val="bg1"/>
              </a:solidFill>
            </a:rPr>
            <a:t>There are a number of </a:t>
          </a:r>
          <a:r>
            <a:rPr lang="en-IE"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mosques and Islamic centres </a:t>
          </a:r>
          <a:r>
            <a:rPr lang="en-IE" dirty="0">
              <a:solidFill>
                <a:schemeClr val="bg1"/>
              </a:solidFill>
            </a:rPr>
            <a:t>throughout Ireland that Muslim students might wish to attend</a:t>
          </a:r>
          <a:endParaRPr lang="en-US" dirty="0">
            <a:solidFill>
              <a:schemeClr val="bg1"/>
            </a:solidFill>
          </a:endParaRPr>
        </a:p>
      </dgm:t>
    </dgm:pt>
    <dgm:pt modelId="{035CCF5E-F7FD-4187-BDBB-5B5C2F5871AE}" type="parTrans" cxnId="{02A7C7C5-E144-4B19-AA01-36183CA81957}">
      <dgm:prSet/>
      <dgm:spPr/>
      <dgm:t>
        <a:bodyPr/>
        <a:lstStyle/>
        <a:p>
          <a:endParaRPr lang="en-US">
            <a:solidFill>
              <a:schemeClr val="bg1"/>
            </a:solidFill>
          </a:endParaRPr>
        </a:p>
      </dgm:t>
    </dgm:pt>
    <dgm:pt modelId="{327CD435-D260-4761-900B-729E142C8883}" type="sibTrans" cxnId="{02A7C7C5-E144-4B19-AA01-36183CA81957}">
      <dgm:prSet/>
      <dgm:spPr/>
      <dgm:t>
        <a:bodyPr/>
        <a:lstStyle/>
        <a:p>
          <a:endParaRPr lang="en-US">
            <a:solidFill>
              <a:schemeClr val="bg1"/>
            </a:solidFill>
          </a:endParaRPr>
        </a:p>
      </dgm:t>
    </dgm:pt>
    <dgm:pt modelId="{7B7282C3-B46E-4D28-AF30-F7EF3960C2DE}">
      <dgm:prSet/>
      <dgm:spPr/>
      <dgm:t>
        <a:bodyPr/>
        <a:lstStyle/>
        <a:p>
          <a:r>
            <a:rPr lang="en-IE" dirty="0">
              <a:solidFill>
                <a:schemeClr val="bg1"/>
              </a:solidFill>
            </a:rPr>
            <a:t>MU has a number of religious student societies including Catholic, Christian Union, Gospel Choir, Islamic, St Catherine’s and The Purpose Movement who run a variety of events and organise prayer on campus</a:t>
          </a:r>
          <a:endParaRPr lang="en-US" dirty="0">
            <a:solidFill>
              <a:schemeClr val="bg1"/>
            </a:solidFill>
          </a:endParaRPr>
        </a:p>
      </dgm:t>
    </dgm:pt>
    <dgm:pt modelId="{9BAFC567-9890-4FD8-AE8C-4B17077E7641}" type="parTrans" cxnId="{95286147-2046-4164-A182-C4E83EF02C46}">
      <dgm:prSet/>
      <dgm:spPr/>
      <dgm:t>
        <a:bodyPr/>
        <a:lstStyle/>
        <a:p>
          <a:endParaRPr lang="en-US">
            <a:solidFill>
              <a:schemeClr val="bg1"/>
            </a:solidFill>
          </a:endParaRPr>
        </a:p>
      </dgm:t>
    </dgm:pt>
    <dgm:pt modelId="{BA05810A-2B23-41C4-89C2-91BB46281397}" type="sibTrans" cxnId="{95286147-2046-4164-A182-C4E83EF02C46}">
      <dgm:prSet/>
      <dgm:spPr/>
      <dgm:t>
        <a:bodyPr/>
        <a:lstStyle/>
        <a:p>
          <a:endParaRPr lang="en-US">
            <a:solidFill>
              <a:schemeClr val="bg1"/>
            </a:solidFill>
          </a:endParaRPr>
        </a:p>
      </dgm:t>
    </dgm:pt>
    <dgm:pt modelId="{ECEBAF95-6D52-4475-B43F-FE4B2D7AA9A3}">
      <dgm:prSet/>
      <dgm:spPr/>
      <dgm:t>
        <a:bodyPr/>
        <a:lstStyle/>
        <a:p>
          <a:r>
            <a:rPr lang="en-IE" dirty="0">
              <a:solidFill>
                <a:schemeClr val="bg1"/>
              </a:solidFill>
            </a:rPr>
            <a:t>Students who wish to pray or have a place for quiet reflection can avail of the prayer room in the Arts Building. Prayer mats are also available there. A space for wudu is available beside the nearby toilets.</a:t>
          </a:r>
          <a:endParaRPr lang="en-US" dirty="0">
            <a:solidFill>
              <a:schemeClr val="bg1"/>
            </a:solidFill>
          </a:endParaRPr>
        </a:p>
      </dgm:t>
    </dgm:pt>
    <dgm:pt modelId="{95A0C338-92A5-4546-8450-19BC39A868B0}" type="parTrans" cxnId="{2E4E3440-E7ED-46B9-A1E5-AC11C0D37D23}">
      <dgm:prSet/>
      <dgm:spPr/>
      <dgm:t>
        <a:bodyPr/>
        <a:lstStyle/>
        <a:p>
          <a:endParaRPr lang="en-IE">
            <a:solidFill>
              <a:schemeClr val="bg1"/>
            </a:solidFill>
          </a:endParaRPr>
        </a:p>
      </dgm:t>
    </dgm:pt>
    <dgm:pt modelId="{CEB7F393-ED2B-4FEE-A851-CC4E2BAFE186}" type="sibTrans" cxnId="{2E4E3440-E7ED-46B9-A1E5-AC11C0D37D23}">
      <dgm:prSet/>
      <dgm:spPr/>
      <dgm:t>
        <a:bodyPr/>
        <a:lstStyle/>
        <a:p>
          <a:endParaRPr lang="en-IE">
            <a:solidFill>
              <a:schemeClr val="bg1"/>
            </a:solidFill>
          </a:endParaRPr>
        </a:p>
      </dgm:t>
    </dgm:pt>
    <dgm:pt modelId="{70F822BD-CAAA-4F7D-BE03-1D2D0B35D33A}" type="pres">
      <dgm:prSet presAssocID="{5BFAD320-176C-4390-AD11-5ACEDCA20E9A}" presName="linear" presStyleCnt="0">
        <dgm:presLayoutVars>
          <dgm:animLvl val="lvl"/>
          <dgm:resizeHandles val="exact"/>
        </dgm:presLayoutVars>
      </dgm:prSet>
      <dgm:spPr/>
    </dgm:pt>
    <dgm:pt modelId="{014EA96B-CBC9-4411-BF4F-E774E49DD205}" type="pres">
      <dgm:prSet presAssocID="{ECEBAF95-6D52-4475-B43F-FE4B2D7AA9A3}" presName="parentText" presStyleLbl="node1" presStyleIdx="0" presStyleCnt="5">
        <dgm:presLayoutVars>
          <dgm:chMax val="0"/>
          <dgm:bulletEnabled val="1"/>
        </dgm:presLayoutVars>
      </dgm:prSet>
      <dgm:spPr/>
    </dgm:pt>
    <dgm:pt modelId="{F3EADC67-8395-4BB9-9D77-24E81EB96D66}" type="pres">
      <dgm:prSet presAssocID="{CEB7F393-ED2B-4FEE-A851-CC4E2BAFE186}" presName="spacer" presStyleCnt="0"/>
      <dgm:spPr/>
    </dgm:pt>
    <dgm:pt modelId="{8153DF47-FCBE-43B7-B663-A1859F5F2A40}" type="pres">
      <dgm:prSet presAssocID="{23DD70D9-7A1E-4D18-9BB8-933CBD9E451B}" presName="parentText" presStyleLbl="node1" presStyleIdx="1" presStyleCnt="5">
        <dgm:presLayoutVars>
          <dgm:chMax val="0"/>
          <dgm:bulletEnabled val="1"/>
        </dgm:presLayoutVars>
      </dgm:prSet>
      <dgm:spPr/>
    </dgm:pt>
    <dgm:pt modelId="{EE77431F-6113-44B9-BAE3-D562309BBA2E}" type="pres">
      <dgm:prSet presAssocID="{7B6EEA28-ADFC-4CAB-B0A3-F3F9356006D6}" presName="spacer" presStyleCnt="0"/>
      <dgm:spPr/>
    </dgm:pt>
    <dgm:pt modelId="{96124959-A1CC-43A6-B1F0-FF24E5F01F04}" type="pres">
      <dgm:prSet presAssocID="{75027644-C426-4289-BDEF-CDB8B6F6027C}" presName="parentText" presStyleLbl="node1" presStyleIdx="2" presStyleCnt="5">
        <dgm:presLayoutVars>
          <dgm:chMax val="0"/>
          <dgm:bulletEnabled val="1"/>
        </dgm:presLayoutVars>
      </dgm:prSet>
      <dgm:spPr/>
    </dgm:pt>
    <dgm:pt modelId="{E88F3E8D-D622-4F42-A088-3C727B405052}" type="pres">
      <dgm:prSet presAssocID="{BD70BF08-A2D3-4312-B115-4451566FED3B}" presName="spacer" presStyleCnt="0"/>
      <dgm:spPr/>
    </dgm:pt>
    <dgm:pt modelId="{5D91700E-0D7C-42B1-8B68-BA9E5A74EC7B}" type="pres">
      <dgm:prSet presAssocID="{E4585216-7EB3-431C-898F-83F678F3A53C}" presName="parentText" presStyleLbl="node1" presStyleIdx="3" presStyleCnt="5">
        <dgm:presLayoutVars>
          <dgm:chMax val="0"/>
          <dgm:bulletEnabled val="1"/>
        </dgm:presLayoutVars>
      </dgm:prSet>
      <dgm:spPr/>
    </dgm:pt>
    <dgm:pt modelId="{260A9FDE-5D3A-40A9-90CB-7D552F420016}" type="pres">
      <dgm:prSet presAssocID="{327CD435-D260-4761-900B-729E142C8883}" presName="spacer" presStyleCnt="0"/>
      <dgm:spPr/>
    </dgm:pt>
    <dgm:pt modelId="{E1375C97-912E-41E7-8797-9950288EEACF}" type="pres">
      <dgm:prSet presAssocID="{7B7282C3-B46E-4D28-AF30-F7EF3960C2DE}" presName="parentText" presStyleLbl="node1" presStyleIdx="4" presStyleCnt="5">
        <dgm:presLayoutVars>
          <dgm:chMax val="0"/>
          <dgm:bulletEnabled val="1"/>
        </dgm:presLayoutVars>
      </dgm:prSet>
      <dgm:spPr/>
    </dgm:pt>
  </dgm:ptLst>
  <dgm:cxnLst>
    <dgm:cxn modelId="{76137A28-3AC8-43F8-9585-9F42B180E728}" srcId="{5BFAD320-176C-4390-AD11-5ACEDCA20E9A}" destId="{23DD70D9-7A1E-4D18-9BB8-933CBD9E451B}" srcOrd="1" destOrd="0" parTransId="{ACFE72A6-D8F2-4C85-AA23-3DEE85201CDF}" sibTransId="{7B6EEA28-ADFC-4CAB-B0A3-F3F9356006D6}"/>
    <dgm:cxn modelId="{2E4E3440-E7ED-46B9-A1E5-AC11C0D37D23}" srcId="{5BFAD320-176C-4390-AD11-5ACEDCA20E9A}" destId="{ECEBAF95-6D52-4475-B43F-FE4B2D7AA9A3}" srcOrd="0" destOrd="0" parTransId="{95A0C338-92A5-4546-8450-19BC39A868B0}" sibTransId="{CEB7F393-ED2B-4FEE-A851-CC4E2BAFE186}"/>
    <dgm:cxn modelId="{95286147-2046-4164-A182-C4E83EF02C46}" srcId="{5BFAD320-176C-4390-AD11-5ACEDCA20E9A}" destId="{7B7282C3-B46E-4D28-AF30-F7EF3960C2DE}" srcOrd="4" destOrd="0" parTransId="{9BAFC567-9890-4FD8-AE8C-4B17077E7641}" sibTransId="{BA05810A-2B23-41C4-89C2-91BB46281397}"/>
    <dgm:cxn modelId="{DB3AAF7E-D545-47B6-B231-6A431B0D989B}" srcId="{5BFAD320-176C-4390-AD11-5ACEDCA20E9A}" destId="{75027644-C426-4289-BDEF-CDB8B6F6027C}" srcOrd="2" destOrd="0" parTransId="{DEF234F3-AB87-4010-8FFF-1C9C71DE81B4}" sibTransId="{BD70BF08-A2D3-4312-B115-4451566FED3B}"/>
    <dgm:cxn modelId="{CFCF69BD-C208-4D28-991A-3458A806588E}" type="presOf" srcId="{7B7282C3-B46E-4D28-AF30-F7EF3960C2DE}" destId="{E1375C97-912E-41E7-8797-9950288EEACF}" srcOrd="0" destOrd="0" presId="urn:microsoft.com/office/officeart/2005/8/layout/vList2"/>
    <dgm:cxn modelId="{02A7C7C5-E144-4B19-AA01-36183CA81957}" srcId="{5BFAD320-176C-4390-AD11-5ACEDCA20E9A}" destId="{E4585216-7EB3-431C-898F-83F678F3A53C}" srcOrd="3" destOrd="0" parTransId="{035CCF5E-F7FD-4187-BDBB-5B5C2F5871AE}" sibTransId="{327CD435-D260-4761-900B-729E142C8883}"/>
    <dgm:cxn modelId="{3F14BEE4-77B5-4633-B426-B561F0434BC6}" type="presOf" srcId="{23DD70D9-7A1E-4D18-9BB8-933CBD9E451B}" destId="{8153DF47-FCBE-43B7-B663-A1859F5F2A40}" srcOrd="0" destOrd="0" presId="urn:microsoft.com/office/officeart/2005/8/layout/vList2"/>
    <dgm:cxn modelId="{AA2D01EA-F150-4793-AB04-41E7764B9348}" type="presOf" srcId="{5BFAD320-176C-4390-AD11-5ACEDCA20E9A}" destId="{70F822BD-CAAA-4F7D-BE03-1D2D0B35D33A}" srcOrd="0" destOrd="0" presId="urn:microsoft.com/office/officeart/2005/8/layout/vList2"/>
    <dgm:cxn modelId="{C51959EE-52FA-4E06-A608-AA2E5CA8EDD4}" type="presOf" srcId="{75027644-C426-4289-BDEF-CDB8B6F6027C}" destId="{96124959-A1CC-43A6-B1F0-FF24E5F01F04}" srcOrd="0" destOrd="0" presId="urn:microsoft.com/office/officeart/2005/8/layout/vList2"/>
    <dgm:cxn modelId="{9605E5F5-B96A-4A7C-8106-12B7E991A090}" type="presOf" srcId="{ECEBAF95-6D52-4475-B43F-FE4B2D7AA9A3}" destId="{014EA96B-CBC9-4411-BF4F-E774E49DD205}" srcOrd="0" destOrd="0" presId="urn:microsoft.com/office/officeart/2005/8/layout/vList2"/>
    <dgm:cxn modelId="{7E2B6BF9-CCDB-405E-A038-694A6B4D6B4D}" type="presOf" srcId="{E4585216-7EB3-431C-898F-83F678F3A53C}" destId="{5D91700E-0D7C-42B1-8B68-BA9E5A74EC7B}" srcOrd="0" destOrd="0" presId="urn:microsoft.com/office/officeart/2005/8/layout/vList2"/>
    <dgm:cxn modelId="{0F49E924-B3F6-4A89-ACDF-933CDEAB22D6}" type="presParOf" srcId="{70F822BD-CAAA-4F7D-BE03-1D2D0B35D33A}" destId="{014EA96B-CBC9-4411-BF4F-E774E49DD205}" srcOrd="0" destOrd="0" presId="urn:microsoft.com/office/officeart/2005/8/layout/vList2"/>
    <dgm:cxn modelId="{9F00B8DA-5A05-4E8D-AAC2-6652BC139C2F}" type="presParOf" srcId="{70F822BD-CAAA-4F7D-BE03-1D2D0B35D33A}" destId="{F3EADC67-8395-4BB9-9D77-24E81EB96D66}" srcOrd="1" destOrd="0" presId="urn:microsoft.com/office/officeart/2005/8/layout/vList2"/>
    <dgm:cxn modelId="{9480E65C-2A18-4259-A21F-13E77931C3D9}" type="presParOf" srcId="{70F822BD-CAAA-4F7D-BE03-1D2D0B35D33A}" destId="{8153DF47-FCBE-43B7-B663-A1859F5F2A40}" srcOrd="2" destOrd="0" presId="urn:microsoft.com/office/officeart/2005/8/layout/vList2"/>
    <dgm:cxn modelId="{3BE205E0-7564-4713-8C7F-A6ECE7BBED5A}" type="presParOf" srcId="{70F822BD-CAAA-4F7D-BE03-1D2D0B35D33A}" destId="{EE77431F-6113-44B9-BAE3-D562309BBA2E}" srcOrd="3" destOrd="0" presId="urn:microsoft.com/office/officeart/2005/8/layout/vList2"/>
    <dgm:cxn modelId="{C75442AE-8726-4FBA-8B5F-EA2ADEA16838}" type="presParOf" srcId="{70F822BD-CAAA-4F7D-BE03-1D2D0B35D33A}" destId="{96124959-A1CC-43A6-B1F0-FF24E5F01F04}" srcOrd="4" destOrd="0" presId="urn:microsoft.com/office/officeart/2005/8/layout/vList2"/>
    <dgm:cxn modelId="{31ACFADC-3FF2-4358-9B78-8DF6F3354754}" type="presParOf" srcId="{70F822BD-CAAA-4F7D-BE03-1D2D0B35D33A}" destId="{E88F3E8D-D622-4F42-A088-3C727B405052}" srcOrd="5" destOrd="0" presId="urn:microsoft.com/office/officeart/2005/8/layout/vList2"/>
    <dgm:cxn modelId="{18FEE5BA-C860-423F-9D53-F4AEA44DDDE8}" type="presParOf" srcId="{70F822BD-CAAA-4F7D-BE03-1D2D0B35D33A}" destId="{5D91700E-0D7C-42B1-8B68-BA9E5A74EC7B}" srcOrd="6" destOrd="0" presId="urn:microsoft.com/office/officeart/2005/8/layout/vList2"/>
    <dgm:cxn modelId="{B09331DA-6B75-4DF3-B1C0-153CFB5E161B}" type="presParOf" srcId="{70F822BD-CAAA-4F7D-BE03-1D2D0B35D33A}" destId="{260A9FDE-5D3A-40A9-90CB-7D552F420016}" srcOrd="7" destOrd="0" presId="urn:microsoft.com/office/officeart/2005/8/layout/vList2"/>
    <dgm:cxn modelId="{7E54684D-BC1D-4EB7-955D-4282A8D83BDC}" type="presParOf" srcId="{70F822BD-CAAA-4F7D-BE03-1D2D0B35D33A}" destId="{E1375C97-912E-41E7-8797-9950288EEAC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4486AA-2776-485C-A206-57E7CA743ADA}"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876B83A1-241F-4311-8542-F87A78B4FF6B}">
      <dgm:prSet/>
      <dgm:spPr/>
      <dgm:t>
        <a:bodyPr/>
        <a:lstStyle/>
        <a:p>
          <a:pPr>
            <a:defRPr b="1"/>
          </a:pPr>
          <a:r>
            <a:rPr lang="en-US"/>
            <a:t>October</a:t>
          </a:r>
        </a:p>
      </dgm:t>
    </dgm:pt>
    <dgm:pt modelId="{272AC626-DA18-4F16-B0BF-59D5146A51A0}" type="parTrans" cxnId="{0F0A7A86-1144-42EF-967B-25607DBB6F7E}">
      <dgm:prSet/>
      <dgm:spPr/>
      <dgm:t>
        <a:bodyPr/>
        <a:lstStyle/>
        <a:p>
          <a:endParaRPr lang="en-US"/>
        </a:p>
      </dgm:t>
    </dgm:pt>
    <dgm:pt modelId="{3D12BBF5-42A3-4DD0-B71B-203782473A61}" type="sibTrans" cxnId="{0F0A7A86-1144-42EF-967B-25607DBB6F7E}">
      <dgm:prSet/>
      <dgm:spPr/>
      <dgm:t>
        <a:bodyPr/>
        <a:lstStyle/>
        <a:p>
          <a:endParaRPr lang="en-US"/>
        </a:p>
      </dgm:t>
    </dgm:pt>
    <dgm:pt modelId="{F7201550-3900-4FDC-945F-FD9F273E12BF}">
      <dgm:prSet/>
      <dgm:spPr/>
      <dgm:t>
        <a:bodyPr/>
        <a:lstStyle/>
        <a:p>
          <a:r>
            <a:rPr lang="en-US"/>
            <a:t>Black History Month</a:t>
          </a:r>
        </a:p>
      </dgm:t>
    </dgm:pt>
    <dgm:pt modelId="{A369A798-D099-43C2-9F28-0894DBE551D8}" type="parTrans" cxnId="{805FDFD6-7C9C-414F-AFDD-B2894D1C972F}">
      <dgm:prSet/>
      <dgm:spPr/>
      <dgm:t>
        <a:bodyPr/>
        <a:lstStyle/>
        <a:p>
          <a:endParaRPr lang="en-US"/>
        </a:p>
      </dgm:t>
    </dgm:pt>
    <dgm:pt modelId="{9916FB0D-3358-430B-9E66-A982EB56111E}" type="sibTrans" cxnId="{805FDFD6-7C9C-414F-AFDD-B2894D1C972F}">
      <dgm:prSet/>
      <dgm:spPr/>
      <dgm:t>
        <a:bodyPr/>
        <a:lstStyle/>
        <a:p>
          <a:endParaRPr lang="en-US"/>
        </a:p>
      </dgm:t>
    </dgm:pt>
    <dgm:pt modelId="{071B5DF4-0EE2-45C1-A338-2413382E10AC}">
      <dgm:prSet/>
      <dgm:spPr/>
      <dgm:t>
        <a:bodyPr/>
        <a:lstStyle/>
        <a:p>
          <a:pPr>
            <a:defRPr b="1"/>
          </a:pPr>
          <a:r>
            <a:rPr lang="en-US"/>
            <a:t>19 Nov. 2024</a:t>
          </a:r>
        </a:p>
      </dgm:t>
    </dgm:pt>
    <dgm:pt modelId="{B7282A7A-1D72-41A6-9B6A-A0CEAC779C6E}" type="parTrans" cxnId="{541AC582-68D4-4F90-AB69-95392FB8E198}">
      <dgm:prSet/>
      <dgm:spPr/>
      <dgm:t>
        <a:bodyPr/>
        <a:lstStyle/>
        <a:p>
          <a:endParaRPr lang="en-US"/>
        </a:p>
      </dgm:t>
    </dgm:pt>
    <dgm:pt modelId="{C0CDE467-D417-4B21-A14F-F28C19975DB0}" type="sibTrans" cxnId="{541AC582-68D4-4F90-AB69-95392FB8E198}">
      <dgm:prSet/>
      <dgm:spPr/>
      <dgm:t>
        <a:bodyPr/>
        <a:lstStyle/>
        <a:p>
          <a:endParaRPr lang="en-US"/>
        </a:p>
      </dgm:t>
    </dgm:pt>
    <dgm:pt modelId="{92C66BFD-5C11-4A7B-8F3A-12EE9F7957F0}">
      <dgm:prSet/>
      <dgm:spPr/>
      <dgm:t>
        <a:bodyPr/>
        <a:lstStyle/>
        <a:p>
          <a:r>
            <a:rPr lang="en-US"/>
            <a:t>International Men’s Day</a:t>
          </a:r>
        </a:p>
      </dgm:t>
    </dgm:pt>
    <dgm:pt modelId="{BC7F3DBD-5BA2-4F69-95CC-A29869F81813}" type="parTrans" cxnId="{38E33409-5CD8-40DC-97F4-058D249FAE39}">
      <dgm:prSet/>
      <dgm:spPr/>
      <dgm:t>
        <a:bodyPr/>
        <a:lstStyle/>
        <a:p>
          <a:endParaRPr lang="en-US"/>
        </a:p>
      </dgm:t>
    </dgm:pt>
    <dgm:pt modelId="{3F0FBEE4-0BBA-4D21-BD88-35B66143A47E}" type="sibTrans" cxnId="{38E33409-5CD8-40DC-97F4-058D249FAE39}">
      <dgm:prSet/>
      <dgm:spPr/>
      <dgm:t>
        <a:bodyPr/>
        <a:lstStyle/>
        <a:p>
          <a:endParaRPr lang="en-US"/>
        </a:p>
      </dgm:t>
    </dgm:pt>
    <dgm:pt modelId="{BA946EF2-2A54-4928-A646-891EB23BB255}">
      <dgm:prSet/>
      <dgm:spPr/>
      <dgm:t>
        <a:bodyPr/>
        <a:lstStyle/>
        <a:p>
          <a:pPr>
            <a:defRPr b="1"/>
          </a:pPr>
          <a:r>
            <a:rPr lang="en-US"/>
            <a:t>3 Dec. 2024</a:t>
          </a:r>
        </a:p>
      </dgm:t>
    </dgm:pt>
    <dgm:pt modelId="{FF40A0F5-E3CD-4D38-B96B-BE5CEFF03EA8}" type="parTrans" cxnId="{8C02F224-4671-4487-AE94-2A0565C2D578}">
      <dgm:prSet/>
      <dgm:spPr/>
      <dgm:t>
        <a:bodyPr/>
        <a:lstStyle/>
        <a:p>
          <a:endParaRPr lang="en-US"/>
        </a:p>
      </dgm:t>
    </dgm:pt>
    <dgm:pt modelId="{9E10EF52-A75E-498E-A3C9-2D5573DC6754}" type="sibTrans" cxnId="{8C02F224-4671-4487-AE94-2A0565C2D578}">
      <dgm:prSet/>
      <dgm:spPr/>
      <dgm:t>
        <a:bodyPr/>
        <a:lstStyle/>
        <a:p>
          <a:endParaRPr lang="en-US"/>
        </a:p>
      </dgm:t>
    </dgm:pt>
    <dgm:pt modelId="{3C060335-AC64-4959-83BF-F2EEA4A963D5}">
      <dgm:prSet/>
      <dgm:spPr/>
      <dgm:t>
        <a:bodyPr/>
        <a:lstStyle/>
        <a:p>
          <a:r>
            <a:rPr lang="en-US"/>
            <a:t>International Day of Persons with Disabilities</a:t>
          </a:r>
        </a:p>
      </dgm:t>
    </dgm:pt>
    <dgm:pt modelId="{26198402-028F-4020-BEE4-E3932981D041}" type="parTrans" cxnId="{F37E4A4A-E3AD-4B52-8048-923F283E7B48}">
      <dgm:prSet/>
      <dgm:spPr/>
      <dgm:t>
        <a:bodyPr/>
        <a:lstStyle/>
        <a:p>
          <a:endParaRPr lang="en-US"/>
        </a:p>
      </dgm:t>
    </dgm:pt>
    <dgm:pt modelId="{A27C2064-3DA4-4B64-AE01-F7A39C2D891D}" type="sibTrans" cxnId="{F37E4A4A-E3AD-4B52-8048-923F283E7B48}">
      <dgm:prSet/>
      <dgm:spPr/>
      <dgm:t>
        <a:bodyPr/>
        <a:lstStyle/>
        <a:p>
          <a:endParaRPr lang="en-US"/>
        </a:p>
      </dgm:t>
    </dgm:pt>
    <dgm:pt modelId="{9CE5C599-4D83-426E-9ED3-AB6CBC2F24DA}">
      <dgm:prSet/>
      <dgm:spPr/>
      <dgm:t>
        <a:bodyPr/>
        <a:lstStyle/>
        <a:p>
          <a:pPr>
            <a:defRPr b="1"/>
          </a:pPr>
          <a:r>
            <a:rPr lang="en-US"/>
            <a:t>1 Mar. 2025</a:t>
          </a:r>
        </a:p>
      </dgm:t>
    </dgm:pt>
    <dgm:pt modelId="{22B017E4-5F33-46E7-A715-CC3954AB050D}" type="parTrans" cxnId="{1FA7135F-9884-46A1-B695-9D2C2C3AC863}">
      <dgm:prSet/>
      <dgm:spPr/>
      <dgm:t>
        <a:bodyPr/>
        <a:lstStyle/>
        <a:p>
          <a:endParaRPr lang="en-US"/>
        </a:p>
      </dgm:t>
    </dgm:pt>
    <dgm:pt modelId="{2D44BD81-AB3F-424A-9F5F-8D05447A8EE5}" type="sibTrans" cxnId="{1FA7135F-9884-46A1-B695-9D2C2C3AC863}">
      <dgm:prSet/>
      <dgm:spPr/>
      <dgm:t>
        <a:bodyPr/>
        <a:lstStyle/>
        <a:p>
          <a:endParaRPr lang="en-US"/>
        </a:p>
      </dgm:t>
    </dgm:pt>
    <dgm:pt modelId="{B7D2D56E-B4E2-47DB-8634-9013E4990449}">
      <dgm:prSet/>
      <dgm:spPr/>
      <dgm:t>
        <a:bodyPr/>
        <a:lstStyle/>
        <a:p>
          <a:r>
            <a:rPr lang="en-US"/>
            <a:t>Ramadan starts</a:t>
          </a:r>
        </a:p>
      </dgm:t>
    </dgm:pt>
    <dgm:pt modelId="{C5245805-3073-43DD-A30B-FCBAED0525AB}" type="parTrans" cxnId="{686A92FA-853A-4196-BE7F-6B39BB6F4277}">
      <dgm:prSet/>
      <dgm:spPr/>
      <dgm:t>
        <a:bodyPr/>
        <a:lstStyle/>
        <a:p>
          <a:endParaRPr lang="en-US"/>
        </a:p>
      </dgm:t>
    </dgm:pt>
    <dgm:pt modelId="{593E3774-AB0D-4863-894E-32A5B5062BF6}" type="sibTrans" cxnId="{686A92FA-853A-4196-BE7F-6B39BB6F4277}">
      <dgm:prSet/>
      <dgm:spPr/>
      <dgm:t>
        <a:bodyPr/>
        <a:lstStyle/>
        <a:p>
          <a:endParaRPr lang="en-US"/>
        </a:p>
      </dgm:t>
    </dgm:pt>
    <dgm:pt modelId="{A963F9BB-FDF2-446C-805F-860809C2F49C}">
      <dgm:prSet/>
      <dgm:spPr/>
      <dgm:t>
        <a:bodyPr/>
        <a:lstStyle/>
        <a:p>
          <a:pPr>
            <a:defRPr b="1"/>
          </a:pPr>
          <a:r>
            <a:rPr lang="en-US"/>
            <a:t>3–7 Mar. 2025</a:t>
          </a:r>
        </a:p>
      </dgm:t>
    </dgm:pt>
    <dgm:pt modelId="{CFB32DAD-0D5A-4102-BEC0-BAB55F5233B5}" type="parTrans" cxnId="{F8468741-334A-4A21-9BFD-26CFB2A651F4}">
      <dgm:prSet/>
      <dgm:spPr/>
      <dgm:t>
        <a:bodyPr/>
        <a:lstStyle/>
        <a:p>
          <a:endParaRPr lang="en-US"/>
        </a:p>
      </dgm:t>
    </dgm:pt>
    <dgm:pt modelId="{C0487A6B-1F87-4B81-90DB-7762E890FDD5}" type="sibTrans" cxnId="{F8468741-334A-4A21-9BFD-26CFB2A651F4}">
      <dgm:prSet/>
      <dgm:spPr/>
      <dgm:t>
        <a:bodyPr/>
        <a:lstStyle/>
        <a:p>
          <a:endParaRPr lang="en-US"/>
        </a:p>
      </dgm:t>
    </dgm:pt>
    <dgm:pt modelId="{D7B00576-1843-4418-B71A-7D28A6FF8FBC}">
      <dgm:prSet/>
      <dgm:spPr/>
      <dgm:t>
        <a:bodyPr/>
        <a:lstStyle/>
        <a:p>
          <a:r>
            <a:rPr lang="en-US"/>
            <a:t>Social Justice Week</a:t>
          </a:r>
        </a:p>
      </dgm:t>
    </dgm:pt>
    <dgm:pt modelId="{4CE51499-F18D-4196-8754-BFAEC3A1E980}" type="parTrans" cxnId="{4DBEB058-2B6A-4E0E-97BD-7F0425D6C258}">
      <dgm:prSet/>
      <dgm:spPr/>
      <dgm:t>
        <a:bodyPr/>
        <a:lstStyle/>
        <a:p>
          <a:endParaRPr lang="en-US"/>
        </a:p>
      </dgm:t>
    </dgm:pt>
    <dgm:pt modelId="{7F804765-E3D0-4C57-956F-60D017503DE1}" type="sibTrans" cxnId="{4DBEB058-2B6A-4E0E-97BD-7F0425D6C258}">
      <dgm:prSet/>
      <dgm:spPr/>
      <dgm:t>
        <a:bodyPr/>
        <a:lstStyle/>
        <a:p>
          <a:endParaRPr lang="en-US"/>
        </a:p>
      </dgm:t>
    </dgm:pt>
    <dgm:pt modelId="{098250F3-10FF-4EE0-B226-933904F8EC38}">
      <dgm:prSet/>
      <dgm:spPr/>
      <dgm:t>
        <a:bodyPr/>
        <a:lstStyle/>
        <a:p>
          <a:pPr>
            <a:defRPr b="1"/>
          </a:pPr>
          <a:r>
            <a:rPr lang="en-US"/>
            <a:t>8 Mar. 2025</a:t>
          </a:r>
        </a:p>
      </dgm:t>
    </dgm:pt>
    <dgm:pt modelId="{D6006C5C-7BF7-47B2-8212-B395B1AA1CC9}" type="parTrans" cxnId="{3BF27608-0DE4-43DA-B9D0-6BBC39023D66}">
      <dgm:prSet/>
      <dgm:spPr/>
      <dgm:t>
        <a:bodyPr/>
        <a:lstStyle/>
        <a:p>
          <a:endParaRPr lang="en-US"/>
        </a:p>
      </dgm:t>
    </dgm:pt>
    <dgm:pt modelId="{6365D03C-5DEB-4EBB-8963-9002D793C25A}" type="sibTrans" cxnId="{3BF27608-0DE4-43DA-B9D0-6BBC39023D66}">
      <dgm:prSet/>
      <dgm:spPr/>
      <dgm:t>
        <a:bodyPr/>
        <a:lstStyle/>
        <a:p>
          <a:endParaRPr lang="en-US"/>
        </a:p>
      </dgm:t>
    </dgm:pt>
    <dgm:pt modelId="{D3115238-842B-4582-8E59-699A097D7D84}">
      <dgm:prSet/>
      <dgm:spPr/>
      <dgm:t>
        <a:bodyPr/>
        <a:lstStyle/>
        <a:p>
          <a:r>
            <a:rPr lang="en-US"/>
            <a:t>International Women’s Day</a:t>
          </a:r>
        </a:p>
      </dgm:t>
    </dgm:pt>
    <dgm:pt modelId="{C35A0627-746D-46FB-845F-09A19034C172}" type="parTrans" cxnId="{5C784F7F-9508-4ACB-907C-6368B4E6DBF8}">
      <dgm:prSet/>
      <dgm:spPr/>
      <dgm:t>
        <a:bodyPr/>
        <a:lstStyle/>
        <a:p>
          <a:endParaRPr lang="en-US"/>
        </a:p>
      </dgm:t>
    </dgm:pt>
    <dgm:pt modelId="{94FD4059-78BE-4C2D-80EA-0050B6BE88A7}" type="sibTrans" cxnId="{5C784F7F-9508-4ACB-907C-6368B4E6DBF8}">
      <dgm:prSet/>
      <dgm:spPr/>
      <dgm:t>
        <a:bodyPr/>
        <a:lstStyle/>
        <a:p>
          <a:endParaRPr lang="en-US"/>
        </a:p>
      </dgm:t>
    </dgm:pt>
    <dgm:pt modelId="{EE1EA047-70E6-4566-AD70-C88BEA677B64}">
      <dgm:prSet/>
      <dgm:spPr/>
      <dgm:t>
        <a:bodyPr/>
        <a:lstStyle/>
        <a:p>
          <a:pPr>
            <a:defRPr b="1"/>
          </a:pPr>
          <a:r>
            <a:rPr lang="en-US"/>
            <a:t>31 Mar. 2025</a:t>
          </a:r>
        </a:p>
      </dgm:t>
    </dgm:pt>
    <dgm:pt modelId="{E57574DD-7092-483A-958B-518A74EC6624}" type="parTrans" cxnId="{5041D476-CF17-46C5-A8AA-F0E0F8835777}">
      <dgm:prSet/>
      <dgm:spPr/>
      <dgm:t>
        <a:bodyPr/>
        <a:lstStyle/>
        <a:p>
          <a:endParaRPr lang="en-US"/>
        </a:p>
      </dgm:t>
    </dgm:pt>
    <dgm:pt modelId="{332E368B-939D-420B-9380-A0C40C715EF3}" type="sibTrans" cxnId="{5041D476-CF17-46C5-A8AA-F0E0F8835777}">
      <dgm:prSet/>
      <dgm:spPr/>
      <dgm:t>
        <a:bodyPr/>
        <a:lstStyle/>
        <a:p>
          <a:endParaRPr lang="en-US"/>
        </a:p>
      </dgm:t>
    </dgm:pt>
    <dgm:pt modelId="{E72F84BF-B6A1-4B5E-A5B4-F18AECED86D0}">
      <dgm:prSet/>
      <dgm:spPr/>
      <dgm:t>
        <a:bodyPr/>
        <a:lstStyle/>
        <a:p>
          <a:r>
            <a:rPr lang="en-US"/>
            <a:t>Transgender Day of Visibility</a:t>
          </a:r>
        </a:p>
      </dgm:t>
    </dgm:pt>
    <dgm:pt modelId="{7EFDF5E2-8848-4513-B428-80AC89ABACA3}" type="parTrans" cxnId="{B62AB0CC-A36B-4CA9-B0B4-27FB33B27A88}">
      <dgm:prSet/>
      <dgm:spPr/>
      <dgm:t>
        <a:bodyPr/>
        <a:lstStyle/>
        <a:p>
          <a:endParaRPr lang="en-US"/>
        </a:p>
      </dgm:t>
    </dgm:pt>
    <dgm:pt modelId="{A8616F8F-6AEB-4BAA-8CC1-81652275E303}" type="sibTrans" cxnId="{B62AB0CC-A36B-4CA9-B0B4-27FB33B27A88}">
      <dgm:prSet/>
      <dgm:spPr/>
      <dgm:t>
        <a:bodyPr/>
        <a:lstStyle/>
        <a:p>
          <a:endParaRPr lang="en-US"/>
        </a:p>
      </dgm:t>
    </dgm:pt>
    <dgm:pt modelId="{2C980371-62E2-44EF-9CE7-FD7833F837AD}" type="pres">
      <dgm:prSet presAssocID="{794486AA-2776-485C-A206-57E7CA743ADA}" presName="root" presStyleCnt="0">
        <dgm:presLayoutVars>
          <dgm:chMax/>
          <dgm:chPref/>
          <dgm:animLvl val="lvl"/>
        </dgm:presLayoutVars>
      </dgm:prSet>
      <dgm:spPr/>
    </dgm:pt>
    <dgm:pt modelId="{B74FFAA8-3233-445A-9687-F73460DC9B69}" type="pres">
      <dgm:prSet presAssocID="{794486AA-2776-485C-A206-57E7CA743ADA}" presName="divider" presStyleLbl="node1" presStyleIdx="0" presStyleCnt="1"/>
      <dgm:spPr/>
    </dgm:pt>
    <dgm:pt modelId="{06BF8FD1-3788-4A87-A068-94B833C9DEB0}" type="pres">
      <dgm:prSet presAssocID="{794486AA-2776-485C-A206-57E7CA743ADA}" presName="nodes" presStyleCnt="0">
        <dgm:presLayoutVars>
          <dgm:chMax/>
          <dgm:chPref/>
          <dgm:animLvl val="lvl"/>
        </dgm:presLayoutVars>
      </dgm:prSet>
      <dgm:spPr/>
    </dgm:pt>
    <dgm:pt modelId="{556603A2-D3D0-4E11-B89F-04F7C8521B91}" type="pres">
      <dgm:prSet presAssocID="{876B83A1-241F-4311-8542-F87A78B4FF6B}" presName="composite" presStyleCnt="0"/>
      <dgm:spPr/>
    </dgm:pt>
    <dgm:pt modelId="{637FA44E-519E-4DC8-B599-7779D36E8B0A}" type="pres">
      <dgm:prSet presAssocID="{876B83A1-241F-4311-8542-F87A78B4FF6B}" presName="L1TextContainer" presStyleLbl="revTx" presStyleIdx="0" presStyleCnt="7">
        <dgm:presLayoutVars>
          <dgm:chMax val="1"/>
          <dgm:chPref val="1"/>
          <dgm:bulletEnabled val="1"/>
        </dgm:presLayoutVars>
      </dgm:prSet>
      <dgm:spPr/>
    </dgm:pt>
    <dgm:pt modelId="{2B7537A5-810F-4581-B7C5-7FE2DF6FDAD1}" type="pres">
      <dgm:prSet presAssocID="{876B83A1-241F-4311-8542-F87A78B4FF6B}" presName="L2TextContainerWrapper" presStyleCnt="0">
        <dgm:presLayoutVars>
          <dgm:chMax val="0"/>
          <dgm:chPref val="0"/>
          <dgm:bulletEnabled val="1"/>
        </dgm:presLayoutVars>
      </dgm:prSet>
      <dgm:spPr/>
    </dgm:pt>
    <dgm:pt modelId="{D81991D8-E231-455E-9B95-6CD1BAC55CAE}" type="pres">
      <dgm:prSet presAssocID="{876B83A1-241F-4311-8542-F87A78B4FF6B}" presName="L2TextContainer" presStyleLbl="bgAccFollowNode1" presStyleIdx="0" presStyleCnt="7"/>
      <dgm:spPr/>
    </dgm:pt>
    <dgm:pt modelId="{AC4D76DE-BE80-483B-B4F2-AC119E9C76A7}" type="pres">
      <dgm:prSet presAssocID="{876B83A1-241F-4311-8542-F87A78B4FF6B}" presName="FlexibleEmptyPlaceHolder" presStyleCnt="0"/>
      <dgm:spPr/>
    </dgm:pt>
    <dgm:pt modelId="{303781B8-0074-4182-8FFF-441E1025779F}" type="pres">
      <dgm:prSet presAssocID="{876B83A1-241F-4311-8542-F87A78B4FF6B}" presName="ConnectLine" presStyleLbl="alignNode1" presStyleIdx="0"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FA6D1D69-8275-4379-A3AD-8282327EC1F8}" type="pres">
      <dgm:prSet presAssocID="{876B83A1-241F-4311-8542-F87A78B4FF6B}" presName="ConnectorPoint" presStyleLbl="fgAcc1" presStyleIdx="0" presStyleCnt="7"/>
      <dgm:spPr>
        <a:solidFill>
          <a:schemeClr val="lt1">
            <a:alpha val="90000"/>
            <a:hueOff val="0"/>
            <a:satOff val="0"/>
            <a:lumOff val="0"/>
            <a:alphaOff val="0"/>
          </a:schemeClr>
        </a:solidFill>
        <a:ln w="25400" cap="flat" cmpd="sng" algn="ctr">
          <a:noFill/>
          <a:prstDash val="solid"/>
        </a:ln>
        <a:effectLst/>
      </dgm:spPr>
    </dgm:pt>
    <dgm:pt modelId="{95032D2D-BC91-45C7-910A-B4EF7F0A10BB}" type="pres">
      <dgm:prSet presAssocID="{876B83A1-241F-4311-8542-F87A78B4FF6B}" presName="EmptyPlaceHolder" presStyleCnt="0"/>
      <dgm:spPr/>
    </dgm:pt>
    <dgm:pt modelId="{B6580213-64FC-4ADD-AD9A-EBA65352A726}" type="pres">
      <dgm:prSet presAssocID="{3D12BBF5-42A3-4DD0-B71B-203782473A61}" presName="spaceBetweenRectangles" presStyleCnt="0"/>
      <dgm:spPr/>
    </dgm:pt>
    <dgm:pt modelId="{A6972557-8023-46DF-B2F9-4DE87F6BE30E}" type="pres">
      <dgm:prSet presAssocID="{071B5DF4-0EE2-45C1-A338-2413382E10AC}" presName="composite" presStyleCnt="0"/>
      <dgm:spPr/>
    </dgm:pt>
    <dgm:pt modelId="{6098975E-EDE1-43BA-BD0E-E28B09660C22}" type="pres">
      <dgm:prSet presAssocID="{071B5DF4-0EE2-45C1-A338-2413382E10AC}" presName="L1TextContainer" presStyleLbl="revTx" presStyleIdx="1" presStyleCnt="7">
        <dgm:presLayoutVars>
          <dgm:chMax val="1"/>
          <dgm:chPref val="1"/>
          <dgm:bulletEnabled val="1"/>
        </dgm:presLayoutVars>
      </dgm:prSet>
      <dgm:spPr/>
    </dgm:pt>
    <dgm:pt modelId="{8CE461D9-63A4-49C8-BF92-23C07475D491}" type="pres">
      <dgm:prSet presAssocID="{071B5DF4-0EE2-45C1-A338-2413382E10AC}" presName="L2TextContainerWrapper" presStyleCnt="0">
        <dgm:presLayoutVars>
          <dgm:chMax val="0"/>
          <dgm:chPref val="0"/>
          <dgm:bulletEnabled val="1"/>
        </dgm:presLayoutVars>
      </dgm:prSet>
      <dgm:spPr/>
    </dgm:pt>
    <dgm:pt modelId="{F233B1E7-6F62-45F8-8F48-687F3D3E3921}" type="pres">
      <dgm:prSet presAssocID="{071B5DF4-0EE2-45C1-A338-2413382E10AC}" presName="L2TextContainer" presStyleLbl="bgAccFollowNode1" presStyleIdx="1" presStyleCnt="7"/>
      <dgm:spPr/>
    </dgm:pt>
    <dgm:pt modelId="{B21BAA1F-139A-4E94-9863-D77BD33AD0ED}" type="pres">
      <dgm:prSet presAssocID="{071B5DF4-0EE2-45C1-A338-2413382E10AC}" presName="FlexibleEmptyPlaceHolder" presStyleCnt="0"/>
      <dgm:spPr/>
    </dgm:pt>
    <dgm:pt modelId="{32C74205-C0A8-4BC0-8D17-B0844475D2B9}" type="pres">
      <dgm:prSet presAssocID="{071B5DF4-0EE2-45C1-A338-2413382E10AC}" presName="ConnectLine" presStyleLbl="alignNode1" presStyleIdx="1"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C30F4D47-CE7D-404F-AAC1-E572925DE8BB}" type="pres">
      <dgm:prSet presAssocID="{071B5DF4-0EE2-45C1-A338-2413382E10AC}" presName="ConnectorPoint" presStyleLbl="fgAcc1" presStyleIdx="1" presStyleCnt="7"/>
      <dgm:spPr>
        <a:solidFill>
          <a:schemeClr val="lt1">
            <a:alpha val="90000"/>
            <a:hueOff val="0"/>
            <a:satOff val="0"/>
            <a:lumOff val="0"/>
            <a:alphaOff val="0"/>
          </a:schemeClr>
        </a:solidFill>
        <a:ln w="25400" cap="flat" cmpd="sng" algn="ctr">
          <a:noFill/>
          <a:prstDash val="solid"/>
        </a:ln>
        <a:effectLst/>
      </dgm:spPr>
    </dgm:pt>
    <dgm:pt modelId="{8A0779CE-96F5-46D8-94FB-F745E4D9C5B6}" type="pres">
      <dgm:prSet presAssocID="{071B5DF4-0EE2-45C1-A338-2413382E10AC}" presName="EmptyPlaceHolder" presStyleCnt="0"/>
      <dgm:spPr/>
    </dgm:pt>
    <dgm:pt modelId="{F45EDAD5-50FD-471F-A9A5-B34B79486824}" type="pres">
      <dgm:prSet presAssocID="{C0CDE467-D417-4B21-A14F-F28C19975DB0}" presName="spaceBetweenRectangles" presStyleCnt="0"/>
      <dgm:spPr/>
    </dgm:pt>
    <dgm:pt modelId="{288C976D-C414-4F3E-8997-0CFB52790C64}" type="pres">
      <dgm:prSet presAssocID="{BA946EF2-2A54-4928-A646-891EB23BB255}" presName="composite" presStyleCnt="0"/>
      <dgm:spPr/>
    </dgm:pt>
    <dgm:pt modelId="{713A2681-9B72-4BFE-BDC8-6E4B315C9CED}" type="pres">
      <dgm:prSet presAssocID="{BA946EF2-2A54-4928-A646-891EB23BB255}" presName="L1TextContainer" presStyleLbl="revTx" presStyleIdx="2" presStyleCnt="7">
        <dgm:presLayoutVars>
          <dgm:chMax val="1"/>
          <dgm:chPref val="1"/>
          <dgm:bulletEnabled val="1"/>
        </dgm:presLayoutVars>
      </dgm:prSet>
      <dgm:spPr/>
    </dgm:pt>
    <dgm:pt modelId="{046F2CEE-73FE-4BEF-86A6-E0FABE53F9BC}" type="pres">
      <dgm:prSet presAssocID="{BA946EF2-2A54-4928-A646-891EB23BB255}" presName="L2TextContainerWrapper" presStyleCnt="0">
        <dgm:presLayoutVars>
          <dgm:chMax val="0"/>
          <dgm:chPref val="0"/>
          <dgm:bulletEnabled val="1"/>
        </dgm:presLayoutVars>
      </dgm:prSet>
      <dgm:spPr/>
    </dgm:pt>
    <dgm:pt modelId="{F014B1F1-4545-41CE-8D3A-2A8E6E481BA8}" type="pres">
      <dgm:prSet presAssocID="{BA946EF2-2A54-4928-A646-891EB23BB255}" presName="L2TextContainer" presStyleLbl="bgAccFollowNode1" presStyleIdx="2" presStyleCnt="7"/>
      <dgm:spPr/>
    </dgm:pt>
    <dgm:pt modelId="{B56E6C1D-38AB-4DCD-833C-81044DFDD9EF}" type="pres">
      <dgm:prSet presAssocID="{BA946EF2-2A54-4928-A646-891EB23BB255}" presName="FlexibleEmptyPlaceHolder" presStyleCnt="0"/>
      <dgm:spPr/>
    </dgm:pt>
    <dgm:pt modelId="{46E0D87E-C286-4EB0-B483-EB547E1BD955}" type="pres">
      <dgm:prSet presAssocID="{BA946EF2-2A54-4928-A646-891EB23BB255}" presName="ConnectLine" presStyleLbl="alignNode1" presStyleIdx="2"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83F9074F-8896-4375-B087-21CC5D3A281A}" type="pres">
      <dgm:prSet presAssocID="{BA946EF2-2A54-4928-A646-891EB23BB255}" presName="ConnectorPoint" presStyleLbl="fgAcc1" presStyleIdx="2" presStyleCnt="7"/>
      <dgm:spPr>
        <a:solidFill>
          <a:schemeClr val="lt1">
            <a:alpha val="90000"/>
            <a:hueOff val="0"/>
            <a:satOff val="0"/>
            <a:lumOff val="0"/>
            <a:alphaOff val="0"/>
          </a:schemeClr>
        </a:solidFill>
        <a:ln w="25400" cap="flat" cmpd="sng" algn="ctr">
          <a:noFill/>
          <a:prstDash val="solid"/>
        </a:ln>
        <a:effectLst/>
      </dgm:spPr>
    </dgm:pt>
    <dgm:pt modelId="{0DFDD9BE-2548-413C-AEBD-0F36C7A75E97}" type="pres">
      <dgm:prSet presAssocID="{BA946EF2-2A54-4928-A646-891EB23BB255}" presName="EmptyPlaceHolder" presStyleCnt="0"/>
      <dgm:spPr/>
    </dgm:pt>
    <dgm:pt modelId="{DB950782-35B7-4D43-8412-A8CD7C27F7B7}" type="pres">
      <dgm:prSet presAssocID="{9E10EF52-A75E-498E-A3C9-2D5573DC6754}" presName="spaceBetweenRectangles" presStyleCnt="0"/>
      <dgm:spPr/>
    </dgm:pt>
    <dgm:pt modelId="{E7A118A0-5E3E-4253-A579-7DA462F0E25A}" type="pres">
      <dgm:prSet presAssocID="{9CE5C599-4D83-426E-9ED3-AB6CBC2F24DA}" presName="composite" presStyleCnt="0"/>
      <dgm:spPr/>
    </dgm:pt>
    <dgm:pt modelId="{FCA87661-86D4-4678-A5A7-BFB154EB63CC}" type="pres">
      <dgm:prSet presAssocID="{9CE5C599-4D83-426E-9ED3-AB6CBC2F24DA}" presName="L1TextContainer" presStyleLbl="revTx" presStyleIdx="3" presStyleCnt="7">
        <dgm:presLayoutVars>
          <dgm:chMax val="1"/>
          <dgm:chPref val="1"/>
          <dgm:bulletEnabled val="1"/>
        </dgm:presLayoutVars>
      </dgm:prSet>
      <dgm:spPr/>
    </dgm:pt>
    <dgm:pt modelId="{98E80E31-7415-4E2B-B294-21EFA437AF00}" type="pres">
      <dgm:prSet presAssocID="{9CE5C599-4D83-426E-9ED3-AB6CBC2F24DA}" presName="L2TextContainerWrapper" presStyleCnt="0">
        <dgm:presLayoutVars>
          <dgm:chMax val="0"/>
          <dgm:chPref val="0"/>
          <dgm:bulletEnabled val="1"/>
        </dgm:presLayoutVars>
      </dgm:prSet>
      <dgm:spPr/>
    </dgm:pt>
    <dgm:pt modelId="{712340A8-5346-48B2-AD0E-2514C3AB70EC}" type="pres">
      <dgm:prSet presAssocID="{9CE5C599-4D83-426E-9ED3-AB6CBC2F24DA}" presName="L2TextContainer" presStyleLbl="bgAccFollowNode1" presStyleIdx="3" presStyleCnt="7"/>
      <dgm:spPr/>
    </dgm:pt>
    <dgm:pt modelId="{9B619FFC-4890-4B3B-8F03-EAF36412389C}" type="pres">
      <dgm:prSet presAssocID="{9CE5C599-4D83-426E-9ED3-AB6CBC2F24DA}" presName="FlexibleEmptyPlaceHolder" presStyleCnt="0"/>
      <dgm:spPr/>
    </dgm:pt>
    <dgm:pt modelId="{DCB7EA21-017F-42DE-AA4A-18B4CE780E10}" type="pres">
      <dgm:prSet presAssocID="{9CE5C599-4D83-426E-9ED3-AB6CBC2F24DA}" presName="ConnectLine" presStyleLbl="alignNode1" presStyleIdx="3"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8DBA5902-AC1E-494A-8AE2-FF0150AF4286}" type="pres">
      <dgm:prSet presAssocID="{9CE5C599-4D83-426E-9ED3-AB6CBC2F24DA}" presName="ConnectorPoint" presStyleLbl="fgAcc1" presStyleIdx="3" presStyleCnt="7"/>
      <dgm:spPr>
        <a:solidFill>
          <a:schemeClr val="lt1">
            <a:alpha val="90000"/>
            <a:hueOff val="0"/>
            <a:satOff val="0"/>
            <a:lumOff val="0"/>
            <a:alphaOff val="0"/>
          </a:schemeClr>
        </a:solidFill>
        <a:ln w="25400" cap="flat" cmpd="sng" algn="ctr">
          <a:noFill/>
          <a:prstDash val="solid"/>
        </a:ln>
        <a:effectLst/>
      </dgm:spPr>
    </dgm:pt>
    <dgm:pt modelId="{A945DCD1-5426-47BF-9DF4-1C8AA1F32F36}" type="pres">
      <dgm:prSet presAssocID="{9CE5C599-4D83-426E-9ED3-AB6CBC2F24DA}" presName="EmptyPlaceHolder" presStyleCnt="0"/>
      <dgm:spPr/>
    </dgm:pt>
    <dgm:pt modelId="{6D9A61B3-7E5E-40C9-A78B-9F038D6F09AF}" type="pres">
      <dgm:prSet presAssocID="{2D44BD81-AB3F-424A-9F5F-8D05447A8EE5}" presName="spaceBetweenRectangles" presStyleCnt="0"/>
      <dgm:spPr/>
    </dgm:pt>
    <dgm:pt modelId="{1DE7F001-D9EF-4B71-B1CD-5B1A45E370CB}" type="pres">
      <dgm:prSet presAssocID="{A963F9BB-FDF2-446C-805F-860809C2F49C}" presName="composite" presStyleCnt="0"/>
      <dgm:spPr/>
    </dgm:pt>
    <dgm:pt modelId="{98C36B2D-FFBA-436A-89B1-83649E08CF8C}" type="pres">
      <dgm:prSet presAssocID="{A963F9BB-FDF2-446C-805F-860809C2F49C}" presName="L1TextContainer" presStyleLbl="revTx" presStyleIdx="4" presStyleCnt="7">
        <dgm:presLayoutVars>
          <dgm:chMax val="1"/>
          <dgm:chPref val="1"/>
          <dgm:bulletEnabled val="1"/>
        </dgm:presLayoutVars>
      </dgm:prSet>
      <dgm:spPr/>
    </dgm:pt>
    <dgm:pt modelId="{DF52977C-C703-49FF-A246-A9BFE34A28B6}" type="pres">
      <dgm:prSet presAssocID="{A963F9BB-FDF2-446C-805F-860809C2F49C}" presName="L2TextContainerWrapper" presStyleCnt="0">
        <dgm:presLayoutVars>
          <dgm:chMax val="0"/>
          <dgm:chPref val="0"/>
          <dgm:bulletEnabled val="1"/>
        </dgm:presLayoutVars>
      </dgm:prSet>
      <dgm:spPr/>
    </dgm:pt>
    <dgm:pt modelId="{D98ED075-D3A8-49F0-A22F-AEA80F51F61E}" type="pres">
      <dgm:prSet presAssocID="{A963F9BB-FDF2-446C-805F-860809C2F49C}" presName="L2TextContainer" presStyleLbl="bgAccFollowNode1" presStyleIdx="4" presStyleCnt="7"/>
      <dgm:spPr/>
    </dgm:pt>
    <dgm:pt modelId="{24B09662-00B5-43B2-9998-C4DD835BB983}" type="pres">
      <dgm:prSet presAssocID="{A963F9BB-FDF2-446C-805F-860809C2F49C}" presName="FlexibleEmptyPlaceHolder" presStyleCnt="0"/>
      <dgm:spPr/>
    </dgm:pt>
    <dgm:pt modelId="{6BAAB8D6-6459-4131-AEC6-6D7031EF456D}" type="pres">
      <dgm:prSet presAssocID="{A963F9BB-FDF2-446C-805F-860809C2F49C}" presName="ConnectLine" presStyleLbl="alignNode1" presStyleIdx="4"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EEE9062-11B6-4781-81DB-21FA48F459F5}" type="pres">
      <dgm:prSet presAssocID="{A963F9BB-FDF2-446C-805F-860809C2F49C}" presName="ConnectorPoint" presStyleLbl="fgAcc1" presStyleIdx="4" presStyleCnt="7"/>
      <dgm:spPr>
        <a:solidFill>
          <a:schemeClr val="lt1">
            <a:alpha val="90000"/>
            <a:hueOff val="0"/>
            <a:satOff val="0"/>
            <a:lumOff val="0"/>
            <a:alphaOff val="0"/>
          </a:schemeClr>
        </a:solidFill>
        <a:ln w="25400" cap="flat" cmpd="sng" algn="ctr">
          <a:noFill/>
          <a:prstDash val="solid"/>
        </a:ln>
        <a:effectLst/>
      </dgm:spPr>
    </dgm:pt>
    <dgm:pt modelId="{C7F3419E-9023-44D4-8C90-6893631D9EA6}" type="pres">
      <dgm:prSet presAssocID="{A963F9BB-FDF2-446C-805F-860809C2F49C}" presName="EmptyPlaceHolder" presStyleCnt="0"/>
      <dgm:spPr/>
    </dgm:pt>
    <dgm:pt modelId="{1AF83954-C778-4755-AAD1-00478A5EA727}" type="pres">
      <dgm:prSet presAssocID="{C0487A6B-1F87-4B81-90DB-7762E890FDD5}" presName="spaceBetweenRectangles" presStyleCnt="0"/>
      <dgm:spPr/>
    </dgm:pt>
    <dgm:pt modelId="{DADA2055-833D-49E7-ADBC-5AA72EA6F00C}" type="pres">
      <dgm:prSet presAssocID="{098250F3-10FF-4EE0-B226-933904F8EC38}" presName="composite" presStyleCnt="0"/>
      <dgm:spPr/>
    </dgm:pt>
    <dgm:pt modelId="{8247EF0F-AF59-4475-8825-74FC97BE232B}" type="pres">
      <dgm:prSet presAssocID="{098250F3-10FF-4EE0-B226-933904F8EC38}" presName="L1TextContainer" presStyleLbl="revTx" presStyleIdx="5" presStyleCnt="7">
        <dgm:presLayoutVars>
          <dgm:chMax val="1"/>
          <dgm:chPref val="1"/>
          <dgm:bulletEnabled val="1"/>
        </dgm:presLayoutVars>
      </dgm:prSet>
      <dgm:spPr/>
    </dgm:pt>
    <dgm:pt modelId="{88ED7F3C-0318-43B9-810A-AF547073A7E0}" type="pres">
      <dgm:prSet presAssocID="{098250F3-10FF-4EE0-B226-933904F8EC38}" presName="L2TextContainerWrapper" presStyleCnt="0">
        <dgm:presLayoutVars>
          <dgm:chMax val="0"/>
          <dgm:chPref val="0"/>
          <dgm:bulletEnabled val="1"/>
        </dgm:presLayoutVars>
      </dgm:prSet>
      <dgm:spPr/>
    </dgm:pt>
    <dgm:pt modelId="{ED37592F-AA4E-4130-89AB-B630AD33C65A}" type="pres">
      <dgm:prSet presAssocID="{098250F3-10FF-4EE0-B226-933904F8EC38}" presName="L2TextContainer" presStyleLbl="bgAccFollowNode1" presStyleIdx="5" presStyleCnt="7"/>
      <dgm:spPr/>
    </dgm:pt>
    <dgm:pt modelId="{E8EAFBC6-A75D-44A3-98A2-C4F4BCC0813B}" type="pres">
      <dgm:prSet presAssocID="{098250F3-10FF-4EE0-B226-933904F8EC38}" presName="FlexibleEmptyPlaceHolder" presStyleCnt="0"/>
      <dgm:spPr/>
    </dgm:pt>
    <dgm:pt modelId="{4B8D6C06-55BA-413F-9D51-3C2264C6B931}" type="pres">
      <dgm:prSet presAssocID="{098250F3-10FF-4EE0-B226-933904F8EC38}" presName="ConnectLine" presStyleLbl="alignNode1" presStyleIdx="5"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AFE5B4B2-BEAF-4AAB-8463-90F1331241D2}" type="pres">
      <dgm:prSet presAssocID="{098250F3-10FF-4EE0-B226-933904F8EC38}" presName="ConnectorPoint" presStyleLbl="fgAcc1" presStyleIdx="5" presStyleCnt="7"/>
      <dgm:spPr>
        <a:solidFill>
          <a:schemeClr val="lt1">
            <a:alpha val="90000"/>
            <a:hueOff val="0"/>
            <a:satOff val="0"/>
            <a:lumOff val="0"/>
            <a:alphaOff val="0"/>
          </a:schemeClr>
        </a:solidFill>
        <a:ln w="25400" cap="flat" cmpd="sng" algn="ctr">
          <a:noFill/>
          <a:prstDash val="solid"/>
        </a:ln>
        <a:effectLst/>
      </dgm:spPr>
    </dgm:pt>
    <dgm:pt modelId="{3208B08A-3B17-4DC0-BC68-26606C6DDDEA}" type="pres">
      <dgm:prSet presAssocID="{098250F3-10FF-4EE0-B226-933904F8EC38}" presName="EmptyPlaceHolder" presStyleCnt="0"/>
      <dgm:spPr/>
    </dgm:pt>
    <dgm:pt modelId="{E3C33C9D-2CB1-47E6-AACC-8A9BC086B72C}" type="pres">
      <dgm:prSet presAssocID="{6365D03C-5DEB-4EBB-8963-9002D793C25A}" presName="spaceBetweenRectangles" presStyleCnt="0"/>
      <dgm:spPr/>
    </dgm:pt>
    <dgm:pt modelId="{25BF3E97-4CB6-462E-A251-710C16B68F05}" type="pres">
      <dgm:prSet presAssocID="{EE1EA047-70E6-4566-AD70-C88BEA677B64}" presName="composite" presStyleCnt="0"/>
      <dgm:spPr/>
    </dgm:pt>
    <dgm:pt modelId="{D821F339-70C0-4D3A-9A67-4D3C5F874D21}" type="pres">
      <dgm:prSet presAssocID="{EE1EA047-70E6-4566-AD70-C88BEA677B64}" presName="L1TextContainer" presStyleLbl="revTx" presStyleIdx="6" presStyleCnt="7">
        <dgm:presLayoutVars>
          <dgm:chMax val="1"/>
          <dgm:chPref val="1"/>
          <dgm:bulletEnabled val="1"/>
        </dgm:presLayoutVars>
      </dgm:prSet>
      <dgm:spPr/>
    </dgm:pt>
    <dgm:pt modelId="{AF07C265-1E0E-48CC-9E4D-79B8A8FB33A8}" type="pres">
      <dgm:prSet presAssocID="{EE1EA047-70E6-4566-AD70-C88BEA677B64}" presName="L2TextContainerWrapper" presStyleCnt="0">
        <dgm:presLayoutVars>
          <dgm:chMax val="0"/>
          <dgm:chPref val="0"/>
          <dgm:bulletEnabled val="1"/>
        </dgm:presLayoutVars>
      </dgm:prSet>
      <dgm:spPr/>
    </dgm:pt>
    <dgm:pt modelId="{09574A76-9AA5-4B51-B725-A55857771F9A}" type="pres">
      <dgm:prSet presAssocID="{EE1EA047-70E6-4566-AD70-C88BEA677B64}" presName="L2TextContainer" presStyleLbl="bgAccFollowNode1" presStyleIdx="6" presStyleCnt="7"/>
      <dgm:spPr/>
    </dgm:pt>
    <dgm:pt modelId="{9F7B6D35-2D8C-4968-A88D-EA0BBD984F82}" type="pres">
      <dgm:prSet presAssocID="{EE1EA047-70E6-4566-AD70-C88BEA677B64}" presName="FlexibleEmptyPlaceHolder" presStyleCnt="0"/>
      <dgm:spPr/>
    </dgm:pt>
    <dgm:pt modelId="{9FE87074-AEDC-40CF-AF4E-5DEA5AF56847}" type="pres">
      <dgm:prSet presAssocID="{EE1EA047-70E6-4566-AD70-C88BEA677B64}" presName="ConnectLine" presStyleLbl="alignNode1" presStyleIdx="6"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358E104C-2FBD-46DC-82C8-D52260874A9F}" type="pres">
      <dgm:prSet presAssocID="{EE1EA047-70E6-4566-AD70-C88BEA677B64}" presName="ConnectorPoint" presStyleLbl="fgAcc1" presStyleIdx="6" presStyleCnt="7"/>
      <dgm:spPr>
        <a:solidFill>
          <a:schemeClr val="lt1">
            <a:alpha val="90000"/>
            <a:hueOff val="0"/>
            <a:satOff val="0"/>
            <a:lumOff val="0"/>
            <a:alphaOff val="0"/>
          </a:schemeClr>
        </a:solidFill>
        <a:ln w="25400" cap="flat" cmpd="sng" algn="ctr">
          <a:noFill/>
          <a:prstDash val="solid"/>
        </a:ln>
        <a:effectLst/>
      </dgm:spPr>
    </dgm:pt>
    <dgm:pt modelId="{F879C8EC-B7DA-468D-9EED-6DF0BEA4AD60}" type="pres">
      <dgm:prSet presAssocID="{EE1EA047-70E6-4566-AD70-C88BEA677B64}" presName="EmptyPlaceHolder" presStyleCnt="0"/>
      <dgm:spPr/>
    </dgm:pt>
  </dgm:ptLst>
  <dgm:cxnLst>
    <dgm:cxn modelId="{2F452B07-C7C8-4B8C-9D65-A8645D4F11F4}" type="presOf" srcId="{9CE5C599-4D83-426E-9ED3-AB6CBC2F24DA}" destId="{FCA87661-86D4-4678-A5A7-BFB154EB63CC}" srcOrd="0" destOrd="0" presId="urn:microsoft.com/office/officeart/2017/3/layout/HorizontalPathTimeline"/>
    <dgm:cxn modelId="{3BF27608-0DE4-43DA-B9D0-6BBC39023D66}" srcId="{794486AA-2776-485C-A206-57E7CA743ADA}" destId="{098250F3-10FF-4EE0-B226-933904F8EC38}" srcOrd="5" destOrd="0" parTransId="{D6006C5C-7BF7-47B2-8212-B395B1AA1CC9}" sibTransId="{6365D03C-5DEB-4EBB-8963-9002D793C25A}"/>
    <dgm:cxn modelId="{38E33409-5CD8-40DC-97F4-058D249FAE39}" srcId="{071B5DF4-0EE2-45C1-A338-2413382E10AC}" destId="{92C66BFD-5C11-4A7B-8F3A-12EE9F7957F0}" srcOrd="0" destOrd="0" parTransId="{BC7F3DBD-5BA2-4F69-95CC-A29869F81813}" sibTransId="{3F0FBEE4-0BBA-4D21-BD88-35B66143A47E}"/>
    <dgm:cxn modelId="{FF004311-0612-4A72-B969-1358EB9B5909}" type="presOf" srcId="{876B83A1-241F-4311-8542-F87A78B4FF6B}" destId="{637FA44E-519E-4DC8-B599-7779D36E8B0A}" srcOrd="0" destOrd="0" presId="urn:microsoft.com/office/officeart/2017/3/layout/HorizontalPathTimeline"/>
    <dgm:cxn modelId="{8AA30A23-23F8-4F23-AC7B-472FA65BD961}" type="presOf" srcId="{D3115238-842B-4582-8E59-699A097D7D84}" destId="{ED37592F-AA4E-4130-89AB-B630AD33C65A}" srcOrd="0" destOrd="0" presId="urn:microsoft.com/office/officeart/2017/3/layout/HorizontalPathTimeline"/>
    <dgm:cxn modelId="{8C02F224-4671-4487-AE94-2A0565C2D578}" srcId="{794486AA-2776-485C-A206-57E7CA743ADA}" destId="{BA946EF2-2A54-4928-A646-891EB23BB255}" srcOrd="2" destOrd="0" parTransId="{FF40A0F5-E3CD-4D38-B96B-BE5CEFF03EA8}" sibTransId="{9E10EF52-A75E-498E-A3C9-2D5573DC6754}"/>
    <dgm:cxn modelId="{DF421525-4A97-45F5-92B2-8F066D4A9A6A}" type="presOf" srcId="{EE1EA047-70E6-4566-AD70-C88BEA677B64}" destId="{D821F339-70C0-4D3A-9A67-4D3C5F874D21}" srcOrd="0" destOrd="0" presId="urn:microsoft.com/office/officeart/2017/3/layout/HorizontalPathTimeline"/>
    <dgm:cxn modelId="{2D682B28-764A-4EFE-9CD6-211BEDD2B200}" type="presOf" srcId="{B7D2D56E-B4E2-47DB-8634-9013E4990449}" destId="{712340A8-5346-48B2-AD0E-2514C3AB70EC}" srcOrd="0" destOrd="0" presId="urn:microsoft.com/office/officeart/2017/3/layout/HorizontalPathTimeline"/>
    <dgm:cxn modelId="{1FA7135F-9884-46A1-B695-9D2C2C3AC863}" srcId="{794486AA-2776-485C-A206-57E7CA743ADA}" destId="{9CE5C599-4D83-426E-9ED3-AB6CBC2F24DA}" srcOrd="3" destOrd="0" parTransId="{22B017E4-5F33-46E7-A715-CC3954AB050D}" sibTransId="{2D44BD81-AB3F-424A-9F5F-8D05447A8EE5}"/>
    <dgm:cxn modelId="{F8468741-334A-4A21-9BFD-26CFB2A651F4}" srcId="{794486AA-2776-485C-A206-57E7CA743ADA}" destId="{A963F9BB-FDF2-446C-805F-860809C2F49C}" srcOrd="4" destOrd="0" parTransId="{CFB32DAD-0D5A-4102-BEC0-BAB55F5233B5}" sibTransId="{C0487A6B-1F87-4B81-90DB-7762E890FDD5}"/>
    <dgm:cxn modelId="{D2C69842-0506-4154-B176-2A1D38F20509}" type="presOf" srcId="{A963F9BB-FDF2-446C-805F-860809C2F49C}" destId="{98C36B2D-FFBA-436A-89B1-83649E08CF8C}" srcOrd="0" destOrd="0" presId="urn:microsoft.com/office/officeart/2017/3/layout/HorizontalPathTimeline"/>
    <dgm:cxn modelId="{F37E4A4A-E3AD-4B52-8048-923F283E7B48}" srcId="{BA946EF2-2A54-4928-A646-891EB23BB255}" destId="{3C060335-AC64-4959-83BF-F2EEA4A963D5}" srcOrd="0" destOrd="0" parTransId="{26198402-028F-4020-BEE4-E3932981D041}" sibTransId="{A27C2064-3DA4-4B64-AE01-F7A39C2D891D}"/>
    <dgm:cxn modelId="{88BFF06F-EB7E-40CF-A922-31577EAD1A12}" type="presOf" srcId="{071B5DF4-0EE2-45C1-A338-2413382E10AC}" destId="{6098975E-EDE1-43BA-BD0E-E28B09660C22}" srcOrd="0" destOrd="0" presId="urn:microsoft.com/office/officeart/2017/3/layout/HorizontalPathTimeline"/>
    <dgm:cxn modelId="{6BE1E054-2407-44FA-B075-F6D6C7A997C4}" type="presOf" srcId="{3C060335-AC64-4959-83BF-F2EEA4A963D5}" destId="{F014B1F1-4545-41CE-8D3A-2A8E6E481BA8}" srcOrd="0" destOrd="0" presId="urn:microsoft.com/office/officeart/2017/3/layout/HorizontalPathTimeline"/>
    <dgm:cxn modelId="{5041D476-CF17-46C5-A8AA-F0E0F8835777}" srcId="{794486AA-2776-485C-A206-57E7CA743ADA}" destId="{EE1EA047-70E6-4566-AD70-C88BEA677B64}" srcOrd="6" destOrd="0" parTransId="{E57574DD-7092-483A-958B-518A74EC6624}" sibTransId="{332E368B-939D-420B-9380-A0C40C715EF3}"/>
    <dgm:cxn modelId="{4DBEB058-2B6A-4E0E-97BD-7F0425D6C258}" srcId="{A963F9BB-FDF2-446C-805F-860809C2F49C}" destId="{D7B00576-1843-4418-B71A-7D28A6FF8FBC}" srcOrd="0" destOrd="0" parTransId="{4CE51499-F18D-4196-8754-BFAEC3A1E980}" sibTransId="{7F804765-E3D0-4C57-956F-60D017503DE1}"/>
    <dgm:cxn modelId="{5C784F7F-9508-4ACB-907C-6368B4E6DBF8}" srcId="{098250F3-10FF-4EE0-B226-933904F8EC38}" destId="{D3115238-842B-4582-8E59-699A097D7D84}" srcOrd="0" destOrd="0" parTransId="{C35A0627-746D-46FB-845F-09A19034C172}" sibTransId="{94FD4059-78BE-4C2D-80EA-0050B6BE88A7}"/>
    <dgm:cxn modelId="{541AC582-68D4-4F90-AB69-95392FB8E198}" srcId="{794486AA-2776-485C-A206-57E7CA743ADA}" destId="{071B5DF4-0EE2-45C1-A338-2413382E10AC}" srcOrd="1" destOrd="0" parTransId="{B7282A7A-1D72-41A6-9B6A-A0CEAC779C6E}" sibTransId="{C0CDE467-D417-4B21-A14F-F28C19975DB0}"/>
    <dgm:cxn modelId="{63C67583-0461-412B-BE44-590BADC9CBAD}" type="presOf" srcId="{D7B00576-1843-4418-B71A-7D28A6FF8FBC}" destId="{D98ED075-D3A8-49F0-A22F-AEA80F51F61E}" srcOrd="0" destOrd="0" presId="urn:microsoft.com/office/officeart/2017/3/layout/HorizontalPathTimeline"/>
    <dgm:cxn modelId="{0F0A7A86-1144-42EF-967B-25607DBB6F7E}" srcId="{794486AA-2776-485C-A206-57E7CA743ADA}" destId="{876B83A1-241F-4311-8542-F87A78B4FF6B}" srcOrd="0" destOrd="0" parTransId="{272AC626-DA18-4F16-B0BF-59D5146A51A0}" sibTransId="{3D12BBF5-42A3-4DD0-B71B-203782473A61}"/>
    <dgm:cxn modelId="{7C519A96-CF1C-4069-83DA-1604A5A5CFAE}" type="presOf" srcId="{794486AA-2776-485C-A206-57E7CA743ADA}" destId="{2C980371-62E2-44EF-9CE7-FD7833F837AD}" srcOrd="0" destOrd="0" presId="urn:microsoft.com/office/officeart/2017/3/layout/HorizontalPathTimeline"/>
    <dgm:cxn modelId="{FDBA8DA3-8586-41D8-B94C-B73F45DCAEFF}" type="presOf" srcId="{F7201550-3900-4FDC-945F-FD9F273E12BF}" destId="{D81991D8-E231-455E-9B95-6CD1BAC55CAE}" srcOrd="0" destOrd="0" presId="urn:microsoft.com/office/officeart/2017/3/layout/HorizontalPathTimeline"/>
    <dgm:cxn modelId="{493DD1BB-2A03-4D7A-935B-F5A105D814A5}" type="presOf" srcId="{92C66BFD-5C11-4A7B-8F3A-12EE9F7957F0}" destId="{F233B1E7-6F62-45F8-8F48-687F3D3E3921}" srcOrd="0" destOrd="0" presId="urn:microsoft.com/office/officeart/2017/3/layout/HorizontalPathTimeline"/>
    <dgm:cxn modelId="{C607BDC2-77DA-4D59-A14D-D7281882C9D4}" type="presOf" srcId="{E72F84BF-B6A1-4B5E-A5B4-F18AECED86D0}" destId="{09574A76-9AA5-4B51-B725-A55857771F9A}" srcOrd="0" destOrd="0" presId="urn:microsoft.com/office/officeart/2017/3/layout/HorizontalPathTimeline"/>
    <dgm:cxn modelId="{BA806CC6-A60E-44D7-96E1-0924FAB7AED6}" type="presOf" srcId="{BA946EF2-2A54-4928-A646-891EB23BB255}" destId="{713A2681-9B72-4BFE-BDC8-6E4B315C9CED}" srcOrd="0" destOrd="0" presId="urn:microsoft.com/office/officeart/2017/3/layout/HorizontalPathTimeline"/>
    <dgm:cxn modelId="{EF1B80CA-0355-479F-B547-098D298217FC}" type="presOf" srcId="{098250F3-10FF-4EE0-B226-933904F8EC38}" destId="{8247EF0F-AF59-4475-8825-74FC97BE232B}" srcOrd="0" destOrd="0" presId="urn:microsoft.com/office/officeart/2017/3/layout/HorizontalPathTimeline"/>
    <dgm:cxn modelId="{B62AB0CC-A36B-4CA9-B0B4-27FB33B27A88}" srcId="{EE1EA047-70E6-4566-AD70-C88BEA677B64}" destId="{E72F84BF-B6A1-4B5E-A5B4-F18AECED86D0}" srcOrd="0" destOrd="0" parTransId="{7EFDF5E2-8848-4513-B428-80AC89ABACA3}" sibTransId="{A8616F8F-6AEB-4BAA-8CC1-81652275E303}"/>
    <dgm:cxn modelId="{805FDFD6-7C9C-414F-AFDD-B2894D1C972F}" srcId="{876B83A1-241F-4311-8542-F87A78B4FF6B}" destId="{F7201550-3900-4FDC-945F-FD9F273E12BF}" srcOrd="0" destOrd="0" parTransId="{A369A798-D099-43C2-9F28-0894DBE551D8}" sibTransId="{9916FB0D-3358-430B-9E66-A982EB56111E}"/>
    <dgm:cxn modelId="{686A92FA-853A-4196-BE7F-6B39BB6F4277}" srcId="{9CE5C599-4D83-426E-9ED3-AB6CBC2F24DA}" destId="{B7D2D56E-B4E2-47DB-8634-9013E4990449}" srcOrd="0" destOrd="0" parTransId="{C5245805-3073-43DD-A30B-FCBAED0525AB}" sibTransId="{593E3774-AB0D-4863-894E-32A5B5062BF6}"/>
    <dgm:cxn modelId="{4B5C4288-4A46-47BF-AB99-3C9FD3551A55}" type="presParOf" srcId="{2C980371-62E2-44EF-9CE7-FD7833F837AD}" destId="{B74FFAA8-3233-445A-9687-F73460DC9B69}" srcOrd="0" destOrd="0" presId="urn:microsoft.com/office/officeart/2017/3/layout/HorizontalPathTimeline"/>
    <dgm:cxn modelId="{5CE4605A-C741-4DE0-BF38-2870B640CA5C}" type="presParOf" srcId="{2C980371-62E2-44EF-9CE7-FD7833F837AD}" destId="{06BF8FD1-3788-4A87-A068-94B833C9DEB0}" srcOrd="1" destOrd="0" presId="urn:microsoft.com/office/officeart/2017/3/layout/HorizontalPathTimeline"/>
    <dgm:cxn modelId="{7B2A59D8-239C-49A0-A276-A43F6EA59C07}" type="presParOf" srcId="{06BF8FD1-3788-4A87-A068-94B833C9DEB0}" destId="{556603A2-D3D0-4E11-B89F-04F7C8521B91}" srcOrd="0" destOrd="0" presId="urn:microsoft.com/office/officeart/2017/3/layout/HorizontalPathTimeline"/>
    <dgm:cxn modelId="{A166D966-648A-4FCE-90EB-7E1BB48E3BB7}" type="presParOf" srcId="{556603A2-D3D0-4E11-B89F-04F7C8521B91}" destId="{637FA44E-519E-4DC8-B599-7779D36E8B0A}" srcOrd="0" destOrd="0" presId="urn:microsoft.com/office/officeart/2017/3/layout/HorizontalPathTimeline"/>
    <dgm:cxn modelId="{696E073F-D134-4A78-89CC-52EA9F952F4B}" type="presParOf" srcId="{556603A2-D3D0-4E11-B89F-04F7C8521B91}" destId="{2B7537A5-810F-4581-B7C5-7FE2DF6FDAD1}" srcOrd="1" destOrd="0" presId="urn:microsoft.com/office/officeart/2017/3/layout/HorizontalPathTimeline"/>
    <dgm:cxn modelId="{FC0B4661-A279-4DBE-9859-22EA8F7B1B8A}" type="presParOf" srcId="{2B7537A5-810F-4581-B7C5-7FE2DF6FDAD1}" destId="{D81991D8-E231-455E-9B95-6CD1BAC55CAE}" srcOrd="0" destOrd="0" presId="urn:microsoft.com/office/officeart/2017/3/layout/HorizontalPathTimeline"/>
    <dgm:cxn modelId="{36C9F6B7-D50F-476B-B8F5-ACE7C7B0315C}" type="presParOf" srcId="{2B7537A5-810F-4581-B7C5-7FE2DF6FDAD1}" destId="{AC4D76DE-BE80-483B-B4F2-AC119E9C76A7}" srcOrd="1" destOrd="0" presId="urn:microsoft.com/office/officeart/2017/3/layout/HorizontalPathTimeline"/>
    <dgm:cxn modelId="{EF77A05E-1118-4078-955A-A0DC0083AF59}" type="presParOf" srcId="{556603A2-D3D0-4E11-B89F-04F7C8521B91}" destId="{303781B8-0074-4182-8FFF-441E1025779F}" srcOrd="2" destOrd="0" presId="urn:microsoft.com/office/officeart/2017/3/layout/HorizontalPathTimeline"/>
    <dgm:cxn modelId="{4978DB49-F4FE-4F51-98F8-23233924F576}" type="presParOf" srcId="{556603A2-D3D0-4E11-B89F-04F7C8521B91}" destId="{FA6D1D69-8275-4379-A3AD-8282327EC1F8}" srcOrd="3" destOrd="0" presId="urn:microsoft.com/office/officeart/2017/3/layout/HorizontalPathTimeline"/>
    <dgm:cxn modelId="{F6996A08-50D9-433C-B7D9-7DF1858DBBA1}" type="presParOf" srcId="{556603A2-D3D0-4E11-B89F-04F7C8521B91}" destId="{95032D2D-BC91-45C7-910A-B4EF7F0A10BB}" srcOrd="4" destOrd="0" presId="urn:microsoft.com/office/officeart/2017/3/layout/HorizontalPathTimeline"/>
    <dgm:cxn modelId="{3F080A8E-52DF-474C-AF07-DBA1B07FD6DD}" type="presParOf" srcId="{06BF8FD1-3788-4A87-A068-94B833C9DEB0}" destId="{B6580213-64FC-4ADD-AD9A-EBA65352A726}" srcOrd="1" destOrd="0" presId="urn:microsoft.com/office/officeart/2017/3/layout/HorizontalPathTimeline"/>
    <dgm:cxn modelId="{192FABAD-194B-40A7-8735-AEB20759C6D9}" type="presParOf" srcId="{06BF8FD1-3788-4A87-A068-94B833C9DEB0}" destId="{A6972557-8023-46DF-B2F9-4DE87F6BE30E}" srcOrd="2" destOrd="0" presId="urn:microsoft.com/office/officeart/2017/3/layout/HorizontalPathTimeline"/>
    <dgm:cxn modelId="{B3200BF9-2A13-4B82-B53D-4827DD6E3F98}" type="presParOf" srcId="{A6972557-8023-46DF-B2F9-4DE87F6BE30E}" destId="{6098975E-EDE1-43BA-BD0E-E28B09660C22}" srcOrd="0" destOrd="0" presId="urn:microsoft.com/office/officeart/2017/3/layout/HorizontalPathTimeline"/>
    <dgm:cxn modelId="{F0656662-F0A6-4BEA-8001-6F9A7F36AC30}" type="presParOf" srcId="{A6972557-8023-46DF-B2F9-4DE87F6BE30E}" destId="{8CE461D9-63A4-49C8-BF92-23C07475D491}" srcOrd="1" destOrd="0" presId="urn:microsoft.com/office/officeart/2017/3/layout/HorizontalPathTimeline"/>
    <dgm:cxn modelId="{729417A2-0232-4C06-A9A0-D4B6A6D49534}" type="presParOf" srcId="{8CE461D9-63A4-49C8-BF92-23C07475D491}" destId="{F233B1E7-6F62-45F8-8F48-687F3D3E3921}" srcOrd="0" destOrd="0" presId="urn:microsoft.com/office/officeart/2017/3/layout/HorizontalPathTimeline"/>
    <dgm:cxn modelId="{5A2EA6FC-A8A2-4B4A-9E65-F7F3EA02C072}" type="presParOf" srcId="{8CE461D9-63A4-49C8-BF92-23C07475D491}" destId="{B21BAA1F-139A-4E94-9863-D77BD33AD0ED}" srcOrd="1" destOrd="0" presId="urn:microsoft.com/office/officeart/2017/3/layout/HorizontalPathTimeline"/>
    <dgm:cxn modelId="{F3D5A945-6769-44D7-91A3-70AFBFA7DC59}" type="presParOf" srcId="{A6972557-8023-46DF-B2F9-4DE87F6BE30E}" destId="{32C74205-C0A8-4BC0-8D17-B0844475D2B9}" srcOrd="2" destOrd="0" presId="urn:microsoft.com/office/officeart/2017/3/layout/HorizontalPathTimeline"/>
    <dgm:cxn modelId="{AAD10A77-0F0F-41D5-97C9-732C600E07B8}" type="presParOf" srcId="{A6972557-8023-46DF-B2F9-4DE87F6BE30E}" destId="{C30F4D47-CE7D-404F-AAC1-E572925DE8BB}" srcOrd="3" destOrd="0" presId="urn:microsoft.com/office/officeart/2017/3/layout/HorizontalPathTimeline"/>
    <dgm:cxn modelId="{68DDC205-1E07-4400-9C2A-73AC2E5CD0F1}" type="presParOf" srcId="{A6972557-8023-46DF-B2F9-4DE87F6BE30E}" destId="{8A0779CE-96F5-46D8-94FB-F745E4D9C5B6}" srcOrd="4" destOrd="0" presId="urn:microsoft.com/office/officeart/2017/3/layout/HorizontalPathTimeline"/>
    <dgm:cxn modelId="{2685D740-793C-4931-B0E1-86EC031EF627}" type="presParOf" srcId="{06BF8FD1-3788-4A87-A068-94B833C9DEB0}" destId="{F45EDAD5-50FD-471F-A9A5-B34B79486824}" srcOrd="3" destOrd="0" presId="urn:microsoft.com/office/officeart/2017/3/layout/HorizontalPathTimeline"/>
    <dgm:cxn modelId="{C8E8ABD3-12D3-4D6C-AD2E-695F0B74ED7A}" type="presParOf" srcId="{06BF8FD1-3788-4A87-A068-94B833C9DEB0}" destId="{288C976D-C414-4F3E-8997-0CFB52790C64}" srcOrd="4" destOrd="0" presId="urn:microsoft.com/office/officeart/2017/3/layout/HorizontalPathTimeline"/>
    <dgm:cxn modelId="{0A3A12CA-58FF-4444-AC76-C2DA09CE9371}" type="presParOf" srcId="{288C976D-C414-4F3E-8997-0CFB52790C64}" destId="{713A2681-9B72-4BFE-BDC8-6E4B315C9CED}" srcOrd="0" destOrd="0" presId="urn:microsoft.com/office/officeart/2017/3/layout/HorizontalPathTimeline"/>
    <dgm:cxn modelId="{487FB537-DFA8-443F-94A5-69B02A1D4C59}" type="presParOf" srcId="{288C976D-C414-4F3E-8997-0CFB52790C64}" destId="{046F2CEE-73FE-4BEF-86A6-E0FABE53F9BC}" srcOrd="1" destOrd="0" presId="urn:microsoft.com/office/officeart/2017/3/layout/HorizontalPathTimeline"/>
    <dgm:cxn modelId="{2EFA0020-F5B6-41E3-AD6D-662DD8F5C6EC}" type="presParOf" srcId="{046F2CEE-73FE-4BEF-86A6-E0FABE53F9BC}" destId="{F014B1F1-4545-41CE-8D3A-2A8E6E481BA8}" srcOrd="0" destOrd="0" presId="urn:microsoft.com/office/officeart/2017/3/layout/HorizontalPathTimeline"/>
    <dgm:cxn modelId="{465E0E22-852A-48E2-96A2-89A3CFA754BC}" type="presParOf" srcId="{046F2CEE-73FE-4BEF-86A6-E0FABE53F9BC}" destId="{B56E6C1D-38AB-4DCD-833C-81044DFDD9EF}" srcOrd="1" destOrd="0" presId="urn:microsoft.com/office/officeart/2017/3/layout/HorizontalPathTimeline"/>
    <dgm:cxn modelId="{C4B11DE1-DAC0-4FED-B4E2-5FB6F546C7B3}" type="presParOf" srcId="{288C976D-C414-4F3E-8997-0CFB52790C64}" destId="{46E0D87E-C286-4EB0-B483-EB547E1BD955}" srcOrd="2" destOrd="0" presId="urn:microsoft.com/office/officeart/2017/3/layout/HorizontalPathTimeline"/>
    <dgm:cxn modelId="{4CF071DB-1309-4DBA-B4EE-92650BAD9087}" type="presParOf" srcId="{288C976D-C414-4F3E-8997-0CFB52790C64}" destId="{83F9074F-8896-4375-B087-21CC5D3A281A}" srcOrd="3" destOrd="0" presId="urn:microsoft.com/office/officeart/2017/3/layout/HorizontalPathTimeline"/>
    <dgm:cxn modelId="{A4A91807-87A8-4495-BB55-761F9E9376DC}" type="presParOf" srcId="{288C976D-C414-4F3E-8997-0CFB52790C64}" destId="{0DFDD9BE-2548-413C-AEBD-0F36C7A75E97}" srcOrd="4" destOrd="0" presId="urn:microsoft.com/office/officeart/2017/3/layout/HorizontalPathTimeline"/>
    <dgm:cxn modelId="{8CFDA1E8-6C2B-4E31-8C5C-E0658A5ECE6E}" type="presParOf" srcId="{06BF8FD1-3788-4A87-A068-94B833C9DEB0}" destId="{DB950782-35B7-4D43-8412-A8CD7C27F7B7}" srcOrd="5" destOrd="0" presId="urn:microsoft.com/office/officeart/2017/3/layout/HorizontalPathTimeline"/>
    <dgm:cxn modelId="{B5DB2DE0-D5D4-44E8-8679-7026CAAF2BB7}" type="presParOf" srcId="{06BF8FD1-3788-4A87-A068-94B833C9DEB0}" destId="{E7A118A0-5E3E-4253-A579-7DA462F0E25A}" srcOrd="6" destOrd="0" presId="urn:microsoft.com/office/officeart/2017/3/layout/HorizontalPathTimeline"/>
    <dgm:cxn modelId="{13248D2F-84D2-4F51-9BAB-7BE87228E585}" type="presParOf" srcId="{E7A118A0-5E3E-4253-A579-7DA462F0E25A}" destId="{FCA87661-86D4-4678-A5A7-BFB154EB63CC}" srcOrd="0" destOrd="0" presId="urn:microsoft.com/office/officeart/2017/3/layout/HorizontalPathTimeline"/>
    <dgm:cxn modelId="{D9DD9FF2-2219-4947-A16D-0FBA0ECBA7E0}" type="presParOf" srcId="{E7A118A0-5E3E-4253-A579-7DA462F0E25A}" destId="{98E80E31-7415-4E2B-B294-21EFA437AF00}" srcOrd="1" destOrd="0" presId="urn:microsoft.com/office/officeart/2017/3/layout/HorizontalPathTimeline"/>
    <dgm:cxn modelId="{BBDE2E0B-023E-456F-9522-645E1A0BC0A6}" type="presParOf" srcId="{98E80E31-7415-4E2B-B294-21EFA437AF00}" destId="{712340A8-5346-48B2-AD0E-2514C3AB70EC}" srcOrd="0" destOrd="0" presId="urn:microsoft.com/office/officeart/2017/3/layout/HorizontalPathTimeline"/>
    <dgm:cxn modelId="{03E7324B-22D4-4943-9453-11A4371D6B40}" type="presParOf" srcId="{98E80E31-7415-4E2B-B294-21EFA437AF00}" destId="{9B619FFC-4890-4B3B-8F03-EAF36412389C}" srcOrd="1" destOrd="0" presId="urn:microsoft.com/office/officeart/2017/3/layout/HorizontalPathTimeline"/>
    <dgm:cxn modelId="{534F617D-2BFB-4168-83BB-BDE9D73FF136}" type="presParOf" srcId="{E7A118A0-5E3E-4253-A579-7DA462F0E25A}" destId="{DCB7EA21-017F-42DE-AA4A-18B4CE780E10}" srcOrd="2" destOrd="0" presId="urn:microsoft.com/office/officeart/2017/3/layout/HorizontalPathTimeline"/>
    <dgm:cxn modelId="{406083F1-451A-4E08-AA9E-0CD5A268CC0B}" type="presParOf" srcId="{E7A118A0-5E3E-4253-A579-7DA462F0E25A}" destId="{8DBA5902-AC1E-494A-8AE2-FF0150AF4286}" srcOrd="3" destOrd="0" presId="urn:microsoft.com/office/officeart/2017/3/layout/HorizontalPathTimeline"/>
    <dgm:cxn modelId="{E705FBF9-5C43-4912-9697-67FEECB019DE}" type="presParOf" srcId="{E7A118A0-5E3E-4253-A579-7DA462F0E25A}" destId="{A945DCD1-5426-47BF-9DF4-1C8AA1F32F36}" srcOrd="4" destOrd="0" presId="urn:microsoft.com/office/officeart/2017/3/layout/HorizontalPathTimeline"/>
    <dgm:cxn modelId="{D0B6757D-04B9-4CAB-8E71-9D59BDA3DE5E}" type="presParOf" srcId="{06BF8FD1-3788-4A87-A068-94B833C9DEB0}" destId="{6D9A61B3-7E5E-40C9-A78B-9F038D6F09AF}" srcOrd="7" destOrd="0" presId="urn:microsoft.com/office/officeart/2017/3/layout/HorizontalPathTimeline"/>
    <dgm:cxn modelId="{1CD8B04F-9F4E-4B0F-80E6-9CEDEA782AB1}" type="presParOf" srcId="{06BF8FD1-3788-4A87-A068-94B833C9DEB0}" destId="{1DE7F001-D9EF-4B71-B1CD-5B1A45E370CB}" srcOrd="8" destOrd="0" presId="urn:microsoft.com/office/officeart/2017/3/layout/HorizontalPathTimeline"/>
    <dgm:cxn modelId="{B718783D-53F8-40A1-A462-A69C04E6E28A}" type="presParOf" srcId="{1DE7F001-D9EF-4B71-B1CD-5B1A45E370CB}" destId="{98C36B2D-FFBA-436A-89B1-83649E08CF8C}" srcOrd="0" destOrd="0" presId="urn:microsoft.com/office/officeart/2017/3/layout/HorizontalPathTimeline"/>
    <dgm:cxn modelId="{6342606D-CE72-44B1-8514-B296285ED29A}" type="presParOf" srcId="{1DE7F001-D9EF-4B71-B1CD-5B1A45E370CB}" destId="{DF52977C-C703-49FF-A246-A9BFE34A28B6}" srcOrd="1" destOrd="0" presId="urn:microsoft.com/office/officeart/2017/3/layout/HorizontalPathTimeline"/>
    <dgm:cxn modelId="{D394A979-6741-4A57-BE21-10CA4A233C80}" type="presParOf" srcId="{DF52977C-C703-49FF-A246-A9BFE34A28B6}" destId="{D98ED075-D3A8-49F0-A22F-AEA80F51F61E}" srcOrd="0" destOrd="0" presId="urn:microsoft.com/office/officeart/2017/3/layout/HorizontalPathTimeline"/>
    <dgm:cxn modelId="{750CFC79-A8B3-43CF-B146-6AE20AF18543}" type="presParOf" srcId="{DF52977C-C703-49FF-A246-A9BFE34A28B6}" destId="{24B09662-00B5-43B2-9998-C4DD835BB983}" srcOrd="1" destOrd="0" presId="urn:microsoft.com/office/officeart/2017/3/layout/HorizontalPathTimeline"/>
    <dgm:cxn modelId="{67A08597-DD95-4DB1-9ED2-01A29FB0E69F}" type="presParOf" srcId="{1DE7F001-D9EF-4B71-B1CD-5B1A45E370CB}" destId="{6BAAB8D6-6459-4131-AEC6-6D7031EF456D}" srcOrd="2" destOrd="0" presId="urn:microsoft.com/office/officeart/2017/3/layout/HorizontalPathTimeline"/>
    <dgm:cxn modelId="{0938A78D-D99C-4EDA-98DF-8FC4784F463A}" type="presParOf" srcId="{1DE7F001-D9EF-4B71-B1CD-5B1A45E370CB}" destId="{EEEE9062-11B6-4781-81DB-21FA48F459F5}" srcOrd="3" destOrd="0" presId="urn:microsoft.com/office/officeart/2017/3/layout/HorizontalPathTimeline"/>
    <dgm:cxn modelId="{E0E5A245-0FB6-40EA-8607-D6329C5D106E}" type="presParOf" srcId="{1DE7F001-D9EF-4B71-B1CD-5B1A45E370CB}" destId="{C7F3419E-9023-44D4-8C90-6893631D9EA6}" srcOrd="4" destOrd="0" presId="urn:microsoft.com/office/officeart/2017/3/layout/HorizontalPathTimeline"/>
    <dgm:cxn modelId="{E043BB5A-B8A5-4AC2-8146-7F16D0FAD490}" type="presParOf" srcId="{06BF8FD1-3788-4A87-A068-94B833C9DEB0}" destId="{1AF83954-C778-4755-AAD1-00478A5EA727}" srcOrd="9" destOrd="0" presId="urn:microsoft.com/office/officeart/2017/3/layout/HorizontalPathTimeline"/>
    <dgm:cxn modelId="{D904E357-9262-48C3-9F8D-27E97E3AEFD0}" type="presParOf" srcId="{06BF8FD1-3788-4A87-A068-94B833C9DEB0}" destId="{DADA2055-833D-49E7-ADBC-5AA72EA6F00C}" srcOrd="10" destOrd="0" presId="urn:microsoft.com/office/officeart/2017/3/layout/HorizontalPathTimeline"/>
    <dgm:cxn modelId="{DED180E6-F205-41E8-B8F8-3798B7CEC9FC}" type="presParOf" srcId="{DADA2055-833D-49E7-ADBC-5AA72EA6F00C}" destId="{8247EF0F-AF59-4475-8825-74FC97BE232B}" srcOrd="0" destOrd="0" presId="urn:microsoft.com/office/officeart/2017/3/layout/HorizontalPathTimeline"/>
    <dgm:cxn modelId="{99CDFC1E-E386-40F0-9B57-308AF6F9CB92}" type="presParOf" srcId="{DADA2055-833D-49E7-ADBC-5AA72EA6F00C}" destId="{88ED7F3C-0318-43B9-810A-AF547073A7E0}" srcOrd="1" destOrd="0" presId="urn:microsoft.com/office/officeart/2017/3/layout/HorizontalPathTimeline"/>
    <dgm:cxn modelId="{83E8B4E1-8872-4884-B8F3-94DBF3693AA7}" type="presParOf" srcId="{88ED7F3C-0318-43B9-810A-AF547073A7E0}" destId="{ED37592F-AA4E-4130-89AB-B630AD33C65A}" srcOrd="0" destOrd="0" presId="urn:microsoft.com/office/officeart/2017/3/layout/HorizontalPathTimeline"/>
    <dgm:cxn modelId="{8796CC48-F77A-44B1-B810-ECF44A853B11}" type="presParOf" srcId="{88ED7F3C-0318-43B9-810A-AF547073A7E0}" destId="{E8EAFBC6-A75D-44A3-98A2-C4F4BCC0813B}" srcOrd="1" destOrd="0" presId="urn:microsoft.com/office/officeart/2017/3/layout/HorizontalPathTimeline"/>
    <dgm:cxn modelId="{4CC9E5EE-D1A9-4044-8EF0-C1FB2003296D}" type="presParOf" srcId="{DADA2055-833D-49E7-ADBC-5AA72EA6F00C}" destId="{4B8D6C06-55BA-413F-9D51-3C2264C6B931}" srcOrd="2" destOrd="0" presId="urn:microsoft.com/office/officeart/2017/3/layout/HorizontalPathTimeline"/>
    <dgm:cxn modelId="{0577CDA9-87EC-41DA-8FE9-CDFCB1AB8A0A}" type="presParOf" srcId="{DADA2055-833D-49E7-ADBC-5AA72EA6F00C}" destId="{AFE5B4B2-BEAF-4AAB-8463-90F1331241D2}" srcOrd="3" destOrd="0" presId="urn:microsoft.com/office/officeart/2017/3/layout/HorizontalPathTimeline"/>
    <dgm:cxn modelId="{7D45184E-04E6-46F8-A43A-C4A3141CA0BE}" type="presParOf" srcId="{DADA2055-833D-49E7-ADBC-5AA72EA6F00C}" destId="{3208B08A-3B17-4DC0-BC68-26606C6DDDEA}" srcOrd="4" destOrd="0" presId="urn:microsoft.com/office/officeart/2017/3/layout/HorizontalPathTimeline"/>
    <dgm:cxn modelId="{72CB6544-9003-4A69-B89F-4D5AD75699D0}" type="presParOf" srcId="{06BF8FD1-3788-4A87-A068-94B833C9DEB0}" destId="{E3C33C9D-2CB1-47E6-AACC-8A9BC086B72C}" srcOrd="11" destOrd="0" presId="urn:microsoft.com/office/officeart/2017/3/layout/HorizontalPathTimeline"/>
    <dgm:cxn modelId="{FE04E8A3-590D-493B-9D85-C4ACF94B1D3C}" type="presParOf" srcId="{06BF8FD1-3788-4A87-A068-94B833C9DEB0}" destId="{25BF3E97-4CB6-462E-A251-710C16B68F05}" srcOrd="12" destOrd="0" presId="urn:microsoft.com/office/officeart/2017/3/layout/HorizontalPathTimeline"/>
    <dgm:cxn modelId="{5C7AC6C1-E335-43C3-9F58-D42226482225}" type="presParOf" srcId="{25BF3E97-4CB6-462E-A251-710C16B68F05}" destId="{D821F339-70C0-4D3A-9A67-4D3C5F874D21}" srcOrd="0" destOrd="0" presId="urn:microsoft.com/office/officeart/2017/3/layout/HorizontalPathTimeline"/>
    <dgm:cxn modelId="{C2980038-AAD7-45D1-A0B9-791ECEC9C1B1}" type="presParOf" srcId="{25BF3E97-4CB6-462E-A251-710C16B68F05}" destId="{AF07C265-1E0E-48CC-9E4D-79B8A8FB33A8}" srcOrd="1" destOrd="0" presId="urn:microsoft.com/office/officeart/2017/3/layout/HorizontalPathTimeline"/>
    <dgm:cxn modelId="{5D02A296-9B0A-46AC-AAE4-3C9047F4A051}" type="presParOf" srcId="{AF07C265-1E0E-48CC-9E4D-79B8A8FB33A8}" destId="{09574A76-9AA5-4B51-B725-A55857771F9A}" srcOrd="0" destOrd="0" presId="urn:microsoft.com/office/officeart/2017/3/layout/HorizontalPathTimeline"/>
    <dgm:cxn modelId="{4FDAFC63-5157-4752-AFA0-AF39C8BC4402}" type="presParOf" srcId="{AF07C265-1E0E-48CC-9E4D-79B8A8FB33A8}" destId="{9F7B6D35-2D8C-4968-A88D-EA0BBD984F82}" srcOrd="1" destOrd="0" presId="urn:microsoft.com/office/officeart/2017/3/layout/HorizontalPathTimeline"/>
    <dgm:cxn modelId="{B4150A55-8CAB-4959-9A4E-DA7655A9B771}" type="presParOf" srcId="{25BF3E97-4CB6-462E-A251-710C16B68F05}" destId="{9FE87074-AEDC-40CF-AF4E-5DEA5AF56847}" srcOrd="2" destOrd="0" presId="urn:microsoft.com/office/officeart/2017/3/layout/HorizontalPathTimeline"/>
    <dgm:cxn modelId="{8EDCBA83-77E5-4D2D-8E06-E51DFD3BBADC}" type="presParOf" srcId="{25BF3E97-4CB6-462E-A251-710C16B68F05}" destId="{358E104C-2FBD-46DC-82C8-D52260874A9F}" srcOrd="3" destOrd="0" presId="urn:microsoft.com/office/officeart/2017/3/layout/HorizontalPathTimeline"/>
    <dgm:cxn modelId="{DF0DAF86-6F88-4801-9B28-E9995FD4BCF4}" type="presParOf" srcId="{25BF3E97-4CB6-462E-A251-710C16B68F05}" destId="{F879C8EC-B7DA-468D-9EED-6DF0BEA4AD60}" srcOrd="4" destOrd="0" presId="urn:microsoft.com/office/officeart/2017/3/layout/HorizontalPath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852CA-EEF3-4576-A61A-0CC54207EEF0}">
      <dsp:nvSpPr>
        <dsp:cNvPr id="0" name=""/>
        <dsp:cNvSpPr/>
      </dsp:nvSpPr>
      <dsp:spPr>
        <a:xfrm>
          <a:off x="0" y="81411"/>
          <a:ext cx="5181600" cy="9931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E" sz="25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MU Women in STEM society</a:t>
          </a:r>
          <a:endParaRPr lang="en-IE" sz="2500" kern="1200" dirty="0">
            <a:solidFill>
              <a:schemeClr val="bg1"/>
            </a:solidFill>
          </a:endParaRPr>
        </a:p>
      </dsp:txBody>
      <dsp:txXfrm>
        <a:off x="48481" y="129892"/>
        <a:ext cx="5084638" cy="896166"/>
      </dsp:txXfrm>
    </dsp:sp>
    <dsp:sp modelId="{4A7F0CEA-0698-444C-9947-576C0270C5FF}">
      <dsp:nvSpPr>
        <dsp:cNvPr id="0" name=""/>
        <dsp:cNvSpPr/>
      </dsp:nvSpPr>
      <dsp:spPr>
        <a:xfrm>
          <a:off x="0" y="1146540"/>
          <a:ext cx="5181600" cy="99312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E" sz="25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MU Gender Equality Action Plan</a:t>
          </a:r>
          <a:endParaRPr lang="en-IE" sz="2500" kern="1200" dirty="0">
            <a:solidFill>
              <a:schemeClr val="bg1"/>
            </a:solidFill>
          </a:endParaRPr>
        </a:p>
      </dsp:txBody>
      <dsp:txXfrm>
        <a:off x="48481" y="1195021"/>
        <a:ext cx="5084638" cy="896166"/>
      </dsp:txXfrm>
    </dsp:sp>
    <dsp:sp modelId="{890FAD6C-4E6B-4FC1-A19A-9F0CBA241D88}">
      <dsp:nvSpPr>
        <dsp:cNvPr id="0" name=""/>
        <dsp:cNvSpPr/>
      </dsp:nvSpPr>
      <dsp:spPr>
        <a:xfrm>
          <a:off x="0" y="2211669"/>
          <a:ext cx="5181600" cy="99312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E" sz="25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Online module on Ending Sexual Violence and Harassment</a:t>
          </a:r>
          <a:endParaRPr lang="en-IE" sz="2500" kern="1200" dirty="0">
            <a:solidFill>
              <a:schemeClr val="bg1"/>
            </a:solidFill>
          </a:endParaRPr>
        </a:p>
      </dsp:txBody>
      <dsp:txXfrm>
        <a:off x="48481" y="2260150"/>
        <a:ext cx="5084638" cy="896166"/>
      </dsp:txXfrm>
    </dsp:sp>
    <dsp:sp modelId="{C0C4001F-99E5-4C3A-90DB-F41AC4916F64}">
      <dsp:nvSpPr>
        <dsp:cNvPr id="0" name=""/>
        <dsp:cNvSpPr/>
      </dsp:nvSpPr>
      <dsp:spPr>
        <a:xfrm>
          <a:off x="0" y="3276797"/>
          <a:ext cx="5181600" cy="9931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E" sz="2500"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National Women’s Council</a:t>
          </a:r>
          <a:endParaRPr lang="en-IE" sz="2500" kern="1200" dirty="0">
            <a:solidFill>
              <a:schemeClr val="bg1"/>
            </a:solidFill>
          </a:endParaRPr>
        </a:p>
      </dsp:txBody>
      <dsp:txXfrm>
        <a:off x="48481" y="3325278"/>
        <a:ext cx="5084638" cy="896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626D3-8B91-470B-896C-C45AEDF4816A}">
      <dsp:nvSpPr>
        <dsp:cNvPr id="0" name=""/>
        <dsp:cNvSpPr/>
      </dsp:nvSpPr>
      <dsp:spPr>
        <a:xfrm>
          <a:off x="0" y="84046"/>
          <a:ext cx="5181600" cy="100693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E" sz="1800" kern="1200" dirty="0"/>
            <a:t>Acronym stands for Lesbian, Gay, Bisexual, Transgender, Queer, Intersex, Asexual and others</a:t>
          </a:r>
          <a:endParaRPr lang="en-US" sz="1800" kern="1200" dirty="0"/>
        </a:p>
      </dsp:txBody>
      <dsp:txXfrm>
        <a:off x="49154" y="133200"/>
        <a:ext cx="5083292" cy="908623"/>
      </dsp:txXfrm>
    </dsp:sp>
    <dsp:sp modelId="{F7E6BB7E-B39A-491E-9E2B-8CE9D0B79671}">
      <dsp:nvSpPr>
        <dsp:cNvPr id="0" name=""/>
        <dsp:cNvSpPr/>
      </dsp:nvSpPr>
      <dsp:spPr>
        <a:xfrm>
          <a:off x="0" y="1142817"/>
          <a:ext cx="5181600" cy="100693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E" sz="1800" kern="1200" dirty="0"/>
            <a:t>Ireland has a thriving LGBTQIA+ community and there are community venues in most large cities and towns</a:t>
          </a:r>
          <a:endParaRPr lang="en-US" sz="1800" kern="1200" dirty="0"/>
        </a:p>
      </dsp:txBody>
      <dsp:txXfrm>
        <a:off x="49154" y="1191971"/>
        <a:ext cx="5083292" cy="908623"/>
      </dsp:txXfrm>
    </dsp:sp>
    <dsp:sp modelId="{DFCFE709-91ED-48D7-99BF-61D5E40A8506}">
      <dsp:nvSpPr>
        <dsp:cNvPr id="0" name=""/>
        <dsp:cNvSpPr/>
      </dsp:nvSpPr>
      <dsp:spPr>
        <a:xfrm>
          <a:off x="0" y="2201589"/>
          <a:ext cx="5181600" cy="100693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E" sz="1800" kern="1200" dirty="0"/>
            <a:t>MU has a number of gender neutral bathrooms throughout the campus</a:t>
          </a:r>
          <a:endParaRPr lang="en-US" sz="1800" kern="1200" dirty="0"/>
        </a:p>
      </dsp:txBody>
      <dsp:txXfrm>
        <a:off x="49154" y="2250743"/>
        <a:ext cx="5083292" cy="908623"/>
      </dsp:txXfrm>
    </dsp:sp>
    <dsp:sp modelId="{84DA841F-7635-4A06-B439-929BF72B4F4F}">
      <dsp:nvSpPr>
        <dsp:cNvPr id="0" name=""/>
        <dsp:cNvSpPr/>
      </dsp:nvSpPr>
      <dsp:spPr>
        <a:xfrm>
          <a:off x="0" y="3260360"/>
          <a:ext cx="5181600" cy="10069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E" sz="1800" kern="1200" dirty="0"/>
            <a:t>Many MU staff wear Progress Pride lanyards to show their support of the LGBTQIA+ community and commitment to learning</a:t>
          </a:r>
          <a:endParaRPr lang="en-US" sz="1800" kern="1200" dirty="0"/>
        </a:p>
      </dsp:txBody>
      <dsp:txXfrm>
        <a:off x="49154" y="3309514"/>
        <a:ext cx="5083292" cy="908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44A1C-ADBA-48B0-A052-91DD9A606EB7}">
      <dsp:nvSpPr>
        <dsp:cNvPr id="0" name=""/>
        <dsp:cNvSpPr/>
      </dsp:nvSpPr>
      <dsp:spPr>
        <a:xfrm>
          <a:off x="0" y="0"/>
          <a:ext cx="4774659" cy="0"/>
        </a:xfrm>
        <a:prstGeom prst="line">
          <a:avLst/>
        </a:prstGeom>
        <a:solidFill>
          <a:schemeClr val="accent2">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E8527B-80C5-4248-B5B8-840AB26470C4}">
      <dsp:nvSpPr>
        <dsp:cNvPr id="0" name=""/>
        <dsp:cNvSpPr/>
      </dsp:nvSpPr>
      <dsp:spPr>
        <a:xfrm>
          <a:off x="0" y="0"/>
          <a:ext cx="4774659" cy="745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dirty="0">
              <a:hlinkClick xmlns:r="http://schemas.openxmlformats.org/officeDocument/2006/relationships" r:id="rId1"/>
            </a:rPr>
            <a:t>MU Pride Society</a:t>
          </a:r>
          <a:endParaRPr lang="en-IE" sz="2000" kern="1200" dirty="0"/>
        </a:p>
      </dsp:txBody>
      <dsp:txXfrm>
        <a:off x="0" y="0"/>
        <a:ext cx="4774659" cy="745415"/>
      </dsp:txXfrm>
    </dsp:sp>
    <dsp:sp modelId="{199171FA-62E0-44B0-873C-C0FBF556B03F}">
      <dsp:nvSpPr>
        <dsp:cNvPr id="0" name=""/>
        <dsp:cNvSpPr/>
      </dsp:nvSpPr>
      <dsp:spPr>
        <a:xfrm>
          <a:off x="0" y="745415"/>
          <a:ext cx="4774659" cy="0"/>
        </a:xfrm>
        <a:prstGeom prst="line">
          <a:avLst/>
        </a:prstGeom>
        <a:solidFill>
          <a:schemeClr val="accent2">
            <a:alpha val="90000"/>
            <a:hueOff val="0"/>
            <a:satOff val="0"/>
            <a:lumOff val="0"/>
            <a:alphaOff val="-13333"/>
          </a:schemeClr>
        </a:solidFill>
        <a:ln w="25400" cap="flat" cmpd="sng" algn="ctr">
          <a:solidFill>
            <a:schemeClr val="accent2">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a:schemeClr val="lt1"/>
        </a:fontRef>
      </dsp:style>
    </dsp:sp>
    <dsp:sp modelId="{231E1914-89BE-4368-8CBA-CE7F3E3E06A5}">
      <dsp:nvSpPr>
        <dsp:cNvPr id="0" name=""/>
        <dsp:cNvSpPr/>
      </dsp:nvSpPr>
      <dsp:spPr>
        <a:xfrm>
          <a:off x="0" y="745415"/>
          <a:ext cx="4774659" cy="745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hlinkClick xmlns:r="http://schemas.openxmlformats.org/officeDocument/2006/relationships" r:id="rId2"/>
            </a:rPr>
            <a:t>LGBT Ireland</a:t>
          </a:r>
          <a:endParaRPr lang="en-IE" sz="2000" kern="1200"/>
        </a:p>
      </dsp:txBody>
      <dsp:txXfrm>
        <a:off x="0" y="745415"/>
        <a:ext cx="4774659" cy="745415"/>
      </dsp:txXfrm>
    </dsp:sp>
    <dsp:sp modelId="{80E97548-B670-4EBD-83E5-A3F96AC091C8}">
      <dsp:nvSpPr>
        <dsp:cNvPr id="0" name=""/>
        <dsp:cNvSpPr/>
      </dsp:nvSpPr>
      <dsp:spPr>
        <a:xfrm>
          <a:off x="0" y="1490831"/>
          <a:ext cx="4774659" cy="0"/>
        </a:xfrm>
        <a:prstGeom prst="line">
          <a:avLst/>
        </a:prstGeom>
        <a:solidFill>
          <a:schemeClr val="accent2">
            <a:alpha val="90000"/>
            <a:hueOff val="0"/>
            <a:satOff val="0"/>
            <a:lumOff val="0"/>
            <a:alphaOff val="-26667"/>
          </a:schemeClr>
        </a:solidFill>
        <a:ln w="25400" cap="flat" cmpd="sng" algn="ctr">
          <a:solidFill>
            <a:schemeClr val="accent2">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a:schemeClr val="lt1"/>
        </a:fontRef>
      </dsp:style>
    </dsp:sp>
    <dsp:sp modelId="{4A79BCC4-ECA1-4C52-8C57-D523E4042E8C}">
      <dsp:nvSpPr>
        <dsp:cNvPr id="0" name=""/>
        <dsp:cNvSpPr/>
      </dsp:nvSpPr>
      <dsp:spPr>
        <a:xfrm>
          <a:off x="0" y="1490831"/>
          <a:ext cx="4774659" cy="745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hlinkClick xmlns:r="http://schemas.openxmlformats.org/officeDocument/2006/relationships" r:id="rId3"/>
            </a:rPr>
            <a:t>Transgender Equality Network Ireland</a:t>
          </a:r>
          <a:endParaRPr lang="en-IE" sz="2000" kern="1200"/>
        </a:p>
      </dsp:txBody>
      <dsp:txXfrm>
        <a:off x="0" y="1490831"/>
        <a:ext cx="4774659" cy="745415"/>
      </dsp:txXfrm>
    </dsp:sp>
    <dsp:sp modelId="{7D97A7AC-CA9C-41D4-9776-51A3753EEAF9}">
      <dsp:nvSpPr>
        <dsp:cNvPr id="0" name=""/>
        <dsp:cNvSpPr/>
      </dsp:nvSpPr>
      <dsp:spPr>
        <a:xfrm>
          <a:off x="0" y="2236246"/>
          <a:ext cx="4774659" cy="0"/>
        </a:xfrm>
        <a:prstGeom prst="line">
          <a:avLst/>
        </a:prstGeom>
        <a:solidFill>
          <a:schemeClr val="accent2">
            <a:alpha val="90000"/>
            <a:hueOff val="0"/>
            <a:satOff val="0"/>
            <a:lumOff val="0"/>
            <a:alphaOff val="-4000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C44F6C4D-2796-4AA6-AB9C-B6D7985059B1}">
      <dsp:nvSpPr>
        <dsp:cNvPr id="0" name=""/>
        <dsp:cNvSpPr/>
      </dsp:nvSpPr>
      <dsp:spPr>
        <a:xfrm>
          <a:off x="0" y="2236246"/>
          <a:ext cx="4774659" cy="745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hlinkClick xmlns:r="http://schemas.openxmlformats.org/officeDocument/2006/relationships" r:id="rId4"/>
            </a:rPr>
            <a:t>Belong To - LGBTQ+ Youth Ireland</a:t>
          </a:r>
          <a:endParaRPr lang="en-IE" sz="2000" kern="1200"/>
        </a:p>
      </dsp:txBody>
      <dsp:txXfrm>
        <a:off x="0" y="2236246"/>
        <a:ext cx="4774659" cy="7454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D8A8A-4F0C-4290-B13A-3CFB89A081FA}">
      <dsp:nvSpPr>
        <dsp:cNvPr id="0" name=""/>
        <dsp:cNvSpPr/>
      </dsp:nvSpPr>
      <dsp:spPr>
        <a:xfrm>
          <a:off x="0" y="711188"/>
          <a:ext cx="5181600" cy="171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2150" tIns="333248" rIns="402150" bIns="113792" numCol="1" spcCol="1270" anchor="t" anchorCtr="0">
          <a:noAutofit/>
        </a:bodyPr>
        <a:lstStyle/>
        <a:p>
          <a:pPr marL="171450" lvl="1" indent="-171450" algn="l" defTabSz="711200">
            <a:lnSpc>
              <a:spcPct val="90000"/>
            </a:lnSpc>
            <a:spcBef>
              <a:spcPct val="0"/>
            </a:spcBef>
            <a:spcAft>
              <a:spcPct val="15000"/>
            </a:spcAft>
            <a:buChar char="•"/>
          </a:pPr>
          <a:r>
            <a:rPr lang="en-IE" sz="1600" kern="1200" dirty="0">
              <a:hlinkClick xmlns:r="http://schemas.openxmlformats.org/officeDocument/2006/relationships" r:id="rId1"/>
            </a:rPr>
            <a:t>Africa</a:t>
          </a:r>
          <a:endParaRPr lang="en-IE" sz="1600" kern="1200" dirty="0"/>
        </a:p>
        <a:p>
          <a:pPr marL="171450" lvl="1" indent="-171450" algn="l" defTabSz="711200">
            <a:lnSpc>
              <a:spcPct val="90000"/>
            </a:lnSpc>
            <a:spcBef>
              <a:spcPct val="0"/>
            </a:spcBef>
            <a:spcAft>
              <a:spcPct val="15000"/>
            </a:spcAft>
            <a:buChar char="•"/>
          </a:pPr>
          <a:r>
            <a:rPr lang="en-IE" sz="1600" kern="1200" dirty="0">
              <a:hlinkClick xmlns:r="http://schemas.openxmlformats.org/officeDocument/2006/relationships" r:id="rId2"/>
            </a:rPr>
            <a:t>Filipino</a:t>
          </a:r>
          <a:endParaRPr lang="en-IE" sz="1600" kern="1200" dirty="0"/>
        </a:p>
        <a:p>
          <a:pPr marL="171450" lvl="1" indent="-171450" algn="l" defTabSz="711200">
            <a:lnSpc>
              <a:spcPct val="90000"/>
            </a:lnSpc>
            <a:spcBef>
              <a:spcPct val="0"/>
            </a:spcBef>
            <a:spcAft>
              <a:spcPct val="15000"/>
            </a:spcAft>
            <a:buChar char="•"/>
          </a:pPr>
          <a:r>
            <a:rPr lang="en-IE" sz="1600" kern="1200" dirty="0">
              <a:hlinkClick xmlns:r="http://schemas.openxmlformats.org/officeDocument/2006/relationships" r:id="rId3"/>
            </a:rPr>
            <a:t>Korean</a:t>
          </a:r>
          <a:endParaRPr lang="en-IE" sz="1600" kern="1200" dirty="0"/>
        </a:p>
        <a:p>
          <a:pPr marL="171450" lvl="1" indent="-171450" algn="l" defTabSz="711200">
            <a:lnSpc>
              <a:spcPct val="90000"/>
            </a:lnSpc>
            <a:spcBef>
              <a:spcPct val="0"/>
            </a:spcBef>
            <a:spcAft>
              <a:spcPct val="15000"/>
            </a:spcAft>
            <a:buChar char="•"/>
          </a:pPr>
          <a:r>
            <a:rPr lang="en-IE" sz="1600" kern="1200" dirty="0">
              <a:hlinkClick xmlns:r="http://schemas.openxmlformats.org/officeDocument/2006/relationships" r:id="rId4"/>
            </a:rPr>
            <a:t>Indian</a:t>
          </a:r>
          <a:endParaRPr lang="en-IE" sz="1600" kern="1200" dirty="0"/>
        </a:p>
        <a:p>
          <a:pPr marL="171450" lvl="1" indent="-171450" algn="l" defTabSz="711200">
            <a:lnSpc>
              <a:spcPct val="90000"/>
            </a:lnSpc>
            <a:spcBef>
              <a:spcPct val="0"/>
            </a:spcBef>
            <a:spcAft>
              <a:spcPct val="15000"/>
            </a:spcAft>
            <a:buChar char="•"/>
          </a:pPr>
          <a:r>
            <a:rPr lang="en-IE" sz="1600" kern="1200" dirty="0">
              <a:hlinkClick xmlns:r="http://schemas.openxmlformats.org/officeDocument/2006/relationships" r:id="rId5"/>
            </a:rPr>
            <a:t>Japanese Culture</a:t>
          </a:r>
          <a:endParaRPr lang="en-IE" sz="1600" kern="1200" dirty="0"/>
        </a:p>
      </dsp:txBody>
      <dsp:txXfrm>
        <a:off x="0" y="711188"/>
        <a:ext cx="5181600" cy="1713600"/>
      </dsp:txXfrm>
    </dsp:sp>
    <dsp:sp modelId="{6F32AC5D-CFAF-4673-8EC9-EC6E62AFF7D4}">
      <dsp:nvSpPr>
        <dsp:cNvPr id="0" name=""/>
        <dsp:cNvSpPr/>
      </dsp:nvSpPr>
      <dsp:spPr>
        <a:xfrm>
          <a:off x="259080" y="475028"/>
          <a:ext cx="3627120" cy="472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en-IE" sz="1600" kern="1200" dirty="0"/>
            <a:t>MU Societies:</a:t>
          </a:r>
        </a:p>
      </dsp:txBody>
      <dsp:txXfrm>
        <a:off x="282137" y="498085"/>
        <a:ext cx="3581006" cy="426206"/>
      </dsp:txXfrm>
    </dsp:sp>
    <dsp:sp modelId="{E9C09BB2-8B58-46C0-A5EE-178AB50B35E8}">
      <dsp:nvSpPr>
        <dsp:cNvPr id="0" name=""/>
        <dsp:cNvSpPr/>
      </dsp:nvSpPr>
      <dsp:spPr>
        <a:xfrm>
          <a:off x="0" y="2747348"/>
          <a:ext cx="5181600" cy="403200"/>
        </a:xfrm>
        <a:prstGeom prst="rect">
          <a:avLst/>
        </a:prstGeom>
        <a:solidFill>
          <a:schemeClr val="lt1">
            <a:alpha val="90000"/>
            <a:hueOff val="0"/>
            <a:satOff val="0"/>
            <a:lumOff val="0"/>
            <a:alphaOff val="0"/>
          </a:schemeClr>
        </a:solidFill>
        <a:ln w="25400" cap="flat" cmpd="sng" algn="ctr">
          <a:solidFill>
            <a:schemeClr val="accent2">
              <a:hueOff val="-2869335"/>
              <a:satOff val="2538"/>
              <a:lumOff val="4510"/>
              <a:alphaOff val="0"/>
            </a:schemeClr>
          </a:solidFill>
          <a:prstDash val="solid"/>
        </a:ln>
        <a:effectLst/>
      </dsp:spPr>
      <dsp:style>
        <a:lnRef idx="2">
          <a:scrgbClr r="0" g="0" b="0"/>
        </a:lnRef>
        <a:fillRef idx="1">
          <a:scrgbClr r="0" g="0" b="0"/>
        </a:fillRef>
        <a:effectRef idx="0">
          <a:scrgbClr r="0" g="0" b="0"/>
        </a:effectRef>
        <a:fontRef idx="minor"/>
      </dsp:style>
    </dsp:sp>
    <dsp:sp modelId="{367C9553-80AD-4911-9D2D-E71CAAE9F92C}">
      <dsp:nvSpPr>
        <dsp:cNvPr id="0" name=""/>
        <dsp:cNvSpPr/>
      </dsp:nvSpPr>
      <dsp:spPr>
        <a:xfrm>
          <a:off x="259080" y="2511188"/>
          <a:ext cx="3627120" cy="472320"/>
        </a:xfrm>
        <a:prstGeom prst="roundRect">
          <a:avLst/>
        </a:prstGeom>
        <a:solidFill>
          <a:schemeClr val="accent2">
            <a:hueOff val="-2869335"/>
            <a:satOff val="2538"/>
            <a:lumOff val="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en-IE" sz="1600" kern="1200">
              <a:hlinkClick xmlns:r="http://schemas.openxmlformats.org/officeDocument/2006/relationships" r:id="rId6">
                <a:extLst>
                  <a:ext uri="{A12FA001-AC4F-418D-AE19-62706E023703}">
                    <ahyp:hlinkClr xmlns:ahyp="http://schemas.microsoft.com/office/drawing/2018/hyperlinkcolor" val="tx"/>
                  </a:ext>
                </a:extLst>
              </a:hlinkClick>
            </a:rPr>
            <a:t>Irish Network Against Racism</a:t>
          </a:r>
          <a:endParaRPr lang="en-IE" sz="1600" kern="1200"/>
        </a:p>
      </dsp:txBody>
      <dsp:txXfrm>
        <a:off x="282137" y="2534245"/>
        <a:ext cx="3581006" cy="426206"/>
      </dsp:txXfrm>
    </dsp:sp>
    <dsp:sp modelId="{2D3DC021-7277-428C-A2F0-005A1BE1F955}">
      <dsp:nvSpPr>
        <dsp:cNvPr id="0" name=""/>
        <dsp:cNvSpPr/>
      </dsp:nvSpPr>
      <dsp:spPr>
        <a:xfrm>
          <a:off x="0" y="3473109"/>
          <a:ext cx="5181600" cy="403200"/>
        </a:xfrm>
        <a:prstGeom prst="rect">
          <a:avLst/>
        </a:prstGeom>
        <a:solidFill>
          <a:schemeClr val="lt1">
            <a:alpha val="90000"/>
            <a:hueOff val="0"/>
            <a:satOff val="0"/>
            <a:lumOff val="0"/>
            <a:alphaOff val="0"/>
          </a:schemeClr>
        </a:solidFill>
        <a:ln w="25400" cap="flat" cmpd="sng" algn="ctr">
          <a:solidFill>
            <a:schemeClr val="accent2">
              <a:hueOff val="-5738671"/>
              <a:satOff val="5077"/>
              <a:lumOff val="9020"/>
              <a:alphaOff val="0"/>
            </a:schemeClr>
          </a:solidFill>
          <a:prstDash val="solid"/>
        </a:ln>
        <a:effectLst/>
      </dsp:spPr>
      <dsp:style>
        <a:lnRef idx="2">
          <a:scrgbClr r="0" g="0" b="0"/>
        </a:lnRef>
        <a:fillRef idx="1">
          <a:scrgbClr r="0" g="0" b="0"/>
        </a:fillRef>
        <a:effectRef idx="0">
          <a:scrgbClr r="0" g="0" b="0"/>
        </a:effectRef>
        <a:fontRef idx="minor"/>
      </dsp:style>
    </dsp:sp>
    <dsp:sp modelId="{7E0FCF8E-5591-4CBD-B1FD-D1E6A2CFE821}">
      <dsp:nvSpPr>
        <dsp:cNvPr id="0" name=""/>
        <dsp:cNvSpPr/>
      </dsp:nvSpPr>
      <dsp:spPr>
        <a:xfrm>
          <a:off x="259080" y="3236949"/>
          <a:ext cx="3627120" cy="472320"/>
        </a:xfrm>
        <a:prstGeom prst="roundRect">
          <a:avLst/>
        </a:prstGeom>
        <a:solidFill>
          <a:schemeClr val="accent2">
            <a:hueOff val="-5738671"/>
            <a:satOff val="5077"/>
            <a:lumOff val="90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en-IE" sz="1600" kern="1200">
              <a:hlinkClick xmlns:r="http://schemas.openxmlformats.org/officeDocument/2006/relationships" r:id="rId7">
                <a:extLst>
                  <a:ext uri="{A12FA001-AC4F-418D-AE19-62706E023703}">
                    <ahyp:hlinkClr xmlns:ahyp="http://schemas.microsoft.com/office/drawing/2018/hyperlinkcolor" val="tx"/>
                  </a:ext>
                </a:extLst>
              </a:hlinkClick>
            </a:rPr>
            <a:t>Pavee Point Traveller and Roma Centre</a:t>
          </a:r>
          <a:endParaRPr lang="en-IE" sz="1600" kern="1200" dirty="0"/>
        </a:p>
      </dsp:txBody>
      <dsp:txXfrm>
        <a:off x="282137" y="3260006"/>
        <a:ext cx="3581006"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EA96B-CBC9-4411-BF4F-E774E49DD205}">
      <dsp:nvSpPr>
        <dsp:cNvPr id="0" name=""/>
        <dsp:cNvSpPr/>
      </dsp:nvSpPr>
      <dsp:spPr>
        <a:xfrm>
          <a:off x="0" y="176679"/>
          <a:ext cx="10515600" cy="7558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IE" sz="1900" kern="1200" dirty="0">
              <a:solidFill>
                <a:schemeClr val="bg1"/>
              </a:solidFill>
            </a:rPr>
            <a:t>Students who wish to pray or have a place for quiet reflection can avail of the prayer room in the Arts Building. Prayer mats are also available there. A space for wudu is available beside the nearby toilets.</a:t>
          </a:r>
          <a:endParaRPr lang="en-US" sz="1900" kern="1200" dirty="0">
            <a:solidFill>
              <a:schemeClr val="bg1"/>
            </a:solidFill>
          </a:endParaRPr>
        </a:p>
      </dsp:txBody>
      <dsp:txXfrm>
        <a:off x="36896" y="213575"/>
        <a:ext cx="10441808" cy="682028"/>
      </dsp:txXfrm>
    </dsp:sp>
    <dsp:sp modelId="{8153DF47-FCBE-43B7-B663-A1859F5F2A40}">
      <dsp:nvSpPr>
        <dsp:cNvPr id="0" name=""/>
        <dsp:cNvSpPr/>
      </dsp:nvSpPr>
      <dsp:spPr>
        <a:xfrm>
          <a:off x="0" y="987219"/>
          <a:ext cx="10515600" cy="7558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IE" sz="1900" kern="1200" dirty="0">
              <a:solidFill>
                <a:schemeClr val="bg1"/>
              </a:solidFill>
            </a:rPr>
            <a:t>Maynooth has a number of options for </a:t>
          </a:r>
          <a:r>
            <a:rPr lang="en-IE" sz="19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Christian services</a:t>
          </a:r>
          <a:r>
            <a:rPr lang="en-IE" sz="1900" kern="1200" dirty="0">
              <a:solidFill>
                <a:schemeClr val="bg1"/>
              </a:solidFill>
            </a:rPr>
            <a:t>, with Catholic mass held on the South Campus daily</a:t>
          </a:r>
          <a:endParaRPr lang="en-US" sz="1900" kern="1200" dirty="0">
            <a:solidFill>
              <a:schemeClr val="bg1"/>
            </a:solidFill>
          </a:endParaRPr>
        </a:p>
      </dsp:txBody>
      <dsp:txXfrm>
        <a:off x="36896" y="1024115"/>
        <a:ext cx="10441808" cy="682028"/>
      </dsp:txXfrm>
    </dsp:sp>
    <dsp:sp modelId="{96124959-A1CC-43A6-B1F0-FF24E5F01F04}">
      <dsp:nvSpPr>
        <dsp:cNvPr id="0" name=""/>
        <dsp:cNvSpPr/>
      </dsp:nvSpPr>
      <dsp:spPr>
        <a:xfrm>
          <a:off x="0" y="1797759"/>
          <a:ext cx="10515600" cy="7558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IE" sz="1900" kern="1200" dirty="0">
              <a:solidFill>
                <a:schemeClr val="bg1"/>
              </a:solidFill>
            </a:rPr>
            <a:t>Dublin has </a:t>
          </a:r>
          <a:r>
            <a:rPr lang="en-IE" sz="19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three synagogues </a:t>
          </a:r>
          <a:r>
            <a:rPr lang="en-IE" sz="1900" kern="1200" dirty="0">
              <a:solidFill>
                <a:schemeClr val="bg1"/>
              </a:solidFill>
            </a:rPr>
            <a:t>that Jewish students can attend</a:t>
          </a:r>
          <a:endParaRPr lang="en-US" sz="1900" kern="1200" dirty="0">
            <a:solidFill>
              <a:schemeClr val="bg1"/>
            </a:solidFill>
          </a:endParaRPr>
        </a:p>
      </dsp:txBody>
      <dsp:txXfrm>
        <a:off x="36896" y="1834655"/>
        <a:ext cx="10441808" cy="682028"/>
      </dsp:txXfrm>
    </dsp:sp>
    <dsp:sp modelId="{5D91700E-0D7C-42B1-8B68-BA9E5A74EC7B}">
      <dsp:nvSpPr>
        <dsp:cNvPr id="0" name=""/>
        <dsp:cNvSpPr/>
      </dsp:nvSpPr>
      <dsp:spPr>
        <a:xfrm>
          <a:off x="0" y="2608299"/>
          <a:ext cx="10515600" cy="7558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IE" sz="1900" kern="1200" dirty="0">
              <a:solidFill>
                <a:schemeClr val="bg1"/>
              </a:solidFill>
            </a:rPr>
            <a:t>There are a number of </a:t>
          </a:r>
          <a:r>
            <a:rPr lang="en-IE" sz="19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mosques and Islamic centres </a:t>
          </a:r>
          <a:r>
            <a:rPr lang="en-IE" sz="1900" kern="1200" dirty="0">
              <a:solidFill>
                <a:schemeClr val="bg1"/>
              </a:solidFill>
            </a:rPr>
            <a:t>throughout Ireland that Muslim students might wish to attend</a:t>
          </a:r>
          <a:endParaRPr lang="en-US" sz="1900" kern="1200" dirty="0">
            <a:solidFill>
              <a:schemeClr val="bg1"/>
            </a:solidFill>
          </a:endParaRPr>
        </a:p>
      </dsp:txBody>
      <dsp:txXfrm>
        <a:off x="36896" y="2645195"/>
        <a:ext cx="10441808" cy="682028"/>
      </dsp:txXfrm>
    </dsp:sp>
    <dsp:sp modelId="{E1375C97-912E-41E7-8797-9950288EEACF}">
      <dsp:nvSpPr>
        <dsp:cNvPr id="0" name=""/>
        <dsp:cNvSpPr/>
      </dsp:nvSpPr>
      <dsp:spPr>
        <a:xfrm>
          <a:off x="0" y="3418839"/>
          <a:ext cx="10515600" cy="75582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IE" sz="1900" kern="1200" dirty="0">
              <a:solidFill>
                <a:schemeClr val="bg1"/>
              </a:solidFill>
            </a:rPr>
            <a:t>MU has a number of religious student societies including Catholic, Christian Union, Gospel Choir, Islamic, St Catherine’s and The Purpose Movement who run a variety of events and organise prayer on campus</a:t>
          </a:r>
          <a:endParaRPr lang="en-US" sz="1900" kern="1200" dirty="0">
            <a:solidFill>
              <a:schemeClr val="bg1"/>
            </a:solidFill>
          </a:endParaRPr>
        </a:p>
      </dsp:txBody>
      <dsp:txXfrm>
        <a:off x="36896" y="3455735"/>
        <a:ext cx="10441808" cy="6820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FA44E-519E-4DC8-B599-7779D36E8B0A}">
      <dsp:nvSpPr>
        <dsp:cNvPr id="0" name=""/>
        <dsp:cNvSpPr/>
      </dsp:nvSpPr>
      <dsp:spPr>
        <a:xfrm>
          <a:off x="129539" y="2336668"/>
          <a:ext cx="103632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October</a:t>
          </a:r>
        </a:p>
      </dsp:txBody>
      <dsp:txXfrm>
        <a:off x="129539" y="2336668"/>
        <a:ext cx="1036320" cy="491701"/>
      </dsp:txXfrm>
    </dsp:sp>
    <dsp:sp modelId="{B74FFAA8-3233-445A-9687-F73460DC9B69}">
      <dsp:nvSpPr>
        <dsp:cNvPr id="0" name=""/>
        <dsp:cNvSpPr/>
      </dsp:nvSpPr>
      <dsp:spPr>
        <a:xfrm>
          <a:off x="0" y="2088642"/>
          <a:ext cx="5181600" cy="1740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1991D8-E231-455E-9B95-6CD1BAC55CAE}">
      <dsp:nvSpPr>
        <dsp:cNvPr id="0" name=""/>
        <dsp:cNvSpPr/>
      </dsp:nvSpPr>
      <dsp:spPr>
        <a:xfrm>
          <a:off x="77723" y="722934"/>
          <a:ext cx="1139952" cy="6259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Black History Month</a:t>
          </a:r>
        </a:p>
      </dsp:txBody>
      <dsp:txXfrm>
        <a:off x="77723" y="722934"/>
        <a:ext cx="1139952" cy="625980"/>
      </dsp:txXfrm>
    </dsp:sp>
    <dsp:sp modelId="{303781B8-0074-4182-8FFF-441E1025779F}">
      <dsp:nvSpPr>
        <dsp:cNvPr id="0" name=""/>
        <dsp:cNvSpPr/>
      </dsp:nvSpPr>
      <dsp:spPr>
        <a:xfrm>
          <a:off x="647699"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6098975E-EDE1-43BA-BD0E-E28B09660C22}">
      <dsp:nvSpPr>
        <dsp:cNvPr id="0" name=""/>
        <dsp:cNvSpPr/>
      </dsp:nvSpPr>
      <dsp:spPr>
        <a:xfrm>
          <a:off x="777239" y="1522968"/>
          <a:ext cx="103632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19 Nov. 2024</a:t>
          </a:r>
        </a:p>
      </dsp:txBody>
      <dsp:txXfrm>
        <a:off x="777239" y="1522968"/>
        <a:ext cx="1036320" cy="491701"/>
      </dsp:txXfrm>
    </dsp:sp>
    <dsp:sp modelId="{F233B1E7-6F62-45F8-8F48-687F3D3E3921}">
      <dsp:nvSpPr>
        <dsp:cNvPr id="0" name=""/>
        <dsp:cNvSpPr/>
      </dsp:nvSpPr>
      <dsp:spPr>
        <a:xfrm>
          <a:off x="725423" y="3002423"/>
          <a:ext cx="1139952" cy="6259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International Men’s Day</a:t>
          </a:r>
        </a:p>
      </dsp:txBody>
      <dsp:txXfrm>
        <a:off x="725423" y="3002423"/>
        <a:ext cx="1139952" cy="625980"/>
      </dsp:txXfrm>
    </dsp:sp>
    <dsp:sp modelId="{32C74205-C0A8-4BC0-8D17-B0844475D2B9}">
      <dsp:nvSpPr>
        <dsp:cNvPr id="0" name=""/>
        <dsp:cNvSpPr/>
      </dsp:nvSpPr>
      <dsp:spPr>
        <a:xfrm>
          <a:off x="1295399"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FA6D1D69-8275-4379-A3AD-8282327EC1F8}">
      <dsp:nvSpPr>
        <dsp:cNvPr id="0" name=""/>
        <dsp:cNvSpPr/>
      </dsp:nvSpPr>
      <dsp:spPr>
        <a:xfrm>
          <a:off x="593308" y="2121277"/>
          <a:ext cx="108783" cy="108783"/>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C30F4D47-CE7D-404F-AAC1-E572925DE8BB}">
      <dsp:nvSpPr>
        <dsp:cNvPr id="0" name=""/>
        <dsp:cNvSpPr/>
      </dsp:nvSpPr>
      <dsp:spPr>
        <a:xfrm>
          <a:off x="1241008" y="2121277"/>
          <a:ext cx="108783" cy="108783"/>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713A2681-9B72-4BFE-BDC8-6E4B315C9CED}">
      <dsp:nvSpPr>
        <dsp:cNvPr id="0" name=""/>
        <dsp:cNvSpPr/>
      </dsp:nvSpPr>
      <dsp:spPr>
        <a:xfrm>
          <a:off x="1424939" y="2336668"/>
          <a:ext cx="103632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3 Dec. 2024</a:t>
          </a:r>
        </a:p>
      </dsp:txBody>
      <dsp:txXfrm>
        <a:off x="1424939" y="2336668"/>
        <a:ext cx="1036320" cy="491701"/>
      </dsp:txXfrm>
    </dsp:sp>
    <dsp:sp modelId="{F014B1F1-4545-41CE-8D3A-2A8E6E481BA8}">
      <dsp:nvSpPr>
        <dsp:cNvPr id="0" name=""/>
        <dsp:cNvSpPr/>
      </dsp:nvSpPr>
      <dsp:spPr>
        <a:xfrm>
          <a:off x="1373123" y="362520"/>
          <a:ext cx="1139952" cy="98639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International Day of Persons with Disabilities</a:t>
          </a:r>
        </a:p>
      </dsp:txBody>
      <dsp:txXfrm>
        <a:off x="1373123" y="362520"/>
        <a:ext cx="1139952" cy="986393"/>
      </dsp:txXfrm>
    </dsp:sp>
    <dsp:sp modelId="{46E0D87E-C286-4EB0-B483-EB547E1BD955}">
      <dsp:nvSpPr>
        <dsp:cNvPr id="0" name=""/>
        <dsp:cNvSpPr/>
      </dsp:nvSpPr>
      <dsp:spPr>
        <a:xfrm>
          <a:off x="1943099"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FCA87661-86D4-4678-A5A7-BFB154EB63CC}">
      <dsp:nvSpPr>
        <dsp:cNvPr id="0" name=""/>
        <dsp:cNvSpPr/>
      </dsp:nvSpPr>
      <dsp:spPr>
        <a:xfrm>
          <a:off x="2072639" y="1522968"/>
          <a:ext cx="103632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1 Mar. 2025</a:t>
          </a:r>
        </a:p>
      </dsp:txBody>
      <dsp:txXfrm>
        <a:off x="2072639" y="1522968"/>
        <a:ext cx="1036320" cy="491701"/>
      </dsp:txXfrm>
    </dsp:sp>
    <dsp:sp modelId="{712340A8-5346-48B2-AD0E-2514C3AB70EC}">
      <dsp:nvSpPr>
        <dsp:cNvPr id="0" name=""/>
        <dsp:cNvSpPr/>
      </dsp:nvSpPr>
      <dsp:spPr>
        <a:xfrm>
          <a:off x="2020823" y="3002423"/>
          <a:ext cx="1139952" cy="6259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Ramadan starts</a:t>
          </a:r>
        </a:p>
      </dsp:txBody>
      <dsp:txXfrm>
        <a:off x="2020823" y="3002423"/>
        <a:ext cx="1139952" cy="625980"/>
      </dsp:txXfrm>
    </dsp:sp>
    <dsp:sp modelId="{DCB7EA21-017F-42DE-AA4A-18B4CE780E10}">
      <dsp:nvSpPr>
        <dsp:cNvPr id="0" name=""/>
        <dsp:cNvSpPr/>
      </dsp:nvSpPr>
      <dsp:spPr>
        <a:xfrm>
          <a:off x="2590799"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83F9074F-8896-4375-B087-21CC5D3A281A}">
      <dsp:nvSpPr>
        <dsp:cNvPr id="0" name=""/>
        <dsp:cNvSpPr/>
      </dsp:nvSpPr>
      <dsp:spPr>
        <a:xfrm>
          <a:off x="1888708" y="2121277"/>
          <a:ext cx="108783" cy="108783"/>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8DBA5902-AC1E-494A-8AE2-FF0150AF4286}">
      <dsp:nvSpPr>
        <dsp:cNvPr id="0" name=""/>
        <dsp:cNvSpPr/>
      </dsp:nvSpPr>
      <dsp:spPr>
        <a:xfrm>
          <a:off x="2536408" y="2121277"/>
          <a:ext cx="108783" cy="108783"/>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8C36B2D-FFBA-436A-89B1-83649E08CF8C}">
      <dsp:nvSpPr>
        <dsp:cNvPr id="0" name=""/>
        <dsp:cNvSpPr/>
      </dsp:nvSpPr>
      <dsp:spPr>
        <a:xfrm>
          <a:off x="2720339" y="2336668"/>
          <a:ext cx="103632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3–7 Mar. 2025</a:t>
          </a:r>
        </a:p>
      </dsp:txBody>
      <dsp:txXfrm>
        <a:off x="2720339" y="2336668"/>
        <a:ext cx="1036320" cy="491701"/>
      </dsp:txXfrm>
    </dsp:sp>
    <dsp:sp modelId="{D98ED075-D3A8-49F0-A22F-AEA80F51F61E}">
      <dsp:nvSpPr>
        <dsp:cNvPr id="0" name=""/>
        <dsp:cNvSpPr/>
      </dsp:nvSpPr>
      <dsp:spPr>
        <a:xfrm>
          <a:off x="2668523" y="722934"/>
          <a:ext cx="1139952" cy="6259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Social Justice Week</a:t>
          </a:r>
        </a:p>
      </dsp:txBody>
      <dsp:txXfrm>
        <a:off x="2668523" y="722934"/>
        <a:ext cx="1139952" cy="625980"/>
      </dsp:txXfrm>
    </dsp:sp>
    <dsp:sp modelId="{6BAAB8D6-6459-4131-AEC6-6D7031EF456D}">
      <dsp:nvSpPr>
        <dsp:cNvPr id="0" name=""/>
        <dsp:cNvSpPr/>
      </dsp:nvSpPr>
      <dsp:spPr>
        <a:xfrm>
          <a:off x="3238500"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8247EF0F-AF59-4475-8825-74FC97BE232B}">
      <dsp:nvSpPr>
        <dsp:cNvPr id="0" name=""/>
        <dsp:cNvSpPr/>
      </dsp:nvSpPr>
      <dsp:spPr>
        <a:xfrm>
          <a:off x="3368040" y="1522968"/>
          <a:ext cx="103632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8 Mar. 2025</a:t>
          </a:r>
        </a:p>
      </dsp:txBody>
      <dsp:txXfrm>
        <a:off x="3368040" y="1522968"/>
        <a:ext cx="1036320" cy="491701"/>
      </dsp:txXfrm>
    </dsp:sp>
    <dsp:sp modelId="{ED37592F-AA4E-4130-89AB-B630AD33C65A}">
      <dsp:nvSpPr>
        <dsp:cNvPr id="0" name=""/>
        <dsp:cNvSpPr/>
      </dsp:nvSpPr>
      <dsp:spPr>
        <a:xfrm>
          <a:off x="3316224" y="3002423"/>
          <a:ext cx="1139952" cy="79670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International Women’s Day</a:t>
          </a:r>
        </a:p>
      </dsp:txBody>
      <dsp:txXfrm>
        <a:off x="3316224" y="3002423"/>
        <a:ext cx="1139952" cy="796702"/>
      </dsp:txXfrm>
    </dsp:sp>
    <dsp:sp modelId="{4B8D6C06-55BA-413F-9D51-3C2264C6B931}">
      <dsp:nvSpPr>
        <dsp:cNvPr id="0" name=""/>
        <dsp:cNvSpPr/>
      </dsp:nvSpPr>
      <dsp:spPr>
        <a:xfrm>
          <a:off x="3886200"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EEE9062-11B6-4781-81DB-21FA48F459F5}">
      <dsp:nvSpPr>
        <dsp:cNvPr id="0" name=""/>
        <dsp:cNvSpPr/>
      </dsp:nvSpPr>
      <dsp:spPr>
        <a:xfrm>
          <a:off x="3184108" y="2121277"/>
          <a:ext cx="108783" cy="108783"/>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AFE5B4B2-BEAF-4AAB-8463-90F1331241D2}">
      <dsp:nvSpPr>
        <dsp:cNvPr id="0" name=""/>
        <dsp:cNvSpPr/>
      </dsp:nvSpPr>
      <dsp:spPr>
        <a:xfrm>
          <a:off x="3831808" y="2121277"/>
          <a:ext cx="108783" cy="108783"/>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821F339-70C0-4D3A-9A67-4D3C5F874D21}">
      <dsp:nvSpPr>
        <dsp:cNvPr id="0" name=""/>
        <dsp:cNvSpPr/>
      </dsp:nvSpPr>
      <dsp:spPr>
        <a:xfrm>
          <a:off x="4015740" y="2336668"/>
          <a:ext cx="103632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31 Mar. 2025</a:t>
          </a:r>
        </a:p>
      </dsp:txBody>
      <dsp:txXfrm>
        <a:off x="4015740" y="2336668"/>
        <a:ext cx="1036320" cy="491701"/>
      </dsp:txXfrm>
    </dsp:sp>
    <dsp:sp modelId="{09574A76-9AA5-4B51-B725-A55857771F9A}">
      <dsp:nvSpPr>
        <dsp:cNvPr id="0" name=""/>
        <dsp:cNvSpPr/>
      </dsp:nvSpPr>
      <dsp:spPr>
        <a:xfrm>
          <a:off x="3963924" y="552211"/>
          <a:ext cx="1139952" cy="79670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Transgender Day of Visibility</a:t>
          </a:r>
        </a:p>
      </dsp:txBody>
      <dsp:txXfrm>
        <a:off x="3963924" y="552211"/>
        <a:ext cx="1139952" cy="796702"/>
      </dsp:txXfrm>
    </dsp:sp>
    <dsp:sp modelId="{9FE87074-AEDC-40CF-AF4E-5DEA5AF56847}">
      <dsp:nvSpPr>
        <dsp:cNvPr id="0" name=""/>
        <dsp:cNvSpPr/>
      </dsp:nvSpPr>
      <dsp:spPr>
        <a:xfrm>
          <a:off x="4533900"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58E104C-2FBD-46DC-82C8-D52260874A9F}">
      <dsp:nvSpPr>
        <dsp:cNvPr id="0" name=""/>
        <dsp:cNvSpPr/>
      </dsp:nvSpPr>
      <dsp:spPr>
        <a:xfrm>
          <a:off x="4479508" y="2121277"/>
          <a:ext cx="108783" cy="108783"/>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BDAFB-153D-485B-9FF0-B5803FBE2853}" type="datetimeFigureOut">
              <a:rPr lang="en-IE" smtClean="0"/>
              <a:t>18/09/2024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86D57-6AD0-4F03-B172-4BE967AB4235}" type="slidenum">
              <a:rPr lang="en-IE" smtClean="0"/>
              <a:t>‹#›</a:t>
            </a:fld>
            <a:endParaRPr lang="en-IE"/>
          </a:p>
        </p:txBody>
      </p:sp>
    </p:spTree>
    <p:extLst>
      <p:ext uri="{BB962C8B-B14F-4D97-AF65-F5344CB8AC3E}">
        <p14:creationId xmlns:p14="http://schemas.microsoft.com/office/powerpoint/2010/main" val="314770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IE" dirty="0"/>
              <a:t>The size of our MU student and staff community is about the same as t</a:t>
            </a:r>
            <a:r>
              <a:rPr lang="en-GB" b="0" i="0" dirty="0">
                <a:solidFill>
                  <a:srgbClr val="202122"/>
                </a:solidFill>
                <a:effectLst/>
                <a:latin typeface="Arial" panose="020B0604020202020204" pitchFamily="34" charset="0"/>
              </a:rPr>
              <a:t>he population of Maynooth town 17,259 (census 2022), so we have a big impact on the culture and feel of the area.</a:t>
            </a:r>
            <a:endParaRPr lang="en-IE" dirty="0"/>
          </a:p>
          <a:p>
            <a:endParaRPr lang="en-IE" dirty="0"/>
          </a:p>
          <a:p>
            <a:r>
              <a:rPr lang="en-IE" dirty="0"/>
              <a:t>Both our student and staff cohorts (15,774, 2022/23) are gender balanced (min 40% of women &amp; men)</a:t>
            </a:r>
          </a:p>
          <a:p>
            <a:r>
              <a:rPr lang="en-IE" dirty="0"/>
              <a:t>*We also have non-binary students and staff, although %s are not shown here as they are less than 1% in each cohort.</a:t>
            </a:r>
          </a:p>
          <a:p>
            <a:endParaRPr lang="en-IE" dirty="0"/>
          </a:p>
          <a:p>
            <a:r>
              <a:rPr lang="en-IE" dirty="0"/>
              <a:t>We are proud of our increasing diverse scholarly community in MU. Students from over 100 countries.  </a:t>
            </a:r>
          </a:p>
          <a:p>
            <a:r>
              <a:rPr lang="en-IE" dirty="0"/>
              <a:t>Increasing ethnic diversity e.g. in the </a:t>
            </a:r>
            <a:r>
              <a:rPr lang="en-IE" i="1" dirty="0"/>
              <a:t>1</a:t>
            </a:r>
            <a:r>
              <a:rPr lang="en-IE" i="1" baseline="30000" dirty="0"/>
              <a:t>st</a:t>
            </a:r>
            <a:r>
              <a:rPr lang="en-IE" i="1" dirty="0"/>
              <a:t> year Equal Access Survey </a:t>
            </a:r>
            <a:r>
              <a:rPr lang="en-IE" dirty="0"/>
              <a:t>which is voluntary, our students reporting African/Any other Black background has increased from 3.6% in 2018/19 to 7.4% in 2022/23.  </a:t>
            </a:r>
          </a:p>
          <a:p>
            <a:r>
              <a:rPr lang="en-IE" dirty="0"/>
              <a:t>We are leaders in widening participation with 12% of our student body from the most disadvantaged areas (by postcode) </a:t>
            </a:r>
            <a:r>
              <a:rPr lang="en-IE" i="1" dirty="0"/>
              <a:t>and 15% are from the most affluent backgrounds (HEA 2020/21 data).  </a:t>
            </a:r>
          </a:p>
          <a:p>
            <a:endParaRPr lang="en-IE" dirty="0"/>
          </a:p>
          <a:p>
            <a:r>
              <a:rPr lang="en-IE" dirty="0"/>
              <a:t>We see this diversity as our strength, as we come together to study and research </a:t>
            </a:r>
            <a:r>
              <a:rPr lang="en-IE" i="1" dirty="0"/>
              <a:t>‘to imagine and create better futures for all’ </a:t>
            </a:r>
            <a:r>
              <a:rPr lang="en-IE" i="0" dirty="0"/>
              <a:t>and EDI is a key enabler in the MU Strategic Plan 2023-2026.</a:t>
            </a:r>
          </a:p>
          <a:p>
            <a:endParaRPr lang="en-IE" dirty="0"/>
          </a:p>
          <a:p>
            <a:r>
              <a:rPr lang="en-IE" i="1" dirty="0"/>
              <a:t>Student data, 2022/23</a:t>
            </a:r>
          </a:p>
          <a:p>
            <a:r>
              <a:rPr lang="en-IE" sz="1200" b="0" i="1" dirty="0"/>
              <a:t>- HEA Deprivation Index Scores 2020/21</a:t>
            </a:r>
          </a:p>
          <a:p>
            <a:r>
              <a:rPr lang="en-IE" sz="1800" i="1" dirty="0">
                <a:effectLst/>
                <a:latin typeface="Aptos" panose="020B0004020202020204" pitchFamily="34" charset="0"/>
                <a:ea typeface="Aptos" panose="020B0004020202020204" pitchFamily="34" charset="0"/>
                <a:cs typeface="Aptos" panose="020B0004020202020204" pitchFamily="34" charset="0"/>
              </a:rPr>
              <a:t>Total students:  16,113 (includes MIEC 1,175 but slide numbers don’t include them) and</a:t>
            </a:r>
          </a:p>
          <a:p>
            <a:r>
              <a:rPr lang="en-IE" sz="1800" i="1" dirty="0">
                <a:effectLst/>
                <a:latin typeface="Aptos" panose="020B0004020202020204" pitchFamily="34" charset="0"/>
                <a:ea typeface="Aptos" panose="020B0004020202020204" pitchFamily="34" charset="0"/>
                <a:cs typeface="Aptos" panose="020B0004020202020204" pitchFamily="34" charset="0"/>
              </a:rPr>
              <a:t>1,300 staff.  </a:t>
            </a:r>
          </a:p>
          <a:p>
            <a:endParaRPr lang="en-IE" sz="1200" b="0" i="1" dirty="0"/>
          </a:p>
          <a:p>
            <a:r>
              <a:rPr lang="en-IE" sz="1200" b="0" i="1" dirty="0"/>
              <a:t>Staff data, 2022/23</a:t>
            </a:r>
          </a:p>
          <a:p>
            <a:r>
              <a:rPr lang="en-IE" i="1" dirty="0"/>
              <a:t>**from EDI staff survey, 2022</a:t>
            </a:r>
          </a:p>
        </p:txBody>
      </p:sp>
      <p:sp>
        <p:nvSpPr>
          <p:cNvPr id="4" name="Slide Number Placeholder 3"/>
          <p:cNvSpPr>
            <a:spLocks noGrp="1"/>
          </p:cNvSpPr>
          <p:nvPr>
            <p:ph type="sldNum" sz="quarter" idx="5"/>
          </p:nvPr>
        </p:nvSpPr>
        <p:spPr/>
        <p:txBody>
          <a:bodyPr/>
          <a:lstStyle/>
          <a:p>
            <a:pPr lvl="0"/>
            <a:fld id="{01206CB7-D9CA-413A-A29D-1293C04E96C5}" type="slidenum">
              <a:rPr lang="en-IE" smtClean="0"/>
              <a:t>3</a:t>
            </a:fld>
            <a:endParaRPr lang="en-IE"/>
          </a:p>
        </p:txBody>
      </p:sp>
    </p:spTree>
    <p:extLst>
      <p:ext uri="{BB962C8B-B14F-4D97-AF65-F5344CB8AC3E}">
        <p14:creationId xmlns:p14="http://schemas.microsoft.com/office/powerpoint/2010/main" val="785806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1C8A9-F312-76E5-D5E2-5AC7D70DC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21294-DF3C-7B15-1FDC-D1B3418727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A2CF65F-7314-5910-B4CF-6DA511A79BD4}"/>
              </a:ext>
            </a:extLst>
          </p:cNvPr>
          <p:cNvSpPr txBox="1">
            <a:spLocks noGrp="1"/>
          </p:cNvSpPr>
          <p:nvPr>
            <p:ph type="body" sz="quarter" idx="1"/>
          </p:nvPr>
        </p:nvSpPr>
        <p:spPr/>
        <p:txBody>
          <a:bodyPr/>
          <a:lstStyle/>
          <a:p>
            <a:pPr lvl="0"/>
            <a:r>
              <a:rPr lang="en-IE" sz="1000" dirty="0"/>
              <a:t>What do we mean by EDI?  We’ve taken a unique approach in MU, we’ve brought </a:t>
            </a:r>
            <a:r>
              <a:rPr lang="en-IE" sz="1000" i="1" dirty="0"/>
              <a:t>staff EDI</a:t>
            </a:r>
            <a:r>
              <a:rPr lang="en-IE" sz="1000" dirty="0"/>
              <a:t>, and </a:t>
            </a:r>
            <a:r>
              <a:rPr lang="en-IE" sz="1000" i="1" dirty="0"/>
              <a:t>student access/widening participation </a:t>
            </a:r>
            <a:r>
              <a:rPr lang="en-IE" sz="1000" dirty="0"/>
              <a:t>together, so we just talk about people. Our EDI portfolio relates to all of our community and the areas that it covers has exponentially expanded over recent years in Ireland… </a:t>
            </a:r>
          </a:p>
          <a:p>
            <a:pPr lvl="0"/>
            <a:endParaRPr lang="en-IE" sz="1000" dirty="0"/>
          </a:p>
          <a:p>
            <a:pPr marL="360045" lvl="1" indent="-180975">
              <a:spcBef>
                <a:spcPts val="0"/>
              </a:spcBef>
              <a:defRPr/>
            </a:pPr>
            <a:r>
              <a:rPr lang="en-IE" sz="1200" b="1" i="0" u="none" strike="noStrike" kern="1200" cap="none" spc="0" normalizeH="0" baseline="0" noProof="0" dirty="0">
                <a:ln>
                  <a:noFill/>
                </a:ln>
                <a:solidFill>
                  <a:srgbClr val="000000"/>
                </a:solidFill>
                <a:effectLst/>
                <a:uLnTx/>
                <a:uFillTx/>
                <a:latin typeface="Calibri" panose="020F0502020204030204"/>
                <a:ea typeface="Calibri"/>
                <a:cs typeface="Calibri"/>
              </a:rPr>
              <a:t>MU is a national leader in widening participation and </a:t>
            </a:r>
            <a:r>
              <a:rPr lang="en-US" sz="1200" b="1" i="0" u="none" strike="noStrike" kern="1200" cap="none" spc="0" normalizeH="0" baseline="0" noProof="0" dirty="0">
                <a:ln>
                  <a:noFill/>
                </a:ln>
                <a:solidFill>
                  <a:srgbClr val="000000"/>
                </a:solidFill>
                <a:effectLst/>
                <a:uLnTx/>
                <a:uFillTx/>
                <a:latin typeface="Calibri" panose="020F0502020204030204"/>
                <a:ea typeface="Calibri"/>
                <a:cs typeface="Calibri"/>
              </a:rPr>
              <a:t>we’re </a:t>
            </a: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ranked in the top 100 institutions globally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(#84) </a:t>
            </a: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our work on SDG 10 - Reducing Inequalities (2024)</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We’re a trusted destination for many groups traditionally the furthest from higher education.  </a:t>
            </a:r>
          </a:p>
          <a:p>
            <a:endParaRPr lang="en-IE" b="0" dirty="0"/>
          </a:p>
          <a:p>
            <a:r>
              <a:rPr lang="en-IE" i="1" dirty="0"/>
              <a:t>‘Talent is equally disturbed across gender, race and class, but opportunity and access are not’.  </a:t>
            </a:r>
            <a:r>
              <a:rPr lang="en-IE" i="0" dirty="0"/>
              <a:t>So, we are effectively a first-mover on identifying new talent from groups currently under-represented in higher education.</a:t>
            </a:r>
            <a:endParaRPr lang="en-IE" b="0" i="0" dirty="0"/>
          </a:p>
          <a:p>
            <a:endParaRPr lang="en-IE" b="0" dirty="0"/>
          </a:p>
          <a:p>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We’ve also been recognized by the European Commission as a </a:t>
            </a: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Gender Equality Champion</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one of the first four universities in Europe to be awarded this status. For example, we’ve shifted the % of our professors who are female from just 28% in 2018 to 37% now.  Our approach has been to focus on ‘fixing our organization and culture’ rather than the historical ‘fix the women approach’.</a:t>
            </a:r>
          </a:p>
          <a:p>
            <a:pPr lvl="0"/>
            <a:endParaRPr lang="en-IE" sz="1000" dirty="0"/>
          </a:p>
          <a:p>
            <a:pPr lvl="0"/>
            <a:r>
              <a:rPr lang="en-IE" sz="1000" dirty="0"/>
              <a:t>We’re taking the learnings from this work, to develop further our Race Equality, Disability and Intersectionality focus.  </a:t>
            </a:r>
          </a:p>
          <a:p>
            <a:pPr lvl="0"/>
            <a:endParaRPr lang="en-IE" sz="1000" dirty="0"/>
          </a:p>
          <a:p>
            <a:pPr lvl="0"/>
            <a:r>
              <a:rPr lang="en-IE" sz="1000" dirty="0"/>
              <a:t>We have national reporting requirements and frameworks to adhere to, EDI is highly structured and monitored in Ireland. Core grant funding and research funding is linked to our progress.</a:t>
            </a:r>
          </a:p>
          <a:p>
            <a:pPr lvl="0"/>
            <a:endParaRPr lang="en-IE" sz="1000" dirty="0"/>
          </a:p>
          <a:p>
            <a:pPr marL="0" lvl="0" indent="0">
              <a:buSzPct val="100000"/>
              <a:buNone/>
            </a:pPr>
            <a:r>
              <a:rPr lang="en-IE" sz="1000" dirty="0"/>
              <a:t>I work closely with all my colleagues across the university to achieve change, and in particular with Student Services &amp; HR on ‘Belonging &amp; Wellbeing’ through the Healthy Campus Charter, Consent Framework and the Mental Health Framework.</a:t>
            </a:r>
          </a:p>
          <a:p>
            <a:pPr marL="0" lvl="0" indent="0">
              <a:buSzPct val="100000"/>
              <a:buNone/>
            </a:pPr>
            <a:endParaRPr lang="en-IE" sz="1000" dirty="0"/>
          </a:p>
          <a:p>
            <a:pPr marL="0" lvl="0" indent="0">
              <a:buSzPct val="100000"/>
              <a:buNone/>
            </a:pPr>
            <a:r>
              <a:rPr lang="en-IE" sz="1000" dirty="0"/>
              <a:t>This portfolio could sit anywhere in the University, as it spans Students, Staff, Research, International Education, Governance, Finance etc.  It is not important </a:t>
            </a:r>
            <a:r>
              <a:rPr lang="en-IE" sz="1000" i="1" dirty="0"/>
              <a:t>where </a:t>
            </a:r>
            <a:r>
              <a:rPr lang="en-IE" sz="1000" dirty="0"/>
              <a:t>it sits, but rather that someone in the University has responsibility for bringing it all together and coordinating it so that a strategic holistic approach is taken.  In MU, that responsibility rests with me as VPED, but it is everyone’s responsibility to implement in their day job. </a:t>
            </a:r>
          </a:p>
          <a:p>
            <a:pPr marL="0" lvl="0" indent="0">
              <a:buSzPct val="100000"/>
              <a:buNone/>
            </a:pPr>
            <a:endParaRPr lang="en-IE" sz="1000" dirty="0"/>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IE" sz="1000" dirty="0"/>
              <a:t>We use our community as a living lab, where data and research informs our policy and practice, which then feeds back into new data and research. We’ll be launching a new </a:t>
            </a:r>
            <a:r>
              <a:rPr lang="en-IE" sz="1000" b="1" dirty="0"/>
              <a:t>National Centre of Inclusive Higher Education </a:t>
            </a:r>
            <a:r>
              <a:rPr lang="en-IE" sz="1000" dirty="0"/>
              <a:t>later this year, providing a place to gather all this expertise together.</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IE" sz="1000" dirty="0"/>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IE" sz="1000" b="1" dirty="0"/>
              <a:t>But I’d like to turn now to how all of this can be used to support Excellence in Exile….</a:t>
            </a:r>
          </a:p>
        </p:txBody>
      </p:sp>
      <p:sp>
        <p:nvSpPr>
          <p:cNvPr id="4" name="Slide Number Placeholder 3">
            <a:extLst>
              <a:ext uri="{FF2B5EF4-FFF2-40B4-BE49-F238E27FC236}">
                <a16:creationId xmlns:a16="http://schemas.microsoft.com/office/drawing/2014/main" id="{46BE1D95-DE0A-41CA-6198-DB1D021A7BD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6441407-4AF1-4CD1-84B6-80F243370877}" type="slidenum">
              <a:t>4</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951315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dirty="0"/>
              <a:t>Our work has been recognised at European level withy MU was announced as the inaugural winner of the 2022 </a:t>
            </a:r>
            <a:r>
              <a:rPr lang="en-IE" sz="1200" i="1" dirty="0">
                <a:solidFill>
                  <a:srgbClr val="333333"/>
                </a:solidFill>
                <a:effectLst/>
                <a:latin typeface="Calibri" panose="020F0502020204030204" pitchFamily="34" charset="0"/>
                <a:ea typeface="Times New Roman" panose="02020603050405020304" pitchFamily="18" charset="0"/>
              </a:rPr>
              <a:t>EU Award for Gender Equality Champions </a:t>
            </a:r>
            <a:r>
              <a:rPr lang="en-GB" dirty="0"/>
              <a:t>prize in the inaugural EU Award for (Academic) Gender Equality Champions.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i="1"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i="1" dirty="0"/>
              <a:t>Commissioner for Innovation, Research, Culture, Education and Youth, Mariya Gabriel </a:t>
            </a:r>
            <a:r>
              <a:rPr lang="en-GB" dirty="0"/>
              <a:t>presented the award to MU recognising progress achieved in advancing gender equality for staff and students in academic and research organisations.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dirty="0"/>
              <a:t>MU has achieved this through a focus on changing our organisation and culture rather than the historical ‘fix the women’ approach. Our approach is holistic in focusing on both staff and students and encompasses gender equality, addressing gender-based violence, and consideration of the sex/gender dimension in research content. In addition to this, we have initiatives on LGBTQIA+, race equality, disability, refugees, asylum seekers and migrants.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dirty="0"/>
              <a:t>We have a dedicated Vice President for Equality &amp; Diversity, working with our Institutional </a:t>
            </a:r>
            <a:r>
              <a:rPr lang="en-GB" i="1" dirty="0"/>
              <a:t>Gender Equality Steering Group </a:t>
            </a:r>
            <a:r>
              <a:rPr lang="en-GB" dirty="0"/>
              <a:t>which includes membership from across the University at all levels and roles, and students.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We have specific targets in relation to gender equality:</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Min 40% women on key decision-making panels including GA, AC, UE and committees</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dirty="0"/>
              <a:t>The proportion of female Professor As will increase from 33% in December 2021, to 37% in 2024, and 40% in 2026.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dirty="0"/>
              <a:t>Recruitment application, shortlisting, appointment and success rates by gender and Faculty with 3-year average targets set for these to be gender balanced (min 40%F).</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Promotion application, success rates by gender and Faculty to be gender balanced (min 40%F).</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dirty="0"/>
              <a:t>Target of 60 female academics and 40 ATP staff to have been mentored by 2026. Increase participants on Early Career Academic Mentoring Scheme and run sponsorship pilot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Gender Pay Gap decreasing year on year from 9.99% </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Our President is a great ambassador for our work, hosting International Women’s Day events with the 6 first female presidents last year in Ireland, and in Brussels this year bringing the female rectors in ARQUS together, to highlight need to empower women and sharing our learnings with other HEIs.</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Aiming for 3 new facilities for new mothers/parents, currently have 2 and adding 1 more.</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dirty="0"/>
              <a:t>There is a decrease in the number of female academics reporting in the EDI Survey that gender had negatively impacted on their promotion prospects (down to 20% by 2026).</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Staff survey targets for % agreeing that they are supported for career development, workload allocation, </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Tx/>
              <a:buChar char="-"/>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Tx/>
              <a:buChar char="-"/>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lvl="0"/>
            <a:fld id="{01206CB7-D9CA-413A-A29D-1293C04E96C5}" type="slidenum">
              <a:rPr lang="en-IE" smtClean="0"/>
              <a:t>6</a:t>
            </a:fld>
            <a:endParaRPr lang="en-IE"/>
          </a:p>
        </p:txBody>
      </p:sp>
    </p:spTree>
    <p:extLst>
      <p:ext uri="{BB962C8B-B14F-4D97-AF65-F5344CB8AC3E}">
        <p14:creationId xmlns:p14="http://schemas.microsoft.com/office/powerpoint/2010/main" val="2079384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9E86D57-6AD0-4F03-B172-4BE967AB4235}" type="slidenum">
              <a:rPr lang="en-IE" smtClean="0"/>
              <a:t>7</a:t>
            </a:fld>
            <a:endParaRPr lang="en-IE"/>
          </a:p>
        </p:txBody>
      </p:sp>
    </p:spTree>
    <p:extLst>
      <p:ext uri="{BB962C8B-B14F-4D97-AF65-F5344CB8AC3E}">
        <p14:creationId xmlns:p14="http://schemas.microsoft.com/office/powerpoint/2010/main" val="4131060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Ireland is known as a Catholic country, census figures show a reduction in those who identify as Catholics and an increase in people who have no religion or another religion</a:t>
            </a:r>
          </a:p>
          <a:p>
            <a:endParaRPr lang="en-IE" dirty="0"/>
          </a:p>
        </p:txBody>
      </p:sp>
      <p:sp>
        <p:nvSpPr>
          <p:cNvPr id="4" name="Slide Number Placeholder 3"/>
          <p:cNvSpPr>
            <a:spLocks noGrp="1"/>
          </p:cNvSpPr>
          <p:nvPr>
            <p:ph type="sldNum" sz="quarter" idx="5"/>
          </p:nvPr>
        </p:nvSpPr>
        <p:spPr/>
        <p:txBody>
          <a:bodyPr/>
          <a:lstStyle/>
          <a:p>
            <a:fld id="{39E86D57-6AD0-4F03-B172-4BE967AB4235}" type="slidenum">
              <a:rPr lang="en-IE" smtClean="0"/>
              <a:t>10</a:t>
            </a:fld>
            <a:endParaRPr lang="en-IE"/>
          </a:p>
        </p:txBody>
      </p:sp>
    </p:spTree>
    <p:extLst>
      <p:ext uri="{BB962C8B-B14F-4D97-AF65-F5344CB8AC3E}">
        <p14:creationId xmlns:p14="http://schemas.microsoft.com/office/powerpoint/2010/main" val="2458503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Click picture for link</a:t>
            </a:r>
          </a:p>
        </p:txBody>
      </p:sp>
      <p:sp>
        <p:nvSpPr>
          <p:cNvPr id="4" name="Slide Number Placeholder 3"/>
          <p:cNvSpPr>
            <a:spLocks noGrp="1"/>
          </p:cNvSpPr>
          <p:nvPr>
            <p:ph type="sldNum" sz="quarter" idx="5"/>
          </p:nvPr>
        </p:nvSpPr>
        <p:spPr/>
        <p:txBody>
          <a:bodyPr/>
          <a:lstStyle/>
          <a:p>
            <a:fld id="{39E86D57-6AD0-4F03-B172-4BE967AB4235}" type="slidenum">
              <a:rPr lang="en-IE" smtClean="0"/>
              <a:t>11</a:t>
            </a:fld>
            <a:endParaRPr lang="en-IE"/>
          </a:p>
        </p:txBody>
      </p:sp>
    </p:spTree>
    <p:extLst>
      <p:ext uri="{BB962C8B-B14F-4D97-AF65-F5344CB8AC3E}">
        <p14:creationId xmlns:p14="http://schemas.microsoft.com/office/powerpoint/2010/main" val="3414370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a:effectLst/>
                <a:latin typeface="Calibri" panose="020F0502020204030204" pitchFamily="34" charset="0"/>
                <a:ea typeface="Calibri" panose="020F0502020204030204" pitchFamily="34" charset="0"/>
                <a:cs typeface="Times New Roman" panose="02020603050405020304" pitchFamily="18" charset="0"/>
              </a:rPr>
              <a:t>Presenter: Gemma</a:t>
            </a:r>
          </a:p>
        </p:txBody>
      </p:sp>
      <p:sp>
        <p:nvSpPr>
          <p:cNvPr id="4" name="Slide Number Placeholder 3"/>
          <p:cNvSpPr>
            <a:spLocks noGrp="1"/>
          </p:cNvSpPr>
          <p:nvPr>
            <p:ph type="sldNum" sz="quarter" idx="5"/>
          </p:nvPr>
        </p:nvSpPr>
        <p:spPr/>
        <p:txBody>
          <a:bodyPr/>
          <a:lstStyle/>
          <a:p>
            <a:fld id="{F7A4915A-12FF-4E83-AC57-5AD71564CE13}" type="slidenum">
              <a:rPr lang="en-IE" smtClean="0"/>
              <a:t>12</a:t>
            </a:fld>
            <a:endParaRPr lang="en-IE"/>
          </a:p>
        </p:txBody>
      </p:sp>
    </p:spTree>
    <p:extLst>
      <p:ext uri="{BB962C8B-B14F-4D97-AF65-F5344CB8AC3E}">
        <p14:creationId xmlns:p14="http://schemas.microsoft.com/office/powerpoint/2010/main" val="1114920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lvl="0"/>
            <a:fld id="{01206CB7-D9CA-413A-A29D-1293C04E96C5}" type="slidenum">
              <a:rPr lang="en-IE" smtClean="0"/>
              <a:t>13</a:t>
            </a:fld>
            <a:endParaRPr lang="en-IE"/>
          </a:p>
        </p:txBody>
      </p:sp>
    </p:spTree>
    <p:extLst>
      <p:ext uri="{BB962C8B-B14F-4D97-AF65-F5344CB8AC3E}">
        <p14:creationId xmlns:p14="http://schemas.microsoft.com/office/powerpoint/2010/main" val="201499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8DAD-E241-627F-12BC-D43BD330A9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03E09691-F907-658B-513D-427483AC8F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F99EC703-6B8D-F045-6401-C3DF8906E09B}"/>
              </a:ext>
            </a:extLst>
          </p:cNvPr>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a:extLst>
              <a:ext uri="{FF2B5EF4-FFF2-40B4-BE49-F238E27FC236}">
                <a16:creationId xmlns:a16="http://schemas.microsoft.com/office/drawing/2014/main" id="{20639E27-B5DC-E48E-3DFF-373768AFD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C471F-F6E0-6D46-14FC-810A9426BC4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161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71124-7923-D923-EE60-9597B9846F36}"/>
              </a:ext>
            </a:extLst>
          </p:cNvPr>
          <p:cNvSpPr>
            <a:spLocks noGrp="1"/>
          </p:cNvSpPr>
          <p:nvPr>
            <p:ph type="title"/>
          </p:nvPr>
        </p:nvSpPr>
        <p:spPr/>
        <p:txBody>
          <a:bodyPr/>
          <a:lstStyle/>
          <a:p>
            <a:r>
              <a:rPr lang="en-US" dirty="0"/>
              <a:t>Click to edit Master title style</a:t>
            </a:r>
            <a:endParaRPr lang="en-IE" dirty="0"/>
          </a:p>
        </p:txBody>
      </p:sp>
      <p:sp>
        <p:nvSpPr>
          <p:cNvPr id="3" name="Vertical Text Placeholder 2">
            <a:extLst>
              <a:ext uri="{FF2B5EF4-FFF2-40B4-BE49-F238E27FC236}">
                <a16:creationId xmlns:a16="http://schemas.microsoft.com/office/drawing/2014/main" id="{9A66166E-A6ED-582F-3ABB-F7C05CA9956C}"/>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a:extLst>
              <a:ext uri="{FF2B5EF4-FFF2-40B4-BE49-F238E27FC236}">
                <a16:creationId xmlns:a16="http://schemas.microsoft.com/office/drawing/2014/main" id="{2A488E60-EEAE-AE15-D146-D568F3F25F6E}"/>
              </a:ext>
            </a:extLst>
          </p:cNvPr>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a:extLst>
              <a:ext uri="{FF2B5EF4-FFF2-40B4-BE49-F238E27FC236}">
                <a16:creationId xmlns:a16="http://schemas.microsoft.com/office/drawing/2014/main" id="{E68F1DBC-61D2-FE80-5265-DD798D9AF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CE280-0B29-86A3-883F-E86C0E3B989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032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45C9BF-2B93-8CB3-08C0-F6137A732C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6ABF40F-6F83-B976-126B-24969DF925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751506C-7FCF-CBB9-5B1B-4FF36483A897}"/>
              </a:ext>
            </a:extLst>
          </p:cNvPr>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a:extLst>
              <a:ext uri="{FF2B5EF4-FFF2-40B4-BE49-F238E27FC236}">
                <a16:creationId xmlns:a16="http://schemas.microsoft.com/office/drawing/2014/main" id="{DA5E2D67-8A60-9A86-9E81-DF1B96A0A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6BE70-2297-F22E-364A-4B922AAC495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947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8C66-7D92-49BA-B7D7-1054A0BC6773}"/>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BE4EAD4-806D-4349-974D-D9C5B28A7B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5DB352D-F81E-4C23-80DB-74F228FB17CB}"/>
              </a:ext>
            </a:extLst>
          </p:cNvPr>
          <p:cNvSpPr>
            <a:spLocks noGrp="1"/>
          </p:cNvSpPr>
          <p:nvPr>
            <p:ph type="dt" sz="half" idx="10"/>
          </p:nvPr>
        </p:nvSpPr>
        <p:spPr/>
        <p:txBody>
          <a:bodyPr/>
          <a:lstStyle/>
          <a:p>
            <a:fld id="{F1CA50EB-536F-4F9A-ABD1-F8DA98B2C4A9}" type="datetimeFigureOut">
              <a:rPr lang="en-IE" smtClean="0"/>
              <a:t>18/09/2024</a:t>
            </a:fld>
            <a:endParaRPr lang="en-IE"/>
          </a:p>
        </p:txBody>
      </p:sp>
      <p:sp>
        <p:nvSpPr>
          <p:cNvPr id="5" name="Footer Placeholder 4">
            <a:extLst>
              <a:ext uri="{FF2B5EF4-FFF2-40B4-BE49-F238E27FC236}">
                <a16:creationId xmlns:a16="http://schemas.microsoft.com/office/drawing/2014/main" id="{A6431198-D4C6-43C1-B101-EA26342FB20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7E30244-1AF0-44B8-90B0-38EB38FA9E33}"/>
              </a:ext>
            </a:extLst>
          </p:cNvPr>
          <p:cNvSpPr>
            <a:spLocks noGrp="1"/>
          </p:cNvSpPr>
          <p:nvPr>
            <p:ph type="sldNum" sz="quarter" idx="12"/>
          </p:nvPr>
        </p:nvSpPr>
        <p:spPr/>
        <p:txBody>
          <a:bodyPr/>
          <a:lstStyle/>
          <a:p>
            <a:fld id="{56DF1271-4295-4012-8DD2-8211EA5306CE}" type="slidenum">
              <a:rPr lang="en-IE" smtClean="0"/>
              <a:t>‹#›</a:t>
            </a:fld>
            <a:endParaRPr lang="en-IE"/>
          </a:p>
        </p:txBody>
      </p:sp>
    </p:spTree>
    <p:extLst>
      <p:ext uri="{BB962C8B-B14F-4D97-AF65-F5344CB8AC3E}">
        <p14:creationId xmlns:p14="http://schemas.microsoft.com/office/powerpoint/2010/main" val="1819118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5865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3FE4-F5E1-D3EE-7C42-720BDDC761A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5B437EB-D3D9-601D-CD9F-D3A710ABCD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EEA5A83-0D32-01C0-93C6-6524CC072F54}"/>
              </a:ext>
            </a:extLst>
          </p:cNvPr>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a:extLst>
              <a:ext uri="{FF2B5EF4-FFF2-40B4-BE49-F238E27FC236}">
                <a16:creationId xmlns:a16="http://schemas.microsoft.com/office/drawing/2014/main" id="{D00C8274-46CF-AC36-51E3-696BEDE23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19277-CFC8-7484-E65E-5834E7992B0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92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38CA-DD94-84DF-7D00-0420AE494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62DCD69-F73F-D603-5316-B273FA3317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C17531-5283-BCDA-57E7-9B0448307DA6}"/>
              </a:ext>
            </a:extLst>
          </p:cNvPr>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a:extLst>
              <a:ext uri="{FF2B5EF4-FFF2-40B4-BE49-F238E27FC236}">
                <a16:creationId xmlns:a16="http://schemas.microsoft.com/office/drawing/2014/main" id="{BF2C447C-F3BB-3F40-D19A-A166A3904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768F-D342-8C75-F8EE-A2E32C606FE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721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4EDFA-2DDA-A424-9DDE-540E96E982E3}"/>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DB10649-B313-12C5-2238-3F1E0E305E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7C07AE1D-AE50-9446-8B28-739F4204B9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328E5BF-8E7C-66C6-462B-1EF54600BF9C}"/>
              </a:ext>
            </a:extLst>
          </p:cNvPr>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a:extLst>
              <a:ext uri="{FF2B5EF4-FFF2-40B4-BE49-F238E27FC236}">
                <a16:creationId xmlns:a16="http://schemas.microsoft.com/office/drawing/2014/main" id="{2A2A907C-7334-0EB9-BCA7-BAB2DFAD6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76E51-5CC3-E5A4-6671-6907D25C70D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97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CABFF-75C6-B61E-B1D8-1C0854941C9D}"/>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D2F18B9-59E4-43A4-3EE7-EBF3D8B019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C637E5-5454-4BF5-A408-7520B37117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E6D24F5-DFBE-1B6E-A676-2B18C5899E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BF9323-B6D1-9A7D-A426-D1AF9F669B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97B8F06E-EA89-C12B-D064-59F9E7F3B614}"/>
              </a:ext>
            </a:extLst>
          </p:cNvPr>
          <p:cNvSpPr>
            <a:spLocks noGrp="1"/>
          </p:cNvSpPr>
          <p:nvPr>
            <p:ph type="dt" sz="half" idx="10"/>
          </p:nvPr>
        </p:nvSpPr>
        <p:spPr/>
        <p:txBody>
          <a:bodyPr/>
          <a:lstStyle/>
          <a:p>
            <a:fld id="{1D8BD707-D9CF-40AE-B4C6-C98DA3205C09}" type="datetimeFigureOut">
              <a:rPr lang="en-US" smtClean="0"/>
              <a:pPr/>
              <a:t>9/18/2024</a:t>
            </a:fld>
            <a:endParaRPr lang="en-US"/>
          </a:p>
        </p:txBody>
      </p:sp>
      <p:sp>
        <p:nvSpPr>
          <p:cNvPr id="8" name="Footer Placeholder 7">
            <a:extLst>
              <a:ext uri="{FF2B5EF4-FFF2-40B4-BE49-F238E27FC236}">
                <a16:creationId xmlns:a16="http://schemas.microsoft.com/office/drawing/2014/main" id="{136922A6-EC5F-671A-DEE9-D77CAB7174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D4B408-0A08-BE01-E301-0D91CDE7F27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708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59A2A-CD44-926A-2FC6-2325E468318D}"/>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2BB69F65-F7FF-91BC-AD05-E2EBD27F760F}"/>
              </a:ext>
            </a:extLst>
          </p:cNvPr>
          <p:cNvSpPr>
            <a:spLocks noGrp="1"/>
          </p:cNvSpPr>
          <p:nvPr>
            <p:ph type="dt" sz="half" idx="10"/>
          </p:nvPr>
        </p:nvSpPr>
        <p:spPr/>
        <p:txBody>
          <a:bodyPr/>
          <a:lstStyle/>
          <a:p>
            <a:fld id="{1D8BD707-D9CF-40AE-B4C6-C98DA3205C09}" type="datetimeFigureOut">
              <a:rPr lang="en-US" smtClean="0"/>
              <a:pPr/>
              <a:t>9/18/2024</a:t>
            </a:fld>
            <a:endParaRPr lang="en-US"/>
          </a:p>
        </p:txBody>
      </p:sp>
      <p:sp>
        <p:nvSpPr>
          <p:cNvPr id="4" name="Footer Placeholder 3">
            <a:extLst>
              <a:ext uri="{FF2B5EF4-FFF2-40B4-BE49-F238E27FC236}">
                <a16:creationId xmlns:a16="http://schemas.microsoft.com/office/drawing/2014/main" id="{E3B2748F-71E5-DCE3-5560-E59AE43FF5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6F85AF-3F2A-ECF2-86E0-149C85C0100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643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79BDF-CE48-7888-5E42-4D7421B6C003}"/>
              </a:ext>
            </a:extLst>
          </p:cNvPr>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a:extLst>
              <a:ext uri="{FF2B5EF4-FFF2-40B4-BE49-F238E27FC236}">
                <a16:creationId xmlns:a16="http://schemas.microsoft.com/office/drawing/2014/main" id="{BB4774EE-7341-802F-7FE6-8F07DBC9BC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0365CD-9315-9387-4366-6AB77073B38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031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DE69-6164-BF5E-D073-A38EA268D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D531A67-2FC6-422F-8377-E29904639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B55BD92D-3F54-1538-921F-E4DA4E7462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7B2DEF-647F-FA43-7FA5-2EA9CA4BA090}"/>
              </a:ext>
            </a:extLst>
          </p:cNvPr>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a:extLst>
              <a:ext uri="{FF2B5EF4-FFF2-40B4-BE49-F238E27FC236}">
                <a16:creationId xmlns:a16="http://schemas.microsoft.com/office/drawing/2014/main" id="{1B6E360F-DFDB-9D7D-0B7A-809EF3D990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A3EBE4-0940-299A-E18E-097162E48CB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9230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A6116-7809-7A0C-7AAB-E70BD54FAA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23C0173B-4C7F-DFC8-6650-E887658B9D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E5ED2B2A-F3C3-F2B1-62F9-98E33F5D7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54EA33-0178-77B1-EB51-B2320B3A7F2B}"/>
              </a:ext>
            </a:extLst>
          </p:cNvPr>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a:extLst>
              <a:ext uri="{FF2B5EF4-FFF2-40B4-BE49-F238E27FC236}">
                <a16:creationId xmlns:a16="http://schemas.microsoft.com/office/drawing/2014/main" id="{7844A603-5511-31D8-E256-8241626128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E863DE-B54F-2958-3502-1FD1CEC634A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2533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087F8-FD8F-79EA-0096-846AF1098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DF49859-920F-7DA6-3101-6F13AE7ACF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0A14D81-6BBB-887B-EA16-191DBB7E04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9/18/2024</a:t>
            </a:fld>
            <a:endParaRPr lang="en-US"/>
          </a:p>
        </p:txBody>
      </p:sp>
      <p:sp>
        <p:nvSpPr>
          <p:cNvPr id="5" name="Footer Placeholder 4">
            <a:extLst>
              <a:ext uri="{FF2B5EF4-FFF2-40B4-BE49-F238E27FC236}">
                <a16:creationId xmlns:a16="http://schemas.microsoft.com/office/drawing/2014/main" id="{5CD1798F-58A2-BA06-BF4E-4544115DCF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E7BE81-20E9-34CA-5B3E-F523BB0A0E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66194247"/>
      </p:ext>
    </p:extLst>
  </p:cSld>
  <p:clrMap bg1="lt1" tx1="dk1" bg2="lt2" tx2="dk2" accent1="accent1" accent2="accent2" accent3="accent3" accent4="accent4" accent5="accent5" accent6="accent6" hlink="hlink" folHlink="folHlink"/>
  <p:sldLayoutIdLst>
    <p:sldLayoutId id="2147483685" r:id="rId1"/>
    <p:sldLayoutId id="2147483697"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AFAAAF-1942-4539-9EF8-FBFFA08304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E4B2647-B813-419A-A527-6581816319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3BC713F-D71F-44E2-AAB7-1800E136C9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A50EB-536F-4F9A-ABD1-F8DA98B2C4A9}" type="datetimeFigureOut">
              <a:rPr lang="en-IE" smtClean="0"/>
              <a:t>18/09/2024</a:t>
            </a:fld>
            <a:endParaRPr lang="en-IE"/>
          </a:p>
        </p:txBody>
      </p:sp>
      <p:sp>
        <p:nvSpPr>
          <p:cNvPr id="5" name="Footer Placeholder 4">
            <a:extLst>
              <a:ext uri="{FF2B5EF4-FFF2-40B4-BE49-F238E27FC236}">
                <a16:creationId xmlns:a16="http://schemas.microsoft.com/office/drawing/2014/main" id="{B3B3F492-CFEF-483C-8F5C-301FCE1C2F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3E5257E5-46C0-452B-A7E4-4A4A2109F1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DF1271-4295-4012-8DD2-8211EA5306CE}" type="slidenum">
              <a:rPr lang="en-IE" smtClean="0"/>
              <a:t>‹#›</a:t>
            </a:fld>
            <a:endParaRPr lang="en-IE"/>
          </a:p>
        </p:txBody>
      </p:sp>
    </p:spTree>
    <p:extLst>
      <p:ext uri="{BB962C8B-B14F-4D97-AF65-F5344CB8AC3E}">
        <p14:creationId xmlns:p14="http://schemas.microsoft.com/office/powerpoint/2010/main" val="4074431683"/>
      </p:ext>
    </p:extLst>
  </p:cSld>
  <p:clrMap bg1="lt1" tx1="dk1" bg2="lt2" tx2="dk2" accent1="accent1" accent2="accent2" accent3="accent3" accent4="accent4" accent5="accent5" accent6="accent6" hlink="hlink" folHlink="folHlink"/>
  <p:sldLayoutIdLst>
    <p:sldLayoutId id="2147483752" r:id="rId1"/>
    <p:sldLayoutId id="21474837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4.png"/><Relationship Id="rId7" Type="http://schemas.openxmlformats.org/officeDocument/2006/relationships/diagramColors" Target="../diagrams/colors6.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hyperlink" Target="http://www.maynoothuniversity.ie/student-services"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mu.speakout.ie/" TargetMode="External"/><Relationship Id="rId4" Type="http://schemas.openxmlformats.org/officeDocument/2006/relationships/hyperlink" Target="https://www.maynoothuniversity.ie/human-resources/staff-development/employee-assistance-programme"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0.pn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hyperlink" Target="https://genderaction.eu/" TargetMode="External"/><Relationship Id="rId2" Type="http://schemas.openxmlformats.org/officeDocument/2006/relationships/notesSlide" Target="../notesSlides/notesSlide8.xml"/><Relationship Id="rId16" Type="http://schemas.openxmlformats.org/officeDocument/2006/relationships/image" Target="../media/image39.jpeg"/><Relationship Id="rId20"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svg"/><Relationship Id="rId15" Type="http://schemas.openxmlformats.org/officeDocument/2006/relationships/image" Target="../media/image38.png"/><Relationship Id="rId10" Type="http://schemas.openxmlformats.org/officeDocument/2006/relationships/image" Target="../media/image33.svg"/><Relationship Id="rId19" Type="http://schemas.openxmlformats.org/officeDocument/2006/relationships/image" Target="../media/image23.jpe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hyperlink" Target="https://www.maynoothuniversity.ie/edi/excellence-exile/university-of-sanctuary" TargetMode="External"/><Relationship Id="rId26" Type="http://schemas.openxmlformats.org/officeDocument/2006/relationships/image" Target="../media/image21.png"/><Relationship Id="rId3" Type="http://schemas.openxmlformats.org/officeDocument/2006/relationships/image" Target="../media/image10.png"/><Relationship Id="rId21" Type="http://schemas.openxmlformats.org/officeDocument/2006/relationships/image" Target="../media/image5.png"/><Relationship Id="rId7" Type="http://schemas.openxmlformats.org/officeDocument/2006/relationships/hyperlink" Target="https://hea.ie/assets/uploads/2017/06/HEA-National-Review-of-Gender-Equality-in-Irish-Higher-Education-Institutions.pdf" TargetMode="External"/><Relationship Id="rId12" Type="http://schemas.openxmlformats.org/officeDocument/2006/relationships/hyperlink" Target="https://www.gov.ie/en/publication/bab0fe-launch-of-the-lgbti-inclusion-strategy-2019-2021/" TargetMode="External"/><Relationship Id="rId17" Type="http://schemas.openxmlformats.org/officeDocument/2006/relationships/image" Target="../media/image18.png"/><Relationship Id="rId25" Type="http://schemas.openxmlformats.org/officeDocument/2006/relationships/hyperlink" Target="https://www.gov.ie/en/publication/678fee-framework-for-consent-in-higher-education-institutions-safe-respectf/" TargetMode="External"/><Relationship Id="rId2" Type="http://schemas.openxmlformats.org/officeDocument/2006/relationships/notesSlide" Target="../notesSlides/notesSlide2.xml"/><Relationship Id="rId16" Type="http://schemas.openxmlformats.org/officeDocument/2006/relationships/hyperlink" Target="https://www.advance-he.ac.uk/knowledge-hub/athena-swan-ireland-edi-literacy-glossary" TargetMode="External"/><Relationship Id="rId20" Type="http://schemas.openxmlformats.org/officeDocument/2006/relationships/hyperlink" Target="https://www.maynoothuniversity.ie/edi/excellence-exile/scholars-risk" TargetMode="Externa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png"/><Relationship Id="rId24" Type="http://schemas.openxmlformats.org/officeDocument/2006/relationships/image" Target="../media/image20.png"/><Relationship Id="rId5" Type="http://schemas.openxmlformats.org/officeDocument/2006/relationships/hyperlink" Target="https://hea.ie/assets/uploads/2022/03/HEA-Race-Equality-Implementation-Plan-2022-2024.pdf" TargetMode="External"/><Relationship Id="rId15" Type="http://schemas.openxmlformats.org/officeDocument/2006/relationships/image" Target="../media/image17.png"/><Relationship Id="rId23" Type="http://schemas.openxmlformats.org/officeDocument/2006/relationships/hyperlink" Target="https://hea.ie/assets/uploads/2020/10/HEA-NSMHS-Framework.pdf" TargetMode="External"/><Relationship Id="rId28" Type="http://schemas.openxmlformats.org/officeDocument/2006/relationships/image" Target="../media/image22.png"/><Relationship Id="rId10" Type="http://schemas.openxmlformats.org/officeDocument/2006/relationships/image" Target="../media/image14.png"/><Relationship Id="rId19"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hyperlink" Target="https://hea.ie/assets/uploads/2018/11/Gender-Equality-Taskforce-Action-Plan-2018-2020.pdf" TargetMode="External"/><Relationship Id="rId14" Type="http://schemas.openxmlformats.org/officeDocument/2006/relationships/hyperlink" Target="https://assets.gov.ie/120534/a465dc08-c177-469d-be55-f142ea8fb964.pdf" TargetMode="External"/><Relationship Id="rId22" Type="http://schemas.openxmlformats.org/officeDocument/2006/relationships/image" Target="../media/image19.png"/><Relationship Id="rId27" Type="http://schemas.openxmlformats.org/officeDocument/2006/relationships/hyperlink" Target="https://assets.gov.ie/138922/9c478bc4-42b7-45cf-aa62-d7e16b698ee6.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hyperlink" Target="https://moodle.maynoothuniversity.ie/course/view.php?id=17297" TargetMode="Externa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M16085 - MU MAP and EDI Animation_1920X1080">
            <a:hlinkClick r:id="" action="ppaction://media"/>
            <a:extLst>
              <a:ext uri="{FF2B5EF4-FFF2-40B4-BE49-F238E27FC236}">
                <a16:creationId xmlns:a16="http://schemas.microsoft.com/office/drawing/2014/main" id="{3BF1884E-F9D8-BABB-BEF2-C509C03186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840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39B47-8FF8-774D-B66F-C74B3A361BDA}"/>
              </a:ext>
            </a:extLst>
          </p:cNvPr>
          <p:cNvSpPr>
            <a:spLocks noGrp="1"/>
          </p:cNvSpPr>
          <p:nvPr>
            <p:ph type="title"/>
          </p:nvPr>
        </p:nvSpPr>
        <p:spPr/>
        <p:txBody>
          <a:bodyPr/>
          <a:lstStyle/>
          <a:p>
            <a:r>
              <a:rPr lang="en-IE" dirty="0"/>
              <a:t>Religion</a:t>
            </a:r>
          </a:p>
        </p:txBody>
      </p:sp>
      <p:graphicFrame>
        <p:nvGraphicFramePr>
          <p:cNvPr id="6" name="Content Placeholder 3" descr="Although Ireland is known as a Catholic country, census figures show a reduction in those who identify as Catholics and an increase in people who have no religion or another religion&#10;Students who wish to pray or have a place for quiet reflection can avail of the prayer room in the Arts Building. Prayer mats are also available there. A space for wudu is available beside the nearby toilets.&#10;Ciarán Coughlan, the Chaplain also has his office in the Arts Building&#10;Maynooth has a number of options for Christian services, with Catholic mass held on the South Campus daily&#10;Dublin has three synagogues that Jewish students can attend&#10;There are a number of mosques and Islamic centres throughout Ireland that Muslim students might wish to attend&#10;MU has a number of religious student societies including Catholic, Christian Union, Gospel Choir, Islamic, St Catherine’s and The Purpose Movement who run a variety of events and organise prayer on campus">
            <a:extLst>
              <a:ext uri="{FF2B5EF4-FFF2-40B4-BE49-F238E27FC236}">
                <a16:creationId xmlns:a16="http://schemas.microsoft.com/office/drawing/2014/main" id="{5C7796FE-DCB0-C7F6-C4E8-08EDAA9ADC2F}"/>
              </a:ext>
            </a:extLst>
          </p:cNvPr>
          <p:cNvGraphicFramePr>
            <a:graphicFrameLocks noGrp="1"/>
          </p:cNvGraphicFramePr>
          <p:nvPr>
            <p:ph idx="1"/>
            <p:extLst>
              <p:ext uri="{D42A27DB-BD31-4B8C-83A1-F6EECF244321}">
                <p14:modId xmlns:p14="http://schemas.microsoft.com/office/powerpoint/2010/main" val="10739576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12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C354-E7F8-4180-468D-4344F65E7A25}"/>
              </a:ext>
            </a:extLst>
          </p:cNvPr>
          <p:cNvSpPr>
            <a:spLocks noGrp="1"/>
          </p:cNvSpPr>
          <p:nvPr>
            <p:ph type="title"/>
          </p:nvPr>
        </p:nvSpPr>
        <p:spPr/>
        <p:txBody>
          <a:bodyPr vert="horz" lIns="91440" tIns="45720" rIns="91440" bIns="45720" rtlCol="0" anchor="b">
            <a:normAutofit/>
          </a:bodyPr>
          <a:lstStyle/>
          <a:p>
            <a:r>
              <a:rPr lang="en-US" sz="3600" kern="1200">
                <a:solidFill>
                  <a:schemeClr val="tx2"/>
                </a:solidFill>
                <a:latin typeface="+mj-lt"/>
                <a:ea typeface="+mj-ea"/>
                <a:cs typeface="+mj-cs"/>
              </a:rPr>
              <a:t>Key Dates</a:t>
            </a:r>
          </a:p>
        </p:txBody>
      </p:sp>
      <p:pic>
        <p:nvPicPr>
          <p:cNvPr id="9" name="Content Placeholder 8" descr="A building with a steeple and trees&#10;&#10;Description automatically generated">
            <a:extLst>
              <a:ext uri="{FF2B5EF4-FFF2-40B4-BE49-F238E27FC236}">
                <a16:creationId xmlns:a16="http://schemas.microsoft.com/office/drawing/2014/main" id="{4A007E6F-CF82-8AE2-CAA2-F9EE6FCC6FC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169415"/>
            <a:ext cx="5181600" cy="3663757"/>
          </a:xfrm>
        </p:spPr>
      </p:pic>
      <p:graphicFrame>
        <p:nvGraphicFramePr>
          <p:cNvPr id="18" name="Content Placeholder 3">
            <a:extLst>
              <a:ext uri="{FF2B5EF4-FFF2-40B4-BE49-F238E27FC236}">
                <a16:creationId xmlns:a16="http://schemas.microsoft.com/office/drawing/2014/main" id="{2DCDC546-A5B9-7BE6-BFCD-7DDB17707A83}"/>
              </a:ext>
            </a:extLst>
          </p:cNvPr>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descr="A qr code on a white background&#10;&#10;Description automatically generated">
            <a:extLst>
              <a:ext uri="{FF2B5EF4-FFF2-40B4-BE49-F238E27FC236}">
                <a16:creationId xmlns:a16="http://schemas.microsoft.com/office/drawing/2014/main" id="{32BEE79C-FD15-7479-A82E-9CDB11156C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44100" y="365125"/>
            <a:ext cx="1562100" cy="1562100"/>
          </a:xfrm>
          <a:prstGeom prst="rect">
            <a:avLst/>
          </a:prstGeom>
        </p:spPr>
      </p:pic>
    </p:spTree>
    <p:extLst>
      <p:ext uri="{BB962C8B-B14F-4D97-AF65-F5344CB8AC3E}">
        <p14:creationId xmlns:p14="http://schemas.microsoft.com/office/powerpoint/2010/main" val="796868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DCCE-8815-4E0E-AEB7-344A28A45B3D}"/>
              </a:ext>
            </a:extLst>
          </p:cNvPr>
          <p:cNvSpPr>
            <a:spLocks noGrp="1"/>
          </p:cNvSpPr>
          <p:nvPr>
            <p:ph type="title"/>
          </p:nvPr>
        </p:nvSpPr>
        <p:spPr>
          <a:xfrm>
            <a:off x="386957" y="0"/>
            <a:ext cx="12192000" cy="843699"/>
          </a:xfrm>
        </p:spPr>
        <p:txBody>
          <a:bodyPr anchor="b">
            <a:normAutofit/>
          </a:bodyPr>
          <a:lstStyle/>
          <a:p>
            <a:r>
              <a:rPr lang="en-IE"/>
              <a:t>MU Support Links</a:t>
            </a:r>
          </a:p>
        </p:txBody>
      </p:sp>
      <p:sp>
        <p:nvSpPr>
          <p:cNvPr id="3" name="Content Placeholder 2">
            <a:extLst>
              <a:ext uri="{FF2B5EF4-FFF2-40B4-BE49-F238E27FC236}">
                <a16:creationId xmlns:a16="http://schemas.microsoft.com/office/drawing/2014/main" id="{2848F6C4-6E84-450F-A1F8-A8789A8C09D6}"/>
              </a:ext>
            </a:extLst>
          </p:cNvPr>
          <p:cNvSpPr>
            <a:spLocks noGrp="1"/>
          </p:cNvSpPr>
          <p:nvPr>
            <p:ph idx="1"/>
          </p:nvPr>
        </p:nvSpPr>
        <p:spPr>
          <a:xfrm>
            <a:off x="386957" y="2459181"/>
            <a:ext cx="11418086" cy="3032168"/>
          </a:xfrm>
        </p:spPr>
        <p:txBody>
          <a:bodyPr anchor="ctr">
            <a:noAutofit/>
          </a:bodyPr>
          <a:lstStyle/>
          <a:p>
            <a:pPr marL="0" marR="64730" indent="0" algn="l">
              <a:lnSpc>
                <a:spcPct val="100000"/>
              </a:lnSpc>
              <a:spcBef>
                <a:spcPts val="0"/>
              </a:spcBef>
              <a:buNone/>
            </a:pPr>
            <a:r>
              <a:rPr lang="en-US" sz="1800" b="1" i="0" u="none" strike="noStrike" baseline="0" dirty="0"/>
              <a:t>If you require support, please contact one of our services below:</a:t>
            </a:r>
          </a:p>
          <a:p>
            <a:pPr marL="0" marR="64730" indent="0" algn="l">
              <a:lnSpc>
                <a:spcPct val="100000"/>
              </a:lnSpc>
              <a:spcBef>
                <a:spcPts val="0"/>
              </a:spcBef>
              <a:buNone/>
            </a:pPr>
            <a:endParaRPr lang="en-US" sz="1800" b="0" i="0" u="none" strike="noStrike" baseline="0" dirty="0"/>
          </a:p>
          <a:p>
            <a:pPr marL="0" marR="0" indent="0" algn="l">
              <a:lnSpc>
                <a:spcPct val="100000"/>
              </a:lnSpc>
              <a:spcBef>
                <a:spcPts val="0"/>
              </a:spcBef>
              <a:buNone/>
            </a:pPr>
            <a:r>
              <a:rPr lang="en-IE" sz="1800" b="1" i="0" u="sng" strike="noStrike" baseline="0" dirty="0"/>
              <a:t>For Students:</a:t>
            </a:r>
            <a:r>
              <a:rPr lang="en-IE" sz="1800" i="0" strike="noStrike" baseline="0" dirty="0"/>
              <a:t> </a:t>
            </a:r>
            <a:r>
              <a:rPr lang="en-IE" sz="1800" i="0" u="none" strike="noStrike" baseline="0" dirty="0"/>
              <a:t>Student Services </a:t>
            </a:r>
            <a:r>
              <a:rPr lang="en-IE" sz="1800" i="1" u="none" strike="noStrike" baseline="0" dirty="0"/>
              <a:t>01 708 4729</a:t>
            </a:r>
            <a:endParaRPr lang="en-IE" sz="1800" dirty="0"/>
          </a:p>
          <a:p>
            <a:pPr marL="0" marR="0" indent="0" algn="l">
              <a:lnSpc>
                <a:spcPct val="100000"/>
              </a:lnSpc>
              <a:spcBef>
                <a:spcPts val="0"/>
              </a:spcBef>
              <a:buNone/>
            </a:pPr>
            <a:r>
              <a:rPr lang="en-IE" sz="1800" i="0" u="none" strike="noStrike" baseline="0" dirty="0">
                <a:hlinkClick r:id="rId3"/>
              </a:rPr>
              <a:t>www.maynoothuniversity.ie/student-services</a:t>
            </a:r>
            <a:r>
              <a:rPr lang="en-IE" sz="1800" i="0" u="none" strike="noStrike" baseline="0" dirty="0"/>
              <a:t> </a:t>
            </a:r>
          </a:p>
          <a:p>
            <a:pPr lvl="1">
              <a:lnSpc>
                <a:spcPct val="100000"/>
              </a:lnSpc>
              <a:spcBef>
                <a:spcPts val="0"/>
              </a:spcBef>
            </a:pPr>
            <a:r>
              <a:rPr lang="en-US" sz="1800" i="0" u="none" strike="noStrike" baseline="0" dirty="0"/>
              <a:t>Student Health Centre </a:t>
            </a:r>
            <a:r>
              <a:rPr lang="en-US" sz="1800" i="1" u="none" strike="noStrike" baseline="0" dirty="0"/>
              <a:t>01 708 3878</a:t>
            </a:r>
            <a:endParaRPr lang="en-US" sz="1800" i="0" u="none" strike="noStrike" baseline="0" dirty="0"/>
          </a:p>
          <a:p>
            <a:pPr lvl="1">
              <a:lnSpc>
                <a:spcPct val="100000"/>
              </a:lnSpc>
              <a:spcBef>
                <a:spcPts val="0"/>
              </a:spcBef>
            </a:pPr>
            <a:r>
              <a:rPr lang="en-US" sz="1800" i="0" u="none" strike="noStrike" baseline="0" dirty="0"/>
              <a:t>Counselling Service </a:t>
            </a:r>
            <a:r>
              <a:rPr lang="en-US" sz="1800" i="1" u="none" strike="noStrike" baseline="0" dirty="0"/>
              <a:t>01 708 3554</a:t>
            </a:r>
          </a:p>
          <a:p>
            <a:pPr marL="457200" lvl="1" indent="0">
              <a:lnSpc>
                <a:spcPct val="100000"/>
              </a:lnSpc>
              <a:spcBef>
                <a:spcPts val="0"/>
              </a:spcBef>
              <a:buNone/>
            </a:pPr>
            <a:endParaRPr lang="en-US" sz="1800" i="0" u="none" strike="noStrike" baseline="0" dirty="0"/>
          </a:p>
          <a:p>
            <a:pPr marL="0" indent="0">
              <a:lnSpc>
                <a:spcPct val="100000"/>
              </a:lnSpc>
              <a:spcBef>
                <a:spcPts val="0"/>
              </a:spcBef>
              <a:buNone/>
            </a:pPr>
            <a:r>
              <a:rPr lang="en-US" sz="1800" b="1" u="sng" dirty="0"/>
              <a:t>For Staff:</a:t>
            </a:r>
            <a:r>
              <a:rPr lang="en-US" sz="1800" dirty="0"/>
              <a:t> Inspire Workplace Services (counselling, legal and budgeting supports) </a:t>
            </a:r>
            <a:r>
              <a:rPr lang="en-US" sz="1800" dirty="0">
                <a:hlinkClick r:id="rId4"/>
              </a:rPr>
              <a:t>www.maynoothuniversity.ie/human-resources/staff-development/employee-assistance-programme</a:t>
            </a:r>
            <a:endParaRPr lang="en-US" sz="1800" i="0" u="none" strike="noStrike" baseline="0" dirty="0"/>
          </a:p>
          <a:p>
            <a:pPr marL="0" marR="0" indent="0" algn="l">
              <a:lnSpc>
                <a:spcPct val="100000"/>
              </a:lnSpc>
              <a:spcBef>
                <a:spcPts val="0"/>
              </a:spcBef>
              <a:buNone/>
            </a:pPr>
            <a:endParaRPr lang="en-US" sz="1800" b="1" u="sng" dirty="0"/>
          </a:p>
          <a:p>
            <a:pPr marL="0" marR="0" indent="0" algn="l">
              <a:lnSpc>
                <a:spcPct val="100000"/>
              </a:lnSpc>
              <a:spcBef>
                <a:spcPts val="0"/>
              </a:spcBef>
              <a:buNone/>
            </a:pPr>
            <a:r>
              <a:rPr lang="en-US" sz="1800" b="1" u="sng" dirty="0"/>
              <a:t>For Everybody:</a:t>
            </a:r>
            <a:endParaRPr lang="en-US" sz="1800" i="0" u="none" strike="noStrike" baseline="0" dirty="0"/>
          </a:p>
          <a:p>
            <a:pPr marL="712788" marR="0" algn="l">
              <a:lnSpc>
                <a:spcPct val="100000"/>
              </a:lnSpc>
              <a:spcBef>
                <a:spcPts val="0"/>
              </a:spcBef>
            </a:pPr>
            <a:r>
              <a:rPr lang="en-US" sz="1800" i="0" u="none" strike="noStrike" baseline="0" dirty="0"/>
              <a:t>Text about it – Free text ‘MU’ </a:t>
            </a:r>
            <a:r>
              <a:rPr lang="en-US" sz="1800" i="1" u="none" strike="noStrike" baseline="0" dirty="0"/>
              <a:t>to 50808</a:t>
            </a:r>
            <a:endParaRPr lang="en-US" sz="1800" i="0" u="none" strike="noStrike" baseline="0" dirty="0"/>
          </a:p>
          <a:p>
            <a:pPr marL="712788" marR="0" algn="l">
              <a:lnSpc>
                <a:spcPct val="100000"/>
              </a:lnSpc>
              <a:spcBef>
                <a:spcPts val="0"/>
              </a:spcBef>
            </a:pPr>
            <a:r>
              <a:rPr lang="en-US" sz="1800" i="0" u="none" strike="noStrike" baseline="0" dirty="0"/>
              <a:t>Campus Security </a:t>
            </a:r>
            <a:r>
              <a:rPr lang="en-US" sz="1800" i="1" u="none" strike="noStrike" baseline="0" dirty="0"/>
              <a:t>01 708 3929</a:t>
            </a:r>
            <a:endParaRPr lang="en-US" sz="1800" i="0" u="none" strike="noStrike" baseline="0" dirty="0"/>
          </a:p>
          <a:p>
            <a:pPr marL="712788" marR="0" algn="l">
              <a:lnSpc>
                <a:spcPct val="100000"/>
              </a:lnSpc>
              <a:spcBef>
                <a:spcPts val="0"/>
              </a:spcBef>
            </a:pPr>
            <a:r>
              <a:rPr lang="en-US" sz="1800" i="0" u="none" strike="noStrike" baseline="0" dirty="0"/>
              <a:t>Maynooth Garda Station (Police) </a:t>
            </a:r>
            <a:r>
              <a:rPr lang="en-US" sz="1800" i="1" u="none" strike="noStrike" baseline="0" dirty="0"/>
              <a:t>01 629 2380</a:t>
            </a:r>
            <a:endParaRPr lang="en-US" sz="1800" i="0" u="none" strike="noStrike" baseline="0" dirty="0"/>
          </a:p>
          <a:p>
            <a:pPr marL="712788" marR="0" algn="l">
              <a:lnSpc>
                <a:spcPct val="100000"/>
              </a:lnSpc>
              <a:spcBef>
                <a:spcPts val="0"/>
              </a:spcBef>
            </a:pPr>
            <a:r>
              <a:rPr lang="en-IE" sz="1800" i="0" u="none" strike="noStrike" baseline="0" dirty="0"/>
              <a:t>Dublin Rape Crisis Centre 24-hour national helpline: </a:t>
            </a:r>
            <a:r>
              <a:rPr lang="en-IE" sz="1800" i="1" u="none" strike="noStrike" baseline="0" dirty="0"/>
              <a:t>1800 77 8888</a:t>
            </a:r>
            <a:endParaRPr lang="en-IE" sz="1800" i="0" u="none" strike="noStrike" baseline="0" dirty="0"/>
          </a:p>
          <a:p>
            <a:pPr marL="712788">
              <a:lnSpc>
                <a:spcPct val="100000"/>
              </a:lnSpc>
              <a:spcBef>
                <a:spcPts val="0"/>
              </a:spcBef>
            </a:pPr>
            <a:r>
              <a:rPr lang="en-IE" sz="1800" dirty="0" err="1">
                <a:effectLst/>
                <a:ea typeface="Calibri" panose="020F0502020204030204" pitchFamily="34" charset="0"/>
                <a:cs typeface="Times New Roman" panose="02020603050405020304" pitchFamily="18" charset="0"/>
              </a:rPr>
              <a:t>Niteline</a:t>
            </a:r>
            <a:r>
              <a:rPr lang="en-IE" sz="1800" dirty="0">
                <a:effectLst/>
                <a:ea typeface="Calibri" panose="020F0502020204030204" pitchFamily="34" charset="0"/>
                <a:cs typeface="Times New Roman" panose="02020603050405020304" pitchFamily="18" charset="0"/>
              </a:rPr>
              <a:t> – Student Support Line 1800 793 793</a:t>
            </a:r>
          </a:p>
          <a:p>
            <a:pPr marL="712788">
              <a:lnSpc>
                <a:spcPct val="100000"/>
              </a:lnSpc>
              <a:spcBef>
                <a:spcPts val="0"/>
              </a:spcBef>
            </a:pPr>
            <a:endParaRPr lang="en-IE" sz="1800" dirty="0">
              <a:ea typeface="Calibri" panose="020F0502020204030204" pitchFamily="34" charset="0"/>
              <a:cs typeface="Times New Roman" panose="02020603050405020304" pitchFamily="18" charset="0"/>
            </a:endParaRPr>
          </a:p>
          <a:p>
            <a:pPr marL="712788">
              <a:lnSpc>
                <a:spcPct val="100000"/>
              </a:lnSpc>
              <a:spcBef>
                <a:spcPts val="0"/>
              </a:spcBef>
            </a:pPr>
            <a:r>
              <a:rPr lang="en-IE" sz="1800" dirty="0">
                <a:ea typeface="Calibri" panose="020F0502020204030204" pitchFamily="34" charset="0"/>
                <a:cs typeface="Times New Roman" panose="02020603050405020304" pitchFamily="18" charset="0"/>
              </a:rPr>
              <a:t>‘Speak Out’ </a:t>
            </a:r>
            <a:r>
              <a:rPr lang="en-IE" sz="1800" dirty="0">
                <a:ea typeface="Calibri" panose="020F0502020204030204" pitchFamily="34" charset="0"/>
                <a:cs typeface="Times New Roman" panose="02020603050405020304" pitchFamily="18" charset="0"/>
                <a:hlinkClick r:id="rId5"/>
              </a:rPr>
              <a:t>https://mu.speakout.ie/</a:t>
            </a:r>
            <a:r>
              <a:rPr lang="en-IE" sz="1800" dirty="0">
                <a:ea typeface="Calibri" panose="020F0502020204030204" pitchFamily="34" charset="0"/>
                <a:cs typeface="Times New Roman" panose="02020603050405020304" pitchFamily="18" charset="0"/>
              </a:rPr>
              <a:t> </a:t>
            </a:r>
            <a:r>
              <a:rPr lang="en-US" sz="1200" b="0" i="0" dirty="0">
                <a:solidFill>
                  <a:srgbClr val="333333"/>
                </a:solidFill>
                <a:effectLst/>
                <a:latin typeface="Open Sans" panose="020B0606030504020204" pitchFamily="34" charset="0"/>
              </a:rPr>
              <a:t>is an online anonymous reporting tool available for students and staff, to disclose incidents of bullying, cyberbullying, harassment, discrimination, hate crime, coercive </a:t>
            </a:r>
            <a:r>
              <a:rPr lang="en-US" sz="1200" b="0" i="0" dirty="0" err="1">
                <a:solidFill>
                  <a:srgbClr val="333333"/>
                </a:solidFill>
                <a:effectLst/>
                <a:latin typeface="Open Sans" panose="020B0606030504020204" pitchFamily="34" charset="0"/>
              </a:rPr>
              <a:t>behaviour</a:t>
            </a:r>
            <a:r>
              <a:rPr lang="en-US" sz="1200" b="0" i="0" dirty="0">
                <a:solidFill>
                  <a:srgbClr val="333333"/>
                </a:solidFill>
                <a:effectLst/>
                <a:latin typeface="Open Sans" panose="020B0606030504020204" pitchFamily="34" charset="0"/>
              </a:rPr>
              <a:t>/control, stalking, assault, sexual harassment, sexual assault, and rape. The tool will help you to find information and contact details on relevant Maynooth supports and specialist external supports. Should you wish to make a formal report, guidance on formal reporting procedures is signposted.</a:t>
            </a:r>
            <a:endParaRPr lang="en-IE" sz="1800" dirty="0">
              <a:effectLst/>
              <a:ea typeface="Calibri" panose="020F0502020204030204" pitchFamily="34" charset="0"/>
              <a:cs typeface="Times New Roman" panose="02020603050405020304" pitchFamily="18" charset="0"/>
            </a:endParaRPr>
          </a:p>
          <a:p>
            <a:endParaRPr lang="en-IE" sz="1500" dirty="0"/>
          </a:p>
        </p:txBody>
      </p:sp>
    </p:spTree>
    <p:extLst>
      <p:ext uri="{BB962C8B-B14F-4D97-AF65-F5344CB8AC3E}">
        <p14:creationId xmlns:p14="http://schemas.microsoft.com/office/powerpoint/2010/main" val="2111057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3F5A830-57EA-CEBC-F0B8-72CC58C6996B}"/>
              </a:ext>
            </a:extLst>
          </p:cNvPr>
          <p:cNvSpPr/>
          <p:nvPr/>
        </p:nvSpPr>
        <p:spPr>
          <a:xfrm>
            <a:off x="0" y="0"/>
            <a:ext cx="12191996" cy="6858000"/>
          </a:xfrm>
          <a:custGeom>
            <a:avLst/>
            <a:gdLst>
              <a:gd name="f0" fmla="val w"/>
              <a:gd name="f1" fmla="val h"/>
              <a:gd name="f2" fmla="val 0"/>
              <a:gd name="f3" fmla="val 18288000"/>
              <a:gd name="f4" fmla="val 10287000"/>
              <a:gd name="f5" fmla="*/ f0 1 18288000"/>
              <a:gd name="f6" fmla="*/ f1 1 10287000"/>
              <a:gd name="f7" fmla="+- f4 0 f2"/>
              <a:gd name="f8" fmla="+- f3 0 f2"/>
              <a:gd name="f9" fmla="*/ f8 1 18288000"/>
              <a:gd name="f10" fmla="*/ f7 1 102870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18288000" h="1028700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 name="Freeform 4">
            <a:extLst>
              <a:ext uri="{FF2B5EF4-FFF2-40B4-BE49-F238E27FC236}">
                <a16:creationId xmlns:a16="http://schemas.microsoft.com/office/drawing/2014/main" id="{2BD9A135-079F-797E-49D5-0A322A4ED8CB}"/>
              </a:ext>
            </a:extLst>
          </p:cNvPr>
          <p:cNvSpPr/>
          <p:nvPr/>
        </p:nvSpPr>
        <p:spPr>
          <a:xfrm>
            <a:off x="420486" y="2116534"/>
            <a:ext cx="3510683" cy="2624931"/>
          </a:xfrm>
          <a:custGeom>
            <a:avLst/>
            <a:gdLst>
              <a:gd name="f0" fmla="val w"/>
              <a:gd name="f1" fmla="val h"/>
              <a:gd name="f2" fmla="val 0"/>
              <a:gd name="f3" fmla="val 1292992"/>
              <a:gd name="f4" fmla="val 966770"/>
              <a:gd name="f5" fmla="val 1168532"/>
              <a:gd name="f6" fmla="val 966769"/>
              <a:gd name="f7" fmla="val 124460"/>
              <a:gd name="f8" fmla="val 55880"/>
              <a:gd name="f9" fmla="val 910890"/>
              <a:gd name="f10" fmla="val 842309"/>
              <a:gd name="f11" fmla="val 1237112"/>
              <a:gd name="f12" fmla="val 842310"/>
              <a:gd name="f13" fmla="*/ f0 1 1292992"/>
              <a:gd name="f14" fmla="*/ f1 1 966770"/>
              <a:gd name="f15" fmla="+- f4 0 f2"/>
              <a:gd name="f16" fmla="+- f3 0 f2"/>
              <a:gd name="f17" fmla="*/ f16 1 1292992"/>
              <a:gd name="f18" fmla="*/ f15 1 966770"/>
              <a:gd name="f19" fmla="*/ f2 1 f17"/>
              <a:gd name="f20" fmla="*/ f3 1 f17"/>
              <a:gd name="f21" fmla="*/ f2 1 f18"/>
              <a:gd name="f22" fmla="*/ f4 1 f18"/>
              <a:gd name="f23" fmla="*/ f19 f13 1"/>
              <a:gd name="f24" fmla="*/ f20 f13 1"/>
              <a:gd name="f25" fmla="*/ f22 f14 1"/>
              <a:gd name="f26" fmla="*/ f21 f14 1"/>
            </a:gdLst>
            <a:ahLst/>
            <a:cxnLst>
              <a:cxn ang="3cd4">
                <a:pos x="hc" y="t"/>
              </a:cxn>
              <a:cxn ang="0">
                <a:pos x="r" y="vc"/>
              </a:cxn>
              <a:cxn ang="cd4">
                <a:pos x="hc" y="b"/>
              </a:cxn>
              <a:cxn ang="cd2">
                <a:pos x="l" y="vc"/>
              </a:cxn>
            </a:cxnLst>
            <a:rect l="f23" t="f26" r="f24" b="f25"/>
            <a:pathLst>
              <a:path w="1292992" h="966770">
                <a:moveTo>
                  <a:pt x="f5" y="f6"/>
                </a:moveTo>
                <a:lnTo>
                  <a:pt x="f7" y="f6"/>
                </a:lnTo>
                <a:cubicBezTo>
                  <a:pt x="f8" y="f6"/>
                  <a:pt x="f2" y="f9"/>
                  <a:pt x="f2" y="f10"/>
                </a:cubicBezTo>
                <a:lnTo>
                  <a:pt x="f2" y="f7"/>
                </a:lnTo>
                <a:cubicBezTo>
                  <a:pt x="f2" y="f8"/>
                  <a:pt x="f8" y="f2"/>
                  <a:pt x="f7" y="f2"/>
                </a:cubicBezTo>
                <a:lnTo>
                  <a:pt x="f5" y="f2"/>
                </a:lnTo>
                <a:cubicBezTo>
                  <a:pt x="f11" y="f2"/>
                  <a:pt x="f3" y="f8"/>
                  <a:pt x="f3" y="f7"/>
                </a:cubicBezTo>
                <a:lnTo>
                  <a:pt x="f3" y="f12"/>
                </a:lnTo>
                <a:cubicBezTo>
                  <a:pt x="f3" y="f9"/>
                  <a:pt x="f11" y="f4"/>
                  <a:pt x="f5" y="f4"/>
                </a:cubicBezTo>
                <a:close/>
              </a:path>
            </a:pathLst>
          </a:custGeom>
          <a:solidFill>
            <a:srgbClr val="730032">
              <a:alpha val="98824"/>
            </a:srgbClr>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4" name="Freeform 6">
            <a:extLst>
              <a:ext uri="{FF2B5EF4-FFF2-40B4-BE49-F238E27FC236}">
                <a16:creationId xmlns:a16="http://schemas.microsoft.com/office/drawing/2014/main" id="{A861D052-A1A0-4EE5-F503-A4ADC2BC5A36}"/>
              </a:ext>
            </a:extLst>
          </p:cNvPr>
          <p:cNvSpPr/>
          <p:nvPr/>
        </p:nvSpPr>
        <p:spPr>
          <a:xfrm>
            <a:off x="4181788" y="2116534"/>
            <a:ext cx="3510683" cy="2624931"/>
          </a:xfrm>
          <a:custGeom>
            <a:avLst/>
            <a:gdLst>
              <a:gd name="f0" fmla="val w"/>
              <a:gd name="f1" fmla="val h"/>
              <a:gd name="f2" fmla="val 0"/>
              <a:gd name="f3" fmla="val 1292992"/>
              <a:gd name="f4" fmla="val 966770"/>
              <a:gd name="f5" fmla="val 1168532"/>
              <a:gd name="f6" fmla="val 966769"/>
              <a:gd name="f7" fmla="val 124460"/>
              <a:gd name="f8" fmla="val 55880"/>
              <a:gd name="f9" fmla="val 910890"/>
              <a:gd name="f10" fmla="val 842309"/>
              <a:gd name="f11" fmla="val 1237112"/>
              <a:gd name="f12" fmla="val 842310"/>
              <a:gd name="f13" fmla="*/ f0 1 1292992"/>
              <a:gd name="f14" fmla="*/ f1 1 966770"/>
              <a:gd name="f15" fmla="+- f4 0 f2"/>
              <a:gd name="f16" fmla="+- f3 0 f2"/>
              <a:gd name="f17" fmla="*/ f16 1 1292992"/>
              <a:gd name="f18" fmla="*/ f15 1 966770"/>
              <a:gd name="f19" fmla="*/ f2 1 f17"/>
              <a:gd name="f20" fmla="*/ f3 1 f17"/>
              <a:gd name="f21" fmla="*/ f2 1 f18"/>
              <a:gd name="f22" fmla="*/ f4 1 f18"/>
              <a:gd name="f23" fmla="*/ f19 f13 1"/>
              <a:gd name="f24" fmla="*/ f20 f13 1"/>
              <a:gd name="f25" fmla="*/ f22 f14 1"/>
              <a:gd name="f26" fmla="*/ f21 f14 1"/>
            </a:gdLst>
            <a:ahLst/>
            <a:cxnLst>
              <a:cxn ang="3cd4">
                <a:pos x="hc" y="t"/>
              </a:cxn>
              <a:cxn ang="0">
                <a:pos x="r" y="vc"/>
              </a:cxn>
              <a:cxn ang="cd4">
                <a:pos x="hc" y="b"/>
              </a:cxn>
              <a:cxn ang="cd2">
                <a:pos x="l" y="vc"/>
              </a:cxn>
            </a:cxnLst>
            <a:rect l="f23" t="f26" r="f24" b="f25"/>
            <a:pathLst>
              <a:path w="1292992" h="966770">
                <a:moveTo>
                  <a:pt x="f5" y="f6"/>
                </a:moveTo>
                <a:lnTo>
                  <a:pt x="f7" y="f6"/>
                </a:lnTo>
                <a:cubicBezTo>
                  <a:pt x="f8" y="f6"/>
                  <a:pt x="f2" y="f9"/>
                  <a:pt x="f2" y="f10"/>
                </a:cubicBezTo>
                <a:lnTo>
                  <a:pt x="f2" y="f7"/>
                </a:lnTo>
                <a:cubicBezTo>
                  <a:pt x="f2" y="f8"/>
                  <a:pt x="f8" y="f2"/>
                  <a:pt x="f7" y="f2"/>
                </a:cubicBezTo>
                <a:lnTo>
                  <a:pt x="f5" y="f2"/>
                </a:lnTo>
                <a:cubicBezTo>
                  <a:pt x="f11" y="f2"/>
                  <a:pt x="f3" y="f8"/>
                  <a:pt x="f3" y="f7"/>
                </a:cubicBezTo>
                <a:lnTo>
                  <a:pt x="f3" y="f12"/>
                </a:lnTo>
                <a:cubicBezTo>
                  <a:pt x="f3" y="f9"/>
                  <a:pt x="f11" y="f4"/>
                  <a:pt x="f5" y="f4"/>
                </a:cubicBezTo>
                <a:close/>
              </a:path>
            </a:pathLst>
          </a:custGeom>
          <a:solidFill>
            <a:srgbClr val="73003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8">
            <a:extLst>
              <a:ext uri="{FF2B5EF4-FFF2-40B4-BE49-F238E27FC236}">
                <a16:creationId xmlns:a16="http://schemas.microsoft.com/office/drawing/2014/main" id="{C46824A5-968E-3A1A-3948-7DF332BA39DC}"/>
              </a:ext>
            </a:extLst>
          </p:cNvPr>
          <p:cNvSpPr/>
          <p:nvPr/>
        </p:nvSpPr>
        <p:spPr>
          <a:xfrm>
            <a:off x="7995513" y="2116534"/>
            <a:ext cx="3510683" cy="2624931"/>
          </a:xfrm>
          <a:custGeom>
            <a:avLst/>
            <a:gdLst>
              <a:gd name="f0" fmla="val w"/>
              <a:gd name="f1" fmla="val h"/>
              <a:gd name="f2" fmla="val 0"/>
              <a:gd name="f3" fmla="val 1292992"/>
              <a:gd name="f4" fmla="val 966770"/>
              <a:gd name="f5" fmla="val 1168532"/>
              <a:gd name="f6" fmla="val 966769"/>
              <a:gd name="f7" fmla="val 124460"/>
              <a:gd name="f8" fmla="val 55880"/>
              <a:gd name="f9" fmla="val 910890"/>
              <a:gd name="f10" fmla="val 842309"/>
              <a:gd name="f11" fmla="val 1237112"/>
              <a:gd name="f12" fmla="val 842310"/>
              <a:gd name="f13" fmla="*/ f0 1 1292992"/>
              <a:gd name="f14" fmla="*/ f1 1 966770"/>
              <a:gd name="f15" fmla="+- f4 0 f2"/>
              <a:gd name="f16" fmla="+- f3 0 f2"/>
              <a:gd name="f17" fmla="*/ f16 1 1292992"/>
              <a:gd name="f18" fmla="*/ f15 1 966770"/>
              <a:gd name="f19" fmla="*/ f2 1 f17"/>
              <a:gd name="f20" fmla="*/ f3 1 f17"/>
              <a:gd name="f21" fmla="*/ f2 1 f18"/>
              <a:gd name="f22" fmla="*/ f4 1 f18"/>
              <a:gd name="f23" fmla="*/ f19 f13 1"/>
              <a:gd name="f24" fmla="*/ f20 f13 1"/>
              <a:gd name="f25" fmla="*/ f22 f14 1"/>
              <a:gd name="f26" fmla="*/ f21 f14 1"/>
            </a:gdLst>
            <a:ahLst/>
            <a:cxnLst>
              <a:cxn ang="3cd4">
                <a:pos x="hc" y="t"/>
              </a:cxn>
              <a:cxn ang="0">
                <a:pos x="r" y="vc"/>
              </a:cxn>
              <a:cxn ang="cd4">
                <a:pos x="hc" y="b"/>
              </a:cxn>
              <a:cxn ang="cd2">
                <a:pos x="l" y="vc"/>
              </a:cxn>
            </a:cxnLst>
            <a:rect l="f23" t="f26" r="f24" b="f25"/>
            <a:pathLst>
              <a:path w="1292992" h="966770">
                <a:moveTo>
                  <a:pt x="f5" y="f6"/>
                </a:moveTo>
                <a:lnTo>
                  <a:pt x="f7" y="f6"/>
                </a:lnTo>
                <a:cubicBezTo>
                  <a:pt x="f8" y="f6"/>
                  <a:pt x="f2" y="f9"/>
                  <a:pt x="f2" y="f10"/>
                </a:cubicBezTo>
                <a:lnTo>
                  <a:pt x="f2" y="f7"/>
                </a:lnTo>
                <a:cubicBezTo>
                  <a:pt x="f2" y="f8"/>
                  <a:pt x="f8" y="f2"/>
                  <a:pt x="f7" y="f2"/>
                </a:cubicBezTo>
                <a:lnTo>
                  <a:pt x="f5" y="f2"/>
                </a:lnTo>
                <a:cubicBezTo>
                  <a:pt x="f11" y="f2"/>
                  <a:pt x="f3" y="f8"/>
                  <a:pt x="f3" y="f7"/>
                </a:cubicBezTo>
                <a:lnTo>
                  <a:pt x="f3" y="f12"/>
                </a:lnTo>
                <a:cubicBezTo>
                  <a:pt x="f3" y="f9"/>
                  <a:pt x="f11" y="f4"/>
                  <a:pt x="f5" y="f4"/>
                </a:cubicBezTo>
                <a:close/>
              </a:path>
            </a:pathLst>
          </a:custGeom>
          <a:solidFill>
            <a:srgbClr val="73003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6" name="Freeform 9">
            <a:extLst>
              <a:ext uri="{FF2B5EF4-FFF2-40B4-BE49-F238E27FC236}">
                <a16:creationId xmlns:a16="http://schemas.microsoft.com/office/drawing/2014/main" id="{1B566267-1ED3-4DEA-F948-63C88983F666}"/>
              </a:ext>
            </a:extLst>
          </p:cNvPr>
          <p:cNvSpPr/>
          <p:nvPr/>
        </p:nvSpPr>
        <p:spPr>
          <a:xfrm>
            <a:off x="8159913" y="6163970"/>
            <a:ext cx="483214" cy="483214"/>
          </a:xfrm>
          <a:custGeom>
            <a:avLst/>
            <a:gdLst>
              <a:gd name="f0" fmla="val w"/>
              <a:gd name="f1" fmla="val h"/>
              <a:gd name="f2" fmla="val 0"/>
              <a:gd name="f3" fmla="val 724828"/>
              <a:gd name="f4" fmla="val 724829"/>
              <a:gd name="f5" fmla="*/ f0 1 724828"/>
              <a:gd name="f6" fmla="*/ f1 1 724828"/>
              <a:gd name="f7" fmla="+- f3 0 f2"/>
              <a:gd name="f8" fmla="*/ f7 1 724828"/>
              <a:gd name="f9" fmla="*/ f2 1 f8"/>
              <a:gd name="f10" fmla="*/ f3 1 f8"/>
              <a:gd name="f11" fmla="*/ f9 f5 1"/>
              <a:gd name="f12" fmla="*/ f10 f5 1"/>
              <a:gd name="f13" fmla="*/ f10 f6 1"/>
              <a:gd name="f14" fmla="*/ f9 f6 1"/>
            </a:gdLst>
            <a:ahLst/>
            <a:cxnLst>
              <a:cxn ang="3cd4">
                <a:pos x="hc" y="t"/>
              </a:cxn>
              <a:cxn ang="0">
                <a:pos x="r" y="vc"/>
              </a:cxn>
              <a:cxn ang="cd4">
                <a:pos x="hc" y="b"/>
              </a:cxn>
              <a:cxn ang="cd2">
                <a:pos x="l" y="vc"/>
              </a:cxn>
            </a:cxnLst>
            <a:rect l="f11" t="f14" r="f12" b="f13"/>
            <a:pathLst>
              <a:path w="724828" h="724828">
                <a:moveTo>
                  <a:pt x="f2" y="f2"/>
                </a:moveTo>
                <a:lnTo>
                  <a:pt x="f4" y="f2"/>
                </a:lnTo>
                <a:lnTo>
                  <a:pt x="f4" y="f3"/>
                </a:lnTo>
                <a:lnTo>
                  <a:pt x="f2" y="f3"/>
                </a:lnTo>
                <a:lnTo>
                  <a:pt x="f2" y="f2"/>
                </a:lnTo>
                <a:close/>
              </a:path>
            </a:pathLst>
          </a:cu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10">
            <a:extLst>
              <a:ext uri="{FF2B5EF4-FFF2-40B4-BE49-F238E27FC236}">
                <a16:creationId xmlns:a16="http://schemas.microsoft.com/office/drawing/2014/main" id="{CF1572E9-F18E-F175-8B86-0B8F0FFEDC20}"/>
              </a:ext>
            </a:extLst>
          </p:cNvPr>
          <p:cNvSpPr/>
          <p:nvPr/>
        </p:nvSpPr>
        <p:spPr>
          <a:xfrm>
            <a:off x="420486" y="6146989"/>
            <a:ext cx="517175" cy="517175"/>
          </a:xfrm>
          <a:custGeom>
            <a:avLst/>
            <a:gdLst>
              <a:gd name="f0" fmla="val w"/>
              <a:gd name="f1" fmla="val h"/>
              <a:gd name="f2" fmla="val 0"/>
              <a:gd name="f3" fmla="val 775758"/>
              <a:gd name="f4" fmla="val 775759"/>
              <a:gd name="f5" fmla="*/ f0 1 775758"/>
              <a:gd name="f6" fmla="*/ f1 1 775758"/>
              <a:gd name="f7" fmla="+- f3 0 f2"/>
              <a:gd name="f8" fmla="*/ f7 1 775758"/>
              <a:gd name="f9" fmla="*/ f2 1 f8"/>
              <a:gd name="f10" fmla="*/ f3 1 f8"/>
              <a:gd name="f11" fmla="*/ f9 f5 1"/>
              <a:gd name="f12" fmla="*/ f10 f5 1"/>
              <a:gd name="f13" fmla="*/ f10 f6 1"/>
              <a:gd name="f14" fmla="*/ f9 f6 1"/>
            </a:gdLst>
            <a:ahLst/>
            <a:cxnLst>
              <a:cxn ang="3cd4">
                <a:pos x="hc" y="t"/>
              </a:cxn>
              <a:cxn ang="0">
                <a:pos x="r" y="vc"/>
              </a:cxn>
              <a:cxn ang="cd4">
                <a:pos x="hc" y="b"/>
              </a:cxn>
              <a:cxn ang="cd2">
                <a:pos x="l" y="vc"/>
              </a:cxn>
            </a:cxnLst>
            <a:rect l="f11" t="f14" r="f12" b="f13"/>
            <a:pathLst>
              <a:path w="775758" h="775758">
                <a:moveTo>
                  <a:pt x="f2" y="f2"/>
                </a:moveTo>
                <a:lnTo>
                  <a:pt x="f4" y="f2"/>
                </a:lnTo>
                <a:lnTo>
                  <a:pt x="f4" y="f3"/>
                </a:lnTo>
                <a:lnTo>
                  <a:pt x="f2" y="f3"/>
                </a:lnTo>
                <a:lnTo>
                  <a:pt x="f2" y="f2"/>
                </a:lnTo>
                <a:close/>
              </a:path>
            </a:pathLst>
          </a:cu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11">
            <a:extLst>
              <a:ext uri="{FF2B5EF4-FFF2-40B4-BE49-F238E27FC236}">
                <a16:creationId xmlns:a16="http://schemas.microsoft.com/office/drawing/2014/main" id="{8B68BDCF-496D-0694-51F0-06A9437EAA3C}"/>
              </a:ext>
            </a:extLst>
          </p:cNvPr>
          <p:cNvSpPr/>
          <p:nvPr/>
        </p:nvSpPr>
        <p:spPr>
          <a:xfrm>
            <a:off x="4849145" y="6182240"/>
            <a:ext cx="490932" cy="490932"/>
          </a:xfrm>
          <a:custGeom>
            <a:avLst/>
            <a:gdLst>
              <a:gd name="f0" fmla="val w"/>
              <a:gd name="f1" fmla="val h"/>
              <a:gd name="f2" fmla="val 0"/>
              <a:gd name="f3" fmla="val 736398"/>
              <a:gd name="f4" fmla="val 736399"/>
              <a:gd name="f5" fmla="*/ f0 1 736398"/>
              <a:gd name="f6" fmla="*/ f1 1 736398"/>
              <a:gd name="f7" fmla="+- f3 0 f2"/>
              <a:gd name="f8" fmla="*/ f7 1 736398"/>
              <a:gd name="f9" fmla="*/ f2 1 f8"/>
              <a:gd name="f10" fmla="*/ f3 1 f8"/>
              <a:gd name="f11" fmla="*/ f9 f5 1"/>
              <a:gd name="f12" fmla="*/ f10 f5 1"/>
              <a:gd name="f13" fmla="*/ f10 f6 1"/>
              <a:gd name="f14" fmla="*/ f9 f6 1"/>
            </a:gdLst>
            <a:ahLst/>
            <a:cxnLst>
              <a:cxn ang="3cd4">
                <a:pos x="hc" y="t"/>
              </a:cxn>
              <a:cxn ang="0">
                <a:pos x="r" y="vc"/>
              </a:cxn>
              <a:cxn ang="cd4">
                <a:pos x="hc" y="b"/>
              </a:cxn>
              <a:cxn ang="cd2">
                <a:pos x="l" y="vc"/>
              </a:cxn>
            </a:cxnLst>
            <a:rect l="f11" t="f14" r="f12" b="f13"/>
            <a:pathLst>
              <a:path w="736398" h="736398">
                <a:moveTo>
                  <a:pt x="f2" y="f2"/>
                </a:moveTo>
                <a:lnTo>
                  <a:pt x="f3" y="f2"/>
                </a:lnTo>
                <a:lnTo>
                  <a:pt x="f3" y="f4"/>
                </a:lnTo>
                <a:lnTo>
                  <a:pt x="f2" y="f4"/>
                </a:lnTo>
                <a:lnTo>
                  <a:pt x="f2" y="f2"/>
                </a:lnTo>
                <a:close/>
              </a:path>
            </a:pathLst>
          </a:custGeom>
          <a:blipFill>
            <a:blip r:embed="rId8">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12">
            <a:extLst>
              <a:ext uri="{FF2B5EF4-FFF2-40B4-BE49-F238E27FC236}">
                <a16:creationId xmlns:a16="http://schemas.microsoft.com/office/drawing/2014/main" id="{DBE77D58-9965-B426-F333-91375A607640}"/>
              </a:ext>
            </a:extLst>
          </p:cNvPr>
          <p:cNvSpPr/>
          <p:nvPr/>
        </p:nvSpPr>
        <p:spPr>
          <a:xfrm>
            <a:off x="368091" y="5217328"/>
            <a:ext cx="695181" cy="695181"/>
          </a:xfrm>
          <a:custGeom>
            <a:avLst/>
            <a:gdLst>
              <a:gd name="f0" fmla="val w"/>
              <a:gd name="f1" fmla="val h"/>
              <a:gd name="f2" fmla="val 0"/>
              <a:gd name="f3" fmla="val 1042778"/>
              <a:gd name="f4" fmla="val 1042777"/>
              <a:gd name="f5" fmla="*/ f0 1 1042778"/>
              <a:gd name="f6" fmla="*/ f1 1 1042778"/>
              <a:gd name="f7" fmla="+- f3 0 f2"/>
              <a:gd name="f8" fmla="*/ f7 1 1042778"/>
              <a:gd name="f9" fmla="*/ f2 1 f8"/>
              <a:gd name="f10" fmla="*/ f3 1 f8"/>
              <a:gd name="f11" fmla="*/ f9 f5 1"/>
              <a:gd name="f12" fmla="*/ f10 f5 1"/>
              <a:gd name="f13" fmla="*/ f10 f6 1"/>
              <a:gd name="f14" fmla="*/ f9 f6 1"/>
            </a:gdLst>
            <a:ahLst/>
            <a:cxnLst>
              <a:cxn ang="3cd4">
                <a:pos x="hc" y="t"/>
              </a:cxn>
              <a:cxn ang="0">
                <a:pos x="r" y="vc"/>
              </a:cxn>
              <a:cxn ang="cd4">
                <a:pos x="hc" y="b"/>
              </a:cxn>
              <a:cxn ang="cd2">
                <a:pos x="l" y="vc"/>
              </a:cxn>
            </a:cxnLst>
            <a:rect l="f11" t="f14" r="f12" b="f13"/>
            <a:pathLst>
              <a:path w="1042778" h="1042778">
                <a:moveTo>
                  <a:pt x="f2" y="f2"/>
                </a:moveTo>
                <a:lnTo>
                  <a:pt x="f4" y="f2"/>
                </a:lnTo>
                <a:lnTo>
                  <a:pt x="f4" y="f4"/>
                </a:lnTo>
                <a:lnTo>
                  <a:pt x="f2" y="f4"/>
                </a:lnTo>
                <a:lnTo>
                  <a:pt x="f2" y="f2"/>
                </a:lnTo>
                <a:close/>
              </a:path>
            </a:pathLst>
          </a:cu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grpSp>
        <p:nvGrpSpPr>
          <p:cNvPr id="10" name="Group 13">
            <a:extLst>
              <a:ext uri="{FF2B5EF4-FFF2-40B4-BE49-F238E27FC236}">
                <a16:creationId xmlns:a16="http://schemas.microsoft.com/office/drawing/2014/main" id="{A6416776-B924-31A7-FDD4-4E283568A553}"/>
              </a:ext>
            </a:extLst>
          </p:cNvPr>
          <p:cNvGrpSpPr/>
          <p:nvPr/>
        </p:nvGrpSpPr>
        <p:grpSpPr>
          <a:xfrm>
            <a:off x="0" y="-148754"/>
            <a:ext cx="12191996" cy="852678"/>
            <a:chOff x="0" y="-148754"/>
            <a:chExt cx="12191996" cy="852678"/>
          </a:xfrm>
        </p:grpSpPr>
        <p:sp>
          <p:nvSpPr>
            <p:cNvPr id="11" name="Freeform 14">
              <a:extLst>
                <a:ext uri="{FF2B5EF4-FFF2-40B4-BE49-F238E27FC236}">
                  <a16:creationId xmlns:a16="http://schemas.microsoft.com/office/drawing/2014/main" id="{994B00D9-0375-7761-3D44-F0FCA56F29C0}"/>
                </a:ext>
              </a:extLst>
            </p:cNvPr>
            <p:cNvSpPr/>
            <p:nvPr/>
          </p:nvSpPr>
          <p:spPr>
            <a:xfrm>
              <a:off x="0" y="-28200"/>
              <a:ext cx="12191996" cy="732123"/>
            </a:xfrm>
            <a:custGeom>
              <a:avLst/>
              <a:gdLst>
                <a:gd name="f0" fmla="val w"/>
                <a:gd name="f1" fmla="val h"/>
                <a:gd name="f2" fmla="val 0"/>
                <a:gd name="f3" fmla="val 4816592"/>
                <a:gd name="f4" fmla="val 289234"/>
                <a:gd name="f5" fmla="*/ f0 1 4816592"/>
                <a:gd name="f6" fmla="*/ f1 1 289234"/>
                <a:gd name="f7" fmla="+- f4 0 f2"/>
                <a:gd name="f8" fmla="+- f3 0 f2"/>
                <a:gd name="f9" fmla="*/ f8 1 4816592"/>
                <a:gd name="f10" fmla="*/ f7 1 289234"/>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4816592" h="289234">
                  <a:moveTo>
                    <a:pt x="f2" y="f2"/>
                  </a:moveTo>
                  <a:lnTo>
                    <a:pt x="f3" y="f2"/>
                  </a:lnTo>
                  <a:lnTo>
                    <a:pt x="f3" y="f4"/>
                  </a:lnTo>
                  <a:lnTo>
                    <a:pt x="f2" y="f4"/>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2" name="TextBox 15">
              <a:extLst>
                <a:ext uri="{FF2B5EF4-FFF2-40B4-BE49-F238E27FC236}">
                  <a16:creationId xmlns:a16="http://schemas.microsoft.com/office/drawing/2014/main" id="{5972ECE5-0636-C93A-9E47-E40EB747DF1D}"/>
                </a:ext>
              </a:extLst>
            </p:cNvPr>
            <p:cNvSpPr txBox="1"/>
            <p:nvPr/>
          </p:nvSpPr>
          <p:spPr>
            <a:xfrm>
              <a:off x="0" y="-148754"/>
              <a:ext cx="12191996" cy="852678"/>
            </a:xfrm>
            <a:prstGeom prst="rect">
              <a:avLst/>
            </a:prstGeom>
            <a:noFill/>
            <a:ln cap="flat">
              <a:noFill/>
            </a:ln>
          </p:spPr>
          <p:txBody>
            <a:bodyPr vert="horz" wrap="square" lIns="33869" tIns="33869" rIns="33869" bIns="33869" anchor="ctr" anchorCtr="1" compatLnSpc="1">
              <a:noAutofit/>
            </a:bodyPr>
            <a:lstStyle/>
            <a:p>
              <a:pPr marL="0" marR="0" lvl="0" indent="0" algn="ctr" defTabSz="914400" rtl="0" fontAlgn="auto" hangingPunct="1">
                <a:lnSpc>
                  <a:spcPts val="2125"/>
                </a:lnSpc>
                <a:spcBef>
                  <a:spcPts val="0"/>
                </a:spcBef>
                <a:spcAft>
                  <a:spcPts val="0"/>
                </a:spcAft>
                <a:buNone/>
                <a:tabLst/>
                <a:defRPr sz="1800" b="0" i="0" u="none" strike="noStrike" kern="0" cap="none" spc="0" baseline="0">
                  <a:solidFill>
                    <a:srgbClr val="000000"/>
                  </a:solidFill>
                  <a:uFillTx/>
                </a:defRPr>
              </a:pPr>
              <a:endParaRPr lang="en-IE" sz="1200" b="0" i="0" u="none" strike="noStrike" kern="1200" cap="none" spc="0" baseline="0" dirty="0">
                <a:solidFill>
                  <a:srgbClr val="000000"/>
                </a:solidFill>
                <a:uFillTx/>
                <a:latin typeface="Calibri"/>
              </a:endParaRPr>
            </a:p>
          </p:txBody>
        </p:sp>
      </p:grpSp>
      <p:sp>
        <p:nvSpPr>
          <p:cNvPr id="13" name="Freeform 16">
            <a:extLst>
              <a:ext uri="{FF2B5EF4-FFF2-40B4-BE49-F238E27FC236}">
                <a16:creationId xmlns:a16="http://schemas.microsoft.com/office/drawing/2014/main" id="{1951C46C-7CFA-532D-B8E4-5B03FAC7FC3E}"/>
              </a:ext>
            </a:extLst>
          </p:cNvPr>
          <p:cNvSpPr/>
          <p:nvPr/>
        </p:nvSpPr>
        <p:spPr>
          <a:xfrm>
            <a:off x="3129055" y="-148754"/>
            <a:ext cx="1124184" cy="845308"/>
          </a:xfrm>
          <a:custGeom>
            <a:avLst/>
            <a:gdLst>
              <a:gd name="f0" fmla="val w"/>
              <a:gd name="f1" fmla="val h"/>
              <a:gd name="f2" fmla="val 0"/>
              <a:gd name="f3" fmla="val 2040881"/>
              <a:gd name="f4" fmla="val 1087126"/>
              <a:gd name="f5" fmla="val 1087127"/>
              <a:gd name="f6" fmla="*/ f0 1 2040881"/>
              <a:gd name="f7" fmla="*/ f1 1 1087126"/>
              <a:gd name="f8" fmla="+- f4 0 f2"/>
              <a:gd name="f9" fmla="+- f3 0 f2"/>
              <a:gd name="f10" fmla="*/ f9 1 2040881"/>
              <a:gd name="f11" fmla="*/ f8 1 1087126"/>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040881" h="1087126">
                <a:moveTo>
                  <a:pt x="f2" y="f2"/>
                </a:moveTo>
                <a:lnTo>
                  <a:pt x="f3" y="f2"/>
                </a:lnTo>
                <a:lnTo>
                  <a:pt x="f3" y="f5"/>
                </a:lnTo>
                <a:lnTo>
                  <a:pt x="f2" y="f5"/>
                </a:lnTo>
                <a:lnTo>
                  <a:pt x="f2" y="f2"/>
                </a:lnTo>
                <a:close/>
              </a:path>
            </a:pathLst>
          </a:custGeom>
          <a:blipFill>
            <a:blip r:embed="rId11">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Freeform 17">
            <a:extLst>
              <a:ext uri="{FF2B5EF4-FFF2-40B4-BE49-F238E27FC236}">
                <a16:creationId xmlns:a16="http://schemas.microsoft.com/office/drawing/2014/main" id="{C8412A3B-83F3-2638-F9BF-9C28CCF96312}"/>
              </a:ext>
            </a:extLst>
          </p:cNvPr>
          <p:cNvSpPr/>
          <p:nvPr/>
        </p:nvSpPr>
        <p:spPr>
          <a:xfrm>
            <a:off x="10410636" y="49213"/>
            <a:ext cx="1452405" cy="613772"/>
          </a:xfrm>
          <a:custGeom>
            <a:avLst/>
            <a:gdLst>
              <a:gd name="f0" fmla="val w"/>
              <a:gd name="f1" fmla="val h"/>
              <a:gd name="f2" fmla="val 0"/>
              <a:gd name="f3" fmla="val 2178613"/>
              <a:gd name="f4" fmla="val 920655"/>
              <a:gd name="f5" fmla="val 2178612"/>
              <a:gd name="f6" fmla="val 920656"/>
              <a:gd name="f7" fmla="*/ f0 1 2178613"/>
              <a:gd name="f8" fmla="*/ f1 1 920655"/>
              <a:gd name="f9" fmla="+- f4 0 f2"/>
              <a:gd name="f10" fmla="+- f3 0 f2"/>
              <a:gd name="f11" fmla="*/ f10 1 2178613"/>
              <a:gd name="f12" fmla="*/ f9 1 920655"/>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178613" h="920655">
                <a:moveTo>
                  <a:pt x="f2" y="f2"/>
                </a:moveTo>
                <a:lnTo>
                  <a:pt x="f5" y="f2"/>
                </a:lnTo>
                <a:lnTo>
                  <a:pt x="f5" y="f6"/>
                </a:lnTo>
                <a:lnTo>
                  <a:pt x="f2" y="f6"/>
                </a:lnTo>
                <a:lnTo>
                  <a:pt x="f2" y="f2"/>
                </a:lnTo>
                <a:close/>
              </a:path>
            </a:pathLst>
          </a:custGeom>
          <a:blipFill>
            <a:blip r:embed="rId12">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5" name="Freeform 18">
            <a:extLst>
              <a:ext uri="{FF2B5EF4-FFF2-40B4-BE49-F238E27FC236}">
                <a16:creationId xmlns:a16="http://schemas.microsoft.com/office/drawing/2014/main" id="{44C7FF96-C77E-39B1-8D55-7986AAE6AA93}"/>
              </a:ext>
            </a:extLst>
          </p:cNvPr>
          <p:cNvSpPr/>
          <p:nvPr/>
        </p:nvSpPr>
        <p:spPr>
          <a:xfrm>
            <a:off x="7070826" y="5276673"/>
            <a:ext cx="557171" cy="557171"/>
          </a:xfrm>
          <a:custGeom>
            <a:avLst/>
            <a:gdLst>
              <a:gd name="f0" fmla="val w"/>
              <a:gd name="f1" fmla="val h"/>
              <a:gd name="f2" fmla="val 0"/>
              <a:gd name="f3" fmla="val 835759"/>
              <a:gd name="f4" fmla="*/ f0 1 835759"/>
              <a:gd name="f5" fmla="*/ f1 1 835759"/>
              <a:gd name="f6" fmla="+- f3 0 f2"/>
              <a:gd name="f7" fmla="*/ f6 1 835759"/>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835759" h="835759">
                <a:moveTo>
                  <a:pt x="f2" y="f2"/>
                </a:moveTo>
                <a:lnTo>
                  <a:pt x="f3" y="f2"/>
                </a:lnTo>
                <a:lnTo>
                  <a:pt x="f3" y="f3"/>
                </a:lnTo>
                <a:lnTo>
                  <a:pt x="f2" y="f3"/>
                </a:lnTo>
                <a:lnTo>
                  <a:pt x="f2" y="f2"/>
                </a:lnTo>
                <a:close/>
              </a:path>
            </a:pathLst>
          </a:cu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6" name="Freeform 19">
            <a:extLst>
              <a:ext uri="{FF2B5EF4-FFF2-40B4-BE49-F238E27FC236}">
                <a16:creationId xmlns:a16="http://schemas.microsoft.com/office/drawing/2014/main" id="{DDFA32C8-AA15-7F47-2E89-9F113779C39D}"/>
              </a:ext>
            </a:extLst>
          </p:cNvPr>
          <p:cNvSpPr/>
          <p:nvPr/>
        </p:nvSpPr>
        <p:spPr>
          <a:xfrm>
            <a:off x="6417763" y="48156"/>
            <a:ext cx="2351269" cy="539816"/>
          </a:xfrm>
          <a:custGeom>
            <a:avLst/>
            <a:gdLst>
              <a:gd name="f0" fmla="val w"/>
              <a:gd name="f1" fmla="val h"/>
              <a:gd name="f2" fmla="val 0"/>
              <a:gd name="f3" fmla="val 3526907"/>
              <a:gd name="f4" fmla="val 809727"/>
              <a:gd name="f5" fmla="*/ f0 1 3526907"/>
              <a:gd name="f6" fmla="*/ f1 1 809727"/>
              <a:gd name="f7" fmla="+- f4 0 f2"/>
              <a:gd name="f8" fmla="+- f3 0 f2"/>
              <a:gd name="f9" fmla="*/ f8 1 3526907"/>
              <a:gd name="f10" fmla="*/ f7 1 809727"/>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3526907" h="809727">
                <a:moveTo>
                  <a:pt x="f2" y="f2"/>
                </a:moveTo>
                <a:lnTo>
                  <a:pt x="f3" y="f2"/>
                </a:lnTo>
                <a:lnTo>
                  <a:pt x="f3" y="f4"/>
                </a:lnTo>
                <a:lnTo>
                  <a:pt x="f2" y="f4"/>
                </a:lnTo>
                <a:lnTo>
                  <a:pt x="f2" y="f2"/>
                </a:lnTo>
                <a:close/>
              </a:path>
            </a:pathLst>
          </a:custGeom>
          <a:blipFill>
            <a:blip r:embed="rId1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9" name="Freeform 22">
            <a:extLst>
              <a:ext uri="{FF2B5EF4-FFF2-40B4-BE49-F238E27FC236}">
                <a16:creationId xmlns:a16="http://schemas.microsoft.com/office/drawing/2014/main" id="{C309E076-B138-43F9-5C0B-C3CB66C278E4}"/>
              </a:ext>
            </a:extLst>
          </p:cNvPr>
          <p:cNvSpPr/>
          <p:nvPr/>
        </p:nvSpPr>
        <p:spPr>
          <a:xfrm>
            <a:off x="4221886" y="-137594"/>
            <a:ext cx="1124183" cy="845299"/>
          </a:xfrm>
          <a:custGeom>
            <a:avLst/>
            <a:gdLst>
              <a:gd name="f0" fmla="val w"/>
              <a:gd name="f1" fmla="val h"/>
              <a:gd name="f2" fmla="val 0"/>
              <a:gd name="f3" fmla="val 2056978"/>
              <a:gd name="f4" fmla="val 1086554"/>
              <a:gd name="f5" fmla="*/ f0 1 2056978"/>
              <a:gd name="f6" fmla="*/ f1 1 1086554"/>
              <a:gd name="f7" fmla="+- f4 0 f2"/>
              <a:gd name="f8" fmla="+- f3 0 f2"/>
              <a:gd name="f9" fmla="*/ f8 1 2056978"/>
              <a:gd name="f10" fmla="*/ f7 1 1086554"/>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2056978" h="1086554">
                <a:moveTo>
                  <a:pt x="f2" y="f2"/>
                </a:moveTo>
                <a:lnTo>
                  <a:pt x="f3" y="f2"/>
                </a:lnTo>
                <a:lnTo>
                  <a:pt x="f3" y="f4"/>
                </a:lnTo>
                <a:lnTo>
                  <a:pt x="f2" y="f4"/>
                </a:lnTo>
                <a:lnTo>
                  <a:pt x="f2" y="f2"/>
                </a:lnTo>
                <a:close/>
              </a:path>
            </a:pathLst>
          </a:custGeom>
          <a:blipFill>
            <a:blip r:embed="rId1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20" name="TextBox 23">
            <a:extLst>
              <a:ext uri="{FF2B5EF4-FFF2-40B4-BE49-F238E27FC236}">
                <a16:creationId xmlns:a16="http://schemas.microsoft.com/office/drawing/2014/main" id="{17BE3E8C-BB62-1C45-2EDB-2967FB1CDAFF}"/>
              </a:ext>
            </a:extLst>
          </p:cNvPr>
          <p:cNvSpPr txBox="1"/>
          <p:nvPr/>
        </p:nvSpPr>
        <p:spPr>
          <a:xfrm>
            <a:off x="420486" y="2743428"/>
            <a:ext cx="3510683" cy="111832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2590"/>
              </a:lnSpc>
              <a:spcBef>
                <a:spcPts val="0"/>
              </a:spcBef>
              <a:spcAft>
                <a:spcPts val="0"/>
              </a:spcAft>
              <a:buNone/>
              <a:tabLst/>
              <a:defRPr sz="1800" b="0" i="0" u="none" strike="noStrike" kern="0" cap="none" spc="0" baseline="0">
                <a:solidFill>
                  <a:srgbClr val="000000"/>
                </a:solidFill>
                <a:uFillTx/>
              </a:defRPr>
            </a:pPr>
            <a:r>
              <a:rPr lang="en-US" sz="1851" b="0" i="0" u="none" strike="noStrike" kern="1200" cap="none" spc="0" baseline="0">
                <a:solidFill>
                  <a:srgbClr val="FFFFFF"/>
                </a:solidFill>
                <a:uFillTx/>
                <a:latin typeface="Public Sans Bold"/>
              </a:rPr>
              <a:t>Dr Gemma Irvine (she/her)</a:t>
            </a:r>
          </a:p>
          <a:p>
            <a:pPr marL="0" marR="0" lvl="0" indent="0" algn="ctr" defTabSz="914400" rtl="0" fontAlgn="auto" hangingPunct="1">
              <a:lnSpc>
                <a:spcPts val="2125"/>
              </a:lnSpc>
              <a:spcBef>
                <a:spcPts val="0"/>
              </a:spcBef>
              <a:spcAft>
                <a:spcPts val="0"/>
              </a:spcAft>
              <a:buNone/>
              <a:tabLst/>
              <a:defRPr sz="1800" b="0" i="0" u="none" strike="noStrike" kern="0" cap="none" spc="0" baseline="0">
                <a:solidFill>
                  <a:srgbClr val="000000"/>
                </a:solidFill>
                <a:uFillTx/>
              </a:defRPr>
            </a:pPr>
            <a:r>
              <a:rPr lang="en-US" sz="1518" b="0" i="0" u="none" strike="noStrike" kern="1200" cap="none" spc="0" baseline="0">
                <a:solidFill>
                  <a:srgbClr val="FFFFFF"/>
                </a:solidFill>
                <a:uFillTx/>
                <a:latin typeface="Public Sans"/>
              </a:rPr>
              <a:t>Vice-President for Equality &amp; Diversity</a:t>
            </a:r>
          </a:p>
          <a:p>
            <a:pPr marL="0" marR="0" lvl="0" indent="0" algn="ctr" defTabSz="914400" rtl="0" fontAlgn="auto" hangingPunct="1">
              <a:lnSpc>
                <a:spcPts val="2125"/>
              </a:lnSpc>
              <a:spcBef>
                <a:spcPts val="0"/>
              </a:spcBef>
              <a:spcAft>
                <a:spcPts val="0"/>
              </a:spcAft>
              <a:buNone/>
              <a:tabLst/>
              <a:defRPr sz="1800" b="0" i="0" u="none" strike="noStrike" kern="0" cap="none" spc="0" baseline="0">
                <a:solidFill>
                  <a:srgbClr val="000000"/>
                </a:solidFill>
                <a:uFillTx/>
              </a:defRPr>
            </a:pPr>
            <a:endParaRPr lang="en-US" sz="1518" b="0" i="0" u="none" strike="noStrike" kern="1200" cap="none" spc="0" baseline="0">
              <a:solidFill>
                <a:srgbClr val="FFFFFF"/>
              </a:solidFill>
              <a:uFillTx/>
              <a:latin typeface="Public Sans"/>
            </a:endParaRPr>
          </a:p>
          <a:p>
            <a:pPr marL="0" marR="0" lvl="0" indent="0" algn="ctr" defTabSz="914400" rtl="0" fontAlgn="auto" hangingPunct="1">
              <a:lnSpc>
                <a:spcPts val="2125"/>
              </a:lnSpc>
              <a:spcBef>
                <a:spcPts val="0"/>
              </a:spcBef>
              <a:spcAft>
                <a:spcPts val="0"/>
              </a:spcAft>
              <a:buNone/>
              <a:tabLst/>
              <a:defRPr sz="1800" b="0" i="0" u="none" strike="noStrike" kern="0" cap="none" spc="0" baseline="0">
                <a:solidFill>
                  <a:srgbClr val="000000"/>
                </a:solidFill>
                <a:uFillTx/>
              </a:defRPr>
            </a:pPr>
            <a:r>
              <a:rPr lang="en-US" sz="1518" b="0" i="0" u="none" strike="noStrike" kern="1200" cap="none" spc="0" baseline="0">
                <a:solidFill>
                  <a:srgbClr val="FFFFFF"/>
                </a:solidFill>
                <a:uFillTx/>
                <a:latin typeface="Public Sans"/>
              </a:rPr>
              <a:t>vicepresident.equality@mu.ie</a:t>
            </a:r>
          </a:p>
        </p:txBody>
      </p:sp>
      <p:sp>
        <p:nvSpPr>
          <p:cNvPr id="21" name="TextBox 24">
            <a:extLst>
              <a:ext uri="{FF2B5EF4-FFF2-40B4-BE49-F238E27FC236}">
                <a16:creationId xmlns:a16="http://schemas.microsoft.com/office/drawing/2014/main" id="{5FE231AA-3883-DCF5-6A54-DF4870DED46D}"/>
              </a:ext>
            </a:extLst>
          </p:cNvPr>
          <p:cNvSpPr txBox="1"/>
          <p:nvPr/>
        </p:nvSpPr>
        <p:spPr>
          <a:xfrm>
            <a:off x="4181788" y="2743428"/>
            <a:ext cx="3510683" cy="118243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2590"/>
              </a:lnSpc>
              <a:spcBef>
                <a:spcPts val="0"/>
              </a:spcBef>
              <a:spcAft>
                <a:spcPts val="0"/>
              </a:spcAft>
              <a:buNone/>
              <a:tabLst/>
              <a:defRPr sz="1800" b="0" i="0" u="none" strike="noStrike" kern="0" cap="none" spc="0" baseline="0">
                <a:solidFill>
                  <a:srgbClr val="000000"/>
                </a:solidFill>
                <a:uFillTx/>
              </a:defRPr>
            </a:pPr>
            <a:r>
              <a:rPr lang="en-US" sz="1851" b="0" i="0" u="none" strike="noStrike" kern="1200" cap="none" spc="0" baseline="0">
                <a:solidFill>
                  <a:srgbClr val="FFFFFF"/>
                </a:solidFill>
                <a:uFillTx/>
                <a:latin typeface="Public Sans Bold"/>
              </a:rPr>
              <a:t>Equality, Diversity and Inclusion Office</a:t>
            </a:r>
          </a:p>
          <a:p>
            <a:pPr marL="0" marR="0" lvl="0" indent="0" algn="ctr" defTabSz="914400" rtl="0" fontAlgn="auto" hangingPunct="1">
              <a:lnSpc>
                <a:spcPts val="2125"/>
              </a:lnSpc>
              <a:spcBef>
                <a:spcPts val="0"/>
              </a:spcBef>
              <a:spcAft>
                <a:spcPts val="0"/>
              </a:spcAft>
              <a:buNone/>
              <a:tabLst/>
              <a:defRPr sz="1800" b="0" i="0" u="none" strike="noStrike" kern="0" cap="none" spc="0" baseline="0">
                <a:solidFill>
                  <a:srgbClr val="000000"/>
                </a:solidFill>
                <a:uFillTx/>
              </a:defRPr>
            </a:pPr>
            <a:endParaRPr lang="en-US" sz="1851" b="0" i="0" u="none" strike="noStrike" kern="1200" cap="none" spc="0" baseline="0">
              <a:solidFill>
                <a:srgbClr val="FFFFFF"/>
              </a:solidFill>
              <a:uFillTx/>
              <a:latin typeface="Public Sans Bold"/>
            </a:endParaRPr>
          </a:p>
          <a:p>
            <a:pPr marL="0" marR="0" lvl="0" indent="0" algn="ctr" defTabSz="914400" rtl="0" fontAlgn="auto" hangingPunct="1">
              <a:lnSpc>
                <a:spcPts val="2125"/>
              </a:lnSpc>
              <a:spcBef>
                <a:spcPts val="0"/>
              </a:spcBef>
              <a:spcAft>
                <a:spcPts val="0"/>
              </a:spcAft>
              <a:buNone/>
              <a:tabLst/>
              <a:defRPr sz="1800" b="0" i="0" u="none" strike="noStrike" kern="0" cap="none" spc="0" baseline="0">
                <a:solidFill>
                  <a:srgbClr val="000000"/>
                </a:solidFill>
                <a:uFillTx/>
              </a:defRPr>
            </a:pPr>
            <a:r>
              <a:rPr lang="en-US" sz="1518" b="0" i="0" u="none" strike="noStrike" kern="1200" cap="none" spc="0" baseline="0">
                <a:solidFill>
                  <a:srgbClr val="FFFFFF"/>
                </a:solidFill>
                <a:uFillTx/>
                <a:latin typeface="Public Sans"/>
              </a:rPr>
              <a:t>equality@mu.ie</a:t>
            </a:r>
          </a:p>
        </p:txBody>
      </p:sp>
      <p:sp>
        <p:nvSpPr>
          <p:cNvPr id="22" name="TextBox 25">
            <a:extLst>
              <a:ext uri="{FF2B5EF4-FFF2-40B4-BE49-F238E27FC236}">
                <a16:creationId xmlns:a16="http://schemas.microsoft.com/office/drawing/2014/main" id="{04924860-B1E7-3470-A5D2-603477B28193}"/>
              </a:ext>
            </a:extLst>
          </p:cNvPr>
          <p:cNvSpPr txBox="1"/>
          <p:nvPr/>
        </p:nvSpPr>
        <p:spPr>
          <a:xfrm>
            <a:off x="7995513" y="2743428"/>
            <a:ext cx="3510683" cy="118243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2590"/>
              </a:lnSpc>
              <a:spcBef>
                <a:spcPts val="0"/>
              </a:spcBef>
              <a:spcAft>
                <a:spcPts val="0"/>
              </a:spcAft>
              <a:buNone/>
              <a:tabLst/>
              <a:defRPr sz="1800" b="0" i="0" u="none" strike="noStrike" kern="0" cap="none" spc="0" baseline="0">
                <a:solidFill>
                  <a:srgbClr val="000000"/>
                </a:solidFill>
                <a:uFillTx/>
              </a:defRPr>
            </a:pPr>
            <a:r>
              <a:rPr lang="en-US" sz="1851" b="0" i="0" u="none" strike="noStrike" kern="1200" cap="none" spc="0" baseline="0">
                <a:solidFill>
                  <a:srgbClr val="FFFFFF"/>
                </a:solidFill>
                <a:uFillTx/>
                <a:latin typeface="Public Sans Bold"/>
              </a:rPr>
              <a:t>Maynooth University Access Programme</a:t>
            </a:r>
          </a:p>
          <a:p>
            <a:pPr marL="0" marR="0" lvl="0" indent="0" algn="ctr" defTabSz="914400" rtl="0" fontAlgn="auto" hangingPunct="1">
              <a:lnSpc>
                <a:spcPts val="2125"/>
              </a:lnSpc>
              <a:spcBef>
                <a:spcPts val="0"/>
              </a:spcBef>
              <a:spcAft>
                <a:spcPts val="0"/>
              </a:spcAft>
              <a:buNone/>
              <a:tabLst/>
              <a:defRPr sz="1800" b="0" i="0" u="none" strike="noStrike" kern="0" cap="none" spc="0" baseline="0">
                <a:solidFill>
                  <a:srgbClr val="000000"/>
                </a:solidFill>
                <a:uFillTx/>
              </a:defRPr>
            </a:pPr>
            <a:endParaRPr lang="en-US" sz="1851" b="0" i="0" u="none" strike="noStrike" kern="1200" cap="none" spc="0" baseline="0">
              <a:solidFill>
                <a:srgbClr val="FFFFFF"/>
              </a:solidFill>
              <a:uFillTx/>
              <a:latin typeface="Public Sans Bold"/>
            </a:endParaRPr>
          </a:p>
          <a:p>
            <a:pPr marL="0" marR="0" lvl="0" indent="0" algn="ctr" defTabSz="914400" rtl="0" fontAlgn="auto" hangingPunct="1">
              <a:lnSpc>
                <a:spcPts val="2125"/>
              </a:lnSpc>
              <a:spcBef>
                <a:spcPts val="0"/>
              </a:spcBef>
              <a:spcAft>
                <a:spcPts val="0"/>
              </a:spcAft>
              <a:buNone/>
              <a:tabLst/>
              <a:defRPr sz="1800" b="0" i="0" u="none" strike="noStrike" kern="0" cap="none" spc="0" baseline="0">
                <a:solidFill>
                  <a:srgbClr val="000000"/>
                </a:solidFill>
                <a:uFillTx/>
              </a:defRPr>
            </a:pPr>
            <a:r>
              <a:rPr lang="en-US" sz="1518" b="0" i="0" u="none" strike="noStrike" kern="1200" cap="none" spc="0" baseline="0">
                <a:solidFill>
                  <a:srgbClr val="FFFFFF"/>
                </a:solidFill>
                <a:uFillTx/>
                <a:latin typeface="Public Sans"/>
              </a:rPr>
              <a:t>access.office@mu.ie</a:t>
            </a:r>
          </a:p>
        </p:txBody>
      </p:sp>
      <p:sp>
        <p:nvSpPr>
          <p:cNvPr id="23" name="TextBox 26">
            <a:extLst>
              <a:ext uri="{FF2B5EF4-FFF2-40B4-BE49-F238E27FC236}">
                <a16:creationId xmlns:a16="http://schemas.microsoft.com/office/drawing/2014/main" id="{E0DEE73C-0A40-B225-6FE7-A7FDFE529BF8}"/>
              </a:ext>
            </a:extLst>
          </p:cNvPr>
          <p:cNvSpPr txBox="1"/>
          <p:nvPr/>
        </p:nvSpPr>
        <p:spPr>
          <a:xfrm>
            <a:off x="8792102" y="5910553"/>
            <a:ext cx="1664390" cy="34002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2930"/>
              </a:lnSpc>
              <a:spcBef>
                <a:spcPts val="0"/>
              </a:spcBef>
              <a:spcAft>
                <a:spcPts val="0"/>
              </a:spcAft>
              <a:buNone/>
              <a:tabLst/>
              <a:defRPr sz="1800" b="0" i="0" u="none" strike="noStrike" kern="0" cap="none" spc="0" baseline="0">
                <a:solidFill>
                  <a:srgbClr val="000000"/>
                </a:solidFill>
                <a:uFillTx/>
              </a:defRPr>
            </a:pPr>
            <a:r>
              <a:rPr lang="en-US" sz="2093" b="0" i="0" u="none" strike="noStrike" kern="1200" cap="none" spc="0" baseline="0">
                <a:solidFill>
                  <a:srgbClr val="FFFFFF"/>
                </a:solidFill>
                <a:uFillTx/>
                <a:latin typeface="Public Sans"/>
              </a:rPr>
              <a:t>@EqualityMU</a:t>
            </a:r>
          </a:p>
        </p:txBody>
      </p:sp>
      <p:sp>
        <p:nvSpPr>
          <p:cNvPr id="24" name="TextBox 27">
            <a:extLst>
              <a:ext uri="{FF2B5EF4-FFF2-40B4-BE49-F238E27FC236}">
                <a16:creationId xmlns:a16="http://schemas.microsoft.com/office/drawing/2014/main" id="{B6DB0223-8B2E-C8C8-59E6-B28A3B8AD013}"/>
              </a:ext>
            </a:extLst>
          </p:cNvPr>
          <p:cNvSpPr txBox="1"/>
          <p:nvPr/>
        </p:nvSpPr>
        <p:spPr>
          <a:xfrm>
            <a:off x="8792102" y="6313593"/>
            <a:ext cx="2372520" cy="34002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2930"/>
              </a:lnSpc>
              <a:spcBef>
                <a:spcPts val="0"/>
              </a:spcBef>
              <a:spcAft>
                <a:spcPts val="0"/>
              </a:spcAft>
              <a:buNone/>
              <a:tabLst/>
              <a:defRPr sz="1800" b="0" i="0" u="none" strike="noStrike" kern="0" cap="none" spc="0" baseline="0">
                <a:solidFill>
                  <a:srgbClr val="000000"/>
                </a:solidFill>
                <a:uFillTx/>
              </a:defRPr>
            </a:pPr>
            <a:r>
              <a:rPr lang="en-US" sz="2093" b="0" i="0" u="none" strike="noStrike" kern="1200" cap="none" spc="0" baseline="0">
                <a:solidFill>
                  <a:srgbClr val="FFFFFF"/>
                </a:solidFill>
                <a:uFillTx/>
                <a:latin typeface="Public Sans"/>
              </a:rPr>
              <a:t>@MU_AthenaSwan</a:t>
            </a:r>
          </a:p>
        </p:txBody>
      </p:sp>
      <p:sp>
        <p:nvSpPr>
          <p:cNvPr id="25" name="TextBox 28">
            <a:extLst>
              <a:ext uri="{FF2B5EF4-FFF2-40B4-BE49-F238E27FC236}">
                <a16:creationId xmlns:a16="http://schemas.microsoft.com/office/drawing/2014/main" id="{A6ABA41C-FA94-0987-343D-856F6493DAE2}"/>
              </a:ext>
            </a:extLst>
          </p:cNvPr>
          <p:cNvSpPr txBox="1"/>
          <p:nvPr/>
        </p:nvSpPr>
        <p:spPr>
          <a:xfrm>
            <a:off x="5411044" y="6228773"/>
            <a:ext cx="2344741" cy="34002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2930"/>
              </a:lnSpc>
              <a:spcBef>
                <a:spcPts val="0"/>
              </a:spcBef>
              <a:spcAft>
                <a:spcPts val="0"/>
              </a:spcAft>
              <a:buNone/>
              <a:tabLst/>
              <a:defRPr sz="1800" b="0" i="0" u="none" strike="noStrike" kern="0" cap="none" spc="0" baseline="0">
                <a:solidFill>
                  <a:srgbClr val="000000"/>
                </a:solidFill>
                <a:uFillTx/>
              </a:defRPr>
            </a:pPr>
            <a:r>
              <a:rPr lang="en-US" sz="2093" b="0" i="0" u="none" strike="noStrike" kern="1200" cap="none" spc="0" baseline="0">
                <a:solidFill>
                  <a:srgbClr val="FFFFFF"/>
                </a:solidFill>
                <a:uFillTx/>
                <a:latin typeface="Public Sans"/>
              </a:rPr>
              <a:t>@maynoothuni_edi</a:t>
            </a:r>
          </a:p>
        </p:txBody>
      </p:sp>
      <p:sp>
        <p:nvSpPr>
          <p:cNvPr id="26" name="TextBox 29">
            <a:extLst>
              <a:ext uri="{FF2B5EF4-FFF2-40B4-BE49-F238E27FC236}">
                <a16:creationId xmlns:a16="http://schemas.microsoft.com/office/drawing/2014/main" id="{AC530BB1-0EC1-1D22-9497-85AE461C78BF}"/>
              </a:ext>
            </a:extLst>
          </p:cNvPr>
          <p:cNvSpPr txBox="1"/>
          <p:nvPr/>
        </p:nvSpPr>
        <p:spPr>
          <a:xfrm>
            <a:off x="1253651" y="6225692"/>
            <a:ext cx="3277986" cy="34002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2930"/>
              </a:lnSpc>
              <a:spcBef>
                <a:spcPts val="0"/>
              </a:spcBef>
              <a:spcAft>
                <a:spcPts val="0"/>
              </a:spcAft>
              <a:buNone/>
              <a:tabLst/>
              <a:defRPr sz="1800" b="0" i="0" u="none" strike="noStrike" kern="0" cap="none" spc="0" baseline="0">
                <a:solidFill>
                  <a:srgbClr val="000000"/>
                </a:solidFill>
                <a:uFillTx/>
              </a:defRPr>
            </a:pPr>
            <a:r>
              <a:rPr lang="en-US" sz="2093" b="0" i="0" u="none" strike="noStrike" kern="1200" cap="none" spc="0" baseline="0">
                <a:solidFill>
                  <a:srgbClr val="FFFFFF"/>
                </a:solidFill>
                <a:uFillTx/>
                <a:latin typeface="Public Sans"/>
              </a:rPr>
              <a:t>facebook.com/EqualityMU</a:t>
            </a:r>
          </a:p>
        </p:txBody>
      </p:sp>
      <p:sp>
        <p:nvSpPr>
          <p:cNvPr id="27" name="TextBox 30">
            <a:extLst>
              <a:ext uri="{FF2B5EF4-FFF2-40B4-BE49-F238E27FC236}">
                <a16:creationId xmlns:a16="http://schemas.microsoft.com/office/drawing/2014/main" id="{F582B8C1-4655-EA55-C179-252BA540E348}"/>
              </a:ext>
            </a:extLst>
          </p:cNvPr>
          <p:cNvSpPr txBox="1"/>
          <p:nvPr/>
        </p:nvSpPr>
        <p:spPr>
          <a:xfrm>
            <a:off x="1253651" y="5205340"/>
            <a:ext cx="3200500" cy="34002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2930"/>
              </a:lnSpc>
              <a:spcBef>
                <a:spcPts val="0"/>
              </a:spcBef>
              <a:spcAft>
                <a:spcPts val="0"/>
              </a:spcAft>
              <a:buNone/>
              <a:tabLst/>
              <a:defRPr sz="1800" b="0" i="0" u="none" strike="noStrike" kern="0" cap="none" spc="0" baseline="0">
                <a:solidFill>
                  <a:srgbClr val="000000"/>
                </a:solidFill>
                <a:uFillTx/>
              </a:defRPr>
            </a:pPr>
            <a:r>
              <a:rPr lang="en-US" sz="2093" b="0" i="0" u="none" strike="noStrike" kern="1200" cap="none" spc="0" baseline="0">
                <a:solidFill>
                  <a:srgbClr val="FFFFFF"/>
                </a:solidFill>
                <a:uFillTx/>
                <a:latin typeface="Public Sans"/>
              </a:rPr>
              <a:t>maynoothuniversity.ie/edi</a:t>
            </a:r>
          </a:p>
        </p:txBody>
      </p:sp>
      <p:sp>
        <p:nvSpPr>
          <p:cNvPr id="28" name="TextBox 31">
            <a:extLst>
              <a:ext uri="{FF2B5EF4-FFF2-40B4-BE49-F238E27FC236}">
                <a16:creationId xmlns:a16="http://schemas.microsoft.com/office/drawing/2014/main" id="{3779CDA8-ABF3-9ED9-697B-FFC41571F35B}"/>
              </a:ext>
            </a:extLst>
          </p:cNvPr>
          <p:cNvSpPr txBox="1"/>
          <p:nvPr/>
        </p:nvSpPr>
        <p:spPr>
          <a:xfrm>
            <a:off x="1253651" y="5552931"/>
            <a:ext cx="4434876" cy="34002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2930"/>
              </a:lnSpc>
              <a:spcBef>
                <a:spcPts val="0"/>
              </a:spcBef>
              <a:spcAft>
                <a:spcPts val="0"/>
              </a:spcAft>
              <a:buNone/>
              <a:tabLst/>
              <a:defRPr sz="1800" b="0" i="0" u="none" strike="noStrike" kern="0" cap="none" spc="0" baseline="0">
                <a:solidFill>
                  <a:srgbClr val="000000"/>
                </a:solidFill>
                <a:uFillTx/>
              </a:defRPr>
            </a:pPr>
            <a:r>
              <a:rPr lang="en-US" sz="2093" b="0" i="0" u="none" strike="noStrike" kern="1200" cap="none" spc="0" baseline="0">
                <a:solidFill>
                  <a:srgbClr val="FFFFFF"/>
                </a:solidFill>
                <a:uFillTx/>
                <a:latin typeface="Public Sans"/>
              </a:rPr>
              <a:t>maynoothuniversity.ie/athena-swan</a:t>
            </a:r>
          </a:p>
        </p:txBody>
      </p:sp>
      <p:sp>
        <p:nvSpPr>
          <p:cNvPr id="29" name="TextBox 32">
            <a:extLst>
              <a:ext uri="{FF2B5EF4-FFF2-40B4-BE49-F238E27FC236}">
                <a16:creationId xmlns:a16="http://schemas.microsoft.com/office/drawing/2014/main" id="{0FED8D7F-ECEE-61CE-FE41-99F07A677FFF}"/>
              </a:ext>
            </a:extLst>
          </p:cNvPr>
          <p:cNvSpPr txBox="1"/>
          <p:nvPr/>
        </p:nvSpPr>
        <p:spPr>
          <a:xfrm>
            <a:off x="7627997" y="5359828"/>
            <a:ext cx="3992599" cy="35092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2995"/>
              </a:lnSpc>
              <a:spcBef>
                <a:spcPts val="0"/>
              </a:spcBef>
              <a:spcAft>
                <a:spcPts val="0"/>
              </a:spcAft>
              <a:buNone/>
              <a:tabLst/>
              <a:defRPr sz="1800" b="0" i="0" u="none" strike="noStrike" kern="0" cap="none" spc="0" baseline="0">
                <a:solidFill>
                  <a:srgbClr val="000000"/>
                </a:solidFill>
                <a:uFillTx/>
              </a:defRPr>
            </a:pPr>
            <a:r>
              <a:rPr lang="en-US" sz="2137" b="0" i="0" u="none" strike="noStrike" kern="1200" cap="none" spc="0" baseline="0">
                <a:solidFill>
                  <a:srgbClr val="FFFFFF"/>
                </a:solidFill>
                <a:uFillTx/>
                <a:latin typeface="Public Sans"/>
              </a:rPr>
              <a:t>@maynoothuniversityedi8121</a:t>
            </a:r>
          </a:p>
        </p:txBody>
      </p:sp>
      <p:pic>
        <p:nvPicPr>
          <p:cNvPr id="30" name="Picture 29">
            <a:hlinkClick r:id="rId17"/>
            <a:extLst>
              <a:ext uri="{FF2B5EF4-FFF2-40B4-BE49-F238E27FC236}">
                <a16:creationId xmlns:a16="http://schemas.microsoft.com/office/drawing/2014/main" id="{3C8BB3C3-7CE8-7EA6-12A8-F69B48DCE7A6}"/>
              </a:ext>
            </a:extLst>
          </p:cNvPr>
          <p:cNvPicPr>
            <a:picLocks noChangeAspect="1"/>
          </p:cNvPicPr>
          <p:nvPr/>
        </p:nvPicPr>
        <p:blipFill>
          <a:blip r:embed="rId18"/>
          <a:stretch>
            <a:fillRect/>
          </a:stretch>
        </p:blipFill>
        <p:spPr>
          <a:xfrm>
            <a:off x="5519472" y="-65560"/>
            <a:ext cx="796799" cy="757845"/>
          </a:xfrm>
          <a:prstGeom prst="rect">
            <a:avLst/>
          </a:prstGeom>
          <a:noFill/>
          <a:ln cap="flat">
            <a:noFill/>
          </a:ln>
        </p:spPr>
      </p:pic>
      <p:sp>
        <p:nvSpPr>
          <p:cNvPr id="31" name="Freeform 21">
            <a:extLst>
              <a:ext uri="{FF2B5EF4-FFF2-40B4-BE49-F238E27FC236}">
                <a16:creationId xmlns:a16="http://schemas.microsoft.com/office/drawing/2014/main" id="{D571FB62-925B-BB73-93A8-5B615F70492A}"/>
              </a:ext>
            </a:extLst>
          </p:cNvPr>
          <p:cNvSpPr/>
          <p:nvPr/>
        </p:nvSpPr>
        <p:spPr>
          <a:xfrm>
            <a:off x="0" y="-20782"/>
            <a:ext cx="2815682" cy="724703"/>
          </a:xfrm>
          <a:custGeom>
            <a:avLst/>
            <a:gdLst/>
            <a:ahLst/>
            <a:cxnLst/>
            <a:rect l="l" t="t" r="r" b="b"/>
            <a:pathLst>
              <a:path w="4223523" h="1055881">
                <a:moveTo>
                  <a:pt x="0" y="0"/>
                </a:moveTo>
                <a:lnTo>
                  <a:pt x="4223523" y="0"/>
                </a:lnTo>
                <a:lnTo>
                  <a:pt x="4223523" y="1055881"/>
                </a:lnTo>
                <a:lnTo>
                  <a:pt x="0" y="1055881"/>
                </a:lnTo>
                <a:lnTo>
                  <a:pt x="0" y="0"/>
                </a:lnTo>
                <a:close/>
              </a:path>
            </a:pathLst>
          </a:custGeom>
          <a:blipFill>
            <a:blip r:embed="rId19"/>
            <a:stretch>
              <a:fillRect/>
            </a:stretch>
          </a:blipFill>
        </p:spPr>
        <p:txBody>
          <a:bodyPr/>
          <a:lstStyle/>
          <a:p>
            <a:endParaRPr lang="en-IE" sz="1200"/>
          </a:p>
        </p:txBody>
      </p:sp>
      <p:pic>
        <p:nvPicPr>
          <p:cNvPr id="2050" name="Picture 2" descr="MILO logo">
            <a:extLst>
              <a:ext uri="{FF2B5EF4-FFF2-40B4-BE49-F238E27FC236}">
                <a16:creationId xmlns:a16="http://schemas.microsoft.com/office/drawing/2014/main" id="{812938C5-91BB-DF81-FFD8-918A731C8F0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48275" y="-113174"/>
            <a:ext cx="918592" cy="838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BD6C90-6817-E4F2-ACE2-E11FC310FE47}"/>
              </a:ext>
            </a:extLst>
          </p:cNvPr>
          <p:cNvPicPr>
            <a:picLocks noChangeAspect="1"/>
          </p:cNvPicPr>
          <p:nvPr/>
        </p:nvPicPr>
        <p:blipFill>
          <a:blip r:embed="rId2"/>
          <a:stretch>
            <a:fillRect/>
          </a:stretch>
        </p:blipFill>
        <p:spPr>
          <a:xfrm>
            <a:off x="165460" y="124751"/>
            <a:ext cx="4689646" cy="6568208"/>
          </a:xfrm>
          <a:prstGeom prst="rect">
            <a:avLst/>
          </a:prstGeom>
          <a:noFill/>
          <a:ln cap="flat">
            <a:noFill/>
          </a:ln>
        </p:spPr>
      </p:pic>
      <p:sp>
        <p:nvSpPr>
          <p:cNvPr id="3" name="TextBox 3">
            <a:extLst>
              <a:ext uri="{FF2B5EF4-FFF2-40B4-BE49-F238E27FC236}">
                <a16:creationId xmlns:a16="http://schemas.microsoft.com/office/drawing/2014/main" id="{51DF01E3-00EE-B156-24DD-1B6CEC3A41CB}"/>
              </a:ext>
            </a:extLst>
          </p:cNvPr>
          <p:cNvSpPr txBox="1"/>
          <p:nvPr/>
        </p:nvSpPr>
        <p:spPr>
          <a:xfrm>
            <a:off x="5222354" y="1769000"/>
            <a:ext cx="6693728" cy="347787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000" b="1" i="0" u="none" strike="noStrike" kern="1200" cap="none" spc="0" baseline="0" dirty="0">
                <a:solidFill>
                  <a:srgbClr val="822327"/>
                </a:solidFill>
                <a:uFillTx/>
                <a:latin typeface="Arial"/>
                <a:cs typeface="Arial"/>
              </a:rPr>
              <a:t>Equality, Diversity &amp; Inclusion (EDI)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000" b="1" i="0" u="none" strike="noStrike" kern="1200" cap="none" spc="0" baseline="0" dirty="0">
                <a:solidFill>
                  <a:srgbClr val="822327"/>
                </a:solidFill>
                <a:uFillTx/>
                <a:latin typeface="Arial"/>
                <a:cs typeface="Arial"/>
              </a:rPr>
              <a:t>in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000" b="1" i="0" u="none" strike="noStrike" kern="1200" cap="none" spc="0" baseline="0" dirty="0">
                <a:solidFill>
                  <a:srgbClr val="822327"/>
                </a:solidFill>
                <a:uFillTx/>
                <a:latin typeface="Arial"/>
                <a:cs typeface="Arial"/>
              </a:rPr>
              <a:t>Maynooth University</a:t>
            </a:r>
            <a:endParaRPr lang="en-US" sz="3000" b="1" dirty="0">
              <a:solidFill>
                <a:srgbClr val="822327"/>
              </a:solidFill>
              <a:latin typeface="Arial"/>
              <a:cs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00" b="1" u="none" strike="noStrike" kern="1200" cap="none" spc="0" baseline="0" dirty="0">
              <a:solidFill>
                <a:srgbClr val="822327"/>
              </a:solidFill>
              <a:uFillTx/>
              <a:latin typeface="Arial"/>
              <a:cs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000" b="1" u="none" strike="noStrike" kern="1200" cap="none" spc="0" baseline="0" dirty="0">
                <a:solidFill>
                  <a:srgbClr val="822327"/>
                </a:solidFill>
                <a:uFillTx/>
                <a:latin typeface="Arial"/>
                <a:cs typeface="Arial"/>
              </a:rPr>
              <a:t>2024</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00" b="1" i="0" u="none" strike="noStrike" kern="1200" cap="none" spc="0" baseline="0" dirty="0">
              <a:solidFill>
                <a:srgbClr val="822327"/>
              </a:solidFill>
              <a:uFillTx/>
              <a:latin typeface="Arial"/>
              <a:cs typeface="Arial"/>
            </a:endParaRPr>
          </a:p>
          <a:p>
            <a:pPr marL="26352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dirty="0">
                <a:solidFill>
                  <a:srgbClr val="822327"/>
                </a:solidFill>
                <a:latin typeface="Arial"/>
                <a:cs typeface="Arial"/>
              </a:rPr>
              <a:t>Sam Blanckensee (They/He)</a:t>
            </a:r>
          </a:p>
          <a:p>
            <a:pPr marL="26352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822327"/>
                </a:solidFill>
                <a:uFillTx/>
                <a:latin typeface="Arial"/>
                <a:cs typeface="Arial"/>
              </a:rPr>
              <a:t>Equality Officer</a:t>
            </a:r>
          </a:p>
        </p:txBody>
      </p:sp>
      <p:pic>
        <p:nvPicPr>
          <p:cNvPr id="4" name="Picture 2" descr="Maynooth University">
            <a:extLst>
              <a:ext uri="{FF2B5EF4-FFF2-40B4-BE49-F238E27FC236}">
                <a16:creationId xmlns:a16="http://schemas.microsoft.com/office/drawing/2014/main" id="{DB238403-A2E5-3181-1EAD-3F4217D2240F}"/>
              </a:ext>
            </a:extLst>
          </p:cNvPr>
          <p:cNvPicPr>
            <a:picLocks noChangeAspect="1"/>
          </p:cNvPicPr>
          <p:nvPr/>
        </p:nvPicPr>
        <p:blipFill>
          <a:blip r:embed="rId3"/>
          <a:srcRect/>
          <a:stretch>
            <a:fillRect/>
          </a:stretch>
        </p:blipFill>
        <p:spPr>
          <a:xfrm>
            <a:off x="10212595" y="350379"/>
            <a:ext cx="1567053" cy="703767"/>
          </a:xfrm>
          <a:prstGeom prst="rect">
            <a:avLst/>
          </a:prstGeom>
          <a:noFill/>
          <a:ln cap="flat">
            <a:noFill/>
          </a:ln>
        </p:spPr>
      </p:pic>
      <p:pic>
        <p:nvPicPr>
          <p:cNvPr id="5" name="Picture 2">
            <a:extLst>
              <a:ext uri="{FF2B5EF4-FFF2-40B4-BE49-F238E27FC236}">
                <a16:creationId xmlns:a16="http://schemas.microsoft.com/office/drawing/2014/main" id="{D72AA913-EE7C-5593-A764-782F64F15309}"/>
              </a:ext>
            </a:extLst>
          </p:cNvPr>
          <p:cNvPicPr>
            <a:picLocks noChangeAspect="1"/>
          </p:cNvPicPr>
          <p:nvPr/>
        </p:nvPicPr>
        <p:blipFill>
          <a:blip r:embed="rId4"/>
          <a:srcRect/>
          <a:stretch>
            <a:fillRect/>
          </a:stretch>
        </p:blipFill>
        <p:spPr>
          <a:xfrm>
            <a:off x="9336785" y="5911886"/>
            <a:ext cx="820710" cy="820710"/>
          </a:xfrm>
          <a:prstGeom prst="rect">
            <a:avLst/>
          </a:prstGeom>
          <a:noFill/>
          <a:ln cap="flat">
            <a:noFill/>
          </a:ln>
        </p:spPr>
      </p:pic>
      <p:pic>
        <p:nvPicPr>
          <p:cNvPr id="6" name="Picture 2" descr="2015 SAR-Ireland Speaker Series Tour">
            <a:extLst>
              <a:ext uri="{FF2B5EF4-FFF2-40B4-BE49-F238E27FC236}">
                <a16:creationId xmlns:a16="http://schemas.microsoft.com/office/drawing/2014/main" id="{9D29E5E2-3BD4-39F6-D412-90682D93C98E}"/>
              </a:ext>
            </a:extLst>
          </p:cNvPr>
          <p:cNvPicPr>
            <a:picLocks noChangeAspect="1"/>
          </p:cNvPicPr>
          <p:nvPr/>
        </p:nvPicPr>
        <p:blipFill>
          <a:blip r:embed="rId5"/>
          <a:srcRect/>
          <a:stretch>
            <a:fillRect/>
          </a:stretch>
        </p:blipFill>
        <p:spPr>
          <a:xfrm>
            <a:off x="10464818" y="5928708"/>
            <a:ext cx="820710" cy="820710"/>
          </a:xfrm>
          <a:prstGeom prst="rect">
            <a:avLst/>
          </a:prstGeom>
          <a:noFill/>
          <a:ln cap="flat">
            <a:noFill/>
          </a:ln>
        </p:spPr>
      </p:pic>
      <p:pic>
        <p:nvPicPr>
          <p:cNvPr id="8" name="Picture 7">
            <a:extLst>
              <a:ext uri="{FF2B5EF4-FFF2-40B4-BE49-F238E27FC236}">
                <a16:creationId xmlns:a16="http://schemas.microsoft.com/office/drawing/2014/main" id="{30123C3A-0C91-009B-BE16-CCA557A9693A}"/>
              </a:ext>
            </a:extLst>
          </p:cNvPr>
          <p:cNvPicPr>
            <a:picLocks noChangeAspect="1"/>
          </p:cNvPicPr>
          <p:nvPr/>
        </p:nvPicPr>
        <p:blipFill>
          <a:blip r:embed="rId6"/>
          <a:stretch>
            <a:fillRect/>
          </a:stretch>
        </p:blipFill>
        <p:spPr>
          <a:xfrm>
            <a:off x="6504492" y="5961729"/>
            <a:ext cx="1160832" cy="721025"/>
          </a:xfrm>
          <a:prstGeom prst="rect">
            <a:avLst/>
          </a:prstGeom>
          <a:noFill/>
          <a:ln cap="flat">
            <a:noFill/>
          </a:ln>
        </p:spPr>
      </p:pic>
      <p:pic>
        <p:nvPicPr>
          <p:cNvPr id="10" name="Picture 10" descr="A picture containing arrow&#10;&#10;Description automatically generated">
            <a:extLst>
              <a:ext uri="{FF2B5EF4-FFF2-40B4-BE49-F238E27FC236}">
                <a16:creationId xmlns:a16="http://schemas.microsoft.com/office/drawing/2014/main" id="{C5C682CC-6A4D-34B1-3946-D14F8787F43F}"/>
              </a:ext>
            </a:extLst>
          </p:cNvPr>
          <p:cNvPicPr>
            <a:picLocks noChangeAspect="1"/>
          </p:cNvPicPr>
          <p:nvPr/>
        </p:nvPicPr>
        <p:blipFill>
          <a:blip r:embed="rId7"/>
          <a:srcRect/>
          <a:stretch>
            <a:fillRect/>
          </a:stretch>
        </p:blipFill>
        <p:spPr>
          <a:xfrm>
            <a:off x="4943748" y="5873842"/>
            <a:ext cx="1253421" cy="790999"/>
          </a:xfrm>
          <a:prstGeom prst="rect">
            <a:avLst/>
          </a:prstGeom>
          <a:noFill/>
          <a:ln cap="flat">
            <a:noFill/>
          </a:ln>
        </p:spPr>
      </p:pic>
      <p:pic>
        <p:nvPicPr>
          <p:cNvPr id="13" name="Picture 12" descr="A circular logo with text&#10;&#10;Description automatically generated">
            <a:extLst>
              <a:ext uri="{FF2B5EF4-FFF2-40B4-BE49-F238E27FC236}">
                <a16:creationId xmlns:a16="http://schemas.microsoft.com/office/drawing/2014/main" id="{A6C98356-9A4D-57AD-70A2-4988F6E137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2647" y="5872248"/>
            <a:ext cx="1056815" cy="9216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825E-C01F-0BB4-6885-55AE51D60D0E}"/>
              </a:ext>
            </a:extLst>
          </p:cNvPr>
          <p:cNvSpPr>
            <a:spLocks noGrp="1"/>
          </p:cNvSpPr>
          <p:nvPr>
            <p:ph type="title"/>
          </p:nvPr>
        </p:nvSpPr>
        <p:spPr>
          <a:xfrm>
            <a:off x="0" y="250414"/>
            <a:ext cx="5960961" cy="787791"/>
          </a:xfrm>
        </p:spPr>
        <p:txBody>
          <a:bodyPr/>
          <a:lstStyle/>
          <a:p>
            <a:pPr algn="ctr"/>
            <a:r>
              <a:rPr lang="en-IE" b="1" dirty="0">
                <a:latin typeface="Calibri" panose="020F0502020204030204" pitchFamily="34" charset="0"/>
                <a:ea typeface="Calibri" panose="020F0502020204030204" pitchFamily="34" charset="0"/>
                <a:cs typeface="Calibri" panose="020F0502020204030204" pitchFamily="34" charset="0"/>
              </a:rPr>
              <a:t>Our MU Community</a:t>
            </a:r>
          </a:p>
        </p:txBody>
      </p:sp>
      <p:sp>
        <p:nvSpPr>
          <p:cNvPr id="3" name="Content Placeholder 2">
            <a:extLst>
              <a:ext uri="{FF2B5EF4-FFF2-40B4-BE49-F238E27FC236}">
                <a16:creationId xmlns:a16="http://schemas.microsoft.com/office/drawing/2014/main" id="{3DC99C53-C044-23CE-752E-FD2F1A52AB1F}"/>
              </a:ext>
            </a:extLst>
          </p:cNvPr>
          <p:cNvSpPr>
            <a:spLocks noGrp="1"/>
          </p:cNvSpPr>
          <p:nvPr>
            <p:ph idx="1"/>
          </p:nvPr>
        </p:nvSpPr>
        <p:spPr>
          <a:xfrm>
            <a:off x="243069" y="1246118"/>
            <a:ext cx="5527351" cy="5099891"/>
          </a:xfrm>
        </p:spPr>
        <p:txBody>
          <a:bodyPr>
            <a:normAutofit fontScale="85000" lnSpcReduction="10000"/>
          </a:bodyPr>
          <a:lstStyle/>
          <a:p>
            <a:pPr marL="452438">
              <a:spcBef>
                <a:spcPts val="0"/>
              </a:spcBef>
            </a:pPr>
            <a:r>
              <a:rPr lang="en-IE" sz="2600" b="1" dirty="0"/>
              <a:t>c.16,000 students</a:t>
            </a:r>
            <a:endParaRPr lang="en-IE" sz="2600" i="1" dirty="0"/>
          </a:p>
          <a:p>
            <a:pPr marL="223838" indent="0">
              <a:spcBef>
                <a:spcPts val="0"/>
              </a:spcBef>
              <a:buNone/>
            </a:pPr>
            <a:r>
              <a:rPr lang="en-IE" sz="2600" b="0" dirty="0"/>
              <a:t>      - </a:t>
            </a:r>
            <a:r>
              <a:rPr lang="en-IE" sz="2600" dirty="0"/>
              <a:t>g</a:t>
            </a:r>
            <a:r>
              <a:rPr lang="en-IE" sz="2600" b="0" dirty="0"/>
              <a:t>ender balanced, 55%F:45%M*</a:t>
            </a:r>
          </a:p>
          <a:p>
            <a:pPr marL="223838" indent="0">
              <a:spcBef>
                <a:spcPts val="0"/>
              </a:spcBef>
              <a:buNone/>
            </a:pPr>
            <a:r>
              <a:rPr lang="en-IE" sz="2600" dirty="0"/>
              <a:t>      - </a:t>
            </a:r>
            <a:r>
              <a:rPr lang="en-IE" sz="2600" b="0" dirty="0"/>
              <a:t>from over </a:t>
            </a:r>
            <a:r>
              <a:rPr lang="en-IE" sz="2600" dirty="0"/>
              <a:t>100 </a:t>
            </a:r>
            <a:r>
              <a:rPr lang="en-IE" sz="2600" b="0" dirty="0"/>
              <a:t>countries</a:t>
            </a:r>
          </a:p>
          <a:p>
            <a:pPr marL="223838" indent="0">
              <a:spcBef>
                <a:spcPts val="0"/>
              </a:spcBef>
              <a:buNone/>
            </a:pPr>
            <a:r>
              <a:rPr lang="en-IE" sz="2600" b="0" dirty="0"/>
              <a:t>      - </a:t>
            </a:r>
            <a:r>
              <a:rPr lang="en-IE" sz="2600" dirty="0"/>
              <a:t>c.</a:t>
            </a:r>
            <a:r>
              <a:rPr lang="en-IE" sz="2600" b="0" dirty="0"/>
              <a:t>1,000 international students</a:t>
            </a:r>
          </a:p>
          <a:p>
            <a:pPr marL="890588" indent="-352425">
              <a:spcBef>
                <a:spcPts val="0"/>
              </a:spcBef>
              <a:buNone/>
            </a:pPr>
            <a:r>
              <a:rPr lang="en-IE" sz="2600" dirty="0"/>
              <a:t> </a:t>
            </a:r>
            <a:r>
              <a:rPr lang="en-IE" sz="2600" b="0" dirty="0"/>
              <a:t>- increasing ethnic diversity </a:t>
            </a:r>
          </a:p>
          <a:p>
            <a:pPr marL="890588" indent="-352425">
              <a:spcBef>
                <a:spcPts val="0"/>
              </a:spcBef>
              <a:buNone/>
            </a:pPr>
            <a:r>
              <a:rPr lang="en-IE" sz="2600" dirty="0"/>
              <a:t> - 12% students from disadvantaged are</a:t>
            </a:r>
            <a:r>
              <a:rPr lang="en-IE" sz="2600" b="0" dirty="0"/>
              <a:t>as</a:t>
            </a:r>
            <a:endParaRPr lang="en-IE" sz="2600" b="0" i="1" dirty="0"/>
          </a:p>
          <a:p>
            <a:pPr marL="890588" indent="-352425">
              <a:spcBef>
                <a:spcPts val="0"/>
              </a:spcBef>
              <a:buNone/>
            </a:pPr>
            <a:endParaRPr lang="en-IE" sz="2600" b="0" i="1" dirty="0"/>
          </a:p>
          <a:p>
            <a:pPr marL="452438">
              <a:spcBef>
                <a:spcPts val="0"/>
              </a:spcBef>
            </a:pPr>
            <a:endParaRPr lang="en-IE" sz="2600" dirty="0"/>
          </a:p>
          <a:p>
            <a:pPr marL="452438">
              <a:spcBef>
                <a:spcPts val="0"/>
              </a:spcBef>
            </a:pPr>
            <a:r>
              <a:rPr lang="en-IE" sz="2600" b="1" dirty="0"/>
              <a:t>c.1,300 staff	</a:t>
            </a:r>
            <a:r>
              <a:rPr lang="en-IE" sz="2600" dirty="0"/>
              <a:t> </a:t>
            </a:r>
          </a:p>
          <a:p>
            <a:pPr marL="539750" lvl="1" indent="-87313">
              <a:spcBef>
                <a:spcPts val="0"/>
              </a:spcBef>
              <a:buNone/>
            </a:pPr>
            <a:r>
              <a:rPr lang="en-IE" sz="2600" dirty="0"/>
              <a:t>	- </a:t>
            </a:r>
            <a:r>
              <a:rPr lang="en-GB" sz="2600" dirty="0"/>
              <a:t>gender balanced, 58%F:42%M*</a:t>
            </a:r>
            <a:r>
              <a:rPr lang="en-IE" sz="2600" dirty="0"/>
              <a:t> </a:t>
            </a:r>
          </a:p>
          <a:p>
            <a:pPr marL="539750" lvl="1" indent="-87313">
              <a:spcBef>
                <a:spcPts val="0"/>
              </a:spcBef>
              <a:buNone/>
            </a:pPr>
            <a:r>
              <a:rPr lang="en-IE" sz="2600" dirty="0"/>
              <a:t>	- 45 nationalities</a:t>
            </a:r>
          </a:p>
          <a:p>
            <a:pPr marL="722313" lvl="1" indent="-271463">
              <a:spcBef>
                <a:spcPts val="0"/>
              </a:spcBef>
              <a:buNone/>
            </a:pPr>
            <a:r>
              <a:rPr lang="en-IE" sz="2600" dirty="0"/>
              <a:t>  - c.8% of staff have a disability**</a:t>
            </a:r>
          </a:p>
          <a:p>
            <a:pPr marL="452438" algn="ctr">
              <a:spcBef>
                <a:spcPts val="0"/>
              </a:spcBef>
            </a:pPr>
            <a:endParaRPr lang="en-IE" sz="2600" dirty="0"/>
          </a:p>
          <a:p>
            <a:pPr marL="452438" algn="ctr">
              <a:spcBef>
                <a:spcPts val="0"/>
              </a:spcBef>
            </a:pPr>
            <a:endParaRPr lang="en-IE" sz="2600" dirty="0"/>
          </a:p>
          <a:p>
            <a:pPr marL="223838" indent="0" algn="ctr">
              <a:spcBef>
                <a:spcPts val="0"/>
              </a:spcBef>
              <a:buNone/>
            </a:pPr>
            <a:r>
              <a:rPr lang="en-IE" sz="2600" b="1" i="1" dirty="0">
                <a:solidFill>
                  <a:srgbClr val="0070C0"/>
                </a:solidFill>
              </a:rPr>
              <a:t>Our diversity is our strength</a:t>
            </a:r>
          </a:p>
          <a:p>
            <a:pPr marL="223838" indent="0">
              <a:spcBef>
                <a:spcPts val="0"/>
              </a:spcBef>
              <a:buNone/>
            </a:pPr>
            <a:endParaRPr lang="en-IE" sz="2600" dirty="0"/>
          </a:p>
          <a:p>
            <a:pPr marL="223838" indent="0" algn="ctr">
              <a:spcBef>
                <a:spcPts val="0"/>
              </a:spcBef>
              <a:buNone/>
            </a:pPr>
            <a:r>
              <a:rPr lang="en-IE" sz="2600" b="1" dirty="0"/>
              <a:t>Equality, diversity and inclusion is a key enabler in the MU Strategic Plan 2023-2028</a:t>
            </a:r>
            <a:endParaRPr lang="en-IE" sz="2600" b="0" dirty="0"/>
          </a:p>
          <a:p>
            <a:endParaRPr lang="en-IE" dirty="0"/>
          </a:p>
          <a:p>
            <a:pPr marL="0" indent="0">
              <a:buNone/>
            </a:pPr>
            <a:endParaRPr lang="en-IE" dirty="0"/>
          </a:p>
        </p:txBody>
      </p:sp>
      <p:sp>
        <p:nvSpPr>
          <p:cNvPr id="5" name="Rectangle 2">
            <a:extLst>
              <a:ext uri="{FF2B5EF4-FFF2-40B4-BE49-F238E27FC236}">
                <a16:creationId xmlns:a16="http://schemas.microsoft.com/office/drawing/2014/main" id="{DD055228-C509-FA70-E996-08D172B26EAA}"/>
              </a:ext>
            </a:extLst>
          </p:cNvPr>
          <p:cNvSpPr>
            <a:spLocks noChangeArrowheads="1"/>
          </p:cNvSpPr>
          <p:nvPr/>
        </p:nvSpPr>
        <p:spPr bwMode="auto">
          <a:xfrm>
            <a:off x="216804" y="6323158"/>
            <a:ext cx="552735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IE" altLang="en-US" sz="11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Calibri" panose="020F0502020204030204" pitchFamily="34" charset="0"/>
              </a:rPr>
              <a:t>  *Not including non-binary, &lt;1%</a:t>
            </a:r>
          </a:p>
          <a:p>
            <a:pPr marL="0" marR="0" lvl="0" indent="0" algn="l" defTabSz="914400" rtl="0" eaLnBrk="0" fontAlgn="base" latinLnBrk="0" hangingPunct="0">
              <a:lnSpc>
                <a:spcPct val="100000"/>
              </a:lnSpc>
              <a:spcBef>
                <a:spcPct val="0"/>
              </a:spcBef>
              <a:spcAft>
                <a:spcPct val="0"/>
              </a:spcAft>
              <a:buClrTx/>
              <a:buSzTx/>
              <a:tabLst/>
            </a:pPr>
            <a:r>
              <a:rPr lang="en-IE" altLang="en-US" sz="1100" dirty="0">
                <a:latin typeface="Aptos" panose="020B0004020202020204" pitchFamily="34" charset="0"/>
                <a:cs typeface="Calibri" panose="020F0502020204030204" pitchFamily="34" charset="0"/>
              </a:rPr>
              <a:t>** From EDI Staff Survey, 2022</a:t>
            </a:r>
            <a:endParaRPr kumimoji="0" lang="en-IE" altLang="en-US" sz="500" b="0" i="0" u="none" strike="noStrike" cap="none" normalizeH="0" baseline="0" dirty="0">
              <a:ln>
                <a:noFill/>
              </a:ln>
              <a:solidFill>
                <a:schemeClr val="tx1"/>
              </a:solidFill>
              <a:effectLst/>
            </a:endParaRPr>
          </a:p>
        </p:txBody>
      </p:sp>
      <p:pic>
        <p:nvPicPr>
          <p:cNvPr id="1026" name="Picture 2">
            <a:extLst>
              <a:ext uri="{FF2B5EF4-FFF2-40B4-BE49-F238E27FC236}">
                <a16:creationId xmlns:a16="http://schemas.microsoft.com/office/drawing/2014/main" id="{F8BD9C0C-8DA3-C168-E5F1-3BD6708B9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962" y="0"/>
            <a:ext cx="62310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02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48A4E-FD2C-B193-6401-6812530639D1}"/>
            </a:ext>
          </a:extLst>
        </p:cNvPr>
        <p:cNvGrpSpPr/>
        <p:nvPr/>
      </p:nvGrpSpPr>
      <p:grpSpPr>
        <a:xfrm>
          <a:off x="0" y="0"/>
          <a:ext cx="0" cy="0"/>
          <a:chOff x="0" y="0"/>
          <a:chExt cx="0" cy="0"/>
        </a:xfrm>
      </p:grpSpPr>
      <p:grpSp>
        <p:nvGrpSpPr>
          <p:cNvPr id="30" name="Diagram 1">
            <a:extLst>
              <a:ext uri="{FF2B5EF4-FFF2-40B4-BE49-F238E27FC236}">
                <a16:creationId xmlns:a16="http://schemas.microsoft.com/office/drawing/2014/main" id="{E710E4D7-9DBC-BCF7-82F6-C4D4518AB688}"/>
              </a:ext>
            </a:extLst>
          </p:cNvPr>
          <p:cNvGrpSpPr/>
          <p:nvPr/>
        </p:nvGrpSpPr>
        <p:grpSpPr>
          <a:xfrm>
            <a:off x="206623" y="677396"/>
            <a:ext cx="8406545" cy="5484189"/>
            <a:chOff x="117335" y="786125"/>
            <a:chExt cx="8406545" cy="5484189"/>
          </a:xfrm>
        </p:grpSpPr>
        <p:sp>
          <p:nvSpPr>
            <p:cNvPr id="31" name="Rectangle 30">
              <a:extLst>
                <a:ext uri="{FF2B5EF4-FFF2-40B4-BE49-F238E27FC236}">
                  <a16:creationId xmlns:a16="http://schemas.microsoft.com/office/drawing/2014/main" id="{3C898DAA-55F1-489C-1866-E95CA26CAA6B}"/>
                </a:ext>
              </a:extLst>
            </p:cNvPr>
            <p:cNvSpPr/>
            <p:nvPr/>
          </p:nvSpPr>
          <p:spPr>
            <a:xfrm>
              <a:off x="117335" y="851644"/>
              <a:ext cx="8406545" cy="5418670"/>
            </a:xfrm>
            <a:prstGeom prst="rect">
              <a:avLst/>
            </a:prstGeom>
            <a:solidFill>
              <a:srgbClr val="FFFFF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2" name="Freeform: Shape 31">
              <a:extLst>
                <a:ext uri="{FF2B5EF4-FFF2-40B4-BE49-F238E27FC236}">
                  <a16:creationId xmlns:a16="http://schemas.microsoft.com/office/drawing/2014/main" id="{39812760-D80E-D535-A640-3EBC158964AC}"/>
                </a:ext>
              </a:extLst>
            </p:cNvPr>
            <p:cNvSpPr/>
            <p:nvPr/>
          </p:nvSpPr>
          <p:spPr>
            <a:xfrm>
              <a:off x="3567010" y="2231236"/>
              <a:ext cx="1767352" cy="17675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ED7D31">
                <a:alpha val="50000"/>
              </a:srgbClr>
            </a:solid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3" name="Freeform: Shape 32">
              <a:extLst>
                <a:ext uri="{FF2B5EF4-FFF2-40B4-BE49-F238E27FC236}">
                  <a16:creationId xmlns:a16="http://schemas.microsoft.com/office/drawing/2014/main" id="{53369599-D34E-010F-F60A-109CD822A98E}"/>
                </a:ext>
              </a:extLst>
            </p:cNvPr>
            <p:cNvSpPr/>
            <p:nvPr/>
          </p:nvSpPr>
          <p:spPr>
            <a:xfrm>
              <a:off x="2924914" y="786125"/>
              <a:ext cx="2851346" cy="657280"/>
            </a:xfrm>
            <a:custGeom>
              <a:avLst/>
              <a:gdLst>
                <a:gd name="f0" fmla="val 10800000"/>
                <a:gd name="f1" fmla="val 5400000"/>
                <a:gd name="f2" fmla="val 180"/>
                <a:gd name="f3" fmla="val w"/>
                <a:gd name="f4" fmla="val h"/>
                <a:gd name="f5" fmla="val 0"/>
                <a:gd name="f6" fmla="val 2851348"/>
                <a:gd name="f7" fmla="val 1083733"/>
                <a:gd name="f8" fmla="+- 0 0 -90"/>
                <a:gd name="f9" fmla="*/ f3 1 2851348"/>
                <a:gd name="f10" fmla="*/ f4 1 1083733"/>
                <a:gd name="f11" fmla="+- f7 0 f5"/>
                <a:gd name="f12" fmla="+- f6 0 f5"/>
                <a:gd name="f13" fmla="*/ f8 f0 1"/>
                <a:gd name="f14" fmla="*/ f12 1 2851348"/>
                <a:gd name="f15" fmla="*/ f11 1 1083733"/>
                <a:gd name="f16" fmla="*/ 0 f12 1"/>
                <a:gd name="f17" fmla="*/ 0 f11 1"/>
                <a:gd name="f18" fmla="*/ 2851348 f12 1"/>
                <a:gd name="f19" fmla="*/ 1083733 f11 1"/>
                <a:gd name="f20" fmla="*/ f13 1 f2"/>
                <a:gd name="f21" fmla="*/ f16 1 2851348"/>
                <a:gd name="f22" fmla="*/ f17 1 1083733"/>
                <a:gd name="f23" fmla="*/ f18 1 2851348"/>
                <a:gd name="f24" fmla="*/ f19 1 108373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851348" h="1083733">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IE" sz="2200" b="0" i="0" u="none" strike="noStrike" kern="1200" cap="none" spc="0" baseline="0" dirty="0">
                  <a:solidFill>
                    <a:srgbClr val="000000"/>
                  </a:solidFill>
                  <a:uFillTx/>
                  <a:latin typeface="Calibri"/>
                </a:rPr>
                <a:t>Access &amp; Widening Participation</a:t>
              </a:r>
            </a:p>
          </p:txBody>
        </p:sp>
        <p:sp>
          <p:nvSpPr>
            <p:cNvPr id="34" name="Freeform: Shape 33">
              <a:extLst>
                <a:ext uri="{FF2B5EF4-FFF2-40B4-BE49-F238E27FC236}">
                  <a16:creationId xmlns:a16="http://schemas.microsoft.com/office/drawing/2014/main" id="{A1C34297-6E96-8535-72A0-42DBBD2046A2}"/>
                </a:ext>
              </a:extLst>
            </p:cNvPr>
            <p:cNvSpPr/>
            <p:nvPr/>
          </p:nvSpPr>
          <p:spPr>
            <a:xfrm>
              <a:off x="4085438" y="2480492"/>
              <a:ext cx="1767352" cy="17675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A5A5A5">
                <a:alpha val="50000"/>
              </a:srgbClr>
            </a:solid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5" name="Freeform: Shape 34">
              <a:extLst>
                <a:ext uri="{FF2B5EF4-FFF2-40B4-BE49-F238E27FC236}">
                  <a16:creationId xmlns:a16="http://schemas.microsoft.com/office/drawing/2014/main" id="{6AFF42D1-4EED-98B8-5C93-61202DFD0992}"/>
                </a:ext>
              </a:extLst>
            </p:cNvPr>
            <p:cNvSpPr/>
            <p:nvPr/>
          </p:nvSpPr>
          <p:spPr>
            <a:xfrm>
              <a:off x="6192753" y="1393069"/>
              <a:ext cx="1914634" cy="1192103"/>
            </a:xfrm>
            <a:custGeom>
              <a:avLst/>
              <a:gdLst>
                <a:gd name="f0" fmla="val 10800000"/>
                <a:gd name="f1" fmla="val 5400000"/>
                <a:gd name="f2" fmla="val 180"/>
                <a:gd name="f3" fmla="val w"/>
                <a:gd name="f4" fmla="val h"/>
                <a:gd name="f5" fmla="val 0"/>
                <a:gd name="f6" fmla="val 1914631"/>
                <a:gd name="f7" fmla="val 1192106"/>
                <a:gd name="f8" fmla="+- 0 0 -90"/>
                <a:gd name="f9" fmla="*/ f3 1 1914631"/>
                <a:gd name="f10" fmla="*/ f4 1 1192106"/>
                <a:gd name="f11" fmla="+- f7 0 f5"/>
                <a:gd name="f12" fmla="+- f6 0 f5"/>
                <a:gd name="f13" fmla="*/ f8 f0 1"/>
                <a:gd name="f14" fmla="*/ f12 1 1914631"/>
                <a:gd name="f15" fmla="*/ f11 1 1192106"/>
                <a:gd name="f16" fmla="*/ 0 f12 1"/>
                <a:gd name="f17" fmla="*/ 0 f11 1"/>
                <a:gd name="f18" fmla="*/ 1914631 f12 1"/>
                <a:gd name="f19" fmla="*/ 1192106 f11 1"/>
                <a:gd name="f20" fmla="*/ f13 1 f2"/>
                <a:gd name="f21" fmla="*/ f16 1 1914631"/>
                <a:gd name="f22" fmla="*/ f17 1 1192106"/>
                <a:gd name="f23" fmla="*/ f18 1 1914631"/>
                <a:gd name="f24" fmla="*/ f19 1 119210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14631" h="1192106">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IE" sz="2200" b="0" i="0" u="none" strike="noStrike" kern="1200" cap="none" spc="0" baseline="0" dirty="0">
                  <a:solidFill>
                    <a:srgbClr val="000000"/>
                  </a:solidFill>
                  <a:uFillTx/>
                  <a:latin typeface="Calibri"/>
                </a:rPr>
                <a:t>Gender Equality</a:t>
              </a:r>
            </a:p>
          </p:txBody>
        </p:sp>
        <p:sp>
          <p:nvSpPr>
            <p:cNvPr id="38" name="Freeform: Shape 37">
              <a:extLst>
                <a:ext uri="{FF2B5EF4-FFF2-40B4-BE49-F238E27FC236}">
                  <a16:creationId xmlns:a16="http://schemas.microsoft.com/office/drawing/2014/main" id="{533CEB5F-61CB-E7E6-24A1-1A9C9255CC01}"/>
                </a:ext>
              </a:extLst>
            </p:cNvPr>
            <p:cNvSpPr/>
            <p:nvPr/>
          </p:nvSpPr>
          <p:spPr>
            <a:xfrm>
              <a:off x="4212832" y="3041321"/>
              <a:ext cx="1767352" cy="17675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alpha val="50000"/>
              </a:srgbClr>
            </a:solid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9" name="Freeform: Shape 38">
              <a:extLst>
                <a:ext uri="{FF2B5EF4-FFF2-40B4-BE49-F238E27FC236}">
                  <a16:creationId xmlns:a16="http://schemas.microsoft.com/office/drawing/2014/main" id="{579178B9-65A7-A2ED-B02E-86E78C5D7285}"/>
                </a:ext>
              </a:extLst>
            </p:cNvPr>
            <p:cNvSpPr/>
            <p:nvPr/>
          </p:nvSpPr>
          <p:spPr>
            <a:xfrm>
              <a:off x="6181837" y="3452403"/>
              <a:ext cx="1877811" cy="933759"/>
            </a:xfrm>
            <a:custGeom>
              <a:avLst/>
              <a:gdLst>
                <a:gd name="f0" fmla="val 10800000"/>
                <a:gd name="f1" fmla="val 5400000"/>
                <a:gd name="f2" fmla="val 180"/>
                <a:gd name="f3" fmla="val w"/>
                <a:gd name="f4" fmla="val h"/>
                <a:gd name="f5" fmla="val 0"/>
                <a:gd name="f6" fmla="val 1877811"/>
                <a:gd name="f7" fmla="val 1273386"/>
                <a:gd name="f8" fmla="+- 0 0 -90"/>
                <a:gd name="f9" fmla="*/ f3 1 1877811"/>
                <a:gd name="f10" fmla="*/ f4 1 1273386"/>
                <a:gd name="f11" fmla="+- f7 0 f5"/>
                <a:gd name="f12" fmla="+- f6 0 f5"/>
                <a:gd name="f13" fmla="*/ f8 f0 1"/>
                <a:gd name="f14" fmla="*/ f12 1 1877811"/>
                <a:gd name="f15" fmla="*/ f11 1 1273386"/>
                <a:gd name="f16" fmla="*/ 0 f12 1"/>
                <a:gd name="f17" fmla="*/ 0 f11 1"/>
                <a:gd name="f18" fmla="*/ 1877811 f12 1"/>
                <a:gd name="f19" fmla="*/ 1273386 f11 1"/>
                <a:gd name="f20" fmla="*/ f13 1 f2"/>
                <a:gd name="f21" fmla="*/ f16 1 1877811"/>
                <a:gd name="f22" fmla="*/ f17 1 1273386"/>
                <a:gd name="f23" fmla="*/ f18 1 1877811"/>
                <a:gd name="f24" fmla="*/ f19 1 127338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877811" h="1273386">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IE" sz="2200" b="0" i="0" u="none" strike="noStrike" kern="1200" cap="none" spc="0" baseline="0" dirty="0">
                  <a:solidFill>
                    <a:srgbClr val="000000"/>
                  </a:solidFill>
                  <a:uFillTx/>
                  <a:latin typeface="Calibri"/>
                </a:rPr>
                <a:t>LGBTQIA+</a:t>
              </a:r>
            </a:p>
          </p:txBody>
        </p:sp>
        <p:sp>
          <p:nvSpPr>
            <p:cNvPr id="40" name="Freeform: Shape 39">
              <a:extLst>
                <a:ext uri="{FF2B5EF4-FFF2-40B4-BE49-F238E27FC236}">
                  <a16:creationId xmlns:a16="http://schemas.microsoft.com/office/drawing/2014/main" id="{C25E0EC2-A08A-7F42-588D-8297302FB35A}"/>
                </a:ext>
              </a:extLst>
            </p:cNvPr>
            <p:cNvSpPr/>
            <p:nvPr/>
          </p:nvSpPr>
          <p:spPr>
            <a:xfrm>
              <a:off x="3854205" y="3491078"/>
              <a:ext cx="1767352" cy="17675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5B9BD5">
                <a:alpha val="50000"/>
              </a:srgbClr>
            </a:solid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42" name="Freeform: Shape 41">
              <a:extLst>
                <a:ext uri="{FF2B5EF4-FFF2-40B4-BE49-F238E27FC236}">
                  <a16:creationId xmlns:a16="http://schemas.microsoft.com/office/drawing/2014/main" id="{5896D7E4-B1A3-E2A2-88BC-0947C9962A75}"/>
                </a:ext>
              </a:extLst>
            </p:cNvPr>
            <p:cNvSpPr/>
            <p:nvPr/>
          </p:nvSpPr>
          <p:spPr>
            <a:xfrm>
              <a:off x="5440433" y="4877144"/>
              <a:ext cx="2025094" cy="1165009"/>
            </a:xfrm>
            <a:custGeom>
              <a:avLst/>
              <a:gdLst>
                <a:gd name="f0" fmla="val 10800000"/>
                <a:gd name="f1" fmla="val 5400000"/>
                <a:gd name="f2" fmla="val 180"/>
                <a:gd name="f3" fmla="val w"/>
                <a:gd name="f4" fmla="val h"/>
                <a:gd name="f5" fmla="val 0"/>
                <a:gd name="f6" fmla="val 2025091"/>
                <a:gd name="f7" fmla="val 1165013"/>
                <a:gd name="f8" fmla="+- 0 0 -90"/>
                <a:gd name="f9" fmla="*/ f3 1 2025091"/>
                <a:gd name="f10" fmla="*/ f4 1 1165013"/>
                <a:gd name="f11" fmla="+- f7 0 f5"/>
                <a:gd name="f12" fmla="+- f6 0 f5"/>
                <a:gd name="f13" fmla="*/ f8 f0 1"/>
                <a:gd name="f14" fmla="*/ f12 1 2025091"/>
                <a:gd name="f15" fmla="*/ f11 1 1165013"/>
                <a:gd name="f16" fmla="*/ 0 f12 1"/>
                <a:gd name="f17" fmla="*/ 0 f11 1"/>
                <a:gd name="f18" fmla="*/ 2025091 f12 1"/>
                <a:gd name="f19" fmla="*/ 1165013 f11 1"/>
                <a:gd name="f20" fmla="*/ f13 1 f2"/>
                <a:gd name="f21" fmla="*/ f16 1 2025091"/>
                <a:gd name="f22" fmla="*/ f17 1 1165013"/>
                <a:gd name="f23" fmla="*/ f18 1 2025091"/>
                <a:gd name="f24" fmla="*/ f19 1 116501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25091" h="1165013">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IE" sz="2200" b="0" i="0" u="none" strike="noStrike" kern="1200" cap="none" spc="0" baseline="0">
                  <a:solidFill>
                    <a:srgbClr val="000000"/>
                  </a:solidFill>
                  <a:uFillTx/>
                  <a:latin typeface="Calibri"/>
                </a:rPr>
                <a:t>Race Equality</a:t>
              </a:r>
            </a:p>
          </p:txBody>
        </p:sp>
        <p:sp>
          <p:nvSpPr>
            <p:cNvPr id="43" name="Freeform: Shape 42">
              <a:extLst>
                <a:ext uri="{FF2B5EF4-FFF2-40B4-BE49-F238E27FC236}">
                  <a16:creationId xmlns:a16="http://schemas.microsoft.com/office/drawing/2014/main" id="{105774C6-18FE-90BD-99AF-E840EE72288D}"/>
                </a:ext>
              </a:extLst>
            </p:cNvPr>
            <p:cNvSpPr/>
            <p:nvPr/>
          </p:nvSpPr>
          <p:spPr>
            <a:xfrm>
              <a:off x="3279815" y="3491078"/>
              <a:ext cx="1767352" cy="17675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0AD47">
                <a:alpha val="50000"/>
              </a:srgbClr>
            </a:solid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45" name="Freeform: Shape 44">
              <a:extLst>
                <a:ext uri="{FF2B5EF4-FFF2-40B4-BE49-F238E27FC236}">
                  <a16:creationId xmlns:a16="http://schemas.microsoft.com/office/drawing/2014/main" id="{F8BAC579-0675-E261-CCE4-30CF48E3D7D2}"/>
                </a:ext>
              </a:extLst>
            </p:cNvPr>
            <p:cNvSpPr/>
            <p:nvPr/>
          </p:nvSpPr>
          <p:spPr>
            <a:xfrm>
              <a:off x="1431465" y="5105296"/>
              <a:ext cx="2025094" cy="1165009"/>
            </a:xfrm>
            <a:custGeom>
              <a:avLst/>
              <a:gdLst>
                <a:gd name="f0" fmla="val 10800000"/>
                <a:gd name="f1" fmla="val 5400000"/>
                <a:gd name="f2" fmla="val 180"/>
                <a:gd name="f3" fmla="val w"/>
                <a:gd name="f4" fmla="val h"/>
                <a:gd name="f5" fmla="val 0"/>
                <a:gd name="f6" fmla="val 2025091"/>
                <a:gd name="f7" fmla="val 1165013"/>
                <a:gd name="f8" fmla="+- 0 0 -90"/>
                <a:gd name="f9" fmla="*/ f3 1 2025091"/>
                <a:gd name="f10" fmla="*/ f4 1 1165013"/>
                <a:gd name="f11" fmla="+- f7 0 f5"/>
                <a:gd name="f12" fmla="+- f6 0 f5"/>
                <a:gd name="f13" fmla="*/ f8 f0 1"/>
                <a:gd name="f14" fmla="*/ f12 1 2025091"/>
                <a:gd name="f15" fmla="*/ f11 1 1165013"/>
                <a:gd name="f16" fmla="*/ 0 f12 1"/>
                <a:gd name="f17" fmla="*/ 0 f11 1"/>
                <a:gd name="f18" fmla="*/ 2025091 f12 1"/>
                <a:gd name="f19" fmla="*/ 1165013 f11 1"/>
                <a:gd name="f20" fmla="*/ f13 1 f2"/>
                <a:gd name="f21" fmla="*/ f16 1 2025091"/>
                <a:gd name="f22" fmla="*/ f17 1 1165013"/>
                <a:gd name="f23" fmla="*/ f18 1 2025091"/>
                <a:gd name="f24" fmla="*/ f19 1 116501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25091" h="1165013">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IE" sz="2200" b="0" i="0" u="none" strike="noStrike" kern="1200" cap="none" spc="0" baseline="0">
                  <a:solidFill>
                    <a:srgbClr val="000000"/>
                  </a:solidFill>
                  <a:uFillTx/>
                  <a:latin typeface="Calibri"/>
                </a:rPr>
                <a:t>Disability</a:t>
              </a:r>
            </a:p>
          </p:txBody>
        </p:sp>
        <p:sp>
          <p:nvSpPr>
            <p:cNvPr id="46" name="Freeform: Shape 45">
              <a:extLst>
                <a:ext uri="{FF2B5EF4-FFF2-40B4-BE49-F238E27FC236}">
                  <a16:creationId xmlns:a16="http://schemas.microsoft.com/office/drawing/2014/main" id="{2088BCCD-5F5C-16E2-DDBA-2FC3FDE4A7EC}"/>
                </a:ext>
              </a:extLst>
            </p:cNvPr>
            <p:cNvSpPr/>
            <p:nvPr/>
          </p:nvSpPr>
          <p:spPr>
            <a:xfrm>
              <a:off x="2921197" y="3041321"/>
              <a:ext cx="1767352" cy="17675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ED7D31">
                <a:alpha val="50000"/>
              </a:srgbClr>
            </a:solid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47" name="Freeform: Shape 46">
              <a:extLst>
                <a:ext uri="{FF2B5EF4-FFF2-40B4-BE49-F238E27FC236}">
                  <a16:creationId xmlns:a16="http://schemas.microsoft.com/office/drawing/2014/main" id="{67F3886C-8086-1D05-7CB9-3649C1240F07}"/>
                </a:ext>
              </a:extLst>
            </p:cNvPr>
            <p:cNvSpPr/>
            <p:nvPr/>
          </p:nvSpPr>
          <p:spPr>
            <a:xfrm>
              <a:off x="348587" y="3401430"/>
              <a:ext cx="2398114" cy="1273384"/>
            </a:xfrm>
            <a:custGeom>
              <a:avLst/>
              <a:gdLst>
                <a:gd name="f0" fmla="val 10800000"/>
                <a:gd name="f1" fmla="val 5400000"/>
                <a:gd name="f2" fmla="val 180"/>
                <a:gd name="f3" fmla="val w"/>
                <a:gd name="f4" fmla="val h"/>
                <a:gd name="f5" fmla="val 0"/>
                <a:gd name="f6" fmla="val 2398116"/>
                <a:gd name="f7" fmla="val 1273386"/>
                <a:gd name="f8" fmla="+- 0 0 -90"/>
                <a:gd name="f9" fmla="*/ f3 1 2398116"/>
                <a:gd name="f10" fmla="*/ f4 1 1273386"/>
                <a:gd name="f11" fmla="+- f7 0 f5"/>
                <a:gd name="f12" fmla="+- f6 0 f5"/>
                <a:gd name="f13" fmla="*/ f8 f0 1"/>
                <a:gd name="f14" fmla="*/ f12 1 2398116"/>
                <a:gd name="f15" fmla="*/ f11 1 1273386"/>
                <a:gd name="f16" fmla="*/ 0 f12 1"/>
                <a:gd name="f17" fmla="*/ 0 f11 1"/>
                <a:gd name="f18" fmla="*/ 2398116 f12 1"/>
                <a:gd name="f19" fmla="*/ 1273386 f11 1"/>
                <a:gd name="f20" fmla="*/ f13 1 f2"/>
                <a:gd name="f21" fmla="*/ f16 1 2398116"/>
                <a:gd name="f22" fmla="*/ f17 1 1273386"/>
                <a:gd name="f23" fmla="*/ f18 1 2398116"/>
                <a:gd name="f24" fmla="*/ f19 1 127338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398116" h="1273386">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IE" sz="2200" b="0" i="0" u="none" strike="noStrike" kern="1200" cap="none" spc="0" baseline="0">
                  <a:solidFill>
                    <a:srgbClr val="000000"/>
                  </a:solidFill>
                  <a:uFillTx/>
                  <a:latin typeface="Calibri"/>
                </a:rPr>
                <a:t>Excellence in Exile </a:t>
              </a:r>
              <a:r>
                <a:rPr lang="en-IE" sz="1200" b="0" i="1" u="none" strike="noStrike" kern="1200" cap="none" spc="0" baseline="0">
                  <a:solidFill>
                    <a:srgbClr val="000000"/>
                  </a:solidFill>
                  <a:uFillTx/>
                  <a:latin typeface="Calibri"/>
                </a:rPr>
                <a:t>Refugees, Asylum Seekers &amp; Migrants</a:t>
              </a:r>
            </a:p>
          </p:txBody>
        </p:sp>
        <p:sp>
          <p:nvSpPr>
            <p:cNvPr id="48" name="Freeform: Shape 47">
              <a:extLst>
                <a:ext uri="{FF2B5EF4-FFF2-40B4-BE49-F238E27FC236}">
                  <a16:creationId xmlns:a16="http://schemas.microsoft.com/office/drawing/2014/main" id="{09031565-9BB3-EB64-735B-3D0F0CDF18A9}"/>
                </a:ext>
              </a:extLst>
            </p:cNvPr>
            <p:cNvSpPr/>
            <p:nvPr/>
          </p:nvSpPr>
          <p:spPr>
            <a:xfrm>
              <a:off x="3048591" y="2480492"/>
              <a:ext cx="1767352" cy="17675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alpha val="50000"/>
              </a:srgbClr>
            </a:solid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49" name="Freeform: Shape 48">
              <a:extLst>
                <a:ext uri="{FF2B5EF4-FFF2-40B4-BE49-F238E27FC236}">
                  <a16:creationId xmlns:a16="http://schemas.microsoft.com/office/drawing/2014/main" id="{7793F8C7-A7AB-11D0-0838-642AE2AB8AE0}"/>
                </a:ext>
              </a:extLst>
            </p:cNvPr>
            <p:cNvSpPr/>
            <p:nvPr/>
          </p:nvSpPr>
          <p:spPr>
            <a:xfrm>
              <a:off x="961140" y="1639863"/>
              <a:ext cx="1914634" cy="741094"/>
            </a:xfrm>
            <a:custGeom>
              <a:avLst/>
              <a:gdLst>
                <a:gd name="f0" fmla="val 10800000"/>
                <a:gd name="f1" fmla="val 5400000"/>
                <a:gd name="f2" fmla="val 180"/>
                <a:gd name="f3" fmla="val w"/>
                <a:gd name="f4" fmla="val h"/>
                <a:gd name="f5" fmla="val 0"/>
                <a:gd name="f6" fmla="val 1914631"/>
                <a:gd name="f7" fmla="val 1192106"/>
                <a:gd name="f8" fmla="+- 0 0 -90"/>
                <a:gd name="f9" fmla="*/ f3 1 1914631"/>
                <a:gd name="f10" fmla="*/ f4 1 1192106"/>
                <a:gd name="f11" fmla="+- f7 0 f5"/>
                <a:gd name="f12" fmla="+- f6 0 f5"/>
                <a:gd name="f13" fmla="*/ f8 f0 1"/>
                <a:gd name="f14" fmla="*/ f12 1 1914631"/>
                <a:gd name="f15" fmla="*/ f11 1 1192106"/>
                <a:gd name="f16" fmla="*/ 0 f12 1"/>
                <a:gd name="f17" fmla="*/ 0 f11 1"/>
                <a:gd name="f18" fmla="*/ 1914631 f12 1"/>
                <a:gd name="f19" fmla="*/ 1192106 f11 1"/>
                <a:gd name="f20" fmla="*/ f13 1 f2"/>
                <a:gd name="f21" fmla="*/ f16 1 1914631"/>
                <a:gd name="f22" fmla="*/ f17 1 1192106"/>
                <a:gd name="f23" fmla="*/ f18 1 1914631"/>
                <a:gd name="f24" fmla="*/ f19 1 119210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14631" h="1192106">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IE" sz="2200" b="0" i="0" u="none" strike="noStrike" kern="1200" cap="none" spc="0" baseline="0" dirty="0">
                  <a:solidFill>
                    <a:srgbClr val="000000"/>
                  </a:solidFill>
                  <a:uFillTx/>
                  <a:latin typeface="Calibri"/>
                </a:rPr>
                <a:t>Intersectionality</a:t>
              </a:r>
            </a:p>
          </p:txBody>
        </p:sp>
      </p:grpSp>
      <p:pic>
        <p:nvPicPr>
          <p:cNvPr id="20" name="Picture 23">
            <a:extLst>
              <a:ext uri="{FF2B5EF4-FFF2-40B4-BE49-F238E27FC236}">
                <a16:creationId xmlns:a16="http://schemas.microsoft.com/office/drawing/2014/main" id="{F2E77222-C674-E154-94E8-D7F154F290C5}"/>
              </a:ext>
            </a:extLst>
          </p:cNvPr>
          <p:cNvPicPr>
            <a:picLocks noChangeAspect="1"/>
          </p:cNvPicPr>
          <p:nvPr/>
        </p:nvPicPr>
        <p:blipFill>
          <a:blip r:embed="rId3"/>
          <a:srcRect l="2989" b="-1344"/>
          <a:stretch>
            <a:fillRect/>
          </a:stretch>
        </p:blipFill>
        <p:spPr>
          <a:xfrm>
            <a:off x="2869331" y="2091322"/>
            <a:ext cx="3203161" cy="3201232"/>
          </a:xfrm>
          <a:prstGeom prst="rect">
            <a:avLst/>
          </a:prstGeom>
          <a:noFill/>
          <a:ln cap="flat">
            <a:noFill/>
          </a:ln>
        </p:spPr>
      </p:pic>
      <p:sp>
        <p:nvSpPr>
          <p:cNvPr id="4" name="Rectangle: Rounded Corners 3">
            <a:extLst>
              <a:ext uri="{FF2B5EF4-FFF2-40B4-BE49-F238E27FC236}">
                <a16:creationId xmlns:a16="http://schemas.microsoft.com/office/drawing/2014/main" id="{22F95DA8-8B92-3F4D-EE88-3E88957F541D}"/>
              </a:ext>
            </a:extLst>
          </p:cNvPr>
          <p:cNvSpPr/>
          <p:nvPr/>
        </p:nvSpPr>
        <p:spPr>
          <a:xfrm>
            <a:off x="3452701" y="3379812"/>
            <a:ext cx="2015959" cy="55681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000000"/>
          </a:solidFill>
          <a:ln w="12700" cap="flat">
            <a:solidFill>
              <a:schemeClr val="tx1"/>
            </a:solidFill>
            <a:prstDash val="solid"/>
          </a:ln>
        </p:spPr>
        <p:txBody>
          <a:bodyPr vert="horz" wrap="square" lIns="91440" tIns="45720" rIns="91440" bIns="45720" anchor="ctr" anchorCtr="1" compatLnSpc="1">
            <a:noAutofit/>
          </a:bodyPr>
          <a:lstStyle/>
          <a:p>
            <a:pPr marL="0" marR="0" lvl="0" indent="0" algn="ctr" defTabSz="17939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500" b="1" dirty="0">
                <a:solidFill>
                  <a:srgbClr val="FFFFFF"/>
                </a:solidFill>
                <a:latin typeface="Cavolini" pitchFamily="66"/>
                <a:cs typeface="Cavolini" pitchFamily="66"/>
              </a:rPr>
              <a:t>EDI</a:t>
            </a:r>
            <a:endParaRPr lang="en-IE" sz="4500" b="1" i="0" u="none" strike="noStrike" kern="1200" cap="none" spc="0" baseline="0" dirty="0">
              <a:solidFill>
                <a:srgbClr val="FFFFFF"/>
              </a:solidFill>
              <a:uFillTx/>
              <a:latin typeface="Cavolini" pitchFamily="66"/>
              <a:cs typeface="Cavolini" pitchFamily="66"/>
            </a:endParaRPr>
          </a:p>
        </p:txBody>
      </p:sp>
      <p:grpSp>
        <p:nvGrpSpPr>
          <p:cNvPr id="5" name="Group 4">
            <a:extLst>
              <a:ext uri="{FF2B5EF4-FFF2-40B4-BE49-F238E27FC236}">
                <a16:creationId xmlns:a16="http://schemas.microsoft.com/office/drawing/2014/main" id="{E5985F28-57F8-14FC-56A0-B6547AEDDF1B}"/>
              </a:ext>
            </a:extLst>
          </p:cNvPr>
          <p:cNvGrpSpPr/>
          <p:nvPr/>
        </p:nvGrpSpPr>
        <p:grpSpPr>
          <a:xfrm>
            <a:off x="356716" y="1342249"/>
            <a:ext cx="7824974" cy="5398709"/>
            <a:chOff x="266776" y="1419015"/>
            <a:chExt cx="7824974" cy="5398709"/>
          </a:xfrm>
        </p:grpSpPr>
        <p:sp>
          <p:nvSpPr>
            <p:cNvPr id="6" name="Rectangle: Rounded Corners 3">
              <a:extLst>
                <a:ext uri="{FF2B5EF4-FFF2-40B4-BE49-F238E27FC236}">
                  <a16:creationId xmlns:a16="http://schemas.microsoft.com/office/drawing/2014/main" id="{AD9E7B2B-67E9-A722-5968-C447C823FF5A}"/>
                </a:ext>
              </a:extLst>
            </p:cNvPr>
            <p:cNvSpPr/>
            <p:nvPr/>
          </p:nvSpPr>
          <p:spPr>
            <a:xfrm>
              <a:off x="3327364" y="3443968"/>
              <a:ext cx="2015959" cy="55681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000000"/>
            </a:solidFill>
            <a:ln w="12700" cap="flat">
              <a:solidFill>
                <a:schemeClr val="tx1"/>
              </a:solidFill>
              <a:prstDash val="solid"/>
            </a:ln>
          </p:spPr>
          <p:txBody>
            <a:bodyPr vert="horz" wrap="square" lIns="91440" tIns="45720" rIns="91440" bIns="45720" anchor="ctr" anchorCtr="1" compatLnSpc="1">
              <a:noAutofit/>
            </a:bodyPr>
            <a:lstStyle/>
            <a:p>
              <a:pPr marL="0" marR="0" lvl="0" indent="0" algn="ctr" defTabSz="17939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500" b="1" dirty="0">
                  <a:solidFill>
                    <a:srgbClr val="FFFFFF"/>
                  </a:solidFill>
                  <a:latin typeface="Cavolini" pitchFamily="66"/>
                  <a:cs typeface="Cavolini" pitchFamily="66"/>
                </a:rPr>
                <a:t>EDI</a:t>
              </a:r>
              <a:endParaRPr lang="en-IE" sz="4500" b="1" i="0" u="none" strike="noStrike" kern="1200" cap="none" spc="0" baseline="0" dirty="0">
                <a:solidFill>
                  <a:srgbClr val="FFFFFF"/>
                </a:solidFill>
                <a:uFillTx/>
                <a:latin typeface="Cavolini" pitchFamily="66"/>
                <a:cs typeface="Cavolini" pitchFamily="66"/>
              </a:endParaRPr>
            </a:p>
          </p:txBody>
        </p:sp>
        <p:sp>
          <p:nvSpPr>
            <p:cNvPr id="7" name="Rectangle: Rounded Corners 18">
              <a:extLst>
                <a:ext uri="{FF2B5EF4-FFF2-40B4-BE49-F238E27FC236}">
                  <a16:creationId xmlns:a16="http://schemas.microsoft.com/office/drawing/2014/main" id="{6A33E76C-B451-89C5-FD2C-162639A95329}"/>
                </a:ext>
              </a:extLst>
            </p:cNvPr>
            <p:cNvSpPr/>
            <p:nvPr/>
          </p:nvSpPr>
          <p:spPr>
            <a:xfrm>
              <a:off x="3602005" y="5997014"/>
              <a:ext cx="2015959" cy="82071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12700" cap="flat">
              <a:noFill/>
              <a:prstDash val="solid"/>
            </a:ln>
          </p:spPr>
          <p:txBody>
            <a:bodyPr vert="horz" wrap="square" lIns="91440" tIns="45720" rIns="91440" bIns="45720" anchor="ctr" anchorCtr="0" compatLnSpc="1">
              <a:noAutofit/>
            </a:bodyPr>
            <a:lstStyle/>
            <a:p>
              <a:pPr marL="0" marR="0" lvl="0" indent="0" algn="l" defTabSz="17939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dirty="0">
                  <a:solidFill>
                    <a:srgbClr val="000000"/>
                  </a:solidFill>
                  <a:uFillTx/>
                  <a:latin typeface="Calibri"/>
                </a:rPr>
                <a:t>Other New Areas:</a:t>
              </a:r>
              <a:r>
                <a:rPr lang="en-IE" sz="1800" b="0" i="0" u="none" strike="noStrike" kern="1200" cap="none" spc="0" baseline="0" dirty="0">
                  <a:solidFill>
                    <a:srgbClr val="000000"/>
                  </a:solidFill>
                  <a:uFillTx/>
                  <a:latin typeface="Calibri"/>
                </a:rPr>
                <a:t> </a:t>
              </a:r>
            </a:p>
            <a:p>
              <a:pPr marL="0" marR="0" lvl="0" indent="0" algn="l" defTabSz="17939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dirty="0">
                  <a:solidFill>
                    <a:srgbClr val="000000"/>
                  </a:solidFill>
                  <a:uFillTx/>
                  <a:latin typeface="Calibri"/>
                </a:rPr>
                <a:t>- Neurodiversity</a:t>
              </a:r>
            </a:p>
            <a:p>
              <a:pPr marL="0" marR="0" lvl="0" indent="0" algn="l" defTabSz="179396"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IE" sz="1800" b="0" i="0" u="none" strike="noStrike" kern="1200" cap="none" spc="0" baseline="0" dirty="0">
                  <a:solidFill>
                    <a:srgbClr val="000000"/>
                  </a:solidFill>
                  <a:uFillTx/>
                  <a:latin typeface="Calibri"/>
                </a:rPr>
                <a:t> Age Friendly</a:t>
              </a:r>
            </a:p>
          </p:txBody>
        </p:sp>
        <p:pic>
          <p:nvPicPr>
            <p:cNvPr id="8" name="Picture 7" descr="A close-up of a cover&#10;&#10;Description automatically generated">
              <a:extLst>
                <a:ext uri="{FF2B5EF4-FFF2-40B4-BE49-F238E27FC236}">
                  <a16:creationId xmlns:a16="http://schemas.microsoft.com/office/drawing/2014/main" id="{07EEA709-F50D-5C52-7D5F-EF00DA1ED634}"/>
                </a:ext>
              </a:extLst>
            </p:cNvPr>
            <p:cNvPicPr>
              <a:picLocks noChangeAspect="1"/>
            </p:cNvPicPr>
            <p:nvPr/>
          </p:nvPicPr>
          <p:blipFill rotWithShape="1">
            <a:blip r:embed="rId4">
              <a:extLst>
                <a:ext uri="{28A0092B-C50C-407E-A947-70E740481C1C}">
                  <a14:useLocalDpi xmlns:a14="http://schemas.microsoft.com/office/drawing/2010/main" val="0"/>
                </a:ext>
              </a:extLst>
            </a:blip>
            <a:srcRect r="3" b="34"/>
            <a:stretch/>
          </p:blipFill>
          <p:spPr>
            <a:xfrm>
              <a:off x="4074298" y="1419015"/>
              <a:ext cx="613343" cy="719246"/>
            </a:xfrm>
            <a:prstGeom prst="rect">
              <a:avLst/>
            </a:prstGeom>
            <a:ln w="12700">
              <a:solidFill>
                <a:schemeClr val="tx1"/>
              </a:solidFill>
            </a:ln>
          </p:spPr>
        </p:pic>
        <p:grpSp>
          <p:nvGrpSpPr>
            <p:cNvPr id="9" name="Group 8">
              <a:extLst>
                <a:ext uri="{FF2B5EF4-FFF2-40B4-BE49-F238E27FC236}">
                  <a16:creationId xmlns:a16="http://schemas.microsoft.com/office/drawing/2014/main" id="{3B2F7B7D-A8A1-AD40-D8D2-5C130F3C37B2}"/>
                </a:ext>
              </a:extLst>
            </p:cNvPr>
            <p:cNvGrpSpPr/>
            <p:nvPr/>
          </p:nvGrpSpPr>
          <p:grpSpPr>
            <a:xfrm>
              <a:off x="1510017" y="2243557"/>
              <a:ext cx="6581733" cy="4496750"/>
              <a:chOff x="1510017" y="2243557"/>
              <a:chExt cx="6581733" cy="4496750"/>
            </a:xfrm>
          </p:grpSpPr>
          <p:pic>
            <p:nvPicPr>
              <p:cNvPr id="15" name="Picture 14">
                <a:hlinkClick r:id="rId5"/>
                <a:extLst>
                  <a:ext uri="{FF2B5EF4-FFF2-40B4-BE49-F238E27FC236}">
                    <a16:creationId xmlns:a16="http://schemas.microsoft.com/office/drawing/2014/main" id="{8BB6B25D-8B27-A108-31A5-C32D76CCD83F}"/>
                  </a:ext>
                </a:extLst>
              </p:cNvPr>
              <p:cNvPicPr>
                <a:picLocks noChangeAspect="1"/>
              </p:cNvPicPr>
              <p:nvPr/>
            </p:nvPicPr>
            <p:blipFill>
              <a:blip r:embed="rId6"/>
              <a:stretch>
                <a:fillRect/>
              </a:stretch>
            </p:blipFill>
            <p:spPr>
              <a:xfrm>
                <a:off x="6169443" y="5699263"/>
                <a:ext cx="743251" cy="1041044"/>
              </a:xfrm>
              <a:prstGeom prst="rect">
                <a:avLst/>
              </a:prstGeom>
              <a:noFill/>
              <a:ln w="12700" cap="flat">
                <a:solidFill>
                  <a:schemeClr val="tx1"/>
                </a:solidFill>
              </a:ln>
            </p:spPr>
          </p:pic>
          <p:grpSp>
            <p:nvGrpSpPr>
              <p:cNvPr id="16" name="Group 15">
                <a:extLst>
                  <a:ext uri="{FF2B5EF4-FFF2-40B4-BE49-F238E27FC236}">
                    <a16:creationId xmlns:a16="http://schemas.microsoft.com/office/drawing/2014/main" id="{35D86E6E-E82C-CC29-DAA0-D20243CD5CC3}"/>
                  </a:ext>
                </a:extLst>
              </p:cNvPr>
              <p:cNvGrpSpPr/>
              <p:nvPr/>
            </p:nvGrpSpPr>
            <p:grpSpPr>
              <a:xfrm>
                <a:off x="6029982" y="2243557"/>
                <a:ext cx="2061768" cy="832245"/>
                <a:chOff x="6029982" y="2243557"/>
                <a:chExt cx="2061768" cy="832245"/>
              </a:xfrm>
            </p:grpSpPr>
            <p:grpSp>
              <p:nvGrpSpPr>
                <p:cNvPr id="28" name="Group 27">
                  <a:extLst>
                    <a:ext uri="{FF2B5EF4-FFF2-40B4-BE49-F238E27FC236}">
                      <a16:creationId xmlns:a16="http://schemas.microsoft.com/office/drawing/2014/main" id="{C027FFDF-599A-60B2-2680-684A906605DB}"/>
                    </a:ext>
                  </a:extLst>
                </p:cNvPr>
                <p:cNvGrpSpPr/>
                <p:nvPr/>
              </p:nvGrpSpPr>
              <p:grpSpPr>
                <a:xfrm>
                  <a:off x="6029982" y="2243557"/>
                  <a:ext cx="1301148" cy="832245"/>
                  <a:chOff x="6029982" y="2243557"/>
                  <a:chExt cx="1301148" cy="832245"/>
                </a:xfrm>
              </p:grpSpPr>
              <p:pic>
                <p:nvPicPr>
                  <p:cNvPr id="36" name="Picture 33">
                    <a:hlinkClick r:id="rId7"/>
                    <a:extLst>
                      <a:ext uri="{FF2B5EF4-FFF2-40B4-BE49-F238E27FC236}">
                        <a16:creationId xmlns:a16="http://schemas.microsoft.com/office/drawing/2014/main" id="{63C47638-9068-ED6D-486C-1BF8BDF5BEC4}"/>
                      </a:ext>
                    </a:extLst>
                  </p:cNvPr>
                  <p:cNvPicPr>
                    <a:picLocks noChangeAspect="1"/>
                  </p:cNvPicPr>
                  <p:nvPr/>
                </p:nvPicPr>
                <p:blipFill>
                  <a:blip r:embed="rId8"/>
                  <a:stretch>
                    <a:fillRect/>
                  </a:stretch>
                </p:blipFill>
                <p:spPr>
                  <a:xfrm>
                    <a:off x="6029982" y="2243557"/>
                    <a:ext cx="579537" cy="82071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34">
                    <a:hlinkClick r:id="rId9"/>
                    <a:extLst>
                      <a:ext uri="{FF2B5EF4-FFF2-40B4-BE49-F238E27FC236}">
                        <a16:creationId xmlns:a16="http://schemas.microsoft.com/office/drawing/2014/main" id="{D4BB6E47-BD89-9996-B5E5-8EAA7B9FB452}"/>
                      </a:ext>
                    </a:extLst>
                  </p:cNvPr>
                  <p:cNvPicPr>
                    <a:picLocks noChangeAspect="1"/>
                  </p:cNvPicPr>
                  <p:nvPr/>
                </p:nvPicPr>
                <p:blipFill>
                  <a:blip r:embed="rId10"/>
                  <a:stretch>
                    <a:fillRect/>
                  </a:stretch>
                </p:blipFill>
                <p:spPr>
                  <a:xfrm>
                    <a:off x="6751593" y="2258777"/>
                    <a:ext cx="579537" cy="817025"/>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9" name="Picture 32">
                  <a:extLst>
                    <a:ext uri="{FF2B5EF4-FFF2-40B4-BE49-F238E27FC236}">
                      <a16:creationId xmlns:a16="http://schemas.microsoft.com/office/drawing/2014/main" id="{A0FC9A29-7F4C-1E20-BA72-8205D37396D3}"/>
                    </a:ext>
                  </a:extLst>
                </p:cNvPr>
                <p:cNvPicPr>
                  <a:picLocks noChangeAspect="1"/>
                </p:cNvPicPr>
                <p:nvPr/>
              </p:nvPicPr>
              <p:blipFill>
                <a:blip r:embed="rId11"/>
                <a:stretch>
                  <a:fillRect/>
                </a:stretch>
              </p:blipFill>
              <p:spPr>
                <a:xfrm>
                  <a:off x="7513319" y="2245399"/>
                  <a:ext cx="578431" cy="817025"/>
                </a:xfrm>
                <a:prstGeom prst="rect">
                  <a:avLst/>
                </a:prstGeom>
                <a:noFill/>
                <a:ln w="12700" cap="flat">
                  <a:solidFill>
                    <a:schemeClr val="tx1"/>
                  </a:solidFill>
                  <a:prstDash val="solid"/>
                  <a:miter/>
                </a:ln>
              </p:spPr>
            </p:pic>
          </p:grpSp>
          <p:pic>
            <p:nvPicPr>
              <p:cNvPr id="17" name="Picture 16">
                <a:hlinkClick r:id="rId12"/>
                <a:extLst>
                  <a:ext uri="{FF2B5EF4-FFF2-40B4-BE49-F238E27FC236}">
                    <a16:creationId xmlns:a16="http://schemas.microsoft.com/office/drawing/2014/main" id="{22859A12-781B-C2DE-4F25-5A12BAC115CB}"/>
                  </a:ext>
                </a:extLst>
              </p:cNvPr>
              <p:cNvPicPr>
                <a:picLocks noChangeAspect="1"/>
              </p:cNvPicPr>
              <p:nvPr/>
            </p:nvPicPr>
            <p:blipFill>
              <a:blip r:embed="rId13"/>
              <a:stretch>
                <a:fillRect/>
              </a:stretch>
            </p:blipFill>
            <p:spPr>
              <a:xfrm>
                <a:off x="6810186" y="4052509"/>
                <a:ext cx="579537" cy="829177"/>
              </a:xfrm>
              <a:prstGeom prst="rect">
                <a:avLst/>
              </a:prstGeom>
              <a:noFill/>
              <a:ln w="12700" cap="flat">
                <a:solidFill>
                  <a:schemeClr val="tx1"/>
                </a:solidFill>
                <a:prstDash val="solid"/>
                <a:miter/>
              </a:ln>
            </p:spPr>
          </p:pic>
          <p:pic>
            <p:nvPicPr>
              <p:cNvPr id="21" name="Picture 20">
                <a:hlinkClick r:id="rId14"/>
                <a:extLst>
                  <a:ext uri="{FF2B5EF4-FFF2-40B4-BE49-F238E27FC236}">
                    <a16:creationId xmlns:a16="http://schemas.microsoft.com/office/drawing/2014/main" id="{CF837814-BC27-6086-3DEF-1331F97153C9}"/>
                  </a:ext>
                </a:extLst>
              </p:cNvPr>
              <p:cNvPicPr>
                <a:picLocks noChangeAspect="1"/>
              </p:cNvPicPr>
              <p:nvPr/>
            </p:nvPicPr>
            <p:blipFill>
              <a:blip r:embed="rId15"/>
              <a:srcRect t="845"/>
              <a:stretch>
                <a:fillRect/>
              </a:stretch>
            </p:blipFill>
            <p:spPr>
              <a:xfrm>
                <a:off x="2207848" y="5896215"/>
                <a:ext cx="583762" cy="820710"/>
              </a:xfrm>
              <a:prstGeom prst="rect">
                <a:avLst/>
              </a:prstGeom>
              <a:noFill/>
              <a:ln w="12700" cap="flat">
                <a:solidFill>
                  <a:schemeClr val="tx1"/>
                </a:solidFill>
                <a:prstDash val="solid"/>
                <a:miter/>
              </a:ln>
            </p:spPr>
          </p:pic>
          <p:pic>
            <p:nvPicPr>
              <p:cNvPr id="27" name="Picture 26">
                <a:hlinkClick r:id="rId16"/>
                <a:extLst>
                  <a:ext uri="{FF2B5EF4-FFF2-40B4-BE49-F238E27FC236}">
                    <a16:creationId xmlns:a16="http://schemas.microsoft.com/office/drawing/2014/main" id="{6A4FC0C8-DC67-2A51-784D-64AF7DCF76F1}"/>
                  </a:ext>
                </a:extLst>
              </p:cNvPr>
              <p:cNvPicPr>
                <a:picLocks noChangeAspect="1"/>
              </p:cNvPicPr>
              <p:nvPr/>
            </p:nvPicPr>
            <p:blipFill>
              <a:blip r:embed="rId17"/>
              <a:stretch>
                <a:fillRect/>
              </a:stretch>
            </p:blipFill>
            <p:spPr>
              <a:xfrm>
                <a:off x="1510017" y="2243557"/>
                <a:ext cx="578138" cy="824651"/>
              </a:xfrm>
              <a:prstGeom prst="rect">
                <a:avLst/>
              </a:prstGeom>
              <a:noFill/>
              <a:ln w="12700" cap="flat">
                <a:solidFill>
                  <a:schemeClr val="tx1"/>
                </a:solidFill>
              </a:ln>
            </p:spPr>
          </p:pic>
        </p:grpSp>
        <p:grpSp>
          <p:nvGrpSpPr>
            <p:cNvPr id="10" name="Group 9">
              <a:extLst>
                <a:ext uri="{FF2B5EF4-FFF2-40B4-BE49-F238E27FC236}">
                  <a16:creationId xmlns:a16="http://schemas.microsoft.com/office/drawing/2014/main" id="{D13551B2-E1FD-6C93-5437-24E180A7170C}"/>
                </a:ext>
              </a:extLst>
            </p:cNvPr>
            <p:cNvGrpSpPr/>
            <p:nvPr/>
          </p:nvGrpSpPr>
          <p:grpSpPr>
            <a:xfrm>
              <a:off x="266776" y="4321957"/>
              <a:ext cx="2444108" cy="820710"/>
              <a:chOff x="266776" y="4321957"/>
              <a:chExt cx="2444108" cy="820710"/>
            </a:xfrm>
          </p:grpSpPr>
          <p:pic>
            <p:nvPicPr>
              <p:cNvPr id="11" name="Picture 2">
                <a:hlinkClick r:id="rId18"/>
                <a:extLst>
                  <a:ext uri="{FF2B5EF4-FFF2-40B4-BE49-F238E27FC236}">
                    <a16:creationId xmlns:a16="http://schemas.microsoft.com/office/drawing/2014/main" id="{098CBBD3-0CAC-3181-AFB0-8971BBADC62C}"/>
                  </a:ext>
                </a:extLst>
              </p:cNvPr>
              <p:cNvPicPr>
                <a:picLocks noChangeAspect="1"/>
              </p:cNvPicPr>
              <p:nvPr/>
            </p:nvPicPr>
            <p:blipFill>
              <a:blip r:embed="rId19"/>
              <a:srcRect/>
              <a:stretch>
                <a:fillRect/>
              </a:stretch>
            </p:blipFill>
            <p:spPr>
              <a:xfrm>
                <a:off x="266776" y="4357125"/>
                <a:ext cx="686961" cy="686961"/>
              </a:xfrm>
              <a:prstGeom prst="rect">
                <a:avLst/>
              </a:prstGeom>
              <a:noFill/>
              <a:ln w="12700" cap="flat">
                <a:solidFill>
                  <a:schemeClr val="tx1"/>
                </a:solidFill>
              </a:ln>
            </p:spPr>
          </p:pic>
          <p:grpSp>
            <p:nvGrpSpPr>
              <p:cNvPr id="12" name="Group 11">
                <a:extLst>
                  <a:ext uri="{FF2B5EF4-FFF2-40B4-BE49-F238E27FC236}">
                    <a16:creationId xmlns:a16="http://schemas.microsoft.com/office/drawing/2014/main" id="{7E2102B0-7E4E-7226-AEAC-E70BE239785F}"/>
                  </a:ext>
                </a:extLst>
              </p:cNvPr>
              <p:cNvGrpSpPr/>
              <p:nvPr/>
            </p:nvGrpSpPr>
            <p:grpSpPr>
              <a:xfrm>
                <a:off x="1034195" y="4321957"/>
                <a:ext cx="1676689" cy="820710"/>
                <a:chOff x="1034195" y="4321957"/>
                <a:chExt cx="1676689" cy="820710"/>
              </a:xfrm>
            </p:grpSpPr>
            <p:pic>
              <p:nvPicPr>
                <p:cNvPr id="13" name="Picture 2" descr="2015 SAR-Ireland Speaker Series Tour">
                  <a:hlinkClick r:id="rId20"/>
                  <a:extLst>
                    <a:ext uri="{FF2B5EF4-FFF2-40B4-BE49-F238E27FC236}">
                      <a16:creationId xmlns:a16="http://schemas.microsoft.com/office/drawing/2014/main" id="{6FD196AC-0668-08FC-5EC8-2F63E3DEDA0C}"/>
                    </a:ext>
                  </a:extLst>
                </p:cNvPr>
                <p:cNvPicPr>
                  <a:picLocks noChangeAspect="1"/>
                </p:cNvPicPr>
                <p:nvPr/>
              </p:nvPicPr>
              <p:blipFill>
                <a:blip r:embed="rId21"/>
                <a:srcRect/>
                <a:stretch>
                  <a:fillRect/>
                </a:stretch>
              </p:blipFill>
              <p:spPr>
                <a:xfrm>
                  <a:off x="1034195" y="4321957"/>
                  <a:ext cx="820710" cy="820710"/>
                </a:xfrm>
                <a:prstGeom prst="rect">
                  <a:avLst/>
                </a:prstGeom>
                <a:noFill/>
                <a:ln w="12700" cap="flat">
                  <a:noFill/>
                </a:ln>
              </p:spPr>
            </p:pic>
            <p:pic>
              <p:nvPicPr>
                <p:cNvPr id="14" name="Picture 13">
                  <a:extLst>
                    <a:ext uri="{FF2B5EF4-FFF2-40B4-BE49-F238E27FC236}">
                      <a16:creationId xmlns:a16="http://schemas.microsoft.com/office/drawing/2014/main" id="{66D32DCF-8022-30E8-C326-B63B5A6583F1}"/>
                    </a:ext>
                  </a:extLst>
                </p:cNvPr>
                <p:cNvPicPr>
                  <a:picLocks noChangeAspect="1"/>
                </p:cNvPicPr>
                <p:nvPr/>
              </p:nvPicPr>
              <p:blipFill>
                <a:blip r:embed="rId22"/>
                <a:srcRect l="4803" t="3488" r="2338" b="2268"/>
                <a:stretch>
                  <a:fillRect/>
                </a:stretch>
              </p:blipFill>
              <p:spPr>
                <a:xfrm>
                  <a:off x="1931706" y="4362163"/>
                  <a:ext cx="779178" cy="686961"/>
                </a:xfrm>
                <a:prstGeom prst="rect">
                  <a:avLst/>
                </a:prstGeom>
                <a:noFill/>
                <a:ln w="12700" cap="flat">
                  <a:solidFill>
                    <a:schemeClr val="tx1"/>
                  </a:solidFill>
                </a:ln>
              </p:spPr>
            </p:pic>
          </p:grpSp>
        </p:grpSp>
      </p:grpSp>
      <p:grpSp>
        <p:nvGrpSpPr>
          <p:cNvPr id="51" name="Group 50">
            <a:extLst>
              <a:ext uri="{FF2B5EF4-FFF2-40B4-BE49-F238E27FC236}">
                <a16:creationId xmlns:a16="http://schemas.microsoft.com/office/drawing/2014/main" id="{305923CF-FF48-57A3-E075-0CB5CBD29170}"/>
              </a:ext>
            </a:extLst>
          </p:cNvPr>
          <p:cNvGrpSpPr/>
          <p:nvPr/>
        </p:nvGrpSpPr>
        <p:grpSpPr>
          <a:xfrm>
            <a:off x="8852878" y="535999"/>
            <a:ext cx="3209737" cy="6228550"/>
            <a:chOff x="8759266" y="1430162"/>
            <a:chExt cx="3209737" cy="6228550"/>
          </a:xfrm>
        </p:grpSpPr>
        <p:grpSp>
          <p:nvGrpSpPr>
            <p:cNvPr id="57" name="Group 56">
              <a:extLst>
                <a:ext uri="{FF2B5EF4-FFF2-40B4-BE49-F238E27FC236}">
                  <a16:creationId xmlns:a16="http://schemas.microsoft.com/office/drawing/2014/main" id="{07C66A51-FD03-C597-3F02-D2E35C7E2FBA}"/>
                </a:ext>
              </a:extLst>
            </p:cNvPr>
            <p:cNvGrpSpPr/>
            <p:nvPr/>
          </p:nvGrpSpPr>
          <p:grpSpPr>
            <a:xfrm>
              <a:off x="8759266" y="1430162"/>
              <a:ext cx="3147218" cy="5190949"/>
              <a:chOff x="8759266" y="1216315"/>
              <a:chExt cx="3147218" cy="5190949"/>
            </a:xfrm>
          </p:grpSpPr>
          <p:pic>
            <p:nvPicPr>
              <p:cNvPr id="22" name="Picture 31">
                <a:hlinkClick r:id="rId23"/>
                <a:extLst>
                  <a:ext uri="{FF2B5EF4-FFF2-40B4-BE49-F238E27FC236}">
                    <a16:creationId xmlns:a16="http://schemas.microsoft.com/office/drawing/2014/main" id="{DC094597-CFBE-99B5-C4F4-8A16D632B8CA}"/>
                  </a:ext>
                </a:extLst>
              </p:cNvPr>
              <p:cNvPicPr>
                <a:picLocks noChangeAspect="1"/>
              </p:cNvPicPr>
              <p:nvPr/>
            </p:nvPicPr>
            <p:blipFill>
              <a:blip r:embed="rId24"/>
              <a:stretch>
                <a:fillRect/>
              </a:stretch>
            </p:blipFill>
            <p:spPr>
              <a:xfrm>
                <a:off x="10465390" y="3978600"/>
                <a:ext cx="1441094" cy="2428664"/>
              </a:xfrm>
              <a:prstGeom prst="rect">
                <a:avLst/>
              </a:prstGeom>
              <a:noFill/>
              <a:ln w="9528" cap="flat">
                <a:solidFill>
                  <a:srgbClr val="000000"/>
                </a:solidFill>
                <a:prstDash val="solid"/>
                <a:miter/>
              </a:ln>
            </p:spPr>
          </p:pic>
          <p:pic>
            <p:nvPicPr>
              <p:cNvPr id="23" name="Picture 32">
                <a:hlinkClick r:id="rId25"/>
                <a:extLst>
                  <a:ext uri="{FF2B5EF4-FFF2-40B4-BE49-F238E27FC236}">
                    <a16:creationId xmlns:a16="http://schemas.microsoft.com/office/drawing/2014/main" id="{A32E1BF8-C410-16A6-A389-26CCDE5E86D5}"/>
                  </a:ext>
                </a:extLst>
              </p:cNvPr>
              <p:cNvPicPr>
                <a:picLocks noChangeAspect="1"/>
              </p:cNvPicPr>
              <p:nvPr/>
            </p:nvPicPr>
            <p:blipFill>
              <a:blip r:embed="rId26"/>
              <a:stretch>
                <a:fillRect/>
              </a:stretch>
            </p:blipFill>
            <p:spPr>
              <a:xfrm>
                <a:off x="8759266" y="3978600"/>
                <a:ext cx="1437473" cy="2428664"/>
              </a:xfrm>
              <a:prstGeom prst="rect">
                <a:avLst/>
              </a:prstGeom>
              <a:noFill/>
              <a:ln w="9528" cap="flat">
                <a:solidFill>
                  <a:srgbClr val="000000"/>
                </a:solidFill>
                <a:prstDash val="solid"/>
                <a:miter/>
              </a:ln>
            </p:spPr>
          </p:pic>
          <p:pic>
            <p:nvPicPr>
              <p:cNvPr id="25" name="Picture 30">
                <a:hlinkClick r:id="rId27"/>
                <a:extLst>
                  <a:ext uri="{FF2B5EF4-FFF2-40B4-BE49-F238E27FC236}">
                    <a16:creationId xmlns:a16="http://schemas.microsoft.com/office/drawing/2014/main" id="{70F35482-E8F6-D3DA-8C01-57A33FCD1A08}"/>
                  </a:ext>
                </a:extLst>
              </p:cNvPr>
              <p:cNvPicPr>
                <a:picLocks noChangeAspect="1"/>
              </p:cNvPicPr>
              <p:nvPr/>
            </p:nvPicPr>
            <p:blipFill>
              <a:blip r:embed="rId28"/>
              <a:stretch>
                <a:fillRect/>
              </a:stretch>
            </p:blipFill>
            <p:spPr>
              <a:xfrm>
                <a:off x="9642542" y="1216315"/>
                <a:ext cx="1595243" cy="2670377"/>
              </a:xfrm>
              <a:prstGeom prst="rect">
                <a:avLst/>
              </a:prstGeom>
              <a:noFill/>
              <a:ln w="9528" cap="flat">
                <a:solidFill>
                  <a:srgbClr val="000000"/>
                </a:solidFill>
                <a:prstDash val="solid"/>
                <a:miter/>
              </a:ln>
            </p:spPr>
          </p:pic>
        </p:grpSp>
        <p:sp>
          <p:nvSpPr>
            <p:cNvPr id="41" name="Rectangle: Rounded Corners 3">
              <a:extLst>
                <a:ext uri="{FF2B5EF4-FFF2-40B4-BE49-F238E27FC236}">
                  <a16:creationId xmlns:a16="http://schemas.microsoft.com/office/drawing/2014/main" id="{0ED4E1F8-55F8-AFC0-B460-299E79B9AF10}"/>
                </a:ext>
              </a:extLst>
            </p:cNvPr>
            <p:cNvSpPr/>
            <p:nvPr/>
          </p:nvSpPr>
          <p:spPr>
            <a:xfrm>
              <a:off x="8821785" y="6728539"/>
              <a:ext cx="3147218" cy="93017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000000"/>
            </a:solidFill>
            <a:ln w="12700" cap="flat">
              <a:solidFill>
                <a:schemeClr val="tx1"/>
              </a:solidFill>
              <a:prstDash val="solid"/>
            </a:ln>
          </p:spPr>
          <p:txBody>
            <a:bodyPr vert="horz" wrap="square" lIns="91440" tIns="45720" rIns="91440" bIns="45720" anchor="ctr" anchorCtr="1" compatLnSpc="1">
              <a:noAutofit/>
            </a:bodyPr>
            <a:lstStyle/>
            <a:p>
              <a:pPr marL="0" marR="0" lvl="0" indent="0" algn="ctr" defTabSz="17939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3100" b="1" dirty="0">
                  <a:solidFill>
                    <a:srgbClr val="FFFFFF"/>
                  </a:solidFill>
                  <a:latin typeface="Cavolini" pitchFamily="66"/>
                  <a:cs typeface="Cavolini" pitchFamily="66"/>
                </a:rPr>
                <a:t>Belonging &amp; Wellbeing</a:t>
              </a:r>
              <a:endParaRPr lang="en-IE" sz="3100" b="1" i="0" u="none" strike="noStrike" kern="1200" cap="none" spc="0" baseline="0" dirty="0">
                <a:solidFill>
                  <a:srgbClr val="FFFFFF"/>
                </a:solidFill>
                <a:uFillTx/>
                <a:latin typeface="Cavolini" pitchFamily="66"/>
                <a:cs typeface="Cavolini" pitchFamily="66"/>
              </a:endParaRPr>
            </a:p>
          </p:txBody>
        </p:sp>
      </p:grpSp>
      <p:grpSp>
        <p:nvGrpSpPr>
          <p:cNvPr id="2" name="Group 1">
            <a:extLst>
              <a:ext uri="{FF2B5EF4-FFF2-40B4-BE49-F238E27FC236}">
                <a16:creationId xmlns:a16="http://schemas.microsoft.com/office/drawing/2014/main" id="{2F27E6BF-9F8B-94F8-53EE-F17F28AE91DD}"/>
              </a:ext>
            </a:extLst>
          </p:cNvPr>
          <p:cNvGrpSpPr/>
          <p:nvPr/>
        </p:nvGrpSpPr>
        <p:grpSpPr>
          <a:xfrm>
            <a:off x="195318" y="10741"/>
            <a:ext cx="11996682" cy="615553"/>
            <a:chOff x="195318" y="10741"/>
            <a:chExt cx="11996682" cy="615553"/>
          </a:xfrm>
        </p:grpSpPr>
        <p:sp>
          <p:nvSpPr>
            <p:cNvPr id="53" name="TextBox 52">
              <a:extLst>
                <a:ext uri="{FF2B5EF4-FFF2-40B4-BE49-F238E27FC236}">
                  <a16:creationId xmlns:a16="http://schemas.microsoft.com/office/drawing/2014/main" id="{6356D078-4D1B-0387-391A-3A71676AD086}"/>
                </a:ext>
              </a:extLst>
            </p:cNvPr>
            <p:cNvSpPr txBox="1"/>
            <p:nvPr/>
          </p:nvSpPr>
          <p:spPr>
            <a:xfrm>
              <a:off x="386344" y="10741"/>
              <a:ext cx="11805656" cy="615553"/>
            </a:xfrm>
            <a:prstGeom prst="rect">
              <a:avLst/>
            </a:prstGeom>
            <a:noFill/>
          </p:spPr>
          <p:txBody>
            <a:bodyPr wrap="square">
              <a:spAutoFit/>
            </a:bodyPr>
            <a:lstStyle/>
            <a:p>
              <a:pPr marL="449263" indent="-449263">
                <a:spcBef>
                  <a:spcPct val="0"/>
                </a:spcBef>
              </a:pPr>
              <a:r>
                <a:rPr lang="en-US" sz="3400" b="1" dirty="0">
                  <a:ea typeface="+mj-ea"/>
                  <a:cs typeface="+mj-cs"/>
                </a:rPr>
                <a:t>Equality, Diversity and Inclusion (EDI) is everyone’s responsibility</a:t>
              </a:r>
              <a:endParaRPr lang="en-US" sz="3400" dirty="0"/>
            </a:p>
          </p:txBody>
        </p:sp>
        <p:sp>
          <p:nvSpPr>
            <p:cNvPr id="54" name="Triángulo 5">
              <a:extLst>
                <a:ext uri="{FF2B5EF4-FFF2-40B4-BE49-F238E27FC236}">
                  <a16:creationId xmlns:a16="http://schemas.microsoft.com/office/drawing/2014/main" id="{9E00B3BE-073B-A55B-2B24-7961E3347396}"/>
                </a:ext>
              </a:extLst>
            </p:cNvPr>
            <p:cNvSpPr/>
            <p:nvPr/>
          </p:nvSpPr>
          <p:spPr>
            <a:xfrm rot="5400000">
              <a:off x="182473" y="200849"/>
              <a:ext cx="186256" cy="160565"/>
            </a:xfrm>
            <a:prstGeom prst="triangle">
              <a:avLst/>
            </a:prstGeom>
            <a:solidFill>
              <a:srgbClr val="9E1D42"/>
            </a:solidFill>
            <a:ln>
              <a:solidFill>
                <a:srgbClr val="9E1D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795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365102-4E1D-1F64-F615-7813E85AC9B9}"/>
              </a:ext>
            </a:extLst>
          </p:cNvPr>
          <p:cNvSpPr>
            <a:spLocks noGrp="1"/>
          </p:cNvSpPr>
          <p:nvPr>
            <p:ph type="title"/>
          </p:nvPr>
        </p:nvSpPr>
        <p:spPr>
          <a:xfrm>
            <a:off x="804672" y="1412489"/>
            <a:ext cx="2871095" cy="2156621"/>
          </a:xfrm>
        </p:spPr>
        <p:txBody>
          <a:bodyPr vert="horz" lIns="91440" tIns="45720" rIns="91440" bIns="45720" rtlCol="0" anchor="t">
            <a:normAutofit/>
          </a:bodyPr>
          <a:lstStyle/>
          <a:p>
            <a:r>
              <a:rPr lang="en-US" sz="3600" kern="1200" dirty="0">
                <a:solidFill>
                  <a:srgbClr val="FFFFFF"/>
                </a:solidFill>
                <a:latin typeface="+mj-lt"/>
                <a:ea typeface="+mj-ea"/>
                <a:cs typeface="+mj-cs"/>
              </a:rPr>
              <a:t>Discrimination in Ireland	</a:t>
            </a:r>
          </a:p>
        </p:txBody>
      </p:sp>
      <p:sp>
        <p:nvSpPr>
          <p:cNvPr id="3" name="Content Placeholder 2">
            <a:extLst>
              <a:ext uri="{FF2B5EF4-FFF2-40B4-BE49-F238E27FC236}">
                <a16:creationId xmlns:a16="http://schemas.microsoft.com/office/drawing/2014/main" id="{C791DCEC-D1E5-88A8-48DB-9803B7E62D2B}"/>
              </a:ext>
            </a:extLst>
          </p:cNvPr>
          <p:cNvSpPr>
            <a:spLocks noGrp="1"/>
          </p:cNvSpPr>
          <p:nvPr>
            <p:ph idx="1"/>
          </p:nvPr>
        </p:nvSpPr>
        <p:spPr>
          <a:xfrm>
            <a:off x="4421332" y="2063253"/>
            <a:ext cx="7475595" cy="4394923"/>
          </a:xfrm>
        </p:spPr>
        <p:txBody>
          <a:bodyPr vert="horz" lIns="91440" tIns="45720" rIns="91440" bIns="45720" numCol="2" rtlCol="0">
            <a:noAutofit/>
          </a:bodyPr>
          <a:lstStyle/>
          <a:p>
            <a:r>
              <a:rPr lang="en-US" sz="2200" dirty="0"/>
              <a:t>Gender</a:t>
            </a:r>
          </a:p>
          <a:p>
            <a:r>
              <a:rPr lang="en-US" sz="2200" dirty="0"/>
              <a:t>Age</a:t>
            </a:r>
          </a:p>
          <a:p>
            <a:r>
              <a:rPr lang="en-US" sz="2200" dirty="0"/>
              <a:t>Race and Ethnicity</a:t>
            </a:r>
          </a:p>
          <a:p>
            <a:r>
              <a:rPr lang="en-US" sz="2200" dirty="0"/>
              <a:t>Sexual Orientation</a:t>
            </a:r>
          </a:p>
          <a:p>
            <a:r>
              <a:rPr lang="en-US" sz="2200" dirty="0"/>
              <a:t>Religion</a:t>
            </a:r>
          </a:p>
          <a:p>
            <a:r>
              <a:rPr lang="en-US" sz="2200" dirty="0"/>
              <a:t>Disability</a:t>
            </a:r>
          </a:p>
          <a:p>
            <a:r>
              <a:rPr lang="en-US" sz="2200" dirty="0"/>
              <a:t>Civil Status </a:t>
            </a:r>
          </a:p>
          <a:p>
            <a:pPr lvl="1"/>
            <a:r>
              <a:rPr lang="en-US" sz="1800" dirty="0"/>
              <a:t>whether or not you are married</a:t>
            </a:r>
          </a:p>
          <a:p>
            <a:r>
              <a:rPr lang="en-US" sz="2200" dirty="0"/>
              <a:t>Family Status</a:t>
            </a:r>
          </a:p>
          <a:p>
            <a:pPr lvl="1"/>
            <a:r>
              <a:rPr lang="en-US" sz="1800" dirty="0"/>
              <a:t>whether or not you have children</a:t>
            </a:r>
          </a:p>
          <a:p>
            <a:r>
              <a:rPr lang="en-US" sz="2200" dirty="0"/>
              <a:t>Membership of the </a:t>
            </a:r>
            <a:r>
              <a:rPr lang="en-US" sz="2200" dirty="0" err="1"/>
              <a:t>Traveller</a:t>
            </a:r>
            <a:r>
              <a:rPr lang="en-US" sz="2200" dirty="0"/>
              <a:t> Community</a:t>
            </a:r>
          </a:p>
          <a:p>
            <a:pPr lvl="1"/>
            <a:r>
              <a:rPr lang="en-US" sz="1800" dirty="0"/>
              <a:t>Irish </a:t>
            </a:r>
            <a:r>
              <a:rPr lang="en-US" sz="1800" dirty="0" err="1"/>
              <a:t>Travellers</a:t>
            </a:r>
            <a:r>
              <a:rPr lang="en-US" sz="1800" dirty="0"/>
              <a:t> are an indigenous nomadic ethnic group who face considerable levels of discrimination. </a:t>
            </a:r>
          </a:p>
          <a:p>
            <a:r>
              <a:rPr lang="en-US" sz="2200" dirty="0"/>
              <a:t>Housing Assistance</a:t>
            </a:r>
          </a:p>
          <a:p>
            <a:pPr lvl="1"/>
            <a:r>
              <a:rPr lang="en-US" sz="1800" dirty="0"/>
              <a:t>only applies in relation to accommodation</a:t>
            </a:r>
          </a:p>
        </p:txBody>
      </p:sp>
      <p:sp>
        <p:nvSpPr>
          <p:cNvPr id="4" name="TextBox 3">
            <a:extLst>
              <a:ext uri="{FF2B5EF4-FFF2-40B4-BE49-F238E27FC236}">
                <a16:creationId xmlns:a16="http://schemas.microsoft.com/office/drawing/2014/main" id="{365A7E99-85F1-B547-A0FD-EBC5C413DE05}"/>
              </a:ext>
            </a:extLst>
          </p:cNvPr>
          <p:cNvSpPr txBox="1"/>
          <p:nvPr/>
        </p:nvSpPr>
        <p:spPr>
          <a:xfrm>
            <a:off x="4598421" y="759787"/>
            <a:ext cx="7416489" cy="1127378"/>
          </a:xfrm>
          <a:prstGeom prst="rect">
            <a:avLst/>
          </a:prstGeom>
        </p:spPr>
        <p:txBody>
          <a:bodyPr vert="horz" lIns="91440" tIns="45720" rIns="91440" bIns="45720" rtlCol="0">
            <a:normAutofit/>
          </a:bodyPr>
          <a:lstStyle/>
          <a:p>
            <a:pPr>
              <a:lnSpc>
                <a:spcPct val="90000"/>
              </a:lnSpc>
              <a:spcAft>
                <a:spcPts val="600"/>
              </a:spcAft>
            </a:pPr>
            <a:r>
              <a:rPr lang="en-US" sz="2400" dirty="0"/>
              <a:t>Under the Equal Status Acts 2000-2018 it is illegal to discriminate in the provision of good and services, accommodation and education under 10 grounds:</a:t>
            </a:r>
          </a:p>
        </p:txBody>
      </p:sp>
    </p:spTree>
    <p:extLst>
      <p:ext uri="{BB962C8B-B14F-4D97-AF65-F5344CB8AC3E}">
        <p14:creationId xmlns:p14="http://schemas.microsoft.com/office/powerpoint/2010/main" val="4123157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1">
            <a:extLst>
              <a:ext uri="{FF2B5EF4-FFF2-40B4-BE49-F238E27FC236}">
                <a16:creationId xmlns:a16="http://schemas.microsoft.com/office/drawing/2014/main" id="{BEF0A048-BF38-E88A-28BC-82BF495835B7}"/>
              </a:ext>
            </a:extLst>
          </p:cNvPr>
          <p:cNvSpPr/>
          <p:nvPr/>
        </p:nvSpPr>
        <p:spPr>
          <a:xfrm>
            <a:off x="580030" y="1535373"/>
            <a:ext cx="10897737" cy="3234519"/>
          </a:xfrm>
          <a:custGeom>
            <a:avLst/>
            <a:gdLst/>
            <a:ahLst/>
            <a:cxnLst/>
            <a:rect l="l" t="t" r="r" b="b"/>
            <a:pathLst>
              <a:path w="4223523" h="1055881">
                <a:moveTo>
                  <a:pt x="0" y="0"/>
                </a:moveTo>
                <a:lnTo>
                  <a:pt x="4223523" y="0"/>
                </a:lnTo>
                <a:lnTo>
                  <a:pt x="4223523" y="1055881"/>
                </a:lnTo>
                <a:lnTo>
                  <a:pt x="0" y="1055881"/>
                </a:lnTo>
                <a:lnTo>
                  <a:pt x="0" y="0"/>
                </a:lnTo>
                <a:close/>
              </a:path>
            </a:pathLst>
          </a:custGeom>
          <a:blipFill>
            <a:blip r:embed="rId3"/>
            <a:stretch>
              <a:fillRect/>
            </a:stretch>
          </a:blipFill>
        </p:spPr>
        <p:txBody>
          <a:bodyPr/>
          <a:lstStyle/>
          <a:p>
            <a:endParaRPr lang="en-IE" sz="1200"/>
          </a:p>
        </p:txBody>
      </p:sp>
    </p:spTree>
    <p:extLst>
      <p:ext uri="{BB962C8B-B14F-4D97-AF65-F5344CB8AC3E}">
        <p14:creationId xmlns:p14="http://schemas.microsoft.com/office/powerpoint/2010/main" val="456874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D4EC-C9F2-78C3-E263-EFFB73638995}"/>
              </a:ext>
            </a:extLst>
          </p:cNvPr>
          <p:cNvSpPr>
            <a:spLocks noGrp="1"/>
          </p:cNvSpPr>
          <p:nvPr>
            <p:ph type="title"/>
          </p:nvPr>
        </p:nvSpPr>
        <p:spPr/>
        <p:txBody>
          <a:bodyPr/>
          <a:lstStyle/>
          <a:p>
            <a:r>
              <a:rPr lang="en-IE" dirty="0"/>
              <a:t>Gender Equality</a:t>
            </a:r>
          </a:p>
        </p:txBody>
      </p:sp>
      <p:sp>
        <p:nvSpPr>
          <p:cNvPr id="8" name="Content Placeholder 7">
            <a:extLst>
              <a:ext uri="{FF2B5EF4-FFF2-40B4-BE49-F238E27FC236}">
                <a16:creationId xmlns:a16="http://schemas.microsoft.com/office/drawing/2014/main" id="{7F1B42E0-0FE1-135B-B814-5FF94F8A60A2}"/>
              </a:ext>
            </a:extLst>
          </p:cNvPr>
          <p:cNvSpPr>
            <a:spLocks noGrp="1"/>
          </p:cNvSpPr>
          <p:nvPr>
            <p:ph sz="half" idx="1"/>
          </p:nvPr>
        </p:nvSpPr>
        <p:spPr/>
        <p:txBody>
          <a:bodyPr>
            <a:normAutofit/>
          </a:bodyPr>
          <a:lstStyle/>
          <a:p>
            <a:r>
              <a:rPr lang="en-IE" dirty="0"/>
              <a:t>Ireland has made considerable progress in gender equality in recent years</a:t>
            </a:r>
          </a:p>
          <a:p>
            <a:r>
              <a:rPr lang="en-IE" dirty="0"/>
              <a:t>MU has an Athena Swan Bronze Award for a commitment to gender equality</a:t>
            </a:r>
          </a:p>
          <a:p>
            <a:r>
              <a:rPr lang="en-IE" dirty="0"/>
              <a:t>Students can get involved in this work at department level and around specific dates e.g. International Women’s Day. </a:t>
            </a:r>
          </a:p>
        </p:txBody>
      </p:sp>
      <p:graphicFrame>
        <p:nvGraphicFramePr>
          <p:cNvPr id="10" name="Content Placeholder 9" descr="MU Women in STEM society&#10;MU Gender Equality Action Plan&#10;MU work on Ending Sexual Violence and Harassment&#10;National Women’s Council">
            <a:extLst>
              <a:ext uri="{FF2B5EF4-FFF2-40B4-BE49-F238E27FC236}">
                <a16:creationId xmlns:a16="http://schemas.microsoft.com/office/drawing/2014/main" id="{838060C8-330A-FD3B-B743-0348F1B6C634}"/>
              </a:ext>
            </a:extLst>
          </p:cNvPr>
          <p:cNvGraphicFramePr>
            <a:graphicFrameLocks noGrp="1"/>
          </p:cNvGraphicFramePr>
          <p:nvPr>
            <p:ph sz="half" idx="2"/>
            <p:extLst>
              <p:ext uri="{D42A27DB-BD31-4B8C-83A1-F6EECF244321}">
                <p14:modId xmlns:p14="http://schemas.microsoft.com/office/powerpoint/2010/main" val="635071666"/>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2798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C391-8090-D0B1-0CA5-E64552953A65}"/>
              </a:ext>
            </a:extLst>
          </p:cNvPr>
          <p:cNvSpPr>
            <a:spLocks noGrp="1"/>
          </p:cNvSpPr>
          <p:nvPr>
            <p:ph type="title"/>
          </p:nvPr>
        </p:nvSpPr>
        <p:spPr/>
        <p:txBody>
          <a:bodyPr/>
          <a:lstStyle/>
          <a:p>
            <a:r>
              <a:rPr lang="en-IE" dirty="0"/>
              <a:t>LGBTQIA+</a:t>
            </a:r>
          </a:p>
        </p:txBody>
      </p:sp>
      <p:graphicFrame>
        <p:nvGraphicFramePr>
          <p:cNvPr id="10" name="Content Placeholder 3">
            <a:extLst>
              <a:ext uri="{FF2B5EF4-FFF2-40B4-BE49-F238E27FC236}">
                <a16:creationId xmlns:a16="http://schemas.microsoft.com/office/drawing/2014/main" id="{53EFB13E-2A95-9313-D749-44B8AB7F554B}"/>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1078682909"/>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C4B357C1-97D5-3B06-4D18-CAC7D8D83A71}"/>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934978442"/>
              </p:ext>
            </p:extLst>
          </p:nvPr>
        </p:nvGraphicFramePr>
        <p:xfrm>
          <a:off x="6780179" y="2071113"/>
          <a:ext cx="4774659" cy="29816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a:extLst>
              <a:ext uri="{FF2B5EF4-FFF2-40B4-BE49-F238E27FC236}">
                <a16:creationId xmlns:a16="http://schemas.microsoft.com/office/drawing/2014/main" id="{056A292B-684E-2E8A-94D6-ACC2B02770D4}"/>
              </a:ext>
            </a:extLst>
          </p:cNvPr>
          <p:cNvSpPr txBox="1"/>
          <p:nvPr/>
        </p:nvSpPr>
        <p:spPr>
          <a:xfrm>
            <a:off x="6780179" y="1375736"/>
            <a:ext cx="4688732" cy="461665"/>
          </a:xfrm>
          <a:prstGeom prst="rect">
            <a:avLst/>
          </a:prstGeom>
          <a:noFill/>
        </p:spPr>
        <p:txBody>
          <a:bodyPr wrap="square" rtlCol="0">
            <a:spAutoFit/>
          </a:bodyPr>
          <a:lstStyle/>
          <a:p>
            <a:r>
              <a:rPr lang="en-IE" sz="2400" b="1" i="1" dirty="0">
                <a:solidFill>
                  <a:schemeClr val="accent2"/>
                </a:solidFill>
              </a:rPr>
              <a:t>Useful Contacts</a:t>
            </a:r>
          </a:p>
        </p:txBody>
      </p:sp>
    </p:spTree>
    <p:extLst>
      <p:ext uri="{BB962C8B-B14F-4D97-AF65-F5344CB8AC3E}">
        <p14:creationId xmlns:p14="http://schemas.microsoft.com/office/powerpoint/2010/main" val="352946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CF470-0D75-B325-0F45-493E21BD6D19}"/>
              </a:ext>
            </a:extLst>
          </p:cNvPr>
          <p:cNvSpPr>
            <a:spLocks noGrp="1"/>
          </p:cNvSpPr>
          <p:nvPr>
            <p:ph type="title"/>
          </p:nvPr>
        </p:nvSpPr>
        <p:spPr/>
        <p:txBody>
          <a:bodyPr/>
          <a:lstStyle/>
          <a:p>
            <a:r>
              <a:rPr lang="en-IE" dirty="0"/>
              <a:t>Race Equality</a:t>
            </a:r>
          </a:p>
        </p:txBody>
      </p:sp>
      <p:sp>
        <p:nvSpPr>
          <p:cNvPr id="3" name="Content Placeholder 2">
            <a:extLst>
              <a:ext uri="{FF2B5EF4-FFF2-40B4-BE49-F238E27FC236}">
                <a16:creationId xmlns:a16="http://schemas.microsoft.com/office/drawing/2014/main" id="{E09CA992-D765-55F4-B097-6FB8311081D2}"/>
              </a:ext>
            </a:extLst>
          </p:cNvPr>
          <p:cNvSpPr>
            <a:spLocks noGrp="1"/>
          </p:cNvSpPr>
          <p:nvPr>
            <p:ph sz="half" idx="1"/>
          </p:nvPr>
        </p:nvSpPr>
        <p:spPr/>
        <p:txBody>
          <a:bodyPr>
            <a:normAutofit/>
          </a:bodyPr>
          <a:lstStyle/>
          <a:p>
            <a:r>
              <a:rPr lang="en-IE" dirty="0"/>
              <a:t>Higher Education Institutions in Ireland are currently increasing the focus on work on race equality and anti-racism</a:t>
            </a:r>
          </a:p>
          <a:p>
            <a:r>
              <a:rPr lang="en-IE" dirty="0"/>
              <a:t>MU will be developing its Race Equality Action Plan in 2024/25</a:t>
            </a:r>
          </a:p>
          <a:p>
            <a:r>
              <a:rPr lang="en-IE" dirty="0">
                <a:hlinkClick r:id="rId2"/>
              </a:rPr>
              <a:t>‘Let’s Talk About Race’ module </a:t>
            </a:r>
            <a:r>
              <a:rPr lang="en-IE" dirty="0"/>
              <a:t>is available to all staff and students on Moodle</a:t>
            </a:r>
          </a:p>
        </p:txBody>
      </p:sp>
      <p:graphicFrame>
        <p:nvGraphicFramePr>
          <p:cNvPr id="5" name="Content Placeholder 4" descr="MU Societies:&#10; Africa&#10; Filipino&#10; Korean&#10; Indian&#10; Japanese Culture&#10;Irish Network Against Racism&#10;Pavee Point Traveller and Roma Centre&#10;">
            <a:extLst>
              <a:ext uri="{FF2B5EF4-FFF2-40B4-BE49-F238E27FC236}">
                <a16:creationId xmlns:a16="http://schemas.microsoft.com/office/drawing/2014/main" id="{57417DA6-2E29-7D47-F7EF-6B0FF9AF768D}"/>
              </a:ext>
            </a:extLst>
          </p:cNvPr>
          <p:cNvGraphicFramePr>
            <a:graphicFrameLocks noGrp="1"/>
          </p:cNvGraphicFramePr>
          <p:nvPr>
            <p:ph sz="half" idx="2"/>
            <p:extLst>
              <p:ext uri="{D42A27DB-BD31-4B8C-83A1-F6EECF244321}">
                <p14:modId xmlns:p14="http://schemas.microsoft.com/office/powerpoint/2010/main" val="3755491889"/>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4533677"/>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4F2CD1"/>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Maynooth">
      <a:dk1>
        <a:srgbClr val="000000"/>
      </a:dk1>
      <a:lt1>
        <a:srgbClr val="FFFFFF"/>
      </a:lt1>
      <a:dk2>
        <a:srgbClr val="545454"/>
      </a:dk2>
      <a:lt2>
        <a:srgbClr val="BFBFBF"/>
      </a:lt2>
      <a:accent1>
        <a:srgbClr val="006778"/>
      </a:accent1>
      <a:accent2>
        <a:srgbClr val="F0AB00"/>
      </a:accent2>
      <a:accent3>
        <a:srgbClr val="003771"/>
      </a:accent3>
      <a:accent4>
        <a:srgbClr val="822327"/>
      </a:accent4>
      <a:accent5>
        <a:srgbClr val="7392B1"/>
      </a:accent5>
      <a:accent6>
        <a:srgbClr val="F8D581"/>
      </a:accent6>
      <a:hlink>
        <a:srgbClr val="0070C0"/>
      </a:hlink>
      <a:folHlink>
        <a:srgbClr val="EE700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4B6D66CD905248BC92FB35AD6F705F" ma:contentTypeVersion="18" ma:contentTypeDescription="Create a new document." ma:contentTypeScope="" ma:versionID="f934cb9e421b3e9f5b81f512d5d1059b">
  <xsd:schema xmlns:xsd="http://www.w3.org/2001/XMLSchema" xmlns:xs="http://www.w3.org/2001/XMLSchema" xmlns:p="http://schemas.microsoft.com/office/2006/metadata/properties" xmlns:ns2="dc8ec18f-0520-441e-b3c6-0563448fbbb5" xmlns:ns3="95b6fe47-a443-4630-828a-d40f8d95886f" targetNamespace="http://schemas.microsoft.com/office/2006/metadata/properties" ma:root="true" ma:fieldsID="872e234ab963dd5eddd6fbbfa8ce81d2" ns2:_="" ns3:_="">
    <xsd:import namespace="dc8ec18f-0520-441e-b3c6-0563448fbbb5"/>
    <xsd:import namespace="95b6fe47-a443-4630-828a-d40f8d9588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8ec18f-0520-441e-b3c6-0563448fbb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ee92b2f-d444-4214-abdd-12644e6e9e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b6fe47-a443-4630-828a-d40f8d9588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0079445-267a-4524-a128-13d4f3ba4dcd}" ma:internalName="TaxCatchAll" ma:showField="CatchAllData" ma:web="95b6fe47-a443-4630-828a-d40f8d958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c8ec18f-0520-441e-b3c6-0563448fbbb5">
      <Terms xmlns="http://schemas.microsoft.com/office/infopath/2007/PartnerControls"/>
    </lcf76f155ced4ddcb4097134ff3c332f>
    <TaxCatchAll xmlns="95b6fe47-a443-4630-828a-d40f8d95886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AACCDE-F62D-4D52-9131-837271D16973}"/>
</file>

<file path=customXml/itemProps2.xml><?xml version="1.0" encoding="utf-8"?>
<ds:datastoreItem xmlns:ds="http://schemas.openxmlformats.org/officeDocument/2006/customXml" ds:itemID="{75C00439-18A7-4AF0-9AD6-AEE90D0B74B4}">
  <ds:schemaRefs>
    <ds:schemaRef ds:uri="http://schemas.microsoft.com/office/2006/metadata/properties"/>
    <ds:schemaRef ds:uri="http://schemas.microsoft.com/office/infopath/2007/PartnerControls"/>
    <ds:schemaRef ds:uri="54efa08e-936a-4a3d-b868-aa8d00ac8ed0"/>
    <ds:schemaRef ds:uri="3e0b67e2-6235-4b27-aab4-4d68e4bbaffe"/>
  </ds:schemaRefs>
</ds:datastoreItem>
</file>

<file path=customXml/itemProps3.xml><?xml version="1.0" encoding="utf-8"?>
<ds:datastoreItem xmlns:ds="http://schemas.openxmlformats.org/officeDocument/2006/customXml" ds:itemID="{71CD81EB-5F9B-43C3-A605-C3DC0705AC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1232</TotalTime>
  <Words>2170</Words>
  <Application>Microsoft Office PowerPoint</Application>
  <PresentationFormat>Widescreen</PresentationFormat>
  <Paragraphs>214</Paragraphs>
  <Slides>13</Slides>
  <Notes>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Aptos</vt:lpstr>
      <vt:lpstr>Arial</vt:lpstr>
      <vt:lpstr>Calibri</vt:lpstr>
      <vt:lpstr>Calibri Light</vt:lpstr>
      <vt:lpstr>Cavolini</vt:lpstr>
      <vt:lpstr>Open Sans</vt:lpstr>
      <vt:lpstr>Public Sans</vt:lpstr>
      <vt:lpstr>Public Sans Bold</vt:lpstr>
      <vt:lpstr>Office Theme</vt:lpstr>
      <vt:lpstr>Office Theme</vt:lpstr>
      <vt:lpstr>PowerPoint Presentation</vt:lpstr>
      <vt:lpstr>PowerPoint Presentation</vt:lpstr>
      <vt:lpstr>Our MU Community</vt:lpstr>
      <vt:lpstr>PowerPoint Presentation</vt:lpstr>
      <vt:lpstr>Discrimination in Ireland </vt:lpstr>
      <vt:lpstr>PowerPoint Presentation</vt:lpstr>
      <vt:lpstr>Gender Equality</vt:lpstr>
      <vt:lpstr>LGBTQIA+</vt:lpstr>
      <vt:lpstr>Race Equality</vt:lpstr>
      <vt:lpstr>Religion</vt:lpstr>
      <vt:lpstr>Key Dates</vt:lpstr>
      <vt:lpstr>MU Support Links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Equality, Diversity, Inclusion and Interculturalism in Maynooth University and Ireland</dc:title>
  <dc:creator>Sam Blanckensee</dc:creator>
  <cp:lastModifiedBy>Megan Walsh</cp:lastModifiedBy>
  <cp:revision>2</cp:revision>
  <dcterms:created xsi:type="dcterms:W3CDTF">2023-01-24T12:04:15Z</dcterms:created>
  <dcterms:modified xsi:type="dcterms:W3CDTF">2024-09-18T14:40:37Z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0x0101009E4B6D66CD905248BC92FB35AD6F705F</vt:lpwstr>
  </property>
  <property fmtid="{D5CDD505-2E9C-101B-9397-08002B2CF9AE}" pid="3" name="MediaServiceImageTags">
    <vt:lpwstr/>
  </property>
</Properties>
</file>