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2" r:id="rId5"/>
  </p:sldMasterIdLst>
  <p:notesMasterIdLst>
    <p:notesMasterId r:id="rId31"/>
  </p:notesMasterIdLst>
  <p:sldIdLst>
    <p:sldId id="256" r:id="rId6"/>
    <p:sldId id="302" r:id="rId7"/>
    <p:sldId id="269" r:id="rId8"/>
    <p:sldId id="273" r:id="rId9"/>
    <p:sldId id="313" r:id="rId10"/>
    <p:sldId id="270" r:id="rId11"/>
    <p:sldId id="279" r:id="rId12"/>
    <p:sldId id="272" r:id="rId13"/>
    <p:sldId id="285" r:id="rId14"/>
    <p:sldId id="295" r:id="rId15"/>
    <p:sldId id="283" r:id="rId16"/>
    <p:sldId id="314" r:id="rId17"/>
    <p:sldId id="308" r:id="rId18"/>
    <p:sldId id="320" r:id="rId19"/>
    <p:sldId id="310" r:id="rId20"/>
    <p:sldId id="315" r:id="rId21"/>
    <p:sldId id="319" r:id="rId22"/>
    <p:sldId id="304" r:id="rId23"/>
    <p:sldId id="268" r:id="rId24"/>
    <p:sldId id="305" r:id="rId25"/>
    <p:sldId id="317" r:id="rId26"/>
    <p:sldId id="301" r:id="rId27"/>
    <p:sldId id="309" r:id="rId28"/>
    <p:sldId id="276" r:id="rId29"/>
    <p:sldId id="278" r:id="rId3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68A34A-F9E9-E991-BDF7-C1C3F7486623}" name="Ben Finnegan" initials="BF" userId="S::ben.finnegan@mu.ie::9d4c0126-2a6f-4522-b328-8388805c2b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327"/>
    <a:srgbClr val="23BB52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E58A28-AEC8-9ED0-551B-78841905F407}" v="4" dt="2025-01-29T14:22:32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Kirrane" userId="75274bbf-9d60-4a44-9b9f-256f2eb68d3d" providerId="ADAL" clId="{AC75A5C1-DC4C-4606-B7BC-F698E4B3A65B}"/>
    <pc:docChg chg="custSel modSld">
      <pc:chgData name="Helen Kirrane" userId="75274bbf-9d60-4a44-9b9f-256f2eb68d3d" providerId="ADAL" clId="{AC75A5C1-DC4C-4606-B7BC-F698E4B3A65B}" dt="2025-01-29T15:45:48.035" v="31" actId="20577"/>
      <pc:docMkLst>
        <pc:docMk/>
      </pc:docMkLst>
      <pc:sldChg chg="modSp mod">
        <pc:chgData name="Helen Kirrane" userId="75274bbf-9d60-4a44-9b9f-256f2eb68d3d" providerId="ADAL" clId="{AC75A5C1-DC4C-4606-B7BC-F698E4B3A65B}" dt="2025-01-29T15:45:36.629" v="27" actId="12"/>
        <pc:sldMkLst>
          <pc:docMk/>
          <pc:sldMk cId="1353531855" sldId="301"/>
        </pc:sldMkLst>
        <pc:spChg chg="mod">
          <ac:chgData name="Helen Kirrane" userId="75274bbf-9d60-4a44-9b9f-256f2eb68d3d" providerId="ADAL" clId="{AC75A5C1-DC4C-4606-B7BC-F698E4B3A65B}" dt="2025-01-29T15:45:36.629" v="27" actId="12"/>
          <ac:spMkLst>
            <pc:docMk/>
            <pc:sldMk cId="1353531855" sldId="301"/>
            <ac:spMk id="4" creationId="{D58A8CA3-6F68-E3E3-DCD1-B358D45B9124}"/>
          </ac:spMkLst>
        </pc:spChg>
      </pc:sldChg>
      <pc:sldChg chg="modSp mod">
        <pc:chgData name="Helen Kirrane" userId="75274bbf-9d60-4a44-9b9f-256f2eb68d3d" providerId="ADAL" clId="{AC75A5C1-DC4C-4606-B7BC-F698E4B3A65B}" dt="2025-01-29T15:44:22.578" v="15" actId="255"/>
        <pc:sldMkLst>
          <pc:docMk/>
          <pc:sldMk cId="392188811" sldId="308"/>
        </pc:sldMkLst>
        <pc:graphicFrameChg chg="modGraphic">
          <ac:chgData name="Helen Kirrane" userId="75274bbf-9d60-4a44-9b9f-256f2eb68d3d" providerId="ADAL" clId="{AC75A5C1-DC4C-4606-B7BC-F698E4B3A65B}" dt="2025-01-29T15:44:22.578" v="15" actId="255"/>
          <ac:graphicFrameMkLst>
            <pc:docMk/>
            <pc:sldMk cId="392188811" sldId="308"/>
            <ac:graphicFrameMk id="5" creationId="{EE04DC98-7EB6-DC7B-9D8B-1185E6FB6F1E}"/>
          </ac:graphicFrameMkLst>
        </pc:graphicFrameChg>
      </pc:sldChg>
      <pc:sldChg chg="modSp mod">
        <pc:chgData name="Helen Kirrane" userId="75274bbf-9d60-4a44-9b9f-256f2eb68d3d" providerId="ADAL" clId="{AC75A5C1-DC4C-4606-B7BC-F698E4B3A65B}" dt="2025-01-29T15:45:48.035" v="31" actId="20577"/>
        <pc:sldMkLst>
          <pc:docMk/>
          <pc:sldMk cId="977995607" sldId="309"/>
        </pc:sldMkLst>
        <pc:spChg chg="mod">
          <ac:chgData name="Helen Kirrane" userId="75274bbf-9d60-4a44-9b9f-256f2eb68d3d" providerId="ADAL" clId="{AC75A5C1-DC4C-4606-B7BC-F698E4B3A65B}" dt="2025-01-29T15:45:48.035" v="31" actId="20577"/>
          <ac:spMkLst>
            <pc:docMk/>
            <pc:sldMk cId="977995607" sldId="309"/>
            <ac:spMk id="4" creationId="{D58A8CA3-6F68-E3E3-DCD1-B358D45B91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F6D02A3-B331-453F-AAEE-077AE55DA275}" type="datetimeFigureOut">
              <a:rPr lang="en-IE" smtClean="0"/>
              <a:t>29/01/2025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5220A8-088D-4D55-9A6B-C47C8E52D5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907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220A8-088D-4D55-9A6B-C47C8E52D583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009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6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6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65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9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70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13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46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26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1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2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40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87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57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43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6983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36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16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32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33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7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9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7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9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2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2F8E4-3DDF-A24C-85CE-1D85311777C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2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pic>
        <p:nvPicPr>
          <p:cNvPr id="13" name="Picture 2" descr="D:\New University Logo - 2014\K7384 Maynooth University Logo_RGB_300dpi.jpg">
            <a:extLst>
              <a:ext uri="{FF2B5EF4-FFF2-40B4-BE49-F238E27FC236}">
                <a16:creationId xmlns:a16="http://schemas.microsoft.com/office/drawing/2014/main" id="{75BA9A36-B7C5-4930-834F-858C770A82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48264" y="0"/>
            <a:ext cx="1944216" cy="1029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0386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noothuniversity.ie/exams/examination-timetable-informati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mailto:access.office@mu.i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uxe.ie/" TargetMode="External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02.safelinks.protection.outlook.com/?url=https%3A%2F%2Ffareharbor.com%2Fembeds%2Fbook%2Fdublintourguide%2Fitems%2F406766%2F%3Ffull-items%3Dyes&amp;data=05%7C02%7Chelen.kirrane%40mu.ie%7C359c963536ff42482f5508dd3c387efc%7C1454f5ccbb354685bbd98621fd8055c9%7C0%7C0%7C638732935531998012%7CUnknown%7CTWFpbGZsb3d8eyJFbXB0eU1hcGkiOnRydWUsIlYiOiIwLjAuMDAwMCIsIlAiOiJXaW4zMiIsIkFOIjoiTWFpbCIsIldUIjoyfQ%3D%3D%7C0%7C%7C%7C&amp;sdata=yRcWOkb1MNCzZPHdNhMqIQ%2Bhny2OM23um5nuncRd8w4%3D&amp;reserved=0" TargetMode="Externa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File:Shamrock_svg.sv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noothuniversity.ie/office/registry/letter-reques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hyperlink" Target="mailto:records.applications@mu.i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desk@mu.i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office365.com/book/StudentRecordsBookings@maynoothuniversity.onmicrosoft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ynoothuniversity.ie/record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noothuniversity.ie/current-student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egistration@mu.i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ynoothuniversity.ie/records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" y="320040"/>
            <a:ext cx="5019620" cy="3892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Welcome International Students!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International Office, Maynooth University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921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79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7626"/>
            <a:ext cx="8229600" cy="1143000"/>
          </a:xfrm>
        </p:spPr>
        <p:txBody>
          <a:bodyPr/>
          <a:lstStyle/>
          <a:p>
            <a:r>
              <a:rPr lang="en-IE" b="1">
                <a:solidFill>
                  <a:srgbClr val="822327"/>
                </a:solidFill>
              </a:rPr>
              <a:t>Theology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85507"/>
            <a:ext cx="8067368" cy="448698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IE" sz="2400" dirty="0">
                <a:latin typeface="Arial"/>
                <a:cs typeface="Arial"/>
              </a:rPr>
              <a:t>Reminder for students who registered with </a:t>
            </a:r>
            <a:r>
              <a:rPr lang="en-IE" sz="2400" b="1" dirty="0">
                <a:latin typeface="Arial"/>
                <a:cs typeface="Arial"/>
              </a:rPr>
              <a:t>St. Patrick's Pontifical University </a:t>
            </a:r>
            <a:r>
              <a:rPr lang="en-IE" sz="2400" dirty="0">
                <a:latin typeface="Arial"/>
                <a:cs typeface="Arial"/>
              </a:rPr>
              <a:t>to take theology and philosophy modules - </a:t>
            </a:r>
            <a:r>
              <a:rPr lang="en-US" sz="2400" dirty="0">
                <a:latin typeface="Arial"/>
                <a:cs typeface="Arial"/>
              </a:rPr>
              <a:t>you are required to attend in person  on </a:t>
            </a:r>
            <a:r>
              <a:rPr lang="en-US" sz="2400" b="1" dirty="0">
                <a:latin typeface="Arial"/>
                <a:cs typeface="Arial"/>
              </a:rPr>
              <a:t>Thursday 6</a:t>
            </a:r>
            <a:r>
              <a:rPr lang="en-US" sz="2400" b="1" baseline="30000" dirty="0">
                <a:latin typeface="Arial"/>
                <a:cs typeface="Arial"/>
              </a:rPr>
              <a:t>th</a:t>
            </a:r>
            <a:r>
              <a:rPr lang="en-US" sz="2400" b="1" dirty="0">
                <a:latin typeface="Arial"/>
                <a:cs typeface="Arial"/>
              </a:rPr>
              <a:t> February between 2:30pm and 4:30pm</a:t>
            </a:r>
            <a:r>
              <a:rPr lang="en-US" sz="2400" dirty="0">
                <a:latin typeface="Arial"/>
                <a:cs typeface="Arial"/>
              </a:rPr>
              <a:t> for registration verification. This takes place in the Theology Office, South Campus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must bring your MU Student Card and Valid Passport with you.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are unable to make this session, please email registry@spcm.ie</a:t>
            </a:r>
          </a:p>
        </p:txBody>
      </p:sp>
    </p:spTree>
    <p:extLst>
      <p:ext uri="{BB962C8B-B14F-4D97-AF65-F5344CB8AC3E}">
        <p14:creationId xmlns:p14="http://schemas.microsoft.com/office/powerpoint/2010/main" val="132175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5856" y="163802"/>
            <a:ext cx="8686801" cy="1143000"/>
          </a:xfrm>
        </p:spPr>
        <p:txBody>
          <a:bodyPr>
            <a:noAutofit/>
          </a:bodyPr>
          <a:lstStyle/>
          <a:p>
            <a:pPr algn="l"/>
            <a:r>
              <a:rPr lang="en-IE" sz="4000" b="1" dirty="0">
                <a:solidFill>
                  <a:srgbClr val="822327"/>
                </a:solidFill>
                <a:latin typeface="Arial"/>
                <a:ea typeface="+mn-ea"/>
                <a:cs typeface="Arial"/>
              </a:rPr>
              <a:t> </a:t>
            </a:r>
            <a:r>
              <a:rPr lang="en-IE" sz="2800" b="1" dirty="0">
                <a:solidFill>
                  <a:srgbClr val="822327"/>
                </a:solidFill>
                <a:latin typeface="Arial"/>
                <a:ea typeface="+mn-ea"/>
                <a:cs typeface="Arial"/>
              </a:rPr>
              <a:t> Semester 2 Dates</a:t>
            </a:r>
            <a:endParaRPr lang="en-US" sz="2800" dirty="0">
              <a:ea typeface="+mn-e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A8CA3-6F68-E3E3-DCD1-B358D45B9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54" y="1306801"/>
            <a:ext cx="8686800" cy="506982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333333"/>
                </a:solidFill>
                <a:effectLst/>
              </a:rPr>
              <a:t>Bank (public) Holiday: Monday 3 February (St. Bridget’s Day) – no lectures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333333"/>
                </a:solidFill>
                <a:effectLst/>
              </a:rPr>
              <a:t>Start of classes: 4 February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33"/>
                </a:solidFill>
              </a:rPr>
              <a:t>Bank Holiday:  Monday 17 March (St. Patrick’s Day) – no lectures</a:t>
            </a:r>
            <a:endParaRPr lang="en-US" sz="2000" b="1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333333"/>
                </a:solidFill>
                <a:effectLst/>
              </a:rPr>
              <a:t>Study Week (no classes): 18 – 21 March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333333"/>
                </a:solidFill>
                <a:effectLst/>
              </a:rPr>
              <a:t>Good Friday: 18 April – no lectures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333333"/>
                </a:solidFill>
                <a:effectLst/>
              </a:rPr>
              <a:t>Easter break:  21-25 April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333333"/>
                </a:solidFill>
                <a:effectLst/>
              </a:rPr>
              <a:t>Lectures resume: 28 April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33"/>
                </a:solidFill>
              </a:rPr>
              <a:t>Bank holiday: Monday 5 May – no lectures</a:t>
            </a:r>
            <a:endParaRPr lang="en-US" sz="2000" dirty="0">
              <a:solidFill>
                <a:srgbClr val="333333"/>
              </a:solidFill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33"/>
                </a:solidFill>
              </a:rPr>
              <a:t>Last week of lectures for 2</a:t>
            </a:r>
            <a:r>
              <a:rPr lang="en-US" sz="2000" b="1" baseline="30000" dirty="0">
                <a:solidFill>
                  <a:srgbClr val="333333"/>
                </a:solidFill>
              </a:rPr>
              <a:t>nd</a:t>
            </a:r>
            <a:r>
              <a:rPr lang="en-US" sz="2000" b="1" dirty="0">
                <a:solidFill>
                  <a:srgbClr val="333333"/>
                </a:solidFill>
              </a:rPr>
              <a:t> semester: 6-9 May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33"/>
                </a:solidFill>
              </a:rPr>
              <a:t>Study Period: 12-15 May </a:t>
            </a:r>
          </a:p>
          <a:p>
            <a:pPr marL="0" indent="0">
              <a:buNone/>
            </a:pPr>
            <a:br>
              <a:rPr lang="en-IE" sz="2000" b="1" dirty="0">
                <a:cs typeface="Arial"/>
              </a:rPr>
            </a:br>
            <a:r>
              <a:rPr lang="en-US" sz="2000" b="1" dirty="0">
                <a:cs typeface="Arial"/>
              </a:rPr>
              <a:t> </a:t>
            </a:r>
            <a:endParaRPr lang="en-US" sz="2000" b="1" dirty="0">
              <a:cs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333333"/>
              </a:solidFill>
              <a:effectLst/>
            </a:endParaRPr>
          </a:p>
          <a:p>
            <a:endParaRPr lang="en-US" sz="1800" dirty="0">
              <a:latin typeface="Arial"/>
              <a:cs typeface="Arial"/>
            </a:endParaRPr>
          </a:p>
        </p:txBody>
      </p:sp>
      <p:pic>
        <p:nvPicPr>
          <p:cNvPr id="7" name="Graphic 6" descr="Daily calendar with solid fill">
            <a:extLst>
              <a:ext uri="{FF2B5EF4-FFF2-40B4-BE49-F238E27FC236}">
                <a16:creationId xmlns:a16="http://schemas.microsoft.com/office/drawing/2014/main" id="{8733DBC1-F14D-87D9-945E-8A5F85DAB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18" y="2326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6F7B3-B894-6FA1-623C-06BF7FEEB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>
            <a:extLst>
              <a:ext uri="{FF2B5EF4-FFF2-40B4-BE49-F238E27FC236}">
                <a16:creationId xmlns:a16="http://schemas.microsoft.com/office/drawing/2014/main" id="{F179E059-2012-C5E3-A2D7-F54869B2C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06DA8BC-3267-4C43-A80F-8ABCBD8F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56" y="163802"/>
            <a:ext cx="8686801" cy="1143000"/>
          </a:xfrm>
        </p:spPr>
        <p:txBody>
          <a:bodyPr>
            <a:noAutofit/>
          </a:bodyPr>
          <a:lstStyle/>
          <a:p>
            <a:pPr algn="l"/>
            <a:r>
              <a:rPr lang="en-IE" sz="4000" b="1" dirty="0">
                <a:solidFill>
                  <a:srgbClr val="822327"/>
                </a:solidFill>
                <a:latin typeface="Arial"/>
                <a:ea typeface="+mn-ea"/>
                <a:cs typeface="Arial"/>
              </a:rPr>
              <a:t> </a:t>
            </a:r>
            <a:r>
              <a:rPr lang="en-IE" sz="2800" b="1" dirty="0">
                <a:solidFill>
                  <a:srgbClr val="822327"/>
                </a:solidFill>
                <a:latin typeface="Arial"/>
                <a:ea typeface="+mn-ea"/>
                <a:cs typeface="Arial"/>
              </a:rPr>
              <a:t> Semester 2 Examinations</a:t>
            </a:r>
            <a:endParaRPr lang="en-US" sz="2800" dirty="0">
              <a:ea typeface="+mn-e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23EA3-BA0E-9ACD-6B4B-148817109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18" y="1221447"/>
            <a:ext cx="8476735" cy="44419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sz="2000" dirty="0">
                <a:cs typeface="Arial"/>
              </a:rPr>
              <a:t>Semester 2 exams will run from </a:t>
            </a:r>
            <a:r>
              <a:rPr lang="en-IE" sz="2000" b="1" dirty="0">
                <a:cs typeface="Arial"/>
              </a:rPr>
              <a:t>16 May to 3 June </a:t>
            </a:r>
            <a:r>
              <a:rPr lang="en-IE" sz="2000" b="1" u="sng" dirty="0">
                <a:cs typeface="Arial"/>
              </a:rPr>
              <a:t>approximately</a:t>
            </a:r>
            <a:endParaRPr lang="en-IE" sz="2000" b="1" u="sng" dirty="0">
              <a:cs typeface="Arial" panose="020B0604020202020204" pitchFamily="34" charset="0"/>
            </a:endParaRPr>
          </a:p>
          <a:p>
            <a:endParaRPr lang="en-IE" sz="2000" dirty="0">
              <a:cs typeface="Arial"/>
            </a:endParaRPr>
          </a:p>
          <a:p>
            <a:r>
              <a:rPr lang="en-IE" sz="2000" dirty="0">
                <a:cs typeface="Arial"/>
              </a:rPr>
              <a:t>The Exams Office will release the timetable in </a:t>
            </a:r>
            <a:r>
              <a:rPr lang="en-IE" sz="2000" b="1" dirty="0">
                <a:cs typeface="Arial"/>
              </a:rPr>
              <a:t>April. </a:t>
            </a:r>
          </a:p>
          <a:p>
            <a:pPr marL="0" indent="0">
              <a:buNone/>
            </a:pPr>
            <a:endParaRPr lang="en-IE" sz="2000" b="1" dirty="0">
              <a:cs typeface="Arial"/>
            </a:endParaRPr>
          </a:p>
          <a:p>
            <a:r>
              <a:rPr lang="en-IE" sz="2000" dirty="0">
                <a:cs typeface="Arial"/>
              </a:rPr>
              <a:t>Updates here (includes guide to exam venues): </a:t>
            </a:r>
            <a:r>
              <a:rPr lang="en-IE" sz="1200" dirty="0">
                <a:hlinkClick r:id="rId3"/>
              </a:rPr>
              <a:t>Examination Timetable Information | Maynooth University</a:t>
            </a:r>
            <a:r>
              <a:rPr lang="en-IE" sz="1200" dirty="0"/>
              <a:t> </a:t>
            </a:r>
            <a:br>
              <a:rPr lang="en-IE" sz="2000" b="1" dirty="0">
                <a:cs typeface="Arial"/>
              </a:rPr>
            </a:br>
            <a:endParaRPr lang="en-IE" sz="2000" b="1" dirty="0">
              <a:cs typeface="Arial"/>
            </a:endParaRPr>
          </a:p>
          <a:p>
            <a:r>
              <a:rPr lang="en-US" sz="2000" dirty="0">
                <a:cs typeface="Arial"/>
              </a:rPr>
              <a:t>If you require exam accommodations or learning support, register with the MU Access Office (</a:t>
            </a:r>
            <a:r>
              <a:rPr lang="en-US" sz="2000" dirty="0">
                <a:cs typeface="Arial"/>
                <a:hlinkClick r:id="rId4"/>
              </a:rPr>
              <a:t>access.office@mu.ie</a:t>
            </a:r>
            <a:r>
              <a:rPr lang="en-US" sz="2000" dirty="0">
                <a:cs typeface="Arial"/>
              </a:rPr>
              <a:t>) </a:t>
            </a:r>
            <a:r>
              <a:rPr lang="en-US" sz="2000" b="1" dirty="0">
                <a:cs typeface="Arial"/>
              </a:rPr>
              <a:t>as soon as possible. </a:t>
            </a:r>
          </a:p>
          <a:p>
            <a:endParaRPr lang="en-US" sz="2000" b="1" dirty="0">
              <a:cs typeface="Arial"/>
            </a:endParaRPr>
          </a:p>
          <a:p>
            <a:r>
              <a:rPr lang="en-US" sz="2000" dirty="0">
                <a:cs typeface="Arial"/>
              </a:rPr>
              <a:t>Exam regulations </a:t>
            </a:r>
            <a:r>
              <a:rPr lang="en-US" sz="2000" dirty="0">
                <a:cs typeface="Arial"/>
                <a:hlinkClick r:id="rId3"/>
              </a:rPr>
              <a:t>https://www.maynoothuniversity.ie/exams/examination-timetable-information</a:t>
            </a:r>
            <a:endParaRPr lang="en-US" sz="2000" dirty="0">
              <a:cs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333333"/>
              </a:solidFill>
              <a:effectLst/>
            </a:endParaRPr>
          </a:p>
          <a:p>
            <a:endParaRPr lang="en-US" sz="1800" dirty="0">
              <a:latin typeface="Arial"/>
              <a:cs typeface="Arial"/>
            </a:endParaRPr>
          </a:p>
        </p:txBody>
      </p:sp>
      <p:pic>
        <p:nvPicPr>
          <p:cNvPr id="7" name="Graphic 6" descr="Daily calendar with solid fill">
            <a:extLst>
              <a:ext uri="{FF2B5EF4-FFF2-40B4-BE49-F238E27FC236}">
                <a16:creationId xmlns:a16="http://schemas.microsoft.com/office/drawing/2014/main" id="{DA6CD664-14C1-DBFF-4BCD-68D1C56E7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18" y="2326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17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99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743075" y="-37249"/>
            <a:ext cx="8229600" cy="1143000"/>
          </a:xfrm>
        </p:spPr>
        <p:txBody>
          <a:bodyPr/>
          <a:lstStyle/>
          <a:p>
            <a:r>
              <a:rPr lang="en-IE" b="1">
                <a:solidFill>
                  <a:srgbClr val="822327"/>
                </a:solidFill>
              </a:rPr>
              <a:t>What Next?</a:t>
            </a:r>
            <a:endParaRPr lang="en-IE" b="1">
              <a:solidFill>
                <a:srgbClr val="822327"/>
              </a:solidFill>
              <a:cs typeface="Calibri"/>
            </a:endParaRPr>
          </a:p>
        </p:txBody>
      </p:sp>
      <p:pic>
        <p:nvPicPr>
          <p:cNvPr id="9" name="Graphic 8" descr="Signpost with solid fill">
            <a:extLst>
              <a:ext uri="{FF2B5EF4-FFF2-40B4-BE49-F238E27FC236}">
                <a16:creationId xmlns:a16="http://schemas.microsoft.com/office/drawing/2014/main" id="{090FA42E-957A-72E3-2624-8D16714E4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0" y="54922"/>
            <a:ext cx="914400" cy="91440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04DC98-7EB6-DC7B-9D8B-1185E6FB6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535771"/>
              </p:ext>
            </p:extLst>
          </p:nvPr>
        </p:nvGraphicFramePr>
        <p:xfrm>
          <a:off x="613533" y="1197923"/>
          <a:ext cx="8135210" cy="4263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0391">
                  <a:extLst>
                    <a:ext uri="{9D8B030D-6E8A-4147-A177-3AD203B41FA5}">
                      <a16:colId xmlns:a16="http://schemas.microsoft.com/office/drawing/2014/main" val="1472847094"/>
                    </a:ext>
                  </a:extLst>
                </a:gridCol>
                <a:gridCol w="3227667">
                  <a:extLst>
                    <a:ext uri="{9D8B030D-6E8A-4147-A177-3AD203B41FA5}">
                      <a16:colId xmlns:a16="http://schemas.microsoft.com/office/drawing/2014/main" val="186865514"/>
                    </a:ext>
                  </a:extLst>
                </a:gridCol>
                <a:gridCol w="3727152">
                  <a:extLst>
                    <a:ext uri="{9D8B030D-6E8A-4147-A177-3AD203B41FA5}">
                      <a16:colId xmlns:a16="http://schemas.microsoft.com/office/drawing/2014/main" val="3903015007"/>
                    </a:ext>
                  </a:extLst>
                </a:gridCol>
              </a:tblGrid>
              <a:tr h="39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 dirty="0">
                          <a:effectLst/>
                        </a:rPr>
                        <a:t>11.00 am</a:t>
                      </a:r>
                      <a:endParaRPr lang="en-IE" sz="11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 dirty="0">
                          <a:effectLst/>
                        </a:rPr>
                        <a:t>Break</a:t>
                      </a:r>
                      <a:endParaRPr lang="en-IE" sz="11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 dirty="0">
                          <a:effectLst/>
                        </a:rPr>
                        <a:t> </a:t>
                      </a:r>
                      <a:endParaRPr lang="en-IE" sz="11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>
                          <a:effectLst/>
                        </a:rPr>
                        <a:t> </a:t>
                      </a:r>
                      <a:endParaRPr lang="en-IE" sz="11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extLst>
                  <a:ext uri="{0D108BD9-81ED-4DB2-BD59-A6C34878D82A}">
                    <a16:rowId xmlns:a16="http://schemas.microsoft.com/office/drawing/2014/main" val="730338229"/>
                  </a:ext>
                </a:extLst>
              </a:tr>
              <a:tr h="453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>
                          <a:effectLst/>
                        </a:rPr>
                        <a:t>11.30 am</a:t>
                      </a:r>
                      <a:endParaRPr lang="en-IE" sz="11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 dirty="0">
                          <a:effectLst/>
                        </a:rPr>
                        <a:t>Timetabling office</a:t>
                      </a:r>
                      <a:endParaRPr lang="en-IE" sz="11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>
                          <a:effectLst/>
                        </a:rPr>
                        <a:t>Information and advice on understanding your timetable - All students should attend to hear about essential information </a:t>
                      </a:r>
                      <a:endParaRPr lang="en-IE" sz="11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extLst>
                  <a:ext uri="{0D108BD9-81ED-4DB2-BD59-A6C34878D82A}">
                    <a16:rowId xmlns:a16="http://schemas.microsoft.com/office/drawing/2014/main" val="3020365699"/>
                  </a:ext>
                </a:extLst>
              </a:tr>
              <a:tr h="299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>
                          <a:effectLst/>
                        </a:rPr>
                        <a:t>12.00 noon</a:t>
                      </a:r>
                      <a:endParaRPr lang="en-IE" sz="11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 dirty="0">
                          <a:effectLst/>
                        </a:rPr>
                        <a:t>Campus Tours</a:t>
                      </a:r>
                      <a:endParaRPr lang="en-IE" sz="11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>
                          <a:effectLst/>
                        </a:rPr>
                        <a:t>All students should attend; we will assemble in the Iontas Foyer</a:t>
                      </a:r>
                      <a:endParaRPr lang="en-IE" sz="11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extLst>
                  <a:ext uri="{0D108BD9-81ED-4DB2-BD59-A6C34878D82A}">
                    <a16:rowId xmlns:a16="http://schemas.microsoft.com/office/drawing/2014/main" val="2574565759"/>
                  </a:ext>
                </a:extLst>
              </a:tr>
              <a:tr h="453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>
                          <a:effectLst/>
                        </a:rPr>
                        <a:t>2 pm </a:t>
                      </a:r>
                      <a:endParaRPr lang="en-IE" sz="11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 dirty="0">
                          <a:effectLst/>
                        </a:rPr>
                        <a:t>Irish Cultural Heritage at MU</a:t>
                      </a:r>
                      <a:endParaRPr lang="en-IE" sz="11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E" sz="1100" kern="100">
                          <a:effectLst/>
                        </a:rPr>
                        <a:t>Students who are interested or have signed up for ICH modules or the certificate should attend. All students welcome!</a:t>
                      </a:r>
                      <a:endParaRPr lang="en-IE" sz="11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extLst>
                  <a:ext uri="{0D108BD9-81ED-4DB2-BD59-A6C34878D82A}">
                    <a16:rowId xmlns:a16="http://schemas.microsoft.com/office/drawing/2014/main" val="3519871592"/>
                  </a:ext>
                </a:extLst>
              </a:tr>
              <a:tr h="54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>
                          <a:effectLst/>
                        </a:rPr>
                        <a:t>3 pm </a:t>
                      </a:r>
                      <a:endParaRPr lang="en-IE" sz="11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 dirty="0">
                          <a:effectLst/>
                        </a:rPr>
                        <a:t>Living in Ireland – dealing with culture shock and cultural differences </a:t>
                      </a:r>
                      <a:endParaRPr lang="en-IE" sz="11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 dirty="0">
                          <a:effectLst/>
                        </a:rPr>
                        <a:t> </a:t>
                      </a:r>
                      <a:endParaRPr lang="en-IE" sz="11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>
                          <a:effectLst/>
                        </a:rPr>
                        <a:t>All students should attend this workshop  </a:t>
                      </a:r>
                      <a:endParaRPr lang="en-IE" sz="11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extLst>
                  <a:ext uri="{0D108BD9-81ED-4DB2-BD59-A6C34878D82A}">
                    <a16:rowId xmlns:a16="http://schemas.microsoft.com/office/drawing/2014/main" val="2936543791"/>
                  </a:ext>
                </a:extLst>
              </a:tr>
              <a:tr h="39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 dirty="0">
                          <a:effectLst/>
                        </a:rPr>
                        <a:t>3</a:t>
                      </a:r>
                      <a:r>
                        <a:rPr lang="en-IE" sz="1100" kern="100" dirty="0">
                          <a:effectLst/>
                        </a:rPr>
                        <a:t>.30 – 5p</a:t>
                      </a:r>
                      <a:r>
                        <a:rPr lang="x-none" sz="1100" kern="100" dirty="0">
                          <a:effectLst/>
                        </a:rPr>
                        <a:t>m</a:t>
                      </a:r>
                      <a:endParaRPr lang="en-IE" sz="11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 dirty="0">
                          <a:effectLst/>
                        </a:rPr>
                        <a:t>Drop in questions and answers,</a:t>
                      </a:r>
                      <a:endParaRPr lang="en-IE" sz="11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 dirty="0">
                          <a:effectLst/>
                        </a:rPr>
                        <a:t>Venue: TSI Building Café</a:t>
                      </a:r>
                      <a:endParaRPr lang="en-IE" sz="11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>
                          <a:effectLst/>
                        </a:rPr>
                        <a:t>Optional: Come along if you have a question for one of our international office team members. </a:t>
                      </a:r>
                      <a:endParaRPr lang="en-IE" sz="11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extLst>
                  <a:ext uri="{0D108BD9-81ED-4DB2-BD59-A6C34878D82A}">
                    <a16:rowId xmlns:a16="http://schemas.microsoft.com/office/drawing/2014/main" val="394810532"/>
                  </a:ext>
                </a:extLst>
              </a:tr>
              <a:tr h="451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>
                          <a:effectLst/>
                        </a:rPr>
                        <a:t>5 pm </a:t>
                      </a:r>
                      <a:endParaRPr lang="en-IE" sz="11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 dirty="0">
                          <a:effectLst/>
                        </a:rPr>
                        <a:t>Scavenger Hunt </a:t>
                      </a:r>
                      <a:endParaRPr lang="en-IE" sz="11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 dirty="0">
                          <a:effectLst/>
                        </a:rPr>
                        <a:t> </a:t>
                      </a:r>
                      <a:endParaRPr lang="en-IE" sz="11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 dirty="0">
                          <a:effectLst/>
                        </a:rPr>
                        <a:t>Social event – come along to learn about campus and win prizes!</a:t>
                      </a:r>
                      <a:endParaRPr lang="en-IE" sz="1100" kern="100" dirty="0">
                        <a:effectLst/>
                      </a:endParaRPr>
                    </a:p>
                  </a:txBody>
                  <a:tcPr marL="51719" marR="51719" marT="0" marB="0"/>
                </a:tc>
                <a:extLst>
                  <a:ext uri="{0D108BD9-81ED-4DB2-BD59-A6C34878D82A}">
                    <a16:rowId xmlns:a16="http://schemas.microsoft.com/office/drawing/2014/main" val="689173105"/>
                  </a:ext>
                </a:extLst>
              </a:tr>
              <a:tr h="914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>
                          <a:effectLst/>
                        </a:rPr>
                        <a:t>7.30 pm </a:t>
                      </a:r>
                      <a:endParaRPr lang="en-IE" sz="11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 dirty="0">
                          <a:effectLst/>
                        </a:rPr>
                        <a:t>St. Bridget’s Festival fire display</a:t>
                      </a:r>
                      <a:endParaRPr lang="en-IE" sz="11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100" kern="100" dirty="0">
                          <a:effectLst/>
                        </a:rPr>
                        <a:t>Luxe  Theatre Landscape</a:t>
                      </a:r>
                      <a:endParaRPr lang="en-IE" sz="11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E" sz="1100" u="sng" kern="100" dirty="0" err="1">
                          <a:effectLst/>
                          <a:hlinkClick r:id="rId5"/>
                        </a:rPr>
                        <a:t>LUXe</a:t>
                      </a:r>
                      <a:r>
                        <a:rPr lang="en-IE" sz="1100" u="sng" kern="100" dirty="0">
                          <a:effectLst/>
                          <a:hlinkClick r:id="rId5"/>
                        </a:rPr>
                        <a:t> | Landscape Theatre and Processional Spectacle</a:t>
                      </a:r>
                      <a:r>
                        <a:rPr lang="en-IE" sz="1100" kern="100" dirty="0">
                          <a:effectLst/>
                        </a:rPr>
                        <a:t> </a:t>
                      </a:r>
                      <a:endParaRPr lang="en-IE" sz="11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E" sz="1100" kern="100" dirty="0">
                          <a:effectLst/>
                        </a:rPr>
                        <a:t>Optional event - Luxe Landscape Theatre will lead a grand fiery processional event through the main street of Maynooth on Thursday January 30th. Gathering at 7.15pm – procession leaves at 7.30pm. Dress for the weather. Photography and filming will be in progress. No tickets are required for this event.</a:t>
                      </a:r>
                      <a:endParaRPr lang="en-IE" sz="11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19" marR="51719" marT="0" marB="0"/>
                </a:tc>
                <a:extLst>
                  <a:ext uri="{0D108BD9-81ED-4DB2-BD59-A6C34878D82A}">
                    <a16:rowId xmlns:a16="http://schemas.microsoft.com/office/drawing/2014/main" val="4194167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88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1D2BC-DDA0-EB7A-9E47-ED1A7C37C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>
            <a:extLst>
              <a:ext uri="{FF2B5EF4-FFF2-40B4-BE49-F238E27FC236}">
                <a16:creationId xmlns:a16="http://schemas.microsoft.com/office/drawing/2014/main" id="{7A34A1BD-FD6A-2DEE-1CE6-50FB09E26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99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86E0B50-C009-C849-9164-9F4239F1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43075" y="-37249"/>
            <a:ext cx="8229600" cy="1143000"/>
          </a:xfrm>
        </p:spPr>
        <p:txBody>
          <a:bodyPr/>
          <a:lstStyle/>
          <a:p>
            <a:r>
              <a:rPr lang="en-IE" b="1">
                <a:solidFill>
                  <a:srgbClr val="822327"/>
                </a:solidFill>
              </a:rPr>
              <a:t>What Next?</a:t>
            </a:r>
            <a:endParaRPr lang="en-IE" b="1">
              <a:solidFill>
                <a:srgbClr val="822327"/>
              </a:solidFill>
              <a:cs typeface="Calibri"/>
            </a:endParaRPr>
          </a:p>
        </p:txBody>
      </p:sp>
      <p:pic>
        <p:nvPicPr>
          <p:cNvPr id="9" name="Graphic 8" descr="Signpost with solid fill">
            <a:extLst>
              <a:ext uri="{FF2B5EF4-FFF2-40B4-BE49-F238E27FC236}">
                <a16:creationId xmlns:a16="http://schemas.microsoft.com/office/drawing/2014/main" id="{50DE9D6D-607A-7FF9-FFAC-9C3743DAF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0" y="54922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C479CF-2AD6-1642-20CA-5F2FDE0DA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273" y="1213599"/>
            <a:ext cx="2705478" cy="26102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29D1D3-D40F-9BC3-27B3-625684D536F6}"/>
              </a:ext>
            </a:extLst>
          </p:cNvPr>
          <p:cNvSpPr txBox="1"/>
          <p:nvPr/>
        </p:nvSpPr>
        <p:spPr>
          <a:xfrm>
            <a:off x="1431985" y="4054415"/>
            <a:ext cx="678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Quick sign-up for Scavenger Hunt</a:t>
            </a:r>
          </a:p>
          <a:p>
            <a:pPr algn="ctr"/>
            <a:r>
              <a:rPr lang="en-IE" dirty="0"/>
              <a:t>Win MU Hoodies! </a:t>
            </a:r>
          </a:p>
        </p:txBody>
      </p:sp>
    </p:spTree>
    <p:extLst>
      <p:ext uri="{BB962C8B-B14F-4D97-AF65-F5344CB8AC3E}">
        <p14:creationId xmlns:p14="http://schemas.microsoft.com/office/powerpoint/2010/main" val="2793971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A1C11-470B-557E-BB32-E483816F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>
            <a:extLst>
              <a:ext uri="{FF2B5EF4-FFF2-40B4-BE49-F238E27FC236}">
                <a16:creationId xmlns:a16="http://schemas.microsoft.com/office/drawing/2014/main" id="{546E2D55-5400-F659-9873-E27039775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99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A2FF63C-C253-9DF3-21EC-05B4E2D2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43075" y="-37249"/>
            <a:ext cx="8229600" cy="1143000"/>
          </a:xfrm>
        </p:spPr>
        <p:txBody>
          <a:bodyPr/>
          <a:lstStyle/>
          <a:p>
            <a:r>
              <a:rPr lang="en-IE" b="1" dirty="0">
                <a:solidFill>
                  <a:srgbClr val="822327"/>
                </a:solidFill>
                <a:cs typeface="Calibri"/>
              </a:rPr>
              <a:t>		Friday schedule</a:t>
            </a:r>
          </a:p>
        </p:txBody>
      </p:sp>
      <p:pic>
        <p:nvPicPr>
          <p:cNvPr id="9" name="Graphic 8" descr="Signpost with solid fill">
            <a:extLst>
              <a:ext uri="{FF2B5EF4-FFF2-40B4-BE49-F238E27FC236}">
                <a16:creationId xmlns:a16="http://schemas.microsoft.com/office/drawing/2014/main" id="{F1460BAB-B52F-9F26-E0A5-53BFD7F2B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0" y="54922"/>
            <a:ext cx="914400" cy="9144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EC4CDE-83EB-186A-6579-C6E34A625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03506"/>
              </p:ext>
            </p:extLst>
          </p:nvPr>
        </p:nvGraphicFramePr>
        <p:xfrm>
          <a:off x="362810" y="1130757"/>
          <a:ext cx="8229599" cy="4196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327">
                  <a:extLst>
                    <a:ext uri="{9D8B030D-6E8A-4147-A177-3AD203B41FA5}">
                      <a16:colId xmlns:a16="http://schemas.microsoft.com/office/drawing/2014/main" val="4065146249"/>
                    </a:ext>
                  </a:extLst>
                </a:gridCol>
                <a:gridCol w="3718928">
                  <a:extLst>
                    <a:ext uri="{9D8B030D-6E8A-4147-A177-3AD203B41FA5}">
                      <a16:colId xmlns:a16="http://schemas.microsoft.com/office/drawing/2014/main" val="1359383842"/>
                    </a:ext>
                  </a:extLst>
                </a:gridCol>
                <a:gridCol w="3423344">
                  <a:extLst>
                    <a:ext uri="{9D8B030D-6E8A-4147-A177-3AD203B41FA5}">
                      <a16:colId xmlns:a16="http://schemas.microsoft.com/office/drawing/2014/main" val="745329745"/>
                    </a:ext>
                  </a:extLst>
                </a:gridCol>
              </a:tblGrid>
              <a:tr h="190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Time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Event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 dirty="0">
                          <a:effectLst/>
                        </a:rPr>
                        <a:t> </a:t>
                      </a:r>
                      <a:endParaRPr lang="en-IE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extLst>
                  <a:ext uri="{0D108BD9-81ED-4DB2-BD59-A6C34878D82A}">
                    <a16:rowId xmlns:a16="http://schemas.microsoft.com/office/drawing/2014/main" val="2634461674"/>
                  </a:ext>
                </a:extLst>
              </a:tr>
              <a:tr h="50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9.30 am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Immigration talk for non-EU citizens </a:t>
                      </a:r>
                      <a:endParaRPr lang="en-IE" sz="12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 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Mandatory attendance is required  for all non-EU/non-EEA citizens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extLst>
                  <a:ext uri="{0D108BD9-81ED-4DB2-BD59-A6C34878D82A}">
                    <a16:rowId xmlns:a16="http://schemas.microsoft.com/office/drawing/2014/main" val="3524141209"/>
                  </a:ext>
                </a:extLst>
              </a:tr>
              <a:tr h="403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10.00 am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 dirty="0">
                          <a:effectLst/>
                        </a:rPr>
                        <a:t>Student Services </a:t>
                      </a:r>
                      <a:endParaRPr lang="en-IE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All students should attend to hear about essential student services 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extLst>
                  <a:ext uri="{0D108BD9-81ED-4DB2-BD59-A6C34878D82A}">
                    <a16:rowId xmlns:a16="http://schemas.microsoft.com/office/drawing/2014/main" val="2818177764"/>
                  </a:ext>
                </a:extLst>
              </a:tr>
              <a:tr h="50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10.30 am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Healthy Campus/Consent</a:t>
                      </a:r>
                      <a:endParaRPr lang="en-IE" sz="12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 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All students should attend to hear about essential student services 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extLst>
                  <a:ext uri="{0D108BD9-81ED-4DB2-BD59-A6C34878D82A}">
                    <a16:rowId xmlns:a16="http://schemas.microsoft.com/office/drawing/2014/main" val="3926218207"/>
                  </a:ext>
                </a:extLst>
              </a:tr>
              <a:tr h="50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11.00 am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Break</a:t>
                      </a:r>
                      <a:endParaRPr lang="en-IE" sz="12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 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 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extLst>
                  <a:ext uri="{0D108BD9-81ED-4DB2-BD59-A6C34878D82A}">
                    <a16:rowId xmlns:a16="http://schemas.microsoft.com/office/drawing/2014/main" val="3044453946"/>
                  </a:ext>
                </a:extLst>
              </a:tr>
              <a:tr h="610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11.30  am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 dirty="0">
                          <a:effectLst/>
                        </a:rPr>
                        <a:t>Staying safe in Ireland and on campus </a:t>
                      </a:r>
                      <a:endParaRPr lang="en-IE" sz="12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 dirty="0">
                          <a:effectLst/>
                        </a:rPr>
                        <a:t> </a:t>
                      </a:r>
                      <a:endParaRPr lang="en-IE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Talk by on-campus Garda (Police officer) Damien Travers.   All students should attend for important safety information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extLst>
                  <a:ext uri="{0D108BD9-81ED-4DB2-BD59-A6C34878D82A}">
                    <a16:rowId xmlns:a16="http://schemas.microsoft.com/office/drawing/2014/main" val="3949569680"/>
                  </a:ext>
                </a:extLst>
              </a:tr>
              <a:tr h="403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12.00 noon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 dirty="0">
                          <a:effectLst/>
                        </a:rPr>
                        <a:t>Meet our students- Maynooth Students Union,  clubs and societies </a:t>
                      </a:r>
                      <a:endParaRPr lang="en-IE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All students should attend to about student life from one of our students 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extLst>
                  <a:ext uri="{0D108BD9-81ED-4DB2-BD59-A6C34878D82A}">
                    <a16:rowId xmlns:a16="http://schemas.microsoft.com/office/drawing/2014/main" val="1487277221"/>
                  </a:ext>
                </a:extLst>
              </a:tr>
              <a:tr h="196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 dirty="0">
                          <a:effectLst/>
                        </a:rPr>
                        <a:t>1 pm</a:t>
                      </a:r>
                      <a:endParaRPr lang="en-IE" sz="12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IE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 dirty="0">
                          <a:effectLst/>
                        </a:rPr>
                        <a:t>Welcome lunch  - foyer of Iontas building </a:t>
                      </a:r>
                      <a:endParaRPr lang="en-IE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>
                          <a:effectLst/>
                        </a:rPr>
                        <a:t>Please join us for a welcome lunch! </a:t>
                      </a:r>
                      <a:endParaRPr lang="en-IE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extLst>
                  <a:ext uri="{0D108BD9-81ED-4DB2-BD59-A6C34878D82A}">
                    <a16:rowId xmlns:a16="http://schemas.microsoft.com/office/drawing/2014/main" val="32617710"/>
                  </a:ext>
                </a:extLst>
              </a:tr>
              <a:tr h="503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 dirty="0">
                          <a:effectLst/>
                        </a:rPr>
                        <a:t>2 pm</a:t>
                      </a:r>
                      <a:endParaRPr lang="en-IE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 dirty="0">
                          <a:effectLst/>
                        </a:rPr>
                        <a:t>US Embassy</a:t>
                      </a:r>
                      <a:endParaRPr lang="en-IE" sz="12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 dirty="0">
                          <a:effectLst/>
                        </a:rPr>
                        <a:t> </a:t>
                      </a:r>
                      <a:endParaRPr lang="en-IE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x-none" sz="1200" kern="100" dirty="0">
                          <a:effectLst/>
                        </a:rPr>
                        <a:t>All US citizens should attend for essential information. </a:t>
                      </a:r>
                      <a:endParaRPr lang="en-IE" sz="1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445" marR="67445" marT="0" marB="0"/>
                </a:tc>
                <a:extLst>
                  <a:ext uri="{0D108BD9-81ED-4DB2-BD59-A6C34878D82A}">
                    <a16:rowId xmlns:a16="http://schemas.microsoft.com/office/drawing/2014/main" val="809791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943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E9511-FA6B-9993-7087-F74FA20FF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>
            <a:extLst>
              <a:ext uri="{FF2B5EF4-FFF2-40B4-BE49-F238E27FC236}">
                <a16:creationId xmlns:a16="http://schemas.microsoft.com/office/drawing/2014/main" id="{8BDFA925-04E7-4928-D1BD-945941066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34" y="90740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A606BD1-62B3-59A2-C3AF-586F8A5D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" y="-37249"/>
            <a:ext cx="7498652" cy="1143000"/>
          </a:xfrm>
        </p:spPr>
        <p:txBody>
          <a:bodyPr/>
          <a:lstStyle/>
          <a:p>
            <a:r>
              <a:rPr lang="en-IE" b="1" dirty="0">
                <a:solidFill>
                  <a:srgbClr val="822327"/>
                </a:solidFill>
                <a:cs typeface="Calibri"/>
              </a:rPr>
              <a:t>		Other </a:t>
            </a:r>
            <a:r>
              <a:rPr lang="en-IE" b="1" dirty="0" err="1">
                <a:solidFill>
                  <a:srgbClr val="822327"/>
                </a:solidFill>
                <a:cs typeface="Calibri"/>
              </a:rPr>
              <a:t>activites</a:t>
            </a:r>
            <a:r>
              <a:rPr lang="en-IE" b="1" dirty="0">
                <a:solidFill>
                  <a:srgbClr val="822327"/>
                </a:solidFill>
                <a:cs typeface="Calibri"/>
              </a:rPr>
              <a:t> to note</a:t>
            </a:r>
          </a:p>
        </p:txBody>
      </p:sp>
      <p:pic>
        <p:nvPicPr>
          <p:cNvPr id="9" name="Graphic 8" descr="Signpost with solid fill">
            <a:extLst>
              <a:ext uri="{FF2B5EF4-FFF2-40B4-BE49-F238E27FC236}">
                <a16:creationId xmlns:a16="http://schemas.microsoft.com/office/drawing/2014/main" id="{5ED1932E-3B4B-E8CC-D7E8-38F916096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0" y="54922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E5DADB-3D80-6BAA-37AB-86A066160A4E}"/>
              </a:ext>
            </a:extLst>
          </p:cNvPr>
          <p:cNvSpPr txBox="1"/>
          <p:nvPr/>
        </p:nvSpPr>
        <p:spPr>
          <a:xfrm>
            <a:off x="390735" y="1005140"/>
            <a:ext cx="8036246" cy="4422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E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Library tours </a:t>
            </a:r>
            <a:r>
              <a:rPr lang="en-IE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– Library tours will be available during the first weeks of the semester; please check the Library website and social media accounts for details.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E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Our Pop-Up Reuse Centre:   </a:t>
            </a:r>
            <a:r>
              <a:rPr lang="en-IE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Call in for free items donated by previous students.  Items include Linens, towels and duvets; Crockery – mugs, cutlery, plates, etc; Pots &amp; pans, kitchen utensils, etc; Decorations; Stationery; Bathroom ware and Clothes</a:t>
            </a:r>
            <a:r>
              <a:rPr lang="en-IE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IE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Centre is on the ground floor of Cedar Block, in the Courtyard Apartments, North Campus. It will be open during your orientation week from Monday-Tuesday 10-12 pm  and Wednesday-Thursday 3 to 5 pm.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E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Tours of Dublin:  </a:t>
            </a:r>
            <a:r>
              <a:rPr lang="en-IE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Guided tours of Dublin are available on Saturday 1</a:t>
            </a:r>
            <a:r>
              <a:rPr lang="en-IE" sz="1800" kern="100" baseline="300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</a:t>
            </a:r>
            <a:r>
              <a:rPr lang="en-IE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and Sunday 2</a:t>
            </a:r>
            <a:r>
              <a:rPr lang="en-IE" sz="1800" kern="100" baseline="300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nd</a:t>
            </a:r>
            <a:r>
              <a:rPr lang="en-IE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February  – please sign up here if you are interested: </a:t>
            </a:r>
            <a:r>
              <a:rPr lang="en-I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5"/>
              </a:rPr>
              <a:t>https://fareharbor.com/embeds/book/dublintourguide/items/406766/?full-items=yes</a:t>
            </a:r>
            <a:endParaRPr lang="en-IE" sz="18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51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5F61F-C04D-BF76-6B52-E45FAA6E3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>
            <a:extLst>
              <a:ext uri="{FF2B5EF4-FFF2-40B4-BE49-F238E27FC236}">
                <a16:creationId xmlns:a16="http://schemas.microsoft.com/office/drawing/2014/main" id="{0CA42FA3-2F4F-1639-811B-AF43101C4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34" y="90740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6601E30-BA66-C2AF-833D-715DADE4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" y="-37249"/>
            <a:ext cx="7498652" cy="1143000"/>
          </a:xfrm>
        </p:spPr>
        <p:txBody>
          <a:bodyPr/>
          <a:lstStyle/>
          <a:p>
            <a:r>
              <a:rPr lang="en-IE" b="1" dirty="0">
                <a:solidFill>
                  <a:srgbClr val="822327"/>
                </a:solidFill>
                <a:cs typeface="Calibri"/>
              </a:rPr>
              <a:t>	Clubs and Societies</a:t>
            </a:r>
          </a:p>
        </p:txBody>
      </p:sp>
      <p:pic>
        <p:nvPicPr>
          <p:cNvPr id="9" name="Graphic 8" descr="Signpost with solid fill">
            <a:extLst>
              <a:ext uri="{FF2B5EF4-FFF2-40B4-BE49-F238E27FC236}">
                <a16:creationId xmlns:a16="http://schemas.microsoft.com/office/drawing/2014/main" id="{E818B4C5-029A-3BE1-34D7-E2B7436DB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0" y="54922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2A02A4-D0BC-38A0-8B9C-BCA293B7B18C}"/>
              </a:ext>
            </a:extLst>
          </p:cNvPr>
          <p:cNvSpPr txBox="1"/>
          <p:nvPr/>
        </p:nvSpPr>
        <p:spPr>
          <a:xfrm>
            <a:off x="128902" y="1349263"/>
            <a:ext cx="8036246" cy="20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IE" dirty="0">
              <a:solidFill>
                <a:srgbClr val="000000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IE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Clubs &amp; Societies Fairs Day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IE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will be taking place from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IE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10 am to 3 pm on Tuesday 11 February 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IE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 the Upper Foyer of the TSI Building. </a:t>
            </a:r>
            <a:endParaRPr lang="en-IE" sz="18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08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990" y="86592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b="1">
                <a:solidFill>
                  <a:srgbClr val="822327"/>
                </a:solidFill>
                <a:latin typeface="Arial"/>
                <a:ea typeface="+mn-ea"/>
                <a:cs typeface="Arial"/>
              </a:rPr>
              <a:t>The International Office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08437"/>
            <a:ext cx="8229600" cy="48586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sz="2000" dirty="0">
                <a:latin typeface="Arial"/>
                <a:cs typeface="Arial"/>
              </a:rPr>
              <a:t>We are one of your main points of contact while at Maynooth University!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000" dirty="0">
                <a:latin typeface="Arial"/>
                <a:cs typeface="Arial"/>
              </a:rPr>
              <a:t>We look after Erasmus &amp; Study Abroad (incoming &amp; outgoing), full degree UG &amp; PG, Summer Schools, and more!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000" dirty="0">
                <a:latin typeface="Arial"/>
                <a:cs typeface="Arial"/>
              </a:rPr>
              <a:t>Blend of on campus and work from home for staff so please understand our working hours vary. </a:t>
            </a: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astle on top of a lush green field&#10;&#10;Description automatically generated">
            <a:extLst>
              <a:ext uri="{FF2B5EF4-FFF2-40B4-BE49-F238E27FC236}">
                <a16:creationId xmlns:a16="http://schemas.microsoft.com/office/drawing/2014/main" id="{77F53B2D-8365-42FE-BA75-73AFCE1A2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63" y="3523839"/>
            <a:ext cx="3477206" cy="2162985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664652" y="3523839"/>
            <a:ext cx="3636011" cy="2343258"/>
          </a:xfrm>
          <a:prstGeom prst="wave">
            <a:avLst/>
          </a:prstGeom>
          <a:solidFill>
            <a:srgbClr val="82232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u="sng"/>
              <a:t>FIND US ON SOCIAL MEDIA:</a:t>
            </a:r>
            <a:br>
              <a:rPr lang="en-IE" b="1" u="sng"/>
            </a:br>
            <a:br>
              <a:rPr lang="en-IE" b="1" u="sng"/>
            </a:br>
            <a:br>
              <a:rPr lang="en-IE" b="1" u="sng"/>
            </a:br>
            <a:endParaRPr lang="en-IE" b="1" u="sng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574" y="4433516"/>
            <a:ext cx="908309" cy="908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330" y="4418163"/>
            <a:ext cx="819908" cy="908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25" y="4418163"/>
            <a:ext cx="848022" cy="87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42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7638" y="-60615"/>
            <a:ext cx="8229600" cy="1143000"/>
          </a:xfrm>
        </p:spPr>
        <p:txBody>
          <a:bodyPr>
            <a:noAutofit/>
          </a:bodyPr>
          <a:lstStyle/>
          <a:p>
            <a:r>
              <a:rPr lang="en-IE" sz="3600" b="1">
                <a:solidFill>
                  <a:srgbClr val="822327"/>
                </a:solidFill>
                <a:latin typeface="Arial"/>
                <a:ea typeface="+mn-ea"/>
                <a:cs typeface="Arial"/>
              </a:rPr>
              <a:t>Contacting the International Office</a:t>
            </a:r>
          </a:p>
        </p:txBody>
      </p:sp>
      <p:pic>
        <p:nvPicPr>
          <p:cNvPr id="1032" name="Picture 8" descr="Emma Ward - Profile">
            <a:extLst>
              <a:ext uri="{FF2B5EF4-FFF2-40B4-BE49-F238E27FC236}">
                <a16:creationId xmlns:a16="http://schemas.microsoft.com/office/drawing/2014/main" id="{8956F574-435C-3EAC-0F67-EE2B3E7C8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r="14192"/>
          <a:stretch/>
        </p:blipFill>
        <p:spPr bwMode="auto">
          <a:xfrm>
            <a:off x="1222454" y="2633125"/>
            <a:ext cx="1335007" cy="13309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5485CA-0715-A6CC-6E3F-3618E33F772C}"/>
              </a:ext>
            </a:extLst>
          </p:cNvPr>
          <p:cNvCxnSpPr>
            <a:cxnSpLocks/>
          </p:cNvCxnSpPr>
          <p:nvPr/>
        </p:nvCxnSpPr>
        <p:spPr>
          <a:xfrm>
            <a:off x="2933905" y="1723732"/>
            <a:ext cx="1269543" cy="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449315A-27BA-29B5-08B3-0CD040EDB804}"/>
              </a:ext>
            </a:extLst>
          </p:cNvPr>
          <p:cNvSpPr txBox="1"/>
          <p:nvPr/>
        </p:nvSpPr>
        <p:spPr>
          <a:xfrm>
            <a:off x="5695868" y="1109928"/>
            <a:ext cx="1482625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IE" sz="2000" b="1"/>
              <a:t>Front Office</a:t>
            </a:r>
          </a:p>
        </p:txBody>
      </p:sp>
      <p:pic>
        <p:nvPicPr>
          <p:cNvPr id="17" name="Graphic 16" descr="Envelope with solid fill">
            <a:extLst>
              <a:ext uri="{FF2B5EF4-FFF2-40B4-BE49-F238E27FC236}">
                <a16:creationId xmlns:a16="http://schemas.microsoft.com/office/drawing/2014/main" id="{8614F225-6D35-4FB6-CF32-B28AA85E6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6225" y="1920719"/>
            <a:ext cx="428185" cy="4281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3601DA-D743-C277-B6CD-E37ABB3AC29B}"/>
              </a:ext>
            </a:extLst>
          </p:cNvPr>
          <p:cNvSpPr txBox="1"/>
          <p:nvPr/>
        </p:nvSpPr>
        <p:spPr>
          <a:xfrm>
            <a:off x="5438774" y="1950883"/>
            <a:ext cx="279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international.office@mu.ie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C201BA-359D-EDA7-00A7-BBEA805BB864}"/>
              </a:ext>
            </a:extLst>
          </p:cNvPr>
          <p:cNvSpPr/>
          <p:nvPr/>
        </p:nvSpPr>
        <p:spPr>
          <a:xfrm>
            <a:off x="4638675" y="982632"/>
            <a:ext cx="3818563" cy="1425441"/>
          </a:xfrm>
          <a:prstGeom prst="rect">
            <a:avLst/>
          </a:prstGeom>
          <a:noFill/>
          <a:ln w="28575">
            <a:solidFill>
              <a:srgbClr val="23BB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390E91-FEF6-06C8-2C69-EA6102308B5C}"/>
              </a:ext>
            </a:extLst>
          </p:cNvPr>
          <p:cNvSpPr/>
          <p:nvPr/>
        </p:nvSpPr>
        <p:spPr>
          <a:xfrm>
            <a:off x="4638675" y="2575058"/>
            <a:ext cx="3818564" cy="1425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780E29-32AD-1DD9-DA5A-C2369BF59AFA}"/>
              </a:ext>
            </a:extLst>
          </p:cNvPr>
          <p:cNvSpPr/>
          <p:nvPr/>
        </p:nvSpPr>
        <p:spPr>
          <a:xfrm>
            <a:off x="4638675" y="4167482"/>
            <a:ext cx="3818563" cy="142544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A6A978-5043-C3A0-E998-58730E6A642E}"/>
              </a:ext>
            </a:extLst>
          </p:cNvPr>
          <p:cNvCxnSpPr>
            <a:cxnSpLocks/>
          </p:cNvCxnSpPr>
          <p:nvPr/>
        </p:nvCxnSpPr>
        <p:spPr>
          <a:xfrm>
            <a:off x="2933905" y="3287778"/>
            <a:ext cx="1269543" cy="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3E9FEE8-9D1F-D8FF-8940-D58DE78AA98D}"/>
              </a:ext>
            </a:extLst>
          </p:cNvPr>
          <p:cNvCxnSpPr>
            <a:cxnSpLocks/>
          </p:cNvCxnSpPr>
          <p:nvPr/>
        </p:nvCxnSpPr>
        <p:spPr>
          <a:xfrm>
            <a:off x="2873555" y="4880202"/>
            <a:ext cx="1269543" cy="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2418197-D201-FB3C-F0D9-B54ACF89342B}"/>
              </a:ext>
            </a:extLst>
          </p:cNvPr>
          <p:cNvSpPr txBox="1"/>
          <p:nvPr/>
        </p:nvSpPr>
        <p:spPr>
          <a:xfrm>
            <a:off x="4869883" y="2765587"/>
            <a:ext cx="336374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E" sz="2000" b="1"/>
              <a:t>Erasmus+ &amp; Non-EU Exchange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C867DE-2640-6DC9-0F15-6F40A88FA093}"/>
              </a:ext>
            </a:extLst>
          </p:cNvPr>
          <p:cNvSpPr txBox="1"/>
          <p:nvPr/>
        </p:nvSpPr>
        <p:spPr>
          <a:xfrm>
            <a:off x="5364550" y="3604261"/>
            <a:ext cx="27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incoming.exchange@mu.ie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6A2C96-A8EF-1729-EA8A-A6C8E4FFA7F4}"/>
              </a:ext>
            </a:extLst>
          </p:cNvPr>
          <p:cNvSpPr txBox="1"/>
          <p:nvPr/>
        </p:nvSpPr>
        <p:spPr>
          <a:xfrm>
            <a:off x="5704064" y="4294776"/>
            <a:ext cx="1687783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IE" sz="2000" b="1"/>
              <a:t>Study Abroad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24377C-403F-2EBA-065A-D86697108C93}"/>
              </a:ext>
            </a:extLst>
          </p:cNvPr>
          <p:cNvSpPr txBox="1"/>
          <p:nvPr/>
        </p:nvSpPr>
        <p:spPr>
          <a:xfrm>
            <a:off x="5648284" y="5166560"/>
            <a:ext cx="248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studyabroad@mu.ie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398BAB-8FFA-93A0-7A80-91379E652354}"/>
              </a:ext>
            </a:extLst>
          </p:cNvPr>
          <p:cNvSpPr txBox="1"/>
          <p:nvPr/>
        </p:nvSpPr>
        <p:spPr>
          <a:xfrm>
            <a:off x="4869884" y="1595490"/>
            <a:ext cx="364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/>
              <a:t>Lauren Matthews – starting next week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60C9F4-5B08-3066-521C-9203CCD72044}"/>
              </a:ext>
            </a:extLst>
          </p:cNvPr>
          <p:cNvSpPr txBox="1"/>
          <p:nvPr/>
        </p:nvSpPr>
        <p:spPr>
          <a:xfrm>
            <a:off x="5859097" y="3248841"/>
            <a:ext cx="137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/>
              <a:t>Emma Ward</a:t>
            </a:r>
          </a:p>
        </p:txBody>
      </p:sp>
      <p:pic>
        <p:nvPicPr>
          <p:cNvPr id="42" name="Graphic 41" descr="Envelope with solid fill">
            <a:extLst>
              <a:ext uri="{FF2B5EF4-FFF2-40B4-BE49-F238E27FC236}">
                <a16:creationId xmlns:a16="http://schemas.microsoft.com/office/drawing/2014/main" id="{CD7CADCC-9683-9E1C-8553-B45E92C92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0492" y="3570582"/>
            <a:ext cx="428185" cy="42818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F6E4315-AEAE-2B0D-7873-F22F5B5352A2}"/>
              </a:ext>
            </a:extLst>
          </p:cNvPr>
          <p:cNvSpPr txBox="1"/>
          <p:nvPr/>
        </p:nvSpPr>
        <p:spPr>
          <a:xfrm>
            <a:off x="5733758" y="4814049"/>
            <a:ext cx="1687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/>
              <a:t>Denise Coyne</a:t>
            </a:r>
          </a:p>
        </p:txBody>
      </p:sp>
      <p:pic>
        <p:nvPicPr>
          <p:cNvPr id="44" name="Graphic 43" descr="Envelope with solid fill">
            <a:extLst>
              <a:ext uri="{FF2B5EF4-FFF2-40B4-BE49-F238E27FC236}">
                <a16:creationId xmlns:a16="http://schemas.microsoft.com/office/drawing/2014/main" id="{83C49374-C3A7-D117-92E0-EA4E3028D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0318" y="5144647"/>
            <a:ext cx="428185" cy="428185"/>
          </a:xfrm>
          <a:prstGeom prst="rect">
            <a:avLst/>
          </a:prstGeom>
        </p:spPr>
      </p:pic>
      <p:pic>
        <p:nvPicPr>
          <p:cNvPr id="5" name="Picture 4" descr="A person wearing glasses and a red jacket&#10;&#10;Description automatically generated">
            <a:extLst>
              <a:ext uri="{FF2B5EF4-FFF2-40B4-BE49-F238E27FC236}">
                <a16:creationId xmlns:a16="http://schemas.microsoft.com/office/drawing/2014/main" id="{01C52F9F-555F-E046-E119-BA928C2BE9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363" t="18873" r="9976" b="9909"/>
          <a:stretch/>
        </p:blipFill>
        <p:spPr>
          <a:xfrm>
            <a:off x="1193433" y="4110452"/>
            <a:ext cx="1371830" cy="14043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phic 7" descr="Office worker female with solid fill">
            <a:extLst>
              <a:ext uri="{FF2B5EF4-FFF2-40B4-BE49-F238E27FC236}">
                <a16:creationId xmlns:a16="http://schemas.microsoft.com/office/drawing/2014/main" id="{EA495A02-65F2-D8E2-9858-53D1E395F0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3433" y="1139635"/>
            <a:ext cx="1268438" cy="12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2624" y="257318"/>
            <a:ext cx="6898752" cy="1044598"/>
          </a:xfrm>
        </p:spPr>
        <p:txBody>
          <a:bodyPr>
            <a:noAutofit/>
          </a:bodyPr>
          <a:lstStyle/>
          <a:p>
            <a:pPr algn="ctr"/>
            <a:r>
              <a:rPr lang="en-US" sz="4400" b="1" err="1">
                <a:solidFill>
                  <a:srgbClr val="822327"/>
                </a:solidFill>
                <a:latin typeface="Arial"/>
                <a:ea typeface="+mn-ea"/>
                <a:cs typeface="Arial"/>
              </a:rPr>
              <a:t>Céad</a:t>
            </a:r>
            <a:r>
              <a:rPr lang="en-US" sz="4400" b="1">
                <a:solidFill>
                  <a:srgbClr val="822327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400" b="1" err="1">
                <a:solidFill>
                  <a:srgbClr val="822327"/>
                </a:solidFill>
                <a:latin typeface="Arial"/>
                <a:ea typeface="+mn-ea"/>
                <a:cs typeface="Arial"/>
              </a:rPr>
              <a:t>Míle</a:t>
            </a:r>
            <a:r>
              <a:rPr lang="en-US" sz="4400" b="1">
                <a:solidFill>
                  <a:srgbClr val="822327"/>
                </a:solidFill>
                <a:latin typeface="Arial"/>
                <a:ea typeface="+mn-ea"/>
                <a:cs typeface="Arial"/>
              </a:rPr>
              <a:t> Fáilte!</a:t>
            </a:r>
            <a:br>
              <a:rPr lang="en-US" sz="3000" b="1">
                <a:solidFill>
                  <a:srgbClr val="822327"/>
                </a:solidFill>
                <a:latin typeface="Arial"/>
                <a:ea typeface="+mn-ea"/>
                <a:cs typeface="Arial"/>
              </a:rPr>
            </a:br>
            <a:r>
              <a:rPr lang="en-US" sz="2400" b="1" i="1">
                <a:solidFill>
                  <a:srgbClr val="822327"/>
                </a:solidFill>
                <a:latin typeface="Arial"/>
                <a:ea typeface="+mn-ea"/>
                <a:cs typeface="Arial"/>
              </a:rPr>
              <a:t>One Hundred Thousand Welcomes!</a:t>
            </a:r>
            <a:br>
              <a:rPr lang="en-US" sz="3000" b="1">
                <a:solidFill>
                  <a:srgbClr val="822327"/>
                </a:solidFill>
                <a:latin typeface="Arial"/>
                <a:ea typeface="+mn-ea"/>
                <a:cs typeface="Arial"/>
              </a:rPr>
            </a:br>
            <a:endParaRPr lang="en-IE" sz="3000" b="1">
              <a:solidFill>
                <a:srgbClr val="822327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7651" y="1730541"/>
            <a:ext cx="8486774" cy="322546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We are delighted that you have chosen Maynooth University for your studies!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There are around 250 Erasmus and Study Abroad students starting at MU this semester. </a:t>
            </a:r>
            <a:b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Please attend all relevant orientation talks. They are for your benefit and will help you adjust to life at Maynooth.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een clover with a black background&#10;&#10;Description automatically generated">
            <a:extLst>
              <a:ext uri="{FF2B5EF4-FFF2-40B4-BE49-F238E27FC236}">
                <a16:creationId xmlns:a16="http://schemas.microsoft.com/office/drawing/2014/main" id="{7B2C1AED-3E0A-37AF-0CCF-BDA50070C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647668">
            <a:off x="7667145" y="128096"/>
            <a:ext cx="1088475" cy="108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98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025" y="161029"/>
            <a:ext cx="8229600" cy="1143000"/>
          </a:xfrm>
        </p:spPr>
        <p:txBody>
          <a:bodyPr>
            <a:noAutofit/>
          </a:bodyPr>
          <a:lstStyle/>
          <a:p>
            <a:r>
              <a:rPr lang="en-IE" sz="4000" b="1">
                <a:solidFill>
                  <a:srgbClr val="822327"/>
                </a:solidFill>
                <a:latin typeface="Arial"/>
                <a:ea typeface="+mn-ea"/>
                <a:cs typeface="Arial"/>
              </a:rPr>
              <a:t>Contacting the International Office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9175" y="1546341"/>
            <a:ext cx="5927550" cy="8251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 u="sng" dirty="0">
                <a:latin typeface="Arial"/>
                <a:cs typeface="Arial"/>
              </a:rPr>
              <a:t>Where? 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Front Office, Top floor, Humanity House, South Campus</a:t>
            </a:r>
          </a:p>
        </p:txBody>
      </p:sp>
      <p:pic>
        <p:nvPicPr>
          <p:cNvPr id="3" name="Picture 2" descr="A large brick building with green grass&#10;&#10;Description automatically generated">
            <a:extLst>
              <a:ext uri="{FF2B5EF4-FFF2-40B4-BE49-F238E27FC236}">
                <a16:creationId xmlns:a16="http://schemas.microsoft.com/office/drawing/2014/main" id="{646E23A3-DC27-482D-873A-67544D377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25" y="942974"/>
            <a:ext cx="2378250" cy="1785665"/>
          </a:xfrm>
          <a:prstGeom prst="rect">
            <a:avLst/>
          </a:prstGeom>
        </p:spPr>
      </p:pic>
      <p:pic>
        <p:nvPicPr>
          <p:cNvPr id="5" name="Graphic 4" descr="Marker with solid fill">
            <a:extLst>
              <a:ext uri="{FF2B5EF4-FFF2-40B4-BE49-F238E27FC236}">
                <a16:creationId xmlns:a16="http://schemas.microsoft.com/office/drawing/2014/main" id="{AD2C9D0D-C90F-28E3-D339-CB781AA84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3869" y="1468985"/>
            <a:ext cx="825173" cy="825173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46070FB-2274-B914-842A-87144D7244AD}"/>
              </a:ext>
            </a:extLst>
          </p:cNvPr>
          <p:cNvSpPr txBox="1">
            <a:spLocks/>
          </p:cNvSpPr>
          <p:nvPr/>
        </p:nvSpPr>
        <p:spPr>
          <a:xfrm>
            <a:off x="699312" y="2902879"/>
            <a:ext cx="6109027" cy="10521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u="sng" dirty="0">
                <a:latin typeface="Arial"/>
                <a:cs typeface="Arial"/>
              </a:rPr>
              <a:t>When? </a:t>
            </a:r>
            <a:br>
              <a:rPr lang="en-US" sz="1900" b="1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Monday to Friday: 10am – 12:30pm 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                               2pm – 4:30pm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First week – drop in when suits  </a:t>
            </a:r>
          </a:p>
          <a:p>
            <a:pPr marL="0" indent="0">
              <a:buFont typeface="Arial"/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10" name="Graphic 9" descr="Clock with solid fill">
            <a:extLst>
              <a:ext uri="{FF2B5EF4-FFF2-40B4-BE49-F238E27FC236}">
                <a16:creationId xmlns:a16="http://schemas.microsoft.com/office/drawing/2014/main" id="{0A5A1000-B06E-9243-AFDE-035C593FF3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2879289"/>
            <a:ext cx="742950" cy="742950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260D01B-AD59-6FB7-3E8C-00A29A98ACE5}"/>
              </a:ext>
            </a:extLst>
          </p:cNvPr>
          <p:cNvSpPr txBox="1">
            <a:spLocks/>
          </p:cNvSpPr>
          <p:nvPr/>
        </p:nvSpPr>
        <p:spPr>
          <a:xfrm>
            <a:off x="823483" y="4257410"/>
            <a:ext cx="7551131" cy="1279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u="sng" dirty="0">
                <a:latin typeface="Arial"/>
                <a:cs typeface="Arial"/>
              </a:rPr>
              <a:t>How? 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latin typeface="Arial"/>
                <a:cs typeface="Arial"/>
              </a:rPr>
              <a:t>Drop-in during these office hours or you can email us</a:t>
            </a:r>
          </a:p>
          <a:p>
            <a:pPr marL="0" indent="0">
              <a:buFont typeface="Arial"/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n-US" sz="1800" dirty="0">
                <a:latin typeface="Arial"/>
                <a:cs typeface="Arial"/>
              </a:rPr>
              <a:t>In the second semester we plan have a drop-in </a:t>
            </a:r>
            <a:r>
              <a:rPr lang="en-US" sz="1800" dirty="0" err="1">
                <a:latin typeface="Arial"/>
                <a:cs typeface="Arial"/>
              </a:rPr>
              <a:t>centre</a:t>
            </a:r>
            <a:r>
              <a:rPr lang="en-US" sz="1800" dirty="0">
                <a:latin typeface="Arial"/>
                <a:cs typeface="Arial"/>
              </a:rPr>
              <a:t> on the North campus – details to be announced. </a:t>
            </a:r>
          </a:p>
        </p:txBody>
      </p:sp>
      <p:pic>
        <p:nvPicPr>
          <p:cNvPr id="17" name="Graphic 16" descr="Chat with solid fill">
            <a:extLst>
              <a:ext uri="{FF2B5EF4-FFF2-40B4-BE49-F238E27FC236}">
                <a16:creationId xmlns:a16="http://schemas.microsoft.com/office/drawing/2014/main" id="{33283063-2F76-56D6-F474-0ED78A5658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725" y="4210757"/>
            <a:ext cx="737759" cy="7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3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C612-1E14-4033-AE61-975F5DBF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822327"/>
                </a:solidFill>
              </a:rPr>
              <a:t>Student Helpdesks North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3A637-895F-4AC2-CAAF-35A330622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dirty="0"/>
              <a:t>Located in the TSI building and the Arts Block</a:t>
            </a:r>
          </a:p>
          <a:p>
            <a:pPr marL="0" indent="0" algn="ctr">
              <a:buNone/>
            </a:pPr>
            <a:r>
              <a:rPr lang="en-IE" dirty="0"/>
              <a:t>for all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4A684-560A-7DAE-E2B0-C3751D455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298" y="3311234"/>
            <a:ext cx="6877403" cy="952549"/>
          </a:xfrm>
          <a:prstGeom prst="rect">
            <a:avLst/>
          </a:prstGeom>
        </p:spPr>
      </p:pic>
      <p:pic>
        <p:nvPicPr>
          <p:cNvPr id="7" name="Graphic 6" descr="Information with solid fill">
            <a:extLst>
              <a:ext uri="{FF2B5EF4-FFF2-40B4-BE49-F238E27FC236}">
                <a16:creationId xmlns:a16="http://schemas.microsoft.com/office/drawing/2014/main" id="{96A3D3B3-9EC5-D1D1-490A-21F57DCC5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0177" y="4737773"/>
            <a:ext cx="914400" cy="91440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B9443DE-E552-B1C3-93EE-65266ACF849D}"/>
              </a:ext>
            </a:extLst>
          </p:cNvPr>
          <p:cNvSpPr/>
          <p:nvPr/>
        </p:nvSpPr>
        <p:spPr>
          <a:xfrm>
            <a:off x="939239" y="5142606"/>
            <a:ext cx="2082576" cy="101913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I can’t understand anything!!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81A1BD4-A189-F256-6F8E-2E5DCDF19AEE}"/>
              </a:ext>
            </a:extLst>
          </p:cNvPr>
          <p:cNvSpPr/>
          <p:nvPr/>
        </p:nvSpPr>
        <p:spPr>
          <a:xfrm>
            <a:off x="5372939" y="4458429"/>
            <a:ext cx="2082576" cy="101913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Help me, I’m lost!!</a:t>
            </a:r>
          </a:p>
        </p:txBody>
      </p:sp>
    </p:spTree>
    <p:extLst>
      <p:ext uri="{BB962C8B-B14F-4D97-AF65-F5344CB8AC3E}">
        <p14:creationId xmlns:p14="http://schemas.microsoft.com/office/powerpoint/2010/main" val="3962669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" y="-1967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163802"/>
            <a:ext cx="8229600" cy="1143000"/>
          </a:xfrm>
        </p:spPr>
        <p:txBody>
          <a:bodyPr>
            <a:noAutofit/>
          </a:bodyPr>
          <a:lstStyle/>
          <a:p>
            <a:r>
              <a:rPr lang="en-IE" sz="2800" b="1" dirty="0">
                <a:solidFill>
                  <a:srgbClr val="822327"/>
                </a:solidFill>
                <a:latin typeface="Arial"/>
                <a:ea typeface="+mn-ea"/>
                <a:cs typeface="Arial"/>
              </a:rPr>
              <a:t>Discounted travel - Leap Cards</a:t>
            </a:r>
            <a:endParaRPr lang="en-IE" sz="2800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A8CA3-6F68-E3E3-DCD1-B358D45B9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7714"/>
            <a:ext cx="8476735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Apply </a:t>
            </a:r>
            <a:r>
              <a:rPr lang="en-US" sz="2000" b="1" dirty="0">
                <a:latin typeface="Arial"/>
                <a:cs typeface="Arial"/>
              </a:rPr>
              <a:t>directly to leapcard.ie </a:t>
            </a:r>
            <a:r>
              <a:rPr lang="en-US" sz="2000" dirty="0">
                <a:latin typeface="Arial"/>
                <a:cs typeface="Arial"/>
              </a:rPr>
              <a:t>to have their card processed, this is now known as the Young Adult card. </a:t>
            </a:r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latin typeface="Arial"/>
                <a:cs typeface="Arial"/>
              </a:rPr>
              <a:t>Further information can be found at Leap Card https://www.leapcard.ie/</a:t>
            </a:r>
            <a:endParaRPr lang="en-GB" sz="2000" dirty="0">
              <a:ea typeface="+mn-lt"/>
              <a:cs typeface="+mn-lt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pic>
        <p:nvPicPr>
          <p:cNvPr id="5" name="Graphic 4" descr="Bus with solid fill">
            <a:extLst>
              <a:ext uri="{FF2B5EF4-FFF2-40B4-BE49-F238E27FC236}">
                <a16:creationId xmlns:a16="http://schemas.microsoft.com/office/drawing/2014/main" id="{12004949-48A1-1D97-162D-FDFB13B8C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479" y="162809"/>
            <a:ext cx="914400" cy="914400"/>
          </a:xfrm>
          <a:prstGeom prst="rect">
            <a:avLst/>
          </a:prstGeom>
        </p:spPr>
      </p:pic>
      <p:pic>
        <p:nvPicPr>
          <p:cNvPr id="8" name="Graphic 7" descr="Train with solid fill">
            <a:extLst>
              <a:ext uri="{FF2B5EF4-FFF2-40B4-BE49-F238E27FC236}">
                <a16:creationId xmlns:a16="http://schemas.microsoft.com/office/drawing/2014/main" id="{919080B4-9BA6-3627-871C-AC7F3DA18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9535" y="1628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1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" y="-1967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163802"/>
            <a:ext cx="8229600" cy="1143000"/>
          </a:xfrm>
        </p:spPr>
        <p:txBody>
          <a:bodyPr>
            <a:noAutofit/>
          </a:bodyPr>
          <a:lstStyle/>
          <a:p>
            <a:r>
              <a:rPr lang="en-IE" sz="4000" b="1">
                <a:solidFill>
                  <a:srgbClr val="822327"/>
                </a:solidFill>
                <a:latin typeface="Arial"/>
                <a:ea typeface="+mn-ea"/>
                <a:cs typeface="Arial"/>
              </a:rPr>
              <a:t>Letters </a:t>
            </a:r>
            <a:endParaRPr lang="en-US">
              <a:ea typeface="+mn-e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A8CA3-6F68-E3E3-DCD1-B358D45B9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6802"/>
            <a:ext cx="8476735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fontAlgn="base">
              <a:spcAft>
                <a:spcPts val="750"/>
              </a:spcAft>
            </a:pP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Letters for immigration registration—you can ask the Records Office for a letter proving registration -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Letter Request | Maynooth University</a:t>
            </a: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ts val="750"/>
              </a:spcAft>
            </a:pPr>
            <a:r>
              <a:rPr lang="en-IE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 need a letter with your Irish address on it, please email the </a:t>
            </a:r>
            <a:r>
              <a:rPr lang="en-IE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Records Office directly specifying what you need to have included in the letter (i.e. your full Irish address) </a:t>
            </a:r>
            <a:r>
              <a:rPr lang="en-IE" sz="16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records.applications@mu.ie</a:t>
            </a:r>
            <a:endParaRPr lang="en-US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ts val="750"/>
              </a:spcAft>
            </a:pP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 require proof of payment of fees,  please contact the Fees &amp; Grants Office or check you Fee Account for a receipt.</a:t>
            </a:r>
          </a:p>
          <a:p>
            <a:r>
              <a:rPr lang="en-US" sz="1600" dirty="0">
                <a:latin typeface="Arial"/>
                <a:cs typeface="Arial"/>
              </a:rPr>
              <a:t>If you need a bank letter – the quickest way to open an account is online with AIB, for any other bank you need to request a letter from the International Office (letters may take up to 5 working days)</a:t>
            </a:r>
          </a:p>
        </p:txBody>
      </p:sp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6521B6C6-E629-C1C4-3488-ABA1A057F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0838" y="2085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95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1475" y="274638"/>
            <a:ext cx="8229600" cy="859218"/>
          </a:xfrm>
        </p:spPr>
        <p:txBody>
          <a:bodyPr/>
          <a:lstStyle/>
          <a:p>
            <a:r>
              <a:rPr lang="en-IE" b="1" dirty="0">
                <a:solidFill>
                  <a:srgbClr val="822327"/>
                </a:solidFill>
              </a:rPr>
              <a:t>Emergencies</a:t>
            </a:r>
            <a:endParaRPr lang="en-IE" b="1" dirty="0">
              <a:solidFill>
                <a:srgbClr val="822327"/>
              </a:solidFill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151" y="1133856"/>
            <a:ext cx="8229600" cy="465429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800" b="1" dirty="0">
                <a:latin typeface="Arial"/>
                <a:cs typeface="Arial"/>
              </a:rPr>
              <a:t>Emergency Services: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999 or 112 </a:t>
            </a:r>
            <a:r>
              <a:rPr lang="en-US" sz="1800" dirty="0">
                <a:latin typeface="Arial"/>
                <a:cs typeface="Arial"/>
              </a:rPr>
              <a:t>– Gardaí (Police),  Ambulance, Fire Services, Coastguard</a:t>
            </a:r>
            <a:br>
              <a:rPr lang="en-US" sz="1800" dirty="0">
                <a:latin typeface="Arial"/>
                <a:cs typeface="Arial"/>
              </a:rPr>
            </a:br>
            <a:endParaRPr lang="en-US" sz="1800" dirty="0">
              <a:latin typeface="Arial"/>
              <a:cs typeface="Arial"/>
            </a:endParaRPr>
          </a:p>
          <a:p>
            <a:r>
              <a:rPr lang="en-US" sz="1800" b="1" dirty="0">
                <a:latin typeface="Arial"/>
                <a:cs typeface="Arial"/>
              </a:rPr>
              <a:t>Campus Security 24/7: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/>
                <a:cs typeface="Arial"/>
              </a:rPr>
              <a:t>00353 1708 3929 or 00353 1708 3333 (Emergency)</a:t>
            </a:r>
            <a:br>
              <a:rPr lang="en-US" sz="1800" dirty="0">
                <a:latin typeface="Arial"/>
                <a:cs typeface="Arial"/>
              </a:rPr>
            </a:br>
            <a:endParaRPr lang="en-US" sz="1800" dirty="0">
              <a:latin typeface="Arial"/>
              <a:cs typeface="Arial"/>
            </a:endParaRPr>
          </a:p>
          <a:p>
            <a:r>
              <a:rPr lang="en-US" sz="1800" b="1" dirty="0">
                <a:latin typeface="Arial"/>
                <a:cs typeface="Arial"/>
              </a:rPr>
              <a:t>Medical Contacts: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/>
                <a:cs typeface="Arial"/>
              </a:rPr>
              <a:t>Doctor on campus: 003531708 3878 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KDOC Appointments: 1890 599 362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/>
                <a:cs typeface="Arial"/>
              </a:rPr>
              <a:t>Call ambulance 112 or 999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/>
                <a:cs typeface="Arial"/>
              </a:rPr>
              <a:t>Nearest Hospital: Connolly Blanchardstown</a:t>
            </a:r>
            <a:br>
              <a:rPr lang="en-US" sz="1800" dirty="0">
                <a:latin typeface="Arial"/>
                <a:cs typeface="Arial"/>
              </a:rPr>
            </a:br>
            <a:endParaRPr lang="en-US" sz="1800" dirty="0">
              <a:latin typeface="Arial"/>
              <a:cs typeface="Arial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/>
                <a:cs typeface="Arial"/>
              </a:rPr>
              <a:t>Call campus security to notify them of an ambulance arriving on campus. If you need to attend A&amp;E - the wait times can be 8+ hours. Be prepared. </a:t>
            </a:r>
          </a:p>
          <a:p>
            <a:pPr marL="457200" lvl="1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457200" lvl="1" indent="0" algn="ctr">
              <a:buNone/>
            </a:pPr>
            <a:r>
              <a:rPr lang="en-US" sz="1900" dirty="0">
                <a:latin typeface="Arial"/>
                <a:cs typeface="Arial"/>
              </a:rPr>
              <a:t>If you need help, please ask! 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116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05714"/>
            <a:ext cx="8229600" cy="5488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E" sz="4000" b="1">
                <a:solidFill>
                  <a:srgbClr val="822327"/>
                </a:solidFill>
                <a:latin typeface="Arial"/>
                <a:cs typeface="Arial"/>
              </a:rPr>
              <a:t>Thank You for Listening!</a:t>
            </a:r>
            <a:br>
              <a:rPr lang="en-IE" sz="4000" b="1">
                <a:latin typeface="Arial"/>
                <a:cs typeface="Arial"/>
              </a:rPr>
            </a:br>
            <a:endParaRPr lang="en-IE" sz="4000" b="1">
              <a:solidFill>
                <a:srgbClr val="822327"/>
              </a:solidFill>
              <a:latin typeface="Arial"/>
              <a:cs typeface="Arial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281B3B5-25C0-4239-8105-78A3AD93252F}"/>
              </a:ext>
            </a:extLst>
          </p:cNvPr>
          <p:cNvSpPr txBox="1">
            <a:spLocks/>
          </p:cNvSpPr>
          <p:nvPr/>
        </p:nvSpPr>
        <p:spPr>
          <a:xfrm>
            <a:off x="513614" y="532502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800" b="1" i="1" dirty="0">
                <a:solidFill>
                  <a:srgbClr val="822327"/>
                </a:solidFill>
                <a:latin typeface="Arial"/>
                <a:cs typeface="Arial"/>
              </a:rPr>
              <a:t>We wish you the best of luck as you begin your studies at Maynooth University </a:t>
            </a:r>
          </a:p>
        </p:txBody>
      </p:sp>
      <p:pic>
        <p:nvPicPr>
          <p:cNvPr id="1028" name="Picture 4" descr="Go n-éirí an bóthar leat (Good Luck/May you rise) – Irish Greeting ...">
            <a:extLst>
              <a:ext uri="{FF2B5EF4-FFF2-40B4-BE49-F238E27FC236}">
                <a16:creationId xmlns:a16="http://schemas.microsoft.com/office/drawing/2014/main" id="{0A813ADE-E560-F7C8-F759-67994FEE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5920"/>
            <a:ext cx="6858000" cy="464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9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8240">
            <a:off x="5788008" y="1193822"/>
            <a:ext cx="2905004" cy="199200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82128" cy="742166"/>
          </a:xfrm>
        </p:spPr>
        <p:txBody>
          <a:bodyPr>
            <a:normAutofit fontScale="90000"/>
          </a:bodyPr>
          <a:lstStyle/>
          <a:p>
            <a:r>
              <a:rPr lang="en-IE" b="1">
                <a:solidFill>
                  <a:srgbClr val="822327"/>
                </a:solidFill>
              </a:rPr>
              <a:t>Getting Online – Your MU Account</a:t>
            </a:r>
            <a:endParaRPr lang="en-IE" b="1">
              <a:solidFill>
                <a:srgbClr val="822327"/>
              </a:solidFill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2586" y="3328638"/>
            <a:ext cx="7770481" cy="2970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1800" dirty="0">
                <a:latin typeface="Arial"/>
                <a:cs typeface="Arial"/>
              </a:rPr>
              <a:t>Your unique MU student number (username), email (</a:t>
            </a:r>
            <a:r>
              <a:rPr lang="en-IE" sz="1800" dirty="0" err="1">
                <a:latin typeface="Arial"/>
                <a:cs typeface="Arial"/>
              </a:rPr>
              <a:t>mumail</a:t>
            </a:r>
            <a:r>
              <a:rPr lang="en-IE" sz="1800" dirty="0">
                <a:latin typeface="Arial"/>
                <a:cs typeface="Arial"/>
              </a:rPr>
              <a:t>) and password were emailed to you by the Student Records &amp; Registration Office. </a:t>
            </a:r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800" dirty="0">
                <a:latin typeface="Arial"/>
                <a:cs typeface="Arial"/>
              </a:rPr>
              <a:t>Your student number and password will provide you with access to Email (Outlook), Microsoft 365, Moodle </a:t>
            </a:r>
            <a:br>
              <a:rPr lang="en-I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Arial"/>
                <a:cs typeface="Arial"/>
              </a:rPr>
              <a:t>and Campus WIFI.</a:t>
            </a:r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800" dirty="0">
                <a:latin typeface="Arial"/>
                <a:cs typeface="Arial"/>
              </a:rPr>
              <a:t>If you have any access/technical issues</a:t>
            </a:r>
            <a:br>
              <a:rPr lang="en-IE" sz="1800" dirty="0">
                <a:latin typeface="Arial"/>
                <a:cs typeface="Arial"/>
              </a:rPr>
            </a:br>
            <a:r>
              <a:rPr lang="en-IE" sz="1800" dirty="0">
                <a:latin typeface="Arial"/>
                <a:cs typeface="Arial"/>
              </a:rPr>
              <a:t>email </a:t>
            </a:r>
            <a:r>
              <a:rPr lang="en-IE" sz="1800" dirty="0">
                <a:latin typeface="Arial"/>
                <a:cs typeface="Arial"/>
                <a:hlinkClick r:id="rId3"/>
              </a:rPr>
              <a:t>servicedesk@mu.ie</a:t>
            </a:r>
            <a:r>
              <a:rPr lang="en-IE" sz="1800" dirty="0">
                <a:latin typeface="Arial"/>
                <a:cs typeface="Arial"/>
              </a:rPr>
              <a:t> or visit the </a:t>
            </a:r>
            <a:br>
              <a:rPr lang="en-IE" sz="1800" dirty="0">
                <a:latin typeface="Arial"/>
                <a:cs typeface="Arial"/>
              </a:rPr>
            </a:br>
            <a:r>
              <a:rPr lang="en-IE" sz="1800" dirty="0">
                <a:latin typeface="Arial"/>
                <a:cs typeface="Arial"/>
              </a:rPr>
              <a:t>IT Services Reception.</a:t>
            </a:r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801353" y="1243584"/>
            <a:ext cx="4535424" cy="557784"/>
          </a:xfrm>
          <a:prstGeom prst="snip1Rect">
            <a:avLst/>
          </a:prstGeom>
          <a:solidFill>
            <a:srgbClr val="82232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b="1"/>
              <a:t>YOU NEED: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801353" y="1845927"/>
            <a:ext cx="2216167" cy="1199025"/>
          </a:xfrm>
          <a:prstGeom prst="snip2DiagRect">
            <a:avLst/>
          </a:prstGeom>
          <a:solidFill>
            <a:srgbClr val="82232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/>
              <a:t>MU STUDENT </a:t>
            </a:r>
            <a:br>
              <a:rPr lang="en-IE" sz="2400" b="1"/>
            </a:br>
            <a:r>
              <a:rPr lang="en-IE" sz="2400" b="1"/>
              <a:t>NUMBER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133073" y="1845927"/>
            <a:ext cx="2203704" cy="1199025"/>
          </a:xfrm>
          <a:prstGeom prst="snip2DiagRect">
            <a:avLst/>
          </a:prstGeom>
          <a:solidFill>
            <a:srgbClr val="82232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/>
              <a:t>MU PASSWORD</a:t>
            </a:r>
          </a:p>
        </p:txBody>
      </p:sp>
      <p:sp>
        <p:nvSpPr>
          <p:cNvPr id="10" name="Plus 9"/>
          <p:cNvSpPr/>
          <p:nvPr/>
        </p:nvSpPr>
        <p:spPr>
          <a:xfrm>
            <a:off x="2705085" y="2171119"/>
            <a:ext cx="749808" cy="548640"/>
          </a:xfrm>
          <a:prstGeom prst="mathPlu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Picture 11" descr="A blue and red sign with white text&#10;&#10;Description automatically generated">
            <a:extLst>
              <a:ext uri="{FF2B5EF4-FFF2-40B4-BE49-F238E27FC236}">
                <a16:creationId xmlns:a16="http://schemas.microsoft.com/office/drawing/2014/main" id="{51468E45-9DDA-FF87-37EC-F6F6E85BB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386" y="4596258"/>
            <a:ext cx="4361703" cy="21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35378"/>
            <a:ext cx="8229600" cy="695262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822327"/>
                </a:solidFill>
                <a:cs typeface="Calibri"/>
              </a:rPr>
              <a:t>Registering with the University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30640"/>
            <a:ext cx="8229600" cy="47613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x-none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Registration with the  University: </a:t>
            </a:r>
            <a:r>
              <a:rPr lang="x-none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Please make an appointment with the Office of Student Records and Registration to complete your MU registration and receive your  MU Student ID card.  It is best to schedule a suitable time that does not clash with the orientation activities provided.  Please book via this </a:t>
            </a:r>
            <a:r>
              <a:rPr lang="x-non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link</a:t>
            </a:r>
            <a:r>
              <a:rPr lang="x-none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selecting the Registration Verification option.  The </a:t>
            </a:r>
            <a:r>
              <a:rPr lang="x-non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4"/>
              </a:rPr>
              <a:t>Office of Student Records and Registration</a:t>
            </a:r>
            <a:r>
              <a:rPr lang="x-none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located on our South Campus </a:t>
            </a:r>
            <a:endParaRPr lang="en-IE" sz="18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1800" dirty="0">
                <a:latin typeface="Arial" panose="020B0604020202020204" pitchFamily="34" charset="0"/>
                <a:cs typeface="Arial" panose="020B0604020202020204" pitchFamily="34" charset="0"/>
              </a:rPr>
              <a:t>Erasmus &amp; Study Abroad students </a:t>
            </a:r>
            <a:r>
              <a:rPr lang="en-IE" sz="1800" b="1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IE" sz="1800" dirty="0">
                <a:latin typeface="Arial" panose="020B0604020202020204" pitchFamily="34" charset="0"/>
                <a:cs typeface="Arial" panose="020B0604020202020204" pitchFamily="34" charset="0"/>
              </a:rPr>
              <a:t>attend in-person registration. </a:t>
            </a:r>
            <a:br>
              <a:rPr lang="en-I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1800" dirty="0">
                <a:latin typeface="Arial" panose="020B0604020202020204" pitchFamily="34" charset="0"/>
                <a:cs typeface="Arial" panose="020B0604020202020204" pitchFamily="34" charset="0"/>
              </a:rPr>
              <a:t>You will receive your MU Student card at the in-person registration </a:t>
            </a:r>
            <a:br>
              <a:rPr lang="en-I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1800" dirty="0">
                <a:latin typeface="Arial" panose="020B0604020202020204" pitchFamily="34" charset="0"/>
                <a:cs typeface="Arial" panose="020B0604020202020204" pitchFamily="34" charset="0"/>
              </a:rPr>
              <a:t>This is not connected to changing modules (you do that through the online form), this is to complete registration as a student at MU. </a:t>
            </a:r>
          </a:p>
          <a:p>
            <a:pPr lvl="1"/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6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C4294-8DD2-AAC2-F926-697D010B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>
            <a:extLst>
              <a:ext uri="{FF2B5EF4-FFF2-40B4-BE49-F238E27FC236}">
                <a16:creationId xmlns:a16="http://schemas.microsoft.com/office/drawing/2014/main" id="{D5E9EB98-B055-5371-89C7-66AB95501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8A4AC42-BCCA-5A94-7A79-EFF1C808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378"/>
            <a:ext cx="8229600" cy="695262"/>
          </a:xfrm>
        </p:spPr>
        <p:txBody>
          <a:bodyPr>
            <a:normAutofit fontScale="90000"/>
          </a:bodyPr>
          <a:lstStyle/>
          <a:p>
            <a:r>
              <a:rPr lang="en-IE" b="1">
                <a:solidFill>
                  <a:srgbClr val="822327"/>
                </a:solidFill>
              </a:rPr>
              <a:t>Your Personal Details</a:t>
            </a:r>
            <a:endParaRPr lang="en-IE" b="1">
              <a:solidFill>
                <a:srgbClr val="822327"/>
              </a:solidFill>
              <a:cs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9F6176-C113-FB20-E564-5CD2232C6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0640"/>
            <a:ext cx="8229600" cy="47613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IE" sz="1800" dirty="0">
                <a:latin typeface="Arial"/>
                <a:cs typeface="Arial"/>
              </a:rPr>
              <a:t>Please always ensure that your details are accurate and up to date on your registration, </a:t>
            </a:r>
            <a:r>
              <a:rPr lang="en-IE" sz="1800" u="sng" dirty="0">
                <a:latin typeface="Arial"/>
                <a:cs typeface="Arial"/>
              </a:rPr>
              <a:t>particularly emergency contact details. </a:t>
            </a:r>
            <a:br>
              <a:rPr lang="en-I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To update details log into </a:t>
            </a:r>
            <a:r>
              <a:rPr lang="en-US" sz="1800" b="1" dirty="0">
                <a:latin typeface="Arial"/>
                <a:cs typeface="Arial"/>
              </a:rPr>
              <a:t>‘Student Web’</a:t>
            </a:r>
            <a:r>
              <a:rPr lang="en-US" sz="1800" dirty="0">
                <a:latin typeface="Arial"/>
                <a:cs typeface="Arial"/>
              </a:rPr>
              <a:t> found on the </a:t>
            </a:r>
            <a:r>
              <a:rPr lang="en-US" sz="1800" b="1" i="1" dirty="0">
                <a:latin typeface="Arial"/>
                <a:cs typeface="Arial"/>
              </a:rPr>
              <a:t>For Current Students</a:t>
            </a:r>
            <a:r>
              <a:rPr lang="en-US" sz="1800" b="1" dirty="0">
                <a:latin typeface="Arial"/>
                <a:cs typeface="Arial"/>
              </a:rPr>
              <a:t> webpage</a:t>
            </a:r>
            <a:r>
              <a:rPr lang="en-US" sz="1800" dirty="0">
                <a:latin typeface="Arial"/>
                <a:cs typeface="Arial"/>
              </a:rPr>
              <a:t>.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Examples of Irish addresses: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ELM 9A, COURTYARD APARTMENTS, MAYNOOTH UNIVERSITY, MAYNOOTH, CO. KILDARE, W23 F3F1, Ireland.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7 STRAFFAN GREEN, STRAFFAN WOOD, MAYNOOTH, CO. KILDARE, W23 Y2W9, Ireland.</a:t>
            </a:r>
          </a:p>
          <a:p>
            <a:pPr lvl="1"/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3DB1D78E-DC7C-839D-6398-8C260328FB3C}"/>
              </a:ext>
            </a:extLst>
          </p:cNvPr>
          <p:cNvSpPr/>
          <p:nvPr/>
        </p:nvSpPr>
        <p:spPr>
          <a:xfrm>
            <a:off x="1252728" y="1692276"/>
            <a:ext cx="2084832" cy="1700784"/>
          </a:xfrm>
          <a:prstGeom prst="hexagon">
            <a:avLst/>
          </a:prstGeom>
          <a:solidFill>
            <a:srgbClr val="82232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/>
              <a:t>STUDY ADDRESS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335B208B-5334-3946-4F76-E110B1C7AA8A}"/>
              </a:ext>
            </a:extLst>
          </p:cNvPr>
          <p:cNvSpPr/>
          <p:nvPr/>
        </p:nvSpPr>
        <p:spPr>
          <a:xfrm>
            <a:off x="3794760" y="1692276"/>
            <a:ext cx="2084832" cy="1700784"/>
          </a:xfrm>
          <a:prstGeom prst="hexagon">
            <a:avLst/>
          </a:prstGeom>
          <a:solidFill>
            <a:srgbClr val="82232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/>
              <a:t>HOME ADDRESS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DD03B59-B2B5-A041-ED68-BF0351E40A5D}"/>
              </a:ext>
            </a:extLst>
          </p:cNvPr>
          <p:cNvSpPr/>
          <p:nvPr/>
        </p:nvSpPr>
        <p:spPr>
          <a:xfrm>
            <a:off x="6443472" y="1692276"/>
            <a:ext cx="2084832" cy="1700784"/>
          </a:xfrm>
          <a:prstGeom prst="hexagon">
            <a:avLst/>
          </a:prstGeom>
          <a:solidFill>
            <a:srgbClr val="82232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EMERGENCY CONTACT</a:t>
            </a:r>
          </a:p>
        </p:txBody>
      </p:sp>
    </p:spTree>
    <p:extLst>
      <p:ext uri="{BB962C8B-B14F-4D97-AF65-F5344CB8AC3E}">
        <p14:creationId xmlns:p14="http://schemas.microsoft.com/office/powerpoint/2010/main" val="86426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9371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sz="2400" b="1" dirty="0">
                <a:solidFill>
                  <a:srgbClr val="822327"/>
                </a:solidFill>
                <a:latin typeface="Arial"/>
                <a:cs typeface="Arial"/>
              </a:rPr>
              <a:t>Student web is on the “For Current Students” section of MU website:</a:t>
            </a:r>
            <a:r>
              <a:rPr lang="en-IE" sz="2400" dirty="0">
                <a:latin typeface="Arial"/>
                <a:cs typeface="Arial"/>
              </a:rPr>
              <a:t> </a:t>
            </a:r>
            <a:r>
              <a:rPr lang="en-IE" sz="2400" dirty="0">
                <a:latin typeface="Arial"/>
                <a:cs typeface="Arial"/>
                <a:hlinkClick r:id="rId3"/>
              </a:rPr>
              <a:t>https://www.maynoothuniversity.ie/current-students</a:t>
            </a:r>
            <a:endParaRPr lang="en-IE" sz="2400" dirty="0">
              <a:latin typeface="Arial"/>
              <a:cs typeface="Arial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573"/>
            <a:ext cx="8229600" cy="3701252"/>
          </a:xfrm>
          <a:ln>
            <a:solidFill>
              <a:schemeClr val="tx1"/>
            </a:solidFill>
          </a:ln>
        </p:spPr>
      </p:pic>
      <p:sp>
        <p:nvSpPr>
          <p:cNvPr id="4" name="Down Arrow 6">
            <a:extLst>
              <a:ext uri="{FF2B5EF4-FFF2-40B4-BE49-F238E27FC236}">
                <a16:creationId xmlns:a16="http://schemas.microsoft.com/office/drawing/2014/main" id="{E83D6996-CE57-F1DD-FF64-DBAAC7423DD7}"/>
              </a:ext>
            </a:extLst>
          </p:cNvPr>
          <p:cNvSpPr/>
          <p:nvPr/>
        </p:nvSpPr>
        <p:spPr>
          <a:xfrm rot="2700000">
            <a:off x="5293181" y="2818131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571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hevron 10"/>
          <p:cNvSpPr/>
          <p:nvPr/>
        </p:nvSpPr>
        <p:spPr>
          <a:xfrm>
            <a:off x="3968496" y="4503260"/>
            <a:ext cx="4416552" cy="1106424"/>
          </a:xfrm>
          <a:prstGeom prst="chevron">
            <a:avLst/>
          </a:prstGeom>
          <a:solidFill>
            <a:srgbClr val="82232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r>
              <a:rPr lang="en-IE">
                <a:solidFill>
                  <a:srgbClr val="FF0000"/>
                </a:solidFill>
                <a:latin typeface="Arial"/>
                <a:cs typeface="Arial"/>
              </a:rPr>
              <a:t>To remove </a:t>
            </a:r>
            <a:r>
              <a:rPr lang="en-IE">
                <a:latin typeface="Arial"/>
                <a:cs typeface="Arial"/>
              </a:rPr>
              <a:t>a module from your registration, email: </a:t>
            </a:r>
            <a:r>
              <a:rPr lang="en-IE">
                <a:latin typeface="Arial"/>
                <a:cs typeface="Arial"/>
                <a:hlinkClick r:id="rId3"/>
              </a:rPr>
              <a:t>registration.docs@mu.ie</a:t>
            </a:r>
            <a:r>
              <a:rPr lang="en-IE">
                <a:latin typeface="Arial"/>
                <a:cs typeface="Arial"/>
              </a:rPr>
              <a:t>  </a:t>
            </a:r>
            <a:endParaRPr lang="en-I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 rot="370538">
            <a:off x="6548115" y="132880"/>
            <a:ext cx="2331985" cy="1212700"/>
          </a:xfrm>
          <a:prstGeom prst="cloud">
            <a:avLst/>
          </a:prstGeom>
          <a:solidFill>
            <a:srgbClr val="82232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/>
              <a:t>MODULE = CLASS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7945"/>
            <a:ext cx="8229600" cy="750126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822327"/>
                </a:solidFill>
              </a:rPr>
              <a:t>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1732" y="958071"/>
            <a:ext cx="7708392" cy="47795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1800" dirty="0">
                <a:latin typeface="Arial"/>
                <a:cs typeface="Arial"/>
              </a:rPr>
              <a:t>As a visiting student you can take modules across all </a:t>
            </a:r>
            <a:br>
              <a:rPr lang="en-I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1800" dirty="0">
                <a:latin typeface="Arial"/>
                <a:cs typeface="Arial"/>
              </a:rPr>
              <a:t>Departments at MU. </a:t>
            </a:r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800" dirty="0">
                <a:latin typeface="Arial"/>
                <a:cs typeface="Arial"/>
              </a:rPr>
              <a:t>It is </a:t>
            </a:r>
            <a:r>
              <a:rPr lang="en-IE" sz="1800" b="1" dirty="0">
                <a:latin typeface="Arial"/>
                <a:cs typeface="Arial"/>
              </a:rPr>
              <a:t>your responsibility </a:t>
            </a:r>
            <a:r>
              <a:rPr lang="en-IE" sz="1800" dirty="0">
                <a:latin typeface="Arial"/>
                <a:cs typeface="Arial"/>
              </a:rPr>
              <a:t>to ensure you take the necessary or required modules and credits that will be approved by your home university. </a:t>
            </a:r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800" dirty="0">
                <a:latin typeface="Arial"/>
                <a:cs typeface="Arial"/>
              </a:rPr>
              <a:t>We recommend that you take no more than 35 ECTS per semester.</a:t>
            </a:r>
            <a:br>
              <a:rPr lang="en-IE" sz="1800" dirty="0">
                <a:latin typeface="Arial"/>
                <a:cs typeface="Arial"/>
              </a:rPr>
            </a:br>
            <a:endParaRPr lang="en-IE" sz="18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IE" sz="1800" b="1" u="sng" dirty="0">
                <a:solidFill>
                  <a:srgbClr val="FF0000"/>
                </a:solidFill>
                <a:latin typeface="Arial"/>
                <a:cs typeface="Arial"/>
              </a:rPr>
              <a:t>CHANGING MODULES:</a:t>
            </a:r>
            <a:endParaRPr lang="en-IE" sz="1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93192" y="3145535"/>
            <a:ext cx="3090672" cy="1106424"/>
          </a:xfrm>
          <a:prstGeom prst="chevron">
            <a:avLst/>
          </a:prstGeom>
          <a:solidFill>
            <a:srgbClr val="82232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>
                <a:solidFill>
                  <a:schemeClr val="bg1"/>
                </a:solidFill>
              </a:rPr>
              <a:t>Identify Department International Coordinator</a:t>
            </a:r>
          </a:p>
        </p:txBody>
      </p:sp>
      <p:sp>
        <p:nvSpPr>
          <p:cNvPr id="8" name="Chevron 7"/>
          <p:cNvSpPr/>
          <p:nvPr/>
        </p:nvSpPr>
        <p:spPr>
          <a:xfrm>
            <a:off x="2916935" y="3145535"/>
            <a:ext cx="3294127" cy="1106424"/>
          </a:xfrm>
          <a:prstGeom prst="chevron">
            <a:avLst/>
          </a:prstGeom>
          <a:solidFill>
            <a:srgbClr val="82232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>
                <a:solidFill>
                  <a:schemeClr val="bg1"/>
                </a:solidFill>
              </a:rPr>
              <a:t>Email &amp; Request Approval</a:t>
            </a:r>
            <a:br>
              <a:rPr lang="en-IE">
                <a:solidFill>
                  <a:schemeClr val="bg1"/>
                </a:solidFill>
              </a:rPr>
            </a:br>
            <a:r>
              <a:rPr lang="en-IE" sz="1200">
                <a:solidFill>
                  <a:schemeClr val="bg1"/>
                </a:solidFill>
              </a:rPr>
              <a:t>(Incl. student no. &amp; transcript etc.) </a:t>
            </a:r>
          </a:p>
        </p:txBody>
      </p:sp>
      <p:sp>
        <p:nvSpPr>
          <p:cNvPr id="9" name="Chevron 8"/>
          <p:cNvSpPr/>
          <p:nvPr/>
        </p:nvSpPr>
        <p:spPr>
          <a:xfrm>
            <a:off x="5312664" y="3145535"/>
            <a:ext cx="3685032" cy="1106424"/>
          </a:xfrm>
          <a:prstGeom prst="chevron">
            <a:avLst/>
          </a:prstGeom>
          <a:solidFill>
            <a:srgbClr val="82232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>
                <a:solidFill>
                  <a:schemeClr val="bg1"/>
                </a:solidFill>
                <a:cs typeface="Calibri"/>
              </a:rPr>
              <a:t>Complete the CHANGE MODULE form on the Student Records Office webpage</a:t>
            </a:r>
          </a:p>
        </p:txBody>
      </p:sp>
      <p:sp>
        <p:nvSpPr>
          <p:cNvPr id="10" name="Chevron 9"/>
          <p:cNvSpPr/>
          <p:nvPr/>
        </p:nvSpPr>
        <p:spPr>
          <a:xfrm>
            <a:off x="1545336" y="4503260"/>
            <a:ext cx="3266695" cy="1106424"/>
          </a:xfrm>
          <a:prstGeom prst="chevron">
            <a:avLst/>
          </a:prstGeom>
          <a:solidFill>
            <a:srgbClr val="82232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>
                <a:solidFill>
                  <a:schemeClr val="bg1"/>
                </a:solidFill>
              </a:rPr>
              <a:t>Student Records will register you for new approved module</a:t>
            </a:r>
          </a:p>
        </p:txBody>
      </p:sp>
    </p:spTree>
    <p:extLst>
      <p:ext uri="{BB962C8B-B14F-4D97-AF65-F5344CB8AC3E}">
        <p14:creationId xmlns:p14="http://schemas.microsoft.com/office/powerpoint/2010/main" val="3640412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7512" y="236987"/>
            <a:ext cx="8229600" cy="1143000"/>
          </a:xfrm>
        </p:spPr>
        <p:txBody>
          <a:bodyPr/>
          <a:lstStyle/>
          <a:p>
            <a:r>
              <a:rPr lang="en-IE"/>
              <a:t> </a:t>
            </a:r>
            <a:r>
              <a:rPr lang="en-IE" b="1" u="sng">
                <a:solidFill>
                  <a:srgbClr val="822327"/>
                </a:solidFill>
              </a:rPr>
              <a:t>Understanding the Timetable</a:t>
            </a:r>
            <a:endParaRPr lang="en-IE" b="1" u="sng">
              <a:solidFill>
                <a:srgbClr val="822327"/>
              </a:solidFill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1949" y="1616973"/>
            <a:ext cx="8686800" cy="33457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latin typeface="Arial"/>
                <a:cs typeface="Arial"/>
              </a:rPr>
              <a:t>How to access your personalized timetable? </a:t>
            </a:r>
            <a:br>
              <a:rPr lang="en-US" sz="1800" dirty="0">
                <a:latin typeface="Arial"/>
                <a:cs typeface="Arial"/>
              </a:rPr>
            </a:b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Go to the </a:t>
            </a:r>
            <a:r>
              <a:rPr lang="en-US" sz="1800" b="1" dirty="0">
                <a:latin typeface="Arial"/>
                <a:cs typeface="Arial"/>
              </a:rPr>
              <a:t>'For Current Students' </a:t>
            </a:r>
            <a:r>
              <a:rPr lang="en-US" sz="1800" dirty="0">
                <a:latin typeface="Arial"/>
                <a:cs typeface="Arial"/>
              </a:rPr>
              <a:t>section of MU website.</a:t>
            </a: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Allow time for your registration and timetable to update if you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 making changes to your modules. 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Allow 2-3 days for changes to be reflected on your Moodle. 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/>
                <a:cs typeface="Arial"/>
              </a:rPr>
              <a:t>The Timetabling Office will speak to you today to explain everything.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57199" y="2218983"/>
            <a:ext cx="292608" cy="292608"/>
          </a:xfrm>
          <a:prstGeom prst="rightArrow">
            <a:avLst/>
          </a:prstGeom>
          <a:solidFill>
            <a:srgbClr val="23BB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122" name="Picture 2" descr="Searching for Patience - Housing and Homeless Supp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810">
            <a:off x="7321692" y="3299010"/>
            <a:ext cx="1123476" cy="79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unior Certificate Time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" y="141367"/>
            <a:ext cx="1238620" cy="123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2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917 Maynooth University_PowerPoint (Burgundy)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" y="-1967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163802"/>
            <a:ext cx="8229600" cy="550573"/>
          </a:xfrm>
        </p:spPr>
        <p:txBody>
          <a:bodyPr>
            <a:noAutofit/>
          </a:bodyPr>
          <a:lstStyle/>
          <a:p>
            <a:r>
              <a:rPr lang="en-IE" sz="2800" b="1">
                <a:solidFill>
                  <a:srgbClr val="822327"/>
                </a:solidFill>
                <a:latin typeface="Arial"/>
                <a:ea typeface="+mn-ea"/>
                <a:cs typeface="Arial"/>
              </a:rPr>
              <a:t>Changing Modules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20" y="1494404"/>
            <a:ext cx="6059992" cy="201670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24" y="3579861"/>
            <a:ext cx="4513985" cy="1462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00026-5DDF-AD5F-DB20-F3120E5A2679}"/>
              </a:ext>
            </a:extLst>
          </p:cNvPr>
          <p:cNvSpPr txBox="1"/>
          <p:nvPr/>
        </p:nvSpPr>
        <p:spPr>
          <a:xfrm>
            <a:off x="533399" y="842030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sng" dirty="0">
                <a:effectLst/>
                <a:latin typeface="Segoe UI" panose="020B0502040204020203" pitchFamily="34" charset="0"/>
              </a:rPr>
              <a:t>Amendments can be made up to the </a:t>
            </a:r>
            <a:r>
              <a:rPr lang="en-US" sz="2400" b="1" u="sng" dirty="0">
                <a:solidFill>
                  <a:srgbClr val="FF0000"/>
                </a:solidFill>
                <a:latin typeface="Segoe UI" panose="020B0502040204020203" pitchFamily="34" charset="0"/>
              </a:rPr>
              <a:t>14</a:t>
            </a:r>
            <a:r>
              <a:rPr lang="en-US" sz="2400" b="1" u="sng" baseline="30000" dirty="0">
                <a:solidFill>
                  <a:srgbClr val="FF0000"/>
                </a:solidFill>
                <a:latin typeface="Segoe UI" panose="020B0502040204020203" pitchFamily="34" charset="0"/>
              </a:rPr>
              <a:t>th</a:t>
            </a:r>
            <a:r>
              <a:rPr lang="en-US" sz="2400" b="1" u="sng" dirty="0">
                <a:solidFill>
                  <a:srgbClr val="FF0000"/>
                </a:solidFill>
                <a:latin typeface="Segoe UI" panose="020B0502040204020203" pitchFamily="34" charset="0"/>
              </a:rPr>
              <a:t> February 2025</a:t>
            </a:r>
            <a:endParaRPr lang="en-IE" sz="24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F38CBE-25F8-6E1C-EB69-E8937591780C}"/>
              </a:ext>
            </a:extLst>
          </p:cNvPr>
          <p:cNvSpPr txBox="1"/>
          <p:nvPr/>
        </p:nvSpPr>
        <p:spPr>
          <a:xfrm>
            <a:off x="1950242" y="5232683"/>
            <a:ext cx="4857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000">
                <a:hlinkClick r:id="rId5"/>
              </a:rPr>
              <a:t>https://www.maynoothuniversity.ie/records</a:t>
            </a:r>
            <a:r>
              <a:rPr lang="en-IE" sz="2000" b="1">
                <a:solidFill>
                  <a:srgbClr val="822327"/>
                </a:solidFill>
                <a:latin typeface="Arial"/>
                <a:ea typeface="+mn-ea"/>
                <a:cs typeface="Arial"/>
              </a:rPr>
              <a:t> </a:t>
            </a:r>
            <a:endParaRPr lang="en-IE" sz="2000"/>
          </a:p>
        </p:txBody>
      </p:sp>
      <p:sp>
        <p:nvSpPr>
          <p:cNvPr id="10" name="Left Arrow 2">
            <a:extLst>
              <a:ext uri="{FF2B5EF4-FFF2-40B4-BE49-F238E27FC236}">
                <a16:creationId xmlns:a16="http://schemas.microsoft.com/office/drawing/2014/main" id="{C9451A69-BD61-6367-B845-40BAD56357F3}"/>
              </a:ext>
            </a:extLst>
          </p:cNvPr>
          <p:cNvSpPr/>
          <p:nvPr/>
        </p:nvSpPr>
        <p:spPr>
          <a:xfrm>
            <a:off x="6258469" y="4161402"/>
            <a:ext cx="1240971" cy="484632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332111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b6fe47-a443-4630-828a-d40f8d95886f" xsi:nil="true"/>
    <lcf76f155ced4ddcb4097134ff3c332f xmlns="dc8ec18f-0520-441e-b3c6-0563448fbbb5">
      <Terms xmlns="http://schemas.microsoft.com/office/infopath/2007/PartnerControls"/>
    </lcf76f155ced4ddcb4097134ff3c332f>
    <MediaLengthInSeconds xmlns="dc8ec18f-0520-441e-b3c6-0563448fbbb5" xsi:nil="true"/>
    <SharedWithUsers xmlns="95b6fe47-a443-4630-828a-d40f8d95886f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4B6D66CD905248BC92FB35AD6F705F" ma:contentTypeVersion="18" ma:contentTypeDescription="Create a new document." ma:contentTypeScope="" ma:versionID="f934cb9e421b3e9f5b81f512d5d1059b">
  <xsd:schema xmlns:xsd="http://www.w3.org/2001/XMLSchema" xmlns:xs="http://www.w3.org/2001/XMLSchema" xmlns:p="http://schemas.microsoft.com/office/2006/metadata/properties" xmlns:ns2="dc8ec18f-0520-441e-b3c6-0563448fbbb5" xmlns:ns3="95b6fe47-a443-4630-828a-d40f8d95886f" targetNamespace="http://schemas.microsoft.com/office/2006/metadata/properties" ma:root="true" ma:fieldsID="872e234ab963dd5eddd6fbbfa8ce81d2" ns2:_="" ns3:_="">
    <xsd:import namespace="dc8ec18f-0520-441e-b3c6-0563448fbbb5"/>
    <xsd:import namespace="95b6fe47-a443-4630-828a-d40f8d958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ec18f-0520-441e-b3c6-0563448fbb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e92b2f-d444-4214-abdd-12644e6e9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6fe47-a443-4630-828a-d40f8d9588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79445-267a-4524-a128-13d4f3ba4dcd}" ma:internalName="TaxCatchAll" ma:showField="CatchAllData" ma:web="95b6fe47-a443-4630-828a-d40f8d9588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98069F-337F-4998-AC2F-466F8FDDEFA6}">
  <ds:schemaRefs>
    <ds:schemaRef ds:uri="95b6fe47-a443-4630-828a-d40f8d95886f"/>
    <ds:schemaRef ds:uri="dc8ec18f-0520-441e-b3c6-0563448fbb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59ECD4-F87C-4DEC-A156-71AFD63F8E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EFE378-5927-4115-A5C9-065AF62C824D}">
  <ds:schemaRefs>
    <ds:schemaRef ds:uri="95b6fe47-a443-4630-828a-d40f8d95886f"/>
    <ds:schemaRef ds:uri="dc8ec18f-0520-441e-b3c6-0563448fbb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1956</Words>
  <Application>Microsoft Office PowerPoint</Application>
  <PresentationFormat>On-screen Show (4:3)</PresentationFormat>
  <Paragraphs>216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Arial</vt:lpstr>
      <vt:lpstr>Calibri</vt:lpstr>
      <vt:lpstr>Century Gothic</vt:lpstr>
      <vt:lpstr>Segoe UI</vt:lpstr>
      <vt:lpstr>Wingdings 3</vt:lpstr>
      <vt:lpstr>Office Theme</vt:lpstr>
      <vt:lpstr>Ion</vt:lpstr>
      <vt:lpstr>PowerPoint Presentation</vt:lpstr>
      <vt:lpstr>Céad Míle Fáilte! One Hundred Thousand Welcomes! </vt:lpstr>
      <vt:lpstr>Getting Online – Your MU Account</vt:lpstr>
      <vt:lpstr>Registering with the University</vt:lpstr>
      <vt:lpstr>Your Personal Details</vt:lpstr>
      <vt:lpstr>Student web is on the “For Current Students” section of MU website: https://www.maynoothuniversity.ie/current-students</vt:lpstr>
      <vt:lpstr>Modules</vt:lpstr>
      <vt:lpstr> Understanding the Timetable</vt:lpstr>
      <vt:lpstr>Changing Modules</vt:lpstr>
      <vt:lpstr>Theology Modules</vt:lpstr>
      <vt:lpstr>  Semester 2 Dates</vt:lpstr>
      <vt:lpstr>  Semester 2 Examinations</vt:lpstr>
      <vt:lpstr>What Next?</vt:lpstr>
      <vt:lpstr>What Next?</vt:lpstr>
      <vt:lpstr>  Friday schedule</vt:lpstr>
      <vt:lpstr>  Other activites to note</vt:lpstr>
      <vt:lpstr> Clubs and Societies</vt:lpstr>
      <vt:lpstr>The International Office</vt:lpstr>
      <vt:lpstr>Contacting the International Office</vt:lpstr>
      <vt:lpstr>Contacting the International Office</vt:lpstr>
      <vt:lpstr>Student Helpdesks North Campus</vt:lpstr>
      <vt:lpstr>Discounted travel - Leap Cards</vt:lpstr>
      <vt:lpstr>Letters </vt:lpstr>
      <vt:lpstr>Emergencies</vt:lpstr>
      <vt:lpstr>Thank You for Listening!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Helen Kirrane</cp:lastModifiedBy>
  <cp:revision>11</cp:revision>
  <cp:lastPrinted>2024-01-30T17:10:21Z</cp:lastPrinted>
  <dcterms:created xsi:type="dcterms:W3CDTF">2018-07-20T15:53:11Z</dcterms:created>
  <dcterms:modified xsi:type="dcterms:W3CDTF">2025-01-29T15:45:49Z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0x0101009E4B6D66CD905248BC92FB35AD6F705F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