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12" r:id="rId5"/>
  </p:sldMasterIdLst>
  <p:notesMasterIdLst>
    <p:notesMasterId r:id="rId29"/>
  </p:notesMasterIdLst>
  <p:sldIdLst>
    <p:sldId id="256" r:id="rId6"/>
    <p:sldId id="302" r:id="rId7"/>
    <p:sldId id="306" r:id="rId8"/>
    <p:sldId id="304" r:id="rId9"/>
    <p:sldId id="305" r:id="rId10"/>
    <p:sldId id="268" r:id="rId11"/>
    <p:sldId id="284" r:id="rId12"/>
    <p:sldId id="283" r:id="rId13"/>
    <p:sldId id="301" r:id="rId14"/>
    <p:sldId id="269" r:id="rId15"/>
    <p:sldId id="273" r:id="rId16"/>
    <p:sldId id="270" r:id="rId17"/>
    <p:sldId id="279" r:id="rId18"/>
    <p:sldId id="285" r:id="rId19"/>
    <p:sldId id="290" r:id="rId20"/>
    <p:sldId id="272" r:id="rId21"/>
    <p:sldId id="295" r:id="rId22"/>
    <p:sldId id="293" r:id="rId23"/>
    <p:sldId id="276" r:id="rId24"/>
    <p:sldId id="307" r:id="rId25"/>
    <p:sldId id="308" r:id="rId26"/>
    <p:sldId id="299" r:id="rId27"/>
    <p:sldId id="278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968A34A-F9E9-E991-BDF7-C1C3F7486623}" name="Ben Finnegan" initials="BF" userId="S::ben.finnegan@mu.ie::9d4c0126-2a6f-4522-b328-8388805c2b4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BB52"/>
    <a:srgbClr val="822327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7D858D-0272-D008-3557-8AA6517930B6}" v="12" dt="2024-09-17T11:46:32.2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308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 Ward" userId="S::emma.a.ward@mu.ie::83d9ea89-a51e-46be-865c-5309ddd2319a" providerId="AD" clId="Web-{5E7D858D-0272-D008-3557-8AA6517930B6}"/>
    <pc:docChg chg="modSld">
      <pc:chgData name="Emma Ward" userId="S::emma.a.ward@mu.ie::83d9ea89-a51e-46be-865c-5309ddd2319a" providerId="AD" clId="Web-{5E7D858D-0272-D008-3557-8AA6517930B6}" dt="2024-09-17T11:46:32.277" v="13" actId="20577"/>
      <pc:docMkLst>
        <pc:docMk/>
      </pc:docMkLst>
      <pc:sldChg chg="modSp">
        <pc:chgData name="Emma Ward" userId="S::emma.a.ward@mu.ie::83d9ea89-a51e-46be-865c-5309ddd2319a" providerId="AD" clId="Web-{5E7D858D-0272-D008-3557-8AA6517930B6}" dt="2024-09-17T11:46:32.277" v="13" actId="20577"/>
        <pc:sldMkLst>
          <pc:docMk/>
          <pc:sldMk cId="1549615950" sldId="290"/>
        </pc:sldMkLst>
        <pc:spChg chg="mod">
          <ac:chgData name="Emma Ward" userId="S::emma.a.ward@mu.ie::83d9ea89-a51e-46be-865c-5309ddd2319a" providerId="AD" clId="Web-{5E7D858D-0272-D008-3557-8AA6517930B6}" dt="2024-09-17T11:46:32.277" v="13" actId="20577"/>
          <ac:spMkLst>
            <pc:docMk/>
            <pc:sldMk cId="1549615950" sldId="290"/>
            <ac:spMk id="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6D02A3-B331-453F-AAEE-077AE55DA275}" type="datetimeFigureOut">
              <a:rPr lang="en-IE" smtClean="0"/>
              <a:t>17/09/2024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220A8-088D-4D55-9A6B-C47C8E52D58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69073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220A8-088D-4D55-9A6B-C47C8E52D583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70099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ga-I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2F8E4-3DDF-A24C-85CE-1D85311777CD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F54C-0703-2346-9AC9-54825D6D9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69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2F8E4-3DDF-A24C-85CE-1D85311777CD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F54C-0703-2346-9AC9-54825D6D9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224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2F8E4-3DDF-A24C-85CE-1D85311777CD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F54C-0703-2346-9AC9-54825D6D9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64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565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9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70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13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9/17/2024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46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9/17/2024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26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9/17/2024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591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9/17/2024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524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2F8E4-3DDF-A24C-85CE-1D85311777CD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F54C-0703-2346-9AC9-54825D6D9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401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878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157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543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569830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6365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9/17/2024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5160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9/17/2024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0327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333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72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2F8E4-3DDF-A24C-85CE-1D85311777CD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F54C-0703-2346-9AC9-54825D6D9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99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2F8E4-3DDF-A24C-85CE-1D85311777CD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F54C-0703-2346-9AC9-54825D6D9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97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2F8E4-3DDF-A24C-85CE-1D85311777CD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F54C-0703-2346-9AC9-54825D6D9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72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2F8E4-3DDF-A24C-85CE-1D85311777CD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F54C-0703-2346-9AC9-54825D6D9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505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2F8E4-3DDF-A24C-85CE-1D85311777CD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F54C-0703-2346-9AC9-54825D6D9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790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2F8E4-3DDF-A24C-85CE-1D85311777CD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F54C-0703-2346-9AC9-54825D6D9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690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2F8E4-3DDF-A24C-85CE-1D85311777CD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F54C-0703-2346-9AC9-54825D6D9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27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2F8E4-3DDF-A24C-85CE-1D85311777CD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2F54C-0703-2346-9AC9-54825D6D9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821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  <p:pic>
        <p:nvPicPr>
          <p:cNvPr id="13" name="Picture 2" descr="D:\New University Logo - 2014\K7384 Maynooth University Logo_RGB_300dpi.jpg">
            <a:extLst>
              <a:ext uri="{FF2B5EF4-FFF2-40B4-BE49-F238E27FC236}">
                <a16:creationId xmlns:a16="http://schemas.microsoft.com/office/drawing/2014/main" id="{75BA9A36-B7C5-4930-834F-858C770A82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948264" y="0"/>
            <a:ext cx="1944216" cy="10299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03866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servicedesk@mu.ie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ynoothuniversity.ie/current-students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registration@mu.ie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ynoothuniversity.ie/records" TargetMode="Externa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ynoothuniversity.ie/international/study-maynooth/available-courses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orms.office.com/pages/responsepage.aspx?id=zPVUFDW7hUa72YYh_YBVyaNwCJ9b_XtHpPfbkJ_iGXJURDhWR1BKTFhCWTU0WU8wOTQzM0FTRE1UQyQlQCN0PWcu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access.office@mu.ie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en.wikipedia.org/wiki/File:Shamrock_svg.sv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ynoothuniversity.ie/news-events/reuse-pop-centre-giveaway-septembre-2024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hyperlink" Target="https://www.maynoothuniversity.ie/green-campus/events/reuse-centre-pop-shop-students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4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way.office.com/KNBXaGAwfMaM2KBK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apcard.ie/Home/index.html" TargetMode="External"/><Relationship Id="rId7" Type="http://schemas.openxmlformats.org/officeDocument/2006/relationships/image" Target="../media/image28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7917 Maynooth University_PowerPoint (Burgundy)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08031" y="2836322"/>
            <a:ext cx="28030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822327"/>
                </a:solidFill>
                <a:latin typeface="Arial"/>
                <a:cs typeface="Arial"/>
              </a:rPr>
              <a:t>Welcome International Students</a:t>
            </a:r>
            <a:endParaRPr lang="en-US" sz="1600">
              <a:solidFill>
                <a:srgbClr val="822327"/>
              </a:solidFill>
              <a:latin typeface="Arial"/>
              <a:cs typeface="Arial"/>
            </a:endParaRPr>
          </a:p>
          <a:p>
            <a:endParaRPr lang="en-US" sz="1600">
              <a:solidFill>
                <a:srgbClr val="822327"/>
              </a:solidFill>
              <a:latin typeface="Arial"/>
              <a:cs typeface="Arial"/>
            </a:endParaRPr>
          </a:p>
          <a:p>
            <a:r>
              <a:rPr lang="en-US" sz="1600">
                <a:solidFill>
                  <a:srgbClr val="822327"/>
                </a:solidFill>
                <a:latin typeface="Arial"/>
                <a:cs typeface="Arial"/>
              </a:rPr>
              <a:t>International Office, Maynooth University</a:t>
            </a:r>
          </a:p>
        </p:txBody>
      </p:sp>
    </p:spTree>
    <p:extLst>
      <p:ext uri="{BB962C8B-B14F-4D97-AF65-F5344CB8AC3E}">
        <p14:creationId xmlns:p14="http://schemas.microsoft.com/office/powerpoint/2010/main" val="2810779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38240">
            <a:off x="5788008" y="1193822"/>
            <a:ext cx="2905004" cy="1992003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82128" cy="742166"/>
          </a:xfrm>
        </p:spPr>
        <p:txBody>
          <a:bodyPr>
            <a:normAutofit fontScale="90000"/>
          </a:bodyPr>
          <a:lstStyle/>
          <a:p>
            <a:r>
              <a:rPr lang="en-IE" b="1">
                <a:solidFill>
                  <a:srgbClr val="822327"/>
                </a:solidFill>
              </a:rPr>
              <a:t>Getting Online – Your MU Account</a:t>
            </a:r>
            <a:endParaRPr lang="en-IE" b="1">
              <a:solidFill>
                <a:srgbClr val="822327"/>
              </a:solidFill>
              <a:cs typeface="Calibri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2586" y="3328638"/>
            <a:ext cx="7770481" cy="29705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IE" sz="1800" dirty="0">
                <a:latin typeface="Arial"/>
                <a:cs typeface="Arial"/>
              </a:rPr>
              <a:t>Your unique MU student number (username), email (</a:t>
            </a:r>
            <a:r>
              <a:rPr lang="en-IE" sz="1800" dirty="0" err="1">
                <a:latin typeface="Arial"/>
                <a:cs typeface="Arial"/>
              </a:rPr>
              <a:t>MUMail</a:t>
            </a:r>
            <a:r>
              <a:rPr lang="en-IE" sz="1800" dirty="0">
                <a:latin typeface="Arial"/>
                <a:cs typeface="Arial"/>
              </a:rPr>
              <a:t>) and password were emailed to you by the Student Records &amp; Registration Office. </a:t>
            </a:r>
            <a:endParaRPr lang="en-I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E" sz="1800" dirty="0">
                <a:latin typeface="Arial" panose="020B0604020202020204" pitchFamily="34" charset="0"/>
                <a:cs typeface="Arial" panose="020B0604020202020204" pitchFamily="34" charset="0"/>
              </a:rPr>
              <a:t>Your student number and password will provide you with access to Email (Outlook), Microsoft 365, Moodle </a:t>
            </a:r>
            <a:br>
              <a:rPr lang="en-IE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E" sz="1800" dirty="0">
                <a:latin typeface="Arial" panose="020B0604020202020204" pitchFamily="34" charset="0"/>
                <a:cs typeface="Arial" panose="020B0604020202020204" pitchFamily="34" charset="0"/>
              </a:rPr>
              <a:t>and Campus WIFI. </a:t>
            </a:r>
          </a:p>
          <a:p>
            <a:r>
              <a:rPr lang="en-IE" sz="1800" dirty="0">
                <a:latin typeface="Arial"/>
                <a:cs typeface="Arial"/>
              </a:rPr>
              <a:t>If you have any access/technical issues</a:t>
            </a:r>
            <a:br>
              <a:rPr lang="en-IE" sz="1800" dirty="0">
                <a:latin typeface="Arial"/>
                <a:cs typeface="Arial"/>
              </a:rPr>
            </a:br>
            <a:r>
              <a:rPr lang="en-IE" sz="1800" dirty="0">
                <a:latin typeface="Arial"/>
                <a:cs typeface="Arial"/>
              </a:rPr>
              <a:t>email </a:t>
            </a:r>
            <a:r>
              <a:rPr lang="en-IE" sz="1800" dirty="0">
                <a:latin typeface="Arial"/>
                <a:cs typeface="Arial"/>
                <a:hlinkClick r:id="rId3"/>
              </a:rPr>
              <a:t>servicedesk@mu.ie</a:t>
            </a:r>
            <a:r>
              <a:rPr lang="en-IE" sz="1800" dirty="0">
                <a:latin typeface="Arial"/>
                <a:cs typeface="Arial"/>
              </a:rPr>
              <a:t> or visit the </a:t>
            </a:r>
            <a:br>
              <a:rPr lang="en-IE" sz="1800" dirty="0">
                <a:latin typeface="Arial"/>
                <a:cs typeface="Arial"/>
              </a:rPr>
            </a:br>
            <a:r>
              <a:rPr lang="en-IE" sz="1800" dirty="0">
                <a:latin typeface="Arial"/>
                <a:cs typeface="Arial"/>
              </a:rPr>
              <a:t>IT Services Reception.</a:t>
            </a:r>
            <a:endParaRPr lang="en-I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nip Single Corner Rectangle 3"/>
          <p:cNvSpPr/>
          <p:nvPr/>
        </p:nvSpPr>
        <p:spPr>
          <a:xfrm>
            <a:off x="801353" y="1243584"/>
            <a:ext cx="4535424" cy="557784"/>
          </a:xfrm>
          <a:prstGeom prst="snip1Rect">
            <a:avLst/>
          </a:prstGeom>
          <a:solidFill>
            <a:srgbClr val="82232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/>
              <a:t>YOU NEED:</a:t>
            </a:r>
          </a:p>
        </p:txBody>
      </p:sp>
      <p:sp>
        <p:nvSpPr>
          <p:cNvPr id="5" name="Snip Diagonal Corner Rectangle 4"/>
          <p:cNvSpPr/>
          <p:nvPr/>
        </p:nvSpPr>
        <p:spPr>
          <a:xfrm>
            <a:off x="801353" y="1845927"/>
            <a:ext cx="2216167" cy="1199025"/>
          </a:xfrm>
          <a:prstGeom prst="snip2DiagRect">
            <a:avLst/>
          </a:prstGeom>
          <a:solidFill>
            <a:srgbClr val="82232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/>
              <a:t>MU STUDENT </a:t>
            </a:r>
            <a:br>
              <a:rPr lang="en-IE" sz="2400" b="1"/>
            </a:br>
            <a:r>
              <a:rPr lang="en-IE" sz="2400" b="1"/>
              <a:t>NUMBER</a:t>
            </a:r>
          </a:p>
        </p:txBody>
      </p:sp>
      <p:sp>
        <p:nvSpPr>
          <p:cNvPr id="8" name="Snip Diagonal Corner Rectangle 7"/>
          <p:cNvSpPr/>
          <p:nvPr/>
        </p:nvSpPr>
        <p:spPr>
          <a:xfrm>
            <a:off x="3133073" y="1845927"/>
            <a:ext cx="2203704" cy="1199025"/>
          </a:xfrm>
          <a:prstGeom prst="snip2DiagRect">
            <a:avLst/>
          </a:prstGeom>
          <a:solidFill>
            <a:srgbClr val="82232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800" b="1"/>
              <a:t>MU PASSWORD</a:t>
            </a:r>
          </a:p>
        </p:txBody>
      </p:sp>
      <p:sp>
        <p:nvSpPr>
          <p:cNvPr id="10" name="Plus 9"/>
          <p:cNvSpPr/>
          <p:nvPr/>
        </p:nvSpPr>
        <p:spPr>
          <a:xfrm>
            <a:off x="2705085" y="2171119"/>
            <a:ext cx="749808" cy="548640"/>
          </a:xfrm>
          <a:prstGeom prst="mathPlus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Picture 11" descr="A blue and red sign with white text&#10;&#10;Description automatically generated">
            <a:extLst>
              <a:ext uri="{FF2B5EF4-FFF2-40B4-BE49-F238E27FC236}">
                <a16:creationId xmlns:a16="http://schemas.microsoft.com/office/drawing/2014/main" id="{51468E45-9DDA-FF87-37EC-F6F6E85BB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386" y="4596258"/>
            <a:ext cx="4361703" cy="218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0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7917 Maynooth University_PowerPoint (Burgundy)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35378"/>
            <a:ext cx="8229600" cy="695262"/>
          </a:xfrm>
        </p:spPr>
        <p:txBody>
          <a:bodyPr>
            <a:normAutofit fontScale="90000"/>
          </a:bodyPr>
          <a:lstStyle/>
          <a:p>
            <a:r>
              <a:rPr lang="en-IE" b="1">
                <a:solidFill>
                  <a:srgbClr val="822327"/>
                </a:solidFill>
              </a:rPr>
              <a:t>Your Personal Details</a:t>
            </a:r>
            <a:endParaRPr lang="en-IE" b="1">
              <a:solidFill>
                <a:srgbClr val="822327"/>
              </a:solidFill>
              <a:cs typeface="Calibri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930640"/>
            <a:ext cx="8229600" cy="47613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lvl="1" indent="0">
              <a:buNone/>
            </a:pPr>
            <a:r>
              <a:rPr lang="en-IE" sz="1800">
                <a:latin typeface="Arial" panose="020B0604020202020204" pitchFamily="34" charset="0"/>
                <a:cs typeface="Arial" panose="020B0604020202020204" pitchFamily="34" charset="0"/>
              </a:rPr>
              <a:t>Please always ensure that your details are accurate and up to date on your registration. </a:t>
            </a:r>
            <a:br>
              <a:rPr lang="en-IE" sz="18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IE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IE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IE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IE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IE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IE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cs typeface="Arial"/>
              </a:rPr>
              <a:t>To update details log into </a:t>
            </a:r>
            <a:r>
              <a:rPr lang="en-US" sz="1800" b="1">
                <a:latin typeface="Arial"/>
                <a:cs typeface="Arial"/>
              </a:rPr>
              <a:t>‘Student Web’</a:t>
            </a:r>
            <a:r>
              <a:rPr lang="en-US" sz="1800">
                <a:latin typeface="Arial"/>
                <a:cs typeface="Arial"/>
              </a:rPr>
              <a:t> found on the </a:t>
            </a:r>
            <a:r>
              <a:rPr lang="en-US" sz="1800" b="1" i="1">
                <a:latin typeface="Arial"/>
                <a:cs typeface="Arial"/>
              </a:rPr>
              <a:t>For Current Students</a:t>
            </a:r>
            <a:r>
              <a:rPr lang="en-US" sz="1800" b="1">
                <a:latin typeface="Arial"/>
                <a:cs typeface="Arial"/>
              </a:rPr>
              <a:t> webpage</a:t>
            </a:r>
            <a:r>
              <a:rPr lang="en-US" sz="1800">
                <a:latin typeface="Arial"/>
                <a:cs typeface="Arial"/>
              </a:rPr>
              <a:t>. 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cs typeface="Arial"/>
              </a:rPr>
              <a:t>Example of an Irish address: 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ELM 9A, COURTYARD APARTMENTS, MAYNOOTH UNIVERSITY, MAYNOOTH, CO. KILDARE, W23 F3F1, Ireland.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7 STRAFFAN GREEN, STRAFFAN WOOD, MAYNOOTH, CO. KILDARE, W23 Y2W9, Ireland.</a:t>
            </a:r>
          </a:p>
          <a:p>
            <a:pPr lvl="1"/>
            <a:endParaRPr lang="en-IE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Hexagon 3"/>
          <p:cNvSpPr/>
          <p:nvPr/>
        </p:nvSpPr>
        <p:spPr>
          <a:xfrm>
            <a:off x="1252728" y="1692276"/>
            <a:ext cx="2084832" cy="1700784"/>
          </a:xfrm>
          <a:prstGeom prst="hexagon">
            <a:avLst/>
          </a:prstGeom>
          <a:solidFill>
            <a:srgbClr val="82232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IE"/>
              <a:t>STUDY ADDRESS</a:t>
            </a:r>
          </a:p>
        </p:txBody>
      </p:sp>
      <p:sp>
        <p:nvSpPr>
          <p:cNvPr id="10" name="Hexagon 9"/>
          <p:cNvSpPr/>
          <p:nvPr/>
        </p:nvSpPr>
        <p:spPr>
          <a:xfrm>
            <a:off x="3794760" y="1692276"/>
            <a:ext cx="2084832" cy="1700784"/>
          </a:xfrm>
          <a:prstGeom prst="hexagon">
            <a:avLst/>
          </a:prstGeom>
          <a:solidFill>
            <a:srgbClr val="82232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IE"/>
              <a:t>HOME ADDRESS</a:t>
            </a:r>
          </a:p>
        </p:txBody>
      </p:sp>
      <p:sp>
        <p:nvSpPr>
          <p:cNvPr id="11" name="Hexagon 10"/>
          <p:cNvSpPr/>
          <p:nvPr/>
        </p:nvSpPr>
        <p:spPr>
          <a:xfrm>
            <a:off x="6443472" y="1692276"/>
            <a:ext cx="2084832" cy="1700784"/>
          </a:xfrm>
          <a:prstGeom prst="hexagon">
            <a:avLst/>
          </a:prstGeom>
          <a:solidFill>
            <a:srgbClr val="82232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/>
              <a:t>EMERGENCY CONTACT</a:t>
            </a:r>
          </a:p>
        </p:txBody>
      </p:sp>
    </p:spTree>
    <p:extLst>
      <p:ext uri="{BB962C8B-B14F-4D97-AF65-F5344CB8AC3E}">
        <p14:creationId xmlns:p14="http://schemas.microsoft.com/office/powerpoint/2010/main" val="1043565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7917 Maynooth University_PowerPoint (Burgundy)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9371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IE" sz="2400" b="1">
                <a:solidFill>
                  <a:srgbClr val="822327"/>
                </a:solidFill>
                <a:latin typeface="Arial"/>
                <a:cs typeface="Arial"/>
              </a:rPr>
              <a:t>For Current Students section of MU website:</a:t>
            </a:r>
            <a:r>
              <a:rPr lang="en-IE" sz="2400">
                <a:latin typeface="Arial"/>
                <a:cs typeface="Arial"/>
              </a:rPr>
              <a:t> </a:t>
            </a:r>
            <a:r>
              <a:rPr lang="en-IE" sz="2400">
                <a:latin typeface="Arial"/>
                <a:cs typeface="Arial"/>
                <a:hlinkClick r:id="rId3"/>
              </a:rPr>
              <a:t>https://www.maynoothuniversity.ie/current-students</a:t>
            </a:r>
            <a:endParaRPr lang="en-IE" sz="2400">
              <a:latin typeface="Arial"/>
              <a:cs typeface="Arial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15573"/>
            <a:ext cx="8229600" cy="3701252"/>
          </a:xfrm>
          <a:ln>
            <a:solidFill>
              <a:schemeClr val="tx1"/>
            </a:solidFill>
          </a:ln>
        </p:spPr>
      </p:pic>
      <p:sp>
        <p:nvSpPr>
          <p:cNvPr id="4" name="Down Arrow 6">
            <a:extLst>
              <a:ext uri="{FF2B5EF4-FFF2-40B4-BE49-F238E27FC236}">
                <a16:creationId xmlns:a16="http://schemas.microsoft.com/office/drawing/2014/main" id="{E83D6996-CE57-F1DD-FF64-DBAAC7423DD7}"/>
              </a:ext>
            </a:extLst>
          </p:cNvPr>
          <p:cNvSpPr/>
          <p:nvPr/>
        </p:nvSpPr>
        <p:spPr>
          <a:xfrm rot="2700000">
            <a:off x="5293181" y="2818131"/>
            <a:ext cx="484632" cy="978408"/>
          </a:xfrm>
          <a:prstGeom prst="down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15719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7917 Maynooth University_PowerPoint (Burgundy)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Chevron 10"/>
          <p:cNvSpPr/>
          <p:nvPr/>
        </p:nvSpPr>
        <p:spPr>
          <a:xfrm>
            <a:off x="3968496" y="4503260"/>
            <a:ext cx="4416552" cy="1106424"/>
          </a:xfrm>
          <a:prstGeom prst="chevron">
            <a:avLst/>
          </a:prstGeom>
          <a:solidFill>
            <a:srgbClr val="82232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1"/>
            <a:r>
              <a:rPr lang="en-IE">
                <a:solidFill>
                  <a:srgbClr val="FF0000"/>
                </a:solidFill>
                <a:latin typeface="Arial"/>
                <a:cs typeface="Arial"/>
              </a:rPr>
              <a:t>To remove </a:t>
            </a:r>
            <a:r>
              <a:rPr lang="en-IE">
                <a:latin typeface="Arial"/>
                <a:cs typeface="Arial"/>
              </a:rPr>
              <a:t>a module from your registration, email: </a:t>
            </a:r>
            <a:r>
              <a:rPr lang="en-IE">
                <a:latin typeface="Arial"/>
                <a:cs typeface="Arial"/>
                <a:hlinkClick r:id="rId3"/>
              </a:rPr>
              <a:t>registration.docs@mu.ie</a:t>
            </a:r>
            <a:r>
              <a:rPr lang="en-IE">
                <a:latin typeface="Arial"/>
                <a:cs typeface="Arial"/>
              </a:rPr>
              <a:t>  </a:t>
            </a:r>
            <a:endParaRPr lang="en-I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loud 2"/>
          <p:cNvSpPr/>
          <p:nvPr/>
        </p:nvSpPr>
        <p:spPr>
          <a:xfrm rot="370538">
            <a:off x="6552740" y="47142"/>
            <a:ext cx="2594769" cy="1312864"/>
          </a:xfrm>
          <a:prstGeom prst="cloud">
            <a:avLst/>
          </a:prstGeom>
          <a:solidFill>
            <a:srgbClr val="82232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600"/>
              <a:t>MODULE = CLASS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07945"/>
            <a:ext cx="8229600" cy="750126"/>
          </a:xfrm>
        </p:spPr>
        <p:txBody>
          <a:bodyPr>
            <a:normAutofit fontScale="90000"/>
          </a:bodyPr>
          <a:lstStyle/>
          <a:p>
            <a:r>
              <a:rPr lang="en-IE" b="1"/>
              <a:t>Modules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1732" y="958071"/>
            <a:ext cx="7708392" cy="47795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IE" sz="1800" dirty="0">
                <a:latin typeface="Arial"/>
                <a:cs typeface="Arial"/>
              </a:rPr>
              <a:t>As a visiting student you can take modules across all </a:t>
            </a:r>
            <a:br>
              <a:rPr lang="en-IE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E" sz="1800" dirty="0">
                <a:latin typeface="Arial"/>
                <a:cs typeface="Arial"/>
              </a:rPr>
              <a:t>Departments at MU. </a:t>
            </a:r>
            <a:endParaRPr lang="en-I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E" sz="1800" dirty="0">
                <a:latin typeface="Arial"/>
                <a:cs typeface="Arial"/>
              </a:rPr>
              <a:t>It is </a:t>
            </a:r>
            <a:r>
              <a:rPr lang="en-IE" sz="1800" b="1" dirty="0">
                <a:latin typeface="Arial"/>
                <a:cs typeface="Arial"/>
              </a:rPr>
              <a:t>your responsibility </a:t>
            </a:r>
            <a:r>
              <a:rPr lang="en-IE" sz="1800" dirty="0">
                <a:latin typeface="Arial"/>
                <a:cs typeface="Arial"/>
              </a:rPr>
              <a:t>to ensure you take the necessary or required modules and credits that will be approved by your home university. </a:t>
            </a:r>
            <a:endParaRPr lang="en-I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E" sz="1800" dirty="0">
                <a:latin typeface="Arial"/>
                <a:cs typeface="Arial"/>
              </a:rPr>
              <a:t>We recommend that you take no more than 35 ECTS per semester.</a:t>
            </a:r>
            <a:br>
              <a:rPr lang="en-IE" sz="1800" dirty="0">
                <a:latin typeface="Arial"/>
                <a:cs typeface="Arial"/>
              </a:rPr>
            </a:br>
            <a:endParaRPr lang="en-IE" sz="1800" dirty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IE" sz="1800" b="1" u="sng" dirty="0">
                <a:solidFill>
                  <a:srgbClr val="FF0000"/>
                </a:solidFill>
                <a:latin typeface="Arial"/>
                <a:cs typeface="Arial"/>
              </a:rPr>
              <a:t>CHANGING MODULES:</a:t>
            </a:r>
            <a:endParaRPr lang="en-IE" sz="18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E" sz="18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I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hevron 4"/>
          <p:cNvSpPr/>
          <p:nvPr/>
        </p:nvSpPr>
        <p:spPr>
          <a:xfrm>
            <a:off x="393192" y="3145535"/>
            <a:ext cx="3090672" cy="1106424"/>
          </a:xfrm>
          <a:prstGeom prst="chevron">
            <a:avLst/>
          </a:prstGeom>
          <a:solidFill>
            <a:srgbClr val="82232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>
                <a:solidFill>
                  <a:schemeClr val="bg1"/>
                </a:solidFill>
              </a:rPr>
              <a:t>Identify Department International Coordinator</a:t>
            </a:r>
          </a:p>
        </p:txBody>
      </p:sp>
      <p:sp>
        <p:nvSpPr>
          <p:cNvPr id="8" name="Chevron 7"/>
          <p:cNvSpPr/>
          <p:nvPr/>
        </p:nvSpPr>
        <p:spPr>
          <a:xfrm>
            <a:off x="2916935" y="3145535"/>
            <a:ext cx="3294127" cy="1106424"/>
          </a:xfrm>
          <a:prstGeom prst="chevron">
            <a:avLst/>
          </a:prstGeom>
          <a:solidFill>
            <a:srgbClr val="82232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>
                <a:solidFill>
                  <a:schemeClr val="bg1"/>
                </a:solidFill>
              </a:rPr>
              <a:t>Email &amp; Request Approval</a:t>
            </a:r>
            <a:br>
              <a:rPr lang="en-IE">
                <a:solidFill>
                  <a:schemeClr val="bg1"/>
                </a:solidFill>
              </a:rPr>
            </a:br>
            <a:r>
              <a:rPr lang="en-IE" sz="1200">
                <a:solidFill>
                  <a:schemeClr val="bg1"/>
                </a:solidFill>
              </a:rPr>
              <a:t>(Incl. student no. &amp; transcript etc.) </a:t>
            </a:r>
          </a:p>
        </p:txBody>
      </p:sp>
      <p:sp>
        <p:nvSpPr>
          <p:cNvPr id="9" name="Chevron 8"/>
          <p:cNvSpPr/>
          <p:nvPr/>
        </p:nvSpPr>
        <p:spPr>
          <a:xfrm>
            <a:off x="5312664" y="3145535"/>
            <a:ext cx="3685032" cy="1106424"/>
          </a:xfrm>
          <a:prstGeom prst="chevron">
            <a:avLst/>
          </a:prstGeom>
          <a:solidFill>
            <a:srgbClr val="82232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IE">
                <a:solidFill>
                  <a:schemeClr val="bg1"/>
                </a:solidFill>
                <a:cs typeface="Calibri"/>
              </a:rPr>
              <a:t>Complete the CHANGE MODULE form on the Student Records Office webpage</a:t>
            </a:r>
          </a:p>
        </p:txBody>
      </p:sp>
      <p:sp>
        <p:nvSpPr>
          <p:cNvPr id="10" name="Chevron 9"/>
          <p:cNvSpPr/>
          <p:nvPr/>
        </p:nvSpPr>
        <p:spPr>
          <a:xfrm>
            <a:off x="1545336" y="4503260"/>
            <a:ext cx="3266695" cy="1106424"/>
          </a:xfrm>
          <a:prstGeom prst="chevron">
            <a:avLst/>
          </a:prstGeom>
          <a:solidFill>
            <a:srgbClr val="82232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>
                <a:solidFill>
                  <a:schemeClr val="bg1"/>
                </a:solidFill>
              </a:rPr>
              <a:t>Student Records will register you for new approved module</a:t>
            </a:r>
          </a:p>
        </p:txBody>
      </p:sp>
    </p:spTree>
    <p:extLst>
      <p:ext uri="{BB962C8B-B14F-4D97-AF65-F5344CB8AC3E}">
        <p14:creationId xmlns:p14="http://schemas.microsoft.com/office/powerpoint/2010/main" val="3640412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7917 Maynooth University_PowerPoint (Burgundy)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" y="-1967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9" y="163802"/>
            <a:ext cx="8229600" cy="550573"/>
          </a:xfrm>
        </p:spPr>
        <p:txBody>
          <a:bodyPr>
            <a:noAutofit/>
          </a:bodyPr>
          <a:lstStyle/>
          <a:p>
            <a:r>
              <a:rPr lang="en-IE" sz="2800" b="1">
                <a:solidFill>
                  <a:srgbClr val="822327"/>
                </a:solidFill>
                <a:latin typeface="Arial"/>
                <a:ea typeface="+mn-ea"/>
                <a:cs typeface="Arial"/>
              </a:rPr>
              <a:t>Changing Modules</a:t>
            </a:r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20" y="1494404"/>
            <a:ext cx="6059992" cy="2016702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124" y="3579861"/>
            <a:ext cx="4513985" cy="14621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A00026-5DDF-AD5F-DB20-F3120E5A2679}"/>
              </a:ext>
            </a:extLst>
          </p:cNvPr>
          <p:cNvSpPr txBox="1"/>
          <p:nvPr/>
        </p:nvSpPr>
        <p:spPr>
          <a:xfrm>
            <a:off x="533399" y="842030"/>
            <a:ext cx="815340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b="1" i="0" u="sng">
                <a:effectLst/>
                <a:latin typeface="Segoe UI"/>
                <a:cs typeface="Segoe UI"/>
              </a:rPr>
              <a:t>Amendments can be made up to the </a:t>
            </a:r>
            <a:r>
              <a:rPr lang="en-US" sz="2400" b="1" u="sng">
                <a:solidFill>
                  <a:srgbClr val="FF0000"/>
                </a:solidFill>
                <a:latin typeface="Segoe UI"/>
                <a:cs typeface="Segoe UI"/>
              </a:rPr>
              <a:t>11th</a:t>
            </a:r>
            <a:r>
              <a:rPr lang="en-US" sz="2400" b="1" i="0" u="sng">
                <a:solidFill>
                  <a:srgbClr val="FF0000"/>
                </a:solidFill>
                <a:effectLst/>
                <a:latin typeface="Segoe UI"/>
                <a:cs typeface="Segoe UI"/>
              </a:rPr>
              <a:t> October </a:t>
            </a:r>
            <a:r>
              <a:rPr lang="en-US" sz="2400" b="1" u="sng">
                <a:solidFill>
                  <a:srgbClr val="FF0000"/>
                </a:solidFill>
                <a:latin typeface="Segoe UI"/>
                <a:cs typeface="Segoe UI"/>
              </a:rPr>
              <a:t>2024</a:t>
            </a:r>
            <a:endParaRPr lang="en-IE" sz="2400" b="1" u="sng">
              <a:solidFill>
                <a:srgbClr val="FF0000"/>
              </a:solidFill>
              <a:latin typeface="Segoe UI"/>
              <a:cs typeface="Segoe U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F38CBE-25F8-6E1C-EB69-E8937591780C}"/>
              </a:ext>
            </a:extLst>
          </p:cNvPr>
          <p:cNvSpPr txBox="1"/>
          <p:nvPr/>
        </p:nvSpPr>
        <p:spPr>
          <a:xfrm>
            <a:off x="1950242" y="5232683"/>
            <a:ext cx="48577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000">
                <a:hlinkClick r:id="rId5"/>
              </a:rPr>
              <a:t>https://www.maynoothuniversity.ie/records</a:t>
            </a:r>
            <a:r>
              <a:rPr lang="en-IE" sz="2000" b="1">
                <a:solidFill>
                  <a:srgbClr val="822327"/>
                </a:solidFill>
                <a:latin typeface="Arial"/>
                <a:ea typeface="+mn-ea"/>
                <a:cs typeface="Arial"/>
              </a:rPr>
              <a:t> </a:t>
            </a:r>
            <a:endParaRPr lang="en-IE" sz="2000"/>
          </a:p>
        </p:txBody>
      </p:sp>
      <p:sp>
        <p:nvSpPr>
          <p:cNvPr id="10" name="Left Arrow 2">
            <a:extLst>
              <a:ext uri="{FF2B5EF4-FFF2-40B4-BE49-F238E27FC236}">
                <a16:creationId xmlns:a16="http://schemas.microsoft.com/office/drawing/2014/main" id="{C9451A69-BD61-6367-B845-40BAD56357F3}"/>
              </a:ext>
            </a:extLst>
          </p:cNvPr>
          <p:cNvSpPr/>
          <p:nvPr/>
        </p:nvSpPr>
        <p:spPr>
          <a:xfrm>
            <a:off x="6258469" y="4161402"/>
            <a:ext cx="1240971" cy="484632"/>
          </a:xfrm>
          <a:prstGeom prst="left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73321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7917 Maynooth University_PowerPoint (Burgundy)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>
                <a:solidFill>
                  <a:srgbClr val="822327"/>
                </a:solidFill>
              </a:rPr>
              <a:t>Completing Registration with MU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1619250"/>
            <a:ext cx="8229600" cy="36195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IE" sz="1800" dirty="0">
                <a:latin typeface="Arial"/>
                <a:cs typeface="Arial"/>
              </a:rPr>
              <a:t>Erasmus &amp; Study Abroad students </a:t>
            </a:r>
            <a:r>
              <a:rPr lang="en-IE" sz="1800" b="1" dirty="0">
                <a:latin typeface="Arial"/>
                <a:cs typeface="Arial"/>
              </a:rPr>
              <a:t>MUST </a:t>
            </a:r>
            <a:r>
              <a:rPr lang="en-IE" sz="1800" dirty="0">
                <a:latin typeface="Arial"/>
                <a:cs typeface="Arial"/>
              </a:rPr>
              <a:t>attend in person registration during the scheduled Library tours this week.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IE" sz="1800" dirty="0">
                <a:latin typeface="Arial"/>
                <a:cs typeface="Arial"/>
              </a:rPr>
              <a:t>Group 1 &amp; 2 (Tuesday 17th) and </a:t>
            </a:r>
            <a:r>
              <a:rPr lang="en-IE" sz="1800" b="1" dirty="0">
                <a:latin typeface="Arial"/>
                <a:cs typeface="Arial"/>
              </a:rPr>
              <a:t>Group 3 &amp; 4 (Thursday 19th)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IE" sz="1800" dirty="0">
                <a:latin typeface="Arial"/>
                <a:cs typeface="Arial"/>
              </a:rPr>
              <a:t>You MUST book a slot, </a:t>
            </a:r>
            <a:r>
              <a:rPr lang="en-IE" sz="1800" b="1" dirty="0">
                <a:solidFill>
                  <a:srgbClr val="FF0000"/>
                </a:solidFill>
                <a:latin typeface="Arial"/>
                <a:cs typeface="Arial"/>
              </a:rPr>
              <a:t>sign up links have been emailed to you.</a:t>
            </a:r>
            <a:endParaRPr lang="en-IE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IE" sz="18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IE" sz="1800" dirty="0">
                <a:latin typeface="Arial"/>
                <a:cs typeface="Arial"/>
              </a:rPr>
              <a:t>You will receive your MU Student card.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IE" sz="1800" dirty="0">
                <a:latin typeface="Arial"/>
                <a:cs typeface="Arial"/>
              </a:rPr>
              <a:t>You will receive a library tour. </a:t>
            </a:r>
            <a:br>
              <a:rPr lang="en-IE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I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IE" sz="1800" dirty="0">
                <a:latin typeface="Arial"/>
                <a:cs typeface="Arial"/>
              </a:rPr>
              <a:t>This is not connected to changing modules (you do that through the online form), this is to complete registration as a student at MU.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IE" sz="1800" i="1" dirty="0">
                <a:latin typeface="Arial"/>
                <a:cs typeface="Arial"/>
              </a:rPr>
              <a:t>If you have any registration-specific questions, the Records Office will be giving a talk tomorrow!</a:t>
            </a:r>
          </a:p>
        </p:txBody>
      </p:sp>
    </p:spTree>
    <p:extLst>
      <p:ext uri="{BB962C8B-B14F-4D97-AF65-F5344CB8AC3E}">
        <p14:creationId xmlns:p14="http://schemas.microsoft.com/office/powerpoint/2010/main" val="1549615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7917 Maynooth University_PowerPoint (Burgundy)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67512" y="236987"/>
            <a:ext cx="8229600" cy="1143000"/>
          </a:xfrm>
        </p:spPr>
        <p:txBody>
          <a:bodyPr/>
          <a:lstStyle/>
          <a:p>
            <a:r>
              <a:rPr lang="en-IE"/>
              <a:t> </a:t>
            </a:r>
            <a:r>
              <a:rPr lang="en-IE" b="1" u="sng">
                <a:solidFill>
                  <a:srgbClr val="822327"/>
                </a:solidFill>
              </a:rPr>
              <a:t>Understanding the Timetable</a:t>
            </a:r>
            <a:endParaRPr lang="en-IE" b="1" u="sng">
              <a:solidFill>
                <a:srgbClr val="822327"/>
              </a:solidFill>
              <a:cs typeface="Calibri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61949" y="1616973"/>
            <a:ext cx="8686800" cy="334572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 dirty="0">
                <a:latin typeface="Arial"/>
                <a:cs typeface="Arial"/>
              </a:rPr>
              <a:t>How to access your personalized timetable? </a:t>
            </a:r>
            <a:br>
              <a:rPr lang="en-US" sz="1800" dirty="0">
                <a:latin typeface="Arial"/>
                <a:cs typeface="Arial"/>
              </a:rPr>
            </a:br>
            <a:br>
              <a:rPr lang="en-US" sz="1800" dirty="0">
                <a:latin typeface="Arial"/>
                <a:cs typeface="Arial"/>
              </a:rPr>
            </a:br>
            <a:r>
              <a:rPr lang="en-US" sz="1800" dirty="0">
                <a:latin typeface="Arial"/>
                <a:cs typeface="Arial"/>
              </a:rPr>
              <a:t>Go to the </a:t>
            </a:r>
            <a:r>
              <a:rPr lang="en-US" sz="1800" b="1" dirty="0">
                <a:latin typeface="Arial"/>
                <a:cs typeface="Arial"/>
              </a:rPr>
              <a:t>'For Current Students' </a:t>
            </a:r>
            <a:r>
              <a:rPr lang="en-US" sz="1800" dirty="0">
                <a:latin typeface="Arial"/>
                <a:cs typeface="Arial"/>
              </a:rPr>
              <a:t>section of MU website.</a:t>
            </a:r>
          </a:p>
          <a:p>
            <a:pPr marL="0" indent="0">
              <a:buNone/>
            </a:pPr>
            <a:endParaRPr lang="en-US" sz="1800" dirty="0">
              <a:latin typeface="Arial"/>
              <a:cs typeface="Arial"/>
            </a:endParaRPr>
          </a:p>
          <a:p>
            <a:r>
              <a:rPr lang="en-US" sz="1800" dirty="0">
                <a:latin typeface="Arial"/>
                <a:cs typeface="Arial"/>
              </a:rPr>
              <a:t>Allow time for your registration and timetable to update if you 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/>
                <a:cs typeface="Arial"/>
              </a:rPr>
              <a:t>are making changes to your modules. 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/>
                <a:cs typeface="Arial"/>
              </a:rPr>
              <a:t>Allow 2-3 days for changes to be reflected on your Moodle. 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/>
                <a:cs typeface="Arial"/>
              </a:rPr>
              <a:t>The Timetabling Office will speak to you later today to explain everything further. 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57199" y="2218983"/>
            <a:ext cx="292608" cy="292608"/>
          </a:xfrm>
          <a:prstGeom prst="rightArrow">
            <a:avLst/>
          </a:prstGeom>
          <a:solidFill>
            <a:srgbClr val="23BB5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122" name="Picture 2" descr="Searching for Patience - Housing and Homeless Suppor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0810">
            <a:off x="7439262" y="3033538"/>
            <a:ext cx="1123476" cy="79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Junior Certificate Timetab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2" y="141367"/>
            <a:ext cx="1238620" cy="123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127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7917 Maynooth University_PowerPoint (Burgundy)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7626"/>
            <a:ext cx="8229600" cy="1143000"/>
          </a:xfrm>
        </p:spPr>
        <p:txBody>
          <a:bodyPr/>
          <a:lstStyle/>
          <a:p>
            <a:r>
              <a:rPr lang="en-IE" b="1">
                <a:solidFill>
                  <a:srgbClr val="822327"/>
                </a:solidFill>
              </a:rPr>
              <a:t>Theology Modules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009247"/>
            <a:ext cx="8229600" cy="4839506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IE" sz="2300">
                <a:latin typeface="Arial"/>
                <a:cs typeface="Arial"/>
              </a:rPr>
              <a:t>Students can register with </a:t>
            </a:r>
            <a:r>
              <a:rPr lang="en-IE" sz="2300" b="1">
                <a:latin typeface="Arial"/>
                <a:cs typeface="Arial"/>
              </a:rPr>
              <a:t>St. Patrick's Pontifical University </a:t>
            </a:r>
            <a:r>
              <a:rPr lang="en-IE" sz="2300">
                <a:latin typeface="Arial"/>
                <a:cs typeface="Arial"/>
              </a:rPr>
              <a:t>to take theology and philosophy modules. See available modules on our </a:t>
            </a:r>
            <a:r>
              <a:rPr lang="en-IE" sz="2300">
                <a:latin typeface="Arial"/>
                <a:cs typeface="Arial"/>
                <a:hlinkClick r:id="rId3"/>
              </a:rPr>
              <a:t>website</a:t>
            </a:r>
            <a:r>
              <a:rPr lang="en-IE" sz="2300">
                <a:latin typeface="Arial"/>
                <a:cs typeface="Arial"/>
              </a:rPr>
              <a:t>.</a:t>
            </a:r>
            <a:br>
              <a:rPr lang="en-IE" sz="2300">
                <a:latin typeface="Arial"/>
                <a:cs typeface="Arial"/>
              </a:rPr>
            </a:br>
            <a:endParaRPr lang="en-IE" sz="2300"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IE" sz="2300">
                <a:latin typeface="Arial"/>
                <a:cs typeface="Arial"/>
              </a:rPr>
              <a:t>Limited places are available and will be offered on a first come, first served basis. </a:t>
            </a:r>
            <a:br>
              <a:rPr lang="en-IE" sz="2300">
                <a:latin typeface="Arial"/>
                <a:cs typeface="Arial"/>
              </a:rPr>
            </a:br>
            <a:endParaRPr lang="en-IE" sz="2300"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2300" b="1">
                <a:latin typeface="Arial"/>
                <a:cs typeface="Arial"/>
              </a:rPr>
              <a:t>To register you must complete this form: </a:t>
            </a:r>
            <a:r>
              <a:rPr lang="en-US" sz="2300" b="1">
                <a:latin typeface="Arial"/>
                <a:cs typeface="Arial"/>
                <a:hlinkClick r:id="rId4"/>
              </a:rPr>
              <a:t>Registration Form </a:t>
            </a:r>
            <a:endParaRPr lang="en-US" sz="2300" b="1"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2300">
                <a:latin typeface="Arial"/>
                <a:cs typeface="Arial"/>
              </a:rPr>
              <a:t>This form must be submitted by </a:t>
            </a:r>
            <a:r>
              <a:rPr lang="en-US" sz="2300" b="1">
                <a:latin typeface="Arial"/>
                <a:cs typeface="Arial"/>
              </a:rPr>
              <a:t>5pm on Wednesday 18th September</a:t>
            </a:r>
            <a:r>
              <a:rPr lang="en-US" sz="2300">
                <a:latin typeface="Arial"/>
                <a:cs typeface="Arial"/>
              </a:rPr>
              <a:t>.</a:t>
            </a:r>
            <a:br>
              <a:rPr lang="en-US" sz="2300">
                <a:latin typeface="Arial"/>
                <a:cs typeface="Arial"/>
              </a:rPr>
            </a:br>
            <a:endParaRPr lang="en-US" sz="2300"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2300">
                <a:latin typeface="Arial"/>
                <a:cs typeface="Arial"/>
              </a:rPr>
              <a:t>You are also required to attend in person on </a:t>
            </a:r>
            <a:r>
              <a:rPr lang="en-US" sz="2300" b="1">
                <a:latin typeface="Arial"/>
                <a:cs typeface="Arial"/>
              </a:rPr>
              <a:t>Wednesday 25th September</a:t>
            </a:r>
            <a:r>
              <a:rPr lang="en-US" sz="2300">
                <a:latin typeface="Arial"/>
                <a:cs typeface="Arial"/>
              </a:rPr>
              <a:t> </a:t>
            </a:r>
            <a:r>
              <a:rPr lang="en-US" sz="2300" b="1">
                <a:latin typeface="Arial"/>
                <a:cs typeface="Arial"/>
              </a:rPr>
              <a:t>between 2:30pm and 4:30pm</a:t>
            </a:r>
            <a:r>
              <a:rPr lang="en-US" sz="2300">
                <a:latin typeface="Arial"/>
                <a:cs typeface="Arial"/>
              </a:rPr>
              <a:t> for registration verification – further details outlined in the registration form.</a:t>
            </a:r>
          </a:p>
        </p:txBody>
      </p:sp>
    </p:spTree>
    <p:extLst>
      <p:ext uri="{BB962C8B-B14F-4D97-AF65-F5344CB8AC3E}">
        <p14:creationId xmlns:p14="http://schemas.microsoft.com/office/powerpoint/2010/main" val="1321754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7917 Maynooth University_PowerPoint (Burgundy)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>
                <a:solidFill>
                  <a:srgbClr val="822327"/>
                </a:solidFill>
              </a:rPr>
              <a:t>Examinations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IE" sz="1800" b="1">
                <a:latin typeface="Arial"/>
                <a:cs typeface="Arial"/>
              </a:rPr>
              <a:t>First semester ONLY </a:t>
            </a:r>
            <a:r>
              <a:rPr lang="en-IE" sz="1800">
                <a:latin typeface="Arial"/>
                <a:cs typeface="Arial"/>
              </a:rPr>
              <a:t>students, do </a:t>
            </a:r>
            <a:r>
              <a:rPr lang="en-IE" sz="1800" b="1">
                <a:latin typeface="Arial"/>
                <a:cs typeface="Arial"/>
              </a:rPr>
              <a:t>NOT</a:t>
            </a:r>
            <a:r>
              <a:rPr lang="en-IE" sz="1800">
                <a:latin typeface="Arial"/>
                <a:cs typeface="Arial"/>
              </a:rPr>
              <a:t> sit the January exams. </a:t>
            </a:r>
          </a:p>
          <a:p>
            <a:r>
              <a:rPr lang="en-IE" sz="1800">
                <a:latin typeface="Arial"/>
                <a:cs typeface="Arial"/>
              </a:rPr>
              <a:t>You will be assigned an alternative assessment by each Department. </a:t>
            </a:r>
          </a:p>
          <a:p>
            <a:r>
              <a:rPr lang="en-IE" sz="1800">
                <a:latin typeface="Arial"/>
                <a:cs typeface="Arial"/>
              </a:rPr>
              <a:t>Ask the Lecturer/Professor/Department about the assessment if they do not mention it in the initial weeks/when talking about exams. </a:t>
            </a:r>
            <a:br>
              <a:rPr lang="en-IE" sz="1800">
                <a:latin typeface="Arial"/>
                <a:cs typeface="Arial"/>
              </a:rPr>
            </a:br>
            <a:endParaRPr lang="en-IE" sz="1800">
              <a:latin typeface="Arial"/>
              <a:cs typeface="Arial"/>
            </a:endParaRPr>
          </a:p>
          <a:p>
            <a:r>
              <a:rPr lang="en-IE" sz="1800" b="1">
                <a:latin typeface="Arial"/>
                <a:cs typeface="Arial"/>
              </a:rPr>
              <a:t>Full Year students</a:t>
            </a:r>
            <a:r>
              <a:rPr lang="en-IE" sz="1800">
                <a:latin typeface="Arial"/>
                <a:cs typeface="Arial"/>
              </a:rPr>
              <a:t>: you will sit the university scheduled exams in </a:t>
            </a:r>
            <a:r>
              <a:rPr lang="en-IE" sz="1800" b="1">
                <a:latin typeface="Arial"/>
                <a:cs typeface="Arial"/>
              </a:rPr>
              <a:t>January</a:t>
            </a:r>
            <a:r>
              <a:rPr lang="en-IE" sz="1800">
                <a:latin typeface="Arial"/>
                <a:cs typeface="Arial"/>
              </a:rPr>
              <a:t> and </a:t>
            </a:r>
            <a:r>
              <a:rPr lang="en-IE" sz="1800" b="1">
                <a:latin typeface="Arial"/>
                <a:cs typeface="Arial"/>
              </a:rPr>
              <a:t>May</a:t>
            </a:r>
            <a:r>
              <a:rPr lang="en-IE" sz="1800">
                <a:latin typeface="Arial"/>
                <a:cs typeface="Arial"/>
              </a:rPr>
              <a:t>. </a:t>
            </a:r>
            <a:endParaRPr lang="en-IE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IE" sz="1800">
                <a:latin typeface="Arial"/>
                <a:cs typeface="Arial"/>
              </a:rPr>
              <a:t>No exceptions to this policy. </a:t>
            </a:r>
            <a:endParaRPr lang="en-IE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IE" sz="1800">
                <a:latin typeface="Arial"/>
                <a:cs typeface="Arial"/>
              </a:rPr>
              <a:t>The Exams Office will release the timetable in </a:t>
            </a:r>
            <a:r>
              <a:rPr lang="en-IE" sz="1800" b="1">
                <a:latin typeface="Arial"/>
                <a:cs typeface="Arial"/>
              </a:rPr>
              <a:t>November</a:t>
            </a:r>
            <a:r>
              <a:rPr lang="en-IE" sz="1800">
                <a:latin typeface="Arial"/>
                <a:cs typeface="Arial"/>
              </a:rPr>
              <a:t> and </a:t>
            </a:r>
            <a:r>
              <a:rPr lang="en-IE" sz="1800" b="1">
                <a:latin typeface="Arial"/>
                <a:cs typeface="Arial"/>
              </a:rPr>
              <a:t>April. </a:t>
            </a:r>
            <a:br>
              <a:rPr lang="en-IE" sz="1800" b="1">
                <a:latin typeface="Arial"/>
                <a:cs typeface="Arial"/>
              </a:rPr>
            </a:br>
            <a:endParaRPr lang="en-IE" sz="1800" b="1">
              <a:latin typeface="Arial"/>
              <a:cs typeface="Arial"/>
            </a:endParaRPr>
          </a:p>
          <a:p>
            <a:r>
              <a:rPr lang="en-US" sz="1800">
                <a:latin typeface="Arial"/>
                <a:cs typeface="Arial"/>
              </a:rPr>
              <a:t>If you require exam accommodations or learning support, register with the MU Access Office (</a:t>
            </a:r>
            <a:r>
              <a:rPr lang="en-US" sz="1800">
                <a:latin typeface="Arial"/>
                <a:cs typeface="Arial"/>
                <a:hlinkClick r:id="rId3"/>
              </a:rPr>
              <a:t>access.office@mu.ie</a:t>
            </a:r>
            <a:r>
              <a:rPr lang="en-US" sz="1800">
                <a:latin typeface="Arial"/>
                <a:cs typeface="Arial"/>
              </a:rPr>
              <a:t>) as soon as possible. 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IE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IE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phic 3" descr="Books with solid fill">
            <a:extLst>
              <a:ext uri="{FF2B5EF4-FFF2-40B4-BE49-F238E27FC236}">
                <a16:creationId xmlns:a16="http://schemas.microsoft.com/office/drawing/2014/main" id="{5980F313-CB0B-3BDD-4ECA-C75339B406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98543" y="41195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058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7917 Maynooth University_PowerPoint (Burgundy)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 descr="garda-logo - Home and Community Care Irel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706" y="549846"/>
            <a:ext cx="1443228" cy="144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71475" y="274638"/>
            <a:ext cx="8229600" cy="859218"/>
          </a:xfrm>
        </p:spPr>
        <p:txBody>
          <a:bodyPr/>
          <a:lstStyle/>
          <a:p>
            <a:r>
              <a:rPr lang="en-IE" b="1">
                <a:solidFill>
                  <a:srgbClr val="822327"/>
                </a:solidFill>
              </a:rPr>
              <a:t>Emergency / Need Assistance</a:t>
            </a:r>
            <a:endParaRPr lang="en-IE" b="1">
              <a:solidFill>
                <a:srgbClr val="822327"/>
              </a:solidFill>
              <a:cs typeface="Calibri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6151" y="1133856"/>
            <a:ext cx="8229600" cy="465429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1800" b="1">
                <a:latin typeface="Arial"/>
                <a:cs typeface="Arial"/>
              </a:rPr>
              <a:t>Emergency Services:</a:t>
            </a:r>
            <a:br>
              <a:rPr lang="en-US" sz="1800">
                <a:latin typeface="Arial"/>
                <a:cs typeface="Arial"/>
              </a:rPr>
            </a:br>
            <a:r>
              <a:rPr lang="en-US" sz="1800">
                <a:latin typeface="Arial"/>
                <a:cs typeface="Arial"/>
              </a:rPr>
              <a:t>999 or 112 – Police, Ambulance, Fire Services</a:t>
            </a:r>
            <a:br>
              <a:rPr lang="en-US" sz="1800">
                <a:latin typeface="Arial"/>
                <a:cs typeface="Arial"/>
              </a:rPr>
            </a:br>
            <a:endParaRPr lang="en-US" sz="1800">
              <a:latin typeface="Arial"/>
              <a:cs typeface="Arial"/>
            </a:endParaRPr>
          </a:p>
          <a:p>
            <a:r>
              <a:rPr lang="en-US" sz="1800" b="1">
                <a:latin typeface="Arial"/>
                <a:cs typeface="Arial"/>
              </a:rPr>
              <a:t>Campus Security 24/7: </a:t>
            </a:r>
            <a:b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>
                <a:latin typeface="Arial"/>
                <a:cs typeface="Arial"/>
              </a:rPr>
              <a:t>00353 1708 3929 or 00353 1708 3333 (Emergency)</a:t>
            </a:r>
            <a:br>
              <a:rPr lang="en-US" sz="1800">
                <a:latin typeface="Arial"/>
                <a:cs typeface="Arial"/>
              </a:rPr>
            </a:br>
            <a:endParaRPr lang="en-US" sz="1800">
              <a:latin typeface="Arial"/>
              <a:cs typeface="Arial"/>
            </a:endParaRPr>
          </a:p>
          <a:p>
            <a:r>
              <a:rPr lang="en-US" sz="1800" b="1">
                <a:latin typeface="Arial"/>
                <a:cs typeface="Arial"/>
              </a:rPr>
              <a:t>Medical Contacts:</a:t>
            </a:r>
            <a:endParaRPr lang="en-US" sz="1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800">
                <a:latin typeface="Arial"/>
                <a:cs typeface="Arial"/>
              </a:rPr>
              <a:t>Doctor on campus: 003531708 3878 </a:t>
            </a:r>
          </a:p>
          <a:p>
            <a:pPr lvl="1"/>
            <a:r>
              <a:rPr lang="en-US" sz="1800">
                <a:latin typeface="Arial"/>
                <a:cs typeface="Arial"/>
              </a:rPr>
              <a:t>Off Campus Doctor: Dr. Denis Gaffney 00353 16291169 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800">
                <a:latin typeface="Arial"/>
                <a:cs typeface="Arial"/>
              </a:rPr>
              <a:t>KDOC Appointments: 1890 599 362 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800">
                <a:latin typeface="Arial"/>
                <a:cs typeface="Arial"/>
              </a:rPr>
              <a:t>Call ambulance 112 or 999 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800">
                <a:latin typeface="Arial"/>
                <a:cs typeface="Arial"/>
              </a:rPr>
              <a:t>Nearest Hospital: Connolly Blanchardstown</a:t>
            </a:r>
            <a:br>
              <a:rPr lang="en-US" sz="1800">
                <a:latin typeface="Arial"/>
                <a:cs typeface="Arial"/>
              </a:rPr>
            </a:b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800">
                <a:latin typeface="Arial"/>
                <a:cs typeface="Arial"/>
              </a:rPr>
              <a:t>Call campus security to notify them of ambulance arriving on campus. If you need to attend A&amp;E - the wait times can be 8+ hours. Be prepared. </a:t>
            </a:r>
          </a:p>
          <a:p>
            <a:pPr marL="457200" lvl="1" indent="0">
              <a:buNone/>
            </a:pPr>
            <a:endParaRPr lang="en-US" sz="1800">
              <a:latin typeface="Arial"/>
              <a:cs typeface="Arial"/>
            </a:endParaRPr>
          </a:p>
          <a:p>
            <a:pPr marL="457200" lvl="1" indent="0" algn="ctr">
              <a:buNone/>
            </a:pPr>
            <a:r>
              <a:rPr lang="en-US" sz="1900">
                <a:latin typeface="Arial"/>
                <a:cs typeface="Arial"/>
              </a:rPr>
              <a:t>If you need help, please </a:t>
            </a:r>
            <a:r>
              <a:rPr lang="en-US" sz="1900" b="1">
                <a:latin typeface="Arial"/>
                <a:cs typeface="Arial"/>
              </a:rPr>
              <a:t>ASK FOR IT!</a:t>
            </a:r>
            <a:r>
              <a:rPr lang="en-US" sz="1900">
                <a:latin typeface="Arial"/>
                <a:cs typeface="Arial"/>
              </a:rPr>
              <a:t> </a:t>
            </a:r>
            <a:endParaRPr lang="en-IE" sz="19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2386"/>
          <a:stretch/>
        </p:blipFill>
        <p:spPr>
          <a:xfrm>
            <a:off x="7739079" y="1927542"/>
            <a:ext cx="1388855" cy="1299084"/>
          </a:xfrm>
          <a:prstGeom prst="rect">
            <a:avLst/>
          </a:prstGeom>
        </p:spPr>
      </p:pic>
      <p:pic>
        <p:nvPicPr>
          <p:cNvPr id="3078" name="Picture 6" descr="National Ambulance Service on Twitter: &quot;We recently responded to a patient  with a #traumatic injury in #kildare. Assisted by our #FRONTLINE colleagues  in @gardainfo and @IrishAirCorps - we got the best possib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126" y="3224689"/>
            <a:ext cx="1246759" cy="124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116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7917 Maynooth University_PowerPoint (Burgundy)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22624" y="257318"/>
            <a:ext cx="6898752" cy="1044598"/>
          </a:xfrm>
        </p:spPr>
        <p:txBody>
          <a:bodyPr>
            <a:noAutofit/>
          </a:bodyPr>
          <a:lstStyle/>
          <a:p>
            <a:pPr algn="ctr"/>
            <a:r>
              <a:rPr lang="en-US" sz="4400" b="1" err="1">
                <a:solidFill>
                  <a:srgbClr val="822327"/>
                </a:solidFill>
                <a:latin typeface="Arial"/>
                <a:ea typeface="+mn-ea"/>
                <a:cs typeface="Arial"/>
              </a:rPr>
              <a:t>Céad</a:t>
            </a:r>
            <a:r>
              <a:rPr lang="en-US" sz="4400" b="1">
                <a:solidFill>
                  <a:srgbClr val="822327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4400" b="1" err="1">
                <a:solidFill>
                  <a:srgbClr val="822327"/>
                </a:solidFill>
                <a:latin typeface="Arial"/>
                <a:ea typeface="+mn-ea"/>
                <a:cs typeface="Arial"/>
              </a:rPr>
              <a:t>Míle</a:t>
            </a:r>
            <a:r>
              <a:rPr lang="en-US" sz="4400" b="1">
                <a:solidFill>
                  <a:srgbClr val="822327"/>
                </a:solidFill>
                <a:latin typeface="Arial"/>
                <a:ea typeface="+mn-ea"/>
                <a:cs typeface="Arial"/>
              </a:rPr>
              <a:t> Fáilte!</a:t>
            </a:r>
            <a:br>
              <a:rPr lang="en-US" sz="3000" b="1">
                <a:solidFill>
                  <a:srgbClr val="822327"/>
                </a:solidFill>
                <a:latin typeface="Arial"/>
                <a:ea typeface="+mn-ea"/>
                <a:cs typeface="Arial"/>
              </a:rPr>
            </a:br>
            <a:r>
              <a:rPr lang="en-US" sz="2400" b="1" i="1">
                <a:solidFill>
                  <a:srgbClr val="822327"/>
                </a:solidFill>
                <a:latin typeface="Arial"/>
                <a:ea typeface="+mn-ea"/>
                <a:cs typeface="Arial"/>
              </a:rPr>
              <a:t>One Hundred Thousand Welcomes!</a:t>
            </a:r>
            <a:br>
              <a:rPr lang="en-US" sz="3000" b="1">
                <a:solidFill>
                  <a:srgbClr val="822327"/>
                </a:solidFill>
                <a:latin typeface="Arial"/>
                <a:ea typeface="+mn-ea"/>
                <a:cs typeface="Arial"/>
              </a:rPr>
            </a:br>
            <a:endParaRPr lang="en-IE" sz="3000" b="1">
              <a:solidFill>
                <a:srgbClr val="822327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47651" y="1730541"/>
            <a:ext cx="8486774" cy="322546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We are delighted that you have chosen Maynooth University for your studies!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There are approximately 480 Erasmus and Study Abroad students starting at MU this semester. </a:t>
            </a:r>
            <a:br>
              <a:rPr lang="en-US" sz="1800" dirty="0">
                <a:latin typeface="Arial"/>
                <a:cs typeface="Arial"/>
              </a:rPr>
            </a:br>
            <a:br>
              <a:rPr lang="en-US" sz="1800" dirty="0">
                <a:latin typeface="Arial"/>
                <a:cs typeface="Arial"/>
              </a:rPr>
            </a:b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There will also be hundreds of returning students and other international students to meet and interact with during the semester. 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endParaRPr lang="en-US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Please attend and listen to </a:t>
            </a: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ALL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 orientation talks. They are for YOUR benefit and will help you adjust to life at Maynooth.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>
              <a:solidFill>
                <a:schemeClr val="bg1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IE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green clover with a black background&#10;&#10;Description automatically generated">
            <a:extLst>
              <a:ext uri="{FF2B5EF4-FFF2-40B4-BE49-F238E27FC236}">
                <a16:creationId xmlns:a16="http://schemas.microsoft.com/office/drawing/2014/main" id="{7B2C1AED-3E0A-37AF-0CCF-BDA50070C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20647668">
            <a:off x="7667145" y="128096"/>
            <a:ext cx="1088475" cy="108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98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7917 Maynooth University_PowerPoint (Burgundy)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>
                <a:solidFill>
                  <a:srgbClr val="822327"/>
                </a:solidFill>
              </a:rPr>
              <a:t>Maynooth Green Campus</a:t>
            </a:r>
            <a:endParaRPr lang="en-IE" b="1">
              <a:solidFill>
                <a:srgbClr val="822327"/>
              </a:solidFill>
              <a:cs typeface="Calibri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582118"/>
            <a:ext cx="8229600" cy="452596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IE" sz="2000">
                <a:latin typeface="Arial"/>
                <a:ea typeface="+mn-lt"/>
                <a:cs typeface="Arial"/>
              </a:rPr>
              <a:t>Reuse Centre is a pop-up shop, </a:t>
            </a:r>
            <a:r>
              <a:rPr lang="en-US" sz="2000" b="0" i="0">
                <a:solidFill>
                  <a:srgbClr val="333333"/>
                </a:solidFill>
                <a:effectLst/>
                <a:latin typeface="Arial"/>
                <a:cs typeface="Arial"/>
              </a:rPr>
              <a:t>OPEN for 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four</a:t>
            </a:r>
            <a:r>
              <a:rPr lang="en-US" sz="2000" b="0" i="0">
                <a:solidFill>
                  <a:srgbClr val="333333"/>
                </a:solidFill>
                <a:effectLst/>
                <a:latin typeface="Arial"/>
                <a:cs typeface="Arial"/>
              </a:rPr>
              <a:t> 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days</a:t>
            </a:r>
            <a:r>
              <a:rPr lang="en-US" sz="2000" b="0" i="0">
                <a:solidFill>
                  <a:srgbClr val="333333"/>
                </a:solidFill>
                <a:effectLst/>
                <a:latin typeface="Arial"/>
                <a:cs typeface="Arial"/>
              </a:rPr>
              <a:t> 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during Orientation Week</a:t>
            </a:r>
            <a:r>
              <a:rPr lang="en-US" sz="2000" b="0" i="0">
                <a:solidFill>
                  <a:srgbClr val="333333"/>
                </a:solidFill>
                <a:effectLst/>
                <a:latin typeface="Arial"/>
                <a:cs typeface="Arial"/>
              </a:rPr>
              <a:t>.</a:t>
            </a:r>
          </a:p>
          <a:p>
            <a:endParaRPr lang="en-US" sz="20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i="0">
                <a:solidFill>
                  <a:srgbClr val="333333"/>
                </a:solidFill>
                <a:effectLst/>
                <a:latin typeface="Arial"/>
                <a:cs typeface="Arial"/>
              </a:rPr>
              <a:t>Where: </a:t>
            </a:r>
            <a:r>
              <a:rPr lang="en-US" sz="2000" i="0">
                <a:solidFill>
                  <a:srgbClr val="333333"/>
                </a:solidFill>
                <a:effectLst/>
                <a:latin typeface="Arial"/>
                <a:cs typeface="Arial"/>
              </a:rPr>
              <a:t>Phoenix Sports Hall</a:t>
            </a:r>
            <a:endParaRPr lang="en-US" sz="2000" b="1">
              <a:solidFill>
                <a:srgbClr val="333333"/>
              </a:solidFill>
              <a:latin typeface="Arial"/>
              <a:cs typeface="Arial"/>
            </a:endParaRPr>
          </a:p>
          <a:p>
            <a:r>
              <a:rPr lang="en-US" sz="2000" b="1" i="0">
                <a:solidFill>
                  <a:srgbClr val="333333"/>
                </a:solidFill>
                <a:effectLst/>
                <a:latin typeface="Arial"/>
                <a:cs typeface="Arial"/>
              </a:rPr>
              <a:t>When: 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Monday, 16th – Thursday, 19th </a:t>
            </a:r>
            <a:r>
              <a:rPr lang="en-US" sz="2000" i="0">
                <a:solidFill>
                  <a:srgbClr val="333333"/>
                </a:solidFill>
                <a:effectLst/>
                <a:latin typeface="Arial"/>
                <a:cs typeface="Arial"/>
              </a:rPr>
              <a:t>September from 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10am - 12pm</a:t>
            </a:r>
            <a:r>
              <a:rPr lang="en-US" sz="2000" i="0">
                <a:solidFill>
                  <a:srgbClr val="333333"/>
                </a:solidFill>
                <a:effectLst/>
                <a:latin typeface="Arial"/>
                <a:cs typeface="Arial"/>
              </a:rPr>
              <a:t> and </a:t>
            </a: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2 - 4</a:t>
            </a:r>
            <a:r>
              <a:rPr lang="en-US" sz="2000" i="0">
                <a:solidFill>
                  <a:srgbClr val="333333"/>
                </a:solidFill>
                <a:effectLst/>
                <a:latin typeface="Arial"/>
                <a:cs typeface="Arial"/>
              </a:rPr>
              <a:t> pm.</a:t>
            </a:r>
            <a:br>
              <a:rPr lang="en-US" sz="2000" i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i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See further details on the MU Green Campus </a:t>
            </a:r>
            <a:b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>
                <a:solidFill>
                  <a:srgbClr val="333333"/>
                </a:solidFill>
                <a:latin typeface="Arial"/>
                <a:cs typeface="Arial"/>
              </a:rPr>
              <a:t>website: </a:t>
            </a:r>
            <a:b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>
                <a:latin typeface="Arial"/>
                <a:cs typeface="Arial"/>
                <a:hlinkClick r:id="rId3"/>
              </a:rPr>
              <a:t>Reuse Centre, a pop-up shop for students</a:t>
            </a:r>
            <a:endParaRPr lang="en-US" sz="2000">
              <a:solidFill>
                <a:srgbClr val="333333"/>
              </a:solidFill>
              <a:latin typeface="Arial"/>
              <a:cs typeface="Arial"/>
              <a:hlinkClick r:id="rId3"/>
            </a:endParaRPr>
          </a:p>
          <a:p>
            <a:endParaRPr lang="en-US" sz="900" b="0" i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endParaRPr lang="en-US" sz="900" b="0" i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endParaRPr lang="en-US" sz="900">
              <a:solidFill>
                <a:srgbClr val="333333"/>
              </a:solidFill>
              <a:latin typeface="Open Sans" panose="020B0606030504020204" pitchFamily="34" charset="0"/>
              <a:ea typeface="+mn-lt"/>
              <a:cs typeface="+mn-lt"/>
              <a:hlinkClick r:id="rId4"/>
            </a:endParaRPr>
          </a:p>
          <a:p>
            <a:pPr marL="0" indent="0">
              <a:buNone/>
            </a:pPr>
            <a:endParaRPr lang="en-IE" sz="1200">
              <a:latin typeface="Arial"/>
              <a:ea typeface="+mn-lt"/>
              <a:cs typeface="+mn-lt"/>
              <a:hlinkClick r:id="rId4"/>
            </a:endParaRPr>
          </a:p>
          <a:p>
            <a:pPr marL="0" indent="0">
              <a:buNone/>
            </a:pPr>
            <a:endParaRPr lang="en-US" sz="1200">
              <a:hlinkClick r:id="rId4"/>
            </a:endParaRPr>
          </a:p>
        </p:txBody>
      </p:sp>
      <p:pic>
        <p:nvPicPr>
          <p:cNvPr id="4" name="Graphic 3" descr="Recycle with solid fill">
            <a:extLst>
              <a:ext uri="{FF2B5EF4-FFF2-40B4-BE49-F238E27FC236}">
                <a16:creationId xmlns:a16="http://schemas.microsoft.com/office/drawing/2014/main" id="{3096225A-C641-129C-1EE4-7A5B87AB92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39918" y="3429000"/>
            <a:ext cx="1846882" cy="184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94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7917 Maynooth University_PowerPoint (Burgundy)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743075" y="-37249"/>
            <a:ext cx="8229600" cy="1143000"/>
          </a:xfrm>
        </p:spPr>
        <p:txBody>
          <a:bodyPr/>
          <a:lstStyle/>
          <a:p>
            <a:r>
              <a:rPr lang="en-IE" b="1" dirty="0">
                <a:solidFill>
                  <a:srgbClr val="822327"/>
                </a:solidFill>
              </a:rPr>
              <a:t>What Next?</a:t>
            </a:r>
            <a:endParaRPr lang="en-IE" b="1" dirty="0">
              <a:solidFill>
                <a:srgbClr val="822327"/>
              </a:solidFill>
              <a:cs typeface="Calibri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97042" y="969322"/>
            <a:ext cx="8349916" cy="4574228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indent="0">
              <a:buNone/>
            </a:pPr>
            <a:r>
              <a:rPr lang="en-IE" sz="6400" b="1" u="sng" dirty="0">
                <a:latin typeface="Arial"/>
                <a:cs typeface="Arial"/>
              </a:rPr>
              <a:t>TODAY</a:t>
            </a:r>
          </a:p>
          <a:p>
            <a:r>
              <a:rPr lang="en-IE" sz="6600" dirty="0">
                <a:latin typeface="Arial"/>
                <a:cs typeface="Arial"/>
              </a:rPr>
              <a:t>Immigration Information Session </a:t>
            </a:r>
            <a:r>
              <a:rPr lang="en-IE" sz="6600" b="1" dirty="0">
                <a:solidFill>
                  <a:srgbClr val="FF0000"/>
                </a:solidFill>
                <a:latin typeface="Arial"/>
                <a:cs typeface="Arial"/>
              </a:rPr>
              <a:t>(Non-EU ONLY)</a:t>
            </a:r>
            <a:br>
              <a:rPr lang="en-IE" sz="6400" dirty="0">
                <a:latin typeface="Arial"/>
                <a:cs typeface="Arial"/>
              </a:rPr>
            </a:br>
            <a:endParaRPr lang="en-IE" sz="6400" dirty="0">
              <a:latin typeface="Arial"/>
              <a:cs typeface="Arial"/>
            </a:endParaRPr>
          </a:p>
          <a:p>
            <a:r>
              <a:rPr lang="en-IE" sz="6400" b="1" dirty="0">
                <a:latin typeface="Arial"/>
                <a:cs typeface="Arial"/>
              </a:rPr>
              <a:t>12:40pm: </a:t>
            </a:r>
            <a:r>
              <a:rPr lang="en-IE" sz="6400" dirty="0">
                <a:latin typeface="Arial"/>
                <a:cs typeface="Arial"/>
              </a:rPr>
              <a:t>BREAK</a:t>
            </a:r>
            <a:br>
              <a:rPr lang="en-IE" sz="6400" dirty="0">
                <a:latin typeface="Arial"/>
                <a:cs typeface="Arial"/>
              </a:rPr>
            </a:br>
            <a:endParaRPr lang="en-IE" sz="6400" dirty="0">
              <a:latin typeface="Arial"/>
              <a:cs typeface="Arial"/>
            </a:endParaRPr>
          </a:p>
          <a:p>
            <a:r>
              <a:rPr lang="en-IE" sz="6400" b="1" dirty="0">
                <a:latin typeface="Arial"/>
                <a:cs typeface="Arial"/>
              </a:rPr>
              <a:t>4:00 – 5:00pm: </a:t>
            </a:r>
            <a:r>
              <a:rPr lang="en-IE" sz="6400" dirty="0">
                <a:latin typeface="Arial"/>
                <a:cs typeface="Arial"/>
              </a:rPr>
              <a:t>Campus Tours </a:t>
            </a:r>
            <a:br>
              <a:rPr lang="en-IE" sz="6400" dirty="0">
                <a:latin typeface="Arial"/>
                <a:cs typeface="Arial"/>
              </a:rPr>
            </a:br>
            <a:r>
              <a:rPr lang="en-IE" sz="6400" dirty="0">
                <a:solidFill>
                  <a:srgbClr val="FF0000"/>
                </a:solidFill>
                <a:latin typeface="Arial"/>
                <a:cs typeface="Arial"/>
              </a:rPr>
              <a:t>(Meet outside </a:t>
            </a:r>
            <a:r>
              <a:rPr lang="en-IE" sz="6400" b="1" dirty="0">
                <a:solidFill>
                  <a:srgbClr val="FF0000"/>
                </a:solidFill>
                <a:latin typeface="Arial"/>
                <a:cs typeface="Arial"/>
              </a:rPr>
              <a:t>TBC</a:t>
            </a:r>
            <a:r>
              <a:rPr lang="en-IE" sz="6400" dirty="0">
                <a:solidFill>
                  <a:srgbClr val="FF0000"/>
                </a:solidFill>
                <a:latin typeface="Arial"/>
                <a:cs typeface="Arial"/>
              </a:rPr>
              <a:t>.)</a:t>
            </a:r>
            <a:br>
              <a:rPr lang="en-IE" sz="5600" dirty="0">
                <a:latin typeface="Arial"/>
                <a:cs typeface="Arial"/>
              </a:rPr>
            </a:br>
            <a:br>
              <a:rPr lang="en-IE" sz="5600" dirty="0">
                <a:latin typeface="Arial"/>
                <a:cs typeface="Arial"/>
              </a:rPr>
            </a:br>
            <a:endParaRPr lang="en-IE" sz="5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IE" sz="4800" b="1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IE" sz="5600" b="1" u="sng" dirty="0">
                <a:latin typeface="Arial"/>
                <a:cs typeface="Arial"/>
              </a:rPr>
              <a:t>TOMORROW (THURSDAY)</a:t>
            </a:r>
          </a:p>
          <a:p>
            <a:r>
              <a:rPr lang="en-IE" sz="6400" dirty="0">
                <a:latin typeface="Arial"/>
                <a:cs typeface="Arial"/>
              </a:rPr>
              <a:t>Equality, Diversity &amp; Inclusion (EDI)</a:t>
            </a:r>
          </a:p>
          <a:p>
            <a:r>
              <a:rPr lang="en-IE" sz="6400" dirty="0">
                <a:latin typeface="Arial"/>
                <a:cs typeface="Arial"/>
              </a:rPr>
              <a:t>Healthy Campus/Consent Workshop</a:t>
            </a:r>
          </a:p>
          <a:p>
            <a:r>
              <a:rPr lang="en-IE" sz="6400" dirty="0">
                <a:latin typeface="Arial"/>
                <a:cs typeface="Arial"/>
              </a:rPr>
              <a:t>MSU</a:t>
            </a:r>
          </a:p>
          <a:p>
            <a:r>
              <a:rPr lang="en-IE" sz="6400" dirty="0">
                <a:latin typeface="Arial"/>
                <a:cs typeface="Arial"/>
              </a:rPr>
              <a:t>Access Office</a:t>
            </a:r>
          </a:p>
          <a:p>
            <a:r>
              <a:rPr lang="en-IE" sz="6400" dirty="0">
                <a:latin typeface="Arial"/>
                <a:cs typeface="Arial"/>
              </a:rPr>
              <a:t>Records Office</a:t>
            </a:r>
          </a:p>
          <a:p>
            <a:r>
              <a:rPr lang="en-IE" sz="6400" dirty="0">
                <a:latin typeface="Arial"/>
                <a:cs typeface="Arial"/>
              </a:rPr>
              <a:t>ESN</a:t>
            </a:r>
          </a:p>
          <a:p>
            <a:r>
              <a:rPr lang="en-IE" sz="6400" dirty="0">
                <a:latin typeface="Arial"/>
                <a:cs typeface="Arial"/>
              </a:rPr>
              <a:t>School of Celtic Studies – Certificate in Irish Cultural Heritage</a:t>
            </a:r>
          </a:p>
          <a:p>
            <a:r>
              <a:rPr lang="en-IE" sz="6400" dirty="0">
                <a:latin typeface="Arial"/>
                <a:cs typeface="Arial"/>
              </a:rPr>
              <a:t>US Embassy</a:t>
            </a:r>
          </a:p>
          <a:p>
            <a:r>
              <a:rPr lang="en-IE" sz="6400" dirty="0">
                <a:latin typeface="Arial"/>
                <a:cs typeface="Arial"/>
              </a:rPr>
              <a:t>Student Counselling</a:t>
            </a:r>
            <a:br>
              <a:rPr lang="en-IE" sz="6400" dirty="0">
                <a:latin typeface="Arial"/>
                <a:cs typeface="Arial"/>
              </a:rPr>
            </a:br>
            <a:br>
              <a:rPr lang="en-IE" sz="4800" dirty="0">
                <a:latin typeface="Arial"/>
                <a:cs typeface="Arial"/>
              </a:rPr>
            </a:br>
            <a:endParaRPr lang="en-IE" sz="4800" dirty="0">
              <a:latin typeface="Arial"/>
              <a:cs typeface="Arial"/>
            </a:endParaRPr>
          </a:p>
          <a:p>
            <a:endParaRPr lang="en-IE" sz="4800" dirty="0">
              <a:latin typeface="Arial"/>
              <a:cs typeface="Arial"/>
            </a:endParaRPr>
          </a:p>
          <a:p>
            <a:pPr marL="0" indent="0">
              <a:buNone/>
            </a:pPr>
            <a:br>
              <a:rPr lang="en-IE" sz="4000" dirty="0">
                <a:latin typeface="Arial"/>
                <a:cs typeface="Arial"/>
              </a:rPr>
            </a:br>
            <a:br>
              <a:rPr lang="en-IE" sz="1800" b="1" dirty="0">
                <a:latin typeface="Arial"/>
                <a:cs typeface="Arial"/>
              </a:rPr>
            </a:br>
            <a:br>
              <a:rPr lang="en-IE" sz="1800" dirty="0">
                <a:latin typeface="Arial"/>
                <a:cs typeface="Arial"/>
              </a:rPr>
            </a:br>
            <a:br>
              <a:rPr lang="en-IE" sz="1800" dirty="0">
                <a:latin typeface="Arial"/>
                <a:cs typeface="Arial"/>
              </a:rPr>
            </a:br>
            <a:br>
              <a:rPr lang="en-IE" sz="1800" dirty="0">
                <a:latin typeface="Arial"/>
                <a:cs typeface="Arial"/>
              </a:rPr>
            </a:br>
            <a:endParaRPr lang="en-IE" sz="1800" dirty="0">
              <a:latin typeface="Arial"/>
              <a:cs typeface="Arial"/>
            </a:endParaRPr>
          </a:p>
        </p:txBody>
      </p:sp>
      <p:pic>
        <p:nvPicPr>
          <p:cNvPr id="9" name="Graphic 8" descr="Signpost with solid fill">
            <a:extLst>
              <a:ext uri="{FF2B5EF4-FFF2-40B4-BE49-F238E27FC236}">
                <a16:creationId xmlns:a16="http://schemas.microsoft.com/office/drawing/2014/main" id="{090FA42E-957A-72E3-2624-8D16714E4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100" y="54922"/>
            <a:ext cx="914400" cy="914400"/>
          </a:xfrm>
          <a:prstGeom prst="rect">
            <a:avLst/>
          </a:prstGeom>
        </p:spPr>
      </p:pic>
      <p:pic>
        <p:nvPicPr>
          <p:cNvPr id="14" name="Picture 13" descr="Person giving presentation">
            <a:extLst>
              <a:ext uri="{FF2B5EF4-FFF2-40B4-BE49-F238E27FC236}">
                <a16:creationId xmlns:a16="http://schemas.microsoft.com/office/drawing/2014/main" id="{BD4A05E8-82E0-0B9C-D3F1-7D6A8F4EFE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3497" y="1653601"/>
            <a:ext cx="4083461" cy="272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88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7917 Maynooth University_PowerPoint (Burgundy)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" y="-1967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9" y="163802"/>
            <a:ext cx="8229600" cy="1143000"/>
          </a:xfrm>
        </p:spPr>
        <p:txBody>
          <a:bodyPr>
            <a:noAutofit/>
          </a:bodyPr>
          <a:lstStyle/>
          <a:p>
            <a:r>
              <a:rPr lang="en-IE" sz="4000" b="1">
                <a:solidFill>
                  <a:srgbClr val="822327"/>
                </a:solidFill>
                <a:latin typeface="Arial"/>
                <a:ea typeface="+mn-ea"/>
                <a:cs typeface="Arial"/>
              </a:rPr>
              <a:t>After You Arrive Webpage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1D67B75-DA07-0195-9F7D-1C675D000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14541" y="1133530"/>
            <a:ext cx="5708169" cy="4525963"/>
          </a:xfrm>
        </p:spPr>
      </p:pic>
      <p:sp>
        <p:nvSpPr>
          <p:cNvPr id="3" name="Down Arrow 6">
            <a:extLst>
              <a:ext uri="{FF2B5EF4-FFF2-40B4-BE49-F238E27FC236}">
                <a16:creationId xmlns:a16="http://schemas.microsoft.com/office/drawing/2014/main" id="{00440C6C-F0A0-5916-0897-CEF0492C4479}"/>
              </a:ext>
            </a:extLst>
          </p:cNvPr>
          <p:cNvSpPr/>
          <p:nvPr/>
        </p:nvSpPr>
        <p:spPr>
          <a:xfrm rot="2700000">
            <a:off x="3146495" y="2420566"/>
            <a:ext cx="484632" cy="978408"/>
          </a:xfrm>
          <a:prstGeom prst="down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861690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7917 Maynooth University_PowerPoint (Burgundy)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505714"/>
            <a:ext cx="8229600" cy="54880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IE" sz="4000" b="1">
                <a:solidFill>
                  <a:srgbClr val="822327"/>
                </a:solidFill>
                <a:latin typeface="Arial"/>
                <a:cs typeface="Arial"/>
              </a:rPr>
              <a:t>Thank You for Listening!</a:t>
            </a:r>
            <a:br>
              <a:rPr lang="en-IE" sz="4000" b="1">
                <a:latin typeface="Arial"/>
                <a:cs typeface="Arial"/>
              </a:rPr>
            </a:br>
            <a:endParaRPr lang="en-IE" sz="4000" b="1">
              <a:solidFill>
                <a:srgbClr val="822327"/>
              </a:solidFill>
              <a:latin typeface="Arial"/>
              <a:cs typeface="Arial"/>
            </a:endParaRPr>
          </a:p>
        </p:txBody>
      </p:sp>
      <p:pic>
        <p:nvPicPr>
          <p:cNvPr id="3" name="Picture 3" descr="A group of people walking in front of a building&#10;&#10;Description automatically generated">
            <a:extLst>
              <a:ext uri="{FF2B5EF4-FFF2-40B4-BE49-F238E27FC236}">
                <a16:creationId xmlns:a16="http://schemas.microsoft.com/office/drawing/2014/main" id="{9A5A6C11-ED8B-4DEB-A35C-21CDEEA086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93922" y="783182"/>
            <a:ext cx="3413330" cy="4109020"/>
          </a:xfrm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A281B3B5-25C0-4239-8105-78A3AD93252F}"/>
              </a:ext>
            </a:extLst>
          </p:cNvPr>
          <p:cNvSpPr txBox="1">
            <a:spLocks/>
          </p:cNvSpPr>
          <p:nvPr/>
        </p:nvSpPr>
        <p:spPr>
          <a:xfrm>
            <a:off x="469304" y="47762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800" b="1" i="1">
                <a:solidFill>
                  <a:srgbClr val="822327"/>
                </a:solidFill>
                <a:latin typeface="Arial"/>
                <a:cs typeface="Arial"/>
              </a:rPr>
              <a:t>We wish you the best of luck as you begin your studies at Maynooth University </a:t>
            </a:r>
          </a:p>
        </p:txBody>
      </p:sp>
    </p:spTree>
    <p:extLst>
      <p:ext uri="{BB962C8B-B14F-4D97-AF65-F5344CB8AC3E}">
        <p14:creationId xmlns:p14="http://schemas.microsoft.com/office/powerpoint/2010/main" val="3272199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7917 Maynooth University_PowerPoint (Burgundy)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22624" y="257318"/>
            <a:ext cx="6898752" cy="1044598"/>
          </a:xfrm>
        </p:spPr>
        <p:txBody>
          <a:bodyPr>
            <a:noAutofit/>
          </a:bodyPr>
          <a:lstStyle/>
          <a:p>
            <a:pPr algn="ctr"/>
            <a:r>
              <a:rPr lang="en-US" sz="4400" b="1">
                <a:solidFill>
                  <a:srgbClr val="822327"/>
                </a:solidFill>
                <a:latin typeface="Arial"/>
                <a:ea typeface="+mn-ea"/>
                <a:cs typeface="Arial"/>
              </a:rPr>
              <a:t>MU Orientation Schedule</a:t>
            </a:r>
            <a:br>
              <a:rPr lang="en-US" sz="3000" b="1">
                <a:solidFill>
                  <a:srgbClr val="822327"/>
                </a:solidFill>
                <a:latin typeface="Arial"/>
                <a:ea typeface="+mn-ea"/>
                <a:cs typeface="Arial"/>
              </a:rPr>
            </a:br>
            <a:br>
              <a:rPr lang="en-US" sz="3000" b="1">
                <a:solidFill>
                  <a:srgbClr val="822327"/>
                </a:solidFill>
                <a:latin typeface="Arial"/>
                <a:ea typeface="+mn-ea"/>
                <a:cs typeface="Arial"/>
              </a:rPr>
            </a:br>
            <a:endParaRPr lang="en-IE" sz="3000" b="1">
              <a:solidFill>
                <a:srgbClr val="822327"/>
              </a:solidFill>
              <a:latin typeface="Arial"/>
              <a:ea typeface="+mn-ea"/>
              <a:cs typeface="Arial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91BC5BD-6A68-AA8D-6658-0578D50954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2814309"/>
              </p:ext>
            </p:extLst>
          </p:nvPr>
        </p:nvGraphicFramePr>
        <p:xfrm>
          <a:off x="476250" y="955474"/>
          <a:ext cx="8265389" cy="47002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0770">
                  <a:extLst>
                    <a:ext uri="{9D8B030D-6E8A-4147-A177-3AD203B41FA5}">
                      <a16:colId xmlns:a16="http://schemas.microsoft.com/office/drawing/2014/main" val="1273674120"/>
                    </a:ext>
                  </a:extLst>
                </a:gridCol>
                <a:gridCol w="1180770">
                  <a:extLst>
                    <a:ext uri="{9D8B030D-6E8A-4147-A177-3AD203B41FA5}">
                      <a16:colId xmlns:a16="http://schemas.microsoft.com/office/drawing/2014/main" val="868265408"/>
                    </a:ext>
                  </a:extLst>
                </a:gridCol>
                <a:gridCol w="1262670">
                  <a:extLst>
                    <a:ext uri="{9D8B030D-6E8A-4147-A177-3AD203B41FA5}">
                      <a16:colId xmlns:a16="http://schemas.microsoft.com/office/drawing/2014/main" val="4210699771"/>
                    </a:ext>
                  </a:extLst>
                </a:gridCol>
                <a:gridCol w="1324018">
                  <a:extLst>
                    <a:ext uri="{9D8B030D-6E8A-4147-A177-3AD203B41FA5}">
                      <a16:colId xmlns:a16="http://schemas.microsoft.com/office/drawing/2014/main" val="4094783676"/>
                    </a:ext>
                  </a:extLst>
                </a:gridCol>
                <a:gridCol w="1334623">
                  <a:extLst>
                    <a:ext uri="{9D8B030D-6E8A-4147-A177-3AD203B41FA5}">
                      <a16:colId xmlns:a16="http://schemas.microsoft.com/office/drawing/2014/main" val="4158107416"/>
                    </a:ext>
                  </a:extLst>
                </a:gridCol>
                <a:gridCol w="975541">
                  <a:extLst>
                    <a:ext uri="{9D8B030D-6E8A-4147-A177-3AD203B41FA5}">
                      <a16:colId xmlns:a16="http://schemas.microsoft.com/office/drawing/2014/main" val="2684830193"/>
                    </a:ext>
                  </a:extLst>
                </a:gridCol>
                <a:gridCol w="1006997">
                  <a:extLst>
                    <a:ext uri="{9D8B030D-6E8A-4147-A177-3AD203B41FA5}">
                      <a16:colId xmlns:a16="http://schemas.microsoft.com/office/drawing/2014/main" val="3114962383"/>
                    </a:ext>
                  </a:extLst>
                </a:gridCol>
              </a:tblGrid>
              <a:tr h="641321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Monday, 16th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Tuesday, 17th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Wednesday, 18th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Thursday, 19th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Friday, 20th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Saturday, 21st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4537881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dirty="0"/>
                        <a:t>9:00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5850228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dirty="0"/>
                        <a:t>10:00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Information Sessions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Information Sessions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667329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dirty="0"/>
                        <a:t>11:00</a:t>
                      </a: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Dublin Walking Tours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Scavenger Hunt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Century Gothic"/>
                        </a:rPr>
                        <a:t>Dublin Walking Tours</a:t>
                      </a:r>
                      <a:endParaRPr lang="en-US" dirty="0"/>
                    </a:p>
                  </a:txBody>
                  <a:tcPr anchor="ctr"/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Dublin Walking Tours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5373859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dirty="0"/>
                        <a:t>12:00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2764296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dirty="0"/>
                        <a:t>13:00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Break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Break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4881753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dirty="0"/>
                        <a:t>14:00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Information Sessions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879846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dirty="0"/>
                        <a:t>15:00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Century Gothic"/>
                        </a:rPr>
                        <a:t>Dublin Walking Tours</a:t>
                      </a:r>
                      <a:endParaRPr 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073536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dirty="0"/>
                        <a:t>16:00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dirty="0"/>
                        <a:t>Campus Tours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0144332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dirty="0"/>
                        <a:t>17:00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dirty="0"/>
                        <a:t>Registration Verification &amp; Library Tours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dirty="0"/>
                        <a:t>Welcome Event in Pugin Hall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Century Gothic"/>
                        </a:rPr>
                        <a:t>Registration Verification &amp; Library Tours / </a:t>
                      </a:r>
                      <a:r>
                        <a:rPr lang="en-US" sz="1400" b="0" i="0" u="none" strike="noStrike" noProof="0" dirty="0" err="1">
                          <a:solidFill>
                            <a:srgbClr val="000000"/>
                          </a:solidFill>
                          <a:latin typeface="Century Gothic"/>
                        </a:rPr>
                        <a:t>Céilí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822886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dirty="0"/>
                        <a:t>18:00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90896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0985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7917 Maynooth University_PowerPoint (Burgundy)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3990" y="86592"/>
            <a:ext cx="8229600" cy="1143000"/>
          </a:xfrm>
        </p:spPr>
        <p:txBody>
          <a:bodyPr>
            <a:normAutofit/>
          </a:bodyPr>
          <a:lstStyle/>
          <a:p>
            <a:r>
              <a:rPr lang="en-IE" sz="4000" b="1">
                <a:solidFill>
                  <a:srgbClr val="822327"/>
                </a:solidFill>
                <a:latin typeface="Arial"/>
                <a:ea typeface="+mn-ea"/>
                <a:cs typeface="Arial"/>
              </a:rPr>
              <a:t>The International Office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008437"/>
            <a:ext cx="8229600" cy="485866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IE" sz="2000" dirty="0">
                <a:latin typeface="Arial"/>
                <a:cs typeface="Arial"/>
              </a:rPr>
              <a:t>We are one of your main points of contact while at Maynooth University!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E" sz="2000" dirty="0">
                <a:latin typeface="Arial"/>
                <a:cs typeface="Arial"/>
              </a:rPr>
              <a:t>We are an office of 21 staff members. We look after Erasmus &amp; Study Abroad (incoming &amp; outgoing), full degree UG &amp; PG, Summer Schools, and more!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E" sz="2000" dirty="0">
                <a:latin typeface="Arial"/>
                <a:cs typeface="Arial"/>
              </a:rPr>
              <a:t>Blend of on campus and work from home for staff so please understand our working hours vary. </a:t>
            </a:r>
            <a:endParaRPr lang="en-I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castle on top of a lush green field&#10;&#10;Description automatically generated">
            <a:extLst>
              <a:ext uri="{FF2B5EF4-FFF2-40B4-BE49-F238E27FC236}">
                <a16:creationId xmlns:a16="http://schemas.microsoft.com/office/drawing/2014/main" id="{77F53B2D-8365-42FE-BA75-73AFCE1A2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363" y="3523839"/>
            <a:ext cx="3477206" cy="2162985"/>
          </a:xfrm>
          <a:prstGeom prst="rect">
            <a:avLst/>
          </a:prstGeom>
        </p:spPr>
      </p:pic>
      <p:sp>
        <p:nvSpPr>
          <p:cNvPr id="5" name="Wave 4"/>
          <p:cNvSpPr/>
          <p:nvPr/>
        </p:nvSpPr>
        <p:spPr>
          <a:xfrm>
            <a:off x="688792" y="3343565"/>
            <a:ext cx="3611871" cy="2523532"/>
          </a:xfrm>
          <a:prstGeom prst="wave">
            <a:avLst/>
          </a:prstGeom>
          <a:solidFill>
            <a:srgbClr val="82232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b="1" u="sng"/>
              <a:t>FIND US ON SOCIAL MEDIA:</a:t>
            </a:r>
            <a:br>
              <a:rPr lang="en-IE" b="1" u="sng"/>
            </a:br>
            <a:br>
              <a:rPr lang="en-IE" b="1" u="sng"/>
            </a:br>
            <a:br>
              <a:rPr lang="en-IE" b="1" u="sng"/>
            </a:br>
            <a:endParaRPr lang="en-IE" b="1" u="sng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0574" y="4433516"/>
            <a:ext cx="908309" cy="9083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0330" y="4418163"/>
            <a:ext cx="819908" cy="9083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125" y="4418163"/>
            <a:ext cx="848022" cy="87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42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7917 Maynooth University_PowerPoint (Burgundy)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0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9025" y="161029"/>
            <a:ext cx="8229600" cy="1143000"/>
          </a:xfrm>
        </p:spPr>
        <p:txBody>
          <a:bodyPr>
            <a:noAutofit/>
          </a:bodyPr>
          <a:lstStyle/>
          <a:p>
            <a:r>
              <a:rPr lang="en-IE" sz="4000" b="1">
                <a:solidFill>
                  <a:srgbClr val="822327"/>
                </a:solidFill>
                <a:latin typeface="Arial"/>
                <a:ea typeface="+mn-ea"/>
                <a:cs typeface="Arial"/>
              </a:rPr>
              <a:t>Contacting the International Office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59175" y="1546341"/>
            <a:ext cx="5927550" cy="8251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 b="1" u="sng">
                <a:latin typeface="Arial"/>
                <a:cs typeface="Arial"/>
              </a:rPr>
              <a:t>Where? </a:t>
            </a:r>
          </a:p>
          <a:p>
            <a:pPr marL="0" indent="0">
              <a:buNone/>
            </a:pPr>
            <a:r>
              <a:rPr lang="en-US" sz="1800">
                <a:latin typeface="Arial"/>
                <a:cs typeface="Arial"/>
              </a:rPr>
              <a:t>Front Office, Top floor, Humanity House, South Campus</a:t>
            </a:r>
          </a:p>
        </p:txBody>
      </p:sp>
      <p:pic>
        <p:nvPicPr>
          <p:cNvPr id="3" name="Picture 2" descr="A large brick building with green grass&#10;&#10;Description automatically generated">
            <a:extLst>
              <a:ext uri="{FF2B5EF4-FFF2-40B4-BE49-F238E27FC236}">
                <a16:creationId xmlns:a16="http://schemas.microsoft.com/office/drawing/2014/main" id="{646E23A3-DC27-482D-873A-67544D3776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725" y="942974"/>
            <a:ext cx="2378250" cy="1785665"/>
          </a:xfrm>
          <a:prstGeom prst="rect">
            <a:avLst/>
          </a:prstGeom>
        </p:spPr>
      </p:pic>
      <p:pic>
        <p:nvPicPr>
          <p:cNvPr id="5" name="Graphic 4" descr="Marker with solid fill">
            <a:extLst>
              <a:ext uri="{FF2B5EF4-FFF2-40B4-BE49-F238E27FC236}">
                <a16:creationId xmlns:a16="http://schemas.microsoft.com/office/drawing/2014/main" id="{AD2C9D0D-C90F-28E3-D339-CB781AA84F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63869" y="1468985"/>
            <a:ext cx="825173" cy="825173"/>
          </a:xfrm>
          <a:prstGeom prst="rect">
            <a:avLst/>
          </a:prstGeom>
        </p:spPr>
      </p:pic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46070FB-2274-B914-842A-87144D7244AD}"/>
              </a:ext>
            </a:extLst>
          </p:cNvPr>
          <p:cNvSpPr txBox="1">
            <a:spLocks/>
          </p:cNvSpPr>
          <p:nvPr/>
        </p:nvSpPr>
        <p:spPr>
          <a:xfrm>
            <a:off x="699312" y="2902879"/>
            <a:ext cx="6109027" cy="10521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u="sng">
                <a:latin typeface="Arial"/>
                <a:cs typeface="Arial"/>
              </a:rPr>
              <a:t>When? </a:t>
            </a:r>
            <a:br>
              <a:rPr lang="en-US" sz="1900" b="1">
                <a:latin typeface="Arial"/>
                <a:cs typeface="Arial"/>
              </a:rPr>
            </a:br>
            <a:r>
              <a:rPr lang="en-US" sz="1800">
                <a:latin typeface="Arial"/>
                <a:cs typeface="Arial"/>
              </a:rPr>
              <a:t>Monday to Friday: 10am – 12:30pm </a:t>
            </a:r>
            <a:br>
              <a:rPr lang="en-US" sz="1800">
                <a:latin typeface="Arial"/>
                <a:cs typeface="Arial"/>
              </a:rPr>
            </a:br>
            <a:r>
              <a:rPr lang="en-US" sz="1800">
                <a:latin typeface="Arial"/>
                <a:cs typeface="Arial"/>
              </a:rPr>
              <a:t>                               2pm – 4:30pm </a:t>
            </a:r>
          </a:p>
          <a:p>
            <a:pPr marL="0" indent="0">
              <a:buFont typeface="Arial"/>
              <a:buNone/>
            </a:pPr>
            <a:endParaRPr lang="en-US" sz="1800" b="1">
              <a:latin typeface="Arial"/>
              <a:cs typeface="Arial"/>
            </a:endParaRPr>
          </a:p>
        </p:txBody>
      </p:sp>
      <p:pic>
        <p:nvPicPr>
          <p:cNvPr id="10" name="Graphic 9" descr="Clock with solid fill">
            <a:extLst>
              <a:ext uri="{FF2B5EF4-FFF2-40B4-BE49-F238E27FC236}">
                <a16:creationId xmlns:a16="http://schemas.microsoft.com/office/drawing/2014/main" id="{0A5A1000-B06E-9243-AFDE-035C593FF3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2879289"/>
            <a:ext cx="742950" cy="742950"/>
          </a:xfrm>
          <a:prstGeom prst="rect">
            <a:avLst/>
          </a:prstGeom>
        </p:spPr>
      </p:pic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260D01B-AD59-6FB7-3E8C-00A29A98ACE5}"/>
              </a:ext>
            </a:extLst>
          </p:cNvPr>
          <p:cNvSpPr txBox="1">
            <a:spLocks/>
          </p:cNvSpPr>
          <p:nvPr/>
        </p:nvSpPr>
        <p:spPr>
          <a:xfrm>
            <a:off x="823484" y="4257410"/>
            <a:ext cx="5927550" cy="8251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b="1" u="sng">
                <a:latin typeface="Arial"/>
                <a:cs typeface="Arial"/>
              </a:rPr>
              <a:t>How? </a:t>
            </a:r>
          </a:p>
          <a:p>
            <a:pPr marL="0" indent="0">
              <a:buFont typeface="Arial"/>
              <a:buNone/>
            </a:pPr>
            <a:r>
              <a:rPr lang="en-US" sz="1800">
                <a:latin typeface="Arial"/>
                <a:cs typeface="Arial"/>
              </a:rPr>
              <a:t>Drop-in during these office hours or you can email us.</a:t>
            </a:r>
          </a:p>
        </p:txBody>
      </p:sp>
      <p:pic>
        <p:nvPicPr>
          <p:cNvPr id="17" name="Graphic 16" descr="Chat with solid fill">
            <a:extLst>
              <a:ext uri="{FF2B5EF4-FFF2-40B4-BE49-F238E27FC236}">
                <a16:creationId xmlns:a16="http://schemas.microsoft.com/office/drawing/2014/main" id="{33283063-2F76-56D6-F474-0ED78A5658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725" y="4210757"/>
            <a:ext cx="737759" cy="73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3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7917 Maynooth University_PowerPoint (Burgundy)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5"/>
            <a:ext cx="9144000" cy="6858000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7638" y="-60615"/>
            <a:ext cx="8229600" cy="1143000"/>
          </a:xfrm>
        </p:spPr>
        <p:txBody>
          <a:bodyPr>
            <a:noAutofit/>
          </a:bodyPr>
          <a:lstStyle/>
          <a:p>
            <a:r>
              <a:rPr lang="en-IE" sz="3600" b="1">
                <a:solidFill>
                  <a:srgbClr val="822327"/>
                </a:solidFill>
                <a:latin typeface="Arial"/>
                <a:ea typeface="+mn-ea"/>
                <a:cs typeface="Arial"/>
              </a:rPr>
              <a:t>Contacting the International Office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55485CA-0715-A6CC-6E3F-3618E33F772C}"/>
              </a:ext>
            </a:extLst>
          </p:cNvPr>
          <p:cNvCxnSpPr>
            <a:cxnSpLocks/>
          </p:cNvCxnSpPr>
          <p:nvPr/>
        </p:nvCxnSpPr>
        <p:spPr>
          <a:xfrm>
            <a:off x="2933905" y="1723732"/>
            <a:ext cx="1269543" cy="0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449315A-27BA-29B5-08B3-0CD040EDB804}"/>
              </a:ext>
            </a:extLst>
          </p:cNvPr>
          <p:cNvSpPr txBox="1"/>
          <p:nvPr/>
        </p:nvSpPr>
        <p:spPr>
          <a:xfrm>
            <a:off x="5695868" y="1109928"/>
            <a:ext cx="1482625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IE" sz="2000" b="1"/>
              <a:t>Front Office</a:t>
            </a:r>
          </a:p>
        </p:txBody>
      </p:sp>
      <p:pic>
        <p:nvPicPr>
          <p:cNvPr id="17" name="Graphic 16" descr="Envelope with solid fill">
            <a:extLst>
              <a:ext uri="{FF2B5EF4-FFF2-40B4-BE49-F238E27FC236}">
                <a16:creationId xmlns:a16="http://schemas.microsoft.com/office/drawing/2014/main" id="{8614F225-6D35-4FB6-CF32-B28AA85E6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46225" y="1920719"/>
            <a:ext cx="428185" cy="42818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93601DA-D743-C277-B6CD-E37ABB3AC29B}"/>
              </a:ext>
            </a:extLst>
          </p:cNvPr>
          <p:cNvSpPr txBox="1"/>
          <p:nvPr/>
        </p:nvSpPr>
        <p:spPr>
          <a:xfrm>
            <a:off x="5438774" y="1950883"/>
            <a:ext cx="2794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/>
              <a:t>international.office@mu.ie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5C201BA-359D-EDA7-00A7-BBEA805BB864}"/>
              </a:ext>
            </a:extLst>
          </p:cNvPr>
          <p:cNvSpPr/>
          <p:nvPr/>
        </p:nvSpPr>
        <p:spPr>
          <a:xfrm>
            <a:off x="4638675" y="982632"/>
            <a:ext cx="3818563" cy="1425441"/>
          </a:xfrm>
          <a:prstGeom prst="rect">
            <a:avLst/>
          </a:prstGeom>
          <a:noFill/>
          <a:ln w="28575">
            <a:solidFill>
              <a:srgbClr val="23BB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9390E91-FEF6-06C8-2C69-EA6102308B5C}"/>
              </a:ext>
            </a:extLst>
          </p:cNvPr>
          <p:cNvSpPr/>
          <p:nvPr/>
        </p:nvSpPr>
        <p:spPr>
          <a:xfrm>
            <a:off x="4638675" y="2575058"/>
            <a:ext cx="3818564" cy="142544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7780E29-32AD-1DD9-DA5A-C2369BF59AFA}"/>
              </a:ext>
            </a:extLst>
          </p:cNvPr>
          <p:cNvSpPr/>
          <p:nvPr/>
        </p:nvSpPr>
        <p:spPr>
          <a:xfrm>
            <a:off x="4638675" y="4167482"/>
            <a:ext cx="3818563" cy="1425441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1A6A978-5043-C3A0-E998-58730E6A642E}"/>
              </a:ext>
            </a:extLst>
          </p:cNvPr>
          <p:cNvCxnSpPr>
            <a:cxnSpLocks/>
          </p:cNvCxnSpPr>
          <p:nvPr/>
        </p:nvCxnSpPr>
        <p:spPr>
          <a:xfrm>
            <a:off x="2933905" y="3287778"/>
            <a:ext cx="1269543" cy="0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3E9FEE8-9D1F-D8FF-8940-D58DE78AA98D}"/>
              </a:ext>
            </a:extLst>
          </p:cNvPr>
          <p:cNvCxnSpPr>
            <a:cxnSpLocks/>
          </p:cNvCxnSpPr>
          <p:nvPr/>
        </p:nvCxnSpPr>
        <p:spPr>
          <a:xfrm>
            <a:off x="2873555" y="4880202"/>
            <a:ext cx="1269543" cy="0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2418197-D201-FB3C-F0D9-B54ACF89342B}"/>
              </a:ext>
            </a:extLst>
          </p:cNvPr>
          <p:cNvSpPr txBox="1"/>
          <p:nvPr/>
        </p:nvSpPr>
        <p:spPr>
          <a:xfrm>
            <a:off x="4869883" y="2765587"/>
            <a:ext cx="3363743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IE" sz="2000" b="1"/>
              <a:t>Erasmus+ &amp; Non-EU Exchange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BC867DE-2640-6DC9-0F15-6F40A88FA093}"/>
              </a:ext>
            </a:extLst>
          </p:cNvPr>
          <p:cNvSpPr txBox="1"/>
          <p:nvPr/>
        </p:nvSpPr>
        <p:spPr>
          <a:xfrm>
            <a:off x="5364550" y="3604261"/>
            <a:ext cx="2766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/>
              <a:t>incoming.exchange@mu.ie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6A2C96-A8EF-1729-EA8A-A6C8E4FFA7F4}"/>
              </a:ext>
            </a:extLst>
          </p:cNvPr>
          <p:cNvSpPr txBox="1"/>
          <p:nvPr/>
        </p:nvSpPr>
        <p:spPr>
          <a:xfrm>
            <a:off x="5704064" y="4294776"/>
            <a:ext cx="1687783" cy="40011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IE" sz="2000" b="1"/>
              <a:t>Study Abroad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24377C-403F-2EBA-065A-D86697108C93}"/>
              </a:ext>
            </a:extLst>
          </p:cNvPr>
          <p:cNvSpPr txBox="1"/>
          <p:nvPr/>
        </p:nvSpPr>
        <p:spPr>
          <a:xfrm>
            <a:off x="5648284" y="5166560"/>
            <a:ext cx="2483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/>
              <a:t>studyabroad@mu.ie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2398BAB-8FFA-93A0-7A80-91379E652354}"/>
              </a:ext>
            </a:extLst>
          </p:cNvPr>
          <p:cNvSpPr txBox="1"/>
          <p:nvPr/>
        </p:nvSpPr>
        <p:spPr>
          <a:xfrm>
            <a:off x="5800775" y="1609080"/>
            <a:ext cx="1377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b="1"/>
              <a:t>Megan Walsh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760C9F4-5B08-3066-521C-9203CCD72044}"/>
              </a:ext>
            </a:extLst>
          </p:cNvPr>
          <p:cNvSpPr txBox="1"/>
          <p:nvPr/>
        </p:nvSpPr>
        <p:spPr>
          <a:xfrm>
            <a:off x="5859097" y="3248841"/>
            <a:ext cx="1377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b="1"/>
              <a:t>Emma Ward</a:t>
            </a:r>
          </a:p>
        </p:txBody>
      </p:sp>
      <p:pic>
        <p:nvPicPr>
          <p:cNvPr id="42" name="Graphic 41" descr="Envelope with solid fill">
            <a:extLst>
              <a:ext uri="{FF2B5EF4-FFF2-40B4-BE49-F238E27FC236}">
                <a16:creationId xmlns:a16="http://schemas.microsoft.com/office/drawing/2014/main" id="{CD7CADCC-9683-9E1C-8553-B45E92C92E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80492" y="3570582"/>
            <a:ext cx="428185" cy="428185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F6E4315-AEAE-2B0D-7873-F22F5B5352A2}"/>
              </a:ext>
            </a:extLst>
          </p:cNvPr>
          <p:cNvSpPr txBox="1"/>
          <p:nvPr/>
        </p:nvSpPr>
        <p:spPr>
          <a:xfrm>
            <a:off x="5733758" y="4814049"/>
            <a:ext cx="168778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E" sz="1600" b="1"/>
              <a:t> Denise Coyne</a:t>
            </a:r>
          </a:p>
        </p:txBody>
      </p:sp>
      <p:pic>
        <p:nvPicPr>
          <p:cNvPr id="44" name="Graphic 43" descr="Envelope with solid fill">
            <a:extLst>
              <a:ext uri="{FF2B5EF4-FFF2-40B4-BE49-F238E27FC236}">
                <a16:creationId xmlns:a16="http://schemas.microsoft.com/office/drawing/2014/main" id="{83C49374-C3A7-D117-92E0-EA4E3028D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60318" y="5144647"/>
            <a:ext cx="428185" cy="4281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86C4D4-4EA0-D613-DABF-0CCADB2F26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957" y="1142805"/>
            <a:ext cx="1821800" cy="120238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F82240-AC94-5DEB-A462-AA98EC38F5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957" y="2662264"/>
            <a:ext cx="1821800" cy="120238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465B3F-7FBD-A246-FAC3-B9EAD233C8D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0114"/>
          <a:stretch/>
        </p:blipFill>
        <p:spPr>
          <a:xfrm>
            <a:off x="1114727" y="4027005"/>
            <a:ext cx="1510426" cy="157408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8646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7917 Maynooth University_PowerPoint (Burgundy)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" y="-1967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E" sz="4000" b="1">
                <a:solidFill>
                  <a:srgbClr val="822327"/>
                </a:solidFill>
                <a:latin typeface="Arial"/>
                <a:ea typeface="+mn-ea"/>
                <a:cs typeface="Arial"/>
              </a:rPr>
              <a:t>Pre-Arrival Guide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5F4C56-5755-C0C9-8191-F4986CFAF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825" y="3476626"/>
            <a:ext cx="8896350" cy="2237345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algn="ctr"/>
            <a:r>
              <a:rPr lang="en-US" sz="2800">
                <a:hlinkClick r:id="rId3"/>
              </a:rPr>
              <a:t>Maynooth Pre- Arrival Guide For International Students 2024</a:t>
            </a:r>
            <a:br>
              <a:rPr lang="en-US" sz="2800"/>
            </a:br>
            <a:endParaRPr lang="en-US" sz="2800">
              <a:cs typeface="Calibri"/>
            </a:endParaRPr>
          </a:p>
          <a:p>
            <a:pPr algn="ctr"/>
            <a:r>
              <a:rPr lang="en-US" sz="2800"/>
              <a:t>This is a living document and information may change regularly, so please keep an eye out for any updates over the coming weeks!</a:t>
            </a:r>
            <a:endParaRPr lang="en-US" sz="2800">
              <a:cs typeface="Calibri"/>
            </a:endParaRPr>
          </a:p>
        </p:txBody>
      </p:sp>
      <p:pic>
        <p:nvPicPr>
          <p:cNvPr id="3" name="Picture 4" descr="A picture containing text, sky, outdoor, way&#10;&#10;Description automatically generated">
            <a:extLst>
              <a:ext uri="{FF2B5EF4-FFF2-40B4-BE49-F238E27FC236}">
                <a16:creationId xmlns:a16="http://schemas.microsoft.com/office/drawing/2014/main" id="{49D123FA-683A-F0C2-A230-1655DB9B2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940" y="1303638"/>
            <a:ext cx="5350475" cy="208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25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7917 Maynooth University_PowerPoint (Burgundy)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" y="-1967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9" y="163802"/>
            <a:ext cx="8229600" cy="1143000"/>
          </a:xfrm>
        </p:spPr>
        <p:txBody>
          <a:bodyPr>
            <a:noAutofit/>
          </a:bodyPr>
          <a:lstStyle/>
          <a:p>
            <a:r>
              <a:rPr lang="en-IE" sz="4000" b="1">
                <a:solidFill>
                  <a:srgbClr val="822327"/>
                </a:solidFill>
                <a:latin typeface="Arial"/>
                <a:ea typeface="+mn-ea"/>
                <a:cs typeface="Arial"/>
              </a:rPr>
              <a:t>Letters </a:t>
            </a:r>
            <a:endParaRPr lang="en-US">
              <a:ea typeface="+mn-ea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8A8CA3-6F68-E3E3-DCD1-B358D45B9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306802"/>
            <a:ext cx="8476735" cy="452596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>
                <a:latin typeface="Arial"/>
                <a:cs typeface="Arial"/>
              </a:rPr>
              <a:t>If you need a letter to confirm that you are a registered student, once registered, you can request a registration letter from the Student Records and Registration Office.</a:t>
            </a:r>
          </a:p>
          <a:p>
            <a:endParaRPr lang="en-US" sz="2000" dirty="0"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This letter can be used as proof of registration for </a:t>
            </a:r>
            <a:r>
              <a:rPr lang="en-US" sz="2000" b="1" dirty="0">
                <a:latin typeface="Arial"/>
                <a:cs typeface="Arial"/>
              </a:rPr>
              <a:t>registering for a PPS Number</a:t>
            </a:r>
            <a:r>
              <a:rPr lang="en-US" sz="2000" dirty="0">
                <a:latin typeface="Arial"/>
                <a:cs typeface="Arial"/>
              </a:rPr>
              <a:t>, for your </a:t>
            </a:r>
            <a:r>
              <a:rPr lang="en-US" sz="2000" b="1" dirty="0">
                <a:latin typeface="Arial"/>
                <a:cs typeface="Arial"/>
              </a:rPr>
              <a:t>immigration appointment</a:t>
            </a:r>
            <a:r>
              <a:rPr lang="en-US" sz="2000" dirty="0">
                <a:latin typeface="Arial"/>
                <a:cs typeface="Arial"/>
              </a:rPr>
              <a:t>, etc.</a:t>
            </a:r>
          </a:p>
          <a:p>
            <a:endParaRPr lang="en-US" sz="2000" dirty="0"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Letters can be sent </a:t>
            </a:r>
            <a:r>
              <a:rPr lang="en-US" sz="2000" b="1" dirty="0">
                <a:latin typeface="Arial"/>
                <a:cs typeface="Arial"/>
              </a:rPr>
              <a:t>collected from the Records Office.</a:t>
            </a:r>
            <a:endParaRPr lang="en-US" sz="20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Please allow </a:t>
            </a:r>
            <a:r>
              <a:rPr lang="en-US" sz="2000" b="1" dirty="0">
                <a:latin typeface="Arial"/>
                <a:cs typeface="Arial"/>
              </a:rPr>
              <a:t>up to 5 working days</a:t>
            </a:r>
            <a:r>
              <a:rPr lang="en-US" sz="2000" dirty="0">
                <a:latin typeface="Arial"/>
                <a:cs typeface="Arial"/>
              </a:rPr>
              <a:t> to receive your letter.</a:t>
            </a:r>
          </a:p>
          <a:p>
            <a:endParaRPr lang="en-US" sz="1800" dirty="0">
              <a:latin typeface="Arial"/>
              <a:cs typeface="Arial"/>
            </a:endParaRPr>
          </a:p>
        </p:txBody>
      </p:sp>
      <p:pic>
        <p:nvPicPr>
          <p:cNvPr id="5" name="Graphic 4" descr="Document with solid fill">
            <a:extLst>
              <a:ext uri="{FF2B5EF4-FFF2-40B4-BE49-F238E27FC236}">
                <a16:creationId xmlns:a16="http://schemas.microsoft.com/office/drawing/2014/main" id="{6521B6C6-E629-C1C4-3488-ABA1A057F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00838" y="20855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90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7917 Maynooth University_PowerPoint (Burgundy)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" y="-1967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9" y="163802"/>
            <a:ext cx="8229600" cy="1143000"/>
          </a:xfrm>
        </p:spPr>
        <p:txBody>
          <a:bodyPr>
            <a:noAutofit/>
          </a:bodyPr>
          <a:lstStyle/>
          <a:p>
            <a:r>
              <a:rPr lang="en-IE" sz="4000" b="1">
                <a:solidFill>
                  <a:srgbClr val="822327"/>
                </a:solidFill>
                <a:latin typeface="Arial"/>
                <a:ea typeface="+mn-ea"/>
                <a:cs typeface="Arial"/>
              </a:rPr>
              <a:t>Leap Cards</a:t>
            </a:r>
            <a:endParaRPr lang="en-IE" sz="4000">
              <a:solidFill>
                <a:srgbClr val="000000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8A8CA3-6F68-E3E3-DCD1-B358D45B9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7714"/>
            <a:ext cx="8476735" cy="452596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>
                <a:latin typeface="Arial"/>
                <a:cs typeface="Arial"/>
              </a:rPr>
              <a:t>Students who are </a:t>
            </a:r>
            <a:r>
              <a:rPr lang="en-US" sz="2000" b="1" dirty="0">
                <a:latin typeface="Arial"/>
                <a:cs typeface="Arial"/>
              </a:rPr>
              <a:t>between 19 and 25 years old, apply directly to leapcard.ie </a:t>
            </a:r>
            <a:r>
              <a:rPr lang="en-US" sz="2000" dirty="0">
                <a:latin typeface="Arial"/>
                <a:cs typeface="Arial"/>
              </a:rPr>
              <a:t>to have their card processed, this is now known as the Young Adult card. </a:t>
            </a:r>
            <a:endParaRPr lang="en-US" sz="20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2000" dirty="0">
              <a:ea typeface="+mn-lt"/>
              <a:cs typeface="+mn-lt"/>
            </a:endParaRPr>
          </a:p>
          <a:p>
            <a:r>
              <a:rPr lang="en-US" sz="2000" dirty="0">
                <a:latin typeface="Arial"/>
                <a:cs typeface="Arial"/>
              </a:rPr>
              <a:t>Any students who are </a:t>
            </a:r>
            <a:r>
              <a:rPr lang="en-US" sz="2000" b="1" dirty="0">
                <a:latin typeface="Arial"/>
                <a:cs typeface="Arial"/>
              </a:rPr>
              <a:t>between 16 and 18 years old or 26 years and older </a:t>
            </a:r>
            <a:r>
              <a:rPr lang="en-US" sz="2000" dirty="0">
                <a:latin typeface="Arial"/>
                <a:cs typeface="Arial"/>
              </a:rPr>
              <a:t>can have their card processed by the Students' Union. </a:t>
            </a:r>
            <a:endParaRPr lang="en-US" sz="2000" dirty="0">
              <a:ea typeface="+mn-lt"/>
              <a:cs typeface="+mn-lt"/>
            </a:endParaRPr>
          </a:p>
          <a:p>
            <a:pPr lvl="1"/>
            <a:r>
              <a:rPr lang="en-US" sz="2000" dirty="0">
                <a:latin typeface="Arial"/>
                <a:cs typeface="Arial"/>
              </a:rPr>
              <a:t>Apply at leapcard.ie selecting the Student Leap Card as their preferred card. Receive an email from leap card with a verification code, bring to a Student Leap Card agent (the SU), along with their Student ID Card.</a:t>
            </a:r>
            <a:endParaRPr lang="en-US" sz="2000" dirty="0">
              <a:ea typeface="+mn-lt"/>
              <a:cs typeface="+mn-lt"/>
            </a:endParaRPr>
          </a:p>
          <a:p>
            <a:pPr marL="457200" lvl="1" indent="0">
              <a:buNone/>
            </a:pPr>
            <a:endParaRPr lang="en-US" sz="2000" dirty="0">
              <a:ea typeface="+mn-lt"/>
              <a:cs typeface="+mn-lt"/>
            </a:endParaRPr>
          </a:p>
          <a:p>
            <a:r>
              <a:rPr lang="en-US" sz="2000" dirty="0">
                <a:latin typeface="Arial"/>
                <a:cs typeface="Arial"/>
              </a:rPr>
              <a:t>Further information can be found at Leap Card </a:t>
            </a:r>
            <a:r>
              <a:rPr lang="en-US" sz="2000" dirty="0">
                <a:latin typeface="Arial"/>
                <a:cs typeface="Arial"/>
                <a:hlinkClick r:id="rId3"/>
              </a:rPr>
              <a:t>https://www.leapcard.ie/Home/index.html</a:t>
            </a:r>
            <a:r>
              <a:rPr lang="en-US" sz="2000" dirty="0">
                <a:latin typeface="Arial"/>
                <a:cs typeface="Arial"/>
              </a:rPr>
              <a:t> </a:t>
            </a:r>
            <a:endParaRPr lang="en-US" sz="2000" dirty="0">
              <a:ea typeface="+mn-lt"/>
              <a:cs typeface="+mn-lt"/>
            </a:endParaRPr>
          </a:p>
          <a:p>
            <a:endParaRPr lang="en-GB" sz="2000" dirty="0">
              <a:ea typeface="+mn-lt"/>
              <a:cs typeface="+mn-lt"/>
            </a:endParaRPr>
          </a:p>
          <a:p>
            <a:endParaRPr lang="en-US" sz="2000" dirty="0">
              <a:latin typeface="Arial"/>
              <a:cs typeface="Arial"/>
            </a:endParaRPr>
          </a:p>
        </p:txBody>
      </p:sp>
      <p:pic>
        <p:nvPicPr>
          <p:cNvPr id="5" name="Graphic 4" descr="Bus with solid fill">
            <a:extLst>
              <a:ext uri="{FF2B5EF4-FFF2-40B4-BE49-F238E27FC236}">
                <a16:creationId xmlns:a16="http://schemas.microsoft.com/office/drawing/2014/main" id="{12004949-48A1-1D97-162D-FDFB13B8C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5479" y="162809"/>
            <a:ext cx="914400" cy="914400"/>
          </a:xfrm>
          <a:prstGeom prst="rect">
            <a:avLst/>
          </a:prstGeom>
        </p:spPr>
      </p:pic>
      <p:pic>
        <p:nvPicPr>
          <p:cNvPr id="8" name="Graphic 7" descr="Train with solid fill">
            <a:extLst>
              <a:ext uri="{FF2B5EF4-FFF2-40B4-BE49-F238E27FC236}">
                <a16:creationId xmlns:a16="http://schemas.microsoft.com/office/drawing/2014/main" id="{919080B4-9BA6-3627-871C-AC7F3DA187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19535" y="1437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31855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5b6fe47-a443-4630-828a-d40f8d95886f" xsi:nil="true"/>
    <lcf76f155ced4ddcb4097134ff3c332f xmlns="dc8ec18f-0520-441e-b3c6-0563448fbbb5">
      <Terms xmlns="http://schemas.microsoft.com/office/infopath/2007/PartnerControls"/>
    </lcf76f155ced4ddcb4097134ff3c332f>
    <MediaLengthInSeconds xmlns="dc8ec18f-0520-441e-b3c6-0563448fbbb5" xsi:nil="true"/>
    <SharedWithUsers xmlns="95b6fe47-a443-4630-828a-d40f8d95886f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4B6D66CD905248BC92FB35AD6F705F" ma:contentTypeVersion="18" ma:contentTypeDescription="Create a new document." ma:contentTypeScope="" ma:versionID="f934cb9e421b3e9f5b81f512d5d1059b">
  <xsd:schema xmlns:xsd="http://www.w3.org/2001/XMLSchema" xmlns:xs="http://www.w3.org/2001/XMLSchema" xmlns:p="http://schemas.microsoft.com/office/2006/metadata/properties" xmlns:ns2="dc8ec18f-0520-441e-b3c6-0563448fbbb5" xmlns:ns3="95b6fe47-a443-4630-828a-d40f8d95886f" targetNamespace="http://schemas.microsoft.com/office/2006/metadata/properties" ma:root="true" ma:fieldsID="872e234ab963dd5eddd6fbbfa8ce81d2" ns2:_="" ns3:_="">
    <xsd:import namespace="dc8ec18f-0520-441e-b3c6-0563448fbbb5"/>
    <xsd:import namespace="95b6fe47-a443-4630-828a-d40f8d9588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8ec18f-0520-441e-b3c6-0563448fbb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ee92b2f-d444-4214-abdd-12644e6e9ea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b6fe47-a443-4630-828a-d40f8d95886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0079445-267a-4524-a128-13d4f3ba4dcd}" ma:internalName="TaxCatchAll" ma:showField="CatchAllData" ma:web="95b6fe47-a443-4630-828a-d40f8d9588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298069F-337F-4998-AC2F-466F8FDDEFA6}">
  <ds:schemaRefs>
    <ds:schemaRef ds:uri="95b6fe47-a443-4630-828a-d40f8d95886f"/>
    <ds:schemaRef ds:uri="dc8ec18f-0520-441e-b3c6-0563448fbbb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CCDD561-24DA-4040-AA2A-8590727FFC96}">
  <ds:schemaRefs>
    <ds:schemaRef ds:uri="95b6fe47-a443-4630-828a-d40f8d95886f"/>
    <ds:schemaRef ds:uri="dc8ec18f-0520-441e-b3c6-0563448fbbb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359ECD4-F87C-4DEC-A156-71AFD63F8E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1571</Words>
  <Application>Microsoft Office PowerPoint</Application>
  <PresentationFormat>On-screen Show (4:3)</PresentationFormat>
  <Paragraphs>188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Ion</vt:lpstr>
      <vt:lpstr>PowerPoint Presentation</vt:lpstr>
      <vt:lpstr>Céad Míle Fáilte! One Hundred Thousand Welcomes! </vt:lpstr>
      <vt:lpstr>MU Orientation Schedule  </vt:lpstr>
      <vt:lpstr>The International Office</vt:lpstr>
      <vt:lpstr>Contacting the International Office</vt:lpstr>
      <vt:lpstr>Contacting the International Office</vt:lpstr>
      <vt:lpstr>Pre-Arrival Guide</vt:lpstr>
      <vt:lpstr>Letters </vt:lpstr>
      <vt:lpstr>Leap Cards</vt:lpstr>
      <vt:lpstr>Getting Online – Your MU Account</vt:lpstr>
      <vt:lpstr>Your Personal Details</vt:lpstr>
      <vt:lpstr>For Current Students section of MU website: https://www.maynoothuniversity.ie/current-students</vt:lpstr>
      <vt:lpstr>Modules</vt:lpstr>
      <vt:lpstr>Changing Modules</vt:lpstr>
      <vt:lpstr>Completing Registration with MU</vt:lpstr>
      <vt:lpstr> Understanding the Timetable</vt:lpstr>
      <vt:lpstr>Theology Modules</vt:lpstr>
      <vt:lpstr>Examinations</vt:lpstr>
      <vt:lpstr>Emergency / Need Assistance</vt:lpstr>
      <vt:lpstr>Maynooth Green Campus</vt:lpstr>
      <vt:lpstr>What Next?</vt:lpstr>
      <vt:lpstr>After You Arrive Webpage</vt:lpstr>
      <vt:lpstr>Thank You for Listening!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 2004 Test Drive User</dc:creator>
  <cp:lastModifiedBy>Emma Ward</cp:lastModifiedBy>
  <cp:revision>186</cp:revision>
  <dcterms:created xsi:type="dcterms:W3CDTF">2018-07-20T15:53:11Z</dcterms:created>
  <dcterms:modified xsi:type="dcterms:W3CDTF">2024-09-17T11:46:36Z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0x0101009E4B6D66CD905248BC92FB35AD6F705F</vt:lpwstr>
  </property>
  <property fmtid="{D5CDD505-2E9C-101B-9397-08002B2CF9AE}" pid="3" name="MediaServiceImageTags">
    <vt:lpwstr/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</Properties>
</file>