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21"/>
  </p:notesMasterIdLst>
  <p:sldIdLst>
    <p:sldId id="256" r:id="rId5"/>
    <p:sldId id="283" r:id="rId6"/>
    <p:sldId id="284" r:id="rId7"/>
    <p:sldId id="273" r:id="rId8"/>
    <p:sldId id="261" r:id="rId9"/>
    <p:sldId id="278" r:id="rId10"/>
    <p:sldId id="272" r:id="rId11"/>
    <p:sldId id="277" r:id="rId12"/>
    <p:sldId id="274" r:id="rId13"/>
    <p:sldId id="275" r:id="rId14"/>
    <p:sldId id="276" r:id="rId15"/>
    <p:sldId id="282" r:id="rId16"/>
    <p:sldId id="280" r:id="rId17"/>
    <p:sldId id="279" r:id="rId18"/>
    <p:sldId id="281" r:id="rId19"/>
    <p:sldId id="285" r:id="rId20"/>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5E6"/>
          </a:solidFill>
        </a:fill>
      </a:tcStyle>
    </a:wholeTbl>
    <a:band2H>
      <a:tcTxStyle/>
      <a:tcStyle>
        <a:tcBdr/>
        <a:fill>
          <a:solidFill>
            <a:srgbClr val="E6EBF3"/>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E4CA"/>
          </a:solidFill>
        </a:fill>
      </a:tcStyle>
    </a:wholeTbl>
    <a:band2H>
      <a:tcTxStyle/>
      <a:tcStyle>
        <a:tcBdr/>
        <a:fill>
          <a:solidFill>
            <a:srgbClr val="E7F2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CCBD6"/>
          </a:solidFill>
        </a:fill>
      </a:tcStyle>
    </a:wholeTbl>
    <a:band2H>
      <a:tcTxStyle/>
      <a:tcStyle>
        <a:tcBdr/>
        <a:fill>
          <a:solidFill>
            <a:srgbClr val="F6E7EC"/>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64" d="100"/>
          <a:sy n="64"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3" name="Shape 53"/>
          <p:cNvSpPr>
            <a:spLocks noGrp="1" noRot="1" noChangeAspect="1"/>
          </p:cNvSpPr>
          <p:nvPr>
            <p:ph type="sldImg"/>
          </p:nvPr>
        </p:nvSpPr>
        <p:spPr>
          <a:xfrm>
            <a:off x="1143000" y="685800"/>
            <a:ext cx="4572000" cy="3429000"/>
          </a:xfrm>
          <a:prstGeom prst="rect">
            <a:avLst/>
          </a:prstGeom>
        </p:spPr>
        <p:txBody>
          <a:bodyPr/>
          <a:lstStyle/>
          <a:p>
            <a:endParaRPr/>
          </a:p>
        </p:txBody>
      </p:sp>
      <p:sp>
        <p:nvSpPr>
          <p:cNvPr id="54" name="Shape 5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Presentation Title"/>
          <p:cNvSpPr txBox="1">
            <a:spLocks noGrp="1"/>
          </p:cNvSpPr>
          <p:nvPr>
            <p:ph type="title" hasCustomPrompt="1"/>
          </p:nvPr>
        </p:nvSpPr>
        <p:spPr>
          <a:xfrm>
            <a:off x="10394629" y="9304880"/>
            <a:ext cx="10318406" cy="2230796"/>
          </a:xfrm>
          <a:prstGeom prst="rect">
            <a:avLst/>
          </a:prstGeom>
        </p:spPr>
        <p:txBody>
          <a:bodyPr anchor="t"/>
          <a:lstStyle>
            <a:lvl1pPr>
              <a:defRPr sz="9600" spc="-192">
                <a:latin typeface="Arial"/>
                <a:ea typeface="Arial"/>
                <a:cs typeface="Arial"/>
                <a:sym typeface="Arial"/>
              </a:defRPr>
            </a:lvl1pPr>
          </a:lstStyle>
          <a:p>
            <a:r>
              <a:t>Presentation Title</a:t>
            </a:r>
          </a:p>
        </p:txBody>
      </p:sp>
      <p:sp>
        <p:nvSpPr>
          <p:cNvPr id="12" name="Body Level One…"/>
          <p:cNvSpPr txBox="1">
            <a:spLocks noGrp="1"/>
          </p:cNvSpPr>
          <p:nvPr>
            <p:ph type="body" sz="quarter" idx="21" hasCustomPrompt="1"/>
          </p:nvPr>
        </p:nvSpPr>
        <p:spPr>
          <a:xfrm>
            <a:off x="10394630" y="11983617"/>
            <a:ext cx="10318404" cy="1905002"/>
          </a:xfrm>
          <a:prstGeom prst="rect">
            <a:avLst/>
          </a:prstGeom>
        </p:spPr>
        <p:txBody>
          <a:bodyPr lIns="50800" tIns="50800" rIns="50800" bIns="50800"/>
          <a:lstStyle>
            <a:lvl1pPr>
              <a:defRPr sz="4800">
                <a:latin typeface="Arial"/>
                <a:ea typeface="Arial"/>
                <a:cs typeface="Arial"/>
                <a:sym typeface="Arial"/>
              </a:defRPr>
            </a:lvl1pPr>
          </a:lstStyle>
          <a:p>
            <a:r>
              <a:t>Presentation Subtitle</a:t>
            </a:r>
          </a:p>
        </p:txBody>
      </p:sp>
      <p:sp>
        <p:nvSpPr>
          <p:cNvPr id="13" name="Slide Number"/>
          <p:cNvSpPr txBox="1">
            <a:spLocks noGrp="1"/>
          </p:cNvSpPr>
          <p:nvPr>
            <p:ph type="sldNum" sz="quarter" idx="2"/>
          </p:nvPr>
        </p:nvSpPr>
        <p:spPr>
          <a:xfrm>
            <a:off x="12007748" y="13080999"/>
            <a:ext cx="368504" cy="374600"/>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Bullets copy">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44" name="Slide Title"/>
          <p:cNvSpPr txBox="1">
            <a:spLocks noGrp="1"/>
          </p:cNvSpPr>
          <p:nvPr>
            <p:ph type="title" hasCustomPrompt="1"/>
          </p:nvPr>
        </p:nvSpPr>
        <p:spPr>
          <a:xfrm>
            <a:off x="1206500" y="952500"/>
            <a:ext cx="21971000" cy="1433164"/>
          </a:xfrm>
          <a:prstGeom prst="rect">
            <a:avLst/>
          </a:prstGeom>
        </p:spPr>
        <p:txBody>
          <a:bodyPr anchor="t"/>
          <a:lstStyle>
            <a:lvl1pPr>
              <a:defRPr sz="8500" spc="-170">
                <a:solidFill>
                  <a:srgbClr val="000000"/>
                </a:solidFill>
                <a:latin typeface="Arial"/>
                <a:ea typeface="Arial"/>
                <a:cs typeface="Arial"/>
                <a:sym typeface="Arial"/>
              </a:defRPr>
            </a:lvl1pPr>
          </a:lstStyle>
          <a:p>
            <a:r>
              <a:t>Slide Title</a:t>
            </a:r>
          </a:p>
        </p:txBody>
      </p:sp>
      <p:sp>
        <p:nvSpPr>
          <p:cNvPr id="45" name="Body Level One…"/>
          <p:cNvSpPr txBox="1">
            <a:spLocks noGrp="1"/>
          </p:cNvSpPr>
          <p:nvPr>
            <p:ph type="body" sz="quarter" idx="1" hasCustomPrompt="1"/>
          </p:nvPr>
        </p:nvSpPr>
        <p:spPr>
          <a:xfrm>
            <a:off x="1206500" y="2245961"/>
            <a:ext cx="21971000" cy="934781"/>
          </a:xfrm>
          <a:prstGeom prst="rect">
            <a:avLst/>
          </a:prstGeom>
        </p:spPr>
        <p:txBody>
          <a:bodyPr/>
          <a:lstStyle>
            <a:lvl1pPr>
              <a:defRPr sz="5500">
                <a:solidFill>
                  <a:srgbClr val="000000"/>
                </a:solidFill>
                <a:latin typeface="Arial"/>
                <a:ea typeface="Arial"/>
                <a:cs typeface="Arial"/>
                <a:sym typeface="Arial"/>
              </a:defRPr>
            </a:lvl1pPr>
            <a:lvl2pPr marL="1308100" indent="-698500">
              <a:defRPr sz="5500">
                <a:solidFill>
                  <a:srgbClr val="000000"/>
                </a:solidFill>
                <a:latin typeface="Arial"/>
                <a:ea typeface="Arial"/>
                <a:cs typeface="Arial"/>
                <a:sym typeface="Arial"/>
              </a:defRPr>
            </a:lvl2pPr>
            <a:lvl3pPr marL="1917700" indent="-698500">
              <a:defRPr sz="5500">
                <a:solidFill>
                  <a:srgbClr val="000000"/>
                </a:solidFill>
                <a:latin typeface="Arial"/>
                <a:ea typeface="Arial"/>
                <a:cs typeface="Arial"/>
                <a:sym typeface="Arial"/>
              </a:defRPr>
            </a:lvl3pPr>
            <a:lvl4pPr marL="2527300" indent="-698500">
              <a:defRPr sz="5500">
                <a:solidFill>
                  <a:srgbClr val="000000"/>
                </a:solidFill>
                <a:latin typeface="Arial"/>
                <a:ea typeface="Arial"/>
                <a:cs typeface="Arial"/>
                <a:sym typeface="Arial"/>
              </a:defRPr>
            </a:lvl4pPr>
            <a:lvl5pPr marL="3136900" indent="-698500">
              <a:defRPr sz="5500">
                <a:solidFill>
                  <a:srgbClr val="000000"/>
                </a:solidFill>
                <a:latin typeface="Arial"/>
                <a:ea typeface="Arial"/>
                <a:cs typeface="Arial"/>
                <a:sym typeface="Arial"/>
              </a:defRPr>
            </a:lvl5pPr>
          </a:lstStyle>
          <a:p>
            <a:r>
              <a:t>Slide Subtitle</a:t>
            </a:r>
          </a:p>
          <a:p>
            <a:pPr lvl="1"/>
            <a:endParaRPr/>
          </a:p>
          <a:p>
            <a:pPr lvl="2"/>
            <a:endParaRPr/>
          </a:p>
          <a:p>
            <a:pPr lvl="3"/>
            <a:endParaRPr/>
          </a:p>
          <a:p>
            <a:pPr lvl="4"/>
            <a:endParaRPr/>
          </a:p>
        </p:txBody>
      </p:sp>
      <p:sp>
        <p:nvSpPr>
          <p:cNvPr id="46" name="Body Level One…"/>
          <p:cNvSpPr txBox="1">
            <a:spLocks noGrp="1"/>
          </p:cNvSpPr>
          <p:nvPr>
            <p:ph type="body" idx="21" hasCustomPrompt="1"/>
          </p:nvPr>
        </p:nvSpPr>
        <p:spPr>
          <a:xfrm>
            <a:off x="1206500" y="4248503"/>
            <a:ext cx="21971000" cy="8256014"/>
          </a:xfrm>
          <a:prstGeom prst="rect">
            <a:avLst/>
          </a:prstGeom>
        </p:spPr>
        <p:txBody>
          <a:bodyPr lIns="50800" tIns="50800" rIns="50800" bIns="50800"/>
          <a:lstStyle>
            <a:lvl1pPr marL="609600" indent="-609600" defTabSz="2438337">
              <a:lnSpc>
                <a:spcPct val="90000"/>
              </a:lnSpc>
              <a:spcBef>
                <a:spcPts val="4500"/>
              </a:spcBef>
              <a:buSzPct val="123000"/>
              <a:buChar char="•"/>
              <a:defRPr sz="4800" b="0">
                <a:solidFill>
                  <a:srgbClr val="000000"/>
                </a:solidFill>
                <a:latin typeface="Arial"/>
                <a:ea typeface="Arial"/>
                <a:cs typeface="Arial"/>
                <a:sym typeface="Arial"/>
              </a:defRPr>
            </a:lvl1pPr>
          </a:lstStyle>
          <a:p>
            <a:r>
              <a:t>Slide bullet text</a:t>
            </a:r>
          </a:p>
        </p:txBody>
      </p:sp>
      <p:sp>
        <p:nvSpPr>
          <p:cNvPr id="4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Presentation Title"/>
          <p:cNvSpPr txBox="1">
            <a:spLocks noGrp="1"/>
          </p:cNvSpPr>
          <p:nvPr>
            <p:ph type="title" hasCustomPrompt="1"/>
          </p:nvPr>
        </p:nvSpPr>
        <p:spPr>
          <a:xfrm>
            <a:off x="1206500" y="7124700"/>
            <a:ext cx="21971000" cy="46482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b">
            <a:normAutofit/>
          </a:bodyPr>
          <a:lstStyle/>
          <a:p>
            <a:r>
              <a:t>Presentation Title</a:t>
            </a:r>
          </a:p>
        </p:txBody>
      </p:sp>
      <p:sp>
        <p:nvSpPr>
          <p:cNvPr id="3" name="Body Level One…"/>
          <p:cNvSpPr txBox="1">
            <a:spLocks noGrp="1"/>
          </p:cNvSpPr>
          <p:nvPr>
            <p:ph type="body" idx="1" hasCustomPrompt="1"/>
          </p:nvPr>
        </p:nvSpPr>
        <p:spPr>
          <a:xfrm>
            <a:off x="1207690" y="1106137"/>
            <a:ext cx="21968621" cy="63698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p>
            <a:r>
              <a:t>Author and Date</a:t>
            </a:r>
          </a:p>
          <a:p>
            <a:pPr lvl="1"/>
            <a:endParaRPr/>
          </a:p>
          <a:p>
            <a:pPr lvl="2"/>
            <a:endParaRPr/>
          </a:p>
          <a:p>
            <a:pPr lvl="3"/>
            <a:endParaRPr/>
          </a:p>
          <a:p>
            <a:pPr lvl="4"/>
            <a:endParaRPr/>
          </a:p>
        </p:txBody>
      </p:sp>
      <p:sp>
        <p:nvSpPr>
          <p:cNvPr id="4" name="Slide Number"/>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3" r:id="rId2"/>
  </p:sldLayoutIdLst>
  <p:transition spd="med"/>
  <p:txStyles>
    <p:titleStyle>
      <a:lvl1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1pPr>
      <a:lvl2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2pPr>
      <a:lvl3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3pPr>
      <a:lvl4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4pPr>
      <a:lvl5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5pPr>
      <a:lvl6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6pPr>
      <a:lvl7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7pPr>
      <a:lvl8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8pPr>
      <a:lvl9pPr marL="0" marR="0" indent="0" algn="l" defTabSz="2438337" rtl="0" eaLnBrk="1" latinLnBrk="0" hangingPunct="1">
        <a:lnSpc>
          <a:spcPct val="80000"/>
        </a:lnSpc>
        <a:spcBef>
          <a:spcPts val="0"/>
        </a:spcBef>
        <a:spcAft>
          <a:spcPts val="0"/>
        </a:spcAft>
        <a:buClrTx/>
        <a:buSzTx/>
        <a:buFontTx/>
        <a:buNone/>
        <a:tabLst/>
        <a:defRPr sz="11600" b="1" i="0" u="none" strike="noStrike" cap="none" spc="-232" baseline="0">
          <a:solidFill>
            <a:srgbClr val="FFFFFF"/>
          </a:solidFill>
          <a:uFillTx/>
          <a:latin typeface="+mj-lt"/>
          <a:ea typeface="+mj-ea"/>
          <a:cs typeface="+mj-cs"/>
          <a:sym typeface="Helvetica Neue"/>
        </a:defRPr>
      </a:lvl9pPr>
    </p:titleStyle>
    <p:bodyStyle>
      <a:lvl1pPr marL="0" marR="0" indent="0" algn="l" defTabSz="825500" rtl="0" eaLnBrk="1" latinLnBrk="0" hangingPunct="1">
        <a:lnSpc>
          <a:spcPct val="100000"/>
        </a:lnSpc>
        <a:spcBef>
          <a:spcPts val="0"/>
        </a:spcBef>
        <a:spcAft>
          <a:spcPts val="0"/>
        </a:spcAft>
        <a:buClrTx/>
        <a:buSzTx/>
        <a:buFontTx/>
        <a:buNone/>
        <a:tabLst/>
        <a:defRPr sz="3600" b="1" i="0" u="none" strike="noStrike" cap="none" spc="0" baseline="0">
          <a:solidFill>
            <a:srgbClr val="FFFFFF"/>
          </a:solidFill>
          <a:uFillTx/>
          <a:latin typeface="+mj-lt"/>
          <a:ea typeface="+mj-ea"/>
          <a:cs typeface="+mj-cs"/>
          <a:sym typeface="Helvetica Neue"/>
        </a:defRPr>
      </a:lvl1pPr>
      <a:lvl2pPr marL="1066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2pPr>
      <a:lvl3pPr marL="1676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3pPr>
      <a:lvl4pPr marL="2286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4pPr>
      <a:lvl5pPr marL="28956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5pPr>
      <a:lvl6pPr marL="35052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6pPr>
      <a:lvl7pPr marL="4114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7pPr>
      <a:lvl8pPr marL="4724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8pPr>
      <a:lvl9pPr marL="5334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9pPr>
    </p:bodyStyle>
    <p:otherStyle>
      <a:lvl1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eaLnBrk="1" latinLnBrk="0" hangingPunct="1">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hyperlink" Target="https://www.education.ie/en/Publications/Inspection-Reports-Publications/Evaluation-Reports-Guidelines/School-Self-Evaluation-Guidelines-2016-2020-Post-Primary.pdf" TargetMode="Externa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56" name="Workshop subtitle"/>
          <p:cNvSpPr txBox="1"/>
          <p:nvPr/>
        </p:nvSpPr>
        <p:spPr>
          <a:xfrm>
            <a:off x="10543036" y="9495453"/>
            <a:ext cx="8680193" cy="19050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a:bodyPr>
          <a:lstStyle>
            <a:lvl1pPr algn="l" defTabSz="825500">
              <a:defRPr sz="5500" b="1">
                <a:solidFill>
                  <a:srgbClr val="FFFFFF"/>
                </a:solidFill>
                <a:latin typeface="Arial"/>
                <a:ea typeface="Arial"/>
                <a:cs typeface="Arial"/>
                <a:sym typeface="Arial"/>
              </a:defRPr>
            </a:lvl1pPr>
          </a:lstStyle>
          <a:p>
            <a:r>
              <a:rPr lang="en-US" dirty="0"/>
              <a:t>Teacher CPD Workshop</a:t>
            </a:r>
            <a:endParaRPr dirty="0"/>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AEE0-2B05-1F4A-8567-3B063AAC91FE}"/>
              </a:ext>
            </a:extLst>
          </p:cNvPr>
          <p:cNvSpPr>
            <a:spLocks noGrp="1"/>
          </p:cNvSpPr>
          <p:nvPr>
            <p:ph type="title"/>
          </p:nvPr>
        </p:nvSpPr>
        <p:spPr/>
        <p:txBody>
          <a:bodyPr>
            <a:normAutofit/>
          </a:bodyPr>
          <a:lstStyle/>
          <a:p>
            <a:r>
              <a:rPr lang="en-US" dirty="0"/>
              <a:t>Research on Team Teaching: International</a:t>
            </a:r>
          </a:p>
        </p:txBody>
      </p:sp>
      <p:sp>
        <p:nvSpPr>
          <p:cNvPr id="4" name="Text Placeholder 3">
            <a:extLst>
              <a:ext uri="{FF2B5EF4-FFF2-40B4-BE49-F238E27FC236}">
                <a16:creationId xmlns:a16="http://schemas.microsoft.com/office/drawing/2014/main" id="{6FE7DC7B-1908-5644-AEDA-7BEA7403E53F}"/>
              </a:ext>
            </a:extLst>
          </p:cNvPr>
          <p:cNvSpPr>
            <a:spLocks noGrp="1"/>
          </p:cNvSpPr>
          <p:nvPr>
            <p:ph type="body" idx="21"/>
          </p:nvPr>
        </p:nvSpPr>
        <p:spPr>
          <a:xfrm>
            <a:off x="1206500" y="2729993"/>
            <a:ext cx="21971000" cy="8256014"/>
          </a:xfrm>
        </p:spPr>
        <p:txBody>
          <a:bodyPr>
            <a:normAutofit/>
          </a:bodyPr>
          <a:lstStyle/>
          <a:p>
            <a:pPr marL="342900" lvl="1" indent="-342900">
              <a:buNone/>
            </a:pPr>
            <a:r>
              <a:rPr lang="en-US" sz="4800" dirty="0">
                <a:solidFill>
                  <a:schemeClr val="bg1"/>
                </a:solidFill>
              </a:rPr>
              <a:t>TALIS report (OECD 2009) </a:t>
            </a:r>
            <a:endParaRPr lang="en-GB" dirty="0">
              <a:solidFill>
                <a:schemeClr val="bg1"/>
              </a:solidFill>
            </a:endParaRPr>
          </a:p>
          <a:p>
            <a:r>
              <a:rPr lang="en-GB" dirty="0">
                <a:solidFill>
                  <a:schemeClr val="bg1"/>
                </a:solidFill>
              </a:rPr>
              <a:t>Collaboration a challenge in most countries but less collaboration the closer one gets to a classroom!</a:t>
            </a:r>
            <a:endParaRPr lang="en-IE" dirty="0">
              <a:solidFill>
                <a:schemeClr val="bg1"/>
              </a:solidFill>
            </a:endParaRPr>
          </a:p>
          <a:p>
            <a:r>
              <a:rPr lang="en-IE" dirty="0">
                <a:solidFill>
                  <a:schemeClr val="bg1"/>
                </a:solidFill>
              </a:rPr>
              <a:t>Low levels of </a:t>
            </a:r>
            <a:r>
              <a:rPr lang="en-IE" u="sng" dirty="0">
                <a:solidFill>
                  <a:schemeClr val="bg1"/>
                </a:solidFill>
              </a:rPr>
              <a:t>Exchange &amp; Co-ordination for Teaching </a:t>
            </a:r>
            <a:r>
              <a:rPr lang="en-IE" dirty="0">
                <a:solidFill>
                  <a:schemeClr val="bg1"/>
                </a:solidFill>
              </a:rPr>
              <a:t>(sharing resources, discussing individual students)</a:t>
            </a:r>
          </a:p>
          <a:p>
            <a:r>
              <a:rPr lang="en-IE" dirty="0">
                <a:solidFill>
                  <a:schemeClr val="bg1"/>
                </a:solidFill>
              </a:rPr>
              <a:t>Still lower levels of </a:t>
            </a:r>
            <a:r>
              <a:rPr lang="en-IE" u="sng" dirty="0">
                <a:solidFill>
                  <a:schemeClr val="bg1"/>
                </a:solidFill>
              </a:rPr>
              <a:t>Professional Collaboration </a:t>
            </a:r>
            <a:r>
              <a:rPr lang="en-IE" dirty="0">
                <a:solidFill>
                  <a:schemeClr val="bg1"/>
                </a:solidFill>
              </a:rPr>
              <a:t>associated with effective teaching (engaging in joint activities across classes, observing and giving feedback) </a:t>
            </a:r>
          </a:p>
          <a:p>
            <a:pPr marL="0" indent="0">
              <a:buNone/>
            </a:pPr>
            <a:endParaRPr lang="en-US" dirty="0">
              <a:solidFill>
                <a:schemeClr val="bg1"/>
              </a:solidFill>
            </a:endParaRPr>
          </a:p>
        </p:txBody>
      </p:sp>
    </p:spTree>
    <p:extLst>
      <p:ext uri="{BB962C8B-B14F-4D97-AF65-F5344CB8AC3E}">
        <p14:creationId xmlns:p14="http://schemas.microsoft.com/office/powerpoint/2010/main" val="47457907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AEE0-2B05-1F4A-8567-3B063AAC91FE}"/>
              </a:ext>
            </a:extLst>
          </p:cNvPr>
          <p:cNvSpPr>
            <a:spLocks noGrp="1"/>
          </p:cNvSpPr>
          <p:nvPr>
            <p:ph type="title"/>
          </p:nvPr>
        </p:nvSpPr>
        <p:spPr/>
        <p:txBody>
          <a:bodyPr/>
          <a:lstStyle/>
          <a:p>
            <a:r>
              <a:rPr lang="en-US" dirty="0"/>
              <a:t>Research on Team Teaching: International</a:t>
            </a:r>
          </a:p>
        </p:txBody>
      </p:sp>
      <p:sp>
        <p:nvSpPr>
          <p:cNvPr id="4" name="Text Placeholder 3">
            <a:extLst>
              <a:ext uri="{FF2B5EF4-FFF2-40B4-BE49-F238E27FC236}">
                <a16:creationId xmlns:a16="http://schemas.microsoft.com/office/drawing/2014/main" id="{6FE7DC7B-1908-5644-AEDA-7BEA7403E53F}"/>
              </a:ext>
            </a:extLst>
          </p:cNvPr>
          <p:cNvSpPr>
            <a:spLocks noGrp="1"/>
          </p:cNvSpPr>
          <p:nvPr>
            <p:ph type="body" idx="21"/>
          </p:nvPr>
        </p:nvSpPr>
        <p:spPr>
          <a:xfrm>
            <a:off x="1206500" y="2729993"/>
            <a:ext cx="21971000" cy="8256014"/>
          </a:xfrm>
        </p:spPr>
        <p:txBody>
          <a:bodyPr>
            <a:normAutofit/>
          </a:bodyPr>
          <a:lstStyle/>
          <a:p>
            <a:pPr marL="0" indent="0">
              <a:buNone/>
            </a:pPr>
            <a:r>
              <a:rPr lang="en-US" b="1" dirty="0">
                <a:solidFill>
                  <a:schemeClr val="bg1"/>
                </a:solidFill>
              </a:rPr>
              <a:t>TALIS report (OECD 2009) </a:t>
            </a:r>
            <a:endParaRPr lang="en-IE" b="1" dirty="0"/>
          </a:p>
          <a:p>
            <a:r>
              <a:rPr lang="en-IE" dirty="0"/>
              <a:t>52% had never received feedback on their teaching from other teachers and/or school management</a:t>
            </a:r>
          </a:p>
          <a:p>
            <a:r>
              <a:rPr lang="en-IE" dirty="0"/>
              <a:t>75% engaged in Team Teaching less than once a year (or never)</a:t>
            </a:r>
          </a:p>
          <a:p>
            <a:r>
              <a:rPr lang="en-IE" dirty="0"/>
              <a:t>95% engaged in Teacher Observation less than once a year (or never)</a:t>
            </a:r>
          </a:p>
          <a:p>
            <a:r>
              <a:rPr lang="en-IE" dirty="0"/>
              <a:t>18% had visited other teachers’ classrooms</a:t>
            </a:r>
          </a:p>
          <a:p>
            <a:r>
              <a:rPr lang="en-IE" dirty="0"/>
              <a:t>7% had engaged in observation in other schools</a:t>
            </a:r>
            <a:endParaRPr lang="en-GB" dirty="0"/>
          </a:p>
          <a:p>
            <a:pPr marL="457200" lvl="1" indent="0" algn="r">
              <a:buNone/>
            </a:pPr>
            <a:endParaRPr lang="en-GB" dirty="0">
              <a:solidFill>
                <a:schemeClr val="bg1"/>
              </a:solidFill>
            </a:endParaRPr>
          </a:p>
        </p:txBody>
      </p:sp>
    </p:spTree>
    <p:extLst>
      <p:ext uri="{BB962C8B-B14F-4D97-AF65-F5344CB8AC3E}">
        <p14:creationId xmlns:p14="http://schemas.microsoft.com/office/powerpoint/2010/main" val="2977779850"/>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8345C-6648-8046-81B4-47E3167D11C1}"/>
              </a:ext>
            </a:extLst>
          </p:cNvPr>
          <p:cNvSpPr>
            <a:spLocks noGrp="1"/>
          </p:cNvSpPr>
          <p:nvPr>
            <p:ph type="title"/>
          </p:nvPr>
        </p:nvSpPr>
        <p:spPr/>
        <p:txBody>
          <a:bodyPr>
            <a:normAutofit fontScale="90000"/>
          </a:bodyPr>
          <a:lstStyle/>
          <a:p>
            <a:r>
              <a:rPr lang="en-US" dirty="0"/>
              <a:t>Activity: Explore the Benefits and Challenges…</a:t>
            </a:r>
          </a:p>
        </p:txBody>
      </p:sp>
      <p:sp>
        <p:nvSpPr>
          <p:cNvPr id="3" name="Text Placeholder 2">
            <a:extLst>
              <a:ext uri="{FF2B5EF4-FFF2-40B4-BE49-F238E27FC236}">
                <a16:creationId xmlns:a16="http://schemas.microsoft.com/office/drawing/2014/main" id="{F658B58D-1817-C044-AA6D-F40F9AD8AA9E}"/>
              </a:ext>
            </a:extLst>
          </p:cNvPr>
          <p:cNvSpPr>
            <a:spLocks noGrp="1"/>
          </p:cNvSpPr>
          <p:nvPr>
            <p:ph type="body" sz="quarter" idx="1"/>
          </p:nvPr>
        </p:nvSpPr>
        <p:spPr/>
        <p:txBody>
          <a:bodyPr>
            <a:normAutofit fontScale="62500" lnSpcReduction="20000"/>
          </a:bodyPr>
          <a:lstStyle/>
          <a:p>
            <a:r>
              <a:rPr lang="en-US" dirty="0"/>
              <a:t>Use a group activity to allow teachers to identify and discuss the benefits and challenges of team teaching</a:t>
            </a:r>
          </a:p>
        </p:txBody>
      </p:sp>
      <p:sp>
        <p:nvSpPr>
          <p:cNvPr id="4" name="Text Placeholder 3">
            <a:extLst>
              <a:ext uri="{FF2B5EF4-FFF2-40B4-BE49-F238E27FC236}">
                <a16:creationId xmlns:a16="http://schemas.microsoft.com/office/drawing/2014/main" id="{A9FDC0E1-BF44-2F43-BC8C-300663D5E181}"/>
              </a:ext>
            </a:extLst>
          </p:cNvPr>
          <p:cNvSpPr>
            <a:spLocks noGrp="1"/>
          </p:cNvSpPr>
          <p:nvPr>
            <p:ph type="body" idx="21"/>
          </p:nvPr>
        </p:nvSpPr>
        <p:spPr>
          <a:xfrm>
            <a:off x="1206500" y="3180742"/>
            <a:ext cx="10799970" cy="7314980"/>
          </a:xfrm>
        </p:spPr>
        <p:txBody>
          <a:bodyPr>
            <a:normAutofit/>
          </a:bodyPr>
          <a:lstStyle/>
          <a:p>
            <a:r>
              <a:rPr lang="en-US" sz="4000" dirty="0"/>
              <a:t>Create groups of four or five and allow time for discussion and feedback.</a:t>
            </a:r>
          </a:p>
          <a:p>
            <a:r>
              <a:rPr lang="en-US" sz="4000" dirty="0"/>
              <a:t>Depending on the number of groups give some the task of identifying the </a:t>
            </a:r>
            <a:r>
              <a:rPr lang="en-US" sz="4000" b="1" dirty="0"/>
              <a:t>benefits</a:t>
            </a:r>
            <a:r>
              <a:rPr lang="en-US" sz="4000" dirty="0"/>
              <a:t> while other groups tease out the challenges.</a:t>
            </a:r>
          </a:p>
          <a:p>
            <a:r>
              <a:rPr lang="en-US" sz="4000" dirty="0"/>
              <a:t>These could be divided further into:</a:t>
            </a:r>
          </a:p>
          <a:p>
            <a:pPr marL="1638300" lvl="2" indent="-571500"/>
            <a:r>
              <a:rPr lang="en-US" sz="2800" dirty="0">
                <a:solidFill>
                  <a:schemeClr val="bg1"/>
                </a:solidFill>
              </a:rPr>
              <a:t>Benefits for Teachers/Benefits for Pupils </a:t>
            </a:r>
          </a:p>
          <a:p>
            <a:pPr marL="1638300" lvl="2" indent="-571500"/>
            <a:r>
              <a:rPr lang="en-US" sz="2800" dirty="0">
                <a:solidFill>
                  <a:schemeClr val="bg1"/>
                </a:solidFill>
              </a:rPr>
              <a:t>Challenges for Teachers/Challenges for Pupils </a:t>
            </a:r>
          </a:p>
          <a:p>
            <a:pPr marL="571500" indent="-571500"/>
            <a:r>
              <a:rPr lang="en-US" sz="4000" dirty="0">
                <a:solidFill>
                  <a:schemeClr val="bg1"/>
                </a:solidFill>
              </a:rPr>
              <a:t>Use a quadrant on the board or flipchart to gather the feedback…</a:t>
            </a:r>
          </a:p>
        </p:txBody>
      </p:sp>
      <p:pic>
        <p:nvPicPr>
          <p:cNvPr id="5" name="Picture 4" descr="Chart&#10;&#10;Description automatically generated">
            <a:extLst>
              <a:ext uri="{FF2B5EF4-FFF2-40B4-BE49-F238E27FC236}">
                <a16:creationId xmlns:a16="http://schemas.microsoft.com/office/drawing/2014/main" id="{811F4DCB-3FD4-5044-9EA0-DB91510655EE}"/>
              </a:ext>
            </a:extLst>
          </p:cNvPr>
          <p:cNvPicPr>
            <a:picLocks noChangeAspect="1"/>
          </p:cNvPicPr>
          <p:nvPr/>
        </p:nvPicPr>
        <p:blipFill>
          <a:blip r:embed="rId2"/>
          <a:stretch>
            <a:fillRect/>
          </a:stretch>
        </p:blipFill>
        <p:spPr>
          <a:xfrm>
            <a:off x="12006470" y="3180742"/>
            <a:ext cx="12014238" cy="68580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053376781"/>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F7C91-63A4-2543-8EF8-087C2711F338}"/>
              </a:ext>
            </a:extLst>
          </p:cNvPr>
          <p:cNvSpPr>
            <a:spLocks noGrp="1"/>
          </p:cNvSpPr>
          <p:nvPr>
            <p:ph type="title"/>
          </p:nvPr>
        </p:nvSpPr>
        <p:spPr/>
        <p:txBody>
          <a:bodyPr/>
          <a:lstStyle/>
          <a:p>
            <a:r>
              <a:rPr lang="en-US" dirty="0"/>
              <a:t>Potential benefits of TT for teachers’ CPD</a:t>
            </a:r>
          </a:p>
        </p:txBody>
      </p:sp>
      <p:sp>
        <p:nvSpPr>
          <p:cNvPr id="3" name="Text Placeholder 2">
            <a:extLst>
              <a:ext uri="{FF2B5EF4-FFF2-40B4-BE49-F238E27FC236}">
                <a16:creationId xmlns:a16="http://schemas.microsoft.com/office/drawing/2014/main" id="{B6045AFB-34F4-4348-ADAF-4AB78ED5FB81}"/>
              </a:ext>
            </a:extLst>
          </p:cNvPr>
          <p:cNvSpPr>
            <a:spLocks noGrp="1"/>
          </p:cNvSpPr>
          <p:nvPr>
            <p:ph type="body" sz="quarter" idx="1"/>
          </p:nvPr>
        </p:nvSpPr>
        <p:spPr/>
        <p:txBody>
          <a:bodyPr>
            <a:normAutofit fontScale="62500" lnSpcReduction="20000"/>
          </a:bodyPr>
          <a:lstStyle/>
          <a:p>
            <a:r>
              <a:rPr lang="en-US" dirty="0"/>
              <a:t>These ideas arise in the literature on Team Teaching but can also be elicited from staff through an activity asking teachers to identify the ‘benefits’ and ‘challenges’ they see in adopting Team Teaching…</a:t>
            </a:r>
          </a:p>
        </p:txBody>
      </p:sp>
      <p:sp>
        <p:nvSpPr>
          <p:cNvPr id="5" name="Rectangle 4">
            <a:extLst>
              <a:ext uri="{FF2B5EF4-FFF2-40B4-BE49-F238E27FC236}">
                <a16:creationId xmlns:a16="http://schemas.microsoft.com/office/drawing/2014/main" id="{57065F6C-9E6C-C048-98DE-AA12652237C9}"/>
              </a:ext>
            </a:extLst>
          </p:cNvPr>
          <p:cNvSpPr/>
          <p:nvPr/>
        </p:nvSpPr>
        <p:spPr>
          <a:xfrm>
            <a:off x="7130267" y="3939709"/>
            <a:ext cx="4911892" cy="2554545"/>
          </a:xfrm>
          <a:prstGeom prst="rect">
            <a:avLst/>
          </a:prstGeom>
          <a:solidFill>
            <a:schemeClr val="accent1">
              <a:lumMod val="20000"/>
              <a:lumOff val="80000"/>
            </a:schemeClr>
          </a:solidFill>
        </p:spPr>
        <p:txBody>
          <a:bodyPr wrap="square">
            <a:spAutoFit/>
          </a:bodyPr>
          <a:lstStyle/>
          <a:p>
            <a:pPr lvl="0"/>
            <a:r>
              <a:rPr lang="en-IE" sz="3200" b="1" dirty="0">
                <a:solidFill>
                  <a:schemeClr val="tx1"/>
                </a:solidFill>
              </a:rPr>
              <a:t>Creation</a:t>
            </a:r>
          </a:p>
          <a:p>
            <a:pPr lvl="0"/>
            <a:r>
              <a:rPr lang="en-IE" sz="3200" dirty="0">
                <a:solidFill>
                  <a:schemeClr val="tx1"/>
                </a:solidFill>
              </a:rPr>
              <a:t>Managing, teaching and learning in a more positive environment</a:t>
            </a:r>
          </a:p>
          <a:p>
            <a:pPr lvl="0"/>
            <a:endParaRPr lang="en-GB" sz="3200" dirty="0"/>
          </a:p>
        </p:txBody>
      </p:sp>
      <p:sp>
        <p:nvSpPr>
          <p:cNvPr id="6" name="TextBox 5">
            <a:extLst>
              <a:ext uri="{FF2B5EF4-FFF2-40B4-BE49-F238E27FC236}">
                <a16:creationId xmlns:a16="http://schemas.microsoft.com/office/drawing/2014/main" id="{B1CB7977-5AD8-524E-B07B-F12BAA65554C}"/>
              </a:ext>
            </a:extLst>
          </p:cNvPr>
          <p:cNvSpPr txBox="1"/>
          <p:nvPr/>
        </p:nvSpPr>
        <p:spPr>
          <a:xfrm>
            <a:off x="17824974" y="7591460"/>
            <a:ext cx="4768719" cy="2072362"/>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IE" sz="3200" b="1" dirty="0">
                <a:solidFill>
                  <a:schemeClr val="tx1"/>
                </a:solidFill>
              </a:rPr>
              <a:t>Reflection</a:t>
            </a:r>
          </a:p>
          <a:p>
            <a:pPr lvl="0"/>
            <a:r>
              <a:rPr lang="en-IE" sz="3200" dirty="0">
                <a:solidFill>
                  <a:schemeClr val="tx1"/>
                </a:solidFill>
              </a:rPr>
              <a:t>Opportunity to evaluate one’s own style/practice</a:t>
            </a:r>
          </a:p>
          <a:p>
            <a:pPr lvl="0"/>
            <a:r>
              <a:rPr lang="en-IE" sz="3200" dirty="0">
                <a:solidFill>
                  <a:schemeClr val="tx1"/>
                </a:solidFill>
              </a:rPr>
              <a:t>       </a:t>
            </a:r>
          </a:p>
        </p:txBody>
      </p:sp>
      <p:sp>
        <p:nvSpPr>
          <p:cNvPr id="8" name="TextBox 7">
            <a:extLst>
              <a:ext uri="{FF2B5EF4-FFF2-40B4-BE49-F238E27FC236}">
                <a16:creationId xmlns:a16="http://schemas.microsoft.com/office/drawing/2014/main" id="{87D575D5-1C2F-274F-AB5A-2C6E614F6CFA}"/>
              </a:ext>
            </a:extLst>
          </p:cNvPr>
          <p:cNvSpPr txBox="1"/>
          <p:nvPr/>
        </p:nvSpPr>
        <p:spPr>
          <a:xfrm>
            <a:off x="1206499" y="7551188"/>
            <a:ext cx="5416721" cy="2062103"/>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IE" sz="3200" b="1" dirty="0">
                <a:solidFill>
                  <a:schemeClr val="tx1"/>
                </a:solidFill>
              </a:rPr>
              <a:t>Collaboration</a:t>
            </a:r>
          </a:p>
          <a:p>
            <a:pPr lvl="0"/>
            <a:r>
              <a:rPr lang="en-IE" sz="3200" dirty="0">
                <a:solidFill>
                  <a:schemeClr val="tx1"/>
                </a:solidFill>
              </a:rPr>
              <a:t>Working together in a spirit of mutual support</a:t>
            </a:r>
          </a:p>
          <a:p>
            <a:pPr lvl="0"/>
            <a:endParaRPr lang="en-IE" sz="3200" dirty="0">
              <a:solidFill>
                <a:schemeClr val="tx1"/>
              </a:solidFill>
            </a:endParaRPr>
          </a:p>
        </p:txBody>
      </p:sp>
      <p:sp>
        <p:nvSpPr>
          <p:cNvPr id="9" name="TextBox 8">
            <a:extLst>
              <a:ext uri="{FF2B5EF4-FFF2-40B4-BE49-F238E27FC236}">
                <a16:creationId xmlns:a16="http://schemas.microsoft.com/office/drawing/2014/main" id="{F8AC1E21-369F-4C49-A127-A38DD63FE9E7}"/>
              </a:ext>
            </a:extLst>
          </p:cNvPr>
          <p:cNvSpPr txBox="1"/>
          <p:nvPr/>
        </p:nvSpPr>
        <p:spPr>
          <a:xfrm>
            <a:off x="12549207" y="3929449"/>
            <a:ext cx="4768719" cy="2564805"/>
          </a:xfrm>
          <a:prstGeom prst="rect">
            <a:avLst/>
          </a:prstGeom>
          <a:solidFill>
            <a:schemeClr val="accent1">
              <a:lumMod val="20000"/>
              <a:lumOff val="80000"/>
            </a:schemeClr>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lvl="0"/>
            <a:r>
              <a:rPr lang="en-IE" sz="3200" b="1" dirty="0">
                <a:solidFill>
                  <a:schemeClr val="tx1"/>
                </a:solidFill>
              </a:rPr>
              <a:t>Observation</a:t>
            </a:r>
          </a:p>
          <a:p>
            <a:pPr lvl="0"/>
            <a:r>
              <a:rPr lang="en-IE" sz="3200" dirty="0">
                <a:solidFill>
                  <a:schemeClr val="tx1"/>
                </a:solidFill>
              </a:rPr>
              <a:t>Modelling and comparing styles and teaching strategies </a:t>
            </a:r>
          </a:p>
          <a:p>
            <a:pPr lvl="0"/>
            <a:endParaRPr lang="en-IE" sz="3200" dirty="0">
              <a:solidFill>
                <a:schemeClr val="tx1"/>
              </a:solidFill>
            </a:endParaRPr>
          </a:p>
        </p:txBody>
      </p:sp>
      <p:sp>
        <p:nvSpPr>
          <p:cNvPr id="10" name="Rectangle 9">
            <a:extLst>
              <a:ext uri="{FF2B5EF4-FFF2-40B4-BE49-F238E27FC236}">
                <a16:creationId xmlns:a16="http://schemas.microsoft.com/office/drawing/2014/main" id="{CD4966C7-D81E-294B-80B8-DDA174DCFFF7}"/>
              </a:ext>
            </a:extLst>
          </p:cNvPr>
          <p:cNvSpPr/>
          <p:nvPr/>
        </p:nvSpPr>
        <p:spPr>
          <a:xfrm>
            <a:off x="17824974" y="3964423"/>
            <a:ext cx="4768719" cy="2554545"/>
          </a:xfrm>
          <a:prstGeom prst="rect">
            <a:avLst/>
          </a:prstGeom>
          <a:solidFill>
            <a:schemeClr val="accent1">
              <a:lumMod val="20000"/>
              <a:lumOff val="80000"/>
            </a:schemeClr>
          </a:solidFill>
        </p:spPr>
        <p:txBody>
          <a:bodyPr wrap="square">
            <a:spAutoFit/>
          </a:bodyPr>
          <a:lstStyle/>
          <a:p>
            <a:pPr lvl="0"/>
            <a:r>
              <a:rPr lang="en-IE" sz="3200" b="1" dirty="0">
                <a:solidFill>
                  <a:schemeClr val="tx1"/>
                </a:solidFill>
              </a:rPr>
              <a:t>Experimentation</a:t>
            </a:r>
          </a:p>
          <a:p>
            <a:pPr lvl="0"/>
            <a:r>
              <a:rPr lang="en-IE" sz="3200" dirty="0">
                <a:solidFill>
                  <a:schemeClr val="tx1"/>
                </a:solidFill>
              </a:rPr>
              <a:t>Exploring different pedagogical ideas and approaches</a:t>
            </a:r>
          </a:p>
          <a:p>
            <a:pPr lvl="0"/>
            <a:endParaRPr lang="en-IE" sz="3200" dirty="0">
              <a:solidFill>
                <a:schemeClr val="tx1"/>
              </a:solidFill>
            </a:endParaRPr>
          </a:p>
        </p:txBody>
      </p:sp>
      <p:sp>
        <p:nvSpPr>
          <p:cNvPr id="11" name="Rectangle 10">
            <a:extLst>
              <a:ext uri="{FF2B5EF4-FFF2-40B4-BE49-F238E27FC236}">
                <a16:creationId xmlns:a16="http://schemas.microsoft.com/office/drawing/2014/main" id="{F7A4B9B1-8A82-C742-904A-220A03E9608C}"/>
              </a:ext>
            </a:extLst>
          </p:cNvPr>
          <p:cNvSpPr/>
          <p:nvPr/>
        </p:nvSpPr>
        <p:spPr>
          <a:xfrm>
            <a:off x="7130267" y="7551188"/>
            <a:ext cx="4911892" cy="2062103"/>
          </a:xfrm>
          <a:prstGeom prst="rect">
            <a:avLst/>
          </a:prstGeom>
          <a:solidFill>
            <a:schemeClr val="accent1">
              <a:lumMod val="20000"/>
              <a:lumOff val="80000"/>
            </a:schemeClr>
          </a:solidFill>
        </p:spPr>
        <p:txBody>
          <a:bodyPr wrap="square">
            <a:spAutoFit/>
          </a:bodyPr>
          <a:lstStyle/>
          <a:p>
            <a:pPr lvl="0"/>
            <a:r>
              <a:rPr lang="en-IE" sz="3200" b="1" dirty="0">
                <a:solidFill>
                  <a:schemeClr val="tx1"/>
                </a:solidFill>
              </a:rPr>
              <a:t>Information</a:t>
            </a:r>
          </a:p>
          <a:p>
            <a:pPr lvl="0"/>
            <a:r>
              <a:rPr lang="en-IE" sz="3200" dirty="0">
                <a:solidFill>
                  <a:schemeClr val="tx1"/>
                </a:solidFill>
              </a:rPr>
              <a:t>Teaching and learning</a:t>
            </a:r>
          </a:p>
          <a:p>
            <a:pPr lvl="0"/>
            <a:r>
              <a:rPr lang="en-IE" sz="3200" dirty="0">
                <a:solidFill>
                  <a:schemeClr val="tx1"/>
                </a:solidFill>
              </a:rPr>
              <a:t>progress and outcomes</a:t>
            </a:r>
          </a:p>
          <a:p>
            <a:pPr lvl="0"/>
            <a:endParaRPr lang="en-IE" sz="3200" dirty="0">
              <a:solidFill>
                <a:schemeClr val="tx1"/>
              </a:solidFill>
            </a:endParaRPr>
          </a:p>
        </p:txBody>
      </p:sp>
      <p:sp>
        <p:nvSpPr>
          <p:cNvPr id="12" name="Rectangle 11">
            <a:extLst>
              <a:ext uri="{FF2B5EF4-FFF2-40B4-BE49-F238E27FC236}">
                <a16:creationId xmlns:a16="http://schemas.microsoft.com/office/drawing/2014/main" id="{E6FBD442-61F0-9949-B2D5-A304B79F087E}"/>
              </a:ext>
            </a:extLst>
          </p:cNvPr>
          <p:cNvSpPr/>
          <p:nvPr/>
        </p:nvSpPr>
        <p:spPr>
          <a:xfrm>
            <a:off x="1270658" y="3939709"/>
            <a:ext cx="5352562" cy="2554545"/>
          </a:xfrm>
          <a:prstGeom prst="rect">
            <a:avLst/>
          </a:prstGeom>
          <a:solidFill>
            <a:schemeClr val="accent1">
              <a:lumMod val="20000"/>
              <a:lumOff val="80000"/>
            </a:schemeClr>
          </a:solidFill>
        </p:spPr>
        <p:txBody>
          <a:bodyPr wrap="square">
            <a:spAutoFit/>
          </a:bodyPr>
          <a:lstStyle/>
          <a:p>
            <a:pPr lvl="0"/>
            <a:r>
              <a:rPr lang="en-IE" sz="3200" b="1" dirty="0">
                <a:solidFill>
                  <a:schemeClr val="tx1"/>
                </a:solidFill>
              </a:rPr>
              <a:t>Preparation</a:t>
            </a:r>
          </a:p>
          <a:p>
            <a:pPr lvl="0"/>
            <a:r>
              <a:rPr lang="en-IE" sz="3200" dirty="0">
                <a:solidFill>
                  <a:schemeClr val="tx1"/>
                </a:solidFill>
              </a:rPr>
              <a:t>Planning and sharing of views and ideas for the betterment of students</a:t>
            </a:r>
          </a:p>
          <a:p>
            <a:pPr lvl="0"/>
            <a:endParaRPr lang="en-IE" sz="3200" dirty="0">
              <a:solidFill>
                <a:schemeClr val="tx1"/>
              </a:solidFill>
            </a:endParaRPr>
          </a:p>
        </p:txBody>
      </p:sp>
      <p:sp>
        <p:nvSpPr>
          <p:cNvPr id="13" name="Rectangle 12">
            <a:extLst>
              <a:ext uri="{FF2B5EF4-FFF2-40B4-BE49-F238E27FC236}">
                <a16:creationId xmlns:a16="http://schemas.microsoft.com/office/drawing/2014/main" id="{0E04AA50-8A10-1143-AEDC-943FEAAA4DD3}"/>
              </a:ext>
            </a:extLst>
          </p:cNvPr>
          <p:cNvSpPr/>
          <p:nvPr/>
        </p:nvSpPr>
        <p:spPr>
          <a:xfrm>
            <a:off x="12549206" y="7551188"/>
            <a:ext cx="4768718" cy="2062103"/>
          </a:xfrm>
          <a:prstGeom prst="rect">
            <a:avLst/>
          </a:prstGeom>
          <a:solidFill>
            <a:schemeClr val="accent1">
              <a:lumMod val="20000"/>
              <a:lumOff val="80000"/>
            </a:schemeClr>
          </a:solidFill>
        </p:spPr>
        <p:txBody>
          <a:bodyPr wrap="square">
            <a:spAutoFit/>
          </a:bodyPr>
          <a:lstStyle/>
          <a:p>
            <a:pPr lvl="0"/>
            <a:r>
              <a:rPr lang="en-IE" sz="3200" b="1" dirty="0">
                <a:solidFill>
                  <a:schemeClr val="tx1"/>
                </a:solidFill>
              </a:rPr>
              <a:t>Induction</a:t>
            </a:r>
          </a:p>
          <a:p>
            <a:pPr lvl="0"/>
            <a:r>
              <a:rPr lang="en-IE" sz="3200" dirty="0">
                <a:solidFill>
                  <a:schemeClr val="tx1"/>
                </a:solidFill>
              </a:rPr>
              <a:t>Sharing experience and resources e.g. electronic resources </a:t>
            </a:r>
          </a:p>
        </p:txBody>
      </p:sp>
    </p:spTree>
    <p:extLst>
      <p:ext uri="{BB962C8B-B14F-4D97-AF65-F5344CB8AC3E}">
        <p14:creationId xmlns:p14="http://schemas.microsoft.com/office/powerpoint/2010/main" val="16515678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8C10E-24D6-5E42-9672-1AA18A906E32}"/>
              </a:ext>
            </a:extLst>
          </p:cNvPr>
          <p:cNvSpPr>
            <a:spLocks noGrp="1"/>
          </p:cNvSpPr>
          <p:nvPr>
            <p:ph type="title"/>
          </p:nvPr>
        </p:nvSpPr>
        <p:spPr/>
        <p:txBody>
          <a:bodyPr>
            <a:normAutofit fontScale="90000"/>
          </a:bodyPr>
          <a:lstStyle/>
          <a:p>
            <a:r>
              <a:rPr lang="en-US" dirty="0"/>
              <a:t>Benefits for Pupils (Contrasting withdrawal &amp; TT)</a:t>
            </a:r>
            <a:br>
              <a:rPr lang="en-US" dirty="0"/>
            </a:br>
            <a:endParaRPr lang="en-US" dirty="0"/>
          </a:p>
        </p:txBody>
      </p:sp>
      <p:sp>
        <p:nvSpPr>
          <p:cNvPr id="3" name="Text Placeholder 2">
            <a:extLst>
              <a:ext uri="{FF2B5EF4-FFF2-40B4-BE49-F238E27FC236}">
                <a16:creationId xmlns:a16="http://schemas.microsoft.com/office/drawing/2014/main" id="{C44A376D-1487-3948-9BA7-84AEB77C259B}"/>
              </a:ext>
            </a:extLst>
          </p:cNvPr>
          <p:cNvSpPr>
            <a:spLocks noGrp="1"/>
          </p:cNvSpPr>
          <p:nvPr>
            <p:ph type="body" sz="quarter" idx="1"/>
          </p:nvPr>
        </p:nvSpPr>
        <p:spPr>
          <a:xfrm>
            <a:off x="1206500" y="2308556"/>
            <a:ext cx="10037807" cy="934781"/>
          </a:xfrm>
          <a:solidFill>
            <a:schemeClr val="accent1">
              <a:lumMod val="20000"/>
              <a:lumOff val="80000"/>
            </a:schemeClr>
          </a:solidFill>
        </p:spPr>
        <p:txBody>
          <a:bodyPr>
            <a:normAutofit lnSpcReduction="10000"/>
          </a:bodyPr>
          <a:lstStyle/>
          <a:p>
            <a:r>
              <a:rPr lang="en-IE" sz="6000" dirty="0">
                <a:latin typeface="Arial" charset="0"/>
                <a:cs typeface="Tahoma" charset="0"/>
              </a:rPr>
              <a:t>Withdrawal Offers…</a:t>
            </a:r>
            <a:endParaRPr lang="en-US" dirty="0"/>
          </a:p>
        </p:txBody>
      </p:sp>
      <p:sp>
        <p:nvSpPr>
          <p:cNvPr id="4" name="Text Placeholder 3">
            <a:extLst>
              <a:ext uri="{FF2B5EF4-FFF2-40B4-BE49-F238E27FC236}">
                <a16:creationId xmlns:a16="http://schemas.microsoft.com/office/drawing/2014/main" id="{E589E948-EF36-494B-B817-D15F52DBFFC9}"/>
              </a:ext>
            </a:extLst>
          </p:cNvPr>
          <p:cNvSpPr>
            <a:spLocks noGrp="1"/>
          </p:cNvSpPr>
          <p:nvPr>
            <p:ph type="body" idx="21"/>
          </p:nvPr>
        </p:nvSpPr>
        <p:spPr>
          <a:xfrm>
            <a:off x="1206500" y="3462881"/>
            <a:ext cx="10037807" cy="6790238"/>
          </a:xfrm>
          <a:solidFill>
            <a:schemeClr val="accent1">
              <a:lumMod val="20000"/>
              <a:lumOff val="80000"/>
            </a:schemeClr>
          </a:solidFill>
        </p:spPr>
        <p:txBody>
          <a:bodyPr>
            <a:normAutofit fontScale="85000" lnSpcReduction="20000"/>
          </a:bodyPr>
          <a:lstStyle/>
          <a:p>
            <a:pPr marL="0" indent="0"/>
            <a:r>
              <a:rPr lang="en-IE" dirty="0">
                <a:latin typeface="Arial" charset="0"/>
                <a:cs typeface="Tahoma" charset="0"/>
              </a:rPr>
              <a:t>Confidentiality </a:t>
            </a:r>
          </a:p>
          <a:p>
            <a:pPr marL="0" indent="0"/>
            <a:r>
              <a:rPr lang="en-IE" dirty="0">
                <a:latin typeface="Arial" charset="0"/>
                <a:cs typeface="Tahoma" charset="0"/>
              </a:rPr>
              <a:t>Quieter environment</a:t>
            </a:r>
          </a:p>
          <a:p>
            <a:pPr marL="0" indent="0"/>
            <a:r>
              <a:rPr lang="en-IE" dirty="0">
                <a:latin typeface="Arial" charset="0"/>
                <a:cs typeface="Tahoma" charset="0"/>
              </a:rPr>
              <a:t>More time and individualised attention</a:t>
            </a:r>
          </a:p>
          <a:p>
            <a:pPr marL="0" indent="0"/>
            <a:r>
              <a:rPr lang="en-IE" dirty="0">
                <a:latin typeface="Arial" charset="0"/>
                <a:cs typeface="Tahoma" charset="0"/>
              </a:rPr>
              <a:t>More appropriate pace </a:t>
            </a:r>
          </a:p>
          <a:p>
            <a:pPr marL="0" indent="0"/>
            <a:r>
              <a:rPr lang="en-IE" dirty="0">
                <a:latin typeface="Arial" charset="0"/>
                <a:cs typeface="Tahoma" charset="0"/>
              </a:rPr>
              <a:t>Easy use of ICT</a:t>
            </a:r>
          </a:p>
          <a:p>
            <a:pPr marL="0" indent="0"/>
            <a:r>
              <a:rPr lang="en-IE" dirty="0">
                <a:latin typeface="Arial" charset="0"/>
                <a:cs typeface="Tahoma" charset="0"/>
              </a:rPr>
              <a:t>Similar ability groups</a:t>
            </a:r>
          </a:p>
          <a:p>
            <a:pPr marL="0" indent="0"/>
            <a:r>
              <a:rPr lang="en-IE" dirty="0">
                <a:latin typeface="Arial" charset="0"/>
                <a:cs typeface="Tahoma" charset="0"/>
              </a:rPr>
              <a:t>Concentration level</a:t>
            </a:r>
          </a:p>
          <a:p>
            <a:pPr marL="0" indent="0">
              <a:buNone/>
            </a:pPr>
            <a:endParaRPr lang="en-US" dirty="0"/>
          </a:p>
        </p:txBody>
      </p:sp>
      <p:sp>
        <p:nvSpPr>
          <p:cNvPr id="5" name="Text Placeholder 2">
            <a:extLst>
              <a:ext uri="{FF2B5EF4-FFF2-40B4-BE49-F238E27FC236}">
                <a16:creationId xmlns:a16="http://schemas.microsoft.com/office/drawing/2014/main" id="{4F8BC4B8-DFA3-A642-8BDA-75933AF507C3}"/>
              </a:ext>
            </a:extLst>
          </p:cNvPr>
          <p:cNvSpPr txBox="1">
            <a:spLocks/>
          </p:cNvSpPr>
          <p:nvPr/>
        </p:nvSpPr>
        <p:spPr>
          <a:xfrm>
            <a:off x="12191999" y="2315813"/>
            <a:ext cx="10104051" cy="934781"/>
          </a:xfrm>
          <a:prstGeom prst="rect">
            <a:avLst/>
          </a:prstGeom>
          <a:solidFill>
            <a:schemeClr val="accent1">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lnSpcReduction="10000"/>
          </a:bodyPr>
          <a:lst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Arial"/>
                <a:ea typeface="Arial"/>
                <a:cs typeface="Arial"/>
                <a:sym typeface="Arial"/>
              </a:defRPr>
            </a:lvl1pPr>
            <a:lvl2pPr marL="13081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2pPr>
            <a:lvl3pPr marL="19177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3pPr>
            <a:lvl4pPr marL="25273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4pPr>
            <a:lvl5pPr marL="31369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5pPr>
            <a:lvl6pPr marL="35052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6pPr>
            <a:lvl7pPr marL="4114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7pPr>
            <a:lvl8pPr marL="4724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8pPr>
            <a:lvl9pPr marL="5334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9pPr>
          </a:lstStyle>
          <a:p>
            <a:r>
              <a:rPr lang="en-IE" sz="6000" dirty="0">
                <a:latin typeface="Arial" charset="0"/>
                <a:cs typeface="Tahoma" charset="0"/>
              </a:rPr>
              <a:t>Team-Teaching Offers…</a:t>
            </a:r>
            <a:endParaRPr lang="en-US" dirty="0"/>
          </a:p>
        </p:txBody>
      </p:sp>
      <p:sp>
        <p:nvSpPr>
          <p:cNvPr id="6" name="Text Placeholder 3">
            <a:extLst>
              <a:ext uri="{FF2B5EF4-FFF2-40B4-BE49-F238E27FC236}">
                <a16:creationId xmlns:a16="http://schemas.microsoft.com/office/drawing/2014/main" id="{C7F5A98E-BA11-9D4B-9526-EA53473EE477}"/>
              </a:ext>
            </a:extLst>
          </p:cNvPr>
          <p:cNvSpPr txBox="1">
            <a:spLocks/>
          </p:cNvSpPr>
          <p:nvPr/>
        </p:nvSpPr>
        <p:spPr>
          <a:xfrm>
            <a:off x="12192000" y="3462881"/>
            <a:ext cx="10104051" cy="6790238"/>
          </a:xfrm>
          <a:prstGeom prst="rect">
            <a:avLst/>
          </a:prstGeom>
          <a:solidFill>
            <a:schemeClr val="accent1">
              <a:lumMod val="20000"/>
              <a:lumOff val="80000"/>
            </a:schemeClr>
          </a:solidFill>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85000" lnSpcReduction="2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Arial"/>
                <a:ea typeface="Arial"/>
                <a:cs typeface="Arial"/>
                <a:sym typeface="Arial"/>
              </a:defRPr>
            </a:lvl1pPr>
            <a:lvl2pPr marL="1066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2pPr>
            <a:lvl3pPr marL="1676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3pPr>
            <a:lvl4pPr marL="2286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4pPr>
            <a:lvl5pPr marL="28956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5pPr>
            <a:lvl6pPr marL="35052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6pPr>
            <a:lvl7pPr marL="4114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7pPr>
            <a:lvl8pPr marL="4724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8pPr>
            <a:lvl9pPr marL="5334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9pPr>
          </a:lstStyle>
          <a:p>
            <a:pPr marL="0" indent="0"/>
            <a:r>
              <a:rPr lang="en-IE" dirty="0">
                <a:latin typeface="Arial" charset="0"/>
                <a:cs typeface="Tahoma" charset="0"/>
              </a:rPr>
              <a:t>Self-esteem</a:t>
            </a:r>
          </a:p>
          <a:p>
            <a:pPr marL="0" indent="0"/>
            <a:r>
              <a:rPr lang="en-IE" dirty="0">
                <a:latin typeface="Arial" charset="0"/>
                <a:cs typeface="Tahoma" charset="0"/>
              </a:rPr>
              <a:t>Continuity of learning</a:t>
            </a:r>
          </a:p>
          <a:p>
            <a:pPr marL="0" indent="0"/>
            <a:r>
              <a:rPr lang="en-IE" dirty="0">
                <a:latin typeface="Arial" charset="0"/>
                <a:cs typeface="Tahoma" charset="0"/>
              </a:rPr>
              <a:t>Social inclusion</a:t>
            </a:r>
          </a:p>
          <a:p>
            <a:pPr marL="0" indent="0"/>
            <a:r>
              <a:rPr lang="en-IE" dirty="0">
                <a:latin typeface="Arial" charset="0"/>
                <a:cs typeface="Tahoma" charset="0"/>
              </a:rPr>
              <a:t>Interactivity and engagement </a:t>
            </a:r>
          </a:p>
          <a:p>
            <a:pPr marL="0" indent="0"/>
            <a:r>
              <a:rPr lang="en-IE" dirty="0">
                <a:latin typeface="Arial" charset="0"/>
                <a:cs typeface="Tahoma" charset="0"/>
              </a:rPr>
              <a:t>Practical benefits</a:t>
            </a:r>
          </a:p>
          <a:p>
            <a:pPr marL="0" indent="0"/>
            <a:r>
              <a:rPr lang="en-IE" dirty="0">
                <a:latin typeface="Arial" charset="0"/>
                <a:cs typeface="Tahoma" charset="0"/>
              </a:rPr>
              <a:t>Peer support</a:t>
            </a:r>
          </a:p>
          <a:p>
            <a:pPr marL="0" indent="0"/>
            <a:r>
              <a:rPr lang="en-IE" dirty="0">
                <a:latin typeface="Arial" charset="0"/>
                <a:cs typeface="Tahoma" charset="0"/>
              </a:rPr>
              <a:t>Experience different teaching methods </a:t>
            </a:r>
            <a:endParaRPr lang="en-US" dirty="0"/>
          </a:p>
        </p:txBody>
      </p:sp>
    </p:spTree>
    <p:extLst>
      <p:ext uri="{BB962C8B-B14F-4D97-AF65-F5344CB8AC3E}">
        <p14:creationId xmlns:p14="http://schemas.microsoft.com/office/powerpoint/2010/main" val="1305238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5791A-770E-B14B-BF71-12C20B9EACE3}"/>
              </a:ext>
            </a:extLst>
          </p:cNvPr>
          <p:cNvSpPr>
            <a:spLocks noGrp="1"/>
          </p:cNvSpPr>
          <p:nvPr>
            <p:ph type="title"/>
          </p:nvPr>
        </p:nvSpPr>
        <p:spPr/>
        <p:txBody>
          <a:bodyPr/>
          <a:lstStyle/>
          <a:p>
            <a:r>
              <a:rPr lang="en-US" dirty="0"/>
              <a:t>Activity: thinking through the concerns </a:t>
            </a:r>
          </a:p>
        </p:txBody>
      </p:sp>
      <p:sp>
        <p:nvSpPr>
          <p:cNvPr id="3" name="Text Placeholder 2">
            <a:extLst>
              <a:ext uri="{FF2B5EF4-FFF2-40B4-BE49-F238E27FC236}">
                <a16:creationId xmlns:a16="http://schemas.microsoft.com/office/drawing/2014/main" id="{03D8703C-B5E0-FF45-9197-32282003AABB}"/>
              </a:ext>
            </a:extLst>
          </p:cNvPr>
          <p:cNvSpPr>
            <a:spLocks noGrp="1"/>
          </p:cNvSpPr>
          <p:nvPr>
            <p:ph type="body" sz="quarter" idx="1"/>
          </p:nvPr>
        </p:nvSpPr>
        <p:spPr/>
        <p:txBody>
          <a:bodyPr>
            <a:normAutofit fontScale="62500" lnSpcReduction="20000"/>
          </a:bodyPr>
          <a:lstStyle/>
          <a:p>
            <a:r>
              <a:rPr lang="en-US" dirty="0"/>
              <a:t>Questions intended to explore concerns teachers often have … and discuss how these may be overcome!</a:t>
            </a:r>
          </a:p>
        </p:txBody>
      </p:sp>
      <p:sp>
        <p:nvSpPr>
          <p:cNvPr id="6" name="Oval Callout 5">
            <a:extLst>
              <a:ext uri="{FF2B5EF4-FFF2-40B4-BE49-F238E27FC236}">
                <a16:creationId xmlns:a16="http://schemas.microsoft.com/office/drawing/2014/main" id="{CE7501AA-F764-904F-AA79-6838FBF2BF1E}"/>
              </a:ext>
            </a:extLst>
          </p:cNvPr>
          <p:cNvSpPr/>
          <p:nvPr/>
        </p:nvSpPr>
        <p:spPr>
          <a:xfrm>
            <a:off x="19484415" y="6433423"/>
            <a:ext cx="3339548" cy="2914134"/>
          </a:xfrm>
          <a:prstGeom prst="wedgeEllipseCallou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Will all students benefit? </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
        <p:nvSpPr>
          <p:cNvPr id="7" name="Oval Callout 6">
            <a:extLst>
              <a:ext uri="{FF2B5EF4-FFF2-40B4-BE49-F238E27FC236}">
                <a16:creationId xmlns:a16="http://schemas.microsoft.com/office/drawing/2014/main" id="{5F6C6BD7-FF38-904A-A607-E84DF9B5944A}"/>
              </a:ext>
            </a:extLst>
          </p:cNvPr>
          <p:cNvSpPr/>
          <p:nvPr/>
        </p:nvSpPr>
        <p:spPr>
          <a:xfrm>
            <a:off x="10805642" y="3519289"/>
            <a:ext cx="4293704" cy="2914134"/>
          </a:xfrm>
          <a:prstGeom prst="wedgeEllipseCallou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Will it cause a strain on staff relationships?</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
        <p:nvSpPr>
          <p:cNvPr id="8" name="Oval Callout 7">
            <a:extLst>
              <a:ext uri="{FF2B5EF4-FFF2-40B4-BE49-F238E27FC236}">
                <a16:creationId xmlns:a16="http://schemas.microsoft.com/office/drawing/2014/main" id="{0F8B82D5-159B-B846-AD04-15C86B667FAF}"/>
              </a:ext>
            </a:extLst>
          </p:cNvPr>
          <p:cNvSpPr/>
          <p:nvPr/>
        </p:nvSpPr>
        <p:spPr>
          <a:xfrm>
            <a:off x="7515483" y="7330012"/>
            <a:ext cx="4192625" cy="2914134"/>
          </a:xfrm>
          <a:prstGeom prst="wedgeEllipseCallout">
            <a:avLst>
              <a:gd name="adj1" fmla="val 27528"/>
              <a:gd name="adj2" fmla="val 52950"/>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What if it doesn’t work out? </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
        <p:nvSpPr>
          <p:cNvPr id="9" name="Oval Callout 8">
            <a:extLst>
              <a:ext uri="{FF2B5EF4-FFF2-40B4-BE49-F238E27FC236}">
                <a16:creationId xmlns:a16="http://schemas.microsoft.com/office/drawing/2014/main" id="{B97709DA-E7FF-CB44-ABB5-7A7E4D5F625B}"/>
              </a:ext>
            </a:extLst>
          </p:cNvPr>
          <p:cNvSpPr/>
          <p:nvPr/>
        </p:nvSpPr>
        <p:spPr>
          <a:xfrm>
            <a:off x="16394136" y="3161084"/>
            <a:ext cx="4472608" cy="2914134"/>
          </a:xfrm>
          <a:prstGeom prst="wedgeEllipseCallout">
            <a:avLst>
              <a:gd name="adj1" fmla="val -33928"/>
              <a:gd name="adj2" fmla="val 55366"/>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Will team-teaching classes be </a:t>
            </a:r>
            <a:r>
              <a:rPr lang="en-US" sz="3200" dirty="0" err="1"/>
              <a:t>stigmatised</a:t>
            </a:r>
            <a:r>
              <a:rPr lang="en-US" sz="3200" dirty="0"/>
              <a:t>? </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
        <p:nvSpPr>
          <p:cNvPr id="10" name="Oval Callout 9">
            <a:extLst>
              <a:ext uri="{FF2B5EF4-FFF2-40B4-BE49-F238E27FC236}">
                <a16:creationId xmlns:a16="http://schemas.microsoft.com/office/drawing/2014/main" id="{68B83693-FB57-2247-96A0-960014C1C378}"/>
              </a:ext>
            </a:extLst>
          </p:cNvPr>
          <p:cNvSpPr/>
          <p:nvPr/>
        </p:nvSpPr>
        <p:spPr>
          <a:xfrm>
            <a:off x="1631331" y="3103064"/>
            <a:ext cx="3495870" cy="2914134"/>
          </a:xfrm>
          <a:prstGeom prst="wedgeEllipseCallout">
            <a:avLst>
              <a:gd name="adj1" fmla="val 26274"/>
              <a:gd name="adj2" fmla="val 57132"/>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Where will we get time to plan? </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
        <p:nvSpPr>
          <p:cNvPr id="11" name="Oval Callout 10">
            <a:extLst>
              <a:ext uri="{FF2B5EF4-FFF2-40B4-BE49-F238E27FC236}">
                <a16:creationId xmlns:a16="http://schemas.microsoft.com/office/drawing/2014/main" id="{02DDF0E5-831B-4B4D-B9AF-A0273BAC8491}"/>
              </a:ext>
            </a:extLst>
          </p:cNvPr>
          <p:cNvSpPr/>
          <p:nvPr/>
        </p:nvSpPr>
        <p:spPr>
          <a:xfrm>
            <a:off x="5954746" y="3217757"/>
            <a:ext cx="4472609" cy="3606602"/>
          </a:xfrm>
          <a:prstGeom prst="wedgeEllipseCallout">
            <a:avLst>
              <a:gd name="adj1" fmla="val 27167"/>
              <a:gd name="adj2" fmla="val 51477"/>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How do we ensure that the workload will be shared equally?</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
        <p:nvSpPr>
          <p:cNvPr id="12" name="Oval Callout 11">
            <a:extLst>
              <a:ext uri="{FF2B5EF4-FFF2-40B4-BE49-F238E27FC236}">
                <a16:creationId xmlns:a16="http://schemas.microsoft.com/office/drawing/2014/main" id="{0A8172D7-C3E5-E341-BCBC-F8FEE2772CFE}"/>
              </a:ext>
            </a:extLst>
          </p:cNvPr>
          <p:cNvSpPr/>
          <p:nvPr/>
        </p:nvSpPr>
        <p:spPr>
          <a:xfrm>
            <a:off x="2336902" y="6734598"/>
            <a:ext cx="3617844" cy="2914134"/>
          </a:xfrm>
          <a:prstGeom prst="wedgeEllipseCallout">
            <a:avLst>
              <a:gd name="adj1" fmla="val 29166"/>
              <a:gd name="adj2" fmla="val 60535"/>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How will we assess/review/evaluate progress?</a:t>
            </a: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
        <p:nvSpPr>
          <p:cNvPr id="13" name="Oval Callout 12">
            <a:extLst>
              <a:ext uri="{FF2B5EF4-FFF2-40B4-BE49-F238E27FC236}">
                <a16:creationId xmlns:a16="http://schemas.microsoft.com/office/drawing/2014/main" id="{84689718-3823-A840-BAC2-0D9D375312D1}"/>
              </a:ext>
            </a:extLst>
          </p:cNvPr>
          <p:cNvSpPr/>
          <p:nvPr/>
        </p:nvSpPr>
        <p:spPr>
          <a:xfrm>
            <a:off x="13731053" y="6663538"/>
            <a:ext cx="4192625" cy="3606602"/>
          </a:xfrm>
          <a:prstGeom prst="wedgeEllipseCallout">
            <a:avLst>
              <a:gd name="adj1" fmla="val -38376"/>
              <a:gd name="adj2" fmla="val 47067"/>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sz="3200" dirty="0"/>
              <a:t>Will parents agree to this form of support?</a:t>
            </a:r>
          </a:p>
          <a:p>
            <a:pPr marL="0" marR="0" indent="0" algn="ctr" defTabSz="2438337"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000000"/>
              </a:solidFill>
              <a:effectLst/>
              <a:uFillTx/>
              <a:latin typeface="+mj-lt"/>
              <a:ea typeface="+mj-ea"/>
              <a:cs typeface="+mj-cs"/>
              <a:sym typeface="Helvetica Neue"/>
            </a:endParaRPr>
          </a:p>
        </p:txBody>
      </p:sp>
    </p:spTree>
    <p:extLst>
      <p:ext uri="{BB962C8B-B14F-4D97-AF65-F5344CB8AC3E}">
        <p14:creationId xmlns:p14="http://schemas.microsoft.com/office/powerpoint/2010/main" val="286120291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2B69E-7D0F-0A49-BF6B-240063EB4493}"/>
              </a:ext>
            </a:extLst>
          </p:cNvPr>
          <p:cNvSpPr>
            <a:spLocks noGrp="1"/>
          </p:cNvSpPr>
          <p:nvPr>
            <p:ph type="title"/>
          </p:nvPr>
        </p:nvSpPr>
        <p:spPr/>
        <p:txBody>
          <a:bodyPr/>
          <a:lstStyle/>
          <a:p>
            <a:r>
              <a:rPr lang="en-US" dirty="0"/>
              <a:t>Considerations for teachers </a:t>
            </a:r>
          </a:p>
        </p:txBody>
      </p:sp>
      <p:sp>
        <p:nvSpPr>
          <p:cNvPr id="4" name="Text Placeholder 3">
            <a:extLst>
              <a:ext uri="{FF2B5EF4-FFF2-40B4-BE49-F238E27FC236}">
                <a16:creationId xmlns:a16="http://schemas.microsoft.com/office/drawing/2014/main" id="{5AE8F88E-9CEB-BC46-BCD6-CF023BE786C8}"/>
              </a:ext>
            </a:extLst>
          </p:cNvPr>
          <p:cNvSpPr>
            <a:spLocks noGrp="1"/>
          </p:cNvSpPr>
          <p:nvPr>
            <p:ph type="body" idx="21"/>
          </p:nvPr>
        </p:nvSpPr>
        <p:spPr>
          <a:xfrm>
            <a:off x="1206500" y="2385664"/>
            <a:ext cx="21971000" cy="8256014"/>
          </a:xfrm>
        </p:spPr>
        <p:txBody>
          <a:bodyPr>
            <a:normAutofit fontScale="77500" lnSpcReduction="20000"/>
          </a:bodyPr>
          <a:lstStyle/>
          <a:p>
            <a:r>
              <a:rPr lang="en-IE" dirty="0"/>
              <a:t>Start on a </a:t>
            </a:r>
            <a:r>
              <a:rPr lang="en-IE" b="1" dirty="0"/>
              <a:t>small scale </a:t>
            </a:r>
            <a:r>
              <a:rPr lang="en-IE" dirty="0"/>
              <a:t>and </a:t>
            </a:r>
            <a:r>
              <a:rPr lang="en-IE" b="1" dirty="0"/>
              <a:t>slowly</a:t>
            </a:r>
            <a:r>
              <a:rPr lang="en-IE" dirty="0"/>
              <a:t> to avoid over-load </a:t>
            </a:r>
          </a:p>
          <a:p>
            <a:r>
              <a:rPr lang="en-IE" dirty="0"/>
              <a:t>Initial stages can take </a:t>
            </a:r>
            <a:r>
              <a:rPr lang="en-IE" b="1" dirty="0"/>
              <a:t>hard work, collaboration, open mindedness </a:t>
            </a:r>
            <a:r>
              <a:rPr lang="en-IE" dirty="0"/>
              <a:t>and </a:t>
            </a:r>
            <a:r>
              <a:rPr lang="en-IE" b="1" dirty="0"/>
              <a:t>dedication</a:t>
            </a:r>
          </a:p>
          <a:p>
            <a:r>
              <a:rPr lang="en-IE" dirty="0"/>
              <a:t>Team teaching should </a:t>
            </a:r>
            <a:r>
              <a:rPr lang="en-IE" b="1" dirty="0"/>
              <a:t>be part of a flexible menu of options </a:t>
            </a:r>
            <a:r>
              <a:rPr lang="en-IE" dirty="0"/>
              <a:t>to support teachers and students</a:t>
            </a:r>
          </a:p>
          <a:p>
            <a:r>
              <a:rPr lang="en-IE" dirty="0"/>
              <a:t>Clarify</a:t>
            </a:r>
            <a:r>
              <a:rPr lang="en-IE" b="1" dirty="0"/>
              <a:t> roles and responsibilities</a:t>
            </a:r>
          </a:p>
          <a:p>
            <a:r>
              <a:rPr lang="en-IE" dirty="0"/>
              <a:t>Establish a </a:t>
            </a:r>
            <a:r>
              <a:rPr lang="en-IE" b="1" dirty="0"/>
              <a:t>common framework </a:t>
            </a:r>
            <a:r>
              <a:rPr lang="en-IE" dirty="0"/>
              <a:t>for team teaching</a:t>
            </a:r>
          </a:p>
          <a:p>
            <a:pPr lvl="1"/>
            <a:r>
              <a:rPr lang="en-IE" sz="2400" dirty="0"/>
              <a:t>Planning, delivery and review</a:t>
            </a:r>
          </a:p>
          <a:p>
            <a:r>
              <a:rPr lang="en-IE" b="1" dirty="0"/>
              <a:t>Respect</a:t>
            </a:r>
            <a:r>
              <a:rPr lang="en-IE" dirty="0"/>
              <a:t> each other's skills and motivation</a:t>
            </a:r>
          </a:p>
          <a:p>
            <a:r>
              <a:rPr lang="en-IE" dirty="0"/>
              <a:t>Both teachers should be seen as </a:t>
            </a:r>
            <a:r>
              <a:rPr lang="en-IE" b="1" dirty="0"/>
              <a:t>equals </a:t>
            </a:r>
            <a:r>
              <a:rPr lang="en-IE" dirty="0"/>
              <a:t>in team teaching</a:t>
            </a:r>
          </a:p>
          <a:p>
            <a:r>
              <a:rPr lang="en-IE" dirty="0"/>
              <a:t>Set a </a:t>
            </a:r>
            <a:r>
              <a:rPr lang="en-IE" b="1" dirty="0"/>
              <a:t>review date </a:t>
            </a:r>
            <a:r>
              <a:rPr lang="en-IE" dirty="0"/>
              <a:t>– Reflect, re-design and celebrate!</a:t>
            </a:r>
            <a:endParaRPr lang="en-IE" dirty="0">
              <a:cs typeface="Calibri"/>
            </a:endParaRPr>
          </a:p>
          <a:p>
            <a:endParaRPr lang="en-US" dirty="0"/>
          </a:p>
        </p:txBody>
      </p:sp>
      <p:sp>
        <p:nvSpPr>
          <p:cNvPr id="3" name="Rounded Rectangle 2">
            <a:extLst>
              <a:ext uri="{FF2B5EF4-FFF2-40B4-BE49-F238E27FC236}">
                <a16:creationId xmlns:a16="http://schemas.microsoft.com/office/drawing/2014/main" id="{B5C519B5-F1CE-554E-91DF-100B199481E7}"/>
              </a:ext>
            </a:extLst>
          </p:cNvPr>
          <p:cNvSpPr/>
          <p:nvPr/>
        </p:nvSpPr>
        <p:spPr>
          <a:xfrm>
            <a:off x="15325587" y="5724422"/>
            <a:ext cx="7255565" cy="3110071"/>
          </a:xfrm>
          <a:prstGeom prst="roundRec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en-US" sz="4400" b="1" i="0" u="none" strike="noStrike" cap="none" spc="0" normalizeH="0" baseline="0" dirty="0">
                <a:ln>
                  <a:noFill/>
                </a:ln>
                <a:solidFill>
                  <a:srgbClr val="000000"/>
                </a:solidFill>
                <a:effectLst/>
                <a:uFillTx/>
                <a:latin typeface="+mj-lt"/>
                <a:ea typeface="+mj-ea"/>
                <a:cs typeface="+mj-cs"/>
                <a:sym typeface="Helvetica Neue"/>
              </a:rPr>
              <a:t>See additional resources in the ‘Team Teaching Toolkit’ that accompany these slides. </a:t>
            </a:r>
          </a:p>
        </p:txBody>
      </p:sp>
    </p:spTree>
    <p:extLst>
      <p:ext uri="{BB962C8B-B14F-4D97-AF65-F5344CB8AC3E}">
        <p14:creationId xmlns:p14="http://schemas.microsoft.com/office/powerpoint/2010/main" val="134723047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C0FEA-F27B-0C43-82D8-E5A91A50B027}"/>
              </a:ext>
            </a:extLst>
          </p:cNvPr>
          <p:cNvSpPr>
            <a:spLocks noGrp="1"/>
          </p:cNvSpPr>
          <p:nvPr>
            <p:ph type="title"/>
          </p:nvPr>
        </p:nvSpPr>
        <p:spPr/>
        <p:txBody>
          <a:bodyPr/>
          <a:lstStyle/>
          <a:p>
            <a:r>
              <a:rPr lang="en-US" dirty="0"/>
              <a:t>Content of the following slides…</a:t>
            </a:r>
          </a:p>
        </p:txBody>
      </p:sp>
      <p:sp>
        <p:nvSpPr>
          <p:cNvPr id="4" name="Text Placeholder 3">
            <a:extLst>
              <a:ext uri="{FF2B5EF4-FFF2-40B4-BE49-F238E27FC236}">
                <a16:creationId xmlns:a16="http://schemas.microsoft.com/office/drawing/2014/main" id="{6B439338-E42B-F74C-A016-BA56967AD0D4}"/>
              </a:ext>
            </a:extLst>
          </p:cNvPr>
          <p:cNvSpPr>
            <a:spLocks noGrp="1"/>
          </p:cNvSpPr>
          <p:nvPr>
            <p:ph type="body" idx="21"/>
          </p:nvPr>
        </p:nvSpPr>
        <p:spPr>
          <a:xfrm>
            <a:off x="1206500" y="2220920"/>
            <a:ext cx="21971000" cy="8256014"/>
          </a:xfrm>
        </p:spPr>
        <p:txBody>
          <a:bodyPr>
            <a:normAutofit/>
          </a:bodyPr>
          <a:lstStyle/>
          <a:p>
            <a:r>
              <a:rPr lang="en-US" dirty="0"/>
              <a:t>Two suggested ‘workshops warm up’ activities</a:t>
            </a:r>
          </a:p>
          <a:p>
            <a:r>
              <a:rPr lang="en-US" dirty="0"/>
              <a:t>A note on terminology</a:t>
            </a:r>
          </a:p>
          <a:p>
            <a:r>
              <a:rPr lang="en-US" dirty="0"/>
              <a:t>Six models of Team Teaching (see also poster with details and definitions)</a:t>
            </a:r>
          </a:p>
          <a:p>
            <a:r>
              <a:rPr lang="en-US" dirty="0"/>
              <a:t>Policy in the Irish context </a:t>
            </a:r>
          </a:p>
          <a:p>
            <a:r>
              <a:rPr lang="en-US" dirty="0"/>
              <a:t>Research: National and International </a:t>
            </a:r>
          </a:p>
          <a:p>
            <a:r>
              <a:rPr lang="en-US" dirty="0"/>
              <a:t>Activity to explore </a:t>
            </a:r>
            <a:r>
              <a:rPr lang="en-US" b="1" dirty="0"/>
              <a:t>Benefits </a:t>
            </a:r>
            <a:r>
              <a:rPr lang="en-US" dirty="0"/>
              <a:t>and</a:t>
            </a:r>
            <a:r>
              <a:rPr lang="en-US" b="1" dirty="0"/>
              <a:t> Challenges </a:t>
            </a:r>
            <a:r>
              <a:rPr lang="en-US" dirty="0"/>
              <a:t>of Team Teaching</a:t>
            </a:r>
          </a:p>
          <a:p>
            <a:r>
              <a:rPr lang="en-US" dirty="0"/>
              <a:t>Questions to consider … (see also Protocol document)</a:t>
            </a:r>
          </a:p>
        </p:txBody>
      </p:sp>
    </p:spTree>
    <p:extLst>
      <p:ext uri="{BB962C8B-B14F-4D97-AF65-F5344CB8AC3E}">
        <p14:creationId xmlns:p14="http://schemas.microsoft.com/office/powerpoint/2010/main" val="130922283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E9D4BD-CC43-BA44-AC85-01C628ADE162}"/>
              </a:ext>
            </a:extLst>
          </p:cNvPr>
          <p:cNvSpPr>
            <a:spLocks noGrp="1"/>
          </p:cNvSpPr>
          <p:nvPr>
            <p:ph type="title"/>
          </p:nvPr>
        </p:nvSpPr>
        <p:spPr>
          <a:xfrm>
            <a:off x="1206500" y="561114"/>
            <a:ext cx="21971000" cy="1433164"/>
          </a:xfrm>
        </p:spPr>
        <p:txBody>
          <a:bodyPr/>
          <a:lstStyle/>
          <a:p>
            <a:r>
              <a:rPr lang="en-US" dirty="0"/>
              <a:t>Warm up activity (suggestions)</a:t>
            </a:r>
          </a:p>
        </p:txBody>
      </p:sp>
      <p:sp>
        <p:nvSpPr>
          <p:cNvPr id="3" name="Text Placeholder 2">
            <a:extLst>
              <a:ext uri="{FF2B5EF4-FFF2-40B4-BE49-F238E27FC236}">
                <a16:creationId xmlns:a16="http://schemas.microsoft.com/office/drawing/2014/main" id="{7B354274-3F37-B142-B2C3-BD761424A0EC}"/>
              </a:ext>
            </a:extLst>
          </p:cNvPr>
          <p:cNvSpPr>
            <a:spLocks noGrp="1"/>
          </p:cNvSpPr>
          <p:nvPr>
            <p:ph type="body" sz="quarter" idx="1"/>
          </p:nvPr>
        </p:nvSpPr>
        <p:spPr>
          <a:xfrm>
            <a:off x="1218663" y="2089266"/>
            <a:ext cx="9229587" cy="934781"/>
          </a:xfrm>
        </p:spPr>
        <p:txBody>
          <a:bodyPr/>
          <a:lstStyle/>
          <a:p>
            <a:r>
              <a:rPr lang="en-US" dirty="0"/>
              <a:t>1. </a:t>
            </a:r>
            <a:r>
              <a:rPr lang="en-US" dirty="0" err="1"/>
              <a:t>Colour</a:t>
            </a:r>
            <a:r>
              <a:rPr lang="en-US" dirty="0"/>
              <a:t> cards activity 		</a:t>
            </a:r>
          </a:p>
        </p:txBody>
      </p:sp>
      <p:sp>
        <p:nvSpPr>
          <p:cNvPr id="4" name="Text Placeholder 3">
            <a:extLst>
              <a:ext uri="{FF2B5EF4-FFF2-40B4-BE49-F238E27FC236}">
                <a16:creationId xmlns:a16="http://schemas.microsoft.com/office/drawing/2014/main" id="{BCC0743B-A8E0-8E46-A9CD-AB757E895152}"/>
              </a:ext>
            </a:extLst>
          </p:cNvPr>
          <p:cNvSpPr>
            <a:spLocks noGrp="1"/>
          </p:cNvSpPr>
          <p:nvPr>
            <p:ph type="body" idx="21"/>
          </p:nvPr>
        </p:nvSpPr>
        <p:spPr>
          <a:xfrm>
            <a:off x="1206500" y="3214024"/>
            <a:ext cx="9647030" cy="7420845"/>
          </a:xfrm>
        </p:spPr>
        <p:txBody>
          <a:bodyPr>
            <a:normAutofit/>
          </a:bodyPr>
          <a:lstStyle/>
          <a:p>
            <a:pPr marL="0" indent="0">
              <a:buNone/>
            </a:pPr>
            <a:r>
              <a:rPr lang="en-US" sz="2800" dirty="0"/>
              <a:t>In this activity the facilitators ask participating teachers to identify what ‘</a:t>
            </a:r>
            <a:r>
              <a:rPr lang="en-US" sz="2800" dirty="0" err="1"/>
              <a:t>colour</a:t>
            </a:r>
            <a:r>
              <a:rPr lang="en-US" sz="2800" dirty="0"/>
              <a:t>’ they are. </a:t>
            </a:r>
            <a:r>
              <a:rPr lang="en-US" sz="2800" dirty="0" err="1"/>
              <a:t>Coloured</a:t>
            </a:r>
            <a:r>
              <a:rPr lang="en-US" sz="2800" dirty="0"/>
              <a:t> cards could be distributed to each table to allow the teachers to pick a </a:t>
            </a:r>
            <a:r>
              <a:rPr lang="en-US" sz="2800" dirty="0" err="1"/>
              <a:t>colour</a:t>
            </a:r>
            <a:r>
              <a:rPr lang="en-US" sz="2800" dirty="0"/>
              <a:t> and hold up the card. </a:t>
            </a:r>
          </a:p>
          <a:p>
            <a:pPr marL="0" indent="0">
              <a:buNone/>
            </a:pPr>
            <a:r>
              <a:rPr lang="en-US" sz="2800" dirty="0"/>
              <a:t>The activity allows a quick ‘show of hands’ in different categories and chance for teachers to air concerns before the workshop starts. </a:t>
            </a:r>
          </a:p>
          <a:p>
            <a:pPr marL="0" indent="0">
              <a:buNone/>
            </a:pPr>
            <a:r>
              <a:rPr lang="en-US" sz="2800" dirty="0"/>
              <a:t>It also usually demonstrates that more people are either cautiously optimistic or enthusiastic than might you might think! </a:t>
            </a:r>
          </a:p>
          <a:p>
            <a:pPr marL="0" indent="0">
              <a:buNone/>
            </a:pPr>
            <a:r>
              <a:rPr lang="en-US" sz="2800" dirty="0"/>
              <a:t>The options could be for example: red, yellow blue &amp; green: </a:t>
            </a:r>
          </a:p>
        </p:txBody>
      </p:sp>
      <p:sp>
        <p:nvSpPr>
          <p:cNvPr id="5" name="Text Placeholder 2">
            <a:extLst>
              <a:ext uri="{FF2B5EF4-FFF2-40B4-BE49-F238E27FC236}">
                <a16:creationId xmlns:a16="http://schemas.microsoft.com/office/drawing/2014/main" id="{3A7B15B1-D1AD-A449-B451-C94B5592EC43}"/>
              </a:ext>
            </a:extLst>
          </p:cNvPr>
          <p:cNvSpPr txBox="1">
            <a:spLocks/>
          </p:cNvSpPr>
          <p:nvPr/>
        </p:nvSpPr>
        <p:spPr>
          <a:xfrm>
            <a:off x="12192000" y="2089265"/>
            <a:ext cx="10018644" cy="9347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normAutofit/>
          </a:bodyPr>
          <a:lstStyle>
            <a:lvl1pPr marL="0" marR="0" indent="0" algn="l" defTabSz="825500" rtl="0" eaLnBrk="1" latinLnBrk="0" hangingPunct="1">
              <a:lnSpc>
                <a:spcPct val="100000"/>
              </a:lnSpc>
              <a:spcBef>
                <a:spcPts val="0"/>
              </a:spcBef>
              <a:spcAft>
                <a:spcPts val="0"/>
              </a:spcAft>
              <a:buClrTx/>
              <a:buSzTx/>
              <a:buFontTx/>
              <a:buNone/>
              <a:tabLst/>
              <a:defRPr sz="5500" b="1" i="0" u="none" strike="noStrike" cap="none" spc="0" baseline="0">
                <a:solidFill>
                  <a:srgbClr val="000000"/>
                </a:solidFill>
                <a:uFillTx/>
                <a:latin typeface="Arial"/>
                <a:ea typeface="Arial"/>
                <a:cs typeface="Arial"/>
                <a:sym typeface="Arial"/>
              </a:defRPr>
            </a:lvl1pPr>
            <a:lvl2pPr marL="13081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2pPr>
            <a:lvl3pPr marL="19177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3pPr>
            <a:lvl4pPr marL="25273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4pPr>
            <a:lvl5pPr marL="3136900" marR="0" indent="-698500" algn="l" defTabSz="825500" rtl="0" eaLnBrk="1" latinLnBrk="0" hangingPunct="1">
              <a:lnSpc>
                <a:spcPct val="100000"/>
              </a:lnSpc>
              <a:spcBef>
                <a:spcPts val="0"/>
              </a:spcBef>
              <a:spcAft>
                <a:spcPts val="0"/>
              </a:spcAft>
              <a:buClrTx/>
              <a:buSzPct val="123000"/>
              <a:buFontTx/>
              <a:buChar char="•"/>
              <a:tabLst/>
              <a:defRPr sz="5500" b="1" i="0" u="none" strike="noStrike" cap="none" spc="0" baseline="0">
                <a:solidFill>
                  <a:srgbClr val="000000"/>
                </a:solidFill>
                <a:uFillTx/>
                <a:latin typeface="Arial"/>
                <a:ea typeface="Arial"/>
                <a:cs typeface="Arial"/>
                <a:sym typeface="Arial"/>
              </a:defRPr>
            </a:lvl5pPr>
            <a:lvl6pPr marL="35052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6pPr>
            <a:lvl7pPr marL="4114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7pPr>
            <a:lvl8pPr marL="4724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8pPr>
            <a:lvl9pPr marL="5334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9pPr>
          </a:lstStyle>
          <a:p>
            <a:r>
              <a:rPr lang="en-US" dirty="0"/>
              <a:t> 2. Move if you… activity</a:t>
            </a:r>
          </a:p>
        </p:txBody>
      </p:sp>
      <p:sp>
        <p:nvSpPr>
          <p:cNvPr id="6" name="Rectangle 5">
            <a:extLst>
              <a:ext uri="{FF2B5EF4-FFF2-40B4-BE49-F238E27FC236}">
                <a16:creationId xmlns:a16="http://schemas.microsoft.com/office/drawing/2014/main" id="{9865EB26-0C7C-7545-9914-9E03FE6CB396}"/>
              </a:ext>
            </a:extLst>
          </p:cNvPr>
          <p:cNvSpPr/>
          <p:nvPr/>
        </p:nvSpPr>
        <p:spPr>
          <a:xfrm>
            <a:off x="1218663" y="9631796"/>
            <a:ext cx="2049996" cy="750912"/>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Dubious</a:t>
            </a:r>
            <a:endParaRPr lang="en-US" dirty="0"/>
          </a:p>
        </p:txBody>
      </p:sp>
      <p:sp>
        <p:nvSpPr>
          <p:cNvPr id="7" name="Rectangle 6">
            <a:extLst>
              <a:ext uri="{FF2B5EF4-FFF2-40B4-BE49-F238E27FC236}">
                <a16:creationId xmlns:a16="http://schemas.microsoft.com/office/drawing/2014/main" id="{2918BAF6-ABA0-8B4C-A4E4-BCE38C1DE1C6}"/>
              </a:ext>
            </a:extLst>
          </p:cNvPr>
          <p:cNvSpPr/>
          <p:nvPr/>
        </p:nvSpPr>
        <p:spPr>
          <a:xfrm>
            <a:off x="3522965" y="9631447"/>
            <a:ext cx="2228725" cy="750912"/>
          </a:xfrm>
          <a:prstGeom prst="rect">
            <a:avLst/>
          </a:prstGeom>
          <a:solidFill>
            <a:srgbClr val="FFE8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Hesitant</a:t>
            </a:r>
            <a:endParaRPr lang="en-US" b="1" dirty="0">
              <a:solidFill>
                <a:schemeClr val="tx1"/>
              </a:solidFill>
            </a:endParaRPr>
          </a:p>
        </p:txBody>
      </p:sp>
      <p:sp>
        <p:nvSpPr>
          <p:cNvPr id="8" name="Rectangle 7">
            <a:extLst>
              <a:ext uri="{FF2B5EF4-FFF2-40B4-BE49-F238E27FC236}">
                <a16:creationId xmlns:a16="http://schemas.microsoft.com/office/drawing/2014/main" id="{15590D46-2AF4-0D4B-99D8-FEA23C639DC5}"/>
              </a:ext>
            </a:extLst>
          </p:cNvPr>
          <p:cNvSpPr/>
          <p:nvPr/>
        </p:nvSpPr>
        <p:spPr>
          <a:xfrm>
            <a:off x="5984433" y="9644466"/>
            <a:ext cx="2228726" cy="750912"/>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tx1"/>
                </a:solidFill>
              </a:rPr>
              <a:t>Cautiously optimistic</a:t>
            </a:r>
            <a:endParaRPr lang="en-US" b="1" dirty="0">
              <a:solidFill>
                <a:schemeClr val="tx1"/>
              </a:solidFill>
            </a:endParaRPr>
          </a:p>
        </p:txBody>
      </p:sp>
      <p:sp>
        <p:nvSpPr>
          <p:cNvPr id="9" name="Rectangle 8">
            <a:extLst>
              <a:ext uri="{FF2B5EF4-FFF2-40B4-BE49-F238E27FC236}">
                <a16:creationId xmlns:a16="http://schemas.microsoft.com/office/drawing/2014/main" id="{FBCD7E2A-D8CC-834B-884A-9ADCC67B35CF}"/>
              </a:ext>
            </a:extLst>
          </p:cNvPr>
          <p:cNvSpPr/>
          <p:nvPr/>
        </p:nvSpPr>
        <p:spPr>
          <a:xfrm>
            <a:off x="8437633" y="9631447"/>
            <a:ext cx="2236995" cy="750912"/>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E" b="1" dirty="0">
                <a:solidFill>
                  <a:schemeClr val="tx1"/>
                </a:solidFill>
              </a:rPr>
              <a:t>Enthusiastic</a:t>
            </a:r>
          </a:p>
        </p:txBody>
      </p:sp>
      <p:sp>
        <p:nvSpPr>
          <p:cNvPr id="10" name="Text Placeholder 3">
            <a:extLst>
              <a:ext uri="{FF2B5EF4-FFF2-40B4-BE49-F238E27FC236}">
                <a16:creationId xmlns:a16="http://schemas.microsoft.com/office/drawing/2014/main" id="{315F09B3-4346-C149-8817-82BD196860C3}"/>
              </a:ext>
            </a:extLst>
          </p:cNvPr>
          <p:cNvSpPr txBox="1">
            <a:spLocks/>
          </p:cNvSpPr>
          <p:nvPr/>
        </p:nvSpPr>
        <p:spPr>
          <a:xfrm>
            <a:off x="12377806" y="3119033"/>
            <a:ext cx="11277324" cy="77509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ormAutofit fontScale="47500" lnSpcReduction="20000"/>
          </a:bodyPr>
          <a:lstStyle>
            <a:lvl1pPr marL="609600" marR="0" indent="-609600" algn="l" defTabSz="2438337" rtl="0" eaLnBrk="1" latinLnBrk="0" hangingPunct="1">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Arial"/>
                <a:ea typeface="Arial"/>
                <a:cs typeface="Arial"/>
                <a:sym typeface="Arial"/>
              </a:defRPr>
            </a:lvl1pPr>
            <a:lvl2pPr marL="1066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2pPr>
            <a:lvl3pPr marL="1676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3pPr>
            <a:lvl4pPr marL="2286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4pPr>
            <a:lvl5pPr marL="28956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5pPr>
            <a:lvl6pPr marL="35052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6pPr>
            <a:lvl7pPr marL="41148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7pPr>
            <a:lvl8pPr marL="47244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8pPr>
            <a:lvl9pPr marL="5334000" marR="0" indent="-457200" algn="l" defTabSz="825500" rtl="0" eaLnBrk="1" latinLnBrk="0" hangingPunct="1">
              <a:lnSpc>
                <a:spcPct val="100000"/>
              </a:lnSpc>
              <a:spcBef>
                <a:spcPts val="0"/>
              </a:spcBef>
              <a:spcAft>
                <a:spcPts val="0"/>
              </a:spcAft>
              <a:buClrTx/>
              <a:buSzPct val="123000"/>
              <a:buFontTx/>
              <a:buChar char="•"/>
              <a:tabLst/>
              <a:defRPr sz="3600" b="1" i="0" u="none" strike="noStrike" cap="none" spc="0" baseline="0">
                <a:solidFill>
                  <a:srgbClr val="FFFFFF"/>
                </a:solidFill>
                <a:uFillTx/>
                <a:latin typeface="+mj-lt"/>
                <a:ea typeface="+mj-ea"/>
                <a:cs typeface="+mj-cs"/>
                <a:sym typeface="Helvetica Neue"/>
              </a:defRPr>
            </a:lvl9pPr>
          </a:lstStyle>
          <a:p>
            <a:pPr marL="0" indent="0">
              <a:buFontTx/>
              <a:buNone/>
            </a:pPr>
            <a:r>
              <a:rPr lang="en-US" sz="5500" dirty="0"/>
              <a:t>Alternatively, all participants could be asked to stand on one side of the room. They move if any of these statements apply to them. Start with some fun statements first: If you … have a dog’; …own a wetsuit (or whatever!!).</a:t>
            </a:r>
          </a:p>
          <a:p>
            <a:pPr marL="0" indent="0">
              <a:buFontTx/>
              <a:buNone/>
            </a:pPr>
            <a:r>
              <a:rPr lang="en-IE" sz="5100" b="1" i="1" kern="1200" dirty="0">
                <a:solidFill>
                  <a:schemeClr val="tx1"/>
                </a:solidFill>
              </a:rPr>
              <a:t>Move to the other side of the room if…</a:t>
            </a:r>
          </a:p>
          <a:p>
            <a:pPr marL="457200" lvl="1" indent="0" fontAlgn="base">
              <a:lnSpc>
                <a:spcPct val="120000"/>
              </a:lnSpc>
              <a:buNone/>
            </a:pPr>
            <a:r>
              <a:rPr lang="en-IE" sz="4200" b="0" kern="1200" dirty="0">
                <a:solidFill>
                  <a:schemeClr val="tx1"/>
                </a:solidFill>
              </a:rPr>
              <a:t>You have been team teaching in the past year.</a:t>
            </a:r>
            <a:br>
              <a:rPr lang="en-IE" sz="4200" b="0" kern="1200" dirty="0">
                <a:solidFill>
                  <a:schemeClr val="tx1"/>
                </a:solidFill>
              </a:rPr>
            </a:br>
            <a:r>
              <a:rPr lang="en-IE" sz="4200" b="0" kern="1200" dirty="0">
                <a:solidFill>
                  <a:schemeClr val="tx1"/>
                </a:solidFill>
              </a:rPr>
              <a:t>You came to the workshop because you had to!   </a:t>
            </a:r>
            <a:br>
              <a:rPr lang="en-IE" sz="4200" b="0" kern="1200" dirty="0">
                <a:solidFill>
                  <a:schemeClr val="tx1"/>
                </a:solidFill>
              </a:rPr>
            </a:br>
            <a:r>
              <a:rPr lang="en-IE" sz="4200" b="0" kern="1200" dirty="0">
                <a:solidFill>
                  <a:schemeClr val="tx1"/>
                </a:solidFill>
              </a:rPr>
              <a:t>The thought of Team Teaching fills you with joy (fear, dread …?!) </a:t>
            </a:r>
            <a:br>
              <a:rPr lang="en-IE" sz="4200" b="0" kern="1200" dirty="0">
                <a:solidFill>
                  <a:schemeClr val="tx1"/>
                </a:solidFill>
              </a:rPr>
            </a:br>
            <a:r>
              <a:rPr lang="en-IE" sz="4200" b="0" kern="1200" dirty="0">
                <a:solidFill>
                  <a:schemeClr val="tx1"/>
                </a:solidFill>
              </a:rPr>
              <a:t>You think Team Teaching will be professionally rewarding </a:t>
            </a:r>
            <a:br>
              <a:rPr lang="en-IE" sz="4200" b="0" kern="1200" dirty="0">
                <a:solidFill>
                  <a:schemeClr val="tx1"/>
                </a:solidFill>
              </a:rPr>
            </a:br>
            <a:r>
              <a:rPr lang="en-IE" sz="4200" b="0" kern="1200" dirty="0">
                <a:solidFill>
                  <a:schemeClr val="tx1"/>
                </a:solidFill>
              </a:rPr>
              <a:t>You think TT is not a realistic option in your school </a:t>
            </a:r>
            <a:br>
              <a:rPr lang="en-IE" sz="4200" b="0" kern="1200" dirty="0">
                <a:solidFill>
                  <a:schemeClr val="tx1"/>
                </a:solidFill>
              </a:rPr>
            </a:br>
            <a:r>
              <a:rPr lang="en-IE" sz="4200" b="0" kern="1200" dirty="0">
                <a:solidFill>
                  <a:schemeClr val="tx1"/>
                </a:solidFill>
              </a:rPr>
              <a:t>You think Team Teaching would be a positive thing for pupils </a:t>
            </a:r>
            <a:br>
              <a:rPr lang="en-IE" sz="4200" b="0" kern="1200" dirty="0">
                <a:solidFill>
                  <a:schemeClr val="tx1"/>
                </a:solidFill>
              </a:rPr>
            </a:br>
            <a:r>
              <a:rPr lang="en-IE" sz="4200" b="0" kern="1200" dirty="0">
                <a:solidFill>
                  <a:schemeClr val="tx1"/>
                </a:solidFill>
              </a:rPr>
              <a:t>You have previously done CPD in Team Teaching ... </a:t>
            </a:r>
            <a:br>
              <a:rPr lang="en-IE" sz="4200" b="0" kern="1200" dirty="0">
                <a:solidFill>
                  <a:schemeClr val="tx1"/>
                </a:solidFill>
              </a:rPr>
            </a:br>
            <a:r>
              <a:rPr lang="en-IE" sz="4200" b="0" kern="1200" dirty="0">
                <a:solidFill>
                  <a:schemeClr val="tx1"/>
                </a:solidFill>
              </a:rPr>
              <a:t>You were ever a </a:t>
            </a:r>
            <a:r>
              <a:rPr lang="en-IE" sz="4200" b="0" i="1" kern="1200" dirty="0">
                <a:solidFill>
                  <a:schemeClr val="tx1"/>
                </a:solidFill>
              </a:rPr>
              <a:t>pupil</a:t>
            </a:r>
            <a:r>
              <a:rPr lang="en-IE" sz="4200" b="0" kern="1200" dirty="0">
                <a:solidFill>
                  <a:schemeClr val="tx1"/>
                </a:solidFill>
              </a:rPr>
              <a:t> in a class that was “team taught” …</a:t>
            </a:r>
            <a:endParaRPr lang="en-IE" sz="4200" kern="1200" dirty="0">
              <a:solidFill>
                <a:schemeClr val="tx1"/>
              </a:solidFill>
            </a:endParaRPr>
          </a:p>
          <a:p>
            <a:pPr marL="0" indent="0" fontAlgn="base">
              <a:lnSpc>
                <a:spcPct val="120000"/>
              </a:lnSpc>
              <a:buNone/>
            </a:pPr>
            <a:r>
              <a:rPr lang="en-IE" sz="5300" b="0" kern="1200" dirty="0">
                <a:solidFill>
                  <a:schemeClr val="tx1"/>
                </a:solidFill>
              </a:rPr>
              <a:t>The</a:t>
            </a:r>
            <a:r>
              <a:rPr lang="en-IE" sz="5300" kern="1200" dirty="0">
                <a:solidFill>
                  <a:schemeClr val="tx1"/>
                </a:solidFill>
              </a:rPr>
              <a:t> idea here is to start a conversation about team teaching if it is new or just being introduced in the school. It will identify which teachers have some experience of it and can speak about this experience. The activity is deliberately messy and chaotic to help create a relaxed atmosphere. If the room is small they can be asked to ”take a step if….”. Or if there is no room to move teachers can be asked to stand up or sit down. Facilitators can add or substitute any questions as suits the situation. </a:t>
            </a:r>
            <a:endParaRPr lang="en-US" sz="5300" dirty="0"/>
          </a:p>
        </p:txBody>
      </p:sp>
    </p:spTree>
    <p:extLst>
      <p:ext uri="{BB962C8B-B14F-4D97-AF65-F5344CB8AC3E}">
        <p14:creationId xmlns:p14="http://schemas.microsoft.com/office/powerpoint/2010/main" val="137621635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9AA5-9FC2-7C4B-BB89-CCAEA4D70573}"/>
              </a:ext>
            </a:extLst>
          </p:cNvPr>
          <p:cNvSpPr>
            <a:spLocks noGrp="1"/>
          </p:cNvSpPr>
          <p:nvPr>
            <p:ph type="title"/>
          </p:nvPr>
        </p:nvSpPr>
        <p:spPr/>
        <p:txBody>
          <a:bodyPr/>
          <a:lstStyle/>
          <a:p>
            <a:r>
              <a:rPr lang="en-US" dirty="0"/>
              <a:t>Terminology </a:t>
            </a:r>
          </a:p>
        </p:txBody>
      </p:sp>
      <p:sp>
        <p:nvSpPr>
          <p:cNvPr id="3" name="Text Placeholder 2">
            <a:extLst>
              <a:ext uri="{FF2B5EF4-FFF2-40B4-BE49-F238E27FC236}">
                <a16:creationId xmlns:a16="http://schemas.microsoft.com/office/drawing/2014/main" id="{24254797-5372-384D-B707-FE06B3F89499}"/>
              </a:ext>
            </a:extLst>
          </p:cNvPr>
          <p:cNvSpPr>
            <a:spLocks noGrp="1"/>
          </p:cNvSpPr>
          <p:nvPr>
            <p:ph type="body" sz="quarter" idx="1"/>
          </p:nvPr>
        </p:nvSpPr>
        <p:spPr/>
        <p:txBody>
          <a:bodyPr>
            <a:normAutofit/>
          </a:bodyPr>
          <a:lstStyle/>
          <a:p>
            <a:r>
              <a:rPr lang="en-IE" dirty="0"/>
              <a:t>Co-operative teaching? Co-teaching? Team teaching? </a:t>
            </a:r>
            <a:endParaRPr lang="en-US" dirty="0"/>
          </a:p>
        </p:txBody>
      </p:sp>
      <p:sp>
        <p:nvSpPr>
          <p:cNvPr id="4" name="Text Placeholder 3">
            <a:extLst>
              <a:ext uri="{FF2B5EF4-FFF2-40B4-BE49-F238E27FC236}">
                <a16:creationId xmlns:a16="http://schemas.microsoft.com/office/drawing/2014/main" id="{083BE031-149C-724A-BAD7-28F8722985E1}"/>
              </a:ext>
            </a:extLst>
          </p:cNvPr>
          <p:cNvSpPr>
            <a:spLocks noGrp="1"/>
          </p:cNvSpPr>
          <p:nvPr>
            <p:ph type="body" idx="21"/>
          </p:nvPr>
        </p:nvSpPr>
        <p:spPr>
          <a:xfrm>
            <a:off x="1206500" y="3432957"/>
            <a:ext cx="22444332" cy="8256014"/>
          </a:xfrm>
        </p:spPr>
        <p:txBody>
          <a:bodyPr>
            <a:normAutofit/>
          </a:bodyPr>
          <a:lstStyle/>
          <a:p>
            <a:pPr marL="0" indent="0">
              <a:buNone/>
            </a:pPr>
            <a:r>
              <a:rPr lang="en-IE" sz="4400" dirty="0"/>
              <a:t>‘The term “</a:t>
            </a:r>
            <a:r>
              <a:rPr lang="en-IE" sz="4400" b="1" dirty="0"/>
              <a:t>co-operative teaching”</a:t>
            </a:r>
            <a:r>
              <a:rPr lang="en-IE" sz="4400" dirty="0"/>
              <a:t> [denotes] any arrangement whereby </a:t>
            </a:r>
            <a:r>
              <a:rPr lang="en-IE" sz="4400" b="1" dirty="0"/>
              <a:t>two or more teachers </a:t>
            </a:r>
            <a:r>
              <a:rPr lang="en-IE" sz="4400" dirty="0"/>
              <a:t>work together in a collaborative manner with a class of </a:t>
            </a:r>
            <a:r>
              <a:rPr lang="en-IE" sz="4400" b="1" dirty="0"/>
              <a:t>students</a:t>
            </a:r>
            <a:r>
              <a:rPr lang="en-IE" sz="4400" dirty="0"/>
              <a:t> who have </a:t>
            </a:r>
            <a:r>
              <a:rPr lang="en-IE" sz="4400" b="1" dirty="0"/>
              <a:t>diverse learning needs</a:t>
            </a:r>
            <a:r>
              <a:rPr lang="en-IE" sz="4400" dirty="0"/>
              <a:t>.’ </a:t>
            </a:r>
            <a:r>
              <a:rPr lang="en-IE" sz="2800" dirty="0"/>
              <a:t>DES (2007). </a:t>
            </a:r>
            <a:r>
              <a:rPr lang="en-IE" sz="2800" i="1" dirty="0"/>
              <a:t>Inclusion of Students with Special Educational Needs: Post Primary Guidelines</a:t>
            </a:r>
            <a:r>
              <a:rPr lang="en-IE" sz="2800" dirty="0"/>
              <a:t>. (p. 53).</a:t>
            </a:r>
            <a:endParaRPr lang="en-IE" sz="3600" dirty="0"/>
          </a:p>
          <a:p>
            <a:pPr marL="0" indent="0">
              <a:buNone/>
            </a:pPr>
            <a:r>
              <a:rPr lang="en-IE" sz="4000" dirty="0"/>
              <a:t>‘</a:t>
            </a:r>
            <a:r>
              <a:rPr lang="en-IE" sz="4000" b="1" dirty="0"/>
              <a:t>Team teaching </a:t>
            </a:r>
            <a:r>
              <a:rPr lang="en-IE" sz="4000" dirty="0"/>
              <a:t>is when two (or more) teachers share the instructional responsibility for a class, including planning and evaluation. They share the leadership of the class and responsibility for all students.’ </a:t>
            </a:r>
            <a:r>
              <a:rPr lang="en-IE" sz="2400" dirty="0"/>
              <a:t>County Cork VEC (2011). </a:t>
            </a:r>
            <a:r>
              <a:rPr lang="en-IE" sz="2400" i="1" dirty="0"/>
              <a:t>Team Teaching Guidelines for Schools/Colleges</a:t>
            </a:r>
            <a:r>
              <a:rPr lang="en-IE" sz="2400" dirty="0"/>
              <a:t>. Co Cork VEC </a:t>
            </a:r>
            <a:endParaRPr lang="en-IE" sz="4000" dirty="0">
              <a:latin typeface="Arial" charset="0"/>
              <a:cs typeface="Tahoma" charset="0"/>
            </a:endParaRPr>
          </a:p>
          <a:p>
            <a:pPr marL="0" indent="0">
              <a:buNone/>
            </a:pPr>
            <a:r>
              <a:rPr lang="en-IE" sz="4000" dirty="0">
                <a:latin typeface="Arial" charset="0"/>
                <a:cs typeface="Tahoma" charset="0"/>
              </a:rPr>
              <a:t>'</a:t>
            </a:r>
            <a:r>
              <a:rPr lang="en-IE" sz="4000" b="1" dirty="0">
                <a:latin typeface="Arial" charset="0"/>
                <a:cs typeface="Tahoma" charset="0"/>
              </a:rPr>
              <a:t>Co-teaching</a:t>
            </a:r>
            <a:r>
              <a:rPr lang="en-IE" sz="4000" dirty="0">
                <a:latin typeface="Arial" charset="0"/>
                <a:cs typeface="Tahoma" charset="0"/>
              </a:rPr>
              <a:t> may be defined as the partnering of a general education teacher and a special education teacher or another specialist for the purpose of jointly delivering instruction to a diverse group of students, including those with disabilities or other special needs, in a general education setting and in a way that flexibly and deliberately meets their learning needs' </a:t>
            </a:r>
            <a:r>
              <a:rPr lang="en-IE" sz="2800" dirty="0">
                <a:latin typeface="Arial" charset="0"/>
                <a:cs typeface="Tahoma" charset="0"/>
              </a:rPr>
              <a:t>(Friend </a:t>
            </a:r>
            <a:r>
              <a:rPr lang="en-IE" sz="2800" i="1" dirty="0">
                <a:latin typeface="Arial" charset="0"/>
                <a:cs typeface="Tahoma" charset="0"/>
              </a:rPr>
              <a:t>et al., </a:t>
            </a:r>
            <a:r>
              <a:rPr lang="en-IE" sz="2800" dirty="0">
                <a:latin typeface="Arial" charset="0"/>
                <a:cs typeface="Tahoma" charset="0"/>
              </a:rPr>
              <a:t>2010: 11).</a:t>
            </a:r>
            <a:endParaRPr lang="en-US" sz="2800" dirty="0"/>
          </a:p>
        </p:txBody>
      </p:sp>
    </p:spTree>
    <p:extLst>
      <p:ext uri="{BB962C8B-B14F-4D97-AF65-F5344CB8AC3E}">
        <p14:creationId xmlns:p14="http://schemas.microsoft.com/office/powerpoint/2010/main" val="120487893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28B0-2E8D-0B44-9A5A-34F0CDFB7B9C}"/>
              </a:ext>
            </a:extLst>
          </p:cNvPr>
          <p:cNvSpPr>
            <a:spLocks noGrp="1"/>
          </p:cNvSpPr>
          <p:nvPr>
            <p:ph type="title"/>
          </p:nvPr>
        </p:nvSpPr>
        <p:spPr/>
        <p:txBody>
          <a:bodyPr/>
          <a:lstStyle/>
          <a:p>
            <a:r>
              <a:rPr lang="en-US" dirty="0"/>
              <a:t>Which model is ‘best’? </a:t>
            </a:r>
          </a:p>
        </p:txBody>
      </p:sp>
      <p:sp>
        <p:nvSpPr>
          <p:cNvPr id="3" name="Text Placeholder 2">
            <a:extLst>
              <a:ext uri="{FF2B5EF4-FFF2-40B4-BE49-F238E27FC236}">
                <a16:creationId xmlns:a16="http://schemas.microsoft.com/office/drawing/2014/main" id="{37F13D1C-4DFB-9443-AD4F-2176AEBA2C72}"/>
              </a:ext>
            </a:extLst>
          </p:cNvPr>
          <p:cNvSpPr>
            <a:spLocks noGrp="1"/>
          </p:cNvSpPr>
          <p:nvPr>
            <p:ph type="body" sz="quarter" idx="1"/>
          </p:nvPr>
        </p:nvSpPr>
        <p:spPr/>
        <p:txBody>
          <a:bodyPr/>
          <a:lstStyle/>
          <a:p>
            <a:r>
              <a:rPr lang="en-US" dirty="0"/>
              <a:t>No single model is better than any other!</a:t>
            </a:r>
          </a:p>
        </p:txBody>
      </p:sp>
      <p:sp>
        <p:nvSpPr>
          <p:cNvPr id="4" name="Text Placeholder 3">
            <a:extLst>
              <a:ext uri="{FF2B5EF4-FFF2-40B4-BE49-F238E27FC236}">
                <a16:creationId xmlns:a16="http://schemas.microsoft.com/office/drawing/2014/main" id="{443D1CF0-313A-CB47-93B0-0D93CBDDA416}"/>
              </a:ext>
            </a:extLst>
          </p:cNvPr>
          <p:cNvSpPr>
            <a:spLocks noGrp="1"/>
          </p:cNvSpPr>
          <p:nvPr>
            <p:ph type="body" idx="21"/>
          </p:nvPr>
        </p:nvSpPr>
        <p:spPr>
          <a:xfrm>
            <a:off x="1206500" y="4248503"/>
            <a:ext cx="21971000" cy="6167706"/>
          </a:xfrm>
        </p:spPr>
        <p:txBody>
          <a:bodyPr/>
          <a:lstStyle/>
          <a:p>
            <a:pPr marL="0" indent="0">
              <a:buNone/>
            </a:pPr>
            <a:r>
              <a:rPr lang="en-IE" dirty="0">
                <a:latin typeface="Arial" charset="0"/>
                <a:cs typeface="Tahoma" charset="0"/>
              </a:rPr>
              <a:t>Teachers/schools are advised to adopt (and adapt) one model or use a combination of different models depending on their own circumstances and based on the identified learning needs of the pupils. </a:t>
            </a:r>
          </a:p>
          <a:p>
            <a:pPr marL="0" indent="0">
              <a:buNone/>
            </a:pPr>
            <a:r>
              <a:rPr lang="en-IE" dirty="0">
                <a:latin typeface="Arial" charset="0"/>
                <a:cs typeface="Tahoma" charset="0"/>
              </a:rPr>
              <a:t>An over-reliance on any one model is best avoided. </a:t>
            </a:r>
          </a:p>
          <a:p>
            <a:pPr marL="0" indent="0">
              <a:buNone/>
            </a:pPr>
            <a:r>
              <a:rPr lang="en-IE" dirty="0">
                <a:latin typeface="Arial" charset="0"/>
                <a:cs typeface="Tahoma" charset="0"/>
              </a:rPr>
              <a:t>It is also advised that teachers (with similar content knowledge) move between roles to avoid ‘typecasting’ one teacher to perform only certain roles with certain students. </a:t>
            </a:r>
          </a:p>
        </p:txBody>
      </p:sp>
    </p:spTree>
    <p:extLst>
      <p:ext uri="{BB962C8B-B14F-4D97-AF65-F5344CB8AC3E}">
        <p14:creationId xmlns:p14="http://schemas.microsoft.com/office/powerpoint/2010/main" val="11689554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2F2E8-BC88-574D-9D94-C1DBA357455E}"/>
              </a:ext>
            </a:extLst>
          </p:cNvPr>
          <p:cNvSpPr>
            <a:spLocks noGrp="1"/>
          </p:cNvSpPr>
          <p:nvPr>
            <p:ph type="title"/>
          </p:nvPr>
        </p:nvSpPr>
        <p:spPr/>
        <p:txBody>
          <a:bodyPr/>
          <a:lstStyle/>
          <a:p>
            <a:r>
              <a:rPr lang="en-US" dirty="0"/>
              <a:t>Policy in the Irish context </a:t>
            </a:r>
          </a:p>
        </p:txBody>
      </p:sp>
      <p:pic>
        <p:nvPicPr>
          <p:cNvPr id="5" name="Picture 4">
            <a:hlinkClick r:id="rId2"/>
            <a:extLst>
              <a:ext uri="{FF2B5EF4-FFF2-40B4-BE49-F238E27FC236}">
                <a16:creationId xmlns:a16="http://schemas.microsoft.com/office/drawing/2014/main" id="{F72F691A-6938-BF46-B79F-77DD2FB1FB50}"/>
              </a:ext>
            </a:extLst>
          </p:cNvPr>
          <p:cNvPicPr>
            <a:picLocks noChangeAspect="1"/>
          </p:cNvPicPr>
          <p:nvPr/>
        </p:nvPicPr>
        <p:blipFill>
          <a:blip r:embed="rId3"/>
          <a:stretch>
            <a:fillRect/>
          </a:stretch>
        </p:blipFill>
        <p:spPr>
          <a:xfrm>
            <a:off x="1468489" y="2302917"/>
            <a:ext cx="3256750" cy="4659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Content Placeholder 3">
            <a:extLst>
              <a:ext uri="{FF2B5EF4-FFF2-40B4-BE49-F238E27FC236}">
                <a16:creationId xmlns:a16="http://schemas.microsoft.com/office/drawing/2014/main" id="{6FB067FC-8979-634C-9E83-D516B0B893ED}"/>
              </a:ext>
            </a:extLst>
          </p:cNvPr>
          <p:cNvPicPr>
            <a:picLocks noChangeAspect="1"/>
          </p:cNvPicPr>
          <p:nvPr/>
        </p:nvPicPr>
        <p:blipFill rotWithShape="1">
          <a:blip r:embed="rId4"/>
          <a:srcRect l="32686" t="9438" r="33217" b="5697"/>
          <a:stretch/>
        </p:blipFill>
        <p:spPr>
          <a:xfrm>
            <a:off x="16308775" y="7304932"/>
            <a:ext cx="3420327" cy="4845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C4E0CAFE-057F-114D-B536-CF3BCCC54458}"/>
              </a:ext>
            </a:extLst>
          </p:cNvPr>
          <p:cNvPicPr>
            <a:picLocks noChangeAspect="1"/>
          </p:cNvPicPr>
          <p:nvPr/>
        </p:nvPicPr>
        <p:blipFill rotWithShape="1">
          <a:blip r:embed="rId5"/>
          <a:srcRect l="33675" t="10827" r="34560" b="10218"/>
          <a:stretch/>
        </p:blipFill>
        <p:spPr>
          <a:xfrm>
            <a:off x="5102529" y="2199545"/>
            <a:ext cx="3420327" cy="47897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a:extLst>
              <a:ext uri="{FF2B5EF4-FFF2-40B4-BE49-F238E27FC236}">
                <a16:creationId xmlns:a16="http://schemas.microsoft.com/office/drawing/2014/main" id="{95116A87-D12E-8F40-80BE-E9201B3A07D3}"/>
              </a:ext>
            </a:extLst>
          </p:cNvPr>
          <p:cNvPicPr>
            <a:picLocks noChangeAspect="1"/>
          </p:cNvPicPr>
          <p:nvPr/>
        </p:nvPicPr>
        <p:blipFill rotWithShape="1">
          <a:blip r:embed="rId6"/>
          <a:srcRect l="33726" t="11177" r="34608" b="10479"/>
          <a:stretch/>
        </p:blipFill>
        <p:spPr>
          <a:xfrm>
            <a:off x="8794622" y="2226603"/>
            <a:ext cx="3420328" cy="478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1" name="Picture 2">
            <a:extLst>
              <a:ext uri="{FF2B5EF4-FFF2-40B4-BE49-F238E27FC236}">
                <a16:creationId xmlns:a16="http://schemas.microsoft.com/office/drawing/2014/main" id="{44991E66-AE6E-A249-B887-997132DD162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5781" t="20000" r="37734" b="16400"/>
          <a:stretch/>
        </p:blipFill>
        <p:spPr bwMode="auto">
          <a:xfrm>
            <a:off x="12547479" y="2226603"/>
            <a:ext cx="3420328" cy="4735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5">
            <a:extLst>
              <a:ext uri="{FF2B5EF4-FFF2-40B4-BE49-F238E27FC236}">
                <a16:creationId xmlns:a16="http://schemas.microsoft.com/office/drawing/2014/main" id="{A1777D0F-DFAA-434D-A9DE-5244FA00E3D4}"/>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35781" t="20000" r="37500" b="16400"/>
          <a:stretch/>
        </p:blipFill>
        <p:spPr bwMode="auto">
          <a:xfrm>
            <a:off x="5103632" y="7304932"/>
            <a:ext cx="3379694" cy="46593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descr="Diagram&#10;&#10;Description automatically generated with medium confidence">
            <a:extLst>
              <a:ext uri="{FF2B5EF4-FFF2-40B4-BE49-F238E27FC236}">
                <a16:creationId xmlns:a16="http://schemas.microsoft.com/office/drawing/2014/main" id="{34EAB135-34DC-084A-9611-774291EB895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47479" y="7304932"/>
            <a:ext cx="3420328" cy="48289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 name="Picture 15" descr="Diagram&#10;&#10;Description automatically generated">
            <a:extLst>
              <a:ext uri="{FF2B5EF4-FFF2-40B4-BE49-F238E27FC236}">
                <a16:creationId xmlns:a16="http://schemas.microsoft.com/office/drawing/2014/main" id="{A0A03476-20DB-4540-AEED-A07DCD4A59E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837262" y="7389637"/>
            <a:ext cx="3379694" cy="47611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7" name="Picture 16" descr="Timeline&#10;&#10;Description automatically generated">
            <a:extLst>
              <a:ext uri="{FF2B5EF4-FFF2-40B4-BE49-F238E27FC236}">
                <a16:creationId xmlns:a16="http://schemas.microsoft.com/office/drawing/2014/main" id="{38CD0B54-6F4F-244C-9199-EC6F1DB0A1D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347563" y="2199543"/>
            <a:ext cx="3381539" cy="47898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8522826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496BC-B884-8947-A2AA-D8ADBA63EB01}"/>
              </a:ext>
            </a:extLst>
          </p:cNvPr>
          <p:cNvSpPr>
            <a:spLocks noGrp="1"/>
          </p:cNvSpPr>
          <p:nvPr>
            <p:ph type="title"/>
          </p:nvPr>
        </p:nvSpPr>
        <p:spPr/>
        <p:txBody>
          <a:bodyPr/>
          <a:lstStyle/>
          <a:p>
            <a:r>
              <a:rPr lang="en-IE" sz="8800" dirty="0">
                <a:latin typeface="Arial" charset="0"/>
                <a:cs typeface="Arial" charset="0"/>
              </a:rPr>
              <a:t>Circular no. 0014/2017</a:t>
            </a:r>
            <a:endParaRPr lang="en-US" dirty="0"/>
          </a:p>
        </p:txBody>
      </p:sp>
      <p:sp>
        <p:nvSpPr>
          <p:cNvPr id="3" name="Text Placeholder 2">
            <a:extLst>
              <a:ext uri="{FF2B5EF4-FFF2-40B4-BE49-F238E27FC236}">
                <a16:creationId xmlns:a16="http://schemas.microsoft.com/office/drawing/2014/main" id="{9BA8DDDF-0F48-8145-9785-EB929AAB4A65}"/>
              </a:ext>
            </a:extLst>
          </p:cNvPr>
          <p:cNvSpPr>
            <a:spLocks noGrp="1"/>
          </p:cNvSpPr>
          <p:nvPr>
            <p:ph type="body" sz="quarter" idx="1"/>
          </p:nvPr>
        </p:nvSpPr>
        <p:spPr/>
        <p:txBody>
          <a:bodyPr>
            <a:normAutofit/>
          </a:bodyPr>
          <a:lstStyle/>
          <a:p>
            <a:r>
              <a:rPr lang="en-IE" dirty="0"/>
              <a:t>Special Education Teaching Allocation</a:t>
            </a:r>
            <a:endParaRPr lang="en-GB" dirty="0">
              <a:latin typeface="Arial" charset="0"/>
              <a:cs typeface="Arial" charset="0"/>
            </a:endParaRPr>
          </a:p>
        </p:txBody>
      </p:sp>
      <p:sp>
        <p:nvSpPr>
          <p:cNvPr id="4" name="Text Placeholder 3">
            <a:extLst>
              <a:ext uri="{FF2B5EF4-FFF2-40B4-BE49-F238E27FC236}">
                <a16:creationId xmlns:a16="http://schemas.microsoft.com/office/drawing/2014/main" id="{2F92C55D-24AE-C14E-8B36-5F2D7A8BD773}"/>
              </a:ext>
            </a:extLst>
          </p:cNvPr>
          <p:cNvSpPr>
            <a:spLocks noGrp="1"/>
          </p:cNvSpPr>
          <p:nvPr>
            <p:ph type="body" idx="21"/>
          </p:nvPr>
        </p:nvSpPr>
        <p:spPr>
          <a:xfrm>
            <a:off x="1206500" y="3214025"/>
            <a:ext cx="21971000" cy="8256014"/>
          </a:xfrm>
        </p:spPr>
        <p:txBody>
          <a:bodyPr>
            <a:normAutofit/>
          </a:bodyPr>
          <a:lstStyle/>
          <a:p>
            <a:pPr marL="0" indent="0">
              <a:buNone/>
            </a:pPr>
            <a:r>
              <a:rPr lang="en-IE" sz="4000" dirty="0"/>
              <a:t>The range of teaching supports should include team-teaching, small group teaching and, where necessary, individualised teaching to address specific learning needs. …  </a:t>
            </a:r>
          </a:p>
          <a:p>
            <a:pPr marL="0" indent="0">
              <a:buNone/>
            </a:pPr>
            <a:r>
              <a:rPr lang="en-IE" sz="4000" dirty="0"/>
              <a:t>Individualised learning needs can be addressed in a variety of ways and should not be solely equated with withdrawal from class for one-to-one or group tuition. Configurations of team-teaching have been shown to provide an appropriate model for engaging with individual needs in the collective setting of the classroom. As necessary, this can be combined with withdrawal for intensive teaching of specific skills, based on level of need. …</a:t>
            </a:r>
          </a:p>
          <a:p>
            <a:pPr marL="0" indent="0">
              <a:buNone/>
            </a:pPr>
            <a:r>
              <a:rPr lang="en-IE" sz="4000" dirty="0"/>
              <a:t>The provision of support for small groups of students, or use of in class support teaching for a number of students, as opposed to primarily one to one teaching, also means that qualifying students will often be able to receive more support than they otherwise would have done. (p. 18)</a:t>
            </a:r>
            <a:endParaRPr lang="en-US" sz="4000" dirty="0"/>
          </a:p>
        </p:txBody>
      </p:sp>
    </p:spTree>
    <p:extLst>
      <p:ext uri="{BB962C8B-B14F-4D97-AF65-F5344CB8AC3E}">
        <p14:creationId xmlns:p14="http://schemas.microsoft.com/office/powerpoint/2010/main" val="330564569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7AEE0-2B05-1F4A-8567-3B063AAC91FE}"/>
              </a:ext>
            </a:extLst>
          </p:cNvPr>
          <p:cNvSpPr>
            <a:spLocks noGrp="1"/>
          </p:cNvSpPr>
          <p:nvPr>
            <p:ph type="title"/>
          </p:nvPr>
        </p:nvSpPr>
        <p:spPr/>
        <p:txBody>
          <a:bodyPr>
            <a:normAutofit/>
          </a:bodyPr>
          <a:lstStyle/>
          <a:p>
            <a:r>
              <a:rPr lang="en-US" dirty="0"/>
              <a:t>Research on Team Teaching: Irish Context</a:t>
            </a:r>
          </a:p>
        </p:txBody>
      </p:sp>
      <p:sp>
        <p:nvSpPr>
          <p:cNvPr id="4" name="Text Placeholder 3">
            <a:extLst>
              <a:ext uri="{FF2B5EF4-FFF2-40B4-BE49-F238E27FC236}">
                <a16:creationId xmlns:a16="http://schemas.microsoft.com/office/drawing/2014/main" id="{6FE7DC7B-1908-5644-AEDA-7BEA7403E53F}"/>
              </a:ext>
            </a:extLst>
          </p:cNvPr>
          <p:cNvSpPr>
            <a:spLocks noGrp="1"/>
          </p:cNvSpPr>
          <p:nvPr>
            <p:ph type="body" idx="21"/>
          </p:nvPr>
        </p:nvSpPr>
        <p:spPr>
          <a:xfrm>
            <a:off x="1206500" y="2729993"/>
            <a:ext cx="21971000" cy="8256014"/>
          </a:xfrm>
        </p:spPr>
        <p:txBody>
          <a:bodyPr>
            <a:normAutofit/>
          </a:bodyPr>
          <a:lstStyle/>
          <a:p>
            <a:pPr marL="0" indent="0">
              <a:buNone/>
            </a:pPr>
            <a:r>
              <a:rPr lang="en-GB" dirty="0"/>
              <a:t>Team teaching a practice schools want to introduce but don’t know how to </a:t>
            </a:r>
            <a:r>
              <a:rPr lang="en-GB" sz="3600" dirty="0"/>
              <a:t>(Shevlin </a:t>
            </a:r>
            <a:r>
              <a:rPr lang="en-GB" sz="3600" i="1" dirty="0"/>
              <a:t>et al</a:t>
            </a:r>
            <a:r>
              <a:rPr lang="en-GB" sz="3600" dirty="0"/>
              <a:t>., 2009)</a:t>
            </a:r>
            <a:endParaRPr lang="en-GB" sz="1800" dirty="0"/>
          </a:p>
          <a:p>
            <a:pPr marL="0" indent="0">
              <a:buNone/>
            </a:pPr>
            <a:r>
              <a:rPr lang="en-US" dirty="0"/>
              <a:t>Team teaching under-researched in Irish context, especially in relation to process </a:t>
            </a:r>
            <a:r>
              <a:rPr lang="en-US" sz="3600" dirty="0"/>
              <a:t>(Shevlin </a:t>
            </a:r>
            <a:r>
              <a:rPr lang="en-US" sz="3600" i="1" dirty="0"/>
              <a:t>et a</a:t>
            </a:r>
            <a:r>
              <a:rPr lang="en-US" sz="3600" dirty="0"/>
              <a:t>l., 2009; Murphy, 2011)</a:t>
            </a:r>
            <a:endParaRPr lang="en-IE" sz="1800" dirty="0"/>
          </a:p>
          <a:p>
            <a:pPr marL="0" indent="0">
              <a:buNone/>
            </a:pPr>
            <a:r>
              <a:rPr lang="en-IE" dirty="0"/>
              <a:t>Low levels of professional collaboration in Irish schools</a:t>
            </a:r>
            <a:br>
              <a:rPr lang="en-IE" dirty="0"/>
            </a:br>
            <a:r>
              <a:rPr lang="en-IE" sz="3600" dirty="0"/>
              <a:t>(Hogan </a:t>
            </a:r>
            <a:r>
              <a:rPr lang="en-IE" sz="3600" i="1" dirty="0"/>
              <a:t>et a</a:t>
            </a:r>
            <a:r>
              <a:rPr lang="en-IE" sz="3600" dirty="0"/>
              <a:t>l., 2007; OECD [TALIS], 2009; </a:t>
            </a:r>
            <a:r>
              <a:rPr lang="en-US" sz="3600" dirty="0"/>
              <a:t>Gleeson, 2012) </a:t>
            </a:r>
            <a:endParaRPr lang="en-US" sz="1800" dirty="0"/>
          </a:p>
          <a:p>
            <a:pPr marL="0" indent="0">
              <a:buNone/>
            </a:pPr>
            <a:r>
              <a:rPr lang="en-IE" dirty="0"/>
              <a:t>“...they [teachers] highlight the prevalence of professional insulation and isolation, as distinct from proactive professional co-operation, in the inherited cultures of post-primary education in Ireland.” </a:t>
            </a:r>
            <a:r>
              <a:rPr lang="en-IE" sz="3600" dirty="0"/>
              <a:t>(Hogan et al., 2007:34)</a:t>
            </a:r>
            <a:endParaRPr lang="en-GB" sz="3600" dirty="0"/>
          </a:p>
          <a:p>
            <a:endParaRPr lang="en-US" dirty="0"/>
          </a:p>
        </p:txBody>
      </p:sp>
    </p:spTree>
    <p:extLst>
      <p:ext uri="{BB962C8B-B14F-4D97-AF65-F5344CB8AC3E}">
        <p14:creationId xmlns:p14="http://schemas.microsoft.com/office/powerpoint/2010/main" val="4150719572"/>
      </p:ext>
    </p:extLst>
  </p:cSld>
  <p:clrMapOvr>
    <a:masterClrMapping/>
  </p:clrMapOvr>
  <p:transition spd="med"/>
</p:sld>
</file>

<file path=ppt/theme/theme1.xml><?xml version="1.0" encoding="utf-8"?>
<a:theme xmlns:a="http://schemas.openxmlformats.org/drawingml/2006/main" name="20_BasicBlack">
  <a:themeElements>
    <a:clrScheme name="20_BasicBlack">
      <a:dk1>
        <a:srgbClr val="000000"/>
      </a:dk1>
      <a:lt1>
        <a:srgbClr val="000000"/>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a:ea typeface="Helvetica"/>
        <a:cs typeface="Helvetica"/>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TT_PPT_Template" id="{83068B96-A170-A24D-97C7-FCB39B03089E}" vid="{380C19C7-2B7A-1846-8848-674E50E62305}"/>
    </a:ext>
  </a:extLst>
</a:theme>
</file>

<file path=ppt/theme/theme2.xml><?xml version="1.0" encoding="utf-8"?>
<a:theme xmlns:a="http://schemas.openxmlformats.org/drawingml/2006/main" name="20_BasicBlack">
  <a:themeElements>
    <a:clrScheme name="20_BasicBlack">
      <a:dk1>
        <a:srgbClr val="000000"/>
      </a:dk1>
      <a:lt1>
        <a:srgbClr val="FFFFFF"/>
      </a:lt1>
      <a:dk2>
        <a:srgbClr val="A7A7A7"/>
      </a:dk2>
      <a:lt2>
        <a:srgbClr val="535353"/>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a:ea typeface="Helvetica"/>
        <a:cs typeface="Helvetica"/>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D816307FAAB864CB669C25CE71A5890" ma:contentTypeVersion="10" ma:contentTypeDescription="Create a new document." ma:contentTypeScope="" ma:versionID="6e98435eab08d0a64cc3f909cdb16cb0">
  <xsd:schema xmlns:xsd="http://www.w3.org/2001/XMLSchema" xmlns:xs="http://www.w3.org/2001/XMLSchema" xmlns:p="http://schemas.microsoft.com/office/2006/metadata/properties" xmlns:ns2="2cd82829-65ae-4e2e-a6a8-485adddf0916" targetNamespace="http://schemas.microsoft.com/office/2006/metadata/properties" ma:root="true" ma:fieldsID="3303eedd8a13e3559273c16ca4cf287a" ns2:_="">
    <xsd:import namespace="2cd82829-65ae-4e2e-a6a8-485adddf091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d82829-65ae-4e2e-a6a8-485adddf09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6DB729-D87A-4FF1-9CBD-04716E5F1719}">
  <ds:schemaRefs>
    <ds:schemaRef ds:uri="http://schemas.microsoft.com/sharepoint/v3/contenttype/forms"/>
  </ds:schemaRefs>
</ds:datastoreItem>
</file>

<file path=customXml/itemProps2.xml><?xml version="1.0" encoding="utf-8"?>
<ds:datastoreItem xmlns:ds="http://schemas.openxmlformats.org/officeDocument/2006/customXml" ds:itemID="{0C5307F5-574F-499C-A5E6-3367AF8EBB14}">
  <ds:schemaRefs>
    <ds:schemaRef ds:uri="2cd82829-65ae-4e2e-a6a8-485adddf0916"/>
    <ds:schemaRef ds:uri="http://purl.org/dc/elements/1.1/"/>
    <ds:schemaRef ds:uri="http://schemas.openxmlformats.org/package/2006/metadata/core-properties"/>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5034758B-BC56-4EBF-A691-782EC2ABA920}"/>
</file>

<file path=docProps/app.xml><?xml version="1.0" encoding="utf-8"?>
<Properties xmlns="http://schemas.openxmlformats.org/officeDocument/2006/extended-properties" xmlns:vt="http://schemas.openxmlformats.org/officeDocument/2006/docPropsVTypes">
  <Template>20_BasicBlack</Template>
  <TotalTime>231</TotalTime>
  <Words>1610</Words>
  <Application>Microsoft Macintosh PowerPoint</Application>
  <PresentationFormat>Custom</PresentationFormat>
  <Paragraphs>123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Helvetica</vt:lpstr>
      <vt:lpstr>Helvetica Neue</vt:lpstr>
      <vt:lpstr>20_BasicBlack</vt:lpstr>
      <vt:lpstr>PowerPoint Presentation</vt:lpstr>
      <vt:lpstr>Content of the following slides…</vt:lpstr>
      <vt:lpstr>Warm up activity (suggestions)</vt:lpstr>
      <vt:lpstr>Terminology </vt:lpstr>
      <vt:lpstr>PowerPoint Presentation</vt:lpstr>
      <vt:lpstr>Which model is ‘best’? </vt:lpstr>
      <vt:lpstr>Policy in the Irish context </vt:lpstr>
      <vt:lpstr>Circular no. 0014/2017</vt:lpstr>
      <vt:lpstr>Research on Team Teaching: Irish Context</vt:lpstr>
      <vt:lpstr>Research on Team Teaching: International</vt:lpstr>
      <vt:lpstr>Research on Team Teaching: International</vt:lpstr>
      <vt:lpstr>Activity: Explore the Benefits and Challenges…</vt:lpstr>
      <vt:lpstr>Potential benefits of TT for teachers’ CPD</vt:lpstr>
      <vt:lpstr>Benefits for Pupils (Contrasting withdrawal &amp; TT) </vt:lpstr>
      <vt:lpstr>Activity: thinking through the concerns </vt:lpstr>
      <vt:lpstr>Considerations for teachers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Angela Rickard</dc:creator>
  <cp:lastModifiedBy>Angela Rickard</cp:lastModifiedBy>
  <cp:revision>20</cp:revision>
  <dcterms:created xsi:type="dcterms:W3CDTF">2021-07-13T08:15:12Z</dcterms:created>
  <dcterms:modified xsi:type="dcterms:W3CDTF">2021-07-14T11:00:23Z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0x0101001D816307FAAB864CB669C25CE71A5890</vt:lpwstr>
  </property>
</Properties>
</file>