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7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57"/>
    <p:restoredTop sz="93468"/>
  </p:normalViewPr>
  <p:slideViewPr>
    <p:cSldViewPr snapToGrid="0" snapToObjects="1">
      <p:cViewPr varScale="1">
        <p:scale>
          <a:sx n="103" d="100"/>
          <a:sy n="103" d="100"/>
        </p:scale>
        <p:origin x="1752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ustomXml" Target="../customXml/item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ga-I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ga-IE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F8E4-3DDF-A24C-85CE-1D85311777CD}" type="datetimeFigureOut">
              <a:rPr lang="en-US" smtClean="0"/>
              <a:t>9/21/23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F54C-0703-2346-9AC9-54825D6D9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969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ga-IE"/>
              <a:t>Click to edit Master text styles</a:t>
            </a:r>
          </a:p>
          <a:p>
            <a:pPr lvl="1"/>
            <a:r>
              <a:rPr lang="ga-IE"/>
              <a:t>Second level</a:t>
            </a:r>
          </a:p>
          <a:p>
            <a:pPr lvl="2"/>
            <a:r>
              <a:rPr lang="ga-IE"/>
              <a:t>Third level</a:t>
            </a:r>
          </a:p>
          <a:p>
            <a:pPr lvl="3"/>
            <a:r>
              <a:rPr lang="ga-IE"/>
              <a:t>Fourth level</a:t>
            </a:r>
          </a:p>
          <a:p>
            <a:pPr lvl="4"/>
            <a:r>
              <a:rPr lang="ga-I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F8E4-3DDF-A24C-85CE-1D85311777CD}" type="datetimeFigureOut">
              <a:rPr lang="en-US" smtClean="0"/>
              <a:t>9/21/23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F54C-0703-2346-9AC9-54825D6D9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224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ga-I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ga-IE"/>
              <a:t>Click to edit Master text styles</a:t>
            </a:r>
          </a:p>
          <a:p>
            <a:pPr lvl="1"/>
            <a:r>
              <a:rPr lang="ga-IE"/>
              <a:t>Second level</a:t>
            </a:r>
          </a:p>
          <a:p>
            <a:pPr lvl="2"/>
            <a:r>
              <a:rPr lang="ga-IE"/>
              <a:t>Third level</a:t>
            </a:r>
          </a:p>
          <a:p>
            <a:pPr lvl="3"/>
            <a:r>
              <a:rPr lang="ga-IE"/>
              <a:t>Fourth level</a:t>
            </a:r>
          </a:p>
          <a:p>
            <a:pPr lvl="4"/>
            <a:r>
              <a:rPr lang="ga-I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F8E4-3DDF-A24C-85CE-1D85311777CD}" type="datetimeFigureOut">
              <a:rPr lang="en-US" smtClean="0"/>
              <a:t>9/21/23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F54C-0703-2346-9AC9-54825D6D9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464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ga-IE"/>
              <a:t>Click to edit Master text styles</a:t>
            </a:r>
          </a:p>
          <a:p>
            <a:pPr lvl="1"/>
            <a:r>
              <a:rPr lang="ga-IE"/>
              <a:t>Second level</a:t>
            </a:r>
          </a:p>
          <a:p>
            <a:pPr lvl="2"/>
            <a:r>
              <a:rPr lang="ga-IE"/>
              <a:t>Third level</a:t>
            </a:r>
          </a:p>
          <a:p>
            <a:pPr lvl="3"/>
            <a:r>
              <a:rPr lang="ga-IE"/>
              <a:t>Fourth level</a:t>
            </a:r>
          </a:p>
          <a:p>
            <a:pPr lvl="4"/>
            <a:r>
              <a:rPr lang="ga-I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F8E4-3DDF-A24C-85CE-1D85311777CD}" type="datetimeFigureOut">
              <a:rPr lang="en-US" smtClean="0"/>
              <a:t>9/21/23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F54C-0703-2346-9AC9-54825D6D9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940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ga-I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ga-I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F8E4-3DDF-A24C-85CE-1D85311777CD}" type="datetimeFigureOut">
              <a:rPr lang="en-US" smtClean="0"/>
              <a:t>9/21/23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F54C-0703-2346-9AC9-54825D6D9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599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/>
              <a:t>Click to edit Master text styles</a:t>
            </a:r>
          </a:p>
          <a:p>
            <a:pPr lvl="1"/>
            <a:r>
              <a:rPr lang="ga-IE"/>
              <a:t>Second level</a:t>
            </a:r>
          </a:p>
          <a:p>
            <a:pPr lvl="2"/>
            <a:r>
              <a:rPr lang="ga-IE"/>
              <a:t>Third level</a:t>
            </a:r>
          </a:p>
          <a:p>
            <a:pPr lvl="3"/>
            <a:r>
              <a:rPr lang="ga-IE"/>
              <a:t>Fourth level</a:t>
            </a:r>
          </a:p>
          <a:p>
            <a:pPr lvl="4"/>
            <a:r>
              <a:rPr lang="ga-I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/>
              <a:t>Click to edit Master text styles</a:t>
            </a:r>
          </a:p>
          <a:p>
            <a:pPr lvl="1"/>
            <a:r>
              <a:rPr lang="ga-IE"/>
              <a:t>Second level</a:t>
            </a:r>
          </a:p>
          <a:p>
            <a:pPr lvl="2"/>
            <a:r>
              <a:rPr lang="ga-IE"/>
              <a:t>Third level</a:t>
            </a:r>
          </a:p>
          <a:p>
            <a:pPr lvl="3"/>
            <a:r>
              <a:rPr lang="ga-IE"/>
              <a:t>Fourth level</a:t>
            </a:r>
          </a:p>
          <a:p>
            <a:pPr lvl="4"/>
            <a:r>
              <a:rPr lang="ga-IE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F8E4-3DDF-A24C-85CE-1D85311777CD}" type="datetimeFigureOut">
              <a:rPr lang="en-US" smtClean="0"/>
              <a:t>9/21/23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F54C-0703-2346-9AC9-54825D6D9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797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ga-I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/>
              <a:t>Click to edit Master text styles</a:t>
            </a:r>
          </a:p>
          <a:p>
            <a:pPr lvl="1"/>
            <a:r>
              <a:rPr lang="ga-IE"/>
              <a:t>Second level</a:t>
            </a:r>
          </a:p>
          <a:p>
            <a:pPr lvl="2"/>
            <a:r>
              <a:rPr lang="ga-IE"/>
              <a:t>Third level</a:t>
            </a:r>
          </a:p>
          <a:p>
            <a:pPr lvl="3"/>
            <a:r>
              <a:rPr lang="ga-IE"/>
              <a:t>Fourth level</a:t>
            </a:r>
          </a:p>
          <a:p>
            <a:pPr lvl="4"/>
            <a:r>
              <a:rPr lang="ga-I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/>
              <a:t>Click to edit Master text styles</a:t>
            </a:r>
          </a:p>
          <a:p>
            <a:pPr lvl="1"/>
            <a:r>
              <a:rPr lang="ga-IE"/>
              <a:t>Second level</a:t>
            </a:r>
          </a:p>
          <a:p>
            <a:pPr lvl="2"/>
            <a:r>
              <a:rPr lang="ga-IE"/>
              <a:t>Third level</a:t>
            </a:r>
          </a:p>
          <a:p>
            <a:pPr lvl="3"/>
            <a:r>
              <a:rPr lang="ga-IE"/>
              <a:t>Fourth level</a:t>
            </a:r>
          </a:p>
          <a:p>
            <a:pPr lvl="4"/>
            <a:r>
              <a:rPr lang="ga-IE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F8E4-3DDF-A24C-85CE-1D85311777CD}" type="datetimeFigureOut">
              <a:rPr lang="en-US" smtClean="0"/>
              <a:t>9/21/23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F54C-0703-2346-9AC9-54825D6D9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672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F8E4-3DDF-A24C-85CE-1D85311777CD}" type="datetimeFigureOut">
              <a:rPr lang="en-US" smtClean="0"/>
              <a:t>9/21/23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F54C-0703-2346-9AC9-54825D6D9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505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F8E4-3DDF-A24C-85CE-1D85311777CD}" type="datetimeFigureOut">
              <a:rPr lang="en-US" smtClean="0"/>
              <a:t>9/21/23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F54C-0703-2346-9AC9-54825D6D9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790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ga-I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ga-IE"/>
              <a:t>Click to edit Master text styles</a:t>
            </a:r>
          </a:p>
          <a:p>
            <a:pPr lvl="1"/>
            <a:r>
              <a:rPr lang="ga-IE"/>
              <a:t>Second level</a:t>
            </a:r>
          </a:p>
          <a:p>
            <a:pPr lvl="2"/>
            <a:r>
              <a:rPr lang="ga-IE"/>
              <a:t>Third level</a:t>
            </a:r>
          </a:p>
          <a:p>
            <a:pPr lvl="3"/>
            <a:r>
              <a:rPr lang="ga-IE"/>
              <a:t>Fourth level</a:t>
            </a:r>
          </a:p>
          <a:p>
            <a:pPr lvl="4"/>
            <a:r>
              <a:rPr lang="ga-I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F8E4-3DDF-A24C-85CE-1D85311777CD}" type="datetimeFigureOut">
              <a:rPr lang="en-US" smtClean="0"/>
              <a:t>9/21/23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F54C-0703-2346-9AC9-54825D6D9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690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ga-I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F8E4-3DDF-A24C-85CE-1D85311777CD}" type="datetimeFigureOut">
              <a:rPr lang="en-US" smtClean="0"/>
              <a:t>9/21/23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2F54C-0703-2346-9AC9-54825D6D9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027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ga-I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ga-IE"/>
              <a:t>Click to edit Master text styles</a:t>
            </a:r>
          </a:p>
          <a:p>
            <a:pPr lvl="1"/>
            <a:r>
              <a:rPr lang="ga-IE"/>
              <a:t>Second level</a:t>
            </a:r>
          </a:p>
          <a:p>
            <a:pPr lvl="2"/>
            <a:r>
              <a:rPr lang="ga-IE"/>
              <a:t>Third level</a:t>
            </a:r>
          </a:p>
          <a:p>
            <a:pPr lvl="3"/>
            <a:r>
              <a:rPr lang="ga-IE"/>
              <a:t>Fourth level</a:t>
            </a:r>
          </a:p>
          <a:p>
            <a:pPr lvl="4"/>
            <a:r>
              <a:rPr lang="ga-I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72F8E4-3DDF-A24C-85CE-1D85311777CD}" type="datetimeFigureOut">
              <a:rPr lang="en-US" smtClean="0"/>
              <a:t>9/21/23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62F54C-0703-2346-9AC9-54825D6D9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821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file://localhost/Users/larissa/Downloads/black.pn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file://localhost/Users/larissa/Downloads/black.pn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file://localhost/Users/larissa/Downloads/black.pn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file://localhost/Users/larissa/Downloads/black.pn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file://localhost/Users/larissa/Downloads/black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eal Version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3321" y="807965"/>
            <a:ext cx="715735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1"/>
                </a:solidFill>
                <a:latin typeface="Arial"/>
                <a:cs typeface="Arial"/>
              </a:rPr>
              <a:t>The Shape of your PhD and PhD journey</a:t>
            </a:r>
          </a:p>
          <a:p>
            <a:endParaRPr lang="en-US" sz="3000" b="1" dirty="0">
              <a:solidFill>
                <a:schemeClr val="bg1"/>
              </a:solidFill>
              <a:latin typeface="Arial"/>
              <a:cs typeface="Arial"/>
            </a:endParaRPr>
          </a:p>
          <a:p>
            <a:endParaRPr lang="en-US" sz="3000" b="1" dirty="0">
              <a:solidFill>
                <a:schemeClr val="bg1"/>
              </a:solidFill>
              <a:latin typeface="Arial"/>
              <a:cs typeface="Arial"/>
            </a:endParaRPr>
          </a:p>
          <a:p>
            <a:endParaRPr lang="en-US" sz="3000" b="1" dirty="0">
              <a:solidFill>
                <a:schemeClr val="bg1"/>
              </a:solidFill>
              <a:latin typeface="Arial"/>
              <a:cs typeface="Arial"/>
            </a:endParaRPr>
          </a:p>
          <a:p>
            <a:endParaRPr lang="en-US" sz="3000" b="1" dirty="0">
              <a:solidFill>
                <a:schemeClr val="bg1"/>
              </a:solidFill>
              <a:latin typeface="Arial"/>
              <a:cs typeface="Arial"/>
            </a:endParaRPr>
          </a:p>
          <a:p>
            <a:r>
              <a:rPr lang="en-US" sz="2400" b="1" dirty="0">
                <a:solidFill>
                  <a:schemeClr val="bg1"/>
                </a:solidFill>
                <a:latin typeface="Arial"/>
                <a:cs typeface="Arial"/>
              </a:rPr>
              <a:t>Dr Anne O’ Brien</a:t>
            </a:r>
          </a:p>
          <a:p>
            <a:r>
              <a:rPr lang="en-US" sz="2400" b="1" dirty="0">
                <a:solidFill>
                  <a:schemeClr val="bg1"/>
                </a:solidFill>
                <a:latin typeface="Arial"/>
                <a:cs typeface="Arial"/>
              </a:rPr>
              <a:t>Associate Dean Research </a:t>
            </a:r>
          </a:p>
          <a:p>
            <a:r>
              <a:rPr lang="en-US" sz="2400" b="1" dirty="0">
                <a:solidFill>
                  <a:schemeClr val="bg1"/>
                </a:solidFill>
                <a:latin typeface="Arial"/>
                <a:cs typeface="Arial"/>
              </a:rPr>
              <a:t>FACSP</a:t>
            </a:r>
          </a:p>
          <a:p>
            <a:r>
              <a:rPr lang="en-US" sz="2400" b="1" dirty="0" err="1">
                <a:solidFill>
                  <a:schemeClr val="bg1"/>
                </a:solidFill>
                <a:latin typeface="Arial"/>
                <a:cs typeface="Arial"/>
              </a:rPr>
              <a:t>anne.obrien@mu.ie</a:t>
            </a:r>
            <a:endParaRPr lang="en-US" sz="2400" b="1" dirty="0">
              <a:solidFill>
                <a:schemeClr val="bg1"/>
              </a:solidFill>
              <a:latin typeface="Arial"/>
              <a:cs typeface="Arial"/>
            </a:endParaRPr>
          </a:p>
          <a:p>
            <a:endParaRPr lang="en-US" sz="3000" b="1" dirty="0">
              <a:solidFill>
                <a:schemeClr val="bg1"/>
              </a:solidFill>
              <a:latin typeface="Arial"/>
              <a:cs typeface="Arial"/>
            </a:endParaRPr>
          </a:p>
          <a:p>
            <a:endParaRPr lang="en-US" sz="3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4" name="black.png"/>
          <p:cNvPicPr/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8831" y="5875656"/>
            <a:ext cx="1783419" cy="945297"/>
          </a:xfrm>
          <a:prstGeom prst="rect">
            <a:avLst/>
          </a:prstGeom>
        </p:spPr>
      </p:pic>
      <p:sp>
        <p:nvSpPr>
          <p:cNvPr id="5" name="Text Box 3"/>
          <p:cNvSpPr txBox="1"/>
          <p:nvPr/>
        </p:nvSpPr>
        <p:spPr>
          <a:xfrm>
            <a:off x="166144" y="6033658"/>
            <a:ext cx="1956874" cy="595571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spcBef>
                <a:spcPts val="425"/>
              </a:spcBef>
              <a:spcAft>
                <a:spcPts val="0"/>
              </a:spcAft>
            </a:pPr>
            <a:r>
              <a:rPr lang="en-US" sz="800" b="1" dirty="0" err="1">
                <a:effectLst/>
                <a:latin typeface="Arial"/>
                <a:ea typeface="ＭＳ 明朝"/>
                <a:cs typeface="MinionPro-Regular"/>
              </a:rPr>
              <a:t>Ollscoil</a:t>
            </a:r>
            <a:r>
              <a:rPr lang="en-US" sz="800" b="1" dirty="0">
                <a:effectLst/>
                <a:latin typeface="Arial"/>
                <a:ea typeface="ＭＳ 明朝"/>
                <a:cs typeface="MinionPro-Regular"/>
              </a:rPr>
              <a:t> </a:t>
            </a:r>
            <a:r>
              <a:rPr lang="en-US" sz="800" b="1" dirty="0" err="1">
                <a:effectLst/>
                <a:latin typeface="Arial"/>
                <a:ea typeface="ＭＳ 明朝"/>
                <a:cs typeface="MinionPro-Regular"/>
              </a:rPr>
              <a:t>Mhá</a:t>
            </a:r>
            <a:r>
              <a:rPr lang="en-US" sz="800" b="1" dirty="0">
                <a:effectLst/>
                <a:latin typeface="Arial"/>
                <a:ea typeface="ＭＳ 明朝"/>
                <a:cs typeface="MinionPro-Regular"/>
              </a:rPr>
              <a:t> </a:t>
            </a:r>
            <a:r>
              <a:rPr lang="en-US" sz="800" b="1" dirty="0" err="1">
                <a:effectLst/>
                <a:latin typeface="Arial"/>
                <a:ea typeface="ＭＳ 明朝"/>
                <a:cs typeface="MinionPro-Regular"/>
              </a:rPr>
              <a:t>Nuad</a:t>
            </a:r>
            <a:br>
              <a:rPr lang="en-US" sz="800" b="1" dirty="0">
                <a:effectLst/>
                <a:latin typeface="Arial"/>
                <a:ea typeface="ＭＳ 明朝"/>
                <a:cs typeface="MinionPro-Regular"/>
              </a:rPr>
            </a:br>
            <a:r>
              <a:rPr lang="en-US" sz="800" b="1" dirty="0" err="1">
                <a:effectLst/>
                <a:latin typeface="Arial"/>
                <a:ea typeface="ＭＳ 明朝"/>
                <a:cs typeface="MinionPro-Regular"/>
              </a:rPr>
              <a:t>Maynooth</a:t>
            </a:r>
            <a:r>
              <a:rPr lang="en-US" sz="800" b="1" dirty="0">
                <a:effectLst/>
                <a:latin typeface="Arial"/>
                <a:ea typeface="ＭＳ 明朝"/>
                <a:cs typeface="MinionPro-Regular"/>
              </a:rPr>
              <a:t> University</a:t>
            </a:r>
            <a:endParaRPr lang="en-US" sz="800" dirty="0">
              <a:effectLst/>
              <a:latin typeface="MinionPro-Regular"/>
              <a:ea typeface="ＭＳ 明朝"/>
              <a:cs typeface="MinionPro-Regular"/>
            </a:endParaRPr>
          </a:p>
          <a:p>
            <a:pPr marL="0" marR="0">
              <a:spcBef>
                <a:spcPts val="425"/>
              </a:spcBef>
              <a:spcAft>
                <a:spcPts val="0"/>
              </a:spcAft>
            </a:pPr>
            <a:r>
              <a:rPr lang="en-US" sz="800" dirty="0" err="1">
                <a:effectLst/>
                <a:latin typeface="Arial"/>
                <a:ea typeface="ＭＳ 明朝"/>
                <a:cs typeface="MinionPro-Regular"/>
              </a:rPr>
              <a:t>Roinn</a:t>
            </a:r>
            <a:r>
              <a:rPr lang="en-US" sz="800" dirty="0">
                <a:effectLst/>
                <a:latin typeface="Arial"/>
                <a:ea typeface="ＭＳ 明朝"/>
                <a:cs typeface="MinionPro-Regular"/>
              </a:rPr>
              <a:t> (Department Name)</a:t>
            </a:r>
            <a:br>
              <a:rPr lang="en-US" sz="800" dirty="0">
                <a:effectLst/>
                <a:latin typeface="Arial"/>
                <a:ea typeface="ＭＳ 明朝"/>
                <a:cs typeface="MinionPro-Regular"/>
              </a:rPr>
            </a:br>
            <a:r>
              <a:rPr lang="en-US" sz="800" dirty="0">
                <a:effectLst/>
                <a:latin typeface="Arial"/>
                <a:ea typeface="ＭＳ 明朝"/>
                <a:cs typeface="MinionPro-Regular"/>
              </a:rPr>
              <a:t>Department Name</a:t>
            </a:r>
            <a:endParaRPr lang="en-US" sz="800" dirty="0">
              <a:effectLst/>
              <a:latin typeface="MinionPro-Regular"/>
              <a:ea typeface="ＭＳ 明朝"/>
              <a:cs typeface="MinionPro-Regular"/>
            </a:endParaRPr>
          </a:p>
        </p:txBody>
      </p:sp>
    </p:spTree>
    <p:extLst>
      <p:ext uri="{BB962C8B-B14F-4D97-AF65-F5344CB8AC3E}">
        <p14:creationId xmlns:p14="http://schemas.microsoft.com/office/powerpoint/2010/main" val="8774297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74039" y="377404"/>
            <a:ext cx="837081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solidFill>
                  <a:schemeClr val="bg1"/>
                </a:solidFill>
                <a:latin typeface="Arial"/>
                <a:cs typeface="Arial"/>
              </a:rPr>
              <a:t>Title to go here</a:t>
            </a:r>
            <a:endParaRPr lang="en-US" sz="26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4039" y="1527662"/>
            <a:ext cx="83708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006778"/>
                </a:solidFill>
                <a:latin typeface="Arial"/>
                <a:cs typeface="Arial"/>
              </a:rPr>
              <a:t>Bullet point 1</a:t>
            </a: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006778"/>
                </a:solidFill>
                <a:latin typeface="Arial"/>
                <a:cs typeface="Arial"/>
              </a:rPr>
              <a:t>Bullet point 2</a:t>
            </a: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006778"/>
                </a:solidFill>
                <a:latin typeface="Arial"/>
                <a:cs typeface="Arial"/>
              </a:rPr>
              <a:t>Bullet point 3</a:t>
            </a: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006778"/>
                </a:solidFill>
                <a:latin typeface="Arial"/>
                <a:cs typeface="Arial"/>
              </a:rPr>
              <a:t>Bullet point 4</a:t>
            </a: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006778"/>
                </a:solidFill>
                <a:latin typeface="Arial"/>
                <a:cs typeface="Arial"/>
              </a:rPr>
              <a:t>Bullet point 5</a:t>
            </a:r>
            <a:endParaRPr lang="en-US" dirty="0">
              <a:solidFill>
                <a:srgbClr val="006778"/>
              </a:solidFill>
              <a:latin typeface="Arial"/>
              <a:cs typeface="Arial"/>
            </a:endParaRPr>
          </a:p>
        </p:txBody>
      </p:sp>
      <p:pic>
        <p:nvPicPr>
          <p:cNvPr id="5" name="Picture 4" descr="Teal Version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357"/>
            <a:ext cx="9144000" cy="6858000"/>
          </a:xfrm>
          <a:prstGeom prst="rect">
            <a:avLst/>
          </a:prstGeom>
        </p:spPr>
      </p:pic>
      <p:pic>
        <p:nvPicPr>
          <p:cNvPr id="6" name="black.png"/>
          <p:cNvPicPr/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8831" y="5875656"/>
            <a:ext cx="1783419" cy="945297"/>
          </a:xfrm>
          <a:prstGeom prst="rect">
            <a:avLst/>
          </a:prstGeom>
        </p:spPr>
      </p:pic>
      <p:sp>
        <p:nvSpPr>
          <p:cNvPr id="7" name="Text Box 3"/>
          <p:cNvSpPr txBox="1"/>
          <p:nvPr/>
        </p:nvSpPr>
        <p:spPr>
          <a:xfrm>
            <a:off x="166144" y="6033658"/>
            <a:ext cx="1956874" cy="595571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spcBef>
                <a:spcPts val="425"/>
              </a:spcBef>
              <a:spcAft>
                <a:spcPts val="0"/>
              </a:spcAft>
            </a:pPr>
            <a:r>
              <a:rPr lang="en-US" sz="800" b="1" dirty="0" err="1">
                <a:effectLst/>
                <a:latin typeface="Arial"/>
                <a:ea typeface="ＭＳ 明朝"/>
                <a:cs typeface="MinionPro-Regular"/>
              </a:rPr>
              <a:t>Ollscoil</a:t>
            </a:r>
            <a:r>
              <a:rPr lang="en-US" sz="800" b="1" dirty="0">
                <a:effectLst/>
                <a:latin typeface="Arial"/>
                <a:ea typeface="ＭＳ 明朝"/>
                <a:cs typeface="MinionPro-Regular"/>
              </a:rPr>
              <a:t> </a:t>
            </a:r>
            <a:r>
              <a:rPr lang="en-US" sz="800" b="1" dirty="0" err="1">
                <a:effectLst/>
                <a:latin typeface="Arial"/>
                <a:ea typeface="ＭＳ 明朝"/>
                <a:cs typeface="MinionPro-Regular"/>
              </a:rPr>
              <a:t>Mhá</a:t>
            </a:r>
            <a:r>
              <a:rPr lang="en-US" sz="800" b="1" dirty="0">
                <a:effectLst/>
                <a:latin typeface="Arial"/>
                <a:ea typeface="ＭＳ 明朝"/>
                <a:cs typeface="MinionPro-Regular"/>
              </a:rPr>
              <a:t> </a:t>
            </a:r>
            <a:r>
              <a:rPr lang="en-US" sz="800" b="1" dirty="0" err="1">
                <a:effectLst/>
                <a:latin typeface="Arial"/>
                <a:ea typeface="ＭＳ 明朝"/>
                <a:cs typeface="MinionPro-Regular"/>
              </a:rPr>
              <a:t>Nuad</a:t>
            </a:r>
            <a:br>
              <a:rPr lang="en-US" sz="800" b="1" dirty="0">
                <a:effectLst/>
                <a:latin typeface="Arial"/>
                <a:ea typeface="ＭＳ 明朝"/>
                <a:cs typeface="MinionPro-Regular"/>
              </a:rPr>
            </a:br>
            <a:r>
              <a:rPr lang="en-US" sz="800" b="1" dirty="0" err="1">
                <a:effectLst/>
                <a:latin typeface="Arial"/>
                <a:ea typeface="ＭＳ 明朝"/>
                <a:cs typeface="MinionPro-Regular"/>
              </a:rPr>
              <a:t>Maynooth</a:t>
            </a:r>
            <a:r>
              <a:rPr lang="en-US" sz="800" b="1" dirty="0">
                <a:effectLst/>
                <a:latin typeface="Arial"/>
                <a:ea typeface="ＭＳ 明朝"/>
                <a:cs typeface="MinionPro-Regular"/>
              </a:rPr>
              <a:t> University</a:t>
            </a:r>
            <a:endParaRPr lang="en-US" sz="800" dirty="0">
              <a:effectLst/>
              <a:latin typeface="MinionPro-Regular"/>
              <a:ea typeface="ＭＳ 明朝"/>
              <a:cs typeface="MinionPro-Regular"/>
            </a:endParaRPr>
          </a:p>
          <a:p>
            <a:pPr marL="0" marR="0">
              <a:spcBef>
                <a:spcPts val="425"/>
              </a:spcBef>
              <a:spcAft>
                <a:spcPts val="0"/>
              </a:spcAft>
            </a:pPr>
            <a:r>
              <a:rPr lang="en-US" sz="800" dirty="0" err="1">
                <a:effectLst/>
                <a:latin typeface="Arial"/>
                <a:ea typeface="ＭＳ 明朝"/>
                <a:cs typeface="MinionPro-Regular"/>
              </a:rPr>
              <a:t>Roinn</a:t>
            </a:r>
            <a:r>
              <a:rPr lang="en-US" sz="800" dirty="0">
                <a:effectLst/>
                <a:latin typeface="Arial"/>
                <a:ea typeface="ＭＳ 明朝"/>
                <a:cs typeface="MinionPro-Regular"/>
              </a:rPr>
              <a:t> (Department Name)</a:t>
            </a:r>
            <a:br>
              <a:rPr lang="en-US" sz="800" dirty="0">
                <a:effectLst/>
                <a:latin typeface="Arial"/>
                <a:ea typeface="ＭＳ 明朝"/>
                <a:cs typeface="MinionPro-Regular"/>
              </a:rPr>
            </a:br>
            <a:r>
              <a:rPr lang="en-US" sz="800" dirty="0">
                <a:effectLst/>
                <a:latin typeface="Arial"/>
                <a:ea typeface="ＭＳ 明朝"/>
                <a:cs typeface="MinionPro-Regular"/>
              </a:rPr>
              <a:t>Department Name</a:t>
            </a:r>
            <a:endParaRPr lang="en-US" sz="800" dirty="0">
              <a:effectLst/>
              <a:latin typeface="MinionPro-Regular"/>
              <a:ea typeface="ＭＳ 明朝"/>
              <a:cs typeface="MinionPro-Regular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FEA33B1-DAD9-A3D4-FE07-FDDF5D8BA2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69846"/>
            <a:ext cx="8229600" cy="888149"/>
          </a:xfrm>
        </p:spPr>
        <p:txBody>
          <a:bodyPr>
            <a:normAutofit/>
          </a:bodyPr>
          <a:lstStyle/>
          <a:p>
            <a:r>
              <a:rPr lang="en-US" dirty="0"/>
              <a:t>First steps on the PhD journey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77FB1C1-6C44-324C-7783-3A57E5521E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146852"/>
            <a:ext cx="8229600" cy="3500033"/>
          </a:xfrm>
        </p:spPr>
        <p:txBody>
          <a:bodyPr/>
          <a:lstStyle/>
          <a:p>
            <a:r>
              <a:rPr lang="en-GB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Already begun – 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proposal, admissions, registration and induction.</a:t>
            </a:r>
            <a:endParaRPr lang="en-IE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IE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Initial meeting with your supervisor- </a:t>
            </a:r>
            <a:r>
              <a:rPr lang="en-IE" sz="24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taught modules, from proposal to plan.</a:t>
            </a:r>
            <a:endParaRPr lang="en-IE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IE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Getting started - </a:t>
            </a:r>
            <a:r>
              <a:rPr lang="en-IE" sz="24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work practices, feedback, frequency of meetings.</a:t>
            </a:r>
            <a:endParaRPr lang="en-IE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IE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Building your support community – </a:t>
            </a:r>
            <a:r>
              <a:rPr lang="en-IE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D</a:t>
            </a:r>
            <a:r>
              <a:rPr lang="en-IE" sz="24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epartment, Faculty or Institute events.</a:t>
            </a:r>
            <a:endParaRPr lang="en-IE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970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74039" y="377404"/>
            <a:ext cx="837081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solidFill>
                  <a:schemeClr val="bg1"/>
                </a:solidFill>
                <a:latin typeface="Arial"/>
                <a:cs typeface="Arial"/>
              </a:rPr>
              <a:t>Title to go here</a:t>
            </a:r>
            <a:endParaRPr lang="en-US" sz="26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4039" y="1527662"/>
            <a:ext cx="83708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006778"/>
                </a:solidFill>
                <a:latin typeface="Arial"/>
                <a:cs typeface="Arial"/>
              </a:rPr>
              <a:t>Bullet point 1</a:t>
            </a: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006778"/>
                </a:solidFill>
                <a:latin typeface="Arial"/>
                <a:cs typeface="Arial"/>
              </a:rPr>
              <a:t>Bullet point 2</a:t>
            </a: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006778"/>
                </a:solidFill>
                <a:latin typeface="Arial"/>
                <a:cs typeface="Arial"/>
              </a:rPr>
              <a:t>Bullet point 3</a:t>
            </a: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006778"/>
                </a:solidFill>
                <a:latin typeface="Arial"/>
                <a:cs typeface="Arial"/>
              </a:rPr>
              <a:t>Bullet point 4</a:t>
            </a: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006778"/>
                </a:solidFill>
                <a:latin typeface="Arial"/>
                <a:cs typeface="Arial"/>
              </a:rPr>
              <a:t>Bullet point 5</a:t>
            </a:r>
            <a:endParaRPr lang="en-US" dirty="0">
              <a:solidFill>
                <a:srgbClr val="006778"/>
              </a:solidFill>
              <a:latin typeface="Arial"/>
              <a:cs typeface="Arial"/>
            </a:endParaRPr>
          </a:p>
        </p:txBody>
      </p:sp>
      <p:pic>
        <p:nvPicPr>
          <p:cNvPr id="5" name="Picture 4" descr="Teal Version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black.png"/>
          <p:cNvPicPr/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8831" y="5875656"/>
            <a:ext cx="1783419" cy="945297"/>
          </a:xfrm>
          <a:prstGeom prst="rect">
            <a:avLst/>
          </a:prstGeom>
        </p:spPr>
      </p:pic>
      <p:sp>
        <p:nvSpPr>
          <p:cNvPr id="7" name="Text Box 3"/>
          <p:cNvSpPr txBox="1"/>
          <p:nvPr/>
        </p:nvSpPr>
        <p:spPr>
          <a:xfrm>
            <a:off x="166144" y="6033658"/>
            <a:ext cx="1956874" cy="595571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spcBef>
                <a:spcPts val="425"/>
              </a:spcBef>
              <a:spcAft>
                <a:spcPts val="0"/>
              </a:spcAft>
            </a:pPr>
            <a:r>
              <a:rPr lang="en-US" sz="800" b="1" dirty="0" err="1">
                <a:effectLst/>
                <a:latin typeface="Arial"/>
                <a:ea typeface="ＭＳ 明朝"/>
                <a:cs typeface="MinionPro-Regular"/>
              </a:rPr>
              <a:t>Ollscoil</a:t>
            </a:r>
            <a:r>
              <a:rPr lang="en-US" sz="800" b="1" dirty="0">
                <a:effectLst/>
                <a:latin typeface="Arial"/>
                <a:ea typeface="ＭＳ 明朝"/>
                <a:cs typeface="MinionPro-Regular"/>
              </a:rPr>
              <a:t> </a:t>
            </a:r>
            <a:r>
              <a:rPr lang="en-US" sz="800" b="1" dirty="0" err="1">
                <a:effectLst/>
                <a:latin typeface="Arial"/>
                <a:ea typeface="ＭＳ 明朝"/>
                <a:cs typeface="MinionPro-Regular"/>
              </a:rPr>
              <a:t>Mhá</a:t>
            </a:r>
            <a:r>
              <a:rPr lang="en-US" sz="800" b="1" dirty="0">
                <a:effectLst/>
                <a:latin typeface="Arial"/>
                <a:ea typeface="ＭＳ 明朝"/>
                <a:cs typeface="MinionPro-Regular"/>
              </a:rPr>
              <a:t> </a:t>
            </a:r>
            <a:r>
              <a:rPr lang="en-US" sz="800" b="1" dirty="0" err="1">
                <a:effectLst/>
                <a:latin typeface="Arial"/>
                <a:ea typeface="ＭＳ 明朝"/>
                <a:cs typeface="MinionPro-Regular"/>
              </a:rPr>
              <a:t>Nuad</a:t>
            </a:r>
            <a:br>
              <a:rPr lang="en-US" sz="800" b="1" dirty="0">
                <a:effectLst/>
                <a:latin typeface="Arial"/>
                <a:ea typeface="ＭＳ 明朝"/>
                <a:cs typeface="MinionPro-Regular"/>
              </a:rPr>
            </a:br>
            <a:r>
              <a:rPr lang="en-US" sz="800" b="1" dirty="0" err="1">
                <a:effectLst/>
                <a:latin typeface="Arial"/>
                <a:ea typeface="ＭＳ 明朝"/>
                <a:cs typeface="MinionPro-Regular"/>
              </a:rPr>
              <a:t>Maynooth</a:t>
            </a:r>
            <a:r>
              <a:rPr lang="en-US" sz="800" b="1" dirty="0">
                <a:effectLst/>
                <a:latin typeface="Arial"/>
                <a:ea typeface="ＭＳ 明朝"/>
                <a:cs typeface="MinionPro-Regular"/>
              </a:rPr>
              <a:t> University</a:t>
            </a:r>
            <a:endParaRPr lang="en-US" sz="800" dirty="0">
              <a:effectLst/>
              <a:latin typeface="MinionPro-Regular"/>
              <a:ea typeface="ＭＳ 明朝"/>
              <a:cs typeface="MinionPro-Regular"/>
            </a:endParaRPr>
          </a:p>
          <a:p>
            <a:pPr marL="0" marR="0">
              <a:spcBef>
                <a:spcPts val="425"/>
              </a:spcBef>
              <a:spcAft>
                <a:spcPts val="0"/>
              </a:spcAft>
            </a:pPr>
            <a:r>
              <a:rPr lang="en-US" sz="800" dirty="0" err="1">
                <a:effectLst/>
                <a:latin typeface="Arial"/>
                <a:ea typeface="ＭＳ 明朝"/>
                <a:cs typeface="MinionPro-Regular"/>
              </a:rPr>
              <a:t>Roinn</a:t>
            </a:r>
            <a:r>
              <a:rPr lang="en-US" sz="800" dirty="0">
                <a:effectLst/>
                <a:latin typeface="Arial"/>
                <a:ea typeface="ＭＳ 明朝"/>
                <a:cs typeface="MinionPro-Regular"/>
              </a:rPr>
              <a:t> (Department Name)</a:t>
            </a:r>
            <a:br>
              <a:rPr lang="en-US" sz="800" dirty="0">
                <a:effectLst/>
                <a:latin typeface="Arial"/>
                <a:ea typeface="ＭＳ 明朝"/>
                <a:cs typeface="MinionPro-Regular"/>
              </a:rPr>
            </a:br>
            <a:r>
              <a:rPr lang="en-US" sz="800" dirty="0">
                <a:effectLst/>
                <a:latin typeface="Arial"/>
                <a:ea typeface="ＭＳ 明朝"/>
                <a:cs typeface="MinionPro-Regular"/>
              </a:rPr>
              <a:t>Department Name</a:t>
            </a:r>
            <a:endParaRPr lang="en-US" sz="800" dirty="0">
              <a:effectLst/>
              <a:latin typeface="MinionPro-Regular"/>
              <a:ea typeface="ＭＳ 明朝"/>
              <a:cs typeface="MinionPro-Regular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FEA33B1-DAD9-A3D4-FE07-FDDF5D8BA2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69846"/>
            <a:ext cx="8229600" cy="888149"/>
          </a:xfrm>
        </p:spPr>
        <p:txBody>
          <a:bodyPr>
            <a:normAutofit/>
          </a:bodyPr>
          <a:lstStyle/>
          <a:p>
            <a:r>
              <a:rPr lang="en-US" dirty="0"/>
              <a:t>What to expect </a:t>
            </a:r>
            <a:r>
              <a:rPr lang="en-US" dirty="0" err="1"/>
              <a:t>en</a:t>
            </a:r>
            <a:r>
              <a:rPr lang="en-US" dirty="0"/>
              <a:t> route- Year 1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77FB1C1-6C44-324C-7783-3A57E5521E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146852"/>
            <a:ext cx="8229600" cy="3500033"/>
          </a:xfrm>
        </p:spPr>
        <p:txBody>
          <a:bodyPr/>
          <a:lstStyle/>
          <a:p>
            <a:pPr marL="342900" lvl="0" indent="-342900">
              <a:buFont typeface="Symbol" pitchFamily="2" charset="2"/>
              <a:buChar char=""/>
            </a:pPr>
            <a:r>
              <a:rPr lang="en-IE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Developing your research design – </a:t>
            </a:r>
            <a:r>
              <a:rPr lang="en-IE" sz="24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research question, literature and methodology.</a:t>
            </a:r>
            <a:endParaRPr lang="en-IE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Symbol" pitchFamily="2" charset="2"/>
              <a:buChar char=""/>
            </a:pPr>
            <a:r>
              <a:rPr lang="en-IE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Literature review </a:t>
            </a:r>
            <a:r>
              <a:rPr lang="en-IE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en-IE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</a:t>
            </a:r>
            <a:r>
              <a:rPr lang="en-IE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earching, finding, reading, writing and critically engaging.</a:t>
            </a:r>
          </a:p>
          <a:p>
            <a:pPr marL="342900" lvl="0" indent="-342900">
              <a:buFont typeface="Symbol" pitchFamily="2" charset="2"/>
              <a:buChar char=""/>
            </a:pPr>
            <a:r>
              <a:rPr lang="en-IE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Research methods </a:t>
            </a:r>
            <a:r>
              <a:rPr lang="en-IE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en-IE" sz="24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what methodology, why and how.</a:t>
            </a:r>
            <a:endParaRPr lang="en-IE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Symbol" pitchFamily="2" charset="2"/>
              <a:buChar char=""/>
            </a:pPr>
            <a:r>
              <a:rPr lang="en-IE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Progression </a:t>
            </a:r>
            <a:r>
              <a:rPr lang="en-IE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en-IE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E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yearly process evaluating your work.</a:t>
            </a:r>
            <a:r>
              <a:rPr lang="en-IE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en-IE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Symbol" pitchFamily="2" charset="2"/>
              <a:buChar char=""/>
            </a:pPr>
            <a:r>
              <a:rPr lang="en-IE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Funding </a:t>
            </a:r>
            <a:r>
              <a:rPr lang="en-IE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en-IE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IE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research design as a basis for an IRC application.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32718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74039" y="377404"/>
            <a:ext cx="837081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solidFill>
                  <a:schemeClr val="bg1"/>
                </a:solidFill>
                <a:latin typeface="Arial"/>
                <a:cs typeface="Arial"/>
              </a:rPr>
              <a:t>Title to go here</a:t>
            </a:r>
            <a:endParaRPr lang="en-US" sz="26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4039" y="1527662"/>
            <a:ext cx="83708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006778"/>
                </a:solidFill>
                <a:latin typeface="Arial"/>
                <a:cs typeface="Arial"/>
              </a:rPr>
              <a:t>Bullet point 1</a:t>
            </a: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006778"/>
                </a:solidFill>
                <a:latin typeface="Arial"/>
                <a:cs typeface="Arial"/>
              </a:rPr>
              <a:t>Bullet point 2</a:t>
            </a: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006778"/>
                </a:solidFill>
                <a:latin typeface="Arial"/>
                <a:cs typeface="Arial"/>
              </a:rPr>
              <a:t>Bullet point 3</a:t>
            </a: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006778"/>
                </a:solidFill>
                <a:latin typeface="Arial"/>
                <a:cs typeface="Arial"/>
              </a:rPr>
              <a:t>Bullet point 4</a:t>
            </a: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006778"/>
                </a:solidFill>
                <a:latin typeface="Arial"/>
                <a:cs typeface="Arial"/>
              </a:rPr>
              <a:t>Bullet point 5</a:t>
            </a:r>
            <a:endParaRPr lang="en-US" dirty="0">
              <a:solidFill>
                <a:srgbClr val="006778"/>
              </a:solidFill>
              <a:latin typeface="Arial"/>
              <a:cs typeface="Arial"/>
            </a:endParaRPr>
          </a:p>
        </p:txBody>
      </p:sp>
      <p:pic>
        <p:nvPicPr>
          <p:cNvPr id="5" name="Picture 4" descr="Teal Version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black.png"/>
          <p:cNvPicPr/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8831" y="5875656"/>
            <a:ext cx="1783419" cy="945297"/>
          </a:xfrm>
          <a:prstGeom prst="rect">
            <a:avLst/>
          </a:prstGeom>
        </p:spPr>
      </p:pic>
      <p:sp>
        <p:nvSpPr>
          <p:cNvPr id="7" name="Text Box 3"/>
          <p:cNvSpPr txBox="1"/>
          <p:nvPr/>
        </p:nvSpPr>
        <p:spPr>
          <a:xfrm>
            <a:off x="166144" y="6033658"/>
            <a:ext cx="1956874" cy="595571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spcBef>
                <a:spcPts val="425"/>
              </a:spcBef>
              <a:spcAft>
                <a:spcPts val="0"/>
              </a:spcAft>
            </a:pPr>
            <a:r>
              <a:rPr lang="en-US" sz="800" b="1" dirty="0" err="1">
                <a:effectLst/>
                <a:latin typeface="Arial"/>
                <a:ea typeface="ＭＳ 明朝"/>
                <a:cs typeface="MinionPro-Regular"/>
              </a:rPr>
              <a:t>Ollscoil</a:t>
            </a:r>
            <a:r>
              <a:rPr lang="en-US" sz="800" b="1" dirty="0">
                <a:effectLst/>
                <a:latin typeface="Arial"/>
                <a:ea typeface="ＭＳ 明朝"/>
                <a:cs typeface="MinionPro-Regular"/>
              </a:rPr>
              <a:t> </a:t>
            </a:r>
            <a:r>
              <a:rPr lang="en-US" sz="800" b="1" dirty="0" err="1">
                <a:effectLst/>
                <a:latin typeface="Arial"/>
                <a:ea typeface="ＭＳ 明朝"/>
                <a:cs typeface="MinionPro-Regular"/>
              </a:rPr>
              <a:t>Mhá</a:t>
            </a:r>
            <a:r>
              <a:rPr lang="en-US" sz="800" b="1" dirty="0">
                <a:effectLst/>
                <a:latin typeface="Arial"/>
                <a:ea typeface="ＭＳ 明朝"/>
                <a:cs typeface="MinionPro-Regular"/>
              </a:rPr>
              <a:t> </a:t>
            </a:r>
            <a:r>
              <a:rPr lang="en-US" sz="800" b="1" dirty="0" err="1">
                <a:effectLst/>
                <a:latin typeface="Arial"/>
                <a:ea typeface="ＭＳ 明朝"/>
                <a:cs typeface="MinionPro-Regular"/>
              </a:rPr>
              <a:t>Nuad</a:t>
            </a:r>
            <a:br>
              <a:rPr lang="en-US" sz="800" b="1" dirty="0">
                <a:effectLst/>
                <a:latin typeface="Arial"/>
                <a:ea typeface="ＭＳ 明朝"/>
                <a:cs typeface="MinionPro-Regular"/>
              </a:rPr>
            </a:br>
            <a:r>
              <a:rPr lang="en-US" sz="800" b="1" dirty="0" err="1">
                <a:effectLst/>
                <a:latin typeface="Arial"/>
                <a:ea typeface="ＭＳ 明朝"/>
                <a:cs typeface="MinionPro-Regular"/>
              </a:rPr>
              <a:t>Maynooth</a:t>
            </a:r>
            <a:r>
              <a:rPr lang="en-US" sz="800" b="1" dirty="0">
                <a:effectLst/>
                <a:latin typeface="Arial"/>
                <a:ea typeface="ＭＳ 明朝"/>
                <a:cs typeface="MinionPro-Regular"/>
              </a:rPr>
              <a:t> University</a:t>
            </a:r>
            <a:endParaRPr lang="en-US" sz="800" dirty="0">
              <a:effectLst/>
              <a:latin typeface="MinionPro-Regular"/>
              <a:ea typeface="ＭＳ 明朝"/>
              <a:cs typeface="MinionPro-Regular"/>
            </a:endParaRPr>
          </a:p>
          <a:p>
            <a:pPr marL="0" marR="0">
              <a:spcBef>
                <a:spcPts val="425"/>
              </a:spcBef>
              <a:spcAft>
                <a:spcPts val="0"/>
              </a:spcAft>
            </a:pPr>
            <a:r>
              <a:rPr lang="en-US" sz="800" dirty="0" err="1">
                <a:effectLst/>
                <a:latin typeface="Arial"/>
                <a:ea typeface="ＭＳ 明朝"/>
                <a:cs typeface="MinionPro-Regular"/>
              </a:rPr>
              <a:t>Roinn</a:t>
            </a:r>
            <a:r>
              <a:rPr lang="en-US" sz="800" dirty="0">
                <a:effectLst/>
                <a:latin typeface="Arial"/>
                <a:ea typeface="ＭＳ 明朝"/>
                <a:cs typeface="MinionPro-Regular"/>
              </a:rPr>
              <a:t> (Department Name)</a:t>
            </a:r>
            <a:br>
              <a:rPr lang="en-US" sz="800" dirty="0">
                <a:effectLst/>
                <a:latin typeface="Arial"/>
                <a:ea typeface="ＭＳ 明朝"/>
                <a:cs typeface="MinionPro-Regular"/>
              </a:rPr>
            </a:br>
            <a:r>
              <a:rPr lang="en-US" sz="800" dirty="0">
                <a:effectLst/>
                <a:latin typeface="Arial"/>
                <a:ea typeface="ＭＳ 明朝"/>
                <a:cs typeface="MinionPro-Regular"/>
              </a:rPr>
              <a:t>Department Name</a:t>
            </a:r>
            <a:endParaRPr lang="en-US" sz="800" dirty="0">
              <a:effectLst/>
              <a:latin typeface="MinionPro-Regular"/>
              <a:ea typeface="ＭＳ 明朝"/>
              <a:cs typeface="MinionPro-Regular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FEA33B1-DAD9-A3D4-FE07-FDDF5D8BA2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69846"/>
            <a:ext cx="8229600" cy="888149"/>
          </a:xfrm>
        </p:spPr>
        <p:txBody>
          <a:bodyPr>
            <a:normAutofit/>
          </a:bodyPr>
          <a:lstStyle/>
          <a:p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Moving along… Years 2 &amp; 3</a:t>
            </a:r>
            <a:endParaRPr lang="en-I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77FB1C1-6C44-324C-7783-3A57E5521E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088292"/>
            <a:ext cx="8229600" cy="3750318"/>
          </a:xfrm>
        </p:spPr>
        <p:txBody>
          <a:bodyPr>
            <a:noAutofit/>
          </a:bodyPr>
          <a:lstStyle/>
          <a:p>
            <a:pPr marL="342900" lvl="0" indent="-342900">
              <a:buFont typeface="Symbol" pitchFamily="2" charset="2"/>
              <a:buChar char=""/>
            </a:pPr>
            <a:r>
              <a:rPr lang="en-IE" sz="2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Research activity </a:t>
            </a:r>
            <a:r>
              <a:rPr lang="en-IE" sz="22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data gathering, analysis and thesis structure.</a:t>
            </a:r>
            <a:endParaRPr lang="en-IE" sz="22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Symbol" pitchFamily="2" charset="2"/>
              <a:buChar char=""/>
            </a:pPr>
            <a:r>
              <a:rPr lang="en-IE" sz="2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Research process depends on subject area:</a:t>
            </a:r>
            <a:endParaRPr lang="en-IE" sz="2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IE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Arts and Humanities </a:t>
            </a:r>
            <a:r>
              <a:rPr lang="en-IE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analysing texts or  transcripts. </a:t>
            </a:r>
            <a:endParaRPr lang="en-IE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IE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Social Science</a:t>
            </a:r>
            <a:r>
              <a:rPr lang="en-IE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gathering and analysing quantitative and/or qualitative data</a:t>
            </a:r>
            <a:endParaRPr lang="en-IE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IE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Science, Technology, Engineering and Mathematics </a:t>
            </a:r>
            <a:r>
              <a:rPr lang="en-IE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experiments, or assembling complex datasets –collaboration in a laboratory.</a:t>
            </a:r>
          </a:p>
          <a:p>
            <a:pPr>
              <a:buFont typeface="Symbol" pitchFamily="2" charset="2"/>
              <a:buChar char=""/>
            </a:pPr>
            <a:r>
              <a:rPr lang="en-IE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Supervision – </a:t>
            </a:r>
            <a:r>
              <a:rPr lang="en-IE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increased autonomy &amp; expertise, ongoing…</a:t>
            </a:r>
            <a:endParaRPr lang="en-IE" sz="2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buFont typeface="Symbol" pitchFamily="2" charset="2"/>
              <a:buChar char=""/>
            </a:pPr>
            <a:r>
              <a:rPr lang="en-IE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Progression – </a:t>
            </a:r>
            <a:r>
              <a:rPr lang="en-IE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yearly process of evaluating your work</a:t>
            </a:r>
            <a:r>
              <a:rPr lang="en-IE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en-IE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>
              <a:buNone/>
            </a:pPr>
            <a:endParaRPr lang="en-IE" sz="22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endParaRPr lang="en-IE" sz="22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SzPts val="1000"/>
              <a:buNone/>
              <a:tabLst>
                <a:tab pos="914400" algn="l"/>
              </a:tabLst>
            </a:pPr>
            <a:endParaRPr lang="en-IE" sz="2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31984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74039" y="377404"/>
            <a:ext cx="837081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solidFill>
                  <a:schemeClr val="bg1"/>
                </a:solidFill>
                <a:latin typeface="Arial"/>
                <a:cs typeface="Arial"/>
              </a:rPr>
              <a:t>Title to go here</a:t>
            </a:r>
            <a:endParaRPr lang="en-US" sz="26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4039" y="1527662"/>
            <a:ext cx="83708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006778"/>
                </a:solidFill>
                <a:latin typeface="Arial"/>
                <a:cs typeface="Arial"/>
              </a:rPr>
              <a:t>Bullet point 1</a:t>
            </a: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006778"/>
                </a:solidFill>
                <a:latin typeface="Arial"/>
                <a:cs typeface="Arial"/>
              </a:rPr>
              <a:t>Bullet point 2</a:t>
            </a: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006778"/>
                </a:solidFill>
                <a:latin typeface="Arial"/>
                <a:cs typeface="Arial"/>
              </a:rPr>
              <a:t>Bullet point 3</a:t>
            </a: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006778"/>
                </a:solidFill>
                <a:latin typeface="Arial"/>
                <a:cs typeface="Arial"/>
              </a:rPr>
              <a:t>Bullet point 4</a:t>
            </a: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006778"/>
                </a:solidFill>
                <a:latin typeface="Arial"/>
                <a:cs typeface="Arial"/>
              </a:rPr>
              <a:t>Bullet point 5</a:t>
            </a:r>
            <a:endParaRPr lang="en-US" dirty="0">
              <a:solidFill>
                <a:srgbClr val="006778"/>
              </a:solidFill>
              <a:latin typeface="Arial"/>
              <a:cs typeface="Arial"/>
            </a:endParaRPr>
          </a:p>
        </p:txBody>
      </p:sp>
      <p:pic>
        <p:nvPicPr>
          <p:cNvPr id="5" name="Picture 4" descr="Teal Version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black.png"/>
          <p:cNvPicPr/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8831" y="5875656"/>
            <a:ext cx="1783419" cy="945297"/>
          </a:xfrm>
          <a:prstGeom prst="rect">
            <a:avLst/>
          </a:prstGeom>
        </p:spPr>
      </p:pic>
      <p:sp>
        <p:nvSpPr>
          <p:cNvPr id="7" name="Text Box 3"/>
          <p:cNvSpPr txBox="1"/>
          <p:nvPr/>
        </p:nvSpPr>
        <p:spPr>
          <a:xfrm>
            <a:off x="166144" y="6033658"/>
            <a:ext cx="1956874" cy="595571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spcBef>
                <a:spcPts val="425"/>
              </a:spcBef>
              <a:spcAft>
                <a:spcPts val="0"/>
              </a:spcAft>
            </a:pPr>
            <a:r>
              <a:rPr lang="en-US" sz="800" b="1" dirty="0" err="1">
                <a:effectLst/>
                <a:latin typeface="Arial"/>
                <a:ea typeface="ＭＳ 明朝"/>
                <a:cs typeface="MinionPro-Regular"/>
              </a:rPr>
              <a:t>Ollscoil</a:t>
            </a:r>
            <a:r>
              <a:rPr lang="en-US" sz="800" b="1" dirty="0">
                <a:effectLst/>
                <a:latin typeface="Arial"/>
                <a:ea typeface="ＭＳ 明朝"/>
                <a:cs typeface="MinionPro-Regular"/>
              </a:rPr>
              <a:t> </a:t>
            </a:r>
            <a:r>
              <a:rPr lang="en-US" sz="800" b="1" dirty="0" err="1">
                <a:effectLst/>
                <a:latin typeface="Arial"/>
                <a:ea typeface="ＭＳ 明朝"/>
                <a:cs typeface="MinionPro-Regular"/>
              </a:rPr>
              <a:t>Mhá</a:t>
            </a:r>
            <a:r>
              <a:rPr lang="en-US" sz="800" b="1" dirty="0">
                <a:effectLst/>
                <a:latin typeface="Arial"/>
                <a:ea typeface="ＭＳ 明朝"/>
                <a:cs typeface="MinionPro-Regular"/>
              </a:rPr>
              <a:t> </a:t>
            </a:r>
            <a:r>
              <a:rPr lang="en-US" sz="800" b="1" dirty="0" err="1">
                <a:effectLst/>
                <a:latin typeface="Arial"/>
                <a:ea typeface="ＭＳ 明朝"/>
                <a:cs typeface="MinionPro-Regular"/>
              </a:rPr>
              <a:t>Nuad</a:t>
            </a:r>
            <a:br>
              <a:rPr lang="en-US" sz="800" b="1" dirty="0">
                <a:effectLst/>
                <a:latin typeface="Arial"/>
                <a:ea typeface="ＭＳ 明朝"/>
                <a:cs typeface="MinionPro-Regular"/>
              </a:rPr>
            </a:br>
            <a:r>
              <a:rPr lang="en-US" sz="800" b="1" dirty="0" err="1">
                <a:effectLst/>
                <a:latin typeface="Arial"/>
                <a:ea typeface="ＭＳ 明朝"/>
                <a:cs typeface="MinionPro-Regular"/>
              </a:rPr>
              <a:t>Maynooth</a:t>
            </a:r>
            <a:r>
              <a:rPr lang="en-US" sz="800" b="1" dirty="0">
                <a:effectLst/>
                <a:latin typeface="Arial"/>
                <a:ea typeface="ＭＳ 明朝"/>
                <a:cs typeface="MinionPro-Regular"/>
              </a:rPr>
              <a:t> University</a:t>
            </a:r>
            <a:endParaRPr lang="en-US" sz="800" dirty="0">
              <a:effectLst/>
              <a:latin typeface="MinionPro-Regular"/>
              <a:ea typeface="ＭＳ 明朝"/>
              <a:cs typeface="MinionPro-Regular"/>
            </a:endParaRPr>
          </a:p>
          <a:p>
            <a:pPr marL="0" marR="0">
              <a:spcBef>
                <a:spcPts val="425"/>
              </a:spcBef>
              <a:spcAft>
                <a:spcPts val="0"/>
              </a:spcAft>
            </a:pPr>
            <a:r>
              <a:rPr lang="en-US" sz="800" dirty="0" err="1">
                <a:effectLst/>
                <a:latin typeface="Arial"/>
                <a:ea typeface="ＭＳ 明朝"/>
                <a:cs typeface="MinionPro-Regular"/>
              </a:rPr>
              <a:t>Roinn</a:t>
            </a:r>
            <a:r>
              <a:rPr lang="en-US" sz="800" dirty="0">
                <a:effectLst/>
                <a:latin typeface="Arial"/>
                <a:ea typeface="ＭＳ 明朝"/>
                <a:cs typeface="MinionPro-Regular"/>
              </a:rPr>
              <a:t> (Department Name)</a:t>
            </a:r>
            <a:br>
              <a:rPr lang="en-US" sz="800" dirty="0">
                <a:effectLst/>
                <a:latin typeface="Arial"/>
                <a:ea typeface="ＭＳ 明朝"/>
                <a:cs typeface="MinionPro-Regular"/>
              </a:rPr>
            </a:br>
            <a:r>
              <a:rPr lang="en-US" sz="800" dirty="0">
                <a:effectLst/>
                <a:latin typeface="Arial"/>
                <a:ea typeface="ＭＳ 明朝"/>
                <a:cs typeface="MinionPro-Regular"/>
              </a:rPr>
              <a:t>Department Name</a:t>
            </a:r>
            <a:endParaRPr lang="en-US" sz="800" dirty="0">
              <a:effectLst/>
              <a:latin typeface="MinionPro-Regular"/>
              <a:ea typeface="ＭＳ 明朝"/>
              <a:cs typeface="MinionPro-Regular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FEA33B1-DAD9-A3D4-FE07-FDDF5D8BA2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69846"/>
            <a:ext cx="8229600" cy="888149"/>
          </a:xfrm>
        </p:spPr>
        <p:txBody>
          <a:bodyPr>
            <a:noAutofit/>
          </a:bodyPr>
          <a:lstStyle/>
          <a:p>
            <a:r>
              <a:rPr lang="en-GB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Final leg…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Year 4</a:t>
            </a:r>
            <a:endParaRPr lang="en-I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77FB1C1-6C44-324C-7783-3A57E5521E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146852"/>
            <a:ext cx="8229600" cy="3500033"/>
          </a:xfrm>
        </p:spPr>
        <p:txBody>
          <a:bodyPr>
            <a:normAutofit/>
          </a:bodyPr>
          <a:lstStyle/>
          <a:p>
            <a:r>
              <a:rPr lang="en-IE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Research activity- </a:t>
            </a:r>
            <a:r>
              <a:rPr lang="en-IE" sz="24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Writing up</a:t>
            </a:r>
            <a:endParaRPr lang="en-IE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IE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Dissemination of research -</a:t>
            </a:r>
            <a:r>
              <a:rPr lang="en-IE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seminars,  research events and  national or international conferences.</a:t>
            </a:r>
          </a:p>
          <a:p>
            <a:r>
              <a:rPr lang="en-IE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Publications – </a:t>
            </a:r>
            <a:r>
              <a:rPr lang="en-IE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during the process or after depends on discipline </a:t>
            </a:r>
          </a:p>
          <a:p>
            <a:r>
              <a:rPr lang="en-GB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viva voce - </a:t>
            </a:r>
            <a:r>
              <a:rPr lang="en-IE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final assessment for a PhD,</a:t>
            </a:r>
            <a:r>
              <a:rPr lang="en-IE" sz="2400" dirty="0">
                <a:effectLst/>
              </a:rPr>
              <a:t>  original research  that you’ve generated, contribution to knowledge.</a:t>
            </a:r>
          </a:p>
          <a:p>
            <a:r>
              <a:rPr lang="en-IE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Graduation – </a:t>
            </a:r>
            <a:r>
              <a:rPr lang="en-IE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another journey begins </a:t>
            </a:r>
          </a:p>
          <a:p>
            <a:endParaRPr lang="en-IE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IE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IE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55816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CA973A6F18884DAEFA11384B73CDFE" ma:contentTypeVersion="15" ma:contentTypeDescription="Create a new document." ma:contentTypeScope="" ma:versionID="caae1dc0c94a120cdd882155e12e4803">
  <xsd:schema xmlns:xsd="http://www.w3.org/2001/XMLSchema" xmlns:xs="http://www.w3.org/2001/XMLSchema" xmlns:p="http://schemas.microsoft.com/office/2006/metadata/properties" xmlns:ns2="d76486fb-f578-4adf-b5fa-df83c8e2c4e0" xmlns:ns3="52b57b91-f443-4269-9335-f6c5e487c521" targetNamespace="http://schemas.microsoft.com/office/2006/metadata/properties" ma:root="true" ma:fieldsID="073b37297c5020e47b337c01497b74b1" ns2:_="" ns3:_="">
    <xsd:import namespace="d76486fb-f578-4adf-b5fa-df83c8e2c4e0"/>
    <xsd:import namespace="52b57b91-f443-4269-9335-f6c5e487c5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76486fb-f578-4adf-b5fa-df83c8e2c4e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5ee92b2f-d444-4214-abdd-12644e6e9ea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b57b91-f443-4269-9335-f6c5e487c521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c3efc019-96e2-4515-a5f4-96c84171c953}" ma:internalName="TaxCatchAll" ma:showField="CatchAllData" ma:web="52b57b91-f443-4269-9335-f6c5e487c52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2b57b91-f443-4269-9335-f6c5e487c521" xsi:nil="true"/>
    <lcf76f155ced4ddcb4097134ff3c332f xmlns="d76486fb-f578-4adf-b5fa-df83c8e2c4e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6494252-94DC-48AA-A3D3-02C5D1CF973A}"/>
</file>

<file path=customXml/itemProps2.xml><?xml version="1.0" encoding="utf-8"?>
<ds:datastoreItem xmlns:ds="http://schemas.openxmlformats.org/officeDocument/2006/customXml" ds:itemID="{11FADD36-C811-41D1-A741-2D588D153EBC}"/>
</file>

<file path=customXml/itemProps3.xml><?xml version="1.0" encoding="utf-8"?>
<ds:datastoreItem xmlns:ds="http://schemas.openxmlformats.org/officeDocument/2006/customXml" ds:itemID="{05115B53-7CB2-417A-A6AC-2D7DC5708EE9}"/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427</Words>
  <Application>Microsoft Macintosh PowerPoint</Application>
  <PresentationFormat>On-screen Show (4:3)</PresentationFormat>
  <Paragraphs>71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Courier New</vt:lpstr>
      <vt:lpstr>MinionPro-Regular</vt:lpstr>
      <vt:lpstr>Symbol</vt:lpstr>
      <vt:lpstr>Times New Roman</vt:lpstr>
      <vt:lpstr>Office Theme</vt:lpstr>
      <vt:lpstr>PowerPoint Presentation</vt:lpstr>
      <vt:lpstr>First steps on the PhD journey</vt:lpstr>
      <vt:lpstr>What to expect en route- Year 1</vt:lpstr>
      <vt:lpstr>Moving along… Years 2 &amp; 3</vt:lpstr>
      <vt:lpstr>The Final leg… Year 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Office 2004 Test Drive User</dc:creator>
  <cp:lastModifiedBy>Anne O'Brien</cp:lastModifiedBy>
  <cp:revision>15</cp:revision>
  <dcterms:created xsi:type="dcterms:W3CDTF">2018-07-20T15:53:11Z</dcterms:created>
  <dcterms:modified xsi:type="dcterms:W3CDTF">2023-09-21T12:46:17Z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0x0101006DCA973A6F18884DAEFA11384B73CDFE</vt:lpwstr>
  </property>
  <property fmtid="{D5CDD505-2E9C-101B-9397-08002B2CF9AE}" pid="3" name="MediaServiceImageTags">
    <vt:lpwstr/>
  </property>
</Properties>
</file>