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1"/>
  </p:notesMasterIdLst>
  <p:sldIdLst>
    <p:sldId id="401" r:id="rId5"/>
    <p:sldId id="406" r:id="rId6"/>
    <p:sldId id="263" r:id="rId7"/>
    <p:sldId id="259" r:id="rId8"/>
    <p:sldId id="404" r:id="rId9"/>
    <p:sldId id="405" r:id="rId10"/>
    <p:sldId id="261" r:id="rId11"/>
    <p:sldId id="264" r:id="rId12"/>
    <p:sldId id="266" r:id="rId13"/>
    <p:sldId id="409" r:id="rId14"/>
    <p:sldId id="408" r:id="rId15"/>
    <p:sldId id="411" r:id="rId16"/>
    <p:sldId id="412" r:id="rId17"/>
    <p:sldId id="413" r:id="rId18"/>
    <p:sldId id="414" r:id="rId19"/>
    <p:sldId id="265"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77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B66E64-CDC7-8046-AD7E-806D1B3531D6}" v="24" dt="2024-09-23T17:11:06.3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56"/>
    <p:restoredTop sz="79791"/>
  </p:normalViewPr>
  <p:slideViewPr>
    <p:cSldViewPr snapToGrid="0">
      <p:cViewPr varScale="1">
        <p:scale>
          <a:sx n="105" d="100"/>
          <a:sy n="105" d="100"/>
        </p:scale>
        <p:origin x="2128" y="200"/>
      </p:cViewPr>
      <p:guideLst>
        <p:guide orient="horz" pos="2160"/>
        <p:guide pos="2880"/>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D4B5A9-D991-4ED9-B424-784D33C3BE70}" type="datetimeFigureOut">
              <a:rPr lang="en-IE" smtClean="0"/>
              <a:t>19/09/2024</a:t>
            </a:fld>
            <a:endParaRPr lang="en-IE"/>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9FAADB-6925-49D0-BC88-5495E9B5792C}" type="slidenum">
              <a:rPr lang="en-IE" smtClean="0"/>
              <a:t>‹#›</a:t>
            </a:fld>
            <a:endParaRPr lang="en-IE"/>
          </a:p>
        </p:txBody>
      </p:sp>
    </p:spTree>
    <p:extLst>
      <p:ext uri="{BB962C8B-B14F-4D97-AF65-F5344CB8AC3E}">
        <p14:creationId xmlns:p14="http://schemas.microsoft.com/office/powerpoint/2010/main" val="2129217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4AE295-7418-C3BF-945C-63E8AF7248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1FDA93-B277-B93C-54C3-CA64D1A7D0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F58B71-596B-2E00-79C0-E97828374C3B}"/>
              </a:ext>
            </a:extLst>
          </p:cNvPr>
          <p:cNvSpPr>
            <a:spLocks noGrp="1"/>
          </p:cNvSpPr>
          <p:nvPr>
            <p:ph type="body" idx="1"/>
          </p:nvPr>
        </p:nvSpPr>
        <p:spPr/>
        <p:txBody>
          <a:bodyPr/>
          <a:lstStyle/>
          <a:p>
            <a:r>
              <a:rPr lang="en-US" dirty="0"/>
              <a:t>539 ac staff 626 ac res staff</a:t>
            </a:r>
          </a:p>
        </p:txBody>
      </p:sp>
      <p:sp>
        <p:nvSpPr>
          <p:cNvPr id="4" name="Slide Number Placeholder 3">
            <a:extLst>
              <a:ext uri="{FF2B5EF4-FFF2-40B4-BE49-F238E27FC236}">
                <a16:creationId xmlns:a16="http://schemas.microsoft.com/office/drawing/2014/main" id="{5BC2271E-2F8D-3093-EF58-DB2C181D6FB0}"/>
              </a:ext>
            </a:extLst>
          </p:cNvPr>
          <p:cNvSpPr>
            <a:spLocks noGrp="1"/>
          </p:cNvSpPr>
          <p:nvPr>
            <p:ph type="sldNum" sz="quarter" idx="5"/>
          </p:nvPr>
        </p:nvSpPr>
        <p:spPr/>
        <p:txBody>
          <a:bodyPr/>
          <a:lstStyle/>
          <a:p>
            <a:fld id="{2F9FAADB-6925-49D0-BC88-5495E9B5792C}" type="slidenum">
              <a:rPr lang="en-IE" smtClean="0"/>
              <a:t>2</a:t>
            </a:fld>
            <a:endParaRPr lang="en-IE"/>
          </a:p>
        </p:txBody>
      </p:sp>
    </p:spTree>
    <p:extLst>
      <p:ext uri="{BB962C8B-B14F-4D97-AF65-F5344CB8AC3E}">
        <p14:creationId xmlns:p14="http://schemas.microsoft.com/office/powerpoint/2010/main" val="14027627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539 ac staff 626 ac res staff</a:t>
            </a:r>
          </a:p>
        </p:txBody>
      </p:sp>
      <p:sp>
        <p:nvSpPr>
          <p:cNvPr id="4" name="Slide Number Placeholder 3"/>
          <p:cNvSpPr>
            <a:spLocks noGrp="1"/>
          </p:cNvSpPr>
          <p:nvPr>
            <p:ph type="sldNum" sz="quarter" idx="5"/>
          </p:nvPr>
        </p:nvSpPr>
        <p:spPr/>
        <p:txBody>
          <a:bodyPr/>
          <a:lstStyle/>
          <a:p>
            <a:fld id="{2F9FAADB-6925-49D0-BC88-5495E9B5792C}" type="slidenum">
              <a:rPr lang="en-IE" smtClean="0"/>
              <a:t>3</a:t>
            </a:fld>
            <a:endParaRPr lang="en-IE"/>
          </a:p>
        </p:txBody>
      </p:sp>
    </p:spTree>
    <p:extLst>
      <p:ext uri="{BB962C8B-B14F-4D97-AF65-F5344CB8AC3E}">
        <p14:creationId xmlns:p14="http://schemas.microsoft.com/office/powerpoint/2010/main" val="30837163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EF4EFF7-481C-B140-B915-F897940DAB6E}" type="slidenum">
              <a:rPr lang="en-US" smtClean="0"/>
              <a:t>5</a:t>
            </a:fld>
            <a:endParaRPr lang="en-US"/>
          </a:p>
        </p:txBody>
      </p:sp>
    </p:spTree>
    <p:extLst>
      <p:ext uri="{BB962C8B-B14F-4D97-AF65-F5344CB8AC3E}">
        <p14:creationId xmlns:p14="http://schemas.microsoft.com/office/powerpoint/2010/main" val="7188372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IMR/ GSF1</a:t>
            </a:r>
          </a:p>
        </p:txBody>
      </p:sp>
      <p:sp>
        <p:nvSpPr>
          <p:cNvPr id="4" name="Slide Number Placeholder 3"/>
          <p:cNvSpPr>
            <a:spLocks noGrp="1"/>
          </p:cNvSpPr>
          <p:nvPr>
            <p:ph type="sldNum" sz="quarter" idx="5"/>
          </p:nvPr>
        </p:nvSpPr>
        <p:spPr/>
        <p:txBody>
          <a:bodyPr/>
          <a:lstStyle/>
          <a:p>
            <a:fld id="{5EF4EFF7-481C-B140-B915-F897940DAB6E}" type="slidenum">
              <a:rPr lang="en-US" smtClean="0"/>
              <a:t>6</a:t>
            </a:fld>
            <a:endParaRPr lang="en-US"/>
          </a:p>
        </p:txBody>
      </p:sp>
    </p:spTree>
    <p:extLst>
      <p:ext uri="{BB962C8B-B14F-4D97-AF65-F5344CB8AC3E}">
        <p14:creationId xmlns:p14="http://schemas.microsoft.com/office/powerpoint/2010/main" val="1984317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ga-IE"/>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ga-IE"/>
              <a:t>Click to edit Master subtitle style</a:t>
            </a:r>
            <a:endParaRPr lang="en-US"/>
          </a:p>
        </p:txBody>
      </p:sp>
      <p:sp>
        <p:nvSpPr>
          <p:cNvPr id="4" name="Date Placeholder 3"/>
          <p:cNvSpPr>
            <a:spLocks noGrp="1"/>
          </p:cNvSpPr>
          <p:nvPr>
            <p:ph type="dt" sz="half" idx="10"/>
          </p:nvPr>
        </p:nvSpPr>
        <p:spPr/>
        <p:txBody>
          <a:bodyPr/>
          <a:lstStyle/>
          <a:p>
            <a:fld id="{4372F8E4-3DDF-A24C-85CE-1D85311777CD}" type="datetimeFigureOut">
              <a:rPr lang="en-US" smtClean="0"/>
              <a:t>9/19/24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62F54C-0703-2346-9AC9-54825D6D9433}" type="slidenum">
              <a:rPr lang="en-US" smtClean="0"/>
              <a:t>‹#›</a:t>
            </a:fld>
            <a:endParaRPr lang="en-US"/>
          </a:p>
        </p:txBody>
      </p:sp>
    </p:spTree>
    <p:extLst>
      <p:ext uri="{BB962C8B-B14F-4D97-AF65-F5344CB8AC3E}">
        <p14:creationId xmlns:p14="http://schemas.microsoft.com/office/powerpoint/2010/main" val="26779699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4" name="Date Placeholder 3"/>
          <p:cNvSpPr>
            <a:spLocks noGrp="1"/>
          </p:cNvSpPr>
          <p:nvPr>
            <p:ph type="dt" sz="half" idx="10"/>
          </p:nvPr>
        </p:nvSpPr>
        <p:spPr/>
        <p:txBody>
          <a:bodyPr/>
          <a:lstStyle/>
          <a:p>
            <a:fld id="{4372F8E4-3DDF-A24C-85CE-1D85311777CD}" type="datetimeFigureOut">
              <a:rPr lang="en-US" smtClean="0"/>
              <a:t>9/19/24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62F54C-0703-2346-9AC9-54825D6D9433}" type="slidenum">
              <a:rPr lang="en-US" smtClean="0"/>
              <a:t>‹#›</a:t>
            </a:fld>
            <a:endParaRPr lang="en-US"/>
          </a:p>
        </p:txBody>
      </p:sp>
    </p:spTree>
    <p:extLst>
      <p:ext uri="{BB962C8B-B14F-4D97-AF65-F5344CB8AC3E}">
        <p14:creationId xmlns:p14="http://schemas.microsoft.com/office/powerpoint/2010/main" val="1793224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ga-IE"/>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4" name="Date Placeholder 3"/>
          <p:cNvSpPr>
            <a:spLocks noGrp="1"/>
          </p:cNvSpPr>
          <p:nvPr>
            <p:ph type="dt" sz="half" idx="10"/>
          </p:nvPr>
        </p:nvSpPr>
        <p:spPr/>
        <p:txBody>
          <a:bodyPr/>
          <a:lstStyle/>
          <a:p>
            <a:fld id="{4372F8E4-3DDF-A24C-85CE-1D85311777CD}" type="datetimeFigureOut">
              <a:rPr lang="en-US" smtClean="0"/>
              <a:t>9/19/24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62F54C-0703-2346-9AC9-54825D6D9433}" type="slidenum">
              <a:rPr lang="en-US" smtClean="0"/>
              <a:t>‹#›</a:t>
            </a:fld>
            <a:endParaRPr lang="en-US"/>
          </a:p>
        </p:txBody>
      </p:sp>
    </p:spTree>
    <p:extLst>
      <p:ext uri="{BB962C8B-B14F-4D97-AF65-F5344CB8AC3E}">
        <p14:creationId xmlns:p14="http://schemas.microsoft.com/office/powerpoint/2010/main" val="3558464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a:t>Click to edit Master title style</a:t>
            </a:r>
            <a:endParaRPr lang="en-US"/>
          </a:p>
        </p:txBody>
      </p:sp>
      <p:sp>
        <p:nvSpPr>
          <p:cNvPr id="3" name="Content Placeholder 2"/>
          <p:cNvSpPr>
            <a:spLocks noGrp="1"/>
          </p:cNvSpPr>
          <p:nvPr>
            <p:ph idx="1"/>
          </p:nvPr>
        </p:nvSpPr>
        <p:spPr/>
        <p:txBody>
          <a:body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4" name="Date Placeholder 3"/>
          <p:cNvSpPr>
            <a:spLocks noGrp="1"/>
          </p:cNvSpPr>
          <p:nvPr>
            <p:ph type="dt" sz="half" idx="10"/>
          </p:nvPr>
        </p:nvSpPr>
        <p:spPr/>
        <p:txBody>
          <a:bodyPr/>
          <a:lstStyle/>
          <a:p>
            <a:fld id="{4372F8E4-3DDF-A24C-85CE-1D85311777CD}" type="datetimeFigureOut">
              <a:rPr lang="en-US" smtClean="0"/>
              <a:t>9/19/24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62F54C-0703-2346-9AC9-54825D6D9433}" type="slidenum">
              <a:rPr lang="en-US" smtClean="0"/>
              <a:t>‹#›</a:t>
            </a:fld>
            <a:endParaRPr lang="en-US"/>
          </a:p>
        </p:txBody>
      </p:sp>
    </p:spTree>
    <p:extLst>
      <p:ext uri="{BB962C8B-B14F-4D97-AF65-F5344CB8AC3E}">
        <p14:creationId xmlns:p14="http://schemas.microsoft.com/office/powerpoint/2010/main" val="811940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ga-IE"/>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ga-IE"/>
              <a:t>Click to edit Master text styles</a:t>
            </a:r>
          </a:p>
        </p:txBody>
      </p:sp>
      <p:sp>
        <p:nvSpPr>
          <p:cNvPr id="4" name="Date Placeholder 3"/>
          <p:cNvSpPr>
            <a:spLocks noGrp="1"/>
          </p:cNvSpPr>
          <p:nvPr>
            <p:ph type="dt" sz="half" idx="10"/>
          </p:nvPr>
        </p:nvSpPr>
        <p:spPr/>
        <p:txBody>
          <a:bodyPr/>
          <a:lstStyle/>
          <a:p>
            <a:fld id="{4372F8E4-3DDF-A24C-85CE-1D85311777CD}" type="datetimeFigureOut">
              <a:rPr lang="en-US" smtClean="0"/>
              <a:t>9/19/24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62F54C-0703-2346-9AC9-54825D6D9433}" type="slidenum">
              <a:rPr lang="en-US" smtClean="0"/>
              <a:t>‹#›</a:t>
            </a:fld>
            <a:endParaRPr lang="en-US"/>
          </a:p>
        </p:txBody>
      </p:sp>
    </p:spTree>
    <p:extLst>
      <p:ext uri="{BB962C8B-B14F-4D97-AF65-F5344CB8AC3E}">
        <p14:creationId xmlns:p14="http://schemas.microsoft.com/office/powerpoint/2010/main" val="17395991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5" name="Date Placeholder 4"/>
          <p:cNvSpPr>
            <a:spLocks noGrp="1"/>
          </p:cNvSpPr>
          <p:nvPr>
            <p:ph type="dt" sz="half" idx="10"/>
          </p:nvPr>
        </p:nvSpPr>
        <p:spPr/>
        <p:txBody>
          <a:bodyPr/>
          <a:lstStyle/>
          <a:p>
            <a:fld id="{4372F8E4-3DDF-A24C-85CE-1D85311777CD}" type="datetimeFigureOut">
              <a:rPr lang="en-US" smtClean="0"/>
              <a:t>9/19/24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62F54C-0703-2346-9AC9-54825D6D9433}" type="slidenum">
              <a:rPr lang="en-US" smtClean="0"/>
              <a:t>‹#›</a:t>
            </a:fld>
            <a:endParaRPr lang="en-US"/>
          </a:p>
        </p:txBody>
      </p:sp>
    </p:spTree>
    <p:extLst>
      <p:ext uri="{BB962C8B-B14F-4D97-AF65-F5344CB8AC3E}">
        <p14:creationId xmlns:p14="http://schemas.microsoft.com/office/powerpoint/2010/main" val="21487977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ga-IE"/>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ga-IE"/>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ga-IE"/>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7" name="Date Placeholder 6"/>
          <p:cNvSpPr>
            <a:spLocks noGrp="1"/>
          </p:cNvSpPr>
          <p:nvPr>
            <p:ph type="dt" sz="half" idx="10"/>
          </p:nvPr>
        </p:nvSpPr>
        <p:spPr/>
        <p:txBody>
          <a:bodyPr/>
          <a:lstStyle/>
          <a:p>
            <a:fld id="{4372F8E4-3DDF-A24C-85CE-1D85311777CD}" type="datetimeFigureOut">
              <a:rPr lang="en-US" smtClean="0"/>
              <a:t>9/19/24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62F54C-0703-2346-9AC9-54825D6D9433}" type="slidenum">
              <a:rPr lang="en-US" smtClean="0"/>
              <a:t>‹#›</a:t>
            </a:fld>
            <a:endParaRPr lang="en-US"/>
          </a:p>
        </p:txBody>
      </p:sp>
    </p:spTree>
    <p:extLst>
      <p:ext uri="{BB962C8B-B14F-4D97-AF65-F5344CB8AC3E}">
        <p14:creationId xmlns:p14="http://schemas.microsoft.com/office/powerpoint/2010/main" val="675672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a:t>Click to edit Master title style</a:t>
            </a:r>
            <a:endParaRPr lang="en-US"/>
          </a:p>
        </p:txBody>
      </p:sp>
      <p:sp>
        <p:nvSpPr>
          <p:cNvPr id="3" name="Date Placeholder 2"/>
          <p:cNvSpPr>
            <a:spLocks noGrp="1"/>
          </p:cNvSpPr>
          <p:nvPr>
            <p:ph type="dt" sz="half" idx="10"/>
          </p:nvPr>
        </p:nvSpPr>
        <p:spPr/>
        <p:txBody>
          <a:bodyPr/>
          <a:lstStyle/>
          <a:p>
            <a:fld id="{4372F8E4-3DDF-A24C-85CE-1D85311777CD}" type="datetimeFigureOut">
              <a:rPr lang="en-US" smtClean="0"/>
              <a:t>9/19/24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62F54C-0703-2346-9AC9-54825D6D9433}" type="slidenum">
              <a:rPr lang="en-US" smtClean="0"/>
              <a:t>‹#›</a:t>
            </a:fld>
            <a:endParaRPr lang="en-US"/>
          </a:p>
        </p:txBody>
      </p:sp>
    </p:spTree>
    <p:extLst>
      <p:ext uri="{BB962C8B-B14F-4D97-AF65-F5344CB8AC3E}">
        <p14:creationId xmlns:p14="http://schemas.microsoft.com/office/powerpoint/2010/main" val="4151505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72F8E4-3DDF-A24C-85CE-1D85311777CD}" type="datetimeFigureOut">
              <a:rPr lang="en-US" smtClean="0"/>
              <a:t>9/19/24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62F54C-0703-2346-9AC9-54825D6D9433}" type="slidenum">
              <a:rPr lang="en-US" smtClean="0"/>
              <a:t>‹#›</a:t>
            </a:fld>
            <a:endParaRPr lang="en-US"/>
          </a:p>
        </p:txBody>
      </p:sp>
    </p:spTree>
    <p:extLst>
      <p:ext uri="{BB962C8B-B14F-4D97-AF65-F5344CB8AC3E}">
        <p14:creationId xmlns:p14="http://schemas.microsoft.com/office/powerpoint/2010/main" val="21347909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ga-IE"/>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ga-IE"/>
              <a:t>Click to edit Master text styles</a:t>
            </a:r>
          </a:p>
        </p:txBody>
      </p:sp>
      <p:sp>
        <p:nvSpPr>
          <p:cNvPr id="5" name="Date Placeholder 4"/>
          <p:cNvSpPr>
            <a:spLocks noGrp="1"/>
          </p:cNvSpPr>
          <p:nvPr>
            <p:ph type="dt" sz="half" idx="10"/>
          </p:nvPr>
        </p:nvSpPr>
        <p:spPr/>
        <p:txBody>
          <a:bodyPr/>
          <a:lstStyle/>
          <a:p>
            <a:fld id="{4372F8E4-3DDF-A24C-85CE-1D85311777CD}" type="datetimeFigureOut">
              <a:rPr lang="en-US" smtClean="0"/>
              <a:t>9/19/24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62F54C-0703-2346-9AC9-54825D6D9433}" type="slidenum">
              <a:rPr lang="en-US" smtClean="0"/>
              <a:t>‹#›</a:t>
            </a:fld>
            <a:endParaRPr lang="en-US"/>
          </a:p>
        </p:txBody>
      </p:sp>
    </p:spTree>
    <p:extLst>
      <p:ext uri="{BB962C8B-B14F-4D97-AF65-F5344CB8AC3E}">
        <p14:creationId xmlns:p14="http://schemas.microsoft.com/office/powerpoint/2010/main" val="27226902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ga-IE"/>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ga-IE"/>
              <a:t>Click to edit Master text styles</a:t>
            </a:r>
          </a:p>
        </p:txBody>
      </p:sp>
      <p:sp>
        <p:nvSpPr>
          <p:cNvPr id="5" name="Date Placeholder 4"/>
          <p:cNvSpPr>
            <a:spLocks noGrp="1"/>
          </p:cNvSpPr>
          <p:nvPr>
            <p:ph type="dt" sz="half" idx="10"/>
          </p:nvPr>
        </p:nvSpPr>
        <p:spPr/>
        <p:txBody>
          <a:bodyPr/>
          <a:lstStyle/>
          <a:p>
            <a:fld id="{4372F8E4-3DDF-A24C-85CE-1D85311777CD}" type="datetimeFigureOut">
              <a:rPr lang="en-US" smtClean="0"/>
              <a:t>9/19/24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62F54C-0703-2346-9AC9-54825D6D9433}" type="slidenum">
              <a:rPr lang="en-US" smtClean="0"/>
              <a:t>‹#›</a:t>
            </a:fld>
            <a:endParaRPr lang="en-US"/>
          </a:p>
        </p:txBody>
      </p:sp>
    </p:spTree>
    <p:extLst>
      <p:ext uri="{BB962C8B-B14F-4D97-AF65-F5344CB8AC3E}">
        <p14:creationId xmlns:p14="http://schemas.microsoft.com/office/powerpoint/2010/main" val="11480270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ga-IE"/>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72F8E4-3DDF-A24C-85CE-1D85311777CD}" type="datetimeFigureOut">
              <a:rPr lang="en-US" smtClean="0"/>
              <a:t>9/19/24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62F54C-0703-2346-9AC9-54825D6D9433}" type="slidenum">
              <a:rPr lang="en-US" smtClean="0"/>
              <a:t>‹#›</a:t>
            </a:fld>
            <a:endParaRPr lang="en-US"/>
          </a:p>
        </p:txBody>
      </p:sp>
    </p:spTree>
    <p:extLst>
      <p:ext uri="{BB962C8B-B14F-4D97-AF65-F5344CB8AC3E}">
        <p14:creationId xmlns:p14="http://schemas.microsoft.com/office/powerpoint/2010/main" val="18508214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file://localhost/Users/larissa/Downloads/black.png" TargetMode="External"/><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file://localhost/Users/larissa/Downloads/black.png"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file://localhost/Users/larissa/Downloads/black.pn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file://localhost/Users/larissa/Downloads/black.png"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file://localhost/Users/larissa/Downloads/black.pn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file://localhost/Users/larissa/Downloads/black.png"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file://localhost/Users/larissa/Downloads/black.png"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5.pn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hyperlink" Target="mailto:gra@mu.ie" TargetMode="External"/><Relationship Id="rId5" Type="http://schemas.openxmlformats.org/officeDocument/2006/relationships/hyperlink" Target="http://www.maynoothuniversity.ie/graduate-research-academy" TargetMode="External"/><Relationship Id="rId4" Type="http://schemas.openxmlformats.org/officeDocument/2006/relationships/image" Target="file://localhost/Users/larissa/Downloads/black.pn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file://localhost/Users/larissa/Downloads/black.png" TargetMode="Externa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file://localhost/Users/larissa/Downloads/black.png" TargetMode="Externa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file://localhost/Users/larissa/Downloads/black.pn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mailto:gra@mu.ie" TargetMode="External"/><Relationship Id="rId5" Type="http://schemas.openxmlformats.org/officeDocument/2006/relationships/image" Target="../media/image11.png"/><Relationship Id="rId4" Type="http://schemas.openxmlformats.org/officeDocument/2006/relationships/image" Target="file://localhost/Users/larissa/Downloads/black.pn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file://localhost/Users/larissa/Downloads/black.pn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file://localhost/Users/larissa/Downloads/black.png"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png"/><Relationship Id="rId7" Type="http://schemas.openxmlformats.org/officeDocument/2006/relationships/image" Target="../media/image16.jpe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file://localhost/Users/larissa/Downloads/black.png"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file://localhost/Users/larissa/Downloads/black.p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266402"/>
            <a:ext cx="9143997" cy="1590742"/>
          </a:xfrm>
          <a:prstGeom prst="rect">
            <a:avLst/>
          </a:prstGeom>
          <a:gradFill>
            <a:gsLst>
              <a:gs pos="0">
                <a:srgbClr val="000000"/>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270175"/>
            <a:ext cx="9138997" cy="1590742"/>
          </a:xfrm>
          <a:prstGeom prst="rect">
            <a:avLst/>
          </a:prstGeom>
          <a:gradFill>
            <a:gsLst>
              <a:gs pos="0">
                <a:schemeClr val="accent1">
                  <a:alpha val="0"/>
                </a:schemeClr>
              </a:gs>
              <a:gs pos="100000">
                <a:schemeClr val="accent1">
                  <a:lumMod val="5000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086474" y="5265546"/>
            <a:ext cx="3057523" cy="1590742"/>
          </a:xfrm>
          <a:prstGeom prst="rect">
            <a:avLst/>
          </a:prstGeom>
          <a:gradFill>
            <a:gsLst>
              <a:gs pos="0">
                <a:schemeClr val="accent1">
                  <a:lumMod val="50000"/>
                </a:schemeClr>
              </a:gs>
              <a:gs pos="100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0001" y="5263483"/>
            <a:ext cx="9143999" cy="1597433"/>
          </a:xfrm>
          <a:prstGeom prst="rect">
            <a:avLst/>
          </a:prstGeom>
          <a:gradFill>
            <a:gsLst>
              <a:gs pos="0">
                <a:srgbClr val="000000">
                  <a:alpha val="0"/>
                </a:srgbClr>
              </a:gs>
              <a:gs pos="99000">
                <a:schemeClr val="accent1">
                  <a:lumMod val="50000"/>
                  <a:alpha val="55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black.png"/>
          <p:cNvPicPr/>
          <p:nvPr/>
        </p:nvPicPr>
        <p:blipFill>
          <a:blip r:embed="rId2" r:link="rId3">
            <a:extLst>
              <a:ext uri="{28A0092B-C50C-407E-A947-70E740481C1C}">
                <a14:useLocalDpi xmlns:a14="http://schemas.microsoft.com/office/drawing/2010/main" val="0"/>
              </a:ext>
            </a:extLst>
          </a:blip>
          <a:stretch>
            <a:fillRect/>
          </a:stretch>
        </p:blipFill>
        <p:spPr>
          <a:xfrm>
            <a:off x="3316183" y="-298332"/>
            <a:ext cx="6062696" cy="3215273"/>
          </a:xfrm>
          <a:prstGeom prst="rect">
            <a:avLst/>
          </a:prstGeom>
        </p:spPr>
      </p:pic>
      <p:grpSp>
        <p:nvGrpSpPr>
          <p:cNvPr id="16" name="Group 15">
            <a:extLst>
              <a:ext uri="{FF2B5EF4-FFF2-40B4-BE49-F238E27FC236}">
                <a16:creationId xmlns:a16="http://schemas.microsoft.com/office/drawing/2014/main" id="{41102376-71F2-C605-AD91-E90414AE6364}"/>
              </a:ext>
            </a:extLst>
          </p:cNvPr>
          <p:cNvGrpSpPr/>
          <p:nvPr/>
        </p:nvGrpSpPr>
        <p:grpSpPr>
          <a:xfrm>
            <a:off x="-10001" y="3462959"/>
            <a:ext cx="9210089" cy="4437255"/>
            <a:chOff x="-10001" y="3462959"/>
            <a:chExt cx="9210089" cy="4437255"/>
          </a:xfrm>
        </p:grpSpPr>
        <p:pic>
          <p:nvPicPr>
            <p:cNvPr id="13" name="Picture 12">
              <a:extLst>
                <a:ext uri="{FF2B5EF4-FFF2-40B4-BE49-F238E27FC236}">
                  <a16:creationId xmlns:a16="http://schemas.microsoft.com/office/drawing/2014/main" id="{FE12E709-4390-DA3B-8C2D-538B9D00E01A}"/>
                </a:ext>
              </a:extLst>
            </p:cNvPr>
            <p:cNvPicPr>
              <a:picLocks noChangeAspect="1"/>
            </p:cNvPicPr>
            <p:nvPr/>
          </p:nvPicPr>
          <p:blipFill>
            <a:blip r:embed="rId4"/>
            <a:stretch>
              <a:fillRect/>
            </a:stretch>
          </p:blipFill>
          <p:spPr>
            <a:xfrm>
              <a:off x="-10001" y="4630500"/>
              <a:ext cx="9210089" cy="3269714"/>
            </a:xfrm>
            <a:prstGeom prst="rect">
              <a:avLst/>
            </a:prstGeom>
          </p:spPr>
        </p:pic>
        <p:pic>
          <p:nvPicPr>
            <p:cNvPr id="14" name="Picture 13">
              <a:extLst>
                <a:ext uri="{FF2B5EF4-FFF2-40B4-BE49-F238E27FC236}">
                  <a16:creationId xmlns:a16="http://schemas.microsoft.com/office/drawing/2014/main" id="{6D51B5C9-324A-57BF-1994-DE6517E6B969}"/>
                </a:ext>
              </a:extLst>
            </p:cNvPr>
            <p:cNvPicPr>
              <a:picLocks noChangeAspect="1"/>
            </p:cNvPicPr>
            <p:nvPr/>
          </p:nvPicPr>
          <p:blipFill>
            <a:blip r:embed="rId5"/>
            <a:stretch>
              <a:fillRect/>
            </a:stretch>
          </p:blipFill>
          <p:spPr>
            <a:xfrm>
              <a:off x="0" y="3462959"/>
              <a:ext cx="9200087" cy="1590742"/>
            </a:xfrm>
            <a:prstGeom prst="rect">
              <a:avLst/>
            </a:prstGeom>
          </p:spPr>
        </p:pic>
      </p:grpSp>
      <p:sp>
        <p:nvSpPr>
          <p:cNvPr id="3" name="TextBox 2"/>
          <p:cNvSpPr txBox="1"/>
          <p:nvPr/>
        </p:nvSpPr>
        <p:spPr>
          <a:xfrm>
            <a:off x="851015" y="3733987"/>
            <a:ext cx="7421963" cy="1033669"/>
          </a:xfrm>
          <a:prstGeom prst="rect">
            <a:avLst/>
          </a:prstGeom>
        </p:spPr>
        <p:txBody>
          <a:bodyPr vert="horz" lIns="91440" tIns="45720" rIns="91440" bIns="45720" rtlCol="0" anchor="ctr">
            <a:normAutofit/>
          </a:bodyPr>
          <a:lstStyle/>
          <a:p>
            <a:pPr defTabSz="914400">
              <a:lnSpc>
                <a:spcPct val="90000"/>
              </a:lnSpc>
              <a:spcBef>
                <a:spcPct val="0"/>
              </a:spcBef>
              <a:spcAft>
                <a:spcPts val="600"/>
              </a:spcAft>
            </a:pPr>
            <a:r>
              <a:rPr lang="en-US" sz="3000" b="1" kern="1200" dirty="0">
                <a:solidFill>
                  <a:srgbClr val="FFFFFF"/>
                </a:solidFill>
                <a:latin typeface="+mj-lt"/>
                <a:ea typeface="+mj-ea"/>
                <a:cs typeface="+mj-cs"/>
              </a:rPr>
              <a:t>Maynooth University </a:t>
            </a:r>
          </a:p>
          <a:p>
            <a:pPr defTabSz="914400">
              <a:lnSpc>
                <a:spcPct val="90000"/>
              </a:lnSpc>
              <a:spcBef>
                <a:spcPct val="0"/>
              </a:spcBef>
              <a:spcAft>
                <a:spcPts val="600"/>
              </a:spcAft>
            </a:pPr>
            <a:r>
              <a:rPr lang="en-US" sz="3000" kern="1200" dirty="0">
                <a:solidFill>
                  <a:srgbClr val="FFFFFF"/>
                </a:solidFill>
                <a:latin typeface="+mj-lt"/>
                <a:ea typeface="+mj-ea"/>
                <a:cs typeface="+mj-cs"/>
              </a:rPr>
              <a:t>Graduate Research Academy – Welcome </a:t>
            </a:r>
          </a:p>
        </p:txBody>
      </p:sp>
      <p:sp>
        <p:nvSpPr>
          <p:cNvPr id="2" name="Text Box 3">
            <a:extLst>
              <a:ext uri="{FF2B5EF4-FFF2-40B4-BE49-F238E27FC236}">
                <a16:creationId xmlns:a16="http://schemas.microsoft.com/office/drawing/2014/main" id="{890C53A0-625F-B6A6-06D1-C7532155F914}"/>
              </a:ext>
            </a:extLst>
          </p:cNvPr>
          <p:cNvSpPr txBox="1"/>
          <p:nvPr/>
        </p:nvSpPr>
        <p:spPr>
          <a:xfrm>
            <a:off x="437799" y="616446"/>
            <a:ext cx="2643505" cy="804545"/>
          </a:xfrm>
          <a:prstGeom prst="rect">
            <a:avLst/>
          </a:prstGeom>
          <a:noFill/>
          <a:ln>
            <a:noFill/>
          </a:ln>
          <a:effectLst/>
          <a:extLst>
            <a:ext uri="{C572A759-6A51-4108-AA02-DFA0A04FC94B}">
              <ma14:wrappingTextBoxFlag xmlns=""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425"/>
              </a:spcBef>
              <a:spcAft>
                <a:spcPts val="0"/>
              </a:spcAft>
            </a:pPr>
            <a:r>
              <a:rPr lang="en-US" sz="900" b="1" dirty="0" err="1">
                <a:effectLst/>
                <a:latin typeface="Arial"/>
                <a:ea typeface="ＭＳ 明朝"/>
                <a:cs typeface="MinionPro-Regular"/>
              </a:rPr>
              <a:t>Ollscoil</a:t>
            </a:r>
            <a:r>
              <a:rPr lang="en-US" sz="900" b="1" dirty="0">
                <a:effectLst/>
                <a:latin typeface="Arial"/>
                <a:ea typeface="ＭＳ 明朝"/>
                <a:cs typeface="MinionPro-Regular"/>
              </a:rPr>
              <a:t> </a:t>
            </a:r>
            <a:r>
              <a:rPr lang="en-US" sz="900" b="1" dirty="0" err="1">
                <a:effectLst/>
                <a:latin typeface="Arial"/>
                <a:ea typeface="ＭＳ 明朝"/>
                <a:cs typeface="MinionPro-Regular"/>
              </a:rPr>
              <a:t>Mhá</a:t>
            </a:r>
            <a:r>
              <a:rPr lang="en-US" sz="900" b="1" dirty="0">
                <a:effectLst/>
                <a:latin typeface="Arial"/>
                <a:ea typeface="ＭＳ 明朝"/>
                <a:cs typeface="MinionPro-Regular"/>
              </a:rPr>
              <a:t> </a:t>
            </a:r>
            <a:r>
              <a:rPr lang="en-US" sz="900" b="1" dirty="0" err="1">
                <a:effectLst/>
                <a:latin typeface="Arial"/>
                <a:ea typeface="ＭＳ 明朝"/>
                <a:cs typeface="MinionPro-Regular"/>
              </a:rPr>
              <a:t>Nuad</a:t>
            </a:r>
            <a:br>
              <a:rPr lang="en-US" sz="900" b="1" dirty="0">
                <a:effectLst/>
                <a:latin typeface="Arial"/>
                <a:ea typeface="ＭＳ 明朝"/>
                <a:cs typeface="MinionPro-Regular"/>
              </a:rPr>
            </a:br>
            <a:r>
              <a:rPr lang="en-US" sz="900" b="1" dirty="0">
                <a:effectLst/>
                <a:latin typeface="Arial"/>
                <a:ea typeface="ＭＳ 明朝"/>
                <a:cs typeface="MinionPro-Regular"/>
              </a:rPr>
              <a:t>Maynooth University</a:t>
            </a:r>
            <a:endParaRPr lang="en-US" sz="1200" dirty="0">
              <a:effectLst/>
              <a:latin typeface="MinionPro-Regular"/>
              <a:ea typeface="ＭＳ 明朝"/>
              <a:cs typeface="MinionPro-Regular"/>
            </a:endParaRPr>
          </a:p>
          <a:p>
            <a:pPr marL="0" marR="0">
              <a:spcBef>
                <a:spcPts val="425"/>
              </a:spcBef>
              <a:spcAft>
                <a:spcPts val="0"/>
              </a:spcAft>
            </a:pPr>
            <a:r>
              <a:rPr lang="en-US" sz="900" dirty="0">
                <a:effectLst/>
                <a:latin typeface="Arial"/>
                <a:ea typeface="ＭＳ 明朝"/>
                <a:cs typeface="MinionPro-Regular"/>
              </a:rPr>
              <a:t>An </a:t>
            </a:r>
            <a:r>
              <a:rPr lang="en-US" sz="900" dirty="0" err="1">
                <a:effectLst/>
                <a:latin typeface="Arial"/>
                <a:ea typeface="ＭＳ 明朝"/>
                <a:cs typeface="MinionPro-Regular"/>
              </a:rPr>
              <a:t>tAcadamh</a:t>
            </a:r>
            <a:r>
              <a:rPr lang="en-US" sz="900" dirty="0">
                <a:effectLst/>
                <a:latin typeface="Arial"/>
                <a:ea typeface="ＭＳ 明朝"/>
                <a:cs typeface="MinionPro-Regular"/>
              </a:rPr>
              <a:t> </a:t>
            </a:r>
            <a:r>
              <a:rPr lang="en-US" sz="900" dirty="0" err="1">
                <a:effectLst/>
                <a:latin typeface="Arial"/>
                <a:ea typeface="ＭＳ 明朝"/>
                <a:cs typeface="MinionPro-Regular"/>
              </a:rPr>
              <a:t>Taighde</a:t>
            </a:r>
            <a:r>
              <a:rPr lang="en-US" sz="900" dirty="0">
                <a:effectLst/>
                <a:latin typeface="Arial"/>
                <a:ea typeface="ＭＳ 明朝"/>
                <a:cs typeface="MinionPro-Regular"/>
              </a:rPr>
              <a:t> </a:t>
            </a:r>
            <a:r>
              <a:rPr lang="en-US" sz="900" dirty="0" err="1">
                <a:effectLst/>
                <a:latin typeface="Arial"/>
                <a:ea typeface="ＭＳ 明朝"/>
                <a:cs typeface="MinionPro-Regular"/>
              </a:rPr>
              <a:t>Iarchéime</a:t>
            </a:r>
            <a:r>
              <a:rPr lang="en-US" sz="900" dirty="0">
                <a:effectLst/>
                <a:latin typeface="Arial"/>
                <a:ea typeface="ＭＳ 明朝"/>
                <a:cs typeface="MinionPro-Regular"/>
              </a:rPr>
              <a:t>/ </a:t>
            </a:r>
            <a:br>
              <a:rPr lang="en-US" sz="900" dirty="0">
                <a:effectLst/>
                <a:latin typeface="Arial"/>
                <a:ea typeface="ＭＳ 明朝"/>
                <a:cs typeface="MinionPro-Regular"/>
              </a:rPr>
            </a:br>
            <a:r>
              <a:rPr lang="en-US" sz="900" dirty="0">
                <a:effectLst/>
                <a:latin typeface="Arial"/>
                <a:ea typeface="ＭＳ 明朝"/>
                <a:cs typeface="MinionPro-Regular"/>
              </a:rPr>
              <a:t>Graduate Research Academy</a:t>
            </a:r>
          </a:p>
          <a:p>
            <a:pPr marL="0" marR="0">
              <a:spcBef>
                <a:spcPts val="425"/>
              </a:spcBef>
              <a:spcAft>
                <a:spcPts val="0"/>
              </a:spcAft>
            </a:pPr>
            <a:endParaRPr lang="en-US" sz="1200" dirty="0">
              <a:effectLst/>
              <a:latin typeface="MinionPro-Regular"/>
              <a:ea typeface="ＭＳ 明朝"/>
              <a:cs typeface="MinionPro-Regular"/>
            </a:endParaRPr>
          </a:p>
          <a:p>
            <a:pPr marL="0" marR="0">
              <a:lnSpc>
                <a:spcPct val="120000"/>
              </a:lnSpc>
              <a:spcBef>
                <a:spcPts val="425"/>
              </a:spcBef>
              <a:spcAft>
                <a:spcPts val="0"/>
              </a:spcAft>
            </a:pPr>
            <a:r>
              <a:rPr lang="en-US" sz="900" dirty="0">
                <a:effectLst/>
                <a:latin typeface="Arial"/>
                <a:ea typeface="ＭＳ 明朝"/>
                <a:cs typeface="MinionPro-Regular"/>
              </a:rPr>
              <a:t> </a:t>
            </a:r>
            <a:endParaRPr lang="en-US" sz="1200" dirty="0">
              <a:effectLst/>
              <a:latin typeface="MinionPro-Regular"/>
              <a:ea typeface="ＭＳ 明朝"/>
              <a:cs typeface="MinionPro-Regular"/>
            </a:endParaRPr>
          </a:p>
        </p:txBody>
      </p:sp>
    </p:spTree>
    <p:extLst>
      <p:ext uri="{BB962C8B-B14F-4D97-AF65-F5344CB8AC3E}">
        <p14:creationId xmlns:p14="http://schemas.microsoft.com/office/powerpoint/2010/main" val="28107795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74039" y="377404"/>
            <a:ext cx="8370818" cy="492443"/>
          </a:xfrm>
          <a:prstGeom prst="rect">
            <a:avLst/>
          </a:prstGeom>
          <a:noFill/>
        </p:spPr>
        <p:txBody>
          <a:bodyPr wrap="square" rtlCol="0">
            <a:spAutoFit/>
          </a:bodyPr>
          <a:lstStyle/>
          <a:p>
            <a:r>
              <a:rPr lang="en-US" sz="2600" b="1">
                <a:solidFill>
                  <a:schemeClr val="bg1"/>
                </a:solidFill>
                <a:latin typeface="Arial"/>
                <a:cs typeface="Arial"/>
              </a:rPr>
              <a:t>Title to go here</a:t>
            </a:r>
            <a:endParaRPr lang="en-US" sz="2600">
              <a:solidFill>
                <a:schemeClr val="bg1"/>
              </a:solidFill>
              <a:latin typeface="Arial"/>
              <a:cs typeface="Arial"/>
            </a:endParaRPr>
          </a:p>
        </p:txBody>
      </p:sp>
      <p:pic>
        <p:nvPicPr>
          <p:cNvPr id="5" name="Picture 4" descr="Teal Version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black.png"/>
          <p:cNvPicPr/>
          <p:nvPr/>
        </p:nvPicPr>
        <p:blipFill>
          <a:blip r:embed="rId3" r:link="rId4">
            <a:extLst>
              <a:ext uri="{28A0092B-C50C-407E-A947-70E740481C1C}">
                <a14:useLocalDpi xmlns:a14="http://schemas.microsoft.com/office/drawing/2010/main" val="0"/>
              </a:ext>
            </a:extLst>
          </a:blip>
          <a:stretch>
            <a:fillRect/>
          </a:stretch>
        </p:blipFill>
        <p:spPr>
          <a:xfrm>
            <a:off x="7328831" y="5875656"/>
            <a:ext cx="1783419" cy="945297"/>
          </a:xfrm>
          <a:prstGeom prst="rect">
            <a:avLst/>
          </a:prstGeom>
        </p:spPr>
      </p:pic>
      <p:sp>
        <p:nvSpPr>
          <p:cNvPr id="9" name="TextBox 8">
            <a:extLst>
              <a:ext uri="{FF2B5EF4-FFF2-40B4-BE49-F238E27FC236}">
                <a16:creationId xmlns:a16="http://schemas.microsoft.com/office/drawing/2014/main" id="{2A29CC16-8DB1-36A9-B940-C1296B4A5F44}"/>
              </a:ext>
            </a:extLst>
          </p:cNvPr>
          <p:cNvSpPr txBox="1"/>
          <p:nvPr/>
        </p:nvSpPr>
        <p:spPr>
          <a:xfrm>
            <a:off x="621637" y="366180"/>
            <a:ext cx="7157358" cy="584775"/>
          </a:xfrm>
          <a:prstGeom prst="rect">
            <a:avLst/>
          </a:prstGeom>
          <a:noFill/>
        </p:spPr>
        <p:txBody>
          <a:bodyPr wrap="square" rtlCol="0">
            <a:spAutoFit/>
          </a:bodyPr>
          <a:lstStyle/>
          <a:p>
            <a:r>
              <a:rPr lang="en-US" sz="3200" b="1">
                <a:solidFill>
                  <a:schemeClr val="bg1"/>
                </a:solidFill>
              </a:rPr>
              <a:t>The Graduate Research Academy</a:t>
            </a:r>
            <a:endParaRPr lang="en-US">
              <a:solidFill>
                <a:schemeClr val="bg1"/>
              </a:solidFill>
              <a:latin typeface="Arial"/>
              <a:cs typeface="Arial"/>
            </a:endParaRPr>
          </a:p>
        </p:txBody>
      </p:sp>
      <p:sp>
        <p:nvSpPr>
          <p:cNvPr id="4" name="Text Box 3">
            <a:extLst>
              <a:ext uri="{FF2B5EF4-FFF2-40B4-BE49-F238E27FC236}">
                <a16:creationId xmlns:a16="http://schemas.microsoft.com/office/drawing/2014/main" id="{F9D4CCBB-DFFE-4F6D-F349-12CA96AAA3AB}"/>
              </a:ext>
            </a:extLst>
          </p:cNvPr>
          <p:cNvSpPr txBox="1"/>
          <p:nvPr/>
        </p:nvSpPr>
        <p:spPr>
          <a:xfrm>
            <a:off x="166144" y="6033658"/>
            <a:ext cx="1956874" cy="595571"/>
          </a:xfrm>
          <a:prstGeom prst="rect">
            <a:avLst/>
          </a:prstGeom>
          <a:noFill/>
          <a:ln>
            <a:noFill/>
          </a:ln>
          <a:effectLst/>
          <a:extLst>
            <a:ext uri="{C572A759-6A51-4108-AA02-DFA0A04FC94B}">
              <ma14:wrappingTextBoxFlag xmlns=""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425"/>
              </a:spcBef>
              <a:spcAft>
                <a:spcPts val="0"/>
              </a:spcAft>
            </a:pPr>
            <a:r>
              <a:rPr lang="en-US" sz="800" b="1" dirty="0" err="1">
                <a:effectLst/>
                <a:latin typeface="Arial"/>
                <a:ea typeface="ＭＳ 明朝"/>
                <a:cs typeface="MinionPro-Regular"/>
              </a:rPr>
              <a:t>Ollscoil</a:t>
            </a:r>
            <a:r>
              <a:rPr lang="en-US" sz="800" b="1" dirty="0">
                <a:effectLst/>
                <a:latin typeface="Arial"/>
                <a:ea typeface="ＭＳ 明朝"/>
                <a:cs typeface="MinionPro-Regular"/>
              </a:rPr>
              <a:t> </a:t>
            </a:r>
            <a:r>
              <a:rPr lang="en-US" sz="800" b="1" dirty="0" err="1">
                <a:effectLst/>
                <a:latin typeface="Arial"/>
                <a:ea typeface="ＭＳ 明朝"/>
                <a:cs typeface="MinionPro-Regular"/>
              </a:rPr>
              <a:t>Mhá</a:t>
            </a:r>
            <a:r>
              <a:rPr lang="en-US" sz="800" b="1" dirty="0">
                <a:effectLst/>
                <a:latin typeface="Arial"/>
                <a:ea typeface="ＭＳ 明朝"/>
                <a:cs typeface="MinionPro-Regular"/>
              </a:rPr>
              <a:t> </a:t>
            </a:r>
            <a:r>
              <a:rPr lang="en-US" sz="800" b="1" dirty="0" err="1">
                <a:effectLst/>
                <a:latin typeface="Arial"/>
                <a:ea typeface="ＭＳ 明朝"/>
                <a:cs typeface="MinionPro-Regular"/>
              </a:rPr>
              <a:t>Nuad</a:t>
            </a:r>
            <a:br>
              <a:rPr lang="en-US" sz="800" b="1" dirty="0">
                <a:effectLst/>
                <a:latin typeface="Arial"/>
                <a:ea typeface="ＭＳ 明朝"/>
                <a:cs typeface="MinionPro-Regular"/>
              </a:rPr>
            </a:br>
            <a:r>
              <a:rPr lang="en-US" sz="800" b="1" dirty="0">
                <a:effectLst/>
                <a:latin typeface="Arial"/>
                <a:ea typeface="ＭＳ 明朝"/>
                <a:cs typeface="MinionPro-Regular"/>
              </a:rPr>
              <a:t>Maynooth University</a:t>
            </a:r>
            <a:endParaRPr lang="en-US" sz="800" dirty="0">
              <a:effectLst/>
              <a:latin typeface="MinionPro-Regular"/>
              <a:ea typeface="ＭＳ 明朝"/>
              <a:cs typeface="MinionPro-Regular"/>
            </a:endParaRPr>
          </a:p>
          <a:p>
            <a:pPr>
              <a:spcBef>
                <a:spcPts val="425"/>
              </a:spcBef>
            </a:pPr>
            <a:r>
              <a:rPr lang="en-US" sz="900" dirty="0">
                <a:latin typeface="Arial"/>
                <a:ea typeface="ＭＳ 明朝"/>
                <a:cs typeface="Arial"/>
              </a:rPr>
              <a:t>An </a:t>
            </a:r>
            <a:r>
              <a:rPr lang="en-US" sz="900" dirty="0" err="1">
                <a:latin typeface="Arial"/>
                <a:ea typeface="ＭＳ 明朝"/>
                <a:cs typeface="Arial"/>
              </a:rPr>
              <a:t>tAcadamh</a:t>
            </a:r>
            <a:r>
              <a:rPr lang="en-US" sz="900" dirty="0">
                <a:latin typeface="Arial"/>
                <a:ea typeface="ＭＳ 明朝"/>
                <a:cs typeface="Arial"/>
              </a:rPr>
              <a:t> </a:t>
            </a:r>
            <a:r>
              <a:rPr lang="en-US" sz="900" dirty="0" err="1">
                <a:latin typeface="Arial"/>
                <a:ea typeface="ＭＳ 明朝"/>
                <a:cs typeface="Arial"/>
              </a:rPr>
              <a:t>Taighde</a:t>
            </a:r>
            <a:r>
              <a:rPr lang="en-US" sz="900" dirty="0">
                <a:latin typeface="Arial"/>
                <a:ea typeface="ＭＳ 明朝"/>
                <a:cs typeface="Arial"/>
              </a:rPr>
              <a:t> </a:t>
            </a:r>
            <a:r>
              <a:rPr lang="en-US" sz="900" dirty="0" err="1">
                <a:latin typeface="Arial"/>
                <a:ea typeface="ＭＳ 明朝"/>
                <a:cs typeface="Arial"/>
              </a:rPr>
              <a:t>Iarchéime</a:t>
            </a:r>
            <a:r>
              <a:rPr lang="en-US" sz="900" dirty="0">
                <a:latin typeface="Arial"/>
                <a:ea typeface="ＭＳ 明朝"/>
                <a:cs typeface="Arial"/>
              </a:rPr>
              <a:t>/ Graduate Research Academy</a:t>
            </a:r>
          </a:p>
        </p:txBody>
      </p:sp>
      <p:pic>
        <p:nvPicPr>
          <p:cNvPr id="7" name="Picture 6">
            <a:extLst>
              <a:ext uri="{FF2B5EF4-FFF2-40B4-BE49-F238E27FC236}">
                <a16:creationId xmlns:a16="http://schemas.microsoft.com/office/drawing/2014/main" id="{ACFD6435-46C6-1843-883E-C966582AA277}"/>
              </a:ext>
            </a:extLst>
          </p:cNvPr>
          <p:cNvPicPr>
            <a:picLocks noChangeAspect="1"/>
          </p:cNvPicPr>
          <p:nvPr/>
        </p:nvPicPr>
        <p:blipFill>
          <a:blip r:embed="rId5"/>
          <a:stretch>
            <a:fillRect/>
          </a:stretch>
        </p:blipFill>
        <p:spPr>
          <a:xfrm>
            <a:off x="314115" y="1399471"/>
            <a:ext cx="8592681" cy="2358542"/>
          </a:xfrm>
          <a:prstGeom prst="rect">
            <a:avLst/>
          </a:prstGeom>
        </p:spPr>
      </p:pic>
      <p:sp>
        <p:nvSpPr>
          <p:cNvPr id="8" name="TextBox 7">
            <a:extLst>
              <a:ext uri="{FF2B5EF4-FFF2-40B4-BE49-F238E27FC236}">
                <a16:creationId xmlns:a16="http://schemas.microsoft.com/office/drawing/2014/main" id="{0FDBBD12-5C05-3057-3160-192D7DD21B81}"/>
              </a:ext>
            </a:extLst>
          </p:cNvPr>
          <p:cNvSpPr txBox="1"/>
          <p:nvPr/>
        </p:nvSpPr>
        <p:spPr>
          <a:xfrm>
            <a:off x="728887" y="3974592"/>
            <a:ext cx="7050108" cy="1477328"/>
          </a:xfrm>
          <a:prstGeom prst="rect">
            <a:avLst/>
          </a:prstGeom>
          <a:noFill/>
        </p:spPr>
        <p:txBody>
          <a:bodyPr wrap="square" rtlCol="0">
            <a:spAutoFit/>
          </a:bodyPr>
          <a:lstStyle/>
          <a:p>
            <a:r>
              <a:rPr lang="en-US" dirty="0"/>
              <a:t>Subject-specific modules</a:t>
            </a:r>
          </a:p>
          <a:p>
            <a:endParaRPr lang="en-US" dirty="0"/>
          </a:p>
          <a:p>
            <a:r>
              <a:rPr lang="en-US" dirty="0"/>
              <a:t>Transferable skills modules </a:t>
            </a:r>
          </a:p>
          <a:p>
            <a:endParaRPr lang="en-US" dirty="0"/>
          </a:p>
          <a:p>
            <a:r>
              <a:rPr lang="en-US" dirty="0"/>
              <a:t>Flexibly defined modules </a:t>
            </a:r>
          </a:p>
        </p:txBody>
      </p:sp>
      <p:sp>
        <p:nvSpPr>
          <p:cNvPr id="10" name="TextBox 9">
            <a:extLst>
              <a:ext uri="{FF2B5EF4-FFF2-40B4-BE49-F238E27FC236}">
                <a16:creationId xmlns:a16="http://schemas.microsoft.com/office/drawing/2014/main" id="{A3A22FB5-4EC9-E341-180A-28DAD9D82DC5}"/>
              </a:ext>
            </a:extLst>
          </p:cNvPr>
          <p:cNvSpPr txBox="1"/>
          <p:nvPr/>
        </p:nvSpPr>
        <p:spPr>
          <a:xfrm>
            <a:off x="4437888" y="1877568"/>
            <a:ext cx="1682496" cy="369332"/>
          </a:xfrm>
          <a:prstGeom prst="rect">
            <a:avLst/>
          </a:prstGeom>
          <a:solidFill>
            <a:schemeClr val="bg1"/>
          </a:solidFill>
        </p:spPr>
        <p:txBody>
          <a:bodyPr wrap="square" rtlCol="0">
            <a:spAutoFit/>
          </a:bodyPr>
          <a:lstStyle/>
          <a:p>
            <a:endParaRPr lang="en-US" dirty="0"/>
          </a:p>
        </p:txBody>
      </p:sp>
      <p:sp>
        <p:nvSpPr>
          <p:cNvPr id="11" name="TextBox 10">
            <a:extLst>
              <a:ext uri="{FF2B5EF4-FFF2-40B4-BE49-F238E27FC236}">
                <a16:creationId xmlns:a16="http://schemas.microsoft.com/office/drawing/2014/main" id="{98896B68-FFDF-AE73-E58F-A9884407C582}"/>
              </a:ext>
            </a:extLst>
          </p:cNvPr>
          <p:cNvSpPr txBox="1"/>
          <p:nvPr/>
        </p:nvSpPr>
        <p:spPr>
          <a:xfrm>
            <a:off x="463296" y="3392854"/>
            <a:ext cx="681285"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2562303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74039" y="377404"/>
            <a:ext cx="8370818" cy="492443"/>
          </a:xfrm>
          <a:prstGeom prst="rect">
            <a:avLst/>
          </a:prstGeom>
          <a:noFill/>
        </p:spPr>
        <p:txBody>
          <a:bodyPr wrap="square" rtlCol="0">
            <a:spAutoFit/>
          </a:bodyPr>
          <a:lstStyle/>
          <a:p>
            <a:r>
              <a:rPr lang="en-US" sz="2600" b="1">
                <a:solidFill>
                  <a:schemeClr val="bg1"/>
                </a:solidFill>
                <a:latin typeface="Arial"/>
                <a:cs typeface="Arial"/>
              </a:rPr>
              <a:t>Title to go here</a:t>
            </a:r>
            <a:endParaRPr lang="en-US" sz="2600">
              <a:solidFill>
                <a:schemeClr val="bg1"/>
              </a:solidFill>
              <a:latin typeface="Arial"/>
              <a:cs typeface="Arial"/>
            </a:endParaRPr>
          </a:p>
        </p:txBody>
      </p:sp>
      <p:pic>
        <p:nvPicPr>
          <p:cNvPr id="5" name="Picture 4" descr="Teal Version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black.png"/>
          <p:cNvPicPr/>
          <p:nvPr/>
        </p:nvPicPr>
        <p:blipFill>
          <a:blip r:embed="rId3" r:link="rId4">
            <a:extLst>
              <a:ext uri="{28A0092B-C50C-407E-A947-70E740481C1C}">
                <a14:useLocalDpi xmlns:a14="http://schemas.microsoft.com/office/drawing/2010/main" val="0"/>
              </a:ext>
            </a:extLst>
          </a:blip>
          <a:stretch>
            <a:fillRect/>
          </a:stretch>
        </p:blipFill>
        <p:spPr>
          <a:xfrm>
            <a:off x="7328831" y="5875656"/>
            <a:ext cx="1783419" cy="945297"/>
          </a:xfrm>
          <a:prstGeom prst="rect">
            <a:avLst/>
          </a:prstGeom>
        </p:spPr>
      </p:pic>
      <p:sp>
        <p:nvSpPr>
          <p:cNvPr id="9" name="TextBox 8">
            <a:extLst>
              <a:ext uri="{FF2B5EF4-FFF2-40B4-BE49-F238E27FC236}">
                <a16:creationId xmlns:a16="http://schemas.microsoft.com/office/drawing/2014/main" id="{2A29CC16-8DB1-36A9-B940-C1296B4A5F44}"/>
              </a:ext>
            </a:extLst>
          </p:cNvPr>
          <p:cNvSpPr txBox="1"/>
          <p:nvPr/>
        </p:nvSpPr>
        <p:spPr>
          <a:xfrm>
            <a:off x="621637" y="366180"/>
            <a:ext cx="7157358" cy="584775"/>
          </a:xfrm>
          <a:prstGeom prst="rect">
            <a:avLst/>
          </a:prstGeom>
          <a:noFill/>
        </p:spPr>
        <p:txBody>
          <a:bodyPr wrap="square" rtlCol="0">
            <a:spAutoFit/>
          </a:bodyPr>
          <a:lstStyle/>
          <a:p>
            <a:r>
              <a:rPr lang="en-US" sz="3200" b="1">
                <a:solidFill>
                  <a:schemeClr val="bg1"/>
                </a:solidFill>
              </a:rPr>
              <a:t>The Graduate Research Academy</a:t>
            </a:r>
            <a:endParaRPr lang="en-US">
              <a:solidFill>
                <a:schemeClr val="bg1"/>
              </a:solidFill>
              <a:latin typeface="Arial"/>
              <a:cs typeface="Arial"/>
            </a:endParaRPr>
          </a:p>
        </p:txBody>
      </p:sp>
      <p:sp>
        <p:nvSpPr>
          <p:cNvPr id="4" name="Text Box 3">
            <a:extLst>
              <a:ext uri="{FF2B5EF4-FFF2-40B4-BE49-F238E27FC236}">
                <a16:creationId xmlns:a16="http://schemas.microsoft.com/office/drawing/2014/main" id="{F9D4CCBB-DFFE-4F6D-F349-12CA96AAA3AB}"/>
              </a:ext>
            </a:extLst>
          </p:cNvPr>
          <p:cNvSpPr txBox="1"/>
          <p:nvPr/>
        </p:nvSpPr>
        <p:spPr>
          <a:xfrm>
            <a:off x="166144" y="6033658"/>
            <a:ext cx="1956874" cy="595571"/>
          </a:xfrm>
          <a:prstGeom prst="rect">
            <a:avLst/>
          </a:prstGeom>
          <a:noFill/>
          <a:ln>
            <a:noFill/>
          </a:ln>
          <a:effectLst/>
          <a:extLst>
            <a:ext uri="{C572A759-6A51-4108-AA02-DFA0A04FC94B}">
              <ma14:wrappingTextBoxFlag xmlns:ma14="http://schemas.microsoft.com/office/mac/drawingml/2011/main" xmlns=""/>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425"/>
              </a:spcBef>
              <a:spcAft>
                <a:spcPts val="0"/>
              </a:spcAft>
            </a:pPr>
            <a:r>
              <a:rPr lang="en-US" sz="800" b="1" dirty="0" err="1">
                <a:effectLst/>
                <a:latin typeface="Arial"/>
                <a:ea typeface="ＭＳ 明朝"/>
                <a:cs typeface="MinionPro-Regular"/>
              </a:rPr>
              <a:t>Ollscoil</a:t>
            </a:r>
            <a:r>
              <a:rPr lang="en-US" sz="800" b="1" dirty="0">
                <a:effectLst/>
                <a:latin typeface="Arial"/>
                <a:ea typeface="ＭＳ 明朝"/>
                <a:cs typeface="MinionPro-Regular"/>
              </a:rPr>
              <a:t> </a:t>
            </a:r>
            <a:r>
              <a:rPr lang="en-US" sz="800" b="1" dirty="0" err="1">
                <a:effectLst/>
                <a:latin typeface="Arial"/>
                <a:ea typeface="ＭＳ 明朝"/>
                <a:cs typeface="MinionPro-Regular"/>
              </a:rPr>
              <a:t>Mhá</a:t>
            </a:r>
            <a:r>
              <a:rPr lang="en-US" sz="800" b="1" dirty="0">
                <a:effectLst/>
                <a:latin typeface="Arial"/>
                <a:ea typeface="ＭＳ 明朝"/>
                <a:cs typeface="MinionPro-Regular"/>
              </a:rPr>
              <a:t> </a:t>
            </a:r>
            <a:r>
              <a:rPr lang="en-US" sz="800" b="1" dirty="0" err="1">
                <a:effectLst/>
                <a:latin typeface="Arial"/>
                <a:ea typeface="ＭＳ 明朝"/>
                <a:cs typeface="MinionPro-Regular"/>
              </a:rPr>
              <a:t>Nuad</a:t>
            </a:r>
            <a:br>
              <a:rPr lang="en-US" sz="800" b="1" dirty="0">
                <a:effectLst/>
                <a:latin typeface="Arial"/>
                <a:ea typeface="ＭＳ 明朝"/>
                <a:cs typeface="MinionPro-Regular"/>
              </a:rPr>
            </a:br>
            <a:r>
              <a:rPr lang="en-US" sz="800" b="1" dirty="0">
                <a:effectLst/>
                <a:latin typeface="Arial"/>
                <a:ea typeface="ＭＳ 明朝"/>
                <a:cs typeface="MinionPro-Regular"/>
              </a:rPr>
              <a:t>Maynooth University</a:t>
            </a:r>
            <a:endParaRPr lang="en-US" sz="800" dirty="0">
              <a:effectLst/>
              <a:latin typeface="MinionPro-Regular"/>
              <a:ea typeface="ＭＳ 明朝"/>
              <a:cs typeface="MinionPro-Regular"/>
            </a:endParaRPr>
          </a:p>
          <a:p>
            <a:pPr>
              <a:spcBef>
                <a:spcPts val="425"/>
              </a:spcBef>
            </a:pPr>
            <a:r>
              <a:rPr lang="en-US" sz="900" dirty="0">
                <a:latin typeface="Arial"/>
                <a:ea typeface="ＭＳ 明朝"/>
                <a:cs typeface="Arial"/>
              </a:rPr>
              <a:t>An </a:t>
            </a:r>
            <a:r>
              <a:rPr lang="en-US" sz="900" dirty="0" err="1">
                <a:latin typeface="Arial"/>
                <a:ea typeface="ＭＳ 明朝"/>
                <a:cs typeface="Arial"/>
              </a:rPr>
              <a:t>tAcadamh</a:t>
            </a:r>
            <a:r>
              <a:rPr lang="en-US" sz="900" dirty="0">
                <a:latin typeface="Arial"/>
                <a:ea typeface="ＭＳ 明朝"/>
                <a:cs typeface="Arial"/>
              </a:rPr>
              <a:t> </a:t>
            </a:r>
            <a:r>
              <a:rPr lang="en-US" sz="900" dirty="0" err="1">
                <a:latin typeface="Arial"/>
                <a:ea typeface="ＭＳ 明朝"/>
                <a:cs typeface="Arial"/>
              </a:rPr>
              <a:t>Taighde</a:t>
            </a:r>
            <a:r>
              <a:rPr lang="en-US" sz="900" dirty="0">
                <a:latin typeface="Arial"/>
                <a:ea typeface="ＭＳ 明朝"/>
                <a:cs typeface="Arial"/>
              </a:rPr>
              <a:t> </a:t>
            </a:r>
            <a:r>
              <a:rPr lang="en-US" sz="900" dirty="0" err="1">
                <a:latin typeface="Arial"/>
                <a:ea typeface="ＭＳ 明朝"/>
                <a:cs typeface="Arial"/>
              </a:rPr>
              <a:t>Iarchéime</a:t>
            </a:r>
            <a:r>
              <a:rPr lang="en-US" sz="900" dirty="0">
                <a:latin typeface="Arial"/>
                <a:ea typeface="ＭＳ 明朝"/>
                <a:cs typeface="Arial"/>
              </a:rPr>
              <a:t>/ Graduate Research Academy</a:t>
            </a:r>
          </a:p>
        </p:txBody>
      </p:sp>
      <p:pic>
        <p:nvPicPr>
          <p:cNvPr id="7" name="Picture 6">
            <a:extLst>
              <a:ext uri="{FF2B5EF4-FFF2-40B4-BE49-F238E27FC236}">
                <a16:creationId xmlns:a16="http://schemas.microsoft.com/office/drawing/2014/main" id="{703F6162-D856-14DC-5C29-6456D766D5DB}"/>
              </a:ext>
            </a:extLst>
          </p:cNvPr>
          <p:cNvPicPr>
            <a:picLocks noChangeAspect="1"/>
          </p:cNvPicPr>
          <p:nvPr/>
        </p:nvPicPr>
        <p:blipFill>
          <a:blip r:embed="rId5"/>
          <a:stretch>
            <a:fillRect/>
          </a:stretch>
        </p:blipFill>
        <p:spPr>
          <a:xfrm>
            <a:off x="0" y="35865"/>
            <a:ext cx="7772400" cy="5768329"/>
          </a:xfrm>
          <a:prstGeom prst="rect">
            <a:avLst/>
          </a:prstGeom>
        </p:spPr>
      </p:pic>
      <p:sp>
        <p:nvSpPr>
          <p:cNvPr id="10" name="TextBox 9">
            <a:extLst>
              <a:ext uri="{FF2B5EF4-FFF2-40B4-BE49-F238E27FC236}">
                <a16:creationId xmlns:a16="http://schemas.microsoft.com/office/drawing/2014/main" id="{A102F564-12C9-EAAD-1B44-B5CAD0353A81}"/>
              </a:ext>
            </a:extLst>
          </p:cNvPr>
          <p:cNvSpPr txBox="1"/>
          <p:nvPr/>
        </p:nvSpPr>
        <p:spPr>
          <a:xfrm>
            <a:off x="7772399" y="1968332"/>
            <a:ext cx="972457" cy="1200329"/>
          </a:xfrm>
          <a:prstGeom prst="rect">
            <a:avLst/>
          </a:prstGeom>
          <a:noFill/>
        </p:spPr>
        <p:txBody>
          <a:bodyPr wrap="square" rtlCol="0">
            <a:spAutoFit/>
          </a:bodyPr>
          <a:lstStyle/>
          <a:p>
            <a:r>
              <a:rPr lang="en-US" dirty="0"/>
              <a:t>Viva voce exam-</a:t>
            </a:r>
            <a:r>
              <a:rPr lang="en-US" dirty="0" err="1"/>
              <a:t>ination</a:t>
            </a:r>
            <a:r>
              <a:rPr lang="en-US" dirty="0"/>
              <a:t>  </a:t>
            </a:r>
          </a:p>
        </p:txBody>
      </p:sp>
    </p:spTree>
    <p:extLst>
      <p:ext uri="{BB962C8B-B14F-4D97-AF65-F5344CB8AC3E}">
        <p14:creationId xmlns:p14="http://schemas.microsoft.com/office/powerpoint/2010/main" val="8793630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74039" y="377404"/>
            <a:ext cx="8370818" cy="492443"/>
          </a:xfrm>
          <a:prstGeom prst="rect">
            <a:avLst/>
          </a:prstGeom>
          <a:noFill/>
        </p:spPr>
        <p:txBody>
          <a:bodyPr wrap="square" rtlCol="0">
            <a:spAutoFit/>
          </a:bodyPr>
          <a:lstStyle/>
          <a:p>
            <a:r>
              <a:rPr lang="en-US" sz="2600" b="1">
                <a:solidFill>
                  <a:schemeClr val="bg1"/>
                </a:solidFill>
                <a:latin typeface="Arial"/>
                <a:cs typeface="Arial"/>
              </a:rPr>
              <a:t>Title to go here</a:t>
            </a:r>
            <a:endParaRPr lang="en-US" sz="2600">
              <a:solidFill>
                <a:schemeClr val="bg1"/>
              </a:solidFill>
              <a:latin typeface="Arial"/>
              <a:cs typeface="Arial"/>
            </a:endParaRPr>
          </a:p>
        </p:txBody>
      </p:sp>
      <p:pic>
        <p:nvPicPr>
          <p:cNvPr id="5" name="Picture 4" descr="Teal Version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black.png"/>
          <p:cNvPicPr/>
          <p:nvPr/>
        </p:nvPicPr>
        <p:blipFill>
          <a:blip r:embed="rId3" r:link="rId4">
            <a:extLst>
              <a:ext uri="{28A0092B-C50C-407E-A947-70E740481C1C}">
                <a14:useLocalDpi xmlns:a14="http://schemas.microsoft.com/office/drawing/2010/main" val="0"/>
              </a:ext>
            </a:extLst>
          </a:blip>
          <a:stretch>
            <a:fillRect/>
          </a:stretch>
        </p:blipFill>
        <p:spPr>
          <a:xfrm>
            <a:off x="7328831" y="5875656"/>
            <a:ext cx="1783419" cy="945297"/>
          </a:xfrm>
          <a:prstGeom prst="rect">
            <a:avLst/>
          </a:prstGeom>
        </p:spPr>
      </p:pic>
      <p:sp>
        <p:nvSpPr>
          <p:cNvPr id="9" name="TextBox 8">
            <a:extLst>
              <a:ext uri="{FF2B5EF4-FFF2-40B4-BE49-F238E27FC236}">
                <a16:creationId xmlns:a16="http://schemas.microsoft.com/office/drawing/2014/main" id="{2A29CC16-8DB1-36A9-B940-C1296B4A5F44}"/>
              </a:ext>
            </a:extLst>
          </p:cNvPr>
          <p:cNvSpPr txBox="1"/>
          <p:nvPr/>
        </p:nvSpPr>
        <p:spPr>
          <a:xfrm>
            <a:off x="621637" y="366180"/>
            <a:ext cx="7157358" cy="584775"/>
          </a:xfrm>
          <a:prstGeom prst="rect">
            <a:avLst/>
          </a:prstGeom>
          <a:noFill/>
        </p:spPr>
        <p:txBody>
          <a:bodyPr wrap="square" rtlCol="0">
            <a:spAutoFit/>
          </a:bodyPr>
          <a:lstStyle/>
          <a:p>
            <a:r>
              <a:rPr lang="en-US" sz="3200" b="1">
                <a:solidFill>
                  <a:schemeClr val="bg1"/>
                </a:solidFill>
              </a:rPr>
              <a:t>The Graduate Research Academy</a:t>
            </a:r>
            <a:endParaRPr lang="en-US">
              <a:solidFill>
                <a:schemeClr val="bg1"/>
              </a:solidFill>
              <a:latin typeface="Arial"/>
              <a:cs typeface="Arial"/>
            </a:endParaRPr>
          </a:p>
        </p:txBody>
      </p:sp>
      <p:sp>
        <p:nvSpPr>
          <p:cNvPr id="4" name="Text Box 3">
            <a:extLst>
              <a:ext uri="{FF2B5EF4-FFF2-40B4-BE49-F238E27FC236}">
                <a16:creationId xmlns:a16="http://schemas.microsoft.com/office/drawing/2014/main" id="{F9D4CCBB-DFFE-4F6D-F349-12CA96AAA3AB}"/>
              </a:ext>
            </a:extLst>
          </p:cNvPr>
          <p:cNvSpPr txBox="1"/>
          <p:nvPr/>
        </p:nvSpPr>
        <p:spPr>
          <a:xfrm>
            <a:off x="166144" y="6033658"/>
            <a:ext cx="1956874" cy="595571"/>
          </a:xfrm>
          <a:prstGeom prst="rect">
            <a:avLst/>
          </a:prstGeom>
          <a:noFill/>
          <a:ln>
            <a:noFill/>
          </a:ln>
          <a:effectLst/>
          <a:extLst>
            <a:ext uri="{C572A759-6A51-4108-AA02-DFA0A04FC94B}">
              <ma14:wrappingTextBoxFlag xmlns:ma14="http://schemas.microsoft.com/office/mac/drawingml/2011/main" xmlns=""/>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425"/>
              </a:spcBef>
              <a:spcAft>
                <a:spcPts val="0"/>
              </a:spcAft>
            </a:pPr>
            <a:r>
              <a:rPr lang="en-US" sz="800" b="1" dirty="0" err="1">
                <a:effectLst/>
                <a:latin typeface="Arial"/>
                <a:ea typeface="ＭＳ 明朝"/>
                <a:cs typeface="MinionPro-Regular"/>
              </a:rPr>
              <a:t>Ollscoil</a:t>
            </a:r>
            <a:r>
              <a:rPr lang="en-US" sz="800" b="1" dirty="0">
                <a:effectLst/>
                <a:latin typeface="Arial"/>
                <a:ea typeface="ＭＳ 明朝"/>
                <a:cs typeface="MinionPro-Regular"/>
              </a:rPr>
              <a:t> </a:t>
            </a:r>
            <a:r>
              <a:rPr lang="en-US" sz="800" b="1" dirty="0" err="1">
                <a:effectLst/>
                <a:latin typeface="Arial"/>
                <a:ea typeface="ＭＳ 明朝"/>
                <a:cs typeface="MinionPro-Regular"/>
              </a:rPr>
              <a:t>Mhá</a:t>
            </a:r>
            <a:r>
              <a:rPr lang="en-US" sz="800" b="1" dirty="0">
                <a:effectLst/>
                <a:latin typeface="Arial"/>
                <a:ea typeface="ＭＳ 明朝"/>
                <a:cs typeface="MinionPro-Regular"/>
              </a:rPr>
              <a:t> </a:t>
            </a:r>
            <a:r>
              <a:rPr lang="en-US" sz="800" b="1" dirty="0" err="1">
                <a:effectLst/>
                <a:latin typeface="Arial"/>
                <a:ea typeface="ＭＳ 明朝"/>
                <a:cs typeface="MinionPro-Regular"/>
              </a:rPr>
              <a:t>Nuad</a:t>
            </a:r>
            <a:br>
              <a:rPr lang="en-US" sz="800" b="1" dirty="0">
                <a:effectLst/>
                <a:latin typeface="Arial"/>
                <a:ea typeface="ＭＳ 明朝"/>
                <a:cs typeface="MinionPro-Regular"/>
              </a:rPr>
            </a:br>
            <a:r>
              <a:rPr lang="en-US" sz="800" b="1" dirty="0">
                <a:effectLst/>
                <a:latin typeface="Arial"/>
                <a:ea typeface="ＭＳ 明朝"/>
                <a:cs typeface="MinionPro-Regular"/>
              </a:rPr>
              <a:t>Maynooth University</a:t>
            </a:r>
            <a:endParaRPr lang="en-US" sz="800" dirty="0">
              <a:effectLst/>
              <a:latin typeface="MinionPro-Regular"/>
              <a:ea typeface="ＭＳ 明朝"/>
              <a:cs typeface="MinionPro-Regular"/>
            </a:endParaRPr>
          </a:p>
          <a:p>
            <a:pPr>
              <a:spcBef>
                <a:spcPts val="425"/>
              </a:spcBef>
            </a:pPr>
            <a:r>
              <a:rPr lang="en-US" sz="900" dirty="0">
                <a:latin typeface="Arial"/>
                <a:ea typeface="ＭＳ 明朝"/>
                <a:cs typeface="Arial"/>
              </a:rPr>
              <a:t>An </a:t>
            </a:r>
            <a:r>
              <a:rPr lang="en-US" sz="900" dirty="0" err="1">
                <a:latin typeface="Arial"/>
                <a:ea typeface="ＭＳ 明朝"/>
                <a:cs typeface="Arial"/>
              </a:rPr>
              <a:t>tAcadamh</a:t>
            </a:r>
            <a:r>
              <a:rPr lang="en-US" sz="900" dirty="0">
                <a:latin typeface="Arial"/>
                <a:ea typeface="ＭＳ 明朝"/>
                <a:cs typeface="Arial"/>
              </a:rPr>
              <a:t> </a:t>
            </a:r>
            <a:r>
              <a:rPr lang="en-US" sz="900" dirty="0" err="1">
                <a:latin typeface="Arial"/>
                <a:ea typeface="ＭＳ 明朝"/>
                <a:cs typeface="Arial"/>
              </a:rPr>
              <a:t>Taighde</a:t>
            </a:r>
            <a:r>
              <a:rPr lang="en-US" sz="900" dirty="0">
                <a:latin typeface="Arial"/>
                <a:ea typeface="ＭＳ 明朝"/>
                <a:cs typeface="Arial"/>
              </a:rPr>
              <a:t> </a:t>
            </a:r>
            <a:r>
              <a:rPr lang="en-US" sz="900" dirty="0" err="1">
                <a:latin typeface="Arial"/>
                <a:ea typeface="ＭＳ 明朝"/>
                <a:cs typeface="Arial"/>
              </a:rPr>
              <a:t>Iarchéime</a:t>
            </a:r>
            <a:r>
              <a:rPr lang="en-US" sz="900" dirty="0">
                <a:latin typeface="Arial"/>
                <a:ea typeface="ＭＳ 明朝"/>
                <a:cs typeface="Arial"/>
              </a:rPr>
              <a:t>/ Graduate Research Academy</a:t>
            </a:r>
          </a:p>
        </p:txBody>
      </p:sp>
      <p:pic>
        <p:nvPicPr>
          <p:cNvPr id="7" name="Picture 6">
            <a:extLst>
              <a:ext uri="{FF2B5EF4-FFF2-40B4-BE49-F238E27FC236}">
                <a16:creationId xmlns:a16="http://schemas.microsoft.com/office/drawing/2014/main" id="{1DBC59C4-04ED-5A58-A91F-8BB103A1339B}"/>
              </a:ext>
            </a:extLst>
          </p:cNvPr>
          <p:cNvPicPr>
            <a:picLocks noChangeAspect="1"/>
          </p:cNvPicPr>
          <p:nvPr/>
        </p:nvPicPr>
        <p:blipFill>
          <a:blip r:embed="rId5"/>
          <a:stretch>
            <a:fillRect/>
          </a:stretch>
        </p:blipFill>
        <p:spPr>
          <a:xfrm>
            <a:off x="749963" y="946501"/>
            <a:ext cx="7772400" cy="4775607"/>
          </a:xfrm>
          <a:prstGeom prst="rect">
            <a:avLst/>
          </a:prstGeom>
        </p:spPr>
      </p:pic>
    </p:spTree>
    <p:extLst>
      <p:ext uri="{BB962C8B-B14F-4D97-AF65-F5344CB8AC3E}">
        <p14:creationId xmlns:p14="http://schemas.microsoft.com/office/powerpoint/2010/main" val="12991993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74039" y="377404"/>
            <a:ext cx="8370818" cy="492443"/>
          </a:xfrm>
          <a:prstGeom prst="rect">
            <a:avLst/>
          </a:prstGeom>
          <a:noFill/>
        </p:spPr>
        <p:txBody>
          <a:bodyPr wrap="square" rtlCol="0">
            <a:spAutoFit/>
          </a:bodyPr>
          <a:lstStyle/>
          <a:p>
            <a:r>
              <a:rPr lang="en-US" sz="2600" b="1">
                <a:solidFill>
                  <a:schemeClr val="bg1"/>
                </a:solidFill>
                <a:latin typeface="Arial"/>
                <a:cs typeface="Arial"/>
              </a:rPr>
              <a:t>Title to go here</a:t>
            </a:r>
            <a:endParaRPr lang="en-US" sz="2600">
              <a:solidFill>
                <a:schemeClr val="bg1"/>
              </a:solidFill>
              <a:latin typeface="Arial"/>
              <a:cs typeface="Arial"/>
            </a:endParaRPr>
          </a:p>
        </p:txBody>
      </p:sp>
      <p:pic>
        <p:nvPicPr>
          <p:cNvPr id="5" name="Picture 4" descr="Teal Version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black.png"/>
          <p:cNvPicPr/>
          <p:nvPr/>
        </p:nvPicPr>
        <p:blipFill>
          <a:blip r:embed="rId3" r:link="rId4">
            <a:extLst>
              <a:ext uri="{28A0092B-C50C-407E-A947-70E740481C1C}">
                <a14:useLocalDpi xmlns:a14="http://schemas.microsoft.com/office/drawing/2010/main" val="0"/>
              </a:ext>
            </a:extLst>
          </a:blip>
          <a:stretch>
            <a:fillRect/>
          </a:stretch>
        </p:blipFill>
        <p:spPr>
          <a:xfrm>
            <a:off x="7328831" y="5875656"/>
            <a:ext cx="1783419" cy="945297"/>
          </a:xfrm>
          <a:prstGeom prst="rect">
            <a:avLst/>
          </a:prstGeom>
        </p:spPr>
      </p:pic>
      <p:sp>
        <p:nvSpPr>
          <p:cNvPr id="9" name="TextBox 8">
            <a:extLst>
              <a:ext uri="{FF2B5EF4-FFF2-40B4-BE49-F238E27FC236}">
                <a16:creationId xmlns:a16="http://schemas.microsoft.com/office/drawing/2014/main" id="{2A29CC16-8DB1-36A9-B940-C1296B4A5F44}"/>
              </a:ext>
            </a:extLst>
          </p:cNvPr>
          <p:cNvSpPr txBox="1"/>
          <p:nvPr/>
        </p:nvSpPr>
        <p:spPr>
          <a:xfrm>
            <a:off x="621637" y="366180"/>
            <a:ext cx="7157358" cy="584775"/>
          </a:xfrm>
          <a:prstGeom prst="rect">
            <a:avLst/>
          </a:prstGeom>
          <a:noFill/>
        </p:spPr>
        <p:txBody>
          <a:bodyPr wrap="square" rtlCol="0">
            <a:spAutoFit/>
          </a:bodyPr>
          <a:lstStyle/>
          <a:p>
            <a:r>
              <a:rPr lang="en-US" sz="3200" b="1">
                <a:solidFill>
                  <a:schemeClr val="bg1"/>
                </a:solidFill>
              </a:rPr>
              <a:t>The Graduate Research Academy</a:t>
            </a:r>
            <a:endParaRPr lang="en-US">
              <a:solidFill>
                <a:schemeClr val="bg1"/>
              </a:solidFill>
              <a:latin typeface="Arial"/>
              <a:cs typeface="Arial"/>
            </a:endParaRPr>
          </a:p>
        </p:txBody>
      </p:sp>
      <p:sp>
        <p:nvSpPr>
          <p:cNvPr id="4" name="Text Box 3">
            <a:extLst>
              <a:ext uri="{FF2B5EF4-FFF2-40B4-BE49-F238E27FC236}">
                <a16:creationId xmlns:a16="http://schemas.microsoft.com/office/drawing/2014/main" id="{F9D4CCBB-DFFE-4F6D-F349-12CA96AAA3AB}"/>
              </a:ext>
            </a:extLst>
          </p:cNvPr>
          <p:cNvSpPr txBox="1"/>
          <p:nvPr/>
        </p:nvSpPr>
        <p:spPr>
          <a:xfrm>
            <a:off x="166144" y="6033658"/>
            <a:ext cx="1956874" cy="595571"/>
          </a:xfrm>
          <a:prstGeom prst="rect">
            <a:avLst/>
          </a:prstGeom>
          <a:noFill/>
          <a:ln>
            <a:noFill/>
          </a:ln>
          <a:effectLst/>
          <a:extLst>
            <a:ext uri="{C572A759-6A51-4108-AA02-DFA0A04FC94B}">
              <ma14:wrappingTextBoxFlag xmlns:ma14="http://schemas.microsoft.com/office/mac/drawingml/2011/main" xmlns=""/>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425"/>
              </a:spcBef>
              <a:spcAft>
                <a:spcPts val="0"/>
              </a:spcAft>
            </a:pPr>
            <a:r>
              <a:rPr lang="en-US" sz="800" b="1" dirty="0" err="1">
                <a:effectLst/>
                <a:latin typeface="Arial"/>
                <a:ea typeface="ＭＳ 明朝"/>
                <a:cs typeface="MinionPro-Regular"/>
              </a:rPr>
              <a:t>Ollscoil</a:t>
            </a:r>
            <a:r>
              <a:rPr lang="en-US" sz="800" b="1" dirty="0">
                <a:effectLst/>
                <a:latin typeface="Arial"/>
                <a:ea typeface="ＭＳ 明朝"/>
                <a:cs typeface="MinionPro-Regular"/>
              </a:rPr>
              <a:t> </a:t>
            </a:r>
            <a:r>
              <a:rPr lang="en-US" sz="800" b="1" dirty="0" err="1">
                <a:effectLst/>
                <a:latin typeface="Arial"/>
                <a:ea typeface="ＭＳ 明朝"/>
                <a:cs typeface="MinionPro-Regular"/>
              </a:rPr>
              <a:t>Mhá</a:t>
            </a:r>
            <a:r>
              <a:rPr lang="en-US" sz="800" b="1" dirty="0">
                <a:effectLst/>
                <a:latin typeface="Arial"/>
                <a:ea typeface="ＭＳ 明朝"/>
                <a:cs typeface="MinionPro-Regular"/>
              </a:rPr>
              <a:t> </a:t>
            </a:r>
            <a:r>
              <a:rPr lang="en-US" sz="800" b="1" dirty="0" err="1">
                <a:effectLst/>
                <a:latin typeface="Arial"/>
                <a:ea typeface="ＭＳ 明朝"/>
                <a:cs typeface="MinionPro-Regular"/>
              </a:rPr>
              <a:t>Nuad</a:t>
            </a:r>
            <a:br>
              <a:rPr lang="en-US" sz="800" b="1" dirty="0">
                <a:effectLst/>
                <a:latin typeface="Arial"/>
                <a:ea typeface="ＭＳ 明朝"/>
                <a:cs typeface="MinionPro-Regular"/>
              </a:rPr>
            </a:br>
            <a:r>
              <a:rPr lang="en-US" sz="800" b="1" dirty="0">
                <a:effectLst/>
                <a:latin typeface="Arial"/>
                <a:ea typeface="ＭＳ 明朝"/>
                <a:cs typeface="MinionPro-Regular"/>
              </a:rPr>
              <a:t>Maynooth University</a:t>
            </a:r>
            <a:endParaRPr lang="en-US" sz="800" dirty="0">
              <a:effectLst/>
              <a:latin typeface="MinionPro-Regular"/>
              <a:ea typeface="ＭＳ 明朝"/>
              <a:cs typeface="MinionPro-Regular"/>
            </a:endParaRPr>
          </a:p>
          <a:p>
            <a:pPr>
              <a:spcBef>
                <a:spcPts val="425"/>
              </a:spcBef>
            </a:pPr>
            <a:r>
              <a:rPr lang="en-US" sz="900" dirty="0">
                <a:latin typeface="Arial"/>
                <a:ea typeface="ＭＳ 明朝"/>
                <a:cs typeface="Arial"/>
              </a:rPr>
              <a:t>An </a:t>
            </a:r>
            <a:r>
              <a:rPr lang="en-US" sz="900" dirty="0" err="1">
                <a:latin typeface="Arial"/>
                <a:ea typeface="ＭＳ 明朝"/>
                <a:cs typeface="Arial"/>
              </a:rPr>
              <a:t>tAcadamh</a:t>
            </a:r>
            <a:r>
              <a:rPr lang="en-US" sz="900" dirty="0">
                <a:latin typeface="Arial"/>
                <a:ea typeface="ＭＳ 明朝"/>
                <a:cs typeface="Arial"/>
              </a:rPr>
              <a:t> </a:t>
            </a:r>
            <a:r>
              <a:rPr lang="en-US" sz="900" dirty="0" err="1">
                <a:latin typeface="Arial"/>
                <a:ea typeface="ＭＳ 明朝"/>
                <a:cs typeface="Arial"/>
              </a:rPr>
              <a:t>Taighde</a:t>
            </a:r>
            <a:r>
              <a:rPr lang="en-US" sz="900" dirty="0">
                <a:latin typeface="Arial"/>
                <a:ea typeface="ＭＳ 明朝"/>
                <a:cs typeface="Arial"/>
              </a:rPr>
              <a:t> </a:t>
            </a:r>
            <a:r>
              <a:rPr lang="en-US" sz="900" dirty="0" err="1">
                <a:latin typeface="Arial"/>
                <a:ea typeface="ＭＳ 明朝"/>
                <a:cs typeface="Arial"/>
              </a:rPr>
              <a:t>Iarchéime</a:t>
            </a:r>
            <a:r>
              <a:rPr lang="en-US" sz="900" dirty="0">
                <a:latin typeface="Arial"/>
                <a:ea typeface="ＭＳ 明朝"/>
                <a:cs typeface="Arial"/>
              </a:rPr>
              <a:t>/ Graduate Research Academy</a:t>
            </a:r>
          </a:p>
        </p:txBody>
      </p:sp>
      <p:pic>
        <p:nvPicPr>
          <p:cNvPr id="7" name="Picture 6">
            <a:extLst>
              <a:ext uri="{FF2B5EF4-FFF2-40B4-BE49-F238E27FC236}">
                <a16:creationId xmlns:a16="http://schemas.microsoft.com/office/drawing/2014/main" id="{3401B932-4049-F237-FEB5-1E43B209C78B}"/>
              </a:ext>
            </a:extLst>
          </p:cNvPr>
          <p:cNvPicPr>
            <a:picLocks noChangeAspect="1"/>
          </p:cNvPicPr>
          <p:nvPr/>
        </p:nvPicPr>
        <p:blipFill>
          <a:blip r:embed="rId5"/>
          <a:stretch>
            <a:fillRect/>
          </a:stretch>
        </p:blipFill>
        <p:spPr>
          <a:xfrm>
            <a:off x="1144581" y="913919"/>
            <a:ext cx="6528647" cy="5314777"/>
          </a:xfrm>
          <a:prstGeom prst="rect">
            <a:avLst/>
          </a:prstGeom>
        </p:spPr>
      </p:pic>
    </p:spTree>
    <p:extLst>
      <p:ext uri="{BB962C8B-B14F-4D97-AF65-F5344CB8AC3E}">
        <p14:creationId xmlns:p14="http://schemas.microsoft.com/office/powerpoint/2010/main" val="39289857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74039" y="377404"/>
            <a:ext cx="8370818" cy="492443"/>
          </a:xfrm>
          <a:prstGeom prst="rect">
            <a:avLst/>
          </a:prstGeom>
          <a:noFill/>
        </p:spPr>
        <p:txBody>
          <a:bodyPr wrap="square" rtlCol="0">
            <a:spAutoFit/>
          </a:bodyPr>
          <a:lstStyle/>
          <a:p>
            <a:r>
              <a:rPr lang="en-US" sz="2600" b="1">
                <a:solidFill>
                  <a:schemeClr val="bg1"/>
                </a:solidFill>
                <a:latin typeface="Arial"/>
                <a:cs typeface="Arial"/>
              </a:rPr>
              <a:t>Title to go here</a:t>
            </a:r>
            <a:endParaRPr lang="en-US" sz="2600">
              <a:solidFill>
                <a:schemeClr val="bg1"/>
              </a:solidFill>
              <a:latin typeface="Arial"/>
              <a:cs typeface="Arial"/>
            </a:endParaRPr>
          </a:p>
        </p:txBody>
      </p:sp>
      <p:pic>
        <p:nvPicPr>
          <p:cNvPr id="5" name="Picture 4" descr="Teal Version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black.png"/>
          <p:cNvPicPr/>
          <p:nvPr/>
        </p:nvPicPr>
        <p:blipFill>
          <a:blip r:embed="rId3" r:link="rId4">
            <a:extLst>
              <a:ext uri="{28A0092B-C50C-407E-A947-70E740481C1C}">
                <a14:useLocalDpi xmlns:a14="http://schemas.microsoft.com/office/drawing/2010/main" val="0"/>
              </a:ext>
            </a:extLst>
          </a:blip>
          <a:stretch>
            <a:fillRect/>
          </a:stretch>
        </p:blipFill>
        <p:spPr>
          <a:xfrm>
            <a:off x="7328831" y="5875656"/>
            <a:ext cx="1783419" cy="945297"/>
          </a:xfrm>
          <a:prstGeom prst="rect">
            <a:avLst/>
          </a:prstGeom>
        </p:spPr>
      </p:pic>
      <p:sp>
        <p:nvSpPr>
          <p:cNvPr id="9" name="TextBox 8">
            <a:extLst>
              <a:ext uri="{FF2B5EF4-FFF2-40B4-BE49-F238E27FC236}">
                <a16:creationId xmlns:a16="http://schemas.microsoft.com/office/drawing/2014/main" id="{2A29CC16-8DB1-36A9-B940-C1296B4A5F44}"/>
              </a:ext>
            </a:extLst>
          </p:cNvPr>
          <p:cNvSpPr txBox="1"/>
          <p:nvPr/>
        </p:nvSpPr>
        <p:spPr>
          <a:xfrm>
            <a:off x="621637" y="366180"/>
            <a:ext cx="7157358" cy="584775"/>
          </a:xfrm>
          <a:prstGeom prst="rect">
            <a:avLst/>
          </a:prstGeom>
          <a:noFill/>
        </p:spPr>
        <p:txBody>
          <a:bodyPr wrap="square" rtlCol="0">
            <a:spAutoFit/>
          </a:bodyPr>
          <a:lstStyle/>
          <a:p>
            <a:r>
              <a:rPr lang="en-US" sz="3200" b="1">
                <a:solidFill>
                  <a:schemeClr val="bg1"/>
                </a:solidFill>
              </a:rPr>
              <a:t>The Graduate Research Academy</a:t>
            </a:r>
            <a:endParaRPr lang="en-US">
              <a:solidFill>
                <a:schemeClr val="bg1"/>
              </a:solidFill>
              <a:latin typeface="Arial"/>
              <a:cs typeface="Arial"/>
            </a:endParaRPr>
          </a:p>
        </p:txBody>
      </p:sp>
      <p:sp>
        <p:nvSpPr>
          <p:cNvPr id="4" name="Text Box 3">
            <a:extLst>
              <a:ext uri="{FF2B5EF4-FFF2-40B4-BE49-F238E27FC236}">
                <a16:creationId xmlns:a16="http://schemas.microsoft.com/office/drawing/2014/main" id="{F9D4CCBB-DFFE-4F6D-F349-12CA96AAA3AB}"/>
              </a:ext>
            </a:extLst>
          </p:cNvPr>
          <p:cNvSpPr txBox="1"/>
          <p:nvPr/>
        </p:nvSpPr>
        <p:spPr>
          <a:xfrm>
            <a:off x="166144" y="6033658"/>
            <a:ext cx="1956874" cy="595571"/>
          </a:xfrm>
          <a:prstGeom prst="rect">
            <a:avLst/>
          </a:prstGeom>
          <a:noFill/>
          <a:ln>
            <a:noFill/>
          </a:ln>
          <a:effectLst/>
          <a:extLst>
            <a:ext uri="{C572A759-6A51-4108-AA02-DFA0A04FC94B}">
              <ma14:wrappingTextBoxFlag xmlns:ma14="http://schemas.microsoft.com/office/mac/drawingml/2011/main" xmlns=""/>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425"/>
              </a:spcBef>
              <a:spcAft>
                <a:spcPts val="0"/>
              </a:spcAft>
            </a:pPr>
            <a:r>
              <a:rPr lang="en-US" sz="800" b="1" err="1">
                <a:effectLst/>
                <a:latin typeface="Arial"/>
                <a:ea typeface="ＭＳ 明朝"/>
                <a:cs typeface="MinionPro-Regular"/>
              </a:rPr>
              <a:t>Ollscoil</a:t>
            </a:r>
            <a:r>
              <a:rPr lang="en-US" sz="800" b="1">
                <a:effectLst/>
                <a:latin typeface="Arial"/>
                <a:ea typeface="ＭＳ 明朝"/>
                <a:cs typeface="MinionPro-Regular"/>
              </a:rPr>
              <a:t> </a:t>
            </a:r>
            <a:r>
              <a:rPr lang="en-US" sz="800" b="1" err="1">
                <a:effectLst/>
                <a:latin typeface="Arial"/>
                <a:ea typeface="ＭＳ 明朝"/>
                <a:cs typeface="MinionPro-Regular"/>
              </a:rPr>
              <a:t>Mhá</a:t>
            </a:r>
            <a:r>
              <a:rPr lang="en-US" sz="800" b="1">
                <a:effectLst/>
                <a:latin typeface="Arial"/>
                <a:ea typeface="ＭＳ 明朝"/>
                <a:cs typeface="MinionPro-Regular"/>
              </a:rPr>
              <a:t> </a:t>
            </a:r>
            <a:r>
              <a:rPr lang="en-US" sz="800" b="1" err="1">
                <a:effectLst/>
                <a:latin typeface="Arial"/>
                <a:ea typeface="ＭＳ 明朝"/>
                <a:cs typeface="MinionPro-Regular"/>
              </a:rPr>
              <a:t>Nuad</a:t>
            </a:r>
            <a:br>
              <a:rPr lang="en-US" sz="800" b="1">
                <a:effectLst/>
                <a:latin typeface="Arial"/>
                <a:ea typeface="ＭＳ 明朝"/>
                <a:cs typeface="MinionPro-Regular"/>
              </a:rPr>
            </a:br>
            <a:r>
              <a:rPr lang="en-US" sz="800" b="1">
                <a:effectLst/>
                <a:latin typeface="Arial"/>
                <a:ea typeface="ＭＳ 明朝"/>
                <a:cs typeface="MinionPro-Regular"/>
              </a:rPr>
              <a:t>Maynooth University</a:t>
            </a:r>
            <a:endParaRPr lang="en-US" sz="800">
              <a:effectLst/>
              <a:latin typeface="MinionPro-Regular"/>
              <a:ea typeface="ＭＳ 明朝"/>
              <a:cs typeface="MinionPro-Regular"/>
            </a:endParaRPr>
          </a:p>
          <a:p>
            <a:pPr>
              <a:spcBef>
                <a:spcPts val="425"/>
              </a:spcBef>
            </a:pPr>
            <a:r>
              <a:rPr lang="en-US" sz="900">
                <a:latin typeface="Arial"/>
                <a:ea typeface="ＭＳ 明朝"/>
                <a:cs typeface="Arial"/>
              </a:rPr>
              <a:t>Graduate Research Academy</a:t>
            </a:r>
          </a:p>
        </p:txBody>
      </p:sp>
      <p:pic>
        <p:nvPicPr>
          <p:cNvPr id="7" name="Picture 6">
            <a:extLst>
              <a:ext uri="{FF2B5EF4-FFF2-40B4-BE49-F238E27FC236}">
                <a16:creationId xmlns:a16="http://schemas.microsoft.com/office/drawing/2014/main" id="{24E83368-993A-27D0-11E2-817A2578C3D5}"/>
              </a:ext>
            </a:extLst>
          </p:cNvPr>
          <p:cNvPicPr>
            <a:picLocks noChangeAspect="1"/>
          </p:cNvPicPr>
          <p:nvPr/>
        </p:nvPicPr>
        <p:blipFill>
          <a:blip r:embed="rId5"/>
          <a:stretch>
            <a:fillRect/>
          </a:stretch>
        </p:blipFill>
        <p:spPr>
          <a:xfrm>
            <a:off x="1305983" y="1257979"/>
            <a:ext cx="6022848" cy="1764332"/>
          </a:xfrm>
          <a:prstGeom prst="rect">
            <a:avLst/>
          </a:prstGeom>
        </p:spPr>
      </p:pic>
      <p:pic>
        <p:nvPicPr>
          <p:cNvPr id="1026" name="Picture 2">
            <a:extLst>
              <a:ext uri="{FF2B5EF4-FFF2-40B4-BE49-F238E27FC236}">
                <a16:creationId xmlns:a16="http://schemas.microsoft.com/office/drawing/2014/main" id="{241119A6-08BF-F3F1-CB0E-7DE3BBDD8E8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1308" y="3192069"/>
            <a:ext cx="3687572" cy="2433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75681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74039" y="377404"/>
            <a:ext cx="8370818" cy="492443"/>
          </a:xfrm>
          <a:prstGeom prst="rect">
            <a:avLst/>
          </a:prstGeom>
          <a:noFill/>
        </p:spPr>
        <p:txBody>
          <a:bodyPr wrap="square" rtlCol="0">
            <a:spAutoFit/>
          </a:bodyPr>
          <a:lstStyle/>
          <a:p>
            <a:r>
              <a:rPr lang="en-US" sz="2600" b="1">
                <a:solidFill>
                  <a:schemeClr val="bg1"/>
                </a:solidFill>
                <a:latin typeface="Arial"/>
                <a:cs typeface="Arial"/>
              </a:rPr>
              <a:t>Title to go here</a:t>
            </a:r>
            <a:endParaRPr lang="en-US" sz="2600">
              <a:solidFill>
                <a:schemeClr val="bg1"/>
              </a:solidFill>
              <a:latin typeface="Arial"/>
              <a:cs typeface="Arial"/>
            </a:endParaRPr>
          </a:p>
        </p:txBody>
      </p:sp>
      <p:pic>
        <p:nvPicPr>
          <p:cNvPr id="5" name="Picture 4" descr="Teal Version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black.png"/>
          <p:cNvPicPr/>
          <p:nvPr/>
        </p:nvPicPr>
        <p:blipFill>
          <a:blip r:embed="rId3" r:link="rId4">
            <a:extLst>
              <a:ext uri="{28A0092B-C50C-407E-A947-70E740481C1C}">
                <a14:useLocalDpi xmlns:a14="http://schemas.microsoft.com/office/drawing/2010/main" val="0"/>
              </a:ext>
            </a:extLst>
          </a:blip>
          <a:stretch>
            <a:fillRect/>
          </a:stretch>
        </p:blipFill>
        <p:spPr>
          <a:xfrm>
            <a:off x="7328831" y="5875656"/>
            <a:ext cx="1783419" cy="945297"/>
          </a:xfrm>
          <a:prstGeom prst="rect">
            <a:avLst/>
          </a:prstGeom>
        </p:spPr>
      </p:pic>
      <p:sp>
        <p:nvSpPr>
          <p:cNvPr id="9" name="TextBox 8">
            <a:extLst>
              <a:ext uri="{FF2B5EF4-FFF2-40B4-BE49-F238E27FC236}">
                <a16:creationId xmlns:a16="http://schemas.microsoft.com/office/drawing/2014/main" id="{2A29CC16-8DB1-36A9-B940-C1296B4A5F44}"/>
              </a:ext>
            </a:extLst>
          </p:cNvPr>
          <p:cNvSpPr txBox="1"/>
          <p:nvPr/>
        </p:nvSpPr>
        <p:spPr>
          <a:xfrm>
            <a:off x="621637" y="366180"/>
            <a:ext cx="7157358" cy="584775"/>
          </a:xfrm>
          <a:prstGeom prst="rect">
            <a:avLst/>
          </a:prstGeom>
          <a:noFill/>
        </p:spPr>
        <p:txBody>
          <a:bodyPr wrap="square" rtlCol="0">
            <a:spAutoFit/>
          </a:bodyPr>
          <a:lstStyle/>
          <a:p>
            <a:r>
              <a:rPr lang="en-US" sz="3200" b="1">
                <a:solidFill>
                  <a:schemeClr val="bg1"/>
                </a:solidFill>
              </a:rPr>
              <a:t>The Graduate Research Academy</a:t>
            </a:r>
            <a:endParaRPr lang="en-US">
              <a:solidFill>
                <a:schemeClr val="bg1"/>
              </a:solidFill>
              <a:latin typeface="Arial"/>
              <a:cs typeface="Arial"/>
            </a:endParaRPr>
          </a:p>
        </p:txBody>
      </p:sp>
      <p:sp>
        <p:nvSpPr>
          <p:cNvPr id="4" name="Text Box 3">
            <a:extLst>
              <a:ext uri="{FF2B5EF4-FFF2-40B4-BE49-F238E27FC236}">
                <a16:creationId xmlns:a16="http://schemas.microsoft.com/office/drawing/2014/main" id="{F9D4CCBB-DFFE-4F6D-F349-12CA96AAA3AB}"/>
              </a:ext>
            </a:extLst>
          </p:cNvPr>
          <p:cNvSpPr txBox="1"/>
          <p:nvPr/>
        </p:nvSpPr>
        <p:spPr>
          <a:xfrm>
            <a:off x="166144" y="6033658"/>
            <a:ext cx="1956874" cy="595571"/>
          </a:xfrm>
          <a:prstGeom prst="rect">
            <a:avLst/>
          </a:prstGeom>
          <a:noFill/>
          <a:ln>
            <a:noFill/>
          </a:ln>
          <a:effectLst/>
          <a:extLst>
            <a:ext uri="{C572A759-6A51-4108-AA02-DFA0A04FC94B}">
              <ma14:wrappingTextBoxFlag xmlns:ma14="http://schemas.microsoft.com/office/mac/drawingml/2011/main" xmlns=""/>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425"/>
              </a:spcBef>
              <a:spcAft>
                <a:spcPts val="0"/>
              </a:spcAft>
            </a:pPr>
            <a:r>
              <a:rPr lang="en-US" sz="800" b="1" dirty="0" err="1">
                <a:effectLst/>
                <a:latin typeface="Arial"/>
                <a:ea typeface="ＭＳ 明朝"/>
                <a:cs typeface="MinionPro-Regular"/>
              </a:rPr>
              <a:t>Ollscoil</a:t>
            </a:r>
            <a:r>
              <a:rPr lang="en-US" sz="800" b="1" dirty="0">
                <a:effectLst/>
                <a:latin typeface="Arial"/>
                <a:ea typeface="ＭＳ 明朝"/>
                <a:cs typeface="MinionPro-Regular"/>
              </a:rPr>
              <a:t> </a:t>
            </a:r>
            <a:r>
              <a:rPr lang="en-US" sz="800" b="1" dirty="0" err="1">
                <a:effectLst/>
                <a:latin typeface="Arial"/>
                <a:ea typeface="ＭＳ 明朝"/>
                <a:cs typeface="MinionPro-Regular"/>
              </a:rPr>
              <a:t>Mhá</a:t>
            </a:r>
            <a:r>
              <a:rPr lang="en-US" sz="800" b="1" dirty="0">
                <a:effectLst/>
                <a:latin typeface="Arial"/>
                <a:ea typeface="ＭＳ 明朝"/>
                <a:cs typeface="MinionPro-Regular"/>
              </a:rPr>
              <a:t> </a:t>
            </a:r>
            <a:r>
              <a:rPr lang="en-US" sz="800" b="1" dirty="0" err="1">
                <a:effectLst/>
                <a:latin typeface="Arial"/>
                <a:ea typeface="ＭＳ 明朝"/>
                <a:cs typeface="MinionPro-Regular"/>
              </a:rPr>
              <a:t>Nuad</a:t>
            </a:r>
            <a:br>
              <a:rPr lang="en-US" sz="800" b="1" dirty="0">
                <a:effectLst/>
                <a:latin typeface="Arial"/>
                <a:ea typeface="ＭＳ 明朝"/>
                <a:cs typeface="MinionPro-Regular"/>
              </a:rPr>
            </a:br>
            <a:r>
              <a:rPr lang="en-US" sz="800" b="1" dirty="0">
                <a:effectLst/>
                <a:latin typeface="Arial"/>
                <a:ea typeface="ＭＳ 明朝"/>
                <a:cs typeface="MinionPro-Regular"/>
              </a:rPr>
              <a:t>Maynooth University</a:t>
            </a:r>
            <a:endParaRPr lang="en-US" sz="800" dirty="0">
              <a:effectLst/>
              <a:latin typeface="MinionPro-Regular"/>
              <a:ea typeface="ＭＳ 明朝"/>
              <a:cs typeface="MinionPro-Regular"/>
            </a:endParaRPr>
          </a:p>
          <a:p>
            <a:pPr>
              <a:spcBef>
                <a:spcPts val="425"/>
              </a:spcBef>
            </a:pPr>
            <a:r>
              <a:rPr lang="en-US" sz="900" dirty="0">
                <a:latin typeface="Arial"/>
                <a:ea typeface="ＭＳ 明朝"/>
                <a:cs typeface="Arial"/>
              </a:rPr>
              <a:t>An </a:t>
            </a:r>
            <a:r>
              <a:rPr lang="en-US" sz="900" dirty="0" err="1">
                <a:latin typeface="Arial"/>
                <a:ea typeface="ＭＳ 明朝"/>
                <a:cs typeface="Arial"/>
              </a:rPr>
              <a:t>tAcadamh</a:t>
            </a:r>
            <a:r>
              <a:rPr lang="en-US" sz="900" dirty="0">
                <a:latin typeface="Arial"/>
                <a:ea typeface="ＭＳ 明朝"/>
                <a:cs typeface="Arial"/>
              </a:rPr>
              <a:t> </a:t>
            </a:r>
            <a:r>
              <a:rPr lang="en-US" sz="900" dirty="0" err="1">
                <a:latin typeface="Arial"/>
                <a:ea typeface="ＭＳ 明朝"/>
                <a:cs typeface="Arial"/>
              </a:rPr>
              <a:t>Taighde</a:t>
            </a:r>
            <a:r>
              <a:rPr lang="en-US" sz="900" dirty="0">
                <a:latin typeface="Arial"/>
                <a:ea typeface="ＭＳ 明朝"/>
                <a:cs typeface="Arial"/>
              </a:rPr>
              <a:t> </a:t>
            </a:r>
            <a:r>
              <a:rPr lang="en-US" sz="900" dirty="0" err="1">
                <a:latin typeface="Arial"/>
                <a:ea typeface="ＭＳ 明朝"/>
                <a:cs typeface="Arial"/>
              </a:rPr>
              <a:t>Iarchéime</a:t>
            </a:r>
            <a:r>
              <a:rPr lang="en-US" sz="900" dirty="0">
                <a:latin typeface="Arial"/>
                <a:ea typeface="ＭＳ 明朝"/>
                <a:cs typeface="Arial"/>
              </a:rPr>
              <a:t>/ Graduate Research Academy</a:t>
            </a:r>
          </a:p>
        </p:txBody>
      </p:sp>
      <p:sp>
        <p:nvSpPr>
          <p:cNvPr id="7" name="Content Placeholder 6">
            <a:extLst>
              <a:ext uri="{FF2B5EF4-FFF2-40B4-BE49-F238E27FC236}">
                <a16:creationId xmlns:a16="http://schemas.microsoft.com/office/drawing/2014/main" id="{41AE2476-CAE3-358D-9C0A-CD2E403CA4D4}"/>
              </a:ext>
            </a:extLst>
          </p:cNvPr>
          <p:cNvSpPr>
            <a:spLocks noGrp="1"/>
          </p:cNvSpPr>
          <p:nvPr>
            <p:ph idx="1"/>
          </p:nvPr>
        </p:nvSpPr>
        <p:spPr>
          <a:xfrm>
            <a:off x="374039" y="1349693"/>
            <a:ext cx="8229600" cy="4525963"/>
          </a:xfrm>
        </p:spPr>
        <p:txBody>
          <a:bodyPr>
            <a:normAutofit lnSpcReduction="10000"/>
          </a:bodyPr>
          <a:lstStyle/>
          <a:p>
            <a:r>
              <a:rPr lang="en-US" dirty="0"/>
              <a:t>The Postgraduate Feedback Council is the primary mechanism by which taught and research postgraduate students can advise on the enhancement of their experience in Maynooth University.</a:t>
            </a:r>
          </a:p>
          <a:p>
            <a:r>
              <a:rPr lang="en-US" dirty="0"/>
              <a:t>It includes postgraduate representatives from both taught and research degrees from all academic departments and research </a:t>
            </a:r>
            <a:r>
              <a:rPr lang="en-US" dirty="0" err="1"/>
              <a:t>centres</a:t>
            </a:r>
            <a:r>
              <a:rPr lang="en-US" dirty="0"/>
              <a:t> within the University.</a:t>
            </a:r>
          </a:p>
        </p:txBody>
      </p:sp>
    </p:spTree>
    <p:extLst>
      <p:ext uri="{BB962C8B-B14F-4D97-AF65-F5344CB8AC3E}">
        <p14:creationId xmlns:p14="http://schemas.microsoft.com/office/powerpoint/2010/main" val="1363496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74039" y="377404"/>
            <a:ext cx="8370818" cy="492443"/>
          </a:xfrm>
          <a:prstGeom prst="rect">
            <a:avLst/>
          </a:prstGeom>
          <a:noFill/>
        </p:spPr>
        <p:txBody>
          <a:bodyPr wrap="square" rtlCol="0">
            <a:spAutoFit/>
          </a:bodyPr>
          <a:lstStyle/>
          <a:p>
            <a:r>
              <a:rPr lang="en-US" sz="2600" b="1">
                <a:solidFill>
                  <a:schemeClr val="bg1"/>
                </a:solidFill>
                <a:latin typeface="Arial"/>
                <a:cs typeface="Arial"/>
              </a:rPr>
              <a:t>Title to go here</a:t>
            </a:r>
            <a:endParaRPr lang="en-US" sz="2600">
              <a:solidFill>
                <a:schemeClr val="bg1"/>
              </a:solidFill>
              <a:latin typeface="Arial"/>
              <a:cs typeface="Arial"/>
            </a:endParaRPr>
          </a:p>
        </p:txBody>
      </p:sp>
      <p:pic>
        <p:nvPicPr>
          <p:cNvPr id="5" name="Picture 4" descr="Teal Version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black.png"/>
          <p:cNvPicPr/>
          <p:nvPr/>
        </p:nvPicPr>
        <p:blipFill>
          <a:blip r:embed="rId3" r:link="rId4">
            <a:extLst>
              <a:ext uri="{28A0092B-C50C-407E-A947-70E740481C1C}">
                <a14:useLocalDpi xmlns:a14="http://schemas.microsoft.com/office/drawing/2010/main" val="0"/>
              </a:ext>
            </a:extLst>
          </a:blip>
          <a:stretch>
            <a:fillRect/>
          </a:stretch>
        </p:blipFill>
        <p:spPr>
          <a:xfrm>
            <a:off x="7328831" y="5875656"/>
            <a:ext cx="1783419" cy="945297"/>
          </a:xfrm>
          <a:prstGeom prst="rect">
            <a:avLst/>
          </a:prstGeom>
        </p:spPr>
      </p:pic>
      <p:sp>
        <p:nvSpPr>
          <p:cNvPr id="9" name="TextBox 8">
            <a:extLst>
              <a:ext uri="{FF2B5EF4-FFF2-40B4-BE49-F238E27FC236}">
                <a16:creationId xmlns:a16="http://schemas.microsoft.com/office/drawing/2014/main" id="{2A29CC16-8DB1-36A9-B940-C1296B4A5F44}"/>
              </a:ext>
            </a:extLst>
          </p:cNvPr>
          <p:cNvSpPr txBox="1"/>
          <p:nvPr/>
        </p:nvSpPr>
        <p:spPr>
          <a:xfrm>
            <a:off x="621637" y="366180"/>
            <a:ext cx="7157358" cy="584775"/>
          </a:xfrm>
          <a:prstGeom prst="rect">
            <a:avLst/>
          </a:prstGeom>
          <a:noFill/>
        </p:spPr>
        <p:txBody>
          <a:bodyPr wrap="square" rtlCol="0">
            <a:spAutoFit/>
          </a:bodyPr>
          <a:lstStyle/>
          <a:p>
            <a:r>
              <a:rPr lang="en-US" sz="3200" b="1">
                <a:solidFill>
                  <a:schemeClr val="bg1"/>
                </a:solidFill>
              </a:rPr>
              <a:t>The Graduate Research Academy</a:t>
            </a:r>
            <a:endParaRPr lang="en-US">
              <a:solidFill>
                <a:schemeClr val="bg1"/>
              </a:solidFill>
              <a:latin typeface="Arial"/>
              <a:cs typeface="Arial"/>
            </a:endParaRPr>
          </a:p>
        </p:txBody>
      </p:sp>
      <p:sp>
        <p:nvSpPr>
          <p:cNvPr id="2" name="TextBox 1">
            <a:extLst>
              <a:ext uri="{FF2B5EF4-FFF2-40B4-BE49-F238E27FC236}">
                <a16:creationId xmlns:a16="http://schemas.microsoft.com/office/drawing/2014/main" id="{C5A4CFAB-4027-CD01-6259-2C85B4E089C8}"/>
              </a:ext>
            </a:extLst>
          </p:cNvPr>
          <p:cNvSpPr txBox="1"/>
          <p:nvPr/>
        </p:nvSpPr>
        <p:spPr>
          <a:xfrm>
            <a:off x="197894" y="4027470"/>
            <a:ext cx="8946106" cy="1754326"/>
          </a:xfrm>
          <a:prstGeom prst="rect">
            <a:avLst/>
          </a:prstGeom>
          <a:noFill/>
        </p:spPr>
        <p:txBody>
          <a:bodyPr wrap="square">
            <a:spAutoFit/>
          </a:bodyPr>
          <a:lstStyle/>
          <a:p>
            <a:r>
              <a:rPr lang="en-US" dirty="0"/>
              <a:t>Overseeing the research student journey from application through to award and </a:t>
            </a:r>
          </a:p>
          <a:p>
            <a:r>
              <a:rPr lang="en-US" dirty="0"/>
              <a:t>supporting students and supervisors.</a:t>
            </a:r>
          </a:p>
          <a:p>
            <a:r>
              <a:rPr lang="en-US" dirty="0"/>
              <a:t> </a:t>
            </a:r>
          </a:p>
          <a:p>
            <a:r>
              <a:rPr lang="en-US" dirty="0"/>
              <a:t>For more information, please visit </a:t>
            </a:r>
            <a:r>
              <a:rPr lang="en-US" dirty="0">
                <a:hlinkClick r:id="rId5"/>
              </a:rPr>
              <a:t>www.maynoothuniversity.ie/graduate-research-academy</a:t>
            </a:r>
            <a:endParaRPr lang="en-US" dirty="0"/>
          </a:p>
          <a:p>
            <a:endParaRPr lang="en-US" dirty="0"/>
          </a:p>
          <a:p>
            <a:pPr algn="ctr"/>
            <a:r>
              <a:rPr lang="en-US" dirty="0"/>
              <a:t>Or contact  </a:t>
            </a:r>
            <a:r>
              <a:rPr lang="en-US" dirty="0">
                <a:hlinkClick r:id="rId6"/>
              </a:rPr>
              <a:t>gra@mu.ie</a:t>
            </a:r>
            <a:r>
              <a:rPr lang="en-US" dirty="0"/>
              <a:t> </a:t>
            </a:r>
            <a:endParaRPr lang="en-IE" dirty="0"/>
          </a:p>
        </p:txBody>
      </p:sp>
      <p:pic>
        <p:nvPicPr>
          <p:cNvPr id="8" name="Picture 7">
            <a:extLst>
              <a:ext uri="{FF2B5EF4-FFF2-40B4-BE49-F238E27FC236}">
                <a16:creationId xmlns:a16="http://schemas.microsoft.com/office/drawing/2014/main" id="{C1D21220-42CD-4F41-5445-2BF9000C085E}"/>
              </a:ext>
            </a:extLst>
          </p:cNvPr>
          <p:cNvPicPr>
            <a:picLocks noChangeAspect="1"/>
          </p:cNvPicPr>
          <p:nvPr/>
        </p:nvPicPr>
        <p:blipFill>
          <a:blip r:embed="rId7"/>
          <a:stretch>
            <a:fillRect/>
          </a:stretch>
        </p:blipFill>
        <p:spPr>
          <a:xfrm>
            <a:off x="374039" y="1443148"/>
            <a:ext cx="8291308" cy="2284188"/>
          </a:xfrm>
          <a:prstGeom prst="rect">
            <a:avLst/>
          </a:prstGeom>
        </p:spPr>
      </p:pic>
      <p:sp>
        <p:nvSpPr>
          <p:cNvPr id="10" name="Text Box 3">
            <a:extLst>
              <a:ext uri="{FF2B5EF4-FFF2-40B4-BE49-F238E27FC236}">
                <a16:creationId xmlns:a16="http://schemas.microsoft.com/office/drawing/2014/main" id="{F137B72E-C5D2-7D36-AEAA-76AA22046284}"/>
              </a:ext>
            </a:extLst>
          </p:cNvPr>
          <p:cNvSpPr txBox="1"/>
          <p:nvPr/>
        </p:nvSpPr>
        <p:spPr>
          <a:xfrm>
            <a:off x="166144" y="6033658"/>
            <a:ext cx="1956874" cy="595571"/>
          </a:xfrm>
          <a:prstGeom prst="rect">
            <a:avLst/>
          </a:prstGeom>
          <a:noFill/>
          <a:ln>
            <a:noFill/>
          </a:ln>
          <a:effectLst/>
          <a:extLst>
            <a:ext uri="{C572A759-6A51-4108-AA02-DFA0A04FC94B}">
              <ma14:wrappingTextBoxFlag xmlns=""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425"/>
              </a:spcBef>
              <a:spcAft>
                <a:spcPts val="0"/>
              </a:spcAft>
            </a:pPr>
            <a:r>
              <a:rPr lang="en-US" sz="800" b="1" dirty="0" err="1">
                <a:effectLst/>
                <a:latin typeface="Arial"/>
                <a:ea typeface="ＭＳ 明朝"/>
                <a:cs typeface="MinionPro-Regular"/>
              </a:rPr>
              <a:t>Ollscoil</a:t>
            </a:r>
            <a:r>
              <a:rPr lang="en-US" sz="800" b="1" dirty="0">
                <a:effectLst/>
                <a:latin typeface="Arial"/>
                <a:ea typeface="ＭＳ 明朝"/>
                <a:cs typeface="MinionPro-Regular"/>
              </a:rPr>
              <a:t> </a:t>
            </a:r>
            <a:r>
              <a:rPr lang="en-US" sz="800" b="1" dirty="0" err="1">
                <a:effectLst/>
                <a:latin typeface="Arial"/>
                <a:ea typeface="ＭＳ 明朝"/>
                <a:cs typeface="MinionPro-Regular"/>
              </a:rPr>
              <a:t>Mhá</a:t>
            </a:r>
            <a:r>
              <a:rPr lang="en-US" sz="800" b="1" dirty="0">
                <a:effectLst/>
                <a:latin typeface="Arial"/>
                <a:ea typeface="ＭＳ 明朝"/>
                <a:cs typeface="MinionPro-Regular"/>
              </a:rPr>
              <a:t> </a:t>
            </a:r>
            <a:r>
              <a:rPr lang="en-US" sz="800" b="1" dirty="0" err="1">
                <a:effectLst/>
                <a:latin typeface="Arial"/>
                <a:ea typeface="ＭＳ 明朝"/>
                <a:cs typeface="MinionPro-Regular"/>
              </a:rPr>
              <a:t>Nuad</a:t>
            </a:r>
            <a:br>
              <a:rPr lang="en-US" sz="800" b="1" dirty="0">
                <a:effectLst/>
                <a:latin typeface="Arial"/>
                <a:ea typeface="ＭＳ 明朝"/>
                <a:cs typeface="MinionPro-Regular"/>
              </a:rPr>
            </a:br>
            <a:r>
              <a:rPr lang="en-US" sz="800" b="1" dirty="0">
                <a:effectLst/>
                <a:latin typeface="Arial"/>
                <a:ea typeface="ＭＳ 明朝"/>
                <a:cs typeface="MinionPro-Regular"/>
              </a:rPr>
              <a:t>Maynooth University</a:t>
            </a:r>
            <a:endParaRPr lang="en-US" sz="800" dirty="0">
              <a:effectLst/>
              <a:latin typeface="MinionPro-Regular"/>
              <a:ea typeface="ＭＳ 明朝"/>
              <a:cs typeface="MinionPro-Regular"/>
            </a:endParaRPr>
          </a:p>
          <a:p>
            <a:pPr>
              <a:spcBef>
                <a:spcPts val="425"/>
              </a:spcBef>
            </a:pPr>
            <a:r>
              <a:rPr lang="en-US" sz="900" dirty="0">
                <a:latin typeface="Arial"/>
                <a:ea typeface="ＭＳ 明朝"/>
                <a:cs typeface="Arial"/>
              </a:rPr>
              <a:t>An </a:t>
            </a:r>
            <a:r>
              <a:rPr lang="en-US" sz="900" dirty="0" err="1">
                <a:latin typeface="Arial"/>
                <a:ea typeface="ＭＳ 明朝"/>
                <a:cs typeface="Arial"/>
              </a:rPr>
              <a:t>tAcadamh</a:t>
            </a:r>
            <a:r>
              <a:rPr lang="en-US" sz="900" dirty="0">
                <a:latin typeface="Arial"/>
                <a:ea typeface="ＭＳ 明朝"/>
                <a:cs typeface="Arial"/>
              </a:rPr>
              <a:t> </a:t>
            </a:r>
            <a:r>
              <a:rPr lang="en-US" sz="900" dirty="0" err="1">
                <a:latin typeface="Arial"/>
                <a:ea typeface="ＭＳ 明朝"/>
                <a:cs typeface="Arial"/>
              </a:rPr>
              <a:t>Taighde</a:t>
            </a:r>
            <a:r>
              <a:rPr lang="en-US" sz="900" dirty="0">
                <a:latin typeface="Arial"/>
                <a:ea typeface="ＭＳ 明朝"/>
                <a:cs typeface="Arial"/>
              </a:rPr>
              <a:t> </a:t>
            </a:r>
            <a:r>
              <a:rPr lang="en-US" sz="900" dirty="0" err="1">
                <a:latin typeface="Arial"/>
                <a:ea typeface="ＭＳ 明朝"/>
                <a:cs typeface="Arial"/>
              </a:rPr>
              <a:t>Iarchéime</a:t>
            </a:r>
            <a:r>
              <a:rPr lang="en-US" sz="900" dirty="0">
                <a:latin typeface="Arial"/>
                <a:ea typeface="ＭＳ 明朝"/>
                <a:cs typeface="Arial"/>
              </a:rPr>
              <a:t>/ Graduate Research Academy</a:t>
            </a:r>
          </a:p>
        </p:txBody>
      </p:sp>
    </p:spTree>
    <p:extLst>
      <p:ext uri="{BB962C8B-B14F-4D97-AF65-F5344CB8AC3E}">
        <p14:creationId xmlns:p14="http://schemas.microsoft.com/office/powerpoint/2010/main" val="1200670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2A52E-0821-90C9-31F9-2601881C0B1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BAE204E-21AB-C9AE-3FCD-6D58C5E5BA6C}"/>
              </a:ext>
            </a:extLst>
          </p:cNvPr>
          <p:cNvSpPr txBox="1"/>
          <p:nvPr/>
        </p:nvSpPr>
        <p:spPr>
          <a:xfrm>
            <a:off x="374039" y="377404"/>
            <a:ext cx="8370818" cy="492443"/>
          </a:xfrm>
          <a:prstGeom prst="rect">
            <a:avLst/>
          </a:prstGeom>
          <a:noFill/>
        </p:spPr>
        <p:txBody>
          <a:bodyPr wrap="square" rtlCol="0">
            <a:spAutoFit/>
          </a:bodyPr>
          <a:lstStyle/>
          <a:p>
            <a:r>
              <a:rPr lang="en-US" sz="2600" b="1">
                <a:solidFill>
                  <a:schemeClr val="bg1"/>
                </a:solidFill>
                <a:latin typeface="Arial"/>
                <a:cs typeface="Arial"/>
              </a:rPr>
              <a:t>Title to go here</a:t>
            </a:r>
            <a:endParaRPr lang="en-US" sz="2600">
              <a:solidFill>
                <a:schemeClr val="bg1"/>
              </a:solidFill>
              <a:latin typeface="Arial"/>
              <a:cs typeface="Arial"/>
            </a:endParaRPr>
          </a:p>
        </p:txBody>
      </p:sp>
      <p:sp>
        <p:nvSpPr>
          <p:cNvPr id="4" name="TextBox 3">
            <a:extLst>
              <a:ext uri="{FF2B5EF4-FFF2-40B4-BE49-F238E27FC236}">
                <a16:creationId xmlns:a16="http://schemas.microsoft.com/office/drawing/2014/main" id="{33E0BC7E-F27E-F20D-94AB-1E5072ED55C5}"/>
              </a:ext>
            </a:extLst>
          </p:cNvPr>
          <p:cNvSpPr txBox="1"/>
          <p:nvPr/>
        </p:nvSpPr>
        <p:spPr>
          <a:xfrm>
            <a:off x="374039" y="1527662"/>
            <a:ext cx="8370818" cy="1477328"/>
          </a:xfrm>
          <a:prstGeom prst="rect">
            <a:avLst/>
          </a:prstGeom>
          <a:noFill/>
        </p:spPr>
        <p:txBody>
          <a:bodyPr wrap="square" rtlCol="0">
            <a:spAutoFit/>
          </a:bodyPr>
          <a:lstStyle/>
          <a:p>
            <a:pPr marL="285750" indent="-285750">
              <a:buFont typeface="Arial"/>
              <a:buChar char="•"/>
            </a:pPr>
            <a:r>
              <a:rPr lang="en-US" b="1">
                <a:solidFill>
                  <a:srgbClr val="006778"/>
                </a:solidFill>
                <a:latin typeface="Arial"/>
                <a:cs typeface="Arial"/>
              </a:rPr>
              <a:t>Bullet point 1</a:t>
            </a:r>
          </a:p>
          <a:p>
            <a:pPr marL="285750" indent="-285750">
              <a:buFont typeface="Arial"/>
              <a:buChar char="•"/>
            </a:pPr>
            <a:r>
              <a:rPr lang="en-US" b="1">
                <a:solidFill>
                  <a:srgbClr val="006778"/>
                </a:solidFill>
                <a:latin typeface="Arial"/>
                <a:cs typeface="Arial"/>
              </a:rPr>
              <a:t>Bullet point 2</a:t>
            </a:r>
          </a:p>
          <a:p>
            <a:pPr marL="285750" indent="-285750">
              <a:buFont typeface="Arial"/>
              <a:buChar char="•"/>
            </a:pPr>
            <a:r>
              <a:rPr lang="en-US" b="1">
                <a:solidFill>
                  <a:srgbClr val="006778"/>
                </a:solidFill>
                <a:latin typeface="Arial"/>
                <a:cs typeface="Arial"/>
              </a:rPr>
              <a:t>Bullet point 3</a:t>
            </a:r>
          </a:p>
          <a:p>
            <a:pPr marL="285750" indent="-285750">
              <a:buFont typeface="Arial"/>
              <a:buChar char="•"/>
            </a:pPr>
            <a:r>
              <a:rPr lang="en-US" b="1">
                <a:solidFill>
                  <a:srgbClr val="006778"/>
                </a:solidFill>
                <a:latin typeface="Arial"/>
                <a:cs typeface="Arial"/>
              </a:rPr>
              <a:t>Bullet point 4</a:t>
            </a:r>
          </a:p>
          <a:p>
            <a:pPr marL="285750" indent="-285750">
              <a:buFont typeface="Arial"/>
              <a:buChar char="•"/>
            </a:pPr>
            <a:r>
              <a:rPr lang="en-US" b="1">
                <a:solidFill>
                  <a:srgbClr val="006778"/>
                </a:solidFill>
                <a:latin typeface="Arial"/>
                <a:cs typeface="Arial"/>
              </a:rPr>
              <a:t>Bullet point 5</a:t>
            </a:r>
            <a:endParaRPr lang="en-US">
              <a:solidFill>
                <a:srgbClr val="006778"/>
              </a:solidFill>
              <a:latin typeface="Arial"/>
              <a:cs typeface="Arial"/>
            </a:endParaRPr>
          </a:p>
        </p:txBody>
      </p:sp>
      <p:pic>
        <p:nvPicPr>
          <p:cNvPr id="5" name="Picture 4" descr="Teal Version4.jpg">
            <a:extLst>
              <a:ext uri="{FF2B5EF4-FFF2-40B4-BE49-F238E27FC236}">
                <a16:creationId xmlns:a16="http://schemas.microsoft.com/office/drawing/2014/main" id="{8891E1E4-F4F9-2687-230B-2609BDC1FD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black.png">
            <a:extLst>
              <a:ext uri="{FF2B5EF4-FFF2-40B4-BE49-F238E27FC236}">
                <a16:creationId xmlns:a16="http://schemas.microsoft.com/office/drawing/2014/main" id="{07E4C0EF-3D36-0D52-514D-3C398019014B}"/>
              </a:ext>
            </a:extLst>
          </p:cNvPr>
          <p:cNvPicPr/>
          <p:nvPr/>
        </p:nvPicPr>
        <p:blipFill>
          <a:blip r:embed="rId4" r:link="rId5">
            <a:extLst>
              <a:ext uri="{28A0092B-C50C-407E-A947-70E740481C1C}">
                <a14:useLocalDpi xmlns:a14="http://schemas.microsoft.com/office/drawing/2010/main" val="0"/>
              </a:ext>
            </a:extLst>
          </a:blip>
          <a:stretch>
            <a:fillRect/>
          </a:stretch>
        </p:blipFill>
        <p:spPr>
          <a:xfrm>
            <a:off x="7328831" y="5875656"/>
            <a:ext cx="1783419" cy="945297"/>
          </a:xfrm>
          <a:prstGeom prst="rect">
            <a:avLst/>
          </a:prstGeom>
        </p:spPr>
      </p:pic>
      <p:sp>
        <p:nvSpPr>
          <p:cNvPr id="9" name="TextBox 8">
            <a:extLst>
              <a:ext uri="{FF2B5EF4-FFF2-40B4-BE49-F238E27FC236}">
                <a16:creationId xmlns:a16="http://schemas.microsoft.com/office/drawing/2014/main" id="{9767EC4A-774D-2E44-0170-D9499B8E1150}"/>
              </a:ext>
            </a:extLst>
          </p:cNvPr>
          <p:cNvSpPr txBox="1"/>
          <p:nvPr/>
        </p:nvSpPr>
        <p:spPr>
          <a:xfrm>
            <a:off x="621637" y="366180"/>
            <a:ext cx="7157358" cy="584775"/>
          </a:xfrm>
          <a:prstGeom prst="rect">
            <a:avLst/>
          </a:prstGeom>
          <a:noFill/>
        </p:spPr>
        <p:txBody>
          <a:bodyPr wrap="square" rtlCol="0">
            <a:spAutoFit/>
          </a:bodyPr>
          <a:lstStyle/>
          <a:p>
            <a:r>
              <a:rPr lang="en-US" sz="3200" b="1" dirty="0">
                <a:solidFill>
                  <a:schemeClr val="bg1"/>
                </a:solidFill>
              </a:rPr>
              <a:t>Maynooth University</a:t>
            </a:r>
            <a:endParaRPr lang="en-US" dirty="0">
              <a:solidFill>
                <a:schemeClr val="bg1"/>
              </a:solidFill>
              <a:latin typeface="Arial"/>
              <a:cs typeface="Arial"/>
            </a:endParaRPr>
          </a:p>
        </p:txBody>
      </p:sp>
      <p:sp>
        <p:nvSpPr>
          <p:cNvPr id="18" name="Text Box 3">
            <a:extLst>
              <a:ext uri="{FF2B5EF4-FFF2-40B4-BE49-F238E27FC236}">
                <a16:creationId xmlns:a16="http://schemas.microsoft.com/office/drawing/2014/main" id="{EBDEE50F-490B-A2EC-E0BA-D60F451F4B39}"/>
              </a:ext>
            </a:extLst>
          </p:cNvPr>
          <p:cNvSpPr txBox="1"/>
          <p:nvPr/>
        </p:nvSpPr>
        <p:spPr>
          <a:xfrm>
            <a:off x="166144" y="6033658"/>
            <a:ext cx="1956874" cy="595571"/>
          </a:xfrm>
          <a:prstGeom prst="rect">
            <a:avLst/>
          </a:prstGeom>
          <a:noFill/>
          <a:ln>
            <a:noFill/>
          </a:ln>
          <a:effectLst/>
          <a:extLst>
            <a:ext uri="{C572A759-6A51-4108-AA02-DFA0A04FC94B}">
              <ma14:wrappingTextBoxFlag xmlns:ma14="http://schemas.microsoft.com/office/mac/drawingml/2011/main" xmlns=""/>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425"/>
              </a:spcBef>
              <a:spcAft>
                <a:spcPts val="0"/>
              </a:spcAft>
            </a:pPr>
            <a:r>
              <a:rPr lang="en-US" sz="800" b="1" dirty="0" err="1">
                <a:effectLst/>
                <a:latin typeface="Arial"/>
                <a:ea typeface="ＭＳ 明朝"/>
                <a:cs typeface="MinionPro-Regular"/>
              </a:rPr>
              <a:t>Ollscoil</a:t>
            </a:r>
            <a:r>
              <a:rPr lang="en-US" sz="800" b="1" dirty="0">
                <a:effectLst/>
                <a:latin typeface="Arial"/>
                <a:ea typeface="ＭＳ 明朝"/>
                <a:cs typeface="MinionPro-Regular"/>
              </a:rPr>
              <a:t> </a:t>
            </a:r>
            <a:r>
              <a:rPr lang="en-US" sz="800" b="1" dirty="0" err="1">
                <a:effectLst/>
                <a:latin typeface="Arial"/>
                <a:ea typeface="ＭＳ 明朝"/>
                <a:cs typeface="MinionPro-Regular"/>
              </a:rPr>
              <a:t>Mhá</a:t>
            </a:r>
            <a:r>
              <a:rPr lang="en-US" sz="800" b="1" dirty="0">
                <a:effectLst/>
                <a:latin typeface="Arial"/>
                <a:ea typeface="ＭＳ 明朝"/>
                <a:cs typeface="MinionPro-Regular"/>
              </a:rPr>
              <a:t> </a:t>
            </a:r>
            <a:r>
              <a:rPr lang="en-US" sz="800" b="1" dirty="0" err="1">
                <a:effectLst/>
                <a:latin typeface="Arial"/>
                <a:ea typeface="ＭＳ 明朝"/>
                <a:cs typeface="MinionPro-Regular"/>
              </a:rPr>
              <a:t>Nuad</a:t>
            </a:r>
            <a:br>
              <a:rPr lang="en-US" sz="800" b="1" dirty="0">
                <a:effectLst/>
                <a:latin typeface="Arial"/>
                <a:ea typeface="ＭＳ 明朝"/>
                <a:cs typeface="MinionPro-Regular"/>
              </a:rPr>
            </a:br>
            <a:r>
              <a:rPr lang="en-US" sz="800" b="1" dirty="0">
                <a:effectLst/>
                <a:latin typeface="Arial"/>
                <a:ea typeface="ＭＳ 明朝"/>
                <a:cs typeface="MinionPro-Regular"/>
              </a:rPr>
              <a:t>Maynooth University</a:t>
            </a:r>
            <a:endParaRPr lang="en-US" sz="800" dirty="0">
              <a:effectLst/>
              <a:latin typeface="MinionPro-Regular"/>
              <a:ea typeface="ＭＳ 明朝"/>
              <a:cs typeface="MinionPro-Regular"/>
            </a:endParaRPr>
          </a:p>
        </p:txBody>
      </p:sp>
      <p:sp>
        <p:nvSpPr>
          <p:cNvPr id="8" name="Rectangle 12">
            <a:extLst>
              <a:ext uri="{FF2B5EF4-FFF2-40B4-BE49-F238E27FC236}">
                <a16:creationId xmlns:a16="http://schemas.microsoft.com/office/drawing/2014/main" id="{B498B7B2-36A1-4941-51E9-2B263DA9804C}"/>
              </a:ext>
            </a:extLst>
          </p:cNvPr>
          <p:cNvSpPr>
            <a:spLocks noChangeArrowheads="1"/>
          </p:cNvSpPr>
          <p:nvPr/>
        </p:nvSpPr>
        <p:spPr bwMode="auto">
          <a:xfrm flipV="1">
            <a:off x="1521131" y="1296438"/>
            <a:ext cx="616988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1030" name="Picture 6" descr="aerial perspective of campus">
            <a:extLst>
              <a:ext uri="{FF2B5EF4-FFF2-40B4-BE49-F238E27FC236}">
                <a16:creationId xmlns:a16="http://schemas.microsoft.com/office/drawing/2014/main" id="{06C24E79-14D2-7571-8629-B8E18A958AB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75" y="941792"/>
            <a:ext cx="9144000" cy="323373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South Campus Panorama">
            <a:extLst>
              <a:ext uri="{FF2B5EF4-FFF2-40B4-BE49-F238E27FC236}">
                <a16:creationId xmlns:a16="http://schemas.microsoft.com/office/drawing/2014/main" id="{6BD24CE3-3C40-92FC-1A32-3A2A69B23EE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750" y="4013348"/>
            <a:ext cx="9144000" cy="1633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35724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74039" y="377404"/>
            <a:ext cx="8370818" cy="492443"/>
          </a:xfrm>
          <a:prstGeom prst="rect">
            <a:avLst/>
          </a:prstGeom>
          <a:noFill/>
        </p:spPr>
        <p:txBody>
          <a:bodyPr wrap="square" rtlCol="0">
            <a:spAutoFit/>
          </a:bodyPr>
          <a:lstStyle/>
          <a:p>
            <a:r>
              <a:rPr lang="en-US" sz="2600" b="1">
                <a:solidFill>
                  <a:schemeClr val="bg1"/>
                </a:solidFill>
                <a:latin typeface="Arial"/>
                <a:cs typeface="Arial"/>
              </a:rPr>
              <a:t>Title to go here</a:t>
            </a:r>
            <a:endParaRPr lang="en-US" sz="2600">
              <a:solidFill>
                <a:schemeClr val="bg1"/>
              </a:solidFill>
              <a:latin typeface="Arial"/>
              <a:cs typeface="Arial"/>
            </a:endParaRPr>
          </a:p>
        </p:txBody>
      </p:sp>
      <p:sp>
        <p:nvSpPr>
          <p:cNvPr id="4" name="TextBox 3"/>
          <p:cNvSpPr txBox="1"/>
          <p:nvPr/>
        </p:nvSpPr>
        <p:spPr>
          <a:xfrm>
            <a:off x="374039" y="1527662"/>
            <a:ext cx="8370818" cy="1477328"/>
          </a:xfrm>
          <a:prstGeom prst="rect">
            <a:avLst/>
          </a:prstGeom>
          <a:noFill/>
        </p:spPr>
        <p:txBody>
          <a:bodyPr wrap="square" rtlCol="0">
            <a:spAutoFit/>
          </a:bodyPr>
          <a:lstStyle/>
          <a:p>
            <a:pPr marL="285750" indent="-285750">
              <a:buFont typeface="Arial"/>
              <a:buChar char="•"/>
            </a:pPr>
            <a:r>
              <a:rPr lang="en-US" b="1">
                <a:solidFill>
                  <a:srgbClr val="006778"/>
                </a:solidFill>
                <a:latin typeface="Arial"/>
                <a:cs typeface="Arial"/>
              </a:rPr>
              <a:t>Bullet point 1</a:t>
            </a:r>
          </a:p>
          <a:p>
            <a:pPr marL="285750" indent="-285750">
              <a:buFont typeface="Arial"/>
              <a:buChar char="•"/>
            </a:pPr>
            <a:r>
              <a:rPr lang="en-US" b="1">
                <a:solidFill>
                  <a:srgbClr val="006778"/>
                </a:solidFill>
                <a:latin typeface="Arial"/>
                <a:cs typeface="Arial"/>
              </a:rPr>
              <a:t>Bullet point 2</a:t>
            </a:r>
          </a:p>
          <a:p>
            <a:pPr marL="285750" indent="-285750">
              <a:buFont typeface="Arial"/>
              <a:buChar char="•"/>
            </a:pPr>
            <a:r>
              <a:rPr lang="en-US" b="1">
                <a:solidFill>
                  <a:srgbClr val="006778"/>
                </a:solidFill>
                <a:latin typeface="Arial"/>
                <a:cs typeface="Arial"/>
              </a:rPr>
              <a:t>Bullet point 3</a:t>
            </a:r>
          </a:p>
          <a:p>
            <a:pPr marL="285750" indent="-285750">
              <a:buFont typeface="Arial"/>
              <a:buChar char="•"/>
            </a:pPr>
            <a:r>
              <a:rPr lang="en-US" b="1">
                <a:solidFill>
                  <a:srgbClr val="006778"/>
                </a:solidFill>
                <a:latin typeface="Arial"/>
                <a:cs typeface="Arial"/>
              </a:rPr>
              <a:t>Bullet point 4</a:t>
            </a:r>
          </a:p>
          <a:p>
            <a:pPr marL="285750" indent="-285750">
              <a:buFont typeface="Arial"/>
              <a:buChar char="•"/>
            </a:pPr>
            <a:r>
              <a:rPr lang="en-US" b="1">
                <a:solidFill>
                  <a:srgbClr val="006778"/>
                </a:solidFill>
                <a:latin typeface="Arial"/>
                <a:cs typeface="Arial"/>
              </a:rPr>
              <a:t>Bullet point 5</a:t>
            </a:r>
            <a:endParaRPr lang="en-US">
              <a:solidFill>
                <a:srgbClr val="006778"/>
              </a:solidFill>
              <a:latin typeface="Arial"/>
              <a:cs typeface="Arial"/>
            </a:endParaRPr>
          </a:p>
        </p:txBody>
      </p:sp>
      <p:pic>
        <p:nvPicPr>
          <p:cNvPr id="5" name="Picture 4" descr="Teal Version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39" y="2108"/>
            <a:ext cx="9144000" cy="6858000"/>
          </a:xfrm>
          <a:prstGeom prst="rect">
            <a:avLst/>
          </a:prstGeom>
        </p:spPr>
      </p:pic>
      <p:pic>
        <p:nvPicPr>
          <p:cNvPr id="6" name="black.png"/>
          <p:cNvPicPr/>
          <p:nvPr/>
        </p:nvPicPr>
        <p:blipFill>
          <a:blip r:embed="rId4" r:link="rId5">
            <a:extLst>
              <a:ext uri="{28A0092B-C50C-407E-A947-70E740481C1C}">
                <a14:useLocalDpi xmlns:a14="http://schemas.microsoft.com/office/drawing/2010/main" val="0"/>
              </a:ext>
            </a:extLst>
          </a:blip>
          <a:stretch>
            <a:fillRect/>
          </a:stretch>
        </p:blipFill>
        <p:spPr>
          <a:xfrm>
            <a:off x="7328831" y="5875656"/>
            <a:ext cx="1783419" cy="945297"/>
          </a:xfrm>
          <a:prstGeom prst="rect">
            <a:avLst/>
          </a:prstGeom>
        </p:spPr>
      </p:pic>
      <p:sp>
        <p:nvSpPr>
          <p:cNvPr id="9" name="TextBox 8">
            <a:extLst>
              <a:ext uri="{FF2B5EF4-FFF2-40B4-BE49-F238E27FC236}">
                <a16:creationId xmlns:a16="http://schemas.microsoft.com/office/drawing/2014/main" id="{2A29CC16-8DB1-36A9-B940-C1296B4A5F44}"/>
              </a:ext>
            </a:extLst>
          </p:cNvPr>
          <p:cNvSpPr txBox="1"/>
          <p:nvPr/>
        </p:nvSpPr>
        <p:spPr>
          <a:xfrm>
            <a:off x="621637" y="366180"/>
            <a:ext cx="7157358" cy="584775"/>
          </a:xfrm>
          <a:prstGeom prst="rect">
            <a:avLst/>
          </a:prstGeom>
          <a:noFill/>
        </p:spPr>
        <p:txBody>
          <a:bodyPr wrap="square" rtlCol="0">
            <a:spAutoFit/>
          </a:bodyPr>
          <a:lstStyle/>
          <a:p>
            <a:r>
              <a:rPr lang="en-US" sz="3200" b="1" dirty="0">
                <a:solidFill>
                  <a:schemeClr val="bg1"/>
                </a:solidFill>
              </a:rPr>
              <a:t>Maynooth University</a:t>
            </a:r>
            <a:endParaRPr lang="en-US" dirty="0">
              <a:solidFill>
                <a:schemeClr val="bg1"/>
              </a:solidFill>
              <a:latin typeface="Arial"/>
              <a:cs typeface="Arial"/>
            </a:endParaRPr>
          </a:p>
        </p:txBody>
      </p:sp>
      <p:sp>
        <p:nvSpPr>
          <p:cNvPr id="13" name="TextBox 12">
            <a:extLst>
              <a:ext uri="{FF2B5EF4-FFF2-40B4-BE49-F238E27FC236}">
                <a16:creationId xmlns:a16="http://schemas.microsoft.com/office/drawing/2014/main" id="{C6A2969C-1258-B6D4-144C-29153E460555}"/>
              </a:ext>
            </a:extLst>
          </p:cNvPr>
          <p:cNvSpPr txBox="1"/>
          <p:nvPr/>
        </p:nvSpPr>
        <p:spPr>
          <a:xfrm>
            <a:off x="270819" y="3637901"/>
            <a:ext cx="4865347" cy="369332"/>
          </a:xfrm>
          <a:prstGeom prst="rect">
            <a:avLst/>
          </a:prstGeom>
          <a:noFill/>
        </p:spPr>
        <p:txBody>
          <a:bodyPr wrap="square">
            <a:spAutoFit/>
          </a:bodyPr>
          <a:lstStyle/>
          <a:p>
            <a:r>
              <a:rPr lang="en-US" dirty="0"/>
              <a:t>Fastest growing University in Ireland </a:t>
            </a:r>
          </a:p>
        </p:txBody>
      </p:sp>
      <p:sp>
        <p:nvSpPr>
          <p:cNvPr id="17" name="TextBox 16">
            <a:extLst>
              <a:ext uri="{FF2B5EF4-FFF2-40B4-BE49-F238E27FC236}">
                <a16:creationId xmlns:a16="http://schemas.microsoft.com/office/drawing/2014/main" id="{F18B53AD-55E5-E920-968D-7FDDA1C437CB}"/>
              </a:ext>
            </a:extLst>
          </p:cNvPr>
          <p:cNvSpPr txBox="1"/>
          <p:nvPr/>
        </p:nvSpPr>
        <p:spPr>
          <a:xfrm>
            <a:off x="270819" y="4154887"/>
            <a:ext cx="3456771" cy="1477328"/>
          </a:xfrm>
          <a:prstGeom prst="rect">
            <a:avLst/>
          </a:prstGeom>
          <a:noFill/>
        </p:spPr>
        <p:txBody>
          <a:bodyPr wrap="square">
            <a:spAutoFit/>
          </a:bodyPr>
          <a:lstStyle/>
          <a:p>
            <a:r>
              <a:rPr lang="en-US" dirty="0" err="1"/>
              <a:t>Programmes</a:t>
            </a:r>
            <a:r>
              <a:rPr lang="en-US" dirty="0"/>
              <a:t> at undergraduate, Master’s and doctoral level in the humanities, education, science and engineering, health and social sciences. </a:t>
            </a:r>
            <a:endParaRPr lang="en-IE" dirty="0"/>
          </a:p>
        </p:txBody>
      </p:sp>
      <p:pic>
        <p:nvPicPr>
          <p:cNvPr id="12" name="Picture 11">
            <a:extLst>
              <a:ext uri="{FF2B5EF4-FFF2-40B4-BE49-F238E27FC236}">
                <a16:creationId xmlns:a16="http://schemas.microsoft.com/office/drawing/2014/main" id="{FCD4E183-AFC3-7C50-2B01-8EA1A6834E8C}"/>
              </a:ext>
            </a:extLst>
          </p:cNvPr>
          <p:cNvPicPr>
            <a:picLocks noChangeAspect="1"/>
          </p:cNvPicPr>
          <p:nvPr/>
        </p:nvPicPr>
        <p:blipFill>
          <a:blip r:embed="rId6"/>
          <a:stretch>
            <a:fillRect/>
          </a:stretch>
        </p:blipFill>
        <p:spPr>
          <a:xfrm>
            <a:off x="374039" y="1098609"/>
            <a:ext cx="3353551" cy="2218013"/>
          </a:xfrm>
          <a:prstGeom prst="rect">
            <a:avLst/>
          </a:prstGeom>
        </p:spPr>
      </p:pic>
      <p:sp>
        <p:nvSpPr>
          <p:cNvPr id="18" name="Text Box 3">
            <a:extLst>
              <a:ext uri="{FF2B5EF4-FFF2-40B4-BE49-F238E27FC236}">
                <a16:creationId xmlns:a16="http://schemas.microsoft.com/office/drawing/2014/main" id="{4207A2D9-80A1-7E56-7BEB-CE1F5FE8B199}"/>
              </a:ext>
            </a:extLst>
          </p:cNvPr>
          <p:cNvSpPr txBox="1"/>
          <p:nvPr/>
        </p:nvSpPr>
        <p:spPr>
          <a:xfrm>
            <a:off x="166144" y="6033658"/>
            <a:ext cx="1956874" cy="595571"/>
          </a:xfrm>
          <a:prstGeom prst="rect">
            <a:avLst/>
          </a:prstGeom>
          <a:noFill/>
          <a:ln>
            <a:noFill/>
          </a:ln>
          <a:effectLst/>
          <a:extLst>
            <a:ext uri="{C572A759-6A51-4108-AA02-DFA0A04FC94B}">
              <ma14:wrappingTextBoxFlag xmlns=""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425"/>
              </a:spcBef>
              <a:spcAft>
                <a:spcPts val="0"/>
              </a:spcAft>
            </a:pPr>
            <a:r>
              <a:rPr lang="en-US" sz="800" b="1" dirty="0" err="1">
                <a:effectLst/>
                <a:latin typeface="Arial"/>
                <a:ea typeface="ＭＳ 明朝"/>
                <a:cs typeface="MinionPro-Regular"/>
              </a:rPr>
              <a:t>Ollscoil</a:t>
            </a:r>
            <a:r>
              <a:rPr lang="en-US" sz="800" b="1" dirty="0">
                <a:effectLst/>
                <a:latin typeface="Arial"/>
                <a:ea typeface="ＭＳ 明朝"/>
                <a:cs typeface="MinionPro-Regular"/>
              </a:rPr>
              <a:t> </a:t>
            </a:r>
            <a:r>
              <a:rPr lang="en-US" sz="800" b="1" dirty="0" err="1">
                <a:effectLst/>
                <a:latin typeface="Arial"/>
                <a:ea typeface="ＭＳ 明朝"/>
                <a:cs typeface="MinionPro-Regular"/>
              </a:rPr>
              <a:t>Mhá</a:t>
            </a:r>
            <a:r>
              <a:rPr lang="en-US" sz="800" b="1" dirty="0">
                <a:effectLst/>
                <a:latin typeface="Arial"/>
                <a:ea typeface="ＭＳ 明朝"/>
                <a:cs typeface="MinionPro-Regular"/>
              </a:rPr>
              <a:t> </a:t>
            </a:r>
            <a:r>
              <a:rPr lang="en-US" sz="800" b="1" dirty="0" err="1">
                <a:effectLst/>
                <a:latin typeface="Arial"/>
                <a:ea typeface="ＭＳ 明朝"/>
                <a:cs typeface="MinionPro-Regular"/>
              </a:rPr>
              <a:t>Nuad</a:t>
            </a:r>
            <a:br>
              <a:rPr lang="en-US" sz="800" b="1" dirty="0">
                <a:effectLst/>
                <a:latin typeface="Arial"/>
                <a:ea typeface="ＭＳ 明朝"/>
                <a:cs typeface="MinionPro-Regular"/>
              </a:rPr>
            </a:br>
            <a:r>
              <a:rPr lang="en-US" sz="800" b="1" dirty="0">
                <a:effectLst/>
                <a:latin typeface="Arial"/>
                <a:ea typeface="ＭＳ 明朝"/>
                <a:cs typeface="MinionPro-Regular"/>
              </a:rPr>
              <a:t>Maynooth University</a:t>
            </a:r>
            <a:endParaRPr lang="en-US" sz="800" dirty="0">
              <a:effectLst/>
              <a:latin typeface="MinionPro-Regular"/>
              <a:ea typeface="ＭＳ 明朝"/>
              <a:cs typeface="MinionPro-Regular"/>
            </a:endParaRPr>
          </a:p>
          <a:p>
            <a:pPr>
              <a:spcBef>
                <a:spcPts val="425"/>
              </a:spcBef>
            </a:pPr>
            <a:r>
              <a:rPr lang="en-US" sz="900" dirty="0">
                <a:latin typeface="Arial"/>
                <a:ea typeface="ＭＳ 明朝"/>
                <a:cs typeface="Arial"/>
              </a:rPr>
              <a:t>An </a:t>
            </a:r>
            <a:r>
              <a:rPr lang="en-US" sz="900" dirty="0" err="1">
                <a:latin typeface="Arial"/>
                <a:ea typeface="ＭＳ 明朝"/>
                <a:cs typeface="Arial"/>
              </a:rPr>
              <a:t>tAcadamh</a:t>
            </a:r>
            <a:r>
              <a:rPr lang="en-US" sz="900" dirty="0">
                <a:latin typeface="Arial"/>
                <a:ea typeface="ＭＳ 明朝"/>
                <a:cs typeface="Arial"/>
              </a:rPr>
              <a:t> </a:t>
            </a:r>
            <a:r>
              <a:rPr lang="en-US" sz="900" dirty="0" err="1">
                <a:latin typeface="Arial"/>
                <a:ea typeface="ＭＳ 明朝"/>
                <a:cs typeface="Arial"/>
              </a:rPr>
              <a:t>Taighde</a:t>
            </a:r>
            <a:r>
              <a:rPr lang="en-US" sz="900" dirty="0">
                <a:latin typeface="Arial"/>
                <a:ea typeface="ＭＳ 明朝"/>
                <a:cs typeface="Arial"/>
              </a:rPr>
              <a:t> </a:t>
            </a:r>
            <a:r>
              <a:rPr lang="en-US" sz="900" dirty="0" err="1">
                <a:latin typeface="Arial"/>
                <a:ea typeface="ＭＳ 明朝"/>
                <a:cs typeface="Arial"/>
              </a:rPr>
              <a:t>Iarchéime</a:t>
            </a:r>
            <a:r>
              <a:rPr lang="en-US" sz="900" dirty="0">
                <a:latin typeface="Arial"/>
                <a:ea typeface="ＭＳ 明朝"/>
                <a:cs typeface="Arial"/>
              </a:rPr>
              <a:t>/ Graduate Research Academy</a:t>
            </a:r>
          </a:p>
        </p:txBody>
      </p:sp>
      <p:pic>
        <p:nvPicPr>
          <p:cNvPr id="7" name="Picture 6">
            <a:extLst>
              <a:ext uri="{FF2B5EF4-FFF2-40B4-BE49-F238E27FC236}">
                <a16:creationId xmlns:a16="http://schemas.microsoft.com/office/drawing/2014/main" id="{827789FA-0D61-1897-DCAC-10CBCFD9326A}"/>
              </a:ext>
            </a:extLst>
          </p:cNvPr>
          <p:cNvPicPr>
            <a:picLocks noChangeAspect="1"/>
          </p:cNvPicPr>
          <p:nvPr/>
        </p:nvPicPr>
        <p:blipFill>
          <a:blip r:embed="rId7"/>
          <a:stretch>
            <a:fillRect/>
          </a:stretch>
        </p:blipFill>
        <p:spPr>
          <a:xfrm>
            <a:off x="3966192" y="1064032"/>
            <a:ext cx="4914800" cy="2426215"/>
          </a:xfrm>
          <a:prstGeom prst="rect">
            <a:avLst/>
          </a:prstGeom>
        </p:spPr>
      </p:pic>
      <p:pic>
        <p:nvPicPr>
          <p:cNvPr id="14" name="Picture 13">
            <a:extLst>
              <a:ext uri="{FF2B5EF4-FFF2-40B4-BE49-F238E27FC236}">
                <a16:creationId xmlns:a16="http://schemas.microsoft.com/office/drawing/2014/main" id="{3BD49FAD-95DE-456B-DA0F-49F53F1B2C15}"/>
              </a:ext>
            </a:extLst>
          </p:cNvPr>
          <p:cNvPicPr>
            <a:picLocks noChangeAspect="1"/>
          </p:cNvPicPr>
          <p:nvPr/>
        </p:nvPicPr>
        <p:blipFill rotWithShape="1">
          <a:blip r:embed="rId8"/>
          <a:srcRect r="1085" b="58891"/>
          <a:stretch/>
        </p:blipFill>
        <p:spPr>
          <a:xfrm>
            <a:off x="3978395" y="3700911"/>
            <a:ext cx="4914800" cy="1743549"/>
          </a:xfrm>
          <a:prstGeom prst="rect">
            <a:avLst/>
          </a:prstGeom>
        </p:spPr>
      </p:pic>
      <p:sp>
        <p:nvSpPr>
          <p:cNvPr id="2" name="TextBox 1">
            <a:extLst>
              <a:ext uri="{FF2B5EF4-FFF2-40B4-BE49-F238E27FC236}">
                <a16:creationId xmlns:a16="http://schemas.microsoft.com/office/drawing/2014/main" id="{344E8CB0-D21E-909C-EA73-293DD98BEA0F}"/>
              </a:ext>
            </a:extLst>
          </p:cNvPr>
          <p:cNvSpPr txBox="1"/>
          <p:nvPr/>
        </p:nvSpPr>
        <p:spPr>
          <a:xfrm>
            <a:off x="4087539" y="1950322"/>
            <a:ext cx="1787107" cy="830997"/>
          </a:xfrm>
          <a:prstGeom prst="rect">
            <a:avLst/>
          </a:prstGeom>
          <a:noFill/>
        </p:spPr>
        <p:txBody>
          <a:bodyPr wrap="square" rtlCol="0">
            <a:spAutoFit/>
          </a:bodyPr>
          <a:lstStyle/>
          <a:p>
            <a:pPr algn="ctr"/>
            <a:r>
              <a:rPr lang="en-US" sz="4800" dirty="0">
                <a:highlight>
                  <a:srgbClr val="00FFFF"/>
                </a:highlight>
              </a:rPr>
              <a:t>16110</a:t>
            </a:r>
          </a:p>
        </p:txBody>
      </p:sp>
      <p:sp>
        <p:nvSpPr>
          <p:cNvPr id="10" name="TextBox 9">
            <a:extLst>
              <a:ext uri="{FF2B5EF4-FFF2-40B4-BE49-F238E27FC236}">
                <a16:creationId xmlns:a16="http://schemas.microsoft.com/office/drawing/2014/main" id="{42E5A8DF-A053-B08E-7DD1-D7765CE6C600}"/>
              </a:ext>
            </a:extLst>
          </p:cNvPr>
          <p:cNvSpPr txBox="1"/>
          <p:nvPr/>
        </p:nvSpPr>
        <p:spPr>
          <a:xfrm>
            <a:off x="6666367" y="1963713"/>
            <a:ext cx="1787107" cy="830997"/>
          </a:xfrm>
          <a:prstGeom prst="rect">
            <a:avLst/>
          </a:prstGeom>
          <a:noFill/>
        </p:spPr>
        <p:txBody>
          <a:bodyPr wrap="square" rtlCol="0">
            <a:spAutoFit/>
          </a:bodyPr>
          <a:lstStyle/>
          <a:p>
            <a:pPr algn="ctr"/>
            <a:r>
              <a:rPr lang="en-US" sz="4800" dirty="0">
                <a:highlight>
                  <a:srgbClr val="00FFFF"/>
                </a:highlight>
              </a:rPr>
              <a:t>2375</a:t>
            </a:r>
          </a:p>
        </p:txBody>
      </p:sp>
    </p:spTree>
    <p:extLst>
      <p:ext uri="{BB962C8B-B14F-4D97-AF65-F5344CB8AC3E}">
        <p14:creationId xmlns:p14="http://schemas.microsoft.com/office/powerpoint/2010/main" val="4629599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74039" y="377404"/>
            <a:ext cx="8370818" cy="492443"/>
          </a:xfrm>
          <a:prstGeom prst="rect">
            <a:avLst/>
          </a:prstGeom>
          <a:noFill/>
        </p:spPr>
        <p:txBody>
          <a:bodyPr wrap="square" rtlCol="0">
            <a:spAutoFit/>
          </a:bodyPr>
          <a:lstStyle/>
          <a:p>
            <a:r>
              <a:rPr lang="en-US" sz="2600" b="1">
                <a:solidFill>
                  <a:schemeClr val="bg1"/>
                </a:solidFill>
                <a:latin typeface="Arial"/>
                <a:cs typeface="Arial"/>
              </a:rPr>
              <a:t>Title to go here</a:t>
            </a:r>
            <a:endParaRPr lang="en-US" sz="2600">
              <a:solidFill>
                <a:schemeClr val="bg1"/>
              </a:solidFill>
              <a:latin typeface="Arial"/>
              <a:cs typeface="Arial"/>
            </a:endParaRPr>
          </a:p>
        </p:txBody>
      </p:sp>
      <p:sp>
        <p:nvSpPr>
          <p:cNvPr id="4" name="TextBox 3"/>
          <p:cNvSpPr txBox="1"/>
          <p:nvPr/>
        </p:nvSpPr>
        <p:spPr>
          <a:xfrm>
            <a:off x="374039" y="1527662"/>
            <a:ext cx="8370818" cy="1477328"/>
          </a:xfrm>
          <a:prstGeom prst="rect">
            <a:avLst/>
          </a:prstGeom>
          <a:noFill/>
        </p:spPr>
        <p:txBody>
          <a:bodyPr wrap="square" rtlCol="0">
            <a:spAutoFit/>
          </a:bodyPr>
          <a:lstStyle/>
          <a:p>
            <a:pPr marL="285750" indent="-285750">
              <a:buFont typeface="Arial"/>
              <a:buChar char="•"/>
            </a:pPr>
            <a:r>
              <a:rPr lang="en-US" b="1">
                <a:solidFill>
                  <a:srgbClr val="006778"/>
                </a:solidFill>
                <a:latin typeface="Arial"/>
                <a:cs typeface="Arial"/>
              </a:rPr>
              <a:t>Bullet point 1</a:t>
            </a:r>
          </a:p>
          <a:p>
            <a:pPr marL="285750" indent="-285750">
              <a:buFont typeface="Arial"/>
              <a:buChar char="•"/>
            </a:pPr>
            <a:r>
              <a:rPr lang="en-US" b="1">
                <a:solidFill>
                  <a:srgbClr val="006778"/>
                </a:solidFill>
                <a:latin typeface="Arial"/>
                <a:cs typeface="Arial"/>
              </a:rPr>
              <a:t>Bullet point 2</a:t>
            </a:r>
          </a:p>
          <a:p>
            <a:pPr marL="285750" indent="-285750">
              <a:buFont typeface="Arial"/>
              <a:buChar char="•"/>
            </a:pPr>
            <a:r>
              <a:rPr lang="en-US" b="1">
                <a:solidFill>
                  <a:srgbClr val="006778"/>
                </a:solidFill>
                <a:latin typeface="Arial"/>
                <a:cs typeface="Arial"/>
              </a:rPr>
              <a:t>Bullet point 3</a:t>
            </a:r>
          </a:p>
          <a:p>
            <a:pPr marL="285750" indent="-285750">
              <a:buFont typeface="Arial"/>
              <a:buChar char="•"/>
            </a:pPr>
            <a:r>
              <a:rPr lang="en-US" b="1">
                <a:solidFill>
                  <a:srgbClr val="006778"/>
                </a:solidFill>
                <a:latin typeface="Arial"/>
                <a:cs typeface="Arial"/>
              </a:rPr>
              <a:t>Bullet point 4</a:t>
            </a:r>
          </a:p>
          <a:p>
            <a:pPr marL="285750" indent="-285750">
              <a:buFont typeface="Arial"/>
              <a:buChar char="•"/>
            </a:pPr>
            <a:r>
              <a:rPr lang="en-US" b="1">
                <a:solidFill>
                  <a:srgbClr val="006778"/>
                </a:solidFill>
                <a:latin typeface="Arial"/>
                <a:cs typeface="Arial"/>
              </a:rPr>
              <a:t>Bullet point 5</a:t>
            </a:r>
            <a:endParaRPr lang="en-US">
              <a:solidFill>
                <a:srgbClr val="006778"/>
              </a:solidFill>
              <a:latin typeface="Arial"/>
              <a:cs typeface="Arial"/>
            </a:endParaRPr>
          </a:p>
        </p:txBody>
      </p:sp>
      <p:pic>
        <p:nvPicPr>
          <p:cNvPr id="5" name="Picture 4" descr="Teal Version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black.png"/>
          <p:cNvPicPr/>
          <p:nvPr/>
        </p:nvPicPr>
        <p:blipFill>
          <a:blip r:embed="rId3" r:link="rId4">
            <a:extLst>
              <a:ext uri="{28A0092B-C50C-407E-A947-70E740481C1C}">
                <a14:useLocalDpi xmlns:a14="http://schemas.microsoft.com/office/drawing/2010/main" val="0"/>
              </a:ext>
            </a:extLst>
          </a:blip>
          <a:stretch>
            <a:fillRect/>
          </a:stretch>
        </p:blipFill>
        <p:spPr>
          <a:xfrm>
            <a:off x="7328831" y="5875656"/>
            <a:ext cx="1783419" cy="945297"/>
          </a:xfrm>
          <a:prstGeom prst="rect">
            <a:avLst/>
          </a:prstGeom>
        </p:spPr>
      </p:pic>
      <p:sp>
        <p:nvSpPr>
          <p:cNvPr id="9" name="TextBox 8">
            <a:extLst>
              <a:ext uri="{FF2B5EF4-FFF2-40B4-BE49-F238E27FC236}">
                <a16:creationId xmlns:a16="http://schemas.microsoft.com/office/drawing/2014/main" id="{2A29CC16-8DB1-36A9-B940-C1296B4A5F44}"/>
              </a:ext>
            </a:extLst>
          </p:cNvPr>
          <p:cNvSpPr txBox="1"/>
          <p:nvPr/>
        </p:nvSpPr>
        <p:spPr>
          <a:xfrm>
            <a:off x="621637" y="366180"/>
            <a:ext cx="7157358" cy="584775"/>
          </a:xfrm>
          <a:prstGeom prst="rect">
            <a:avLst/>
          </a:prstGeom>
          <a:noFill/>
        </p:spPr>
        <p:txBody>
          <a:bodyPr wrap="square" rtlCol="0">
            <a:spAutoFit/>
          </a:bodyPr>
          <a:lstStyle/>
          <a:p>
            <a:r>
              <a:rPr lang="en-US" sz="3200" b="1">
                <a:solidFill>
                  <a:schemeClr val="bg1"/>
                </a:solidFill>
              </a:rPr>
              <a:t>The Graduate Research Academy</a:t>
            </a:r>
            <a:endParaRPr lang="en-US">
              <a:solidFill>
                <a:schemeClr val="bg1"/>
              </a:solidFill>
              <a:latin typeface="Arial"/>
              <a:cs typeface="Arial"/>
            </a:endParaRPr>
          </a:p>
        </p:txBody>
      </p:sp>
      <p:sp>
        <p:nvSpPr>
          <p:cNvPr id="15" name="TextBox 14">
            <a:extLst>
              <a:ext uri="{FF2B5EF4-FFF2-40B4-BE49-F238E27FC236}">
                <a16:creationId xmlns:a16="http://schemas.microsoft.com/office/drawing/2014/main" id="{B680512C-6B2B-82AE-3144-1BDB047DB8BC}"/>
              </a:ext>
            </a:extLst>
          </p:cNvPr>
          <p:cNvSpPr txBox="1"/>
          <p:nvPr/>
        </p:nvSpPr>
        <p:spPr>
          <a:xfrm>
            <a:off x="263593" y="1552443"/>
            <a:ext cx="5644860" cy="646331"/>
          </a:xfrm>
          <a:prstGeom prst="rect">
            <a:avLst/>
          </a:prstGeom>
          <a:noFill/>
        </p:spPr>
        <p:txBody>
          <a:bodyPr wrap="square">
            <a:spAutoFit/>
          </a:bodyPr>
          <a:lstStyle/>
          <a:p>
            <a:r>
              <a:rPr lang="en-US" dirty="0"/>
              <a:t>Provides a </a:t>
            </a:r>
            <a:r>
              <a:rPr lang="en-US" dirty="0" err="1"/>
              <a:t>centralised</a:t>
            </a:r>
            <a:r>
              <a:rPr lang="en-US" dirty="0"/>
              <a:t> source of information for prospective and current postgraduate research students.</a:t>
            </a:r>
          </a:p>
        </p:txBody>
      </p:sp>
      <p:sp>
        <p:nvSpPr>
          <p:cNvPr id="17" name="TextBox 16">
            <a:extLst>
              <a:ext uri="{FF2B5EF4-FFF2-40B4-BE49-F238E27FC236}">
                <a16:creationId xmlns:a16="http://schemas.microsoft.com/office/drawing/2014/main" id="{8156C7BF-7D9C-1E31-913A-7621E7FEFD56}"/>
              </a:ext>
            </a:extLst>
          </p:cNvPr>
          <p:cNvSpPr txBox="1"/>
          <p:nvPr/>
        </p:nvSpPr>
        <p:spPr>
          <a:xfrm>
            <a:off x="330081" y="4030837"/>
            <a:ext cx="5956852" cy="923330"/>
          </a:xfrm>
          <a:prstGeom prst="rect">
            <a:avLst/>
          </a:prstGeom>
          <a:noFill/>
        </p:spPr>
        <p:txBody>
          <a:bodyPr wrap="square">
            <a:spAutoFit/>
          </a:bodyPr>
          <a:lstStyle/>
          <a:p>
            <a:r>
              <a:rPr lang="en-US" dirty="0" err="1"/>
              <a:t>Organisation</a:t>
            </a:r>
            <a:r>
              <a:rPr lang="en-US" dirty="0"/>
              <a:t> of events aimed at fostering an inclusive, enjoyable and successful postgraduate pathway and celebrating achievement. </a:t>
            </a:r>
            <a:endParaRPr lang="en-IE" dirty="0"/>
          </a:p>
        </p:txBody>
      </p:sp>
      <p:sp>
        <p:nvSpPr>
          <p:cNvPr id="19" name="TextBox 18">
            <a:extLst>
              <a:ext uri="{FF2B5EF4-FFF2-40B4-BE49-F238E27FC236}">
                <a16:creationId xmlns:a16="http://schemas.microsoft.com/office/drawing/2014/main" id="{D4CCB6EA-5D93-58B1-9B35-6B25C996400C}"/>
              </a:ext>
            </a:extLst>
          </p:cNvPr>
          <p:cNvSpPr txBox="1"/>
          <p:nvPr/>
        </p:nvSpPr>
        <p:spPr>
          <a:xfrm>
            <a:off x="270091" y="3258531"/>
            <a:ext cx="5690335" cy="646331"/>
          </a:xfrm>
          <a:prstGeom prst="rect">
            <a:avLst/>
          </a:prstGeom>
          <a:noFill/>
        </p:spPr>
        <p:txBody>
          <a:bodyPr wrap="square">
            <a:spAutoFit/>
          </a:bodyPr>
          <a:lstStyle/>
          <a:p>
            <a:r>
              <a:rPr lang="en-US" dirty="0"/>
              <a:t>Provides a range of development opportunities including modules, workshops, careers events and mentoring.</a:t>
            </a:r>
          </a:p>
        </p:txBody>
      </p:sp>
      <p:pic>
        <p:nvPicPr>
          <p:cNvPr id="20" name="Picture 19">
            <a:extLst>
              <a:ext uri="{FF2B5EF4-FFF2-40B4-BE49-F238E27FC236}">
                <a16:creationId xmlns:a16="http://schemas.microsoft.com/office/drawing/2014/main" id="{D432D8DA-7157-9399-4206-C57220544EAF}"/>
              </a:ext>
            </a:extLst>
          </p:cNvPr>
          <p:cNvPicPr>
            <a:picLocks noChangeAspect="1"/>
          </p:cNvPicPr>
          <p:nvPr/>
        </p:nvPicPr>
        <p:blipFill>
          <a:blip r:embed="rId5"/>
          <a:stretch>
            <a:fillRect/>
          </a:stretch>
        </p:blipFill>
        <p:spPr>
          <a:xfrm>
            <a:off x="5960426" y="1547168"/>
            <a:ext cx="2940857" cy="2952691"/>
          </a:xfrm>
          <a:prstGeom prst="rect">
            <a:avLst/>
          </a:prstGeom>
        </p:spPr>
      </p:pic>
      <p:sp>
        <p:nvSpPr>
          <p:cNvPr id="2" name="TextBox 1">
            <a:extLst>
              <a:ext uri="{FF2B5EF4-FFF2-40B4-BE49-F238E27FC236}">
                <a16:creationId xmlns:a16="http://schemas.microsoft.com/office/drawing/2014/main" id="{15A9674C-5B80-9515-7C9D-EBF16620B144}"/>
              </a:ext>
            </a:extLst>
          </p:cNvPr>
          <p:cNvSpPr txBox="1"/>
          <p:nvPr/>
        </p:nvSpPr>
        <p:spPr>
          <a:xfrm>
            <a:off x="263593" y="2397003"/>
            <a:ext cx="5454116" cy="646331"/>
          </a:xfrm>
          <a:prstGeom prst="rect">
            <a:avLst/>
          </a:prstGeom>
          <a:noFill/>
        </p:spPr>
        <p:txBody>
          <a:bodyPr wrap="square">
            <a:spAutoFit/>
          </a:bodyPr>
          <a:lstStyle/>
          <a:p>
            <a:r>
              <a:rPr lang="en-US" dirty="0"/>
              <a:t>A central support for advice and guidance on any aspects of the postgraduate research degrees. </a:t>
            </a:r>
          </a:p>
        </p:txBody>
      </p:sp>
      <p:sp>
        <p:nvSpPr>
          <p:cNvPr id="10" name="Text Box 3">
            <a:extLst>
              <a:ext uri="{FF2B5EF4-FFF2-40B4-BE49-F238E27FC236}">
                <a16:creationId xmlns:a16="http://schemas.microsoft.com/office/drawing/2014/main" id="{8DDAAB81-51D8-194B-D488-33FD2FF31627}"/>
              </a:ext>
            </a:extLst>
          </p:cNvPr>
          <p:cNvSpPr txBox="1"/>
          <p:nvPr/>
        </p:nvSpPr>
        <p:spPr>
          <a:xfrm>
            <a:off x="166144" y="6033658"/>
            <a:ext cx="1956874" cy="595571"/>
          </a:xfrm>
          <a:prstGeom prst="rect">
            <a:avLst/>
          </a:prstGeom>
          <a:noFill/>
          <a:ln>
            <a:noFill/>
          </a:ln>
          <a:effectLst/>
          <a:extLst>
            <a:ext uri="{C572A759-6A51-4108-AA02-DFA0A04FC94B}">
              <ma14:wrappingTextBoxFlag xmlns=""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425"/>
              </a:spcBef>
              <a:spcAft>
                <a:spcPts val="0"/>
              </a:spcAft>
            </a:pPr>
            <a:r>
              <a:rPr lang="en-US" sz="800" b="1" dirty="0" err="1">
                <a:effectLst/>
                <a:latin typeface="Arial"/>
                <a:ea typeface="ＭＳ 明朝"/>
                <a:cs typeface="MinionPro-Regular"/>
              </a:rPr>
              <a:t>Ollscoil</a:t>
            </a:r>
            <a:r>
              <a:rPr lang="en-US" sz="800" b="1" dirty="0">
                <a:effectLst/>
                <a:latin typeface="Arial"/>
                <a:ea typeface="ＭＳ 明朝"/>
                <a:cs typeface="MinionPro-Regular"/>
              </a:rPr>
              <a:t> </a:t>
            </a:r>
            <a:r>
              <a:rPr lang="en-US" sz="800" b="1" dirty="0" err="1">
                <a:effectLst/>
                <a:latin typeface="Arial"/>
                <a:ea typeface="ＭＳ 明朝"/>
                <a:cs typeface="MinionPro-Regular"/>
              </a:rPr>
              <a:t>Mhá</a:t>
            </a:r>
            <a:r>
              <a:rPr lang="en-US" sz="800" b="1" dirty="0">
                <a:effectLst/>
                <a:latin typeface="Arial"/>
                <a:ea typeface="ＭＳ 明朝"/>
                <a:cs typeface="MinionPro-Regular"/>
              </a:rPr>
              <a:t> </a:t>
            </a:r>
            <a:r>
              <a:rPr lang="en-US" sz="800" b="1" dirty="0" err="1">
                <a:effectLst/>
                <a:latin typeface="Arial"/>
                <a:ea typeface="ＭＳ 明朝"/>
                <a:cs typeface="MinionPro-Regular"/>
              </a:rPr>
              <a:t>Nuad</a:t>
            </a:r>
            <a:br>
              <a:rPr lang="en-US" sz="800" b="1" dirty="0">
                <a:effectLst/>
                <a:latin typeface="Arial"/>
                <a:ea typeface="ＭＳ 明朝"/>
                <a:cs typeface="MinionPro-Regular"/>
              </a:rPr>
            </a:br>
            <a:r>
              <a:rPr lang="en-US" sz="800" b="1" dirty="0">
                <a:effectLst/>
                <a:latin typeface="Arial"/>
                <a:ea typeface="ＭＳ 明朝"/>
                <a:cs typeface="MinionPro-Regular"/>
              </a:rPr>
              <a:t>Maynooth University</a:t>
            </a:r>
            <a:endParaRPr lang="en-US" sz="800" dirty="0">
              <a:effectLst/>
              <a:latin typeface="MinionPro-Regular"/>
              <a:ea typeface="ＭＳ 明朝"/>
              <a:cs typeface="MinionPro-Regular"/>
            </a:endParaRPr>
          </a:p>
          <a:p>
            <a:pPr>
              <a:spcBef>
                <a:spcPts val="425"/>
              </a:spcBef>
            </a:pPr>
            <a:r>
              <a:rPr lang="en-US" sz="900" dirty="0">
                <a:latin typeface="Arial"/>
                <a:ea typeface="ＭＳ 明朝"/>
                <a:cs typeface="Arial"/>
              </a:rPr>
              <a:t>An </a:t>
            </a:r>
            <a:r>
              <a:rPr lang="en-US" sz="900" dirty="0" err="1">
                <a:latin typeface="Arial"/>
                <a:ea typeface="ＭＳ 明朝"/>
                <a:cs typeface="Arial"/>
              </a:rPr>
              <a:t>tAcadamh</a:t>
            </a:r>
            <a:r>
              <a:rPr lang="en-US" sz="900" dirty="0">
                <a:latin typeface="Arial"/>
                <a:ea typeface="ＭＳ 明朝"/>
                <a:cs typeface="Arial"/>
              </a:rPr>
              <a:t> </a:t>
            </a:r>
            <a:r>
              <a:rPr lang="en-US" sz="900" dirty="0" err="1">
                <a:latin typeface="Arial"/>
                <a:ea typeface="ＭＳ 明朝"/>
                <a:cs typeface="Arial"/>
              </a:rPr>
              <a:t>Taighde</a:t>
            </a:r>
            <a:r>
              <a:rPr lang="en-US" sz="900" dirty="0">
                <a:latin typeface="Arial"/>
                <a:ea typeface="ＭＳ 明朝"/>
                <a:cs typeface="Arial"/>
              </a:rPr>
              <a:t> </a:t>
            </a:r>
            <a:r>
              <a:rPr lang="en-US" sz="900" dirty="0" err="1">
                <a:latin typeface="Arial"/>
                <a:ea typeface="ＭＳ 明朝"/>
                <a:cs typeface="Arial"/>
              </a:rPr>
              <a:t>Iarchéime</a:t>
            </a:r>
            <a:r>
              <a:rPr lang="en-US" sz="900" dirty="0">
                <a:latin typeface="Arial"/>
                <a:ea typeface="ＭＳ 明朝"/>
                <a:cs typeface="Arial"/>
              </a:rPr>
              <a:t>/ Graduate Research Academy</a:t>
            </a:r>
          </a:p>
        </p:txBody>
      </p:sp>
    </p:spTree>
    <p:extLst>
      <p:ext uri="{BB962C8B-B14F-4D97-AF65-F5344CB8AC3E}">
        <p14:creationId xmlns:p14="http://schemas.microsoft.com/office/powerpoint/2010/main" val="1189970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74039" y="377404"/>
            <a:ext cx="8370818" cy="492443"/>
          </a:xfrm>
          <a:prstGeom prst="rect">
            <a:avLst/>
          </a:prstGeom>
          <a:noFill/>
        </p:spPr>
        <p:txBody>
          <a:bodyPr wrap="square" rtlCol="0">
            <a:spAutoFit/>
          </a:bodyPr>
          <a:lstStyle/>
          <a:p>
            <a:r>
              <a:rPr lang="en-US" sz="2600" b="1">
                <a:solidFill>
                  <a:schemeClr val="bg1"/>
                </a:solidFill>
                <a:latin typeface="Arial"/>
                <a:cs typeface="Arial"/>
              </a:rPr>
              <a:t>Title to go here</a:t>
            </a:r>
            <a:endParaRPr lang="en-US" sz="2600">
              <a:solidFill>
                <a:schemeClr val="bg1"/>
              </a:solidFill>
              <a:latin typeface="Arial"/>
              <a:cs typeface="Arial"/>
            </a:endParaRPr>
          </a:p>
        </p:txBody>
      </p:sp>
      <p:pic>
        <p:nvPicPr>
          <p:cNvPr id="6" name="black.png"/>
          <p:cNvPicPr/>
          <p:nvPr/>
        </p:nvPicPr>
        <p:blipFill>
          <a:blip r:embed="rId3" r:link="rId4">
            <a:extLst>
              <a:ext uri="{28A0092B-C50C-407E-A947-70E740481C1C}">
                <a14:useLocalDpi xmlns:a14="http://schemas.microsoft.com/office/drawing/2010/main" val="0"/>
              </a:ext>
            </a:extLst>
          </a:blip>
          <a:stretch>
            <a:fillRect/>
          </a:stretch>
        </p:blipFill>
        <p:spPr>
          <a:xfrm>
            <a:off x="7328831" y="5875656"/>
            <a:ext cx="1783419" cy="945297"/>
          </a:xfrm>
          <a:prstGeom prst="rect">
            <a:avLst/>
          </a:prstGeom>
        </p:spPr>
      </p:pic>
      <p:sp>
        <p:nvSpPr>
          <p:cNvPr id="7" name="Text Box 3"/>
          <p:cNvSpPr txBox="1"/>
          <p:nvPr/>
        </p:nvSpPr>
        <p:spPr>
          <a:xfrm>
            <a:off x="166144" y="6033658"/>
            <a:ext cx="1956874" cy="595571"/>
          </a:xfrm>
          <a:prstGeom prst="rect">
            <a:avLst/>
          </a:prstGeom>
          <a:noFill/>
          <a:ln>
            <a:noFill/>
          </a:ln>
          <a:effectLst/>
          <a:extLst>
            <a:ext uri="{C572A759-6A51-4108-AA02-DFA0A04FC94B}">
              <ma14:wrappingTextBoxFlag xmlns=""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425"/>
              </a:spcBef>
              <a:spcAft>
                <a:spcPts val="0"/>
              </a:spcAft>
            </a:pPr>
            <a:r>
              <a:rPr lang="en-US" sz="800" b="1" dirty="0" err="1">
                <a:effectLst/>
                <a:latin typeface="Arial"/>
                <a:ea typeface="ＭＳ 明朝"/>
                <a:cs typeface="MinionPro-Regular"/>
              </a:rPr>
              <a:t>Ollscoil</a:t>
            </a:r>
            <a:r>
              <a:rPr lang="en-US" sz="800" b="1" dirty="0">
                <a:effectLst/>
                <a:latin typeface="Arial"/>
                <a:ea typeface="ＭＳ 明朝"/>
                <a:cs typeface="MinionPro-Regular"/>
              </a:rPr>
              <a:t> </a:t>
            </a:r>
            <a:r>
              <a:rPr lang="en-US" sz="800" b="1" dirty="0" err="1">
                <a:effectLst/>
                <a:latin typeface="Arial"/>
                <a:ea typeface="ＭＳ 明朝"/>
                <a:cs typeface="MinionPro-Regular"/>
              </a:rPr>
              <a:t>Mhá</a:t>
            </a:r>
            <a:r>
              <a:rPr lang="en-US" sz="800" b="1" dirty="0">
                <a:effectLst/>
                <a:latin typeface="Arial"/>
                <a:ea typeface="ＭＳ 明朝"/>
                <a:cs typeface="MinionPro-Regular"/>
              </a:rPr>
              <a:t> </a:t>
            </a:r>
            <a:r>
              <a:rPr lang="en-US" sz="800" b="1" dirty="0" err="1">
                <a:effectLst/>
                <a:latin typeface="Arial"/>
                <a:ea typeface="ＭＳ 明朝"/>
                <a:cs typeface="MinionPro-Regular"/>
              </a:rPr>
              <a:t>Nuad</a:t>
            </a:r>
            <a:br>
              <a:rPr lang="en-US" sz="800" b="1" dirty="0">
                <a:effectLst/>
                <a:latin typeface="Arial"/>
                <a:ea typeface="ＭＳ 明朝"/>
                <a:cs typeface="MinionPro-Regular"/>
              </a:rPr>
            </a:br>
            <a:r>
              <a:rPr lang="en-US" sz="800" b="1" dirty="0">
                <a:effectLst/>
                <a:latin typeface="Arial"/>
                <a:ea typeface="ＭＳ 明朝"/>
                <a:cs typeface="MinionPro-Regular"/>
              </a:rPr>
              <a:t>Maynooth University</a:t>
            </a:r>
            <a:endParaRPr lang="en-US" sz="800" dirty="0">
              <a:effectLst/>
              <a:latin typeface="MinionPro-Regular"/>
              <a:ea typeface="ＭＳ 明朝"/>
              <a:cs typeface="MinionPro-Regular"/>
            </a:endParaRPr>
          </a:p>
          <a:p>
            <a:pPr marL="0" marR="0">
              <a:spcBef>
                <a:spcPts val="425"/>
              </a:spcBef>
              <a:spcAft>
                <a:spcPts val="0"/>
              </a:spcAft>
            </a:pPr>
            <a:r>
              <a:rPr lang="en-US" sz="800" dirty="0">
                <a:effectLst/>
                <a:latin typeface="Arial"/>
                <a:ea typeface="ＭＳ 明朝"/>
                <a:cs typeface="MinionPro-Regular"/>
              </a:rPr>
              <a:t>An </a:t>
            </a:r>
            <a:r>
              <a:rPr lang="en-US" sz="800" dirty="0" err="1">
                <a:effectLst/>
                <a:latin typeface="Arial"/>
                <a:ea typeface="ＭＳ 明朝"/>
                <a:cs typeface="MinionPro-Regular"/>
              </a:rPr>
              <a:t>tAcadamh</a:t>
            </a:r>
            <a:r>
              <a:rPr lang="en-US" sz="800" dirty="0">
                <a:effectLst/>
                <a:latin typeface="Arial"/>
                <a:ea typeface="ＭＳ 明朝"/>
                <a:cs typeface="MinionPro-Regular"/>
              </a:rPr>
              <a:t> </a:t>
            </a:r>
            <a:r>
              <a:rPr lang="en-US" sz="800" dirty="0" err="1">
                <a:effectLst/>
                <a:latin typeface="Arial"/>
                <a:ea typeface="ＭＳ 明朝"/>
                <a:cs typeface="MinionPro-Regular"/>
              </a:rPr>
              <a:t>Taighde</a:t>
            </a:r>
            <a:r>
              <a:rPr lang="en-US" sz="800" dirty="0">
                <a:effectLst/>
                <a:latin typeface="Arial"/>
                <a:ea typeface="ＭＳ 明朝"/>
                <a:cs typeface="MinionPro-Regular"/>
              </a:rPr>
              <a:t> </a:t>
            </a:r>
            <a:r>
              <a:rPr lang="en-US" sz="800" dirty="0" err="1">
                <a:effectLst/>
                <a:latin typeface="Arial"/>
                <a:ea typeface="ＭＳ 明朝"/>
                <a:cs typeface="MinionPro-Regular"/>
              </a:rPr>
              <a:t>Iarchéime</a:t>
            </a:r>
            <a:r>
              <a:rPr lang="en-US" sz="800" dirty="0">
                <a:effectLst/>
                <a:latin typeface="Arial"/>
                <a:ea typeface="ＭＳ 明朝"/>
                <a:cs typeface="MinionPro-Regular"/>
              </a:rPr>
              <a:t>/ Graduate Research Academy</a:t>
            </a:r>
            <a:endParaRPr lang="en-US" sz="800" dirty="0">
              <a:effectLst/>
              <a:latin typeface="MinionPro-Regular"/>
              <a:ea typeface="ＭＳ 明朝"/>
              <a:cs typeface="MinionPro-Regular"/>
            </a:endParaRPr>
          </a:p>
        </p:txBody>
      </p:sp>
      <p:pic>
        <p:nvPicPr>
          <p:cNvPr id="8" name="Picture 7">
            <a:extLst>
              <a:ext uri="{FF2B5EF4-FFF2-40B4-BE49-F238E27FC236}">
                <a16:creationId xmlns:a16="http://schemas.microsoft.com/office/drawing/2014/main" id="{C275FFE7-F0D1-D615-4936-0E38FF3EEBEE}"/>
              </a:ext>
            </a:extLst>
          </p:cNvPr>
          <p:cNvPicPr>
            <a:picLocks noChangeAspect="1"/>
          </p:cNvPicPr>
          <p:nvPr/>
        </p:nvPicPr>
        <p:blipFill>
          <a:blip r:embed="rId5"/>
          <a:stretch>
            <a:fillRect/>
          </a:stretch>
        </p:blipFill>
        <p:spPr>
          <a:xfrm>
            <a:off x="0" y="5779476"/>
            <a:ext cx="9144000" cy="126343"/>
          </a:xfrm>
          <a:prstGeom prst="rect">
            <a:avLst/>
          </a:prstGeom>
        </p:spPr>
      </p:pic>
      <p:pic>
        <p:nvPicPr>
          <p:cNvPr id="9" name="Picture 8">
            <a:extLst>
              <a:ext uri="{FF2B5EF4-FFF2-40B4-BE49-F238E27FC236}">
                <a16:creationId xmlns:a16="http://schemas.microsoft.com/office/drawing/2014/main" id="{9DB22818-05EC-5010-7657-01D0865C970B}"/>
              </a:ext>
            </a:extLst>
          </p:cNvPr>
          <p:cNvPicPr>
            <a:picLocks noChangeAspect="1"/>
          </p:cNvPicPr>
          <p:nvPr/>
        </p:nvPicPr>
        <p:blipFill>
          <a:blip r:embed="rId5"/>
          <a:stretch>
            <a:fillRect/>
          </a:stretch>
        </p:blipFill>
        <p:spPr>
          <a:xfrm>
            <a:off x="0" y="-26125"/>
            <a:ext cx="9144000" cy="978306"/>
          </a:xfrm>
          <a:prstGeom prst="rect">
            <a:avLst/>
          </a:prstGeom>
        </p:spPr>
      </p:pic>
      <p:sp>
        <p:nvSpPr>
          <p:cNvPr id="4" name="TextBox 3"/>
          <p:cNvSpPr txBox="1"/>
          <p:nvPr/>
        </p:nvSpPr>
        <p:spPr>
          <a:xfrm>
            <a:off x="573611" y="170640"/>
            <a:ext cx="8370818" cy="584775"/>
          </a:xfrm>
          <a:prstGeom prst="rect">
            <a:avLst/>
          </a:prstGeom>
          <a:noFill/>
        </p:spPr>
        <p:txBody>
          <a:bodyPr wrap="square" rtlCol="0">
            <a:spAutoFit/>
          </a:bodyPr>
          <a:lstStyle/>
          <a:p>
            <a:r>
              <a:rPr lang="en-US" sz="3200">
                <a:solidFill>
                  <a:schemeClr val="bg1"/>
                </a:solidFill>
                <a:latin typeface="Arial"/>
                <a:cs typeface="Arial"/>
              </a:rPr>
              <a:t>Graduate Research Student Handbook</a:t>
            </a:r>
          </a:p>
        </p:txBody>
      </p:sp>
      <p:sp>
        <p:nvSpPr>
          <p:cNvPr id="5" name="Content Placeholder 4">
            <a:extLst>
              <a:ext uri="{FF2B5EF4-FFF2-40B4-BE49-F238E27FC236}">
                <a16:creationId xmlns:a16="http://schemas.microsoft.com/office/drawing/2014/main" id="{64BD0675-7664-1363-3957-511222CC5AE1}"/>
              </a:ext>
            </a:extLst>
          </p:cNvPr>
          <p:cNvSpPr>
            <a:spLocks noGrp="1"/>
          </p:cNvSpPr>
          <p:nvPr>
            <p:ph idx="1"/>
          </p:nvPr>
        </p:nvSpPr>
        <p:spPr>
          <a:xfrm>
            <a:off x="457200" y="1158944"/>
            <a:ext cx="8229600" cy="4967219"/>
          </a:xfrm>
        </p:spPr>
        <p:txBody>
          <a:bodyPr/>
          <a:lstStyle/>
          <a:p>
            <a:r>
              <a:rPr lang="en-US" dirty="0"/>
              <a:t>Important information</a:t>
            </a:r>
          </a:p>
          <a:p>
            <a:pPr lvl="1"/>
            <a:r>
              <a:rPr lang="en-US" dirty="0"/>
              <a:t>What to expect</a:t>
            </a:r>
          </a:p>
          <a:p>
            <a:pPr lvl="1"/>
            <a:r>
              <a:rPr lang="en-US" dirty="0"/>
              <a:t>Academic processes </a:t>
            </a:r>
          </a:p>
          <a:p>
            <a:r>
              <a:rPr lang="en-US" dirty="0"/>
              <a:t>Key contacts </a:t>
            </a:r>
          </a:p>
          <a:p>
            <a:pPr marL="457200" lvl="1" indent="0">
              <a:buNone/>
            </a:pPr>
            <a:r>
              <a:rPr lang="en-US" dirty="0">
                <a:hlinkClick r:id="rId6"/>
              </a:rPr>
              <a:t>gra@mu.ie</a:t>
            </a:r>
            <a:r>
              <a:rPr lang="en-US" dirty="0"/>
              <a:t> </a:t>
            </a:r>
          </a:p>
          <a:p>
            <a:pPr marL="457200" lvl="1" indent="0">
              <a:buNone/>
            </a:pPr>
            <a:endParaRPr lang="en-US" dirty="0"/>
          </a:p>
          <a:p>
            <a:endParaRPr lang="en-US" dirty="0"/>
          </a:p>
        </p:txBody>
      </p:sp>
      <p:pic>
        <p:nvPicPr>
          <p:cNvPr id="10" name="Picture 9">
            <a:extLst>
              <a:ext uri="{FF2B5EF4-FFF2-40B4-BE49-F238E27FC236}">
                <a16:creationId xmlns:a16="http://schemas.microsoft.com/office/drawing/2014/main" id="{2D580ED0-7AC1-E35A-5A56-367E76A410BD}"/>
              </a:ext>
            </a:extLst>
          </p:cNvPr>
          <p:cNvPicPr>
            <a:picLocks noChangeAspect="1"/>
          </p:cNvPicPr>
          <p:nvPr/>
        </p:nvPicPr>
        <p:blipFill>
          <a:blip r:embed="rId7"/>
          <a:stretch>
            <a:fillRect/>
          </a:stretch>
        </p:blipFill>
        <p:spPr>
          <a:xfrm>
            <a:off x="5384563" y="1273376"/>
            <a:ext cx="2679372" cy="3761232"/>
          </a:xfrm>
          <a:prstGeom prst="rect">
            <a:avLst/>
          </a:prstGeom>
        </p:spPr>
      </p:pic>
    </p:spTree>
    <p:extLst>
      <p:ext uri="{BB962C8B-B14F-4D97-AF65-F5344CB8AC3E}">
        <p14:creationId xmlns:p14="http://schemas.microsoft.com/office/powerpoint/2010/main" val="1347503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2C13BE54-2106-6814-6CE4-046AA020BAEA}"/>
              </a:ext>
            </a:extLst>
          </p:cNvPr>
          <p:cNvSpPr>
            <a:spLocks noGrp="1"/>
          </p:cNvSpPr>
          <p:nvPr>
            <p:ph idx="1"/>
          </p:nvPr>
        </p:nvSpPr>
        <p:spPr>
          <a:xfrm>
            <a:off x="166144" y="1158944"/>
            <a:ext cx="8229600" cy="4433764"/>
          </a:xfrm>
        </p:spPr>
        <p:txBody>
          <a:bodyPr/>
          <a:lstStyle/>
          <a:p>
            <a:r>
              <a:rPr lang="en-US" dirty="0"/>
              <a:t>Supervisor and supervisory team</a:t>
            </a:r>
          </a:p>
          <a:p>
            <a:pPr lvl="1"/>
            <a:r>
              <a:rPr lang="en-US" dirty="0"/>
              <a:t>Initial meeting record </a:t>
            </a:r>
          </a:p>
          <a:p>
            <a:r>
              <a:rPr lang="en-US" dirty="0"/>
              <a:t>Department </a:t>
            </a:r>
          </a:p>
          <a:p>
            <a:pPr lvl="1"/>
            <a:r>
              <a:rPr lang="en-US" dirty="0"/>
              <a:t>PG coordinator/ director					</a:t>
            </a:r>
          </a:p>
          <a:p>
            <a:pPr lvl="1"/>
            <a:r>
              <a:rPr lang="en-US" dirty="0"/>
              <a:t>Head of Department</a:t>
            </a:r>
          </a:p>
          <a:p>
            <a:pPr lvl="1"/>
            <a:r>
              <a:rPr lang="en-US" dirty="0"/>
              <a:t>DRSPC </a:t>
            </a:r>
          </a:p>
          <a:p>
            <a:r>
              <a:rPr lang="en-US" dirty="0"/>
              <a:t>Faculty</a:t>
            </a:r>
          </a:p>
          <a:p>
            <a:pPr lvl="1"/>
            <a:r>
              <a:rPr lang="en-US" dirty="0"/>
              <a:t>Associate Deans for Research</a:t>
            </a:r>
          </a:p>
          <a:p>
            <a:endParaRPr lang="en-US" dirty="0"/>
          </a:p>
        </p:txBody>
      </p:sp>
      <p:sp>
        <p:nvSpPr>
          <p:cNvPr id="3" name="TextBox 2"/>
          <p:cNvSpPr txBox="1"/>
          <p:nvPr/>
        </p:nvSpPr>
        <p:spPr>
          <a:xfrm>
            <a:off x="374039" y="377404"/>
            <a:ext cx="8370818" cy="492443"/>
          </a:xfrm>
          <a:prstGeom prst="rect">
            <a:avLst/>
          </a:prstGeom>
          <a:noFill/>
        </p:spPr>
        <p:txBody>
          <a:bodyPr wrap="square" rtlCol="0">
            <a:spAutoFit/>
          </a:bodyPr>
          <a:lstStyle/>
          <a:p>
            <a:r>
              <a:rPr lang="en-US" sz="2600" b="1">
                <a:solidFill>
                  <a:schemeClr val="bg1"/>
                </a:solidFill>
                <a:latin typeface="Arial"/>
                <a:cs typeface="Arial"/>
              </a:rPr>
              <a:t>Title to go here</a:t>
            </a:r>
            <a:endParaRPr lang="en-US" sz="2600">
              <a:solidFill>
                <a:schemeClr val="bg1"/>
              </a:solidFill>
              <a:latin typeface="Arial"/>
              <a:cs typeface="Arial"/>
            </a:endParaRPr>
          </a:p>
        </p:txBody>
      </p:sp>
      <p:pic>
        <p:nvPicPr>
          <p:cNvPr id="6" name="black.png"/>
          <p:cNvPicPr/>
          <p:nvPr/>
        </p:nvPicPr>
        <p:blipFill>
          <a:blip r:embed="rId3" r:link="rId4">
            <a:extLst>
              <a:ext uri="{28A0092B-C50C-407E-A947-70E740481C1C}">
                <a14:useLocalDpi xmlns:a14="http://schemas.microsoft.com/office/drawing/2010/main" val="0"/>
              </a:ext>
            </a:extLst>
          </a:blip>
          <a:stretch>
            <a:fillRect/>
          </a:stretch>
        </p:blipFill>
        <p:spPr>
          <a:xfrm>
            <a:off x="7328831" y="5875656"/>
            <a:ext cx="1783419" cy="945297"/>
          </a:xfrm>
          <a:prstGeom prst="rect">
            <a:avLst/>
          </a:prstGeom>
        </p:spPr>
      </p:pic>
      <p:sp>
        <p:nvSpPr>
          <p:cNvPr id="7" name="Text Box 3"/>
          <p:cNvSpPr txBox="1"/>
          <p:nvPr/>
        </p:nvSpPr>
        <p:spPr>
          <a:xfrm>
            <a:off x="166144" y="6033658"/>
            <a:ext cx="1956874" cy="595571"/>
          </a:xfrm>
          <a:prstGeom prst="rect">
            <a:avLst/>
          </a:prstGeom>
          <a:noFill/>
          <a:ln>
            <a:noFill/>
          </a:ln>
          <a:effectLst/>
          <a:extLst>
            <a:ext uri="{C572A759-6A51-4108-AA02-DFA0A04FC94B}">
              <ma14:wrappingTextBoxFlag xmlns=""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425"/>
              </a:spcBef>
              <a:spcAft>
                <a:spcPts val="0"/>
              </a:spcAft>
            </a:pPr>
            <a:r>
              <a:rPr lang="en-US" sz="800" b="1" dirty="0" err="1">
                <a:effectLst/>
                <a:latin typeface="Arial"/>
                <a:ea typeface="ＭＳ 明朝"/>
                <a:cs typeface="MinionPro-Regular"/>
              </a:rPr>
              <a:t>Ollscoil</a:t>
            </a:r>
            <a:r>
              <a:rPr lang="en-US" sz="800" b="1" dirty="0">
                <a:effectLst/>
                <a:latin typeface="Arial"/>
                <a:ea typeface="ＭＳ 明朝"/>
                <a:cs typeface="MinionPro-Regular"/>
              </a:rPr>
              <a:t> </a:t>
            </a:r>
            <a:r>
              <a:rPr lang="en-US" sz="800" b="1" dirty="0" err="1">
                <a:effectLst/>
                <a:latin typeface="Arial"/>
                <a:ea typeface="ＭＳ 明朝"/>
                <a:cs typeface="MinionPro-Regular"/>
              </a:rPr>
              <a:t>Mhá</a:t>
            </a:r>
            <a:r>
              <a:rPr lang="en-US" sz="800" b="1" dirty="0">
                <a:effectLst/>
                <a:latin typeface="Arial"/>
                <a:ea typeface="ＭＳ 明朝"/>
                <a:cs typeface="MinionPro-Regular"/>
              </a:rPr>
              <a:t> </a:t>
            </a:r>
            <a:r>
              <a:rPr lang="en-US" sz="800" b="1" dirty="0" err="1">
                <a:effectLst/>
                <a:latin typeface="Arial"/>
                <a:ea typeface="ＭＳ 明朝"/>
                <a:cs typeface="MinionPro-Regular"/>
              </a:rPr>
              <a:t>Nuad</a:t>
            </a:r>
            <a:br>
              <a:rPr lang="en-US" sz="800" b="1" dirty="0">
                <a:effectLst/>
                <a:latin typeface="Arial"/>
                <a:ea typeface="ＭＳ 明朝"/>
                <a:cs typeface="MinionPro-Regular"/>
              </a:rPr>
            </a:br>
            <a:r>
              <a:rPr lang="en-US" sz="800" b="1" dirty="0">
                <a:effectLst/>
                <a:latin typeface="Arial"/>
                <a:ea typeface="ＭＳ 明朝"/>
                <a:cs typeface="MinionPro-Regular"/>
              </a:rPr>
              <a:t>Maynooth University</a:t>
            </a:r>
            <a:endParaRPr lang="en-US" sz="800" dirty="0">
              <a:effectLst/>
              <a:latin typeface="MinionPro-Regular"/>
              <a:ea typeface="ＭＳ 明朝"/>
              <a:cs typeface="MinionPro-Regular"/>
            </a:endParaRPr>
          </a:p>
          <a:p>
            <a:pPr marL="0" marR="0">
              <a:spcBef>
                <a:spcPts val="425"/>
              </a:spcBef>
              <a:spcAft>
                <a:spcPts val="0"/>
              </a:spcAft>
            </a:pPr>
            <a:r>
              <a:rPr lang="en-US" sz="800" dirty="0">
                <a:effectLst/>
                <a:latin typeface="Arial"/>
                <a:ea typeface="ＭＳ 明朝"/>
                <a:cs typeface="MinionPro-Regular"/>
              </a:rPr>
              <a:t>An </a:t>
            </a:r>
            <a:r>
              <a:rPr lang="en-US" sz="800" dirty="0" err="1">
                <a:effectLst/>
                <a:latin typeface="Arial"/>
                <a:ea typeface="ＭＳ 明朝"/>
                <a:cs typeface="MinionPro-Regular"/>
              </a:rPr>
              <a:t>tAcadamh</a:t>
            </a:r>
            <a:r>
              <a:rPr lang="en-US" sz="800" dirty="0">
                <a:effectLst/>
                <a:latin typeface="Arial"/>
                <a:ea typeface="ＭＳ 明朝"/>
                <a:cs typeface="MinionPro-Regular"/>
              </a:rPr>
              <a:t> </a:t>
            </a:r>
            <a:r>
              <a:rPr lang="en-US" sz="800" dirty="0" err="1">
                <a:effectLst/>
                <a:latin typeface="Arial"/>
                <a:ea typeface="ＭＳ 明朝"/>
                <a:cs typeface="MinionPro-Regular"/>
              </a:rPr>
              <a:t>Taighde</a:t>
            </a:r>
            <a:r>
              <a:rPr lang="en-US" sz="800" dirty="0">
                <a:effectLst/>
                <a:latin typeface="Arial"/>
                <a:ea typeface="ＭＳ 明朝"/>
                <a:cs typeface="MinionPro-Regular"/>
              </a:rPr>
              <a:t> </a:t>
            </a:r>
            <a:r>
              <a:rPr lang="en-US" sz="800" dirty="0" err="1">
                <a:effectLst/>
                <a:latin typeface="Arial"/>
                <a:ea typeface="ＭＳ 明朝"/>
                <a:cs typeface="MinionPro-Regular"/>
              </a:rPr>
              <a:t>Iarchéime</a:t>
            </a:r>
            <a:r>
              <a:rPr lang="en-US" sz="800" dirty="0">
                <a:effectLst/>
                <a:latin typeface="Arial"/>
                <a:ea typeface="ＭＳ 明朝"/>
                <a:cs typeface="MinionPro-Regular"/>
              </a:rPr>
              <a:t>/ Graduate Research Academy</a:t>
            </a:r>
            <a:endParaRPr lang="en-US" sz="800" dirty="0">
              <a:effectLst/>
              <a:latin typeface="MinionPro-Regular"/>
              <a:ea typeface="ＭＳ 明朝"/>
              <a:cs typeface="MinionPro-Regular"/>
            </a:endParaRPr>
          </a:p>
        </p:txBody>
      </p:sp>
      <p:pic>
        <p:nvPicPr>
          <p:cNvPr id="8" name="Picture 7">
            <a:extLst>
              <a:ext uri="{FF2B5EF4-FFF2-40B4-BE49-F238E27FC236}">
                <a16:creationId xmlns:a16="http://schemas.microsoft.com/office/drawing/2014/main" id="{C275FFE7-F0D1-D615-4936-0E38FF3EEBEE}"/>
              </a:ext>
            </a:extLst>
          </p:cNvPr>
          <p:cNvPicPr>
            <a:picLocks noChangeAspect="1"/>
          </p:cNvPicPr>
          <p:nvPr/>
        </p:nvPicPr>
        <p:blipFill>
          <a:blip r:embed="rId5"/>
          <a:stretch>
            <a:fillRect/>
          </a:stretch>
        </p:blipFill>
        <p:spPr>
          <a:xfrm>
            <a:off x="0" y="5779476"/>
            <a:ext cx="9144000" cy="126343"/>
          </a:xfrm>
          <a:prstGeom prst="rect">
            <a:avLst/>
          </a:prstGeom>
        </p:spPr>
      </p:pic>
      <p:pic>
        <p:nvPicPr>
          <p:cNvPr id="9" name="Picture 8">
            <a:extLst>
              <a:ext uri="{FF2B5EF4-FFF2-40B4-BE49-F238E27FC236}">
                <a16:creationId xmlns:a16="http://schemas.microsoft.com/office/drawing/2014/main" id="{9DB22818-05EC-5010-7657-01D0865C970B}"/>
              </a:ext>
            </a:extLst>
          </p:cNvPr>
          <p:cNvPicPr>
            <a:picLocks noChangeAspect="1"/>
          </p:cNvPicPr>
          <p:nvPr/>
        </p:nvPicPr>
        <p:blipFill>
          <a:blip r:embed="rId5"/>
          <a:stretch>
            <a:fillRect/>
          </a:stretch>
        </p:blipFill>
        <p:spPr>
          <a:xfrm>
            <a:off x="0" y="-26125"/>
            <a:ext cx="9144000" cy="978306"/>
          </a:xfrm>
          <a:prstGeom prst="rect">
            <a:avLst/>
          </a:prstGeom>
        </p:spPr>
      </p:pic>
      <p:sp>
        <p:nvSpPr>
          <p:cNvPr id="4" name="TextBox 3"/>
          <p:cNvSpPr txBox="1"/>
          <p:nvPr/>
        </p:nvSpPr>
        <p:spPr>
          <a:xfrm>
            <a:off x="573611" y="170640"/>
            <a:ext cx="8370818" cy="584775"/>
          </a:xfrm>
          <a:prstGeom prst="rect">
            <a:avLst/>
          </a:prstGeom>
          <a:noFill/>
        </p:spPr>
        <p:txBody>
          <a:bodyPr wrap="square" rtlCol="0">
            <a:spAutoFit/>
          </a:bodyPr>
          <a:lstStyle/>
          <a:p>
            <a:r>
              <a:rPr lang="en-US" sz="3200" dirty="0">
                <a:solidFill>
                  <a:schemeClr val="bg1"/>
                </a:solidFill>
                <a:latin typeface="Arial"/>
                <a:cs typeface="Arial"/>
              </a:rPr>
              <a:t>Important contacts </a:t>
            </a:r>
          </a:p>
        </p:txBody>
      </p:sp>
      <p:sp>
        <p:nvSpPr>
          <p:cNvPr id="2" name="TextBox 1">
            <a:extLst>
              <a:ext uri="{FF2B5EF4-FFF2-40B4-BE49-F238E27FC236}">
                <a16:creationId xmlns:a16="http://schemas.microsoft.com/office/drawing/2014/main" id="{1189E086-7817-86E5-4F46-80D383A8CFE5}"/>
              </a:ext>
            </a:extLst>
          </p:cNvPr>
          <p:cNvSpPr txBox="1"/>
          <p:nvPr/>
        </p:nvSpPr>
        <p:spPr>
          <a:xfrm>
            <a:off x="6278880" y="2729495"/>
            <a:ext cx="1941660" cy="646331"/>
          </a:xfrm>
          <a:prstGeom prst="rect">
            <a:avLst/>
          </a:prstGeom>
          <a:noFill/>
        </p:spPr>
        <p:txBody>
          <a:bodyPr wrap="square" rtlCol="0">
            <a:spAutoFit/>
          </a:bodyPr>
          <a:lstStyle/>
          <a:p>
            <a:pPr algn="ctr"/>
            <a:r>
              <a:rPr lang="en-US" dirty="0"/>
              <a:t>Dept Handbook &amp; Induction</a:t>
            </a:r>
          </a:p>
        </p:txBody>
      </p:sp>
    </p:spTree>
    <p:extLst>
      <p:ext uri="{BB962C8B-B14F-4D97-AF65-F5344CB8AC3E}">
        <p14:creationId xmlns:p14="http://schemas.microsoft.com/office/powerpoint/2010/main" val="15471076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74039" y="377404"/>
            <a:ext cx="8370818" cy="492443"/>
          </a:xfrm>
          <a:prstGeom prst="rect">
            <a:avLst/>
          </a:prstGeom>
          <a:noFill/>
        </p:spPr>
        <p:txBody>
          <a:bodyPr wrap="square" rtlCol="0">
            <a:spAutoFit/>
          </a:bodyPr>
          <a:lstStyle/>
          <a:p>
            <a:r>
              <a:rPr lang="en-US" sz="2600" b="1">
                <a:solidFill>
                  <a:schemeClr val="bg1"/>
                </a:solidFill>
                <a:latin typeface="Arial"/>
                <a:cs typeface="Arial"/>
              </a:rPr>
              <a:t>Title to go here</a:t>
            </a:r>
            <a:endParaRPr lang="en-US" sz="2600">
              <a:solidFill>
                <a:schemeClr val="bg1"/>
              </a:solidFill>
              <a:latin typeface="Arial"/>
              <a:cs typeface="Arial"/>
            </a:endParaRPr>
          </a:p>
        </p:txBody>
      </p:sp>
      <p:sp>
        <p:nvSpPr>
          <p:cNvPr id="4" name="TextBox 3"/>
          <p:cNvSpPr txBox="1"/>
          <p:nvPr/>
        </p:nvSpPr>
        <p:spPr>
          <a:xfrm>
            <a:off x="374039" y="1527662"/>
            <a:ext cx="8370818" cy="1477328"/>
          </a:xfrm>
          <a:prstGeom prst="rect">
            <a:avLst/>
          </a:prstGeom>
          <a:noFill/>
        </p:spPr>
        <p:txBody>
          <a:bodyPr wrap="square" rtlCol="0">
            <a:spAutoFit/>
          </a:bodyPr>
          <a:lstStyle/>
          <a:p>
            <a:pPr marL="285750" indent="-285750">
              <a:buFont typeface="Arial"/>
              <a:buChar char="•"/>
            </a:pPr>
            <a:r>
              <a:rPr lang="en-US" b="1">
                <a:solidFill>
                  <a:srgbClr val="006778"/>
                </a:solidFill>
                <a:latin typeface="Arial"/>
                <a:cs typeface="Arial"/>
              </a:rPr>
              <a:t>Bullet point 1</a:t>
            </a:r>
          </a:p>
          <a:p>
            <a:pPr marL="285750" indent="-285750">
              <a:buFont typeface="Arial"/>
              <a:buChar char="•"/>
            </a:pPr>
            <a:r>
              <a:rPr lang="en-US" b="1">
                <a:solidFill>
                  <a:srgbClr val="006778"/>
                </a:solidFill>
                <a:latin typeface="Arial"/>
                <a:cs typeface="Arial"/>
              </a:rPr>
              <a:t>Bullet point 2</a:t>
            </a:r>
          </a:p>
          <a:p>
            <a:pPr marL="285750" indent="-285750">
              <a:buFont typeface="Arial"/>
              <a:buChar char="•"/>
            </a:pPr>
            <a:r>
              <a:rPr lang="en-US" b="1">
                <a:solidFill>
                  <a:srgbClr val="006778"/>
                </a:solidFill>
                <a:latin typeface="Arial"/>
                <a:cs typeface="Arial"/>
              </a:rPr>
              <a:t>Bullet point 3</a:t>
            </a:r>
          </a:p>
          <a:p>
            <a:pPr marL="285750" indent="-285750">
              <a:buFont typeface="Arial"/>
              <a:buChar char="•"/>
            </a:pPr>
            <a:r>
              <a:rPr lang="en-US" b="1">
                <a:solidFill>
                  <a:srgbClr val="006778"/>
                </a:solidFill>
                <a:latin typeface="Arial"/>
                <a:cs typeface="Arial"/>
              </a:rPr>
              <a:t>Bullet point 4</a:t>
            </a:r>
          </a:p>
          <a:p>
            <a:pPr marL="285750" indent="-285750">
              <a:buFont typeface="Arial"/>
              <a:buChar char="•"/>
            </a:pPr>
            <a:r>
              <a:rPr lang="en-US" b="1">
                <a:solidFill>
                  <a:srgbClr val="006778"/>
                </a:solidFill>
                <a:latin typeface="Arial"/>
                <a:cs typeface="Arial"/>
              </a:rPr>
              <a:t>Bullet point 5</a:t>
            </a:r>
            <a:endParaRPr lang="en-US">
              <a:solidFill>
                <a:srgbClr val="006778"/>
              </a:solidFill>
              <a:latin typeface="Arial"/>
              <a:cs typeface="Arial"/>
            </a:endParaRPr>
          </a:p>
        </p:txBody>
      </p:sp>
      <p:pic>
        <p:nvPicPr>
          <p:cNvPr id="5" name="Picture 4" descr="Teal Version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black.png"/>
          <p:cNvPicPr/>
          <p:nvPr/>
        </p:nvPicPr>
        <p:blipFill>
          <a:blip r:embed="rId3" r:link="rId4">
            <a:extLst>
              <a:ext uri="{28A0092B-C50C-407E-A947-70E740481C1C}">
                <a14:useLocalDpi xmlns:a14="http://schemas.microsoft.com/office/drawing/2010/main" val="0"/>
              </a:ext>
            </a:extLst>
          </a:blip>
          <a:stretch>
            <a:fillRect/>
          </a:stretch>
        </p:blipFill>
        <p:spPr>
          <a:xfrm>
            <a:off x="7328831" y="5875656"/>
            <a:ext cx="1783419" cy="945297"/>
          </a:xfrm>
          <a:prstGeom prst="rect">
            <a:avLst/>
          </a:prstGeom>
        </p:spPr>
      </p:pic>
      <p:sp>
        <p:nvSpPr>
          <p:cNvPr id="9" name="TextBox 8">
            <a:extLst>
              <a:ext uri="{FF2B5EF4-FFF2-40B4-BE49-F238E27FC236}">
                <a16:creationId xmlns:a16="http://schemas.microsoft.com/office/drawing/2014/main" id="{2A29CC16-8DB1-36A9-B940-C1296B4A5F44}"/>
              </a:ext>
            </a:extLst>
          </p:cNvPr>
          <p:cNvSpPr txBox="1"/>
          <p:nvPr/>
        </p:nvSpPr>
        <p:spPr>
          <a:xfrm>
            <a:off x="621637" y="366180"/>
            <a:ext cx="7157358" cy="584775"/>
          </a:xfrm>
          <a:prstGeom prst="rect">
            <a:avLst/>
          </a:prstGeom>
          <a:noFill/>
        </p:spPr>
        <p:txBody>
          <a:bodyPr wrap="square" rtlCol="0">
            <a:spAutoFit/>
          </a:bodyPr>
          <a:lstStyle/>
          <a:p>
            <a:r>
              <a:rPr lang="en-US" sz="3200" b="1">
                <a:solidFill>
                  <a:schemeClr val="bg1"/>
                </a:solidFill>
              </a:rPr>
              <a:t>The Faculties</a:t>
            </a:r>
            <a:endParaRPr lang="en-US">
              <a:solidFill>
                <a:schemeClr val="bg1"/>
              </a:solidFill>
              <a:latin typeface="Arial"/>
              <a:cs typeface="Arial"/>
            </a:endParaRPr>
          </a:p>
        </p:txBody>
      </p:sp>
      <p:sp>
        <p:nvSpPr>
          <p:cNvPr id="8" name="TextBox 7">
            <a:extLst>
              <a:ext uri="{FF2B5EF4-FFF2-40B4-BE49-F238E27FC236}">
                <a16:creationId xmlns:a16="http://schemas.microsoft.com/office/drawing/2014/main" id="{A9559ACA-741C-2F2D-5130-B954E382CBBA}"/>
              </a:ext>
            </a:extLst>
          </p:cNvPr>
          <p:cNvSpPr txBox="1"/>
          <p:nvPr/>
        </p:nvSpPr>
        <p:spPr>
          <a:xfrm>
            <a:off x="516835" y="979345"/>
            <a:ext cx="8228022" cy="369332"/>
          </a:xfrm>
          <a:prstGeom prst="rect">
            <a:avLst/>
          </a:prstGeom>
          <a:noFill/>
        </p:spPr>
        <p:txBody>
          <a:bodyPr wrap="square">
            <a:spAutoFit/>
          </a:bodyPr>
          <a:lstStyle/>
          <a:p>
            <a:r>
              <a:rPr lang="en-US" dirty="0"/>
              <a:t>There are three Faculties within which there are Departments/Schools</a:t>
            </a:r>
            <a:endParaRPr lang="en-IE" dirty="0"/>
          </a:p>
        </p:txBody>
      </p:sp>
      <p:sp>
        <p:nvSpPr>
          <p:cNvPr id="10" name="Text Box 3">
            <a:extLst>
              <a:ext uri="{FF2B5EF4-FFF2-40B4-BE49-F238E27FC236}">
                <a16:creationId xmlns:a16="http://schemas.microsoft.com/office/drawing/2014/main" id="{B8B46780-A99A-A940-3209-8223B0F6C69E}"/>
              </a:ext>
            </a:extLst>
          </p:cNvPr>
          <p:cNvSpPr txBox="1"/>
          <p:nvPr/>
        </p:nvSpPr>
        <p:spPr>
          <a:xfrm>
            <a:off x="166144" y="6033658"/>
            <a:ext cx="1956874" cy="595571"/>
          </a:xfrm>
          <a:prstGeom prst="rect">
            <a:avLst/>
          </a:prstGeom>
          <a:noFill/>
          <a:ln>
            <a:noFill/>
          </a:ln>
          <a:effectLst/>
          <a:extLst>
            <a:ext uri="{C572A759-6A51-4108-AA02-DFA0A04FC94B}">
              <ma14:wrappingTextBoxFlag xmlns=""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425"/>
              </a:spcBef>
              <a:spcAft>
                <a:spcPts val="0"/>
              </a:spcAft>
            </a:pPr>
            <a:r>
              <a:rPr lang="en-US" sz="800" b="1" dirty="0" err="1">
                <a:effectLst/>
                <a:latin typeface="Arial"/>
                <a:ea typeface="ＭＳ 明朝"/>
                <a:cs typeface="MinionPro-Regular"/>
              </a:rPr>
              <a:t>Ollscoil</a:t>
            </a:r>
            <a:r>
              <a:rPr lang="en-US" sz="800" b="1" dirty="0">
                <a:effectLst/>
                <a:latin typeface="Arial"/>
                <a:ea typeface="ＭＳ 明朝"/>
                <a:cs typeface="MinionPro-Regular"/>
              </a:rPr>
              <a:t> </a:t>
            </a:r>
            <a:r>
              <a:rPr lang="en-US" sz="800" b="1" dirty="0" err="1">
                <a:effectLst/>
                <a:latin typeface="Arial"/>
                <a:ea typeface="ＭＳ 明朝"/>
                <a:cs typeface="MinionPro-Regular"/>
              </a:rPr>
              <a:t>Mhá</a:t>
            </a:r>
            <a:r>
              <a:rPr lang="en-US" sz="800" b="1" dirty="0">
                <a:effectLst/>
                <a:latin typeface="Arial"/>
                <a:ea typeface="ＭＳ 明朝"/>
                <a:cs typeface="MinionPro-Regular"/>
              </a:rPr>
              <a:t> </a:t>
            </a:r>
            <a:r>
              <a:rPr lang="en-US" sz="800" b="1" dirty="0" err="1">
                <a:effectLst/>
                <a:latin typeface="Arial"/>
                <a:ea typeface="ＭＳ 明朝"/>
                <a:cs typeface="MinionPro-Regular"/>
              </a:rPr>
              <a:t>Nuad</a:t>
            </a:r>
            <a:br>
              <a:rPr lang="en-US" sz="800" b="1" dirty="0">
                <a:effectLst/>
                <a:latin typeface="Arial"/>
                <a:ea typeface="ＭＳ 明朝"/>
                <a:cs typeface="MinionPro-Regular"/>
              </a:rPr>
            </a:br>
            <a:r>
              <a:rPr lang="en-US" sz="800" b="1" dirty="0">
                <a:effectLst/>
                <a:latin typeface="Arial"/>
                <a:ea typeface="ＭＳ 明朝"/>
                <a:cs typeface="MinionPro-Regular"/>
              </a:rPr>
              <a:t>Maynooth University</a:t>
            </a:r>
            <a:endParaRPr lang="en-US" sz="800" dirty="0">
              <a:effectLst/>
              <a:latin typeface="MinionPro-Regular"/>
              <a:ea typeface="ＭＳ 明朝"/>
              <a:cs typeface="MinionPro-Regular"/>
            </a:endParaRPr>
          </a:p>
          <a:p>
            <a:pPr>
              <a:spcBef>
                <a:spcPts val="425"/>
              </a:spcBef>
            </a:pPr>
            <a:r>
              <a:rPr lang="en-US" sz="900" dirty="0">
                <a:latin typeface="Arial"/>
                <a:ea typeface="ＭＳ 明朝"/>
                <a:cs typeface="Arial"/>
              </a:rPr>
              <a:t>An </a:t>
            </a:r>
            <a:r>
              <a:rPr lang="en-US" sz="900" dirty="0" err="1">
                <a:latin typeface="Arial"/>
                <a:ea typeface="ＭＳ 明朝"/>
                <a:cs typeface="Arial"/>
              </a:rPr>
              <a:t>tAcadamh</a:t>
            </a:r>
            <a:r>
              <a:rPr lang="en-US" sz="900" dirty="0">
                <a:latin typeface="Arial"/>
                <a:ea typeface="ＭＳ 明朝"/>
                <a:cs typeface="Arial"/>
              </a:rPr>
              <a:t> </a:t>
            </a:r>
            <a:r>
              <a:rPr lang="en-US" sz="900" dirty="0" err="1">
                <a:latin typeface="Arial"/>
                <a:ea typeface="ＭＳ 明朝"/>
                <a:cs typeface="Arial"/>
              </a:rPr>
              <a:t>Taighde</a:t>
            </a:r>
            <a:r>
              <a:rPr lang="en-US" sz="900" dirty="0">
                <a:latin typeface="Arial"/>
                <a:ea typeface="ＭＳ 明朝"/>
                <a:cs typeface="Arial"/>
              </a:rPr>
              <a:t> </a:t>
            </a:r>
            <a:r>
              <a:rPr lang="en-US" sz="900" dirty="0" err="1">
                <a:latin typeface="Arial"/>
                <a:ea typeface="ＭＳ 明朝"/>
                <a:cs typeface="Arial"/>
              </a:rPr>
              <a:t>Iarchéime</a:t>
            </a:r>
            <a:r>
              <a:rPr lang="en-US" sz="900" dirty="0">
                <a:latin typeface="Arial"/>
                <a:ea typeface="ＭＳ 明朝"/>
                <a:cs typeface="Arial"/>
              </a:rPr>
              <a:t>/ Graduate Research Academy</a:t>
            </a:r>
          </a:p>
        </p:txBody>
      </p:sp>
      <p:pic>
        <p:nvPicPr>
          <p:cNvPr id="7" name="Picture 6">
            <a:extLst>
              <a:ext uri="{FF2B5EF4-FFF2-40B4-BE49-F238E27FC236}">
                <a16:creationId xmlns:a16="http://schemas.microsoft.com/office/drawing/2014/main" id="{094D7798-D0FC-3EBE-24F0-C64C1DA6FEFA}"/>
              </a:ext>
            </a:extLst>
          </p:cNvPr>
          <p:cNvPicPr>
            <a:picLocks noChangeAspect="1"/>
          </p:cNvPicPr>
          <p:nvPr/>
        </p:nvPicPr>
        <p:blipFill>
          <a:blip r:embed="rId5"/>
          <a:stretch>
            <a:fillRect/>
          </a:stretch>
        </p:blipFill>
        <p:spPr>
          <a:xfrm>
            <a:off x="807720" y="1348677"/>
            <a:ext cx="7190232" cy="4418883"/>
          </a:xfrm>
          <a:prstGeom prst="rect">
            <a:avLst/>
          </a:prstGeom>
        </p:spPr>
      </p:pic>
    </p:spTree>
    <p:extLst>
      <p:ext uri="{BB962C8B-B14F-4D97-AF65-F5344CB8AC3E}">
        <p14:creationId xmlns:p14="http://schemas.microsoft.com/office/powerpoint/2010/main" val="10783768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74039" y="377404"/>
            <a:ext cx="8370818" cy="492443"/>
          </a:xfrm>
          <a:prstGeom prst="rect">
            <a:avLst/>
          </a:prstGeom>
          <a:noFill/>
        </p:spPr>
        <p:txBody>
          <a:bodyPr wrap="square" rtlCol="0">
            <a:spAutoFit/>
          </a:bodyPr>
          <a:lstStyle/>
          <a:p>
            <a:r>
              <a:rPr lang="en-US" sz="2600" b="1">
                <a:solidFill>
                  <a:schemeClr val="bg1"/>
                </a:solidFill>
                <a:latin typeface="Arial"/>
                <a:cs typeface="Arial"/>
              </a:rPr>
              <a:t>Title to go here</a:t>
            </a:r>
            <a:endParaRPr lang="en-US" sz="2600">
              <a:solidFill>
                <a:schemeClr val="bg1"/>
              </a:solidFill>
              <a:latin typeface="Arial"/>
              <a:cs typeface="Arial"/>
            </a:endParaRPr>
          </a:p>
        </p:txBody>
      </p:sp>
      <p:sp>
        <p:nvSpPr>
          <p:cNvPr id="4" name="TextBox 3"/>
          <p:cNvSpPr txBox="1"/>
          <p:nvPr/>
        </p:nvSpPr>
        <p:spPr>
          <a:xfrm>
            <a:off x="374039" y="1527662"/>
            <a:ext cx="8370818" cy="1477328"/>
          </a:xfrm>
          <a:prstGeom prst="rect">
            <a:avLst/>
          </a:prstGeom>
          <a:noFill/>
        </p:spPr>
        <p:txBody>
          <a:bodyPr wrap="square" rtlCol="0">
            <a:spAutoFit/>
          </a:bodyPr>
          <a:lstStyle/>
          <a:p>
            <a:pPr marL="285750" indent="-285750">
              <a:buFont typeface="Arial"/>
              <a:buChar char="•"/>
            </a:pPr>
            <a:r>
              <a:rPr lang="en-US" b="1">
                <a:solidFill>
                  <a:srgbClr val="006778"/>
                </a:solidFill>
                <a:latin typeface="Arial"/>
                <a:cs typeface="Arial"/>
              </a:rPr>
              <a:t>Bullet point 1</a:t>
            </a:r>
          </a:p>
          <a:p>
            <a:pPr marL="285750" indent="-285750">
              <a:buFont typeface="Arial"/>
              <a:buChar char="•"/>
            </a:pPr>
            <a:r>
              <a:rPr lang="en-US" b="1">
                <a:solidFill>
                  <a:srgbClr val="006778"/>
                </a:solidFill>
                <a:latin typeface="Arial"/>
                <a:cs typeface="Arial"/>
              </a:rPr>
              <a:t>Bullet point 2</a:t>
            </a:r>
          </a:p>
          <a:p>
            <a:pPr marL="285750" indent="-285750">
              <a:buFont typeface="Arial"/>
              <a:buChar char="•"/>
            </a:pPr>
            <a:r>
              <a:rPr lang="en-US" b="1">
                <a:solidFill>
                  <a:srgbClr val="006778"/>
                </a:solidFill>
                <a:latin typeface="Arial"/>
                <a:cs typeface="Arial"/>
              </a:rPr>
              <a:t>Bullet point 3</a:t>
            </a:r>
          </a:p>
          <a:p>
            <a:pPr marL="285750" indent="-285750">
              <a:buFont typeface="Arial"/>
              <a:buChar char="•"/>
            </a:pPr>
            <a:r>
              <a:rPr lang="en-US" b="1">
                <a:solidFill>
                  <a:srgbClr val="006778"/>
                </a:solidFill>
                <a:latin typeface="Arial"/>
                <a:cs typeface="Arial"/>
              </a:rPr>
              <a:t>Bullet point 4</a:t>
            </a:r>
          </a:p>
          <a:p>
            <a:pPr marL="285750" indent="-285750">
              <a:buFont typeface="Arial"/>
              <a:buChar char="•"/>
            </a:pPr>
            <a:r>
              <a:rPr lang="en-US" b="1">
                <a:solidFill>
                  <a:srgbClr val="006778"/>
                </a:solidFill>
                <a:latin typeface="Arial"/>
                <a:cs typeface="Arial"/>
              </a:rPr>
              <a:t>Bullet point 5</a:t>
            </a:r>
            <a:endParaRPr lang="en-US">
              <a:solidFill>
                <a:srgbClr val="006778"/>
              </a:solidFill>
              <a:latin typeface="Arial"/>
              <a:cs typeface="Arial"/>
            </a:endParaRPr>
          </a:p>
        </p:txBody>
      </p:sp>
      <p:pic>
        <p:nvPicPr>
          <p:cNvPr id="5" name="Picture 4" descr="Teal Version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black.png"/>
          <p:cNvPicPr/>
          <p:nvPr/>
        </p:nvPicPr>
        <p:blipFill>
          <a:blip r:embed="rId3" r:link="rId4">
            <a:extLst>
              <a:ext uri="{28A0092B-C50C-407E-A947-70E740481C1C}">
                <a14:useLocalDpi xmlns:a14="http://schemas.microsoft.com/office/drawing/2010/main" val="0"/>
              </a:ext>
            </a:extLst>
          </a:blip>
          <a:stretch>
            <a:fillRect/>
          </a:stretch>
        </p:blipFill>
        <p:spPr>
          <a:xfrm>
            <a:off x="7328831" y="5875656"/>
            <a:ext cx="1783419" cy="945297"/>
          </a:xfrm>
          <a:prstGeom prst="rect">
            <a:avLst/>
          </a:prstGeom>
        </p:spPr>
      </p:pic>
      <p:sp>
        <p:nvSpPr>
          <p:cNvPr id="9" name="TextBox 8">
            <a:extLst>
              <a:ext uri="{FF2B5EF4-FFF2-40B4-BE49-F238E27FC236}">
                <a16:creationId xmlns:a16="http://schemas.microsoft.com/office/drawing/2014/main" id="{2A29CC16-8DB1-36A9-B940-C1296B4A5F44}"/>
              </a:ext>
            </a:extLst>
          </p:cNvPr>
          <p:cNvSpPr txBox="1"/>
          <p:nvPr/>
        </p:nvSpPr>
        <p:spPr>
          <a:xfrm>
            <a:off x="621637" y="366180"/>
            <a:ext cx="7157358" cy="584775"/>
          </a:xfrm>
          <a:prstGeom prst="rect">
            <a:avLst/>
          </a:prstGeom>
          <a:noFill/>
        </p:spPr>
        <p:txBody>
          <a:bodyPr wrap="square" rtlCol="0">
            <a:spAutoFit/>
          </a:bodyPr>
          <a:lstStyle/>
          <a:p>
            <a:r>
              <a:rPr lang="en-US" sz="3200" b="1">
                <a:solidFill>
                  <a:schemeClr val="bg1"/>
                </a:solidFill>
              </a:rPr>
              <a:t>The Faculties</a:t>
            </a:r>
            <a:endParaRPr lang="en-US">
              <a:solidFill>
                <a:schemeClr val="bg1"/>
              </a:solidFill>
              <a:latin typeface="Arial"/>
              <a:cs typeface="Arial"/>
            </a:endParaRPr>
          </a:p>
        </p:txBody>
      </p:sp>
      <p:sp>
        <p:nvSpPr>
          <p:cNvPr id="8" name="TextBox 7">
            <a:extLst>
              <a:ext uri="{FF2B5EF4-FFF2-40B4-BE49-F238E27FC236}">
                <a16:creationId xmlns:a16="http://schemas.microsoft.com/office/drawing/2014/main" id="{A9559ACA-741C-2F2D-5130-B954E382CBBA}"/>
              </a:ext>
            </a:extLst>
          </p:cNvPr>
          <p:cNvSpPr txBox="1"/>
          <p:nvPr/>
        </p:nvSpPr>
        <p:spPr>
          <a:xfrm>
            <a:off x="340297" y="949699"/>
            <a:ext cx="8228022" cy="646331"/>
          </a:xfrm>
          <a:prstGeom prst="rect">
            <a:avLst/>
          </a:prstGeom>
          <a:noFill/>
        </p:spPr>
        <p:txBody>
          <a:bodyPr wrap="square">
            <a:spAutoFit/>
          </a:bodyPr>
          <a:lstStyle/>
          <a:p>
            <a:r>
              <a:rPr lang="en-US" b="1"/>
              <a:t>There are also a range of interdisciplinary research institutes and </a:t>
            </a:r>
            <a:r>
              <a:rPr lang="en-US" b="1" err="1"/>
              <a:t>centres</a:t>
            </a:r>
            <a:r>
              <a:rPr lang="en-US" b="1"/>
              <a:t> of which many of you are members</a:t>
            </a:r>
            <a:endParaRPr lang="en-IE" b="1"/>
          </a:p>
        </p:txBody>
      </p:sp>
      <p:pic>
        <p:nvPicPr>
          <p:cNvPr id="10" name="Picture 9">
            <a:extLst>
              <a:ext uri="{FF2B5EF4-FFF2-40B4-BE49-F238E27FC236}">
                <a16:creationId xmlns:a16="http://schemas.microsoft.com/office/drawing/2014/main" id="{B333447E-2083-EFCF-91E3-58ACD1BB72AE}"/>
              </a:ext>
            </a:extLst>
          </p:cNvPr>
          <p:cNvPicPr>
            <a:picLocks noChangeAspect="1"/>
          </p:cNvPicPr>
          <p:nvPr/>
        </p:nvPicPr>
        <p:blipFill>
          <a:blip r:embed="rId5"/>
          <a:stretch>
            <a:fillRect/>
          </a:stretch>
        </p:blipFill>
        <p:spPr>
          <a:xfrm>
            <a:off x="374039" y="1723552"/>
            <a:ext cx="8228022" cy="1666341"/>
          </a:xfrm>
          <a:prstGeom prst="rect">
            <a:avLst/>
          </a:prstGeom>
        </p:spPr>
      </p:pic>
      <p:sp>
        <p:nvSpPr>
          <p:cNvPr id="11" name="TextBox 10">
            <a:extLst>
              <a:ext uri="{FF2B5EF4-FFF2-40B4-BE49-F238E27FC236}">
                <a16:creationId xmlns:a16="http://schemas.microsoft.com/office/drawing/2014/main" id="{E337CADC-B6D0-7F5E-CFA9-441875B12297}"/>
              </a:ext>
            </a:extLst>
          </p:cNvPr>
          <p:cNvSpPr txBox="1"/>
          <p:nvPr/>
        </p:nvSpPr>
        <p:spPr>
          <a:xfrm>
            <a:off x="280574" y="3526939"/>
            <a:ext cx="8228022" cy="369332"/>
          </a:xfrm>
          <a:prstGeom prst="rect">
            <a:avLst/>
          </a:prstGeom>
          <a:noFill/>
        </p:spPr>
        <p:txBody>
          <a:bodyPr wrap="square">
            <a:spAutoFit/>
          </a:bodyPr>
          <a:lstStyle/>
          <a:p>
            <a:r>
              <a:rPr lang="en-US"/>
              <a:t>Each Faculty is represented by an Associate Dean of Research and Innovation</a:t>
            </a:r>
            <a:endParaRPr lang="en-IE"/>
          </a:p>
        </p:txBody>
      </p:sp>
      <p:sp>
        <p:nvSpPr>
          <p:cNvPr id="14" name="TextBox 13">
            <a:extLst>
              <a:ext uri="{FF2B5EF4-FFF2-40B4-BE49-F238E27FC236}">
                <a16:creationId xmlns:a16="http://schemas.microsoft.com/office/drawing/2014/main" id="{3B238790-AA11-13AE-4A63-465BCEB90129}"/>
              </a:ext>
            </a:extLst>
          </p:cNvPr>
          <p:cNvSpPr txBox="1"/>
          <p:nvPr/>
        </p:nvSpPr>
        <p:spPr>
          <a:xfrm>
            <a:off x="293126" y="4648719"/>
            <a:ext cx="5935050" cy="369332"/>
          </a:xfrm>
          <a:prstGeom prst="rect">
            <a:avLst/>
          </a:prstGeom>
          <a:noFill/>
        </p:spPr>
        <p:txBody>
          <a:bodyPr wrap="square">
            <a:spAutoFit/>
          </a:bodyPr>
          <a:lstStyle/>
          <a:p>
            <a:r>
              <a:rPr lang="en-US"/>
              <a:t>Faculty of Social Sciences: Prof. Audra Mockaitis</a:t>
            </a:r>
            <a:endParaRPr lang="en-IE"/>
          </a:p>
        </p:txBody>
      </p:sp>
      <p:sp>
        <p:nvSpPr>
          <p:cNvPr id="15" name="TextBox 14">
            <a:extLst>
              <a:ext uri="{FF2B5EF4-FFF2-40B4-BE49-F238E27FC236}">
                <a16:creationId xmlns:a16="http://schemas.microsoft.com/office/drawing/2014/main" id="{CE0565FA-BB6B-104D-75C2-E70D1A799C0B}"/>
              </a:ext>
            </a:extLst>
          </p:cNvPr>
          <p:cNvSpPr txBox="1"/>
          <p:nvPr/>
        </p:nvSpPr>
        <p:spPr>
          <a:xfrm>
            <a:off x="293126" y="5266705"/>
            <a:ext cx="5378804" cy="369332"/>
          </a:xfrm>
          <a:prstGeom prst="rect">
            <a:avLst/>
          </a:prstGeom>
          <a:noFill/>
        </p:spPr>
        <p:txBody>
          <a:bodyPr wrap="square">
            <a:spAutoFit/>
          </a:bodyPr>
          <a:lstStyle/>
          <a:p>
            <a:r>
              <a:rPr lang="en-US"/>
              <a:t>Faculty of Science &amp; Engineering: Dr Rob Elmes</a:t>
            </a:r>
            <a:endParaRPr lang="en-IE"/>
          </a:p>
        </p:txBody>
      </p:sp>
      <p:pic>
        <p:nvPicPr>
          <p:cNvPr id="1028" name="Picture 4">
            <a:extLst>
              <a:ext uri="{FF2B5EF4-FFF2-40B4-BE49-F238E27FC236}">
                <a16:creationId xmlns:a16="http://schemas.microsoft.com/office/drawing/2014/main" id="{7E9B9C85-9CA0-B74A-35AF-E80106604D6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28757" y="3971342"/>
            <a:ext cx="2312272" cy="152609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a:extLst>
              <a:ext uri="{FF2B5EF4-FFF2-40B4-BE49-F238E27FC236}">
                <a16:creationId xmlns:a16="http://schemas.microsoft.com/office/drawing/2014/main" id="{01B3D109-DBC2-3EA9-9111-60A3116C979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35270" y="3783437"/>
            <a:ext cx="1858633" cy="1226698"/>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06A7B7FF-0622-E3C7-DCD5-9F27BF041140}"/>
              </a:ext>
            </a:extLst>
          </p:cNvPr>
          <p:cNvSpPr txBox="1"/>
          <p:nvPr/>
        </p:nvSpPr>
        <p:spPr>
          <a:xfrm>
            <a:off x="280574" y="4036168"/>
            <a:ext cx="8863426" cy="369332"/>
          </a:xfrm>
          <a:prstGeom prst="rect">
            <a:avLst/>
          </a:prstGeom>
          <a:noFill/>
        </p:spPr>
        <p:txBody>
          <a:bodyPr wrap="square">
            <a:spAutoFit/>
          </a:bodyPr>
          <a:lstStyle/>
          <a:p>
            <a:r>
              <a:rPr lang="en-US"/>
              <a:t>Faculty of Arts, Celtic Studies &amp; Philosophy: Dr Anne O'Brien </a:t>
            </a:r>
            <a:endParaRPr lang="en-IE"/>
          </a:p>
        </p:txBody>
      </p:sp>
      <p:pic>
        <p:nvPicPr>
          <p:cNvPr id="1030" name="Picture 6">
            <a:extLst>
              <a:ext uri="{FF2B5EF4-FFF2-40B4-BE49-F238E27FC236}">
                <a16:creationId xmlns:a16="http://schemas.microsoft.com/office/drawing/2014/main" id="{60FFD66D-BEA5-ADF6-3795-12670AD3AE0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54264" y="4781054"/>
            <a:ext cx="1400267" cy="924176"/>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3">
            <a:extLst>
              <a:ext uri="{FF2B5EF4-FFF2-40B4-BE49-F238E27FC236}">
                <a16:creationId xmlns:a16="http://schemas.microsoft.com/office/drawing/2014/main" id="{BF5D0B96-4E48-482A-8FD5-C6CB90D4F715}"/>
              </a:ext>
            </a:extLst>
          </p:cNvPr>
          <p:cNvSpPr txBox="1"/>
          <p:nvPr/>
        </p:nvSpPr>
        <p:spPr>
          <a:xfrm>
            <a:off x="166144" y="6033658"/>
            <a:ext cx="1956874" cy="595571"/>
          </a:xfrm>
          <a:prstGeom prst="rect">
            <a:avLst/>
          </a:prstGeom>
          <a:noFill/>
          <a:ln>
            <a:noFill/>
          </a:ln>
          <a:effectLst/>
          <a:extLst>
            <a:ext uri="{C572A759-6A51-4108-AA02-DFA0A04FC94B}">
              <ma14:wrappingTextBoxFlag xmlns=""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425"/>
              </a:spcBef>
              <a:spcAft>
                <a:spcPts val="0"/>
              </a:spcAft>
            </a:pPr>
            <a:r>
              <a:rPr lang="en-US" sz="800" b="1" dirty="0" err="1">
                <a:effectLst/>
                <a:latin typeface="Arial"/>
                <a:ea typeface="ＭＳ 明朝"/>
                <a:cs typeface="MinionPro-Regular"/>
              </a:rPr>
              <a:t>Ollscoil</a:t>
            </a:r>
            <a:r>
              <a:rPr lang="en-US" sz="800" b="1" dirty="0">
                <a:effectLst/>
                <a:latin typeface="Arial"/>
                <a:ea typeface="ＭＳ 明朝"/>
                <a:cs typeface="MinionPro-Regular"/>
              </a:rPr>
              <a:t> </a:t>
            </a:r>
            <a:r>
              <a:rPr lang="en-US" sz="800" b="1" dirty="0" err="1">
                <a:effectLst/>
                <a:latin typeface="Arial"/>
                <a:ea typeface="ＭＳ 明朝"/>
                <a:cs typeface="MinionPro-Regular"/>
              </a:rPr>
              <a:t>Mhá</a:t>
            </a:r>
            <a:r>
              <a:rPr lang="en-US" sz="800" b="1" dirty="0">
                <a:effectLst/>
                <a:latin typeface="Arial"/>
                <a:ea typeface="ＭＳ 明朝"/>
                <a:cs typeface="MinionPro-Regular"/>
              </a:rPr>
              <a:t> </a:t>
            </a:r>
            <a:r>
              <a:rPr lang="en-US" sz="800" b="1" dirty="0" err="1">
                <a:effectLst/>
                <a:latin typeface="Arial"/>
                <a:ea typeface="ＭＳ 明朝"/>
                <a:cs typeface="MinionPro-Regular"/>
              </a:rPr>
              <a:t>Nuad</a:t>
            </a:r>
            <a:br>
              <a:rPr lang="en-US" sz="800" b="1" dirty="0">
                <a:effectLst/>
                <a:latin typeface="Arial"/>
                <a:ea typeface="ＭＳ 明朝"/>
                <a:cs typeface="MinionPro-Regular"/>
              </a:rPr>
            </a:br>
            <a:r>
              <a:rPr lang="en-US" sz="800" b="1" dirty="0">
                <a:effectLst/>
                <a:latin typeface="Arial"/>
                <a:ea typeface="ＭＳ 明朝"/>
                <a:cs typeface="MinionPro-Regular"/>
              </a:rPr>
              <a:t>Maynooth University</a:t>
            </a:r>
            <a:endParaRPr lang="en-US" sz="800" dirty="0">
              <a:effectLst/>
              <a:latin typeface="MinionPro-Regular"/>
              <a:ea typeface="ＭＳ 明朝"/>
              <a:cs typeface="MinionPro-Regular"/>
            </a:endParaRPr>
          </a:p>
          <a:p>
            <a:pPr>
              <a:spcBef>
                <a:spcPts val="425"/>
              </a:spcBef>
            </a:pPr>
            <a:r>
              <a:rPr lang="en-US" sz="900" dirty="0">
                <a:latin typeface="Arial"/>
                <a:ea typeface="ＭＳ 明朝"/>
                <a:cs typeface="Arial"/>
              </a:rPr>
              <a:t>An </a:t>
            </a:r>
            <a:r>
              <a:rPr lang="en-US" sz="900" dirty="0" err="1">
                <a:latin typeface="Arial"/>
                <a:ea typeface="ＭＳ 明朝"/>
                <a:cs typeface="Arial"/>
              </a:rPr>
              <a:t>tAcadamh</a:t>
            </a:r>
            <a:r>
              <a:rPr lang="en-US" sz="900" dirty="0">
                <a:latin typeface="Arial"/>
                <a:ea typeface="ＭＳ 明朝"/>
                <a:cs typeface="Arial"/>
              </a:rPr>
              <a:t> </a:t>
            </a:r>
            <a:r>
              <a:rPr lang="en-US" sz="900" dirty="0" err="1">
                <a:latin typeface="Arial"/>
                <a:ea typeface="ＭＳ 明朝"/>
                <a:cs typeface="Arial"/>
              </a:rPr>
              <a:t>Taighde</a:t>
            </a:r>
            <a:r>
              <a:rPr lang="en-US" sz="900" dirty="0">
                <a:latin typeface="Arial"/>
                <a:ea typeface="ＭＳ 明朝"/>
                <a:cs typeface="Arial"/>
              </a:rPr>
              <a:t> </a:t>
            </a:r>
            <a:r>
              <a:rPr lang="en-US" sz="900" dirty="0" err="1">
                <a:latin typeface="Arial"/>
                <a:ea typeface="ＭＳ 明朝"/>
                <a:cs typeface="Arial"/>
              </a:rPr>
              <a:t>Iarchéime</a:t>
            </a:r>
            <a:r>
              <a:rPr lang="en-US" sz="900" dirty="0">
                <a:latin typeface="Arial"/>
                <a:ea typeface="ＭＳ 明朝"/>
                <a:cs typeface="Arial"/>
              </a:rPr>
              <a:t>/ Graduate Research Academy</a:t>
            </a:r>
          </a:p>
        </p:txBody>
      </p:sp>
    </p:spTree>
    <p:extLst>
      <p:ext uri="{BB962C8B-B14F-4D97-AF65-F5344CB8AC3E}">
        <p14:creationId xmlns:p14="http://schemas.microsoft.com/office/powerpoint/2010/main" val="12128545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74039" y="377404"/>
            <a:ext cx="8370818" cy="492443"/>
          </a:xfrm>
          <a:prstGeom prst="rect">
            <a:avLst/>
          </a:prstGeom>
          <a:noFill/>
        </p:spPr>
        <p:txBody>
          <a:bodyPr wrap="square" rtlCol="0">
            <a:spAutoFit/>
          </a:bodyPr>
          <a:lstStyle/>
          <a:p>
            <a:r>
              <a:rPr lang="en-US" sz="2600" b="1">
                <a:solidFill>
                  <a:schemeClr val="bg1"/>
                </a:solidFill>
                <a:latin typeface="Arial"/>
                <a:cs typeface="Arial"/>
              </a:rPr>
              <a:t>Title to go here</a:t>
            </a:r>
            <a:endParaRPr lang="en-US" sz="2600">
              <a:solidFill>
                <a:schemeClr val="bg1"/>
              </a:solidFill>
              <a:latin typeface="Arial"/>
              <a:cs typeface="Arial"/>
            </a:endParaRPr>
          </a:p>
        </p:txBody>
      </p:sp>
      <p:pic>
        <p:nvPicPr>
          <p:cNvPr id="5" name="Picture 4" descr="Teal Version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black.png"/>
          <p:cNvPicPr/>
          <p:nvPr/>
        </p:nvPicPr>
        <p:blipFill>
          <a:blip r:embed="rId3" r:link="rId4">
            <a:extLst>
              <a:ext uri="{28A0092B-C50C-407E-A947-70E740481C1C}">
                <a14:useLocalDpi xmlns:a14="http://schemas.microsoft.com/office/drawing/2010/main" val="0"/>
              </a:ext>
            </a:extLst>
          </a:blip>
          <a:stretch>
            <a:fillRect/>
          </a:stretch>
        </p:blipFill>
        <p:spPr>
          <a:xfrm>
            <a:off x="7328831" y="5875656"/>
            <a:ext cx="1783419" cy="945297"/>
          </a:xfrm>
          <a:prstGeom prst="rect">
            <a:avLst/>
          </a:prstGeom>
        </p:spPr>
      </p:pic>
      <p:sp>
        <p:nvSpPr>
          <p:cNvPr id="9" name="TextBox 8">
            <a:extLst>
              <a:ext uri="{FF2B5EF4-FFF2-40B4-BE49-F238E27FC236}">
                <a16:creationId xmlns:a16="http://schemas.microsoft.com/office/drawing/2014/main" id="{2A29CC16-8DB1-36A9-B940-C1296B4A5F44}"/>
              </a:ext>
            </a:extLst>
          </p:cNvPr>
          <p:cNvSpPr txBox="1"/>
          <p:nvPr/>
        </p:nvSpPr>
        <p:spPr>
          <a:xfrm>
            <a:off x="621637" y="366180"/>
            <a:ext cx="7157358" cy="584775"/>
          </a:xfrm>
          <a:prstGeom prst="rect">
            <a:avLst/>
          </a:prstGeom>
          <a:noFill/>
        </p:spPr>
        <p:txBody>
          <a:bodyPr wrap="square" rtlCol="0">
            <a:spAutoFit/>
          </a:bodyPr>
          <a:lstStyle/>
          <a:p>
            <a:r>
              <a:rPr lang="en-US" sz="3200" b="1">
                <a:solidFill>
                  <a:schemeClr val="bg1"/>
                </a:solidFill>
              </a:rPr>
              <a:t>The Graduate Research Academy</a:t>
            </a:r>
            <a:endParaRPr lang="en-US">
              <a:solidFill>
                <a:schemeClr val="bg1"/>
              </a:solidFill>
              <a:latin typeface="Arial"/>
              <a:cs typeface="Arial"/>
            </a:endParaRPr>
          </a:p>
        </p:txBody>
      </p:sp>
      <p:sp>
        <p:nvSpPr>
          <p:cNvPr id="8" name="TextBox 7">
            <a:extLst>
              <a:ext uri="{FF2B5EF4-FFF2-40B4-BE49-F238E27FC236}">
                <a16:creationId xmlns:a16="http://schemas.microsoft.com/office/drawing/2014/main" id="{B405E2B7-066F-0D01-3F47-0793F16CD4E2}"/>
              </a:ext>
            </a:extLst>
          </p:cNvPr>
          <p:cNvSpPr txBox="1"/>
          <p:nvPr/>
        </p:nvSpPr>
        <p:spPr>
          <a:xfrm>
            <a:off x="1837611" y="998794"/>
            <a:ext cx="5443673" cy="369332"/>
          </a:xfrm>
          <a:prstGeom prst="rect">
            <a:avLst/>
          </a:prstGeom>
          <a:noFill/>
        </p:spPr>
        <p:txBody>
          <a:bodyPr wrap="square">
            <a:spAutoFit/>
          </a:bodyPr>
          <a:lstStyle/>
          <a:p>
            <a:r>
              <a:rPr lang="en-IE" b="1"/>
              <a:t>Research development skills programmes (RDSP)</a:t>
            </a:r>
          </a:p>
        </p:txBody>
      </p:sp>
      <p:sp>
        <p:nvSpPr>
          <p:cNvPr id="14" name="TextBox 13">
            <a:extLst>
              <a:ext uri="{FF2B5EF4-FFF2-40B4-BE49-F238E27FC236}">
                <a16:creationId xmlns:a16="http://schemas.microsoft.com/office/drawing/2014/main" id="{CE15D1AB-AF8F-CD64-0DF7-A4A9D6B91E3A}"/>
              </a:ext>
            </a:extLst>
          </p:cNvPr>
          <p:cNvSpPr txBox="1"/>
          <p:nvPr/>
        </p:nvSpPr>
        <p:spPr>
          <a:xfrm>
            <a:off x="98826" y="1102352"/>
            <a:ext cx="9045174" cy="1754326"/>
          </a:xfrm>
          <a:prstGeom prst="rect">
            <a:avLst/>
          </a:prstGeom>
          <a:noFill/>
        </p:spPr>
        <p:txBody>
          <a:bodyPr wrap="square">
            <a:spAutoFit/>
          </a:bodyPr>
          <a:lstStyle/>
          <a:p>
            <a:pPr algn="just"/>
            <a:endParaRPr lang="en-GB" dirty="0"/>
          </a:p>
          <a:p>
            <a:pPr algn="just"/>
            <a:r>
              <a:rPr lang="en-GB" dirty="0"/>
              <a:t>Draws on the expertise of the Graduate Research Academy and Research Development Office in conjunction with faculties, departments and professional units within the University, to support MU researchers in acquiring the skills and experience necessary to become independent academic researchers and to develop their careers in multiple settings within and beyond academia. </a:t>
            </a:r>
          </a:p>
        </p:txBody>
      </p:sp>
      <p:pic>
        <p:nvPicPr>
          <p:cNvPr id="18" name="Picture 17">
            <a:extLst>
              <a:ext uri="{FF2B5EF4-FFF2-40B4-BE49-F238E27FC236}">
                <a16:creationId xmlns:a16="http://schemas.microsoft.com/office/drawing/2014/main" id="{0FBAEFB6-ABF7-BA6A-4927-EF82B6400482}"/>
              </a:ext>
            </a:extLst>
          </p:cNvPr>
          <p:cNvPicPr>
            <a:picLocks noChangeAspect="1"/>
          </p:cNvPicPr>
          <p:nvPr/>
        </p:nvPicPr>
        <p:blipFill rotWithShape="1">
          <a:blip r:embed="rId5"/>
          <a:srcRect b="49805"/>
          <a:stretch/>
        </p:blipFill>
        <p:spPr>
          <a:xfrm>
            <a:off x="166144" y="3136661"/>
            <a:ext cx="4679662" cy="1968699"/>
          </a:xfrm>
          <a:prstGeom prst="rect">
            <a:avLst/>
          </a:prstGeom>
        </p:spPr>
      </p:pic>
      <p:pic>
        <p:nvPicPr>
          <p:cNvPr id="21" name="Picture 20">
            <a:extLst>
              <a:ext uri="{FF2B5EF4-FFF2-40B4-BE49-F238E27FC236}">
                <a16:creationId xmlns:a16="http://schemas.microsoft.com/office/drawing/2014/main" id="{B522757C-181F-A203-273C-3AEC8BAC1348}"/>
              </a:ext>
            </a:extLst>
          </p:cNvPr>
          <p:cNvPicPr>
            <a:picLocks noChangeAspect="1"/>
          </p:cNvPicPr>
          <p:nvPr/>
        </p:nvPicPr>
        <p:blipFill rotWithShape="1">
          <a:blip r:embed="rId5"/>
          <a:srcRect t="49805"/>
          <a:stretch/>
        </p:blipFill>
        <p:spPr>
          <a:xfrm>
            <a:off x="4630482" y="3136661"/>
            <a:ext cx="4679662" cy="1968699"/>
          </a:xfrm>
          <a:prstGeom prst="rect">
            <a:avLst/>
          </a:prstGeom>
        </p:spPr>
      </p:pic>
      <p:sp>
        <p:nvSpPr>
          <p:cNvPr id="4" name="Text Box 3">
            <a:extLst>
              <a:ext uri="{FF2B5EF4-FFF2-40B4-BE49-F238E27FC236}">
                <a16:creationId xmlns:a16="http://schemas.microsoft.com/office/drawing/2014/main" id="{F9D4CCBB-DFFE-4F6D-F349-12CA96AAA3AB}"/>
              </a:ext>
            </a:extLst>
          </p:cNvPr>
          <p:cNvSpPr txBox="1"/>
          <p:nvPr/>
        </p:nvSpPr>
        <p:spPr>
          <a:xfrm>
            <a:off x="166144" y="6033658"/>
            <a:ext cx="1956874" cy="595571"/>
          </a:xfrm>
          <a:prstGeom prst="rect">
            <a:avLst/>
          </a:prstGeom>
          <a:noFill/>
          <a:ln>
            <a:noFill/>
          </a:ln>
          <a:effectLst/>
          <a:extLst>
            <a:ext uri="{C572A759-6A51-4108-AA02-DFA0A04FC94B}">
              <ma14:wrappingTextBoxFlag xmlns=""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425"/>
              </a:spcBef>
              <a:spcAft>
                <a:spcPts val="0"/>
              </a:spcAft>
            </a:pPr>
            <a:r>
              <a:rPr lang="en-US" sz="800" b="1" dirty="0" err="1">
                <a:effectLst/>
                <a:latin typeface="Arial"/>
                <a:ea typeface="ＭＳ 明朝"/>
                <a:cs typeface="MinionPro-Regular"/>
              </a:rPr>
              <a:t>Ollscoil</a:t>
            </a:r>
            <a:r>
              <a:rPr lang="en-US" sz="800" b="1" dirty="0">
                <a:effectLst/>
                <a:latin typeface="Arial"/>
                <a:ea typeface="ＭＳ 明朝"/>
                <a:cs typeface="MinionPro-Regular"/>
              </a:rPr>
              <a:t> </a:t>
            </a:r>
            <a:r>
              <a:rPr lang="en-US" sz="800" b="1" dirty="0" err="1">
                <a:effectLst/>
                <a:latin typeface="Arial"/>
                <a:ea typeface="ＭＳ 明朝"/>
                <a:cs typeface="MinionPro-Regular"/>
              </a:rPr>
              <a:t>Mhá</a:t>
            </a:r>
            <a:r>
              <a:rPr lang="en-US" sz="800" b="1" dirty="0">
                <a:effectLst/>
                <a:latin typeface="Arial"/>
                <a:ea typeface="ＭＳ 明朝"/>
                <a:cs typeface="MinionPro-Regular"/>
              </a:rPr>
              <a:t> </a:t>
            </a:r>
            <a:r>
              <a:rPr lang="en-US" sz="800" b="1" dirty="0" err="1">
                <a:effectLst/>
                <a:latin typeface="Arial"/>
                <a:ea typeface="ＭＳ 明朝"/>
                <a:cs typeface="MinionPro-Regular"/>
              </a:rPr>
              <a:t>Nuad</a:t>
            </a:r>
            <a:br>
              <a:rPr lang="en-US" sz="800" b="1" dirty="0">
                <a:effectLst/>
                <a:latin typeface="Arial"/>
                <a:ea typeface="ＭＳ 明朝"/>
                <a:cs typeface="MinionPro-Regular"/>
              </a:rPr>
            </a:br>
            <a:r>
              <a:rPr lang="en-US" sz="800" b="1" dirty="0">
                <a:effectLst/>
                <a:latin typeface="Arial"/>
                <a:ea typeface="ＭＳ 明朝"/>
                <a:cs typeface="MinionPro-Regular"/>
              </a:rPr>
              <a:t>Maynooth University</a:t>
            </a:r>
            <a:endParaRPr lang="en-US" sz="800" dirty="0">
              <a:effectLst/>
              <a:latin typeface="MinionPro-Regular"/>
              <a:ea typeface="ＭＳ 明朝"/>
              <a:cs typeface="MinionPro-Regular"/>
            </a:endParaRPr>
          </a:p>
          <a:p>
            <a:pPr>
              <a:spcBef>
                <a:spcPts val="425"/>
              </a:spcBef>
            </a:pPr>
            <a:r>
              <a:rPr lang="en-US" sz="900" dirty="0">
                <a:latin typeface="Arial"/>
                <a:ea typeface="ＭＳ 明朝"/>
                <a:cs typeface="Arial"/>
              </a:rPr>
              <a:t>An </a:t>
            </a:r>
            <a:r>
              <a:rPr lang="en-US" sz="900" dirty="0" err="1">
                <a:latin typeface="Arial"/>
                <a:ea typeface="ＭＳ 明朝"/>
                <a:cs typeface="Arial"/>
              </a:rPr>
              <a:t>tAcadamh</a:t>
            </a:r>
            <a:r>
              <a:rPr lang="en-US" sz="900" dirty="0">
                <a:latin typeface="Arial"/>
                <a:ea typeface="ＭＳ 明朝"/>
                <a:cs typeface="Arial"/>
              </a:rPr>
              <a:t> </a:t>
            </a:r>
            <a:r>
              <a:rPr lang="en-US" sz="900" dirty="0" err="1">
                <a:latin typeface="Arial"/>
                <a:ea typeface="ＭＳ 明朝"/>
                <a:cs typeface="Arial"/>
              </a:rPr>
              <a:t>Taighde</a:t>
            </a:r>
            <a:r>
              <a:rPr lang="en-US" sz="900" dirty="0">
                <a:latin typeface="Arial"/>
                <a:ea typeface="ＭＳ 明朝"/>
                <a:cs typeface="Arial"/>
              </a:rPr>
              <a:t> </a:t>
            </a:r>
            <a:r>
              <a:rPr lang="en-US" sz="900" dirty="0" err="1">
                <a:latin typeface="Arial"/>
                <a:ea typeface="ＭＳ 明朝"/>
                <a:cs typeface="Arial"/>
              </a:rPr>
              <a:t>Iarchéime</a:t>
            </a:r>
            <a:r>
              <a:rPr lang="en-US" sz="900" dirty="0">
                <a:latin typeface="Arial"/>
                <a:ea typeface="ＭＳ 明朝"/>
                <a:cs typeface="Arial"/>
              </a:rPr>
              <a:t>/ Graduate Research Academy</a:t>
            </a:r>
          </a:p>
        </p:txBody>
      </p:sp>
    </p:spTree>
    <p:extLst>
      <p:ext uri="{BB962C8B-B14F-4D97-AF65-F5344CB8AC3E}">
        <p14:creationId xmlns:p14="http://schemas.microsoft.com/office/powerpoint/2010/main" val="42881623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2b57b91-f443-4269-9335-f6c5e487c521" xsi:nil="true"/>
    <lcf76f155ced4ddcb4097134ff3c332f xmlns="d76486fb-f578-4adf-b5fa-df83c8e2c4e0">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DCA973A6F18884DAEFA11384B73CDFE" ma:contentTypeVersion="15" ma:contentTypeDescription="Create a new document." ma:contentTypeScope="" ma:versionID="caae1dc0c94a120cdd882155e12e4803">
  <xsd:schema xmlns:xsd="http://www.w3.org/2001/XMLSchema" xmlns:xs="http://www.w3.org/2001/XMLSchema" xmlns:p="http://schemas.microsoft.com/office/2006/metadata/properties" xmlns:ns2="d76486fb-f578-4adf-b5fa-df83c8e2c4e0" xmlns:ns3="52b57b91-f443-4269-9335-f6c5e487c521" targetNamespace="http://schemas.microsoft.com/office/2006/metadata/properties" ma:root="true" ma:fieldsID="073b37297c5020e47b337c01497b74b1" ns2:_="" ns3:_="">
    <xsd:import namespace="d76486fb-f578-4adf-b5fa-df83c8e2c4e0"/>
    <xsd:import namespace="52b57b91-f443-4269-9335-f6c5e487c521"/>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6486fb-f578-4adf-b5fa-df83c8e2c4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5ee92b2f-d444-4214-abdd-12644e6e9ea2"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2b57b91-f443-4269-9335-f6c5e487c521"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c3efc019-96e2-4515-a5f4-96c84171c953}" ma:internalName="TaxCatchAll" ma:showField="CatchAllData" ma:web="52b57b91-f443-4269-9335-f6c5e487c521">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CA5F3EA-4445-47FF-B7A2-45E6B59D937F}">
  <ds:schemaRefs>
    <ds:schemaRef ds:uri="http://schemas.microsoft.com/office/2006/metadata/properties"/>
    <ds:schemaRef ds:uri="http://schemas.microsoft.com/office/2006/documentManagement/types"/>
    <ds:schemaRef ds:uri="http://purl.org/dc/terms/"/>
    <ds:schemaRef ds:uri="http://www.w3.org/XML/1998/namespace"/>
    <ds:schemaRef ds:uri="http://schemas.openxmlformats.org/package/2006/metadata/core-properties"/>
    <ds:schemaRef ds:uri="http://purl.org/dc/elements/1.1/"/>
    <ds:schemaRef ds:uri="http://purl.org/dc/dcmitype/"/>
    <ds:schemaRef ds:uri="d76486fb-f578-4adf-b5fa-df83c8e2c4e0"/>
    <ds:schemaRef ds:uri="http://schemas.microsoft.com/office/infopath/2007/PartnerControls"/>
    <ds:schemaRef ds:uri="52b57b91-f443-4269-9335-f6c5e487c521"/>
  </ds:schemaRefs>
</ds:datastoreItem>
</file>

<file path=customXml/itemProps2.xml><?xml version="1.0" encoding="utf-8"?>
<ds:datastoreItem xmlns:ds="http://schemas.openxmlformats.org/officeDocument/2006/customXml" ds:itemID="{965D697E-1856-4993-8BB9-CE6F54ACA50B}">
  <ds:schemaRefs>
    <ds:schemaRef ds:uri="http://schemas.microsoft.com/sharepoint/v3/contenttype/forms"/>
  </ds:schemaRefs>
</ds:datastoreItem>
</file>

<file path=customXml/itemProps3.xml><?xml version="1.0" encoding="utf-8"?>
<ds:datastoreItem xmlns:ds="http://schemas.openxmlformats.org/officeDocument/2006/customXml" ds:itemID="{BEC25FDE-2CD5-4500-85C9-AE251E7073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76486fb-f578-4adf-b5fa-df83c8e2c4e0"/>
    <ds:schemaRef ds:uri="52b57b91-f443-4269-9335-f6c5e487c5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6439</TotalTime>
  <Words>793</Words>
  <Application>Microsoft Macintosh PowerPoint</Application>
  <PresentationFormat>On-screen Show (4:3)</PresentationFormat>
  <Paragraphs>142</Paragraphs>
  <Slides>16</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MinionPro-Regular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Office 2004 Test Drive User</dc:creator>
  <cp:lastModifiedBy>Fiona Lyddy</cp:lastModifiedBy>
  <cp:revision>35</cp:revision>
  <dcterms:created xsi:type="dcterms:W3CDTF">2018-07-20T15:53:11Z</dcterms:created>
  <dcterms:modified xsi:type="dcterms:W3CDTF">2024-09-23T17:27:17Z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0x0101006DCA973A6F18884DAEFA11384B73CDFE</vt:lpwstr>
  </property>
  <property fmtid="{D5CDD505-2E9C-101B-9397-08002B2CF9AE}" pid="3" name="MediaServiceImageTags">
    <vt:lpwstr/>
  </property>
</Properties>
</file>