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3" r:id="rId5"/>
  </p:sldMasterIdLst>
  <p:handoutMasterIdLst>
    <p:handoutMasterId r:id="rId26"/>
  </p:handoutMasterIdLst>
  <p:sldIdLst>
    <p:sldId id="256" r:id="rId6"/>
    <p:sldId id="292" r:id="rId7"/>
    <p:sldId id="287" r:id="rId8"/>
    <p:sldId id="290" r:id="rId9"/>
    <p:sldId id="286" r:id="rId10"/>
    <p:sldId id="285" r:id="rId11"/>
    <p:sldId id="283" r:id="rId12"/>
    <p:sldId id="288" r:id="rId13"/>
    <p:sldId id="289" r:id="rId14"/>
    <p:sldId id="277" r:id="rId15"/>
    <p:sldId id="284" r:id="rId16"/>
    <p:sldId id="258" r:id="rId17"/>
    <p:sldId id="273" r:id="rId18"/>
    <p:sldId id="280" r:id="rId19"/>
    <p:sldId id="278" r:id="rId20"/>
    <p:sldId id="294" r:id="rId21"/>
    <p:sldId id="279" r:id="rId22"/>
    <p:sldId id="266" r:id="rId23"/>
    <p:sldId id="293" r:id="rId24"/>
    <p:sldId id="291" r:id="rId25"/>
  </p:sldIdLst>
  <p:sldSz cx="12192000" cy="6858000"/>
  <p:notesSz cx="6797675" cy="9929813"/>
  <p:defaultTextStyle>
    <a:defPPr>
      <a:defRPr lang="da-DK"/>
    </a:defPPr>
    <a:lvl1pPr algn="l" rtl="0" fontAlgn="base">
      <a:spcBef>
        <a:spcPct val="0"/>
      </a:spcBef>
      <a:spcAft>
        <a:spcPct val="0"/>
      </a:spcAft>
      <a:defRPr sz="1600" i="1" kern="1200">
        <a:solidFill>
          <a:srgbClr val="6E6E6F"/>
        </a:solidFill>
        <a:latin typeface="Verdana" pitchFamily="34" charset="0"/>
        <a:ea typeface="+mn-ea"/>
        <a:cs typeface="Times New Roman" pitchFamily="18" charset="0"/>
      </a:defRPr>
    </a:lvl1pPr>
    <a:lvl2pPr marL="457200" algn="l" rtl="0" fontAlgn="base">
      <a:spcBef>
        <a:spcPct val="0"/>
      </a:spcBef>
      <a:spcAft>
        <a:spcPct val="0"/>
      </a:spcAft>
      <a:defRPr sz="1600" i="1" kern="1200">
        <a:solidFill>
          <a:srgbClr val="6E6E6F"/>
        </a:solidFill>
        <a:latin typeface="Verdana" pitchFamily="34" charset="0"/>
        <a:ea typeface="+mn-ea"/>
        <a:cs typeface="Times New Roman" pitchFamily="18" charset="0"/>
      </a:defRPr>
    </a:lvl2pPr>
    <a:lvl3pPr marL="914400" algn="l" rtl="0" fontAlgn="base">
      <a:spcBef>
        <a:spcPct val="0"/>
      </a:spcBef>
      <a:spcAft>
        <a:spcPct val="0"/>
      </a:spcAft>
      <a:defRPr sz="1600" i="1" kern="1200">
        <a:solidFill>
          <a:srgbClr val="6E6E6F"/>
        </a:solidFill>
        <a:latin typeface="Verdana" pitchFamily="34" charset="0"/>
        <a:ea typeface="+mn-ea"/>
        <a:cs typeface="Times New Roman" pitchFamily="18" charset="0"/>
      </a:defRPr>
    </a:lvl3pPr>
    <a:lvl4pPr marL="1371600" algn="l" rtl="0" fontAlgn="base">
      <a:spcBef>
        <a:spcPct val="0"/>
      </a:spcBef>
      <a:spcAft>
        <a:spcPct val="0"/>
      </a:spcAft>
      <a:defRPr sz="1600" i="1" kern="1200">
        <a:solidFill>
          <a:srgbClr val="6E6E6F"/>
        </a:solidFill>
        <a:latin typeface="Verdana" pitchFamily="34" charset="0"/>
        <a:ea typeface="+mn-ea"/>
        <a:cs typeface="Times New Roman" pitchFamily="18" charset="0"/>
      </a:defRPr>
    </a:lvl4pPr>
    <a:lvl5pPr marL="1828800" algn="l" rtl="0" fontAlgn="base">
      <a:spcBef>
        <a:spcPct val="0"/>
      </a:spcBef>
      <a:spcAft>
        <a:spcPct val="0"/>
      </a:spcAft>
      <a:defRPr sz="1600" i="1" kern="1200">
        <a:solidFill>
          <a:srgbClr val="6E6E6F"/>
        </a:solidFill>
        <a:latin typeface="Verdana" pitchFamily="34" charset="0"/>
        <a:ea typeface="+mn-ea"/>
        <a:cs typeface="Times New Roman" pitchFamily="18" charset="0"/>
      </a:defRPr>
    </a:lvl5pPr>
    <a:lvl6pPr marL="2286000" algn="l" defTabSz="914400" rtl="0" eaLnBrk="1" latinLnBrk="0" hangingPunct="1">
      <a:defRPr sz="1600" i="1" kern="1200">
        <a:solidFill>
          <a:srgbClr val="6E6E6F"/>
        </a:solidFill>
        <a:latin typeface="Verdana" pitchFamily="34" charset="0"/>
        <a:ea typeface="+mn-ea"/>
        <a:cs typeface="Times New Roman" pitchFamily="18" charset="0"/>
      </a:defRPr>
    </a:lvl6pPr>
    <a:lvl7pPr marL="2743200" algn="l" defTabSz="914400" rtl="0" eaLnBrk="1" latinLnBrk="0" hangingPunct="1">
      <a:defRPr sz="1600" i="1" kern="1200">
        <a:solidFill>
          <a:srgbClr val="6E6E6F"/>
        </a:solidFill>
        <a:latin typeface="Verdana" pitchFamily="34" charset="0"/>
        <a:ea typeface="+mn-ea"/>
        <a:cs typeface="Times New Roman" pitchFamily="18" charset="0"/>
      </a:defRPr>
    </a:lvl7pPr>
    <a:lvl8pPr marL="3200400" algn="l" defTabSz="914400" rtl="0" eaLnBrk="1" latinLnBrk="0" hangingPunct="1">
      <a:defRPr sz="1600" i="1" kern="1200">
        <a:solidFill>
          <a:srgbClr val="6E6E6F"/>
        </a:solidFill>
        <a:latin typeface="Verdana" pitchFamily="34" charset="0"/>
        <a:ea typeface="+mn-ea"/>
        <a:cs typeface="Times New Roman" pitchFamily="18" charset="0"/>
      </a:defRPr>
    </a:lvl8pPr>
    <a:lvl9pPr marL="3657600" algn="l" defTabSz="914400" rtl="0" eaLnBrk="1" latinLnBrk="0" hangingPunct="1">
      <a:defRPr sz="1600" i="1" kern="1200">
        <a:solidFill>
          <a:srgbClr val="6E6E6F"/>
        </a:solidFill>
        <a:latin typeface="Verdana" pitchFamily="34" charset="0"/>
        <a:ea typeface="+mn-ea"/>
        <a:cs typeface="Times New Roman" pitchFamily="18" charset="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274156-F4D7-40E9-AAA5-169C5854045A}" v="1" dt="2024-01-24T09:27:23.03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5" d="100"/>
          <a:sy n="85" d="100"/>
        </p:scale>
        <p:origin x="18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 Potter Cahalan" userId="933148a3-c85c-4bfe-9fd3-d5f93d039cec" providerId="ADAL" clId="{DEE961EE-9CF0-4336-93B1-CE7BD1159241}"/>
    <pc:docChg chg="custSel modSld">
      <pc:chgData name="Ann Potter Cahalan" userId="933148a3-c85c-4bfe-9fd3-d5f93d039cec" providerId="ADAL" clId="{DEE961EE-9CF0-4336-93B1-CE7BD1159241}" dt="2024-01-24T09:26:05.377" v="3" actId="2085"/>
      <pc:docMkLst>
        <pc:docMk/>
      </pc:docMkLst>
      <pc:sldChg chg="delSp mod">
        <pc:chgData name="Ann Potter Cahalan" userId="933148a3-c85c-4bfe-9fd3-d5f93d039cec" providerId="ADAL" clId="{DEE961EE-9CF0-4336-93B1-CE7BD1159241}" dt="2024-01-24T09:25:49.983" v="0" actId="478"/>
        <pc:sldMkLst>
          <pc:docMk/>
          <pc:sldMk cId="3451743177" sldId="287"/>
        </pc:sldMkLst>
        <pc:spChg chg="del">
          <ac:chgData name="Ann Potter Cahalan" userId="933148a3-c85c-4bfe-9fd3-d5f93d039cec" providerId="ADAL" clId="{DEE961EE-9CF0-4336-93B1-CE7BD1159241}" dt="2024-01-24T09:25:49.983" v="0" actId="478"/>
          <ac:spMkLst>
            <pc:docMk/>
            <pc:sldMk cId="3451743177" sldId="287"/>
            <ac:spMk id="4" creationId="{E592D3A1-3AD1-A0F1-9FBD-432B891E2C9F}"/>
          </ac:spMkLst>
        </pc:spChg>
      </pc:sldChg>
      <pc:sldChg chg="addSp modSp mod">
        <pc:chgData name="Ann Potter Cahalan" userId="933148a3-c85c-4bfe-9fd3-d5f93d039cec" providerId="ADAL" clId="{DEE961EE-9CF0-4336-93B1-CE7BD1159241}" dt="2024-01-24T09:26:05.377" v="3" actId="2085"/>
        <pc:sldMkLst>
          <pc:docMk/>
          <pc:sldMk cId="505464856" sldId="290"/>
        </pc:sldMkLst>
        <pc:spChg chg="add mod">
          <ac:chgData name="Ann Potter Cahalan" userId="933148a3-c85c-4bfe-9fd3-d5f93d039cec" providerId="ADAL" clId="{DEE961EE-9CF0-4336-93B1-CE7BD1159241}" dt="2024-01-24T09:26:05.377" v="3" actId="2085"/>
          <ac:spMkLst>
            <pc:docMk/>
            <pc:sldMk cId="505464856" sldId="290"/>
            <ac:spMk id="2" creationId="{58962544-B86D-CFE6-22A9-59F05BD392BF}"/>
          </ac:spMkLst>
        </pc:spChg>
      </pc:sldChg>
    </pc:docChg>
  </pc:docChgLst>
  <pc:docChgLst>
    <pc:chgData name="Duncan Casey" userId="b14aebdf-64d0-46c3-ae94-255958586f7f" providerId="ADAL" clId="{5B647447-80EB-4CD5-968C-1BCAAA99BDF9}"/>
    <pc:docChg chg="custSel addSld modSld">
      <pc:chgData name="Duncan Casey" userId="b14aebdf-64d0-46c3-ae94-255958586f7f" providerId="ADAL" clId="{5B647447-80EB-4CD5-968C-1BCAAA99BDF9}" dt="2022-10-07T14:10:02.279" v="724" actId="6549"/>
      <pc:docMkLst>
        <pc:docMk/>
      </pc:docMkLst>
      <pc:sldChg chg="modSp mod">
        <pc:chgData name="Duncan Casey" userId="b14aebdf-64d0-46c3-ae94-255958586f7f" providerId="ADAL" clId="{5B647447-80EB-4CD5-968C-1BCAAA99BDF9}" dt="2022-10-07T14:10:02.279" v="724" actId="6549"/>
        <pc:sldMkLst>
          <pc:docMk/>
          <pc:sldMk cId="3171296901" sldId="256"/>
        </pc:sldMkLst>
        <pc:spChg chg="mod">
          <ac:chgData name="Duncan Casey" userId="b14aebdf-64d0-46c3-ae94-255958586f7f" providerId="ADAL" clId="{5B647447-80EB-4CD5-968C-1BCAAA99BDF9}" dt="2022-10-07T14:10:02.279" v="724" actId="6549"/>
          <ac:spMkLst>
            <pc:docMk/>
            <pc:sldMk cId="3171296901" sldId="256"/>
            <ac:spMk id="12" creationId="{DF025915-A8CE-381E-E714-6993392136AA}"/>
          </ac:spMkLst>
        </pc:spChg>
      </pc:sldChg>
      <pc:sldChg chg="addSp modSp">
        <pc:chgData name="Duncan Casey" userId="b14aebdf-64d0-46c3-ae94-255958586f7f" providerId="ADAL" clId="{5B647447-80EB-4CD5-968C-1BCAAA99BDF9}" dt="2022-10-04T14:01:10.806" v="710" actId="164"/>
        <pc:sldMkLst>
          <pc:docMk/>
          <pc:sldMk cId="1409262892" sldId="262"/>
        </pc:sldMkLst>
        <pc:grpChg chg="add mod">
          <ac:chgData name="Duncan Casey" userId="b14aebdf-64d0-46c3-ae94-255958586f7f" providerId="ADAL" clId="{5B647447-80EB-4CD5-968C-1BCAAA99BDF9}" dt="2022-10-04T14:01:10.806" v="710" actId="164"/>
          <ac:grpSpMkLst>
            <pc:docMk/>
            <pc:sldMk cId="1409262892" sldId="262"/>
            <ac:grpSpMk id="3" creationId="{FD389C9E-11B2-A422-6FE0-72A89FB62A1E}"/>
          </ac:grpSpMkLst>
        </pc:grpChg>
        <pc:picChg chg="mod">
          <ac:chgData name="Duncan Casey" userId="b14aebdf-64d0-46c3-ae94-255958586f7f" providerId="ADAL" clId="{5B647447-80EB-4CD5-968C-1BCAAA99BDF9}" dt="2022-10-04T14:01:10.806" v="710" actId="164"/>
          <ac:picMkLst>
            <pc:docMk/>
            <pc:sldMk cId="1409262892" sldId="262"/>
            <ac:picMk id="12" creationId="{DD4990F1-0213-1ED2-AB1B-B55BECC1248A}"/>
          </ac:picMkLst>
        </pc:picChg>
        <pc:picChg chg="mod">
          <ac:chgData name="Duncan Casey" userId="b14aebdf-64d0-46c3-ae94-255958586f7f" providerId="ADAL" clId="{5B647447-80EB-4CD5-968C-1BCAAA99BDF9}" dt="2022-10-04T14:01:10.806" v="710" actId="164"/>
          <ac:picMkLst>
            <pc:docMk/>
            <pc:sldMk cId="1409262892" sldId="262"/>
            <ac:picMk id="13" creationId="{2DB116DB-B245-135A-7394-945FC79AB944}"/>
          </ac:picMkLst>
        </pc:picChg>
        <pc:cxnChg chg="mod">
          <ac:chgData name="Duncan Casey" userId="b14aebdf-64d0-46c3-ae94-255958586f7f" providerId="ADAL" clId="{5B647447-80EB-4CD5-968C-1BCAAA99BDF9}" dt="2022-10-04T14:01:10.806" v="710" actId="164"/>
          <ac:cxnSpMkLst>
            <pc:docMk/>
            <pc:sldMk cId="1409262892" sldId="262"/>
            <ac:cxnSpMk id="16" creationId="{9D0EAA8F-0025-4350-AACE-81FC99AA2B1B}"/>
          </ac:cxnSpMkLst>
        </pc:cxnChg>
        <pc:cxnChg chg="mod">
          <ac:chgData name="Duncan Casey" userId="b14aebdf-64d0-46c3-ae94-255958586f7f" providerId="ADAL" clId="{5B647447-80EB-4CD5-968C-1BCAAA99BDF9}" dt="2022-10-04T14:01:10.806" v="710" actId="164"/>
          <ac:cxnSpMkLst>
            <pc:docMk/>
            <pc:sldMk cId="1409262892" sldId="262"/>
            <ac:cxnSpMk id="17" creationId="{9C7DB4E3-C4A4-B7D7-9CF5-5ECDF9180718}"/>
          </ac:cxnSpMkLst>
        </pc:cxnChg>
      </pc:sldChg>
      <pc:sldChg chg="modTransition">
        <pc:chgData name="Duncan Casey" userId="b14aebdf-64d0-46c3-ae94-255958586f7f" providerId="ADAL" clId="{5B647447-80EB-4CD5-968C-1BCAAA99BDF9}" dt="2022-10-07T13:04:06.765" v="719"/>
        <pc:sldMkLst>
          <pc:docMk/>
          <pc:sldMk cId="14298908" sldId="263"/>
        </pc:sldMkLst>
      </pc:sldChg>
      <pc:sldChg chg="modSp mod">
        <pc:chgData name="Duncan Casey" userId="b14aebdf-64d0-46c3-ae94-255958586f7f" providerId="ADAL" clId="{5B647447-80EB-4CD5-968C-1BCAAA99BDF9}" dt="2022-10-03T12:18:46.015" v="681" actId="962"/>
        <pc:sldMkLst>
          <pc:docMk/>
          <pc:sldMk cId="3461657688" sldId="265"/>
        </pc:sldMkLst>
        <pc:grpChg chg="mod">
          <ac:chgData name="Duncan Casey" userId="b14aebdf-64d0-46c3-ae94-255958586f7f" providerId="ADAL" clId="{5B647447-80EB-4CD5-968C-1BCAAA99BDF9}" dt="2022-10-03T12:18:25.948" v="493" actId="962"/>
          <ac:grpSpMkLst>
            <pc:docMk/>
            <pc:sldMk cId="3461657688" sldId="265"/>
            <ac:grpSpMk id="3" creationId="{CBE992D6-4C43-317D-C3FC-06CFD5E758F8}"/>
          </ac:grpSpMkLst>
        </pc:grpChg>
        <pc:grpChg chg="mod">
          <ac:chgData name="Duncan Casey" userId="b14aebdf-64d0-46c3-ae94-255958586f7f" providerId="ADAL" clId="{5B647447-80EB-4CD5-968C-1BCAAA99BDF9}" dt="2022-10-03T12:18:46.015" v="681" actId="962"/>
          <ac:grpSpMkLst>
            <pc:docMk/>
            <pc:sldMk cId="3461657688" sldId="265"/>
            <ac:grpSpMk id="8" creationId="{DD3B4B0A-A236-10DB-34D9-EF3EA6895B14}"/>
          </ac:grpSpMkLst>
        </pc:grpChg>
      </pc:sldChg>
      <pc:sldChg chg="modSp modAnim">
        <pc:chgData name="Duncan Casey" userId="b14aebdf-64d0-46c3-ae94-255958586f7f" providerId="ADAL" clId="{5B647447-80EB-4CD5-968C-1BCAAA99BDF9}" dt="2022-10-03T13:00:39.086" v="709"/>
        <pc:sldMkLst>
          <pc:docMk/>
          <pc:sldMk cId="3879111214" sldId="266"/>
        </pc:sldMkLst>
        <pc:spChg chg="mod">
          <ac:chgData name="Duncan Casey" userId="b14aebdf-64d0-46c3-ae94-255958586f7f" providerId="ADAL" clId="{5B647447-80EB-4CD5-968C-1BCAAA99BDF9}" dt="2022-10-03T12:19:40.901" v="708" actId="404"/>
          <ac:spMkLst>
            <pc:docMk/>
            <pc:sldMk cId="3879111214" sldId="266"/>
            <ac:spMk id="5" creationId="{4D460DFE-F309-0C6C-475F-BD92B5EE4C22}"/>
          </ac:spMkLst>
        </pc:spChg>
      </pc:sldChg>
      <pc:sldChg chg="addSp delSp modSp add mod modAnim">
        <pc:chgData name="Duncan Casey" userId="b14aebdf-64d0-46c3-ae94-255958586f7f" providerId="ADAL" clId="{5B647447-80EB-4CD5-968C-1BCAAA99BDF9}" dt="2022-10-03T12:17:48.964" v="359" actId="962"/>
        <pc:sldMkLst>
          <pc:docMk/>
          <pc:sldMk cId="1041414375" sldId="267"/>
        </pc:sldMkLst>
        <pc:spChg chg="add del mod">
          <ac:chgData name="Duncan Casey" userId="b14aebdf-64d0-46c3-ae94-255958586f7f" providerId="ADAL" clId="{5B647447-80EB-4CD5-968C-1BCAAA99BDF9}" dt="2022-10-03T10:08:10.565" v="2"/>
          <ac:spMkLst>
            <pc:docMk/>
            <pc:sldMk cId="1041414375" sldId="267"/>
            <ac:spMk id="4" creationId="{FCDEDE13-9ECC-0D6A-D04A-9DB840A7F42B}"/>
          </ac:spMkLst>
        </pc:spChg>
        <pc:spChg chg="add del mod">
          <ac:chgData name="Duncan Casey" userId="b14aebdf-64d0-46c3-ae94-255958586f7f" providerId="ADAL" clId="{5B647447-80EB-4CD5-968C-1BCAAA99BDF9}" dt="2022-10-03T12:14:09.415" v="15"/>
          <ac:spMkLst>
            <pc:docMk/>
            <pc:sldMk cId="1041414375" sldId="267"/>
            <ac:spMk id="8" creationId="{B28610C3-D170-8504-0885-1632797AECAC}"/>
          </ac:spMkLst>
        </pc:spChg>
        <pc:picChg chg="add del mod">
          <ac:chgData name="Duncan Casey" userId="b14aebdf-64d0-46c3-ae94-255958586f7f" providerId="ADAL" clId="{5B647447-80EB-4CD5-968C-1BCAAA99BDF9}" dt="2022-10-03T12:14:06.146" v="14" actId="478"/>
          <ac:picMkLst>
            <pc:docMk/>
            <pc:sldMk cId="1041414375" sldId="267"/>
            <ac:picMk id="5" creationId="{0CD6168F-C34A-4FA5-A8F7-4BF2B6AAA70B}"/>
          </ac:picMkLst>
        </pc:picChg>
        <pc:picChg chg="add mod">
          <ac:chgData name="Duncan Casey" userId="b14aebdf-64d0-46c3-ae94-255958586f7f" providerId="ADAL" clId="{5B647447-80EB-4CD5-968C-1BCAAA99BDF9}" dt="2022-10-03T12:17:48.964" v="359" actId="962"/>
          <ac:picMkLst>
            <pc:docMk/>
            <pc:sldMk cId="1041414375" sldId="267"/>
            <ac:picMk id="7" creationId="{76C404BF-20D7-B435-A2E0-0636D1B7A51E}"/>
          </ac:picMkLst>
        </pc:picChg>
        <pc:picChg chg="add mod">
          <ac:chgData name="Duncan Casey" userId="b14aebdf-64d0-46c3-ae94-255958586f7f" providerId="ADAL" clId="{5B647447-80EB-4CD5-968C-1BCAAA99BDF9}" dt="2022-10-03T12:15:17.949" v="159" actId="962"/>
          <ac:picMkLst>
            <pc:docMk/>
            <pc:sldMk cId="1041414375" sldId="267"/>
            <ac:picMk id="9" creationId="{BB413FC2-4193-52A3-DD76-B5CCB29185F4}"/>
          </ac:picMkLst>
        </pc:picChg>
        <pc:picChg chg="del">
          <ac:chgData name="Duncan Casey" userId="b14aebdf-64d0-46c3-ae94-255958586f7f" providerId="ADAL" clId="{5B647447-80EB-4CD5-968C-1BCAAA99BDF9}" dt="2022-10-03T10:08:07.693" v="1" actId="478"/>
          <ac:picMkLst>
            <pc:docMk/>
            <pc:sldMk cId="1041414375" sldId="267"/>
            <ac:picMk id="19" creationId="{0206D326-1D57-49D2-ACE0-07E1D8FD9B36}"/>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49688" y="0"/>
            <a:ext cx="2946400" cy="498475"/>
          </a:xfrm>
          <a:prstGeom prst="rect">
            <a:avLst/>
          </a:prstGeom>
        </p:spPr>
        <p:txBody>
          <a:bodyPr vert="horz" lIns="91440" tIns="45720" rIns="91440" bIns="45720" rtlCol="0"/>
          <a:lstStyle>
            <a:lvl1pPr algn="r">
              <a:defRPr sz="1200"/>
            </a:lvl1pPr>
          </a:lstStyle>
          <a:p>
            <a:fld id="{79C05F8F-D921-462E-8FEF-9C0D9330EA67}" type="datetimeFigureOut">
              <a:rPr lang="en-US" smtClean="0"/>
              <a:t>9/20/2024</a:t>
            </a:fld>
            <a:endParaRPr lang="en-US"/>
          </a:p>
        </p:txBody>
      </p:sp>
      <p:sp>
        <p:nvSpPr>
          <p:cNvPr id="4" name="Footer Placeholder 3"/>
          <p:cNvSpPr>
            <a:spLocks noGrp="1"/>
          </p:cNvSpPr>
          <p:nvPr>
            <p:ph type="ftr" sz="quarter" idx="2"/>
          </p:nvPr>
        </p:nvSpPr>
        <p:spPr>
          <a:xfrm>
            <a:off x="0" y="9431338"/>
            <a:ext cx="2946400" cy="49847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49688" y="9431338"/>
            <a:ext cx="2946400" cy="498475"/>
          </a:xfrm>
          <a:prstGeom prst="rect">
            <a:avLst/>
          </a:prstGeom>
        </p:spPr>
        <p:txBody>
          <a:bodyPr vert="horz" lIns="91440" tIns="45720" rIns="91440" bIns="45720" rtlCol="0" anchor="b"/>
          <a:lstStyle>
            <a:lvl1pPr algn="r">
              <a:defRPr sz="1200"/>
            </a:lvl1pPr>
          </a:lstStyle>
          <a:p>
            <a:fld id="{1FC0C2A6-36C3-4F3F-ACDF-FC1E261050E7}" type="slidenum">
              <a:rPr lang="en-US" smtClean="0"/>
              <a:t>‹#›</a:t>
            </a:fld>
            <a:endParaRPr lang="en-US"/>
          </a:p>
        </p:txBody>
      </p:sp>
    </p:spTree>
    <p:extLst>
      <p:ext uri="{BB962C8B-B14F-4D97-AF65-F5344CB8AC3E}">
        <p14:creationId xmlns:p14="http://schemas.microsoft.com/office/powerpoint/2010/main" val="4144077292"/>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Title Slide Whiteboar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4999" y="0"/>
            <a:ext cx="1028700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3"/>
          <a:stretch>
            <a:fillRect/>
          </a:stretch>
        </p:blipFill>
        <p:spPr>
          <a:xfrm>
            <a:off x="7167084" y="-9375"/>
            <a:ext cx="5050680" cy="5526608"/>
          </a:xfrm>
          <a:prstGeom prst="rect">
            <a:avLst/>
          </a:prstGeom>
        </p:spPr>
      </p:pic>
      <p:sp>
        <p:nvSpPr>
          <p:cNvPr id="9" name="Rectangle 8"/>
          <p:cNvSpPr/>
          <p:nvPr/>
        </p:nvSpPr>
        <p:spPr>
          <a:xfrm>
            <a:off x="407369" y="3849541"/>
            <a:ext cx="8352928" cy="2376264"/>
          </a:xfrm>
          <a:prstGeom prst="rect">
            <a:avLst/>
          </a:prstGeom>
          <a:solidFill>
            <a:srgbClr val="006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 Placeholder 12"/>
          <p:cNvSpPr>
            <a:spLocks noGrp="1"/>
          </p:cNvSpPr>
          <p:nvPr>
            <p:ph type="body" sz="quarter" idx="10"/>
          </p:nvPr>
        </p:nvSpPr>
        <p:spPr>
          <a:xfrm>
            <a:off x="776284" y="4182493"/>
            <a:ext cx="7586133" cy="720576"/>
          </a:xfrm>
          <a:prstGeom prst="rect">
            <a:avLst/>
          </a:prstGeom>
        </p:spPr>
        <p:txBody>
          <a:bodyPr/>
          <a:lstStyle>
            <a:lvl1pPr marL="0" indent="0">
              <a:buNone/>
              <a:defRPr sz="4400" b="1" baseline="0">
                <a:solidFill>
                  <a:schemeClr val="bg1"/>
                </a:solidFill>
              </a:defRPr>
            </a:lvl1pPr>
          </a:lstStyle>
          <a:p>
            <a:pPr lvl="0"/>
            <a:r>
              <a:rPr lang="en-US"/>
              <a:t>Click to edit Master text styles</a:t>
            </a:r>
          </a:p>
        </p:txBody>
      </p:sp>
      <p:sp>
        <p:nvSpPr>
          <p:cNvPr id="17" name="Text Placeholder 12"/>
          <p:cNvSpPr>
            <a:spLocks noGrp="1"/>
          </p:cNvSpPr>
          <p:nvPr>
            <p:ph type="body" sz="quarter" idx="11"/>
          </p:nvPr>
        </p:nvSpPr>
        <p:spPr>
          <a:xfrm>
            <a:off x="777012" y="4903068"/>
            <a:ext cx="7586133" cy="504056"/>
          </a:xfrm>
          <a:prstGeom prst="rect">
            <a:avLst/>
          </a:prstGeom>
        </p:spPr>
        <p:txBody>
          <a:bodyPr/>
          <a:lstStyle>
            <a:lvl1pPr marL="0" indent="0">
              <a:buNone/>
              <a:defRPr sz="2800" b="1" baseline="0">
                <a:solidFill>
                  <a:schemeClr val="bg1"/>
                </a:solidFill>
              </a:defRPr>
            </a:lvl1pPr>
          </a:lstStyle>
          <a:p>
            <a:pPr lvl="0"/>
            <a:r>
              <a:rPr lang="en-US"/>
              <a:t>Click to edit Master text styles</a:t>
            </a:r>
          </a:p>
        </p:txBody>
      </p:sp>
      <p:sp>
        <p:nvSpPr>
          <p:cNvPr id="18" name="Text Placeholder 12"/>
          <p:cNvSpPr>
            <a:spLocks noGrp="1"/>
          </p:cNvSpPr>
          <p:nvPr>
            <p:ph type="body" sz="quarter" idx="12"/>
          </p:nvPr>
        </p:nvSpPr>
        <p:spPr>
          <a:xfrm>
            <a:off x="777012" y="5407124"/>
            <a:ext cx="7586133" cy="504056"/>
          </a:xfrm>
          <a:prstGeom prst="rect">
            <a:avLst/>
          </a:prstGeom>
        </p:spPr>
        <p:txBody>
          <a:bodyPr/>
          <a:lstStyle>
            <a:lvl1pPr marL="0" indent="0">
              <a:buNone/>
              <a:defRPr sz="2800" b="1" baseline="0">
                <a:solidFill>
                  <a:schemeClr val="bg1"/>
                </a:solidFill>
              </a:defRPr>
            </a:lvl1pPr>
          </a:lstStyle>
          <a:p>
            <a:pPr lvl="0"/>
            <a:r>
              <a:rPr lang="en-US"/>
              <a:t>Click to edit Master text styles</a:t>
            </a:r>
          </a:p>
        </p:txBody>
      </p:sp>
      <p:pic>
        <p:nvPicPr>
          <p:cNvPr id="10" name="Picture 9"/>
          <p:cNvPicPr>
            <a:picLocks noChangeAspect="1"/>
          </p:cNvPicPr>
          <p:nvPr/>
        </p:nvPicPr>
        <p:blipFill>
          <a:blip r:embed="rId4"/>
          <a:stretch>
            <a:fillRect/>
          </a:stretch>
        </p:blipFill>
        <p:spPr>
          <a:xfrm>
            <a:off x="407369" y="217193"/>
            <a:ext cx="3888431" cy="1707578"/>
          </a:xfrm>
          <a:prstGeom prst="rect">
            <a:avLst/>
          </a:prstGeom>
        </p:spPr>
      </p:pic>
      <p:pic>
        <p:nvPicPr>
          <p:cNvPr id="11" name="Picture 10"/>
          <p:cNvPicPr>
            <a:picLocks noChangeAspect="1"/>
          </p:cNvPicPr>
          <p:nvPr/>
        </p:nvPicPr>
        <p:blipFill>
          <a:blip r:embed="rId5"/>
          <a:stretch>
            <a:fillRect/>
          </a:stretch>
        </p:blipFill>
        <p:spPr>
          <a:xfrm>
            <a:off x="407369" y="6250888"/>
            <a:ext cx="1224135" cy="607112"/>
          </a:xfrm>
          <a:prstGeom prst="rect">
            <a:avLst/>
          </a:prstGeom>
        </p:spPr>
      </p:pic>
    </p:spTree>
    <p:extLst>
      <p:ext uri="{BB962C8B-B14F-4D97-AF65-F5344CB8AC3E}">
        <p14:creationId xmlns:p14="http://schemas.microsoft.com/office/powerpoint/2010/main" val="2216805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0BFD5D-FBF5-4A7A-9319-011ABD76AAF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CF630D91-6115-4958-A3E2-D53A4FB6255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4" name="Text Placeholder 3">
            <a:extLst>
              <a:ext uri="{FF2B5EF4-FFF2-40B4-BE49-F238E27FC236}">
                <a16:creationId xmlns:a16="http://schemas.microsoft.com/office/drawing/2014/main" id="{D1A8C9D8-DE09-43A8-8382-596BCF45D9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1FA89C4-567B-4737-A982-4F931D87EA75}"/>
              </a:ext>
            </a:extLst>
          </p:cNvPr>
          <p:cNvSpPr>
            <a:spLocks noGrp="1"/>
          </p:cNvSpPr>
          <p:nvPr>
            <p:ph type="dt" sz="half" idx="10"/>
          </p:nvPr>
        </p:nvSpPr>
        <p:spPr/>
        <p:txBody>
          <a:bodyPr/>
          <a:lstStyle/>
          <a:p>
            <a:fld id="{A27B716E-ECCE-4E25-A2B5-CA47463A160B}" type="datetimeFigureOut">
              <a:rPr lang="en-IE" smtClean="0"/>
              <a:t>20/09/2024</a:t>
            </a:fld>
            <a:endParaRPr lang="en-IE"/>
          </a:p>
        </p:txBody>
      </p:sp>
      <p:sp>
        <p:nvSpPr>
          <p:cNvPr id="6" name="Footer Placeholder 5">
            <a:extLst>
              <a:ext uri="{FF2B5EF4-FFF2-40B4-BE49-F238E27FC236}">
                <a16:creationId xmlns:a16="http://schemas.microsoft.com/office/drawing/2014/main" id="{778E6622-6FFC-4C1F-BD03-C1FDDABED990}"/>
              </a:ext>
            </a:extLst>
          </p:cNvPr>
          <p:cNvSpPr>
            <a:spLocks noGrp="1"/>
          </p:cNvSpPr>
          <p:nvPr>
            <p:ph type="ftr" sz="quarter" idx="11"/>
          </p:nvPr>
        </p:nvSpPr>
        <p:spPr/>
        <p:txBody>
          <a:bodyPr/>
          <a:lstStyle/>
          <a:p>
            <a:endParaRPr lang="en-IE"/>
          </a:p>
        </p:txBody>
      </p:sp>
      <p:sp>
        <p:nvSpPr>
          <p:cNvPr id="7" name="Slide Number Placeholder 6">
            <a:extLst>
              <a:ext uri="{FF2B5EF4-FFF2-40B4-BE49-F238E27FC236}">
                <a16:creationId xmlns:a16="http://schemas.microsoft.com/office/drawing/2014/main" id="{712A488B-F431-4FA1-BE81-E9D2B1E7E186}"/>
              </a:ext>
            </a:extLst>
          </p:cNvPr>
          <p:cNvSpPr>
            <a:spLocks noGrp="1"/>
          </p:cNvSpPr>
          <p:nvPr>
            <p:ph type="sldNum" sz="quarter" idx="12"/>
          </p:nvPr>
        </p:nvSpPr>
        <p:spPr>
          <a:xfrm>
            <a:off x="8610600" y="6356350"/>
            <a:ext cx="2743200" cy="365125"/>
          </a:xfrm>
          <a:prstGeom prst="rect">
            <a:avLst/>
          </a:prstGeom>
        </p:spPr>
        <p:txBody>
          <a:bodyPr/>
          <a:lstStyle/>
          <a:p>
            <a:fld id="{42F0C91C-1EEA-426D-99DE-85FA28FE990B}" type="slidenum">
              <a:rPr lang="en-IE" smtClean="0"/>
              <a:t>‹#›</a:t>
            </a:fld>
            <a:endParaRPr lang="en-IE"/>
          </a:p>
        </p:txBody>
      </p:sp>
      <p:pic>
        <p:nvPicPr>
          <p:cNvPr id="8" name="Picture 7">
            <a:extLst>
              <a:ext uri="{FF2B5EF4-FFF2-40B4-BE49-F238E27FC236}">
                <a16:creationId xmlns:a16="http://schemas.microsoft.com/office/drawing/2014/main" id="{8BBD798D-4318-44A0-90D3-1A5A82D2E1E7}"/>
              </a:ext>
            </a:extLst>
          </p:cNvPr>
          <p:cNvPicPr/>
          <p:nvPr/>
        </p:nvPicPr>
        <p:blipFill>
          <a:blip r:embed="rId2" cstate="print"/>
          <a:stretch>
            <a:fillRect/>
          </a:stretch>
        </p:blipFill>
        <p:spPr>
          <a:xfrm>
            <a:off x="10463842" y="5978106"/>
            <a:ext cx="1728158" cy="879894"/>
          </a:xfrm>
          <a:prstGeom prst="rect">
            <a:avLst/>
          </a:prstGeom>
        </p:spPr>
      </p:pic>
      <p:pic>
        <p:nvPicPr>
          <p:cNvPr id="9" name="Picture 8">
            <a:extLst>
              <a:ext uri="{FF2B5EF4-FFF2-40B4-BE49-F238E27FC236}">
                <a16:creationId xmlns:a16="http://schemas.microsoft.com/office/drawing/2014/main" id="{6BC7B89E-BC98-48F2-99EB-D4F4E7B81E59}"/>
              </a:ext>
            </a:extLst>
          </p:cNvPr>
          <p:cNvPicPr>
            <a:picLocks noChangeAspect="1"/>
          </p:cNvPicPr>
          <p:nvPr/>
        </p:nvPicPr>
        <p:blipFill>
          <a:blip r:embed="rId3"/>
          <a:stretch>
            <a:fillRect/>
          </a:stretch>
        </p:blipFill>
        <p:spPr>
          <a:xfrm>
            <a:off x="0" y="6138714"/>
            <a:ext cx="1889185" cy="719286"/>
          </a:xfrm>
          <a:prstGeom prst="rect">
            <a:avLst/>
          </a:prstGeom>
        </p:spPr>
      </p:pic>
    </p:spTree>
    <p:extLst>
      <p:ext uri="{BB962C8B-B14F-4D97-AF65-F5344CB8AC3E}">
        <p14:creationId xmlns:p14="http://schemas.microsoft.com/office/powerpoint/2010/main" val="4007638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E3547C-7748-4023-804D-A7B568E3B542}"/>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53EC5C4C-224E-4317-89AC-346B5935E3B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1F525AF-7AA1-427C-B5F2-D3A72C2205BF}"/>
              </a:ext>
            </a:extLst>
          </p:cNvPr>
          <p:cNvSpPr>
            <a:spLocks noGrp="1"/>
          </p:cNvSpPr>
          <p:nvPr>
            <p:ph type="dt" sz="half" idx="10"/>
          </p:nvPr>
        </p:nvSpPr>
        <p:spPr/>
        <p:txBody>
          <a:bodyPr/>
          <a:lstStyle/>
          <a:p>
            <a:fld id="{A27B716E-ECCE-4E25-A2B5-CA47463A160B}" type="datetimeFigureOut">
              <a:rPr lang="en-IE" smtClean="0"/>
              <a:t>20/09/2024</a:t>
            </a:fld>
            <a:endParaRPr lang="en-IE"/>
          </a:p>
        </p:txBody>
      </p:sp>
      <p:sp>
        <p:nvSpPr>
          <p:cNvPr id="5" name="Footer Placeholder 4">
            <a:extLst>
              <a:ext uri="{FF2B5EF4-FFF2-40B4-BE49-F238E27FC236}">
                <a16:creationId xmlns:a16="http://schemas.microsoft.com/office/drawing/2014/main" id="{3AAA4B84-1739-448D-BF49-CAA19838BC38}"/>
              </a:ext>
            </a:extLst>
          </p:cNvPr>
          <p:cNvSpPr>
            <a:spLocks noGrp="1"/>
          </p:cNvSpPr>
          <p:nvPr>
            <p:ph type="ftr" sz="quarter" idx="11"/>
          </p:nvPr>
        </p:nvSpPr>
        <p:spPr/>
        <p:txBody>
          <a:bodyPr/>
          <a:lstStyle/>
          <a:p>
            <a:endParaRPr lang="en-IE"/>
          </a:p>
        </p:txBody>
      </p:sp>
      <p:sp>
        <p:nvSpPr>
          <p:cNvPr id="6" name="Slide Number Placeholder 5">
            <a:extLst>
              <a:ext uri="{FF2B5EF4-FFF2-40B4-BE49-F238E27FC236}">
                <a16:creationId xmlns:a16="http://schemas.microsoft.com/office/drawing/2014/main" id="{EC7CBA50-AF04-49F9-A936-6381BA1D7B4B}"/>
              </a:ext>
            </a:extLst>
          </p:cNvPr>
          <p:cNvSpPr>
            <a:spLocks noGrp="1"/>
          </p:cNvSpPr>
          <p:nvPr>
            <p:ph type="sldNum" sz="quarter" idx="12"/>
          </p:nvPr>
        </p:nvSpPr>
        <p:spPr>
          <a:xfrm>
            <a:off x="8610600" y="6356350"/>
            <a:ext cx="2743200" cy="365125"/>
          </a:xfrm>
          <a:prstGeom prst="rect">
            <a:avLst/>
          </a:prstGeom>
        </p:spPr>
        <p:txBody>
          <a:bodyPr/>
          <a:lstStyle/>
          <a:p>
            <a:fld id="{42F0C91C-1EEA-426D-99DE-85FA28FE990B}" type="slidenum">
              <a:rPr lang="en-IE" smtClean="0"/>
              <a:t>‹#›</a:t>
            </a:fld>
            <a:endParaRPr lang="en-IE"/>
          </a:p>
        </p:txBody>
      </p:sp>
    </p:spTree>
    <p:extLst>
      <p:ext uri="{BB962C8B-B14F-4D97-AF65-F5344CB8AC3E}">
        <p14:creationId xmlns:p14="http://schemas.microsoft.com/office/powerpoint/2010/main" val="3011223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3721A81-80F5-49F2-9089-9F73C96CEA84}"/>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E6E57885-6868-4EAA-85D3-9C05571772B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0BE6455-CC55-43E1-97FA-062883B06299}"/>
              </a:ext>
            </a:extLst>
          </p:cNvPr>
          <p:cNvSpPr>
            <a:spLocks noGrp="1"/>
          </p:cNvSpPr>
          <p:nvPr>
            <p:ph type="dt" sz="half" idx="10"/>
          </p:nvPr>
        </p:nvSpPr>
        <p:spPr/>
        <p:txBody>
          <a:bodyPr/>
          <a:lstStyle/>
          <a:p>
            <a:fld id="{A27B716E-ECCE-4E25-A2B5-CA47463A160B}" type="datetimeFigureOut">
              <a:rPr lang="en-IE" smtClean="0"/>
              <a:t>20/09/2024</a:t>
            </a:fld>
            <a:endParaRPr lang="en-IE"/>
          </a:p>
        </p:txBody>
      </p:sp>
      <p:sp>
        <p:nvSpPr>
          <p:cNvPr id="5" name="Footer Placeholder 4">
            <a:extLst>
              <a:ext uri="{FF2B5EF4-FFF2-40B4-BE49-F238E27FC236}">
                <a16:creationId xmlns:a16="http://schemas.microsoft.com/office/drawing/2014/main" id="{5BBEE0D3-46BD-45F6-AE38-F1920203A769}"/>
              </a:ext>
            </a:extLst>
          </p:cNvPr>
          <p:cNvSpPr>
            <a:spLocks noGrp="1"/>
          </p:cNvSpPr>
          <p:nvPr>
            <p:ph type="ftr" sz="quarter" idx="11"/>
          </p:nvPr>
        </p:nvSpPr>
        <p:spPr/>
        <p:txBody>
          <a:bodyPr/>
          <a:lstStyle/>
          <a:p>
            <a:endParaRPr lang="en-IE"/>
          </a:p>
        </p:txBody>
      </p:sp>
      <p:sp>
        <p:nvSpPr>
          <p:cNvPr id="6" name="Slide Number Placeholder 5">
            <a:extLst>
              <a:ext uri="{FF2B5EF4-FFF2-40B4-BE49-F238E27FC236}">
                <a16:creationId xmlns:a16="http://schemas.microsoft.com/office/drawing/2014/main" id="{E079ACEF-2A3D-4AEA-BD71-E8F8D1E98235}"/>
              </a:ext>
            </a:extLst>
          </p:cNvPr>
          <p:cNvSpPr>
            <a:spLocks noGrp="1"/>
          </p:cNvSpPr>
          <p:nvPr>
            <p:ph type="sldNum" sz="quarter" idx="12"/>
          </p:nvPr>
        </p:nvSpPr>
        <p:spPr>
          <a:xfrm>
            <a:off x="8610600" y="6356350"/>
            <a:ext cx="2743200" cy="365125"/>
          </a:xfrm>
          <a:prstGeom prst="rect">
            <a:avLst/>
          </a:prstGeom>
        </p:spPr>
        <p:txBody>
          <a:bodyPr/>
          <a:lstStyle/>
          <a:p>
            <a:fld id="{42F0C91C-1EEA-426D-99DE-85FA28FE990B}" type="slidenum">
              <a:rPr lang="en-IE" smtClean="0"/>
              <a:t>‹#›</a:t>
            </a:fld>
            <a:endParaRPr lang="en-IE"/>
          </a:p>
        </p:txBody>
      </p:sp>
    </p:spTree>
    <p:extLst>
      <p:ext uri="{BB962C8B-B14F-4D97-AF65-F5344CB8AC3E}">
        <p14:creationId xmlns:p14="http://schemas.microsoft.com/office/powerpoint/2010/main" val="2558758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Library">
    <p:spTree>
      <p:nvGrpSpPr>
        <p:cNvPr id="1" name=""/>
        <p:cNvGrpSpPr/>
        <p:nvPr/>
      </p:nvGrpSpPr>
      <p:grpSpPr>
        <a:xfrm>
          <a:off x="0" y="0"/>
          <a:ext cx="0" cy="0"/>
          <a:chOff x="0" y="0"/>
          <a:chExt cx="0" cy="0"/>
        </a:xfrm>
      </p:grpSpPr>
      <p:sp>
        <p:nvSpPr>
          <p:cNvPr id="5" name="Rectangle 4"/>
          <p:cNvSpPr/>
          <p:nvPr/>
        </p:nvSpPr>
        <p:spPr>
          <a:xfrm flipV="1">
            <a:off x="719668" y="6453189"/>
            <a:ext cx="4271433" cy="71437"/>
          </a:xfrm>
          <a:prstGeom prst="rect">
            <a:avLst/>
          </a:prstGeom>
          <a:solidFill>
            <a:srgbClr val="00677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sz="1600"/>
          </a:p>
        </p:txBody>
      </p:sp>
      <p:sp>
        <p:nvSpPr>
          <p:cNvPr id="6" name="Rectangle 5"/>
          <p:cNvSpPr/>
          <p:nvPr/>
        </p:nvSpPr>
        <p:spPr>
          <a:xfrm flipV="1">
            <a:off x="5344584" y="6453189"/>
            <a:ext cx="6239933" cy="71437"/>
          </a:xfrm>
          <a:prstGeom prst="rect">
            <a:avLst/>
          </a:prstGeom>
          <a:solidFill>
            <a:srgbClr val="00677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sz="1600"/>
          </a:p>
        </p:txBody>
      </p:sp>
      <p:pic>
        <p:nvPicPr>
          <p:cNvPr id="9" name="Picture 2" descr="C:\Users\Rowan\Documents\Maynooth\Powerpoint Template\K7917 - Maynooth University_PowerPoint (Burgundy) Option 1-2-2.jpg"/>
          <p:cNvPicPr>
            <a:picLocks noChangeAspect="1" noChangeArrowheads="1"/>
          </p:cNvPicPr>
          <p:nvPr/>
        </p:nvPicPr>
        <p:blipFill>
          <a:blip r:embed="rId2" cstate="print">
            <a:extLst>
              <a:ext uri="{28A0092B-C50C-407E-A947-70E740481C1C}">
                <a14:useLocalDpi xmlns:a14="http://schemas.microsoft.com/office/drawing/2010/main" val="0"/>
              </a:ext>
            </a:extLst>
          </a:blip>
          <a:srcRect l="19310" t="-320" r="27138"/>
          <a:stretch>
            <a:fillRect/>
          </a:stretch>
        </p:blipFill>
        <p:spPr bwMode="auto">
          <a:xfrm>
            <a:off x="5344584" y="549276"/>
            <a:ext cx="6239933" cy="58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 descr="C:\Users\Rowan\Documents\Maynooth\Powerpoint Template\K7384 Maynooth University Logo_RGB_300dpi.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9184" y="115888"/>
            <a:ext cx="4191000"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7"/>
          <p:cNvSpPr>
            <a:spLocks noGrp="1"/>
          </p:cNvSpPr>
          <p:nvPr>
            <p:ph type="body" sz="quarter" idx="10"/>
          </p:nvPr>
        </p:nvSpPr>
        <p:spPr>
          <a:xfrm>
            <a:off x="815413" y="3140969"/>
            <a:ext cx="4032448" cy="2232025"/>
          </a:xfrm>
          <a:prstGeom prst="rect">
            <a:avLst/>
          </a:prstGeom>
        </p:spPr>
        <p:txBody>
          <a:bodyPr/>
          <a:lstStyle>
            <a:lvl1pPr marL="0" indent="0">
              <a:buNone/>
              <a:defRPr sz="4000" b="1">
                <a:solidFill>
                  <a:srgbClr val="006778"/>
                </a:solidFill>
                <a:latin typeface="+mn-lt"/>
              </a:defRPr>
            </a:lvl1pPr>
            <a:lvl3pPr>
              <a:defRPr>
                <a:solidFill>
                  <a:srgbClr val="822327"/>
                </a:solidFill>
              </a:defRPr>
            </a:lvl3pPr>
            <a:lvl5pPr marL="1828800" indent="0">
              <a:buNone/>
              <a:defRPr/>
            </a:lvl5pPr>
          </a:lstStyle>
          <a:p>
            <a:pPr lvl="0"/>
            <a:r>
              <a:rPr lang="en-US" dirty="0"/>
              <a:t>Click to edit Master text styles</a:t>
            </a:r>
          </a:p>
        </p:txBody>
      </p:sp>
      <p:sp>
        <p:nvSpPr>
          <p:cNvPr id="7" name="Text Placeholder 6"/>
          <p:cNvSpPr>
            <a:spLocks noGrp="1"/>
          </p:cNvSpPr>
          <p:nvPr>
            <p:ph type="body" sz="quarter" idx="11"/>
          </p:nvPr>
        </p:nvSpPr>
        <p:spPr>
          <a:xfrm>
            <a:off x="814919" y="5661026"/>
            <a:ext cx="4032944" cy="720725"/>
          </a:xfrm>
          <a:prstGeom prst="rect">
            <a:avLst/>
          </a:prstGeom>
        </p:spPr>
        <p:txBody>
          <a:bodyPr/>
          <a:lstStyle>
            <a:lvl1pPr marL="0" indent="0">
              <a:buNone/>
              <a:defRPr sz="2400">
                <a:solidFill>
                  <a:srgbClr val="006778"/>
                </a:solidFill>
              </a:defRPr>
            </a:lvl1pPr>
          </a:lstStyle>
          <a:p>
            <a:pPr lvl="0"/>
            <a:r>
              <a:rPr lang="en-US" dirty="0"/>
              <a:t>Click to edit Master text styles</a:t>
            </a:r>
          </a:p>
        </p:txBody>
      </p:sp>
    </p:spTree>
    <p:extLst>
      <p:ext uri="{BB962C8B-B14F-4D97-AF65-F5344CB8AC3E}">
        <p14:creationId xmlns:p14="http://schemas.microsoft.com/office/powerpoint/2010/main" val="37912015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5" name="Rectangle 4"/>
          <p:cNvSpPr/>
          <p:nvPr/>
        </p:nvSpPr>
        <p:spPr>
          <a:xfrm flipV="1">
            <a:off x="527051" y="5884864"/>
            <a:ext cx="11089216" cy="71437"/>
          </a:xfrm>
          <a:prstGeom prst="rect">
            <a:avLst/>
          </a:prstGeom>
          <a:solidFill>
            <a:srgbClr val="00677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sz="1600"/>
          </a:p>
        </p:txBody>
      </p:sp>
      <p:pic>
        <p:nvPicPr>
          <p:cNvPr id="6" name="Picture 3" descr="C:\Users\Rowan\Desktop\K7384 Maynooth University Logo_RGB_300dpi.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7051" y="6092826"/>
            <a:ext cx="1968500"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Placeholder 6"/>
          <p:cNvSpPr>
            <a:spLocks noGrp="1"/>
          </p:cNvSpPr>
          <p:nvPr>
            <p:ph type="body" sz="quarter" idx="12"/>
          </p:nvPr>
        </p:nvSpPr>
        <p:spPr>
          <a:xfrm>
            <a:off x="995081" y="620688"/>
            <a:ext cx="10081187" cy="1008112"/>
          </a:xfrm>
          <a:prstGeom prst="rect">
            <a:avLst/>
          </a:prstGeom>
        </p:spPr>
        <p:txBody>
          <a:bodyPr/>
          <a:lstStyle>
            <a:lvl1pPr marL="0" indent="0">
              <a:buNone/>
              <a:defRPr sz="4000" b="1">
                <a:solidFill>
                  <a:srgbClr val="006778"/>
                </a:solidFill>
                <a:latin typeface="+mn-lt"/>
              </a:defRPr>
            </a:lvl1pPr>
            <a:lvl3pPr>
              <a:defRPr>
                <a:solidFill>
                  <a:schemeClr val="bg1"/>
                </a:solidFill>
              </a:defRPr>
            </a:lvl3pPr>
          </a:lstStyle>
          <a:p>
            <a:pPr lvl="0"/>
            <a:r>
              <a:rPr lang="en-US" dirty="0"/>
              <a:t>Click to edit Master text styles</a:t>
            </a:r>
          </a:p>
        </p:txBody>
      </p:sp>
      <p:sp>
        <p:nvSpPr>
          <p:cNvPr id="7" name="Content Placeholder 2"/>
          <p:cNvSpPr>
            <a:spLocks noGrp="1"/>
          </p:cNvSpPr>
          <p:nvPr>
            <p:ph sz="quarter" idx="11"/>
          </p:nvPr>
        </p:nvSpPr>
        <p:spPr>
          <a:xfrm>
            <a:off x="1007534" y="1844675"/>
            <a:ext cx="10081684" cy="3816350"/>
          </a:xfrm>
          <a:prstGeom prst="rect">
            <a:avLst/>
          </a:prstGeom>
        </p:spPr>
        <p:txBody>
          <a:bodyPr/>
          <a:lstStyle>
            <a:lvl1pPr marL="342900" indent="-342900">
              <a:buFont typeface="Arial" panose="020B0604020202020204" pitchFamily="34" charset="0"/>
              <a:buChar char="•"/>
              <a:defRPr sz="2400">
                <a:solidFill>
                  <a:schemeClr val="tx1"/>
                </a:solidFill>
              </a:defRPr>
            </a:lvl1pPr>
          </a:lstStyle>
          <a:p>
            <a:pPr lvl="0"/>
            <a:r>
              <a:rPr lang="en-US" dirty="0"/>
              <a:t>Click to edit Master text styles</a:t>
            </a:r>
          </a:p>
        </p:txBody>
      </p:sp>
      <p:sp>
        <p:nvSpPr>
          <p:cNvPr id="10" name="Text Placeholder 2"/>
          <p:cNvSpPr>
            <a:spLocks noGrp="1"/>
          </p:cNvSpPr>
          <p:nvPr>
            <p:ph type="body" sz="quarter" idx="13" hasCustomPrompt="1"/>
          </p:nvPr>
        </p:nvSpPr>
        <p:spPr>
          <a:xfrm>
            <a:off x="4943872" y="6427788"/>
            <a:ext cx="6816757" cy="334962"/>
          </a:xfrm>
          <a:prstGeom prst="rect">
            <a:avLst/>
          </a:prstGeom>
        </p:spPr>
        <p:txBody>
          <a:bodyPr/>
          <a:lstStyle>
            <a:lvl1pPr marL="0" indent="0" algn="r">
              <a:buNone/>
              <a:defRPr sz="1400" b="1" baseline="0"/>
            </a:lvl1pPr>
          </a:lstStyle>
          <a:p>
            <a:pPr lvl="0"/>
            <a:r>
              <a:rPr lang="en-US" dirty="0"/>
              <a:t>Insert Department/Office name here</a:t>
            </a:r>
            <a:endParaRPr lang="en-IE" dirty="0"/>
          </a:p>
        </p:txBody>
      </p:sp>
    </p:spTree>
    <p:extLst>
      <p:ext uri="{BB962C8B-B14F-4D97-AF65-F5344CB8AC3E}">
        <p14:creationId xmlns:p14="http://schemas.microsoft.com/office/powerpoint/2010/main" val="12309490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esearch paper title/Alternative title slide">
    <p:spTree>
      <p:nvGrpSpPr>
        <p:cNvPr id="1" name=""/>
        <p:cNvGrpSpPr/>
        <p:nvPr/>
      </p:nvGrpSpPr>
      <p:grpSpPr>
        <a:xfrm>
          <a:off x="0" y="0"/>
          <a:ext cx="0" cy="0"/>
          <a:chOff x="0" y="0"/>
          <a:chExt cx="0" cy="0"/>
        </a:xfrm>
      </p:grpSpPr>
      <p:sp>
        <p:nvSpPr>
          <p:cNvPr id="5" name="Rectangle 4"/>
          <p:cNvSpPr/>
          <p:nvPr/>
        </p:nvSpPr>
        <p:spPr>
          <a:xfrm flipV="1">
            <a:off x="4129617" y="5884864"/>
            <a:ext cx="6959600" cy="71437"/>
          </a:xfrm>
          <a:prstGeom prst="rect">
            <a:avLst/>
          </a:prstGeom>
          <a:solidFill>
            <a:srgbClr val="8223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sz="1600"/>
          </a:p>
        </p:txBody>
      </p:sp>
      <p:pic>
        <p:nvPicPr>
          <p:cNvPr id="11" name="Picture 2" descr="C:\Users\Rowan\Documents\Maynooth\Powerpoint Template\K7384 Maynooth University Logo_RGB_300dpi.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9184" y="115888"/>
            <a:ext cx="4191000"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6"/>
          <p:cNvSpPr>
            <a:spLocks noGrp="1"/>
          </p:cNvSpPr>
          <p:nvPr>
            <p:ph type="body" sz="quarter" idx="10"/>
          </p:nvPr>
        </p:nvSpPr>
        <p:spPr>
          <a:xfrm>
            <a:off x="4751918" y="1628800"/>
            <a:ext cx="6625167" cy="1873250"/>
          </a:xfrm>
          <a:prstGeom prst="rect">
            <a:avLst/>
          </a:prstGeom>
        </p:spPr>
        <p:txBody>
          <a:bodyPr/>
          <a:lstStyle>
            <a:lvl1pPr marL="0" indent="0">
              <a:buNone/>
              <a:defRPr sz="2800" b="1">
                <a:solidFill>
                  <a:srgbClr val="006778"/>
                </a:solidFill>
              </a:defRPr>
            </a:lvl1pPr>
          </a:lstStyle>
          <a:p>
            <a:pPr lvl="0"/>
            <a:r>
              <a:rPr lang="en-US" dirty="0"/>
              <a:t>Click to edit Master text styles</a:t>
            </a:r>
          </a:p>
        </p:txBody>
      </p:sp>
      <p:sp>
        <p:nvSpPr>
          <p:cNvPr id="9" name="Text Placeholder 8"/>
          <p:cNvSpPr>
            <a:spLocks noGrp="1"/>
          </p:cNvSpPr>
          <p:nvPr>
            <p:ph type="body" sz="quarter" idx="11"/>
          </p:nvPr>
        </p:nvSpPr>
        <p:spPr>
          <a:xfrm>
            <a:off x="4751852" y="3645024"/>
            <a:ext cx="6433409" cy="575940"/>
          </a:xfrm>
          <a:prstGeom prst="rect">
            <a:avLst/>
          </a:prstGeom>
        </p:spPr>
        <p:txBody>
          <a:bodyPr/>
          <a:lstStyle>
            <a:lvl1pPr marL="0" indent="0">
              <a:buNone/>
              <a:defRPr sz="2000">
                <a:solidFill>
                  <a:srgbClr val="006778"/>
                </a:solidFill>
              </a:defRPr>
            </a:lvl1pPr>
          </a:lstStyle>
          <a:p>
            <a:pPr lvl="0"/>
            <a:r>
              <a:rPr lang="en-US" dirty="0"/>
              <a:t>Click to edit Master text styles</a:t>
            </a:r>
          </a:p>
        </p:txBody>
      </p:sp>
      <p:sp>
        <p:nvSpPr>
          <p:cNvPr id="10" name="Text Placeholder 8"/>
          <p:cNvSpPr>
            <a:spLocks noGrp="1"/>
          </p:cNvSpPr>
          <p:nvPr>
            <p:ph type="body" sz="quarter" idx="12"/>
          </p:nvPr>
        </p:nvSpPr>
        <p:spPr>
          <a:xfrm>
            <a:off x="4751852" y="5085184"/>
            <a:ext cx="6433409" cy="575940"/>
          </a:xfrm>
          <a:prstGeom prst="rect">
            <a:avLst/>
          </a:prstGeom>
        </p:spPr>
        <p:txBody>
          <a:bodyPr/>
          <a:lstStyle>
            <a:lvl1pPr marL="0" indent="0">
              <a:buNone/>
              <a:defRPr sz="1400">
                <a:solidFill>
                  <a:schemeClr val="tx1"/>
                </a:solidFill>
              </a:defRPr>
            </a:lvl1pPr>
          </a:lstStyle>
          <a:p>
            <a:pPr lvl="0"/>
            <a:r>
              <a:rPr lang="en-US"/>
              <a:t>Click to edit Master text styles</a:t>
            </a:r>
          </a:p>
        </p:txBody>
      </p:sp>
      <p:sp>
        <p:nvSpPr>
          <p:cNvPr id="12" name="Rectangle 11"/>
          <p:cNvSpPr/>
          <p:nvPr userDrawn="1"/>
        </p:nvSpPr>
        <p:spPr>
          <a:xfrm flipV="1">
            <a:off x="527051" y="5884864"/>
            <a:ext cx="11089216" cy="71437"/>
          </a:xfrm>
          <a:prstGeom prst="rect">
            <a:avLst/>
          </a:prstGeom>
          <a:solidFill>
            <a:srgbClr val="00677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sz="1600"/>
          </a:p>
        </p:txBody>
      </p:sp>
      <p:sp>
        <p:nvSpPr>
          <p:cNvPr id="13" name="Text Placeholder 2"/>
          <p:cNvSpPr>
            <a:spLocks noGrp="1"/>
          </p:cNvSpPr>
          <p:nvPr>
            <p:ph type="body" sz="quarter" idx="13" hasCustomPrompt="1"/>
          </p:nvPr>
        </p:nvSpPr>
        <p:spPr>
          <a:xfrm>
            <a:off x="4943872" y="6427788"/>
            <a:ext cx="6816757" cy="334962"/>
          </a:xfrm>
          <a:prstGeom prst="rect">
            <a:avLst/>
          </a:prstGeom>
        </p:spPr>
        <p:txBody>
          <a:bodyPr/>
          <a:lstStyle>
            <a:lvl1pPr marL="0" indent="0" algn="r">
              <a:buNone/>
              <a:defRPr sz="1400" b="1" baseline="0"/>
            </a:lvl1pPr>
          </a:lstStyle>
          <a:p>
            <a:pPr lvl="0"/>
            <a:r>
              <a:rPr lang="en-US" dirty="0"/>
              <a:t>Insert Department/Office name here</a:t>
            </a:r>
            <a:endParaRPr lang="en-IE" dirty="0"/>
          </a:p>
        </p:txBody>
      </p:sp>
    </p:spTree>
    <p:extLst>
      <p:ext uri="{BB962C8B-B14F-4D97-AF65-F5344CB8AC3E}">
        <p14:creationId xmlns:p14="http://schemas.microsoft.com/office/powerpoint/2010/main" val="14474920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 + blank image right">
    <p:spTree>
      <p:nvGrpSpPr>
        <p:cNvPr id="1" name=""/>
        <p:cNvGrpSpPr/>
        <p:nvPr/>
      </p:nvGrpSpPr>
      <p:grpSpPr>
        <a:xfrm>
          <a:off x="0" y="0"/>
          <a:ext cx="0" cy="0"/>
          <a:chOff x="0" y="0"/>
          <a:chExt cx="0" cy="0"/>
        </a:xfrm>
      </p:grpSpPr>
      <p:sp>
        <p:nvSpPr>
          <p:cNvPr id="5" name="Rectangle 4"/>
          <p:cNvSpPr/>
          <p:nvPr/>
        </p:nvSpPr>
        <p:spPr>
          <a:xfrm flipV="1">
            <a:off x="719668" y="6453189"/>
            <a:ext cx="4271433" cy="71437"/>
          </a:xfrm>
          <a:prstGeom prst="rect">
            <a:avLst/>
          </a:prstGeom>
          <a:solidFill>
            <a:srgbClr val="00677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sz="1600"/>
          </a:p>
        </p:txBody>
      </p:sp>
      <p:sp>
        <p:nvSpPr>
          <p:cNvPr id="6" name="Rectangle 5"/>
          <p:cNvSpPr/>
          <p:nvPr/>
        </p:nvSpPr>
        <p:spPr>
          <a:xfrm flipV="1">
            <a:off x="5344584" y="6453189"/>
            <a:ext cx="6239933" cy="71437"/>
          </a:xfrm>
          <a:prstGeom prst="rect">
            <a:avLst/>
          </a:prstGeom>
          <a:solidFill>
            <a:srgbClr val="00677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sz="1600"/>
          </a:p>
        </p:txBody>
      </p:sp>
      <p:pic>
        <p:nvPicPr>
          <p:cNvPr id="9" name="Picture 2" descr="C:\Users\Rowan\Documents\Maynooth\Powerpoint Template\K7384 Maynooth University Logo_RGB_300dpi.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9184" y="115888"/>
            <a:ext cx="4191000"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7"/>
          <p:cNvSpPr>
            <a:spLocks noGrp="1"/>
          </p:cNvSpPr>
          <p:nvPr>
            <p:ph type="body" sz="quarter" idx="10"/>
          </p:nvPr>
        </p:nvSpPr>
        <p:spPr>
          <a:xfrm>
            <a:off x="815413" y="3140969"/>
            <a:ext cx="4032448" cy="2232025"/>
          </a:xfrm>
          <a:prstGeom prst="rect">
            <a:avLst/>
          </a:prstGeom>
        </p:spPr>
        <p:txBody>
          <a:bodyPr/>
          <a:lstStyle>
            <a:lvl1pPr marL="0" indent="0">
              <a:buNone/>
              <a:defRPr sz="4000" b="1">
                <a:solidFill>
                  <a:srgbClr val="006778"/>
                </a:solidFill>
                <a:latin typeface="+mn-lt"/>
              </a:defRPr>
            </a:lvl1pPr>
            <a:lvl3pPr>
              <a:defRPr>
                <a:solidFill>
                  <a:srgbClr val="822327"/>
                </a:solidFill>
              </a:defRPr>
            </a:lvl3pPr>
            <a:lvl5pPr marL="1828800" indent="0">
              <a:buNone/>
              <a:defRPr/>
            </a:lvl5pPr>
          </a:lstStyle>
          <a:p>
            <a:pPr lvl="0"/>
            <a:r>
              <a:rPr lang="en-US" dirty="0"/>
              <a:t>Click to edit Master text styles</a:t>
            </a:r>
          </a:p>
        </p:txBody>
      </p:sp>
      <p:sp>
        <p:nvSpPr>
          <p:cNvPr id="7" name="Text Placeholder 6"/>
          <p:cNvSpPr>
            <a:spLocks noGrp="1"/>
          </p:cNvSpPr>
          <p:nvPr>
            <p:ph type="body" sz="quarter" idx="11"/>
          </p:nvPr>
        </p:nvSpPr>
        <p:spPr>
          <a:xfrm>
            <a:off x="814919" y="5661026"/>
            <a:ext cx="4032944" cy="720725"/>
          </a:xfrm>
          <a:prstGeom prst="rect">
            <a:avLst/>
          </a:prstGeom>
        </p:spPr>
        <p:txBody>
          <a:bodyPr/>
          <a:lstStyle>
            <a:lvl1pPr marL="0" indent="0">
              <a:buNone/>
              <a:defRPr sz="2400">
                <a:solidFill>
                  <a:srgbClr val="006778"/>
                </a:solidFill>
              </a:defRPr>
            </a:lvl1pPr>
          </a:lstStyle>
          <a:p>
            <a:pPr lvl="0"/>
            <a:r>
              <a:rPr lang="en-US" dirty="0"/>
              <a:t>Click to edit Master text styles</a:t>
            </a:r>
          </a:p>
        </p:txBody>
      </p:sp>
      <p:sp>
        <p:nvSpPr>
          <p:cNvPr id="3" name="Picture Placeholder 2"/>
          <p:cNvSpPr>
            <a:spLocks noGrp="1"/>
          </p:cNvSpPr>
          <p:nvPr>
            <p:ph type="pic" sz="quarter" idx="12"/>
          </p:nvPr>
        </p:nvSpPr>
        <p:spPr>
          <a:xfrm>
            <a:off x="5344584" y="549276"/>
            <a:ext cx="6239933" cy="5832475"/>
          </a:xfrm>
          <a:prstGeom prst="rect">
            <a:avLst/>
          </a:prstGeom>
        </p:spPr>
        <p:txBody>
          <a:bodyPr/>
          <a:lstStyle/>
          <a:p>
            <a:pPr lvl="0"/>
            <a:r>
              <a:rPr lang="en-US" noProof="0"/>
              <a:t>Click icon to add picture</a:t>
            </a:r>
            <a:endParaRPr lang="en-GB" noProof="0"/>
          </a:p>
        </p:txBody>
      </p:sp>
    </p:spTree>
    <p:extLst>
      <p:ext uri="{BB962C8B-B14F-4D97-AF65-F5344CB8AC3E}">
        <p14:creationId xmlns:p14="http://schemas.microsoft.com/office/powerpoint/2010/main" val="42625772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lide Research">
    <p:spTree>
      <p:nvGrpSpPr>
        <p:cNvPr id="1" name=""/>
        <p:cNvGrpSpPr/>
        <p:nvPr/>
      </p:nvGrpSpPr>
      <p:grpSpPr>
        <a:xfrm>
          <a:off x="0" y="0"/>
          <a:ext cx="0" cy="0"/>
          <a:chOff x="0" y="0"/>
          <a:chExt cx="0" cy="0"/>
        </a:xfrm>
      </p:grpSpPr>
      <p:sp>
        <p:nvSpPr>
          <p:cNvPr id="5" name="Rectangle 4"/>
          <p:cNvSpPr/>
          <p:nvPr/>
        </p:nvSpPr>
        <p:spPr>
          <a:xfrm flipV="1">
            <a:off x="719668" y="6453189"/>
            <a:ext cx="4271433" cy="71437"/>
          </a:xfrm>
          <a:prstGeom prst="rect">
            <a:avLst/>
          </a:prstGeom>
          <a:solidFill>
            <a:srgbClr val="00677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sz="1600"/>
          </a:p>
        </p:txBody>
      </p:sp>
      <p:sp>
        <p:nvSpPr>
          <p:cNvPr id="6" name="Rectangle 5"/>
          <p:cNvSpPr/>
          <p:nvPr/>
        </p:nvSpPr>
        <p:spPr>
          <a:xfrm flipV="1">
            <a:off x="5344584" y="6453189"/>
            <a:ext cx="6239933" cy="71437"/>
          </a:xfrm>
          <a:prstGeom prst="rect">
            <a:avLst/>
          </a:prstGeom>
          <a:solidFill>
            <a:srgbClr val="00677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sz="1600"/>
          </a:p>
        </p:txBody>
      </p:sp>
      <p:pic>
        <p:nvPicPr>
          <p:cNvPr id="9" name="Picture 2" descr="C:\Users\Rowan\Documents\Maynooth\Powerpoint Template\K7917 - Maynooth University_PowerPoint (Burgundy) Option 1-2-3.jpg"/>
          <p:cNvPicPr>
            <a:picLocks noChangeAspect="1" noChangeArrowheads="1"/>
          </p:cNvPicPr>
          <p:nvPr/>
        </p:nvPicPr>
        <p:blipFill>
          <a:blip r:embed="rId2" cstate="print">
            <a:extLst>
              <a:ext uri="{28A0092B-C50C-407E-A947-70E740481C1C}">
                <a14:useLocalDpi xmlns:a14="http://schemas.microsoft.com/office/drawing/2010/main" val="0"/>
              </a:ext>
            </a:extLst>
          </a:blip>
          <a:srcRect l="21201" r="25652"/>
          <a:stretch>
            <a:fillRect/>
          </a:stretch>
        </p:blipFill>
        <p:spPr bwMode="auto">
          <a:xfrm>
            <a:off x="5344584" y="536576"/>
            <a:ext cx="6239933" cy="587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 descr="C:\Users\Rowan\Documents\Maynooth\Powerpoint Template\K7384 Maynooth University Logo_RGB_300dpi.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9184" y="115888"/>
            <a:ext cx="4191000"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7"/>
          <p:cNvSpPr>
            <a:spLocks noGrp="1"/>
          </p:cNvSpPr>
          <p:nvPr>
            <p:ph type="body" sz="quarter" idx="10"/>
          </p:nvPr>
        </p:nvSpPr>
        <p:spPr>
          <a:xfrm>
            <a:off x="815413" y="3140969"/>
            <a:ext cx="4032448" cy="2232025"/>
          </a:xfrm>
          <a:prstGeom prst="rect">
            <a:avLst/>
          </a:prstGeom>
        </p:spPr>
        <p:txBody>
          <a:bodyPr/>
          <a:lstStyle>
            <a:lvl1pPr marL="0" indent="0">
              <a:buNone/>
              <a:defRPr sz="4000" b="1">
                <a:solidFill>
                  <a:srgbClr val="006778"/>
                </a:solidFill>
                <a:latin typeface="+mn-lt"/>
              </a:defRPr>
            </a:lvl1pPr>
            <a:lvl3pPr>
              <a:defRPr>
                <a:solidFill>
                  <a:srgbClr val="822327"/>
                </a:solidFill>
              </a:defRPr>
            </a:lvl3pPr>
            <a:lvl5pPr marL="1828800" indent="0">
              <a:buNone/>
              <a:defRPr/>
            </a:lvl5pPr>
          </a:lstStyle>
          <a:p>
            <a:pPr lvl="0"/>
            <a:r>
              <a:rPr lang="en-US" dirty="0"/>
              <a:t>Click to edit Master text styles</a:t>
            </a:r>
          </a:p>
        </p:txBody>
      </p:sp>
      <p:sp>
        <p:nvSpPr>
          <p:cNvPr id="7" name="Text Placeholder 6"/>
          <p:cNvSpPr>
            <a:spLocks noGrp="1"/>
          </p:cNvSpPr>
          <p:nvPr>
            <p:ph type="body" sz="quarter" idx="11"/>
          </p:nvPr>
        </p:nvSpPr>
        <p:spPr>
          <a:xfrm>
            <a:off x="814919" y="5661026"/>
            <a:ext cx="4032944" cy="720725"/>
          </a:xfrm>
          <a:prstGeom prst="rect">
            <a:avLst/>
          </a:prstGeom>
        </p:spPr>
        <p:txBody>
          <a:bodyPr/>
          <a:lstStyle>
            <a:lvl1pPr marL="0" indent="0">
              <a:buNone/>
              <a:defRPr sz="2400">
                <a:solidFill>
                  <a:srgbClr val="006778"/>
                </a:solidFill>
              </a:defRPr>
            </a:lvl1pPr>
          </a:lstStyle>
          <a:p>
            <a:pPr lvl="0"/>
            <a:r>
              <a:rPr lang="en-US" dirty="0"/>
              <a:t>Click to edit Master text styles</a:t>
            </a:r>
          </a:p>
        </p:txBody>
      </p:sp>
    </p:spTree>
    <p:extLst>
      <p:ext uri="{BB962C8B-B14F-4D97-AF65-F5344CB8AC3E}">
        <p14:creationId xmlns:p14="http://schemas.microsoft.com/office/powerpoint/2010/main" val="13483594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Books">
    <p:spTree>
      <p:nvGrpSpPr>
        <p:cNvPr id="1" name=""/>
        <p:cNvGrpSpPr/>
        <p:nvPr/>
      </p:nvGrpSpPr>
      <p:grpSpPr>
        <a:xfrm>
          <a:off x="0" y="0"/>
          <a:ext cx="0" cy="0"/>
          <a:chOff x="0" y="0"/>
          <a:chExt cx="0" cy="0"/>
        </a:xfrm>
      </p:grpSpPr>
      <p:sp>
        <p:nvSpPr>
          <p:cNvPr id="5" name="Rectangle 4"/>
          <p:cNvSpPr/>
          <p:nvPr/>
        </p:nvSpPr>
        <p:spPr>
          <a:xfrm flipV="1">
            <a:off x="719668" y="6453189"/>
            <a:ext cx="4271433" cy="71437"/>
          </a:xfrm>
          <a:prstGeom prst="rect">
            <a:avLst/>
          </a:prstGeom>
          <a:solidFill>
            <a:srgbClr val="00677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sz="1600"/>
          </a:p>
        </p:txBody>
      </p:sp>
      <p:sp>
        <p:nvSpPr>
          <p:cNvPr id="6" name="Rectangle 5"/>
          <p:cNvSpPr/>
          <p:nvPr/>
        </p:nvSpPr>
        <p:spPr>
          <a:xfrm flipV="1">
            <a:off x="5344584" y="6453189"/>
            <a:ext cx="6239933" cy="71437"/>
          </a:xfrm>
          <a:prstGeom prst="rect">
            <a:avLst/>
          </a:prstGeom>
          <a:solidFill>
            <a:srgbClr val="00677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sz="1600"/>
          </a:p>
        </p:txBody>
      </p:sp>
      <p:pic>
        <p:nvPicPr>
          <p:cNvPr id="9" name="Picture 4" descr="C:\Users\Rowan\Documents\Maynooth\Powerpoint Template\Library.jpg"/>
          <p:cNvPicPr>
            <a:picLocks noChangeAspect="1" noChangeArrowheads="1"/>
          </p:cNvPicPr>
          <p:nvPr/>
        </p:nvPicPr>
        <p:blipFill>
          <a:blip r:embed="rId2" cstate="print">
            <a:extLst>
              <a:ext uri="{28A0092B-C50C-407E-A947-70E740481C1C}">
                <a14:useLocalDpi xmlns:a14="http://schemas.microsoft.com/office/drawing/2010/main" val="0"/>
              </a:ext>
            </a:extLst>
          </a:blip>
          <a:srcRect l="52107" t="4469" r="53"/>
          <a:stretch>
            <a:fillRect/>
          </a:stretch>
        </p:blipFill>
        <p:spPr bwMode="auto">
          <a:xfrm>
            <a:off x="5344584" y="566739"/>
            <a:ext cx="6239933" cy="585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 descr="C:\Users\Rowan\Documents\Maynooth\Powerpoint Template\K7384 Maynooth University Logo_RGB_300dpi.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9184" y="115888"/>
            <a:ext cx="4191000"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7"/>
          <p:cNvSpPr>
            <a:spLocks noGrp="1"/>
          </p:cNvSpPr>
          <p:nvPr>
            <p:ph type="body" sz="quarter" idx="10"/>
          </p:nvPr>
        </p:nvSpPr>
        <p:spPr>
          <a:xfrm>
            <a:off x="815413" y="3140969"/>
            <a:ext cx="4032448" cy="2232025"/>
          </a:xfrm>
          <a:prstGeom prst="rect">
            <a:avLst/>
          </a:prstGeom>
        </p:spPr>
        <p:txBody>
          <a:bodyPr/>
          <a:lstStyle>
            <a:lvl1pPr marL="0" indent="0">
              <a:buNone/>
              <a:defRPr sz="4000" b="1">
                <a:solidFill>
                  <a:srgbClr val="006778"/>
                </a:solidFill>
                <a:latin typeface="+mn-lt"/>
              </a:defRPr>
            </a:lvl1pPr>
            <a:lvl3pPr>
              <a:defRPr>
                <a:solidFill>
                  <a:srgbClr val="822327"/>
                </a:solidFill>
              </a:defRPr>
            </a:lvl3pPr>
            <a:lvl5pPr marL="1828800" indent="0">
              <a:buNone/>
              <a:defRPr/>
            </a:lvl5pPr>
          </a:lstStyle>
          <a:p>
            <a:pPr lvl="0"/>
            <a:r>
              <a:rPr lang="en-US" dirty="0"/>
              <a:t>Click to edit Master text styles</a:t>
            </a:r>
          </a:p>
        </p:txBody>
      </p:sp>
      <p:sp>
        <p:nvSpPr>
          <p:cNvPr id="7" name="Text Placeholder 6"/>
          <p:cNvSpPr>
            <a:spLocks noGrp="1"/>
          </p:cNvSpPr>
          <p:nvPr>
            <p:ph type="body" sz="quarter" idx="11"/>
          </p:nvPr>
        </p:nvSpPr>
        <p:spPr>
          <a:xfrm>
            <a:off x="814919" y="5661026"/>
            <a:ext cx="4032944" cy="720725"/>
          </a:xfrm>
          <a:prstGeom prst="rect">
            <a:avLst/>
          </a:prstGeom>
        </p:spPr>
        <p:txBody>
          <a:bodyPr/>
          <a:lstStyle>
            <a:lvl1pPr marL="0" indent="0">
              <a:buNone/>
              <a:defRPr sz="2400">
                <a:solidFill>
                  <a:srgbClr val="006778"/>
                </a:solidFill>
              </a:defRPr>
            </a:lvl1pPr>
          </a:lstStyle>
          <a:p>
            <a:pPr lvl="0"/>
            <a:r>
              <a:rPr lang="en-US" dirty="0"/>
              <a:t>Click to edit Master text styles</a:t>
            </a:r>
          </a:p>
        </p:txBody>
      </p:sp>
    </p:spTree>
    <p:extLst>
      <p:ext uri="{BB962C8B-B14F-4D97-AF65-F5344CB8AC3E}">
        <p14:creationId xmlns:p14="http://schemas.microsoft.com/office/powerpoint/2010/main" val="4978855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Slide Lab">
    <p:spTree>
      <p:nvGrpSpPr>
        <p:cNvPr id="1" name=""/>
        <p:cNvGrpSpPr/>
        <p:nvPr/>
      </p:nvGrpSpPr>
      <p:grpSpPr>
        <a:xfrm>
          <a:off x="0" y="0"/>
          <a:ext cx="0" cy="0"/>
          <a:chOff x="0" y="0"/>
          <a:chExt cx="0" cy="0"/>
        </a:xfrm>
      </p:grpSpPr>
      <p:pic>
        <p:nvPicPr>
          <p:cNvPr id="5" name="Picture 2" descr="C:\Users\Rowan\Documents\Maynooth\Powerpoint Template\K7384 Maynooth University Logo_RGB_300dpi.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9184" y="115888"/>
            <a:ext cx="4191000"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flipV="1">
            <a:off x="719668" y="6453189"/>
            <a:ext cx="4271433" cy="71437"/>
          </a:xfrm>
          <a:prstGeom prst="rect">
            <a:avLst/>
          </a:prstGeom>
          <a:solidFill>
            <a:srgbClr val="00677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sz="1600"/>
          </a:p>
        </p:txBody>
      </p:sp>
      <p:sp>
        <p:nvSpPr>
          <p:cNvPr id="9" name="Rectangle 8"/>
          <p:cNvSpPr/>
          <p:nvPr/>
        </p:nvSpPr>
        <p:spPr>
          <a:xfrm flipV="1">
            <a:off x="5344584" y="6453189"/>
            <a:ext cx="6239933" cy="71437"/>
          </a:xfrm>
          <a:prstGeom prst="rect">
            <a:avLst/>
          </a:prstGeom>
          <a:solidFill>
            <a:srgbClr val="00677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sz="1600"/>
          </a:p>
        </p:txBody>
      </p:sp>
      <p:pic>
        <p:nvPicPr>
          <p:cNvPr id="10" name="Picture 2" descr="C:\Users\Rowan\Documents\Maynooth\Powerpoint Template\K7917 - Maynooth University_PowerPoint (Burgundy) Option 1-2-1.jp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l="47182" r="-2"/>
          <a:stretch>
            <a:fillRect/>
          </a:stretch>
        </p:blipFill>
        <p:spPr bwMode="auto">
          <a:xfrm>
            <a:off x="5344584" y="515939"/>
            <a:ext cx="6239933" cy="5907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7"/>
          <p:cNvSpPr>
            <a:spLocks noGrp="1"/>
          </p:cNvSpPr>
          <p:nvPr>
            <p:ph type="body" sz="quarter" idx="10"/>
          </p:nvPr>
        </p:nvSpPr>
        <p:spPr>
          <a:xfrm>
            <a:off x="815413" y="3140969"/>
            <a:ext cx="4032448" cy="2232025"/>
          </a:xfrm>
          <a:prstGeom prst="rect">
            <a:avLst/>
          </a:prstGeom>
        </p:spPr>
        <p:txBody>
          <a:bodyPr/>
          <a:lstStyle>
            <a:lvl1pPr marL="0" indent="0">
              <a:buNone/>
              <a:defRPr sz="4000" b="1">
                <a:solidFill>
                  <a:srgbClr val="006778"/>
                </a:solidFill>
                <a:latin typeface="+mn-lt"/>
              </a:defRPr>
            </a:lvl1pPr>
            <a:lvl3pPr>
              <a:defRPr>
                <a:solidFill>
                  <a:srgbClr val="822327"/>
                </a:solidFill>
              </a:defRPr>
            </a:lvl3pPr>
            <a:lvl5pPr marL="1828800" indent="0">
              <a:buNone/>
              <a:defRPr/>
            </a:lvl5pPr>
          </a:lstStyle>
          <a:p>
            <a:pPr lvl="0"/>
            <a:r>
              <a:rPr lang="en-US" dirty="0"/>
              <a:t>Click to edit Master text styles</a:t>
            </a:r>
          </a:p>
        </p:txBody>
      </p:sp>
      <p:sp>
        <p:nvSpPr>
          <p:cNvPr id="7" name="Text Placeholder 6"/>
          <p:cNvSpPr>
            <a:spLocks noGrp="1"/>
          </p:cNvSpPr>
          <p:nvPr>
            <p:ph type="body" sz="quarter" idx="11"/>
          </p:nvPr>
        </p:nvSpPr>
        <p:spPr>
          <a:xfrm>
            <a:off x="814919" y="5661026"/>
            <a:ext cx="4032944" cy="720725"/>
          </a:xfrm>
          <a:prstGeom prst="rect">
            <a:avLst/>
          </a:prstGeom>
        </p:spPr>
        <p:txBody>
          <a:bodyPr/>
          <a:lstStyle>
            <a:lvl1pPr marL="0" indent="0">
              <a:buNone/>
              <a:defRPr sz="2400">
                <a:solidFill>
                  <a:srgbClr val="006778"/>
                </a:solidFill>
              </a:defRPr>
            </a:lvl1pPr>
          </a:lstStyle>
          <a:p>
            <a:pPr lvl="0"/>
            <a:r>
              <a:rPr lang="en-US" dirty="0"/>
              <a:t>Click to edit Master text styles</a:t>
            </a:r>
          </a:p>
        </p:txBody>
      </p:sp>
    </p:spTree>
    <p:extLst>
      <p:ext uri="{BB962C8B-B14F-4D97-AF65-F5344CB8AC3E}">
        <p14:creationId xmlns:p14="http://schemas.microsoft.com/office/powerpoint/2010/main" val="8919206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6025CF-E65F-4502-A9D6-F2795F941E4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8052444C-45B7-46D5-9BB0-044BCEAE7B6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44AE31B-74DA-42CE-855B-65F75065964A}"/>
              </a:ext>
            </a:extLst>
          </p:cNvPr>
          <p:cNvSpPr>
            <a:spLocks noGrp="1"/>
          </p:cNvSpPr>
          <p:nvPr>
            <p:ph type="dt" sz="half" idx="10"/>
          </p:nvPr>
        </p:nvSpPr>
        <p:spPr/>
        <p:txBody>
          <a:bodyPr/>
          <a:lstStyle/>
          <a:p>
            <a:fld id="{A27B716E-ECCE-4E25-A2B5-CA47463A160B}" type="datetimeFigureOut">
              <a:rPr lang="en-IE" smtClean="0"/>
              <a:t>20/09/2024</a:t>
            </a:fld>
            <a:endParaRPr lang="en-IE"/>
          </a:p>
        </p:txBody>
      </p:sp>
      <p:sp>
        <p:nvSpPr>
          <p:cNvPr id="5" name="Footer Placeholder 4">
            <a:extLst>
              <a:ext uri="{FF2B5EF4-FFF2-40B4-BE49-F238E27FC236}">
                <a16:creationId xmlns:a16="http://schemas.microsoft.com/office/drawing/2014/main" id="{D1576F56-CC8D-425C-9CA2-9D79CBD71F24}"/>
              </a:ext>
            </a:extLst>
          </p:cNvPr>
          <p:cNvSpPr>
            <a:spLocks noGrp="1"/>
          </p:cNvSpPr>
          <p:nvPr>
            <p:ph type="ftr" sz="quarter" idx="11"/>
          </p:nvPr>
        </p:nvSpPr>
        <p:spPr/>
        <p:txBody>
          <a:bodyPr/>
          <a:lstStyle/>
          <a:p>
            <a:endParaRPr lang="en-IE"/>
          </a:p>
        </p:txBody>
      </p:sp>
      <p:pic>
        <p:nvPicPr>
          <p:cNvPr id="7" name="Picture 6">
            <a:extLst>
              <a:ext uri="{FF2B5EF4-FFF2-40B4-BE49-F238E27FC236}">
                <a16:creationId xmlns:a16="http://schemas.microsoft.com/office/drawing/2014/main" id="{333513D0-4583-4ABB-8549-B9FB653FE2D5}"/>
              </a:ext>
            </a:extLst>
          </p:cNvPr>
          <p:cNvPicPr/>
          <p:nvPr/>
        </p:nvPicPr>
        <p:blipFill>
          <a:blip r:embed="rId2" cstate="print"/>
          <a:stretch>
            <a:fillRect/>
          </a:stretch>
        </p:blipFill>
        <p:spPr>
          <a:xfrm>
            <a:off x="9841230" y="23813"/>
            <a:ext cx="2350770" cy="1245235"/>
          </a:xfrm>
          <a:prstGeom prst="rect">
            <a:avLst/>
          </a:prstGeom>
        </p:spPr>
      </p:pic>
      <p:pic>
        <p:nvPicPr>
          <p:cNvPr id="9" name="Picture 8">
            <a:extLst>
              <a:ext uri="{FF2B5EF4-FFF2-40B4-BE49-F238E27FC236}">
                <a16:creationId xmlns:a16="http://schemas.microsoft.com/office/drawing/2014/main" id="{B6497796-64F7-4E17-AB26-EB11260C591E}"/>
              </a:ext>
            </a:extLst>
          </p:cNvPr>
          <p:cNvPicPr>
            <a:picLocks noChangeAspect="1"/>
          </p:cNvPicPr>
          <p:nvPr/>
        </p:nvPicPr>
        <p:blipFill>
          <a:blip r:embed="rId3"/>
          <a:stretch>
            <a:fillRect/>
          </a:stretch>
        </p:blipFill>
        <p:spPr>
          <a:xfrm>
            <a:off x="286625" y="326815"/>
            <a:ext cx="2474749" cy="942233"/>
          </a:xfrm>
          <a:prstGeom prst="rect">
            <a:avLst/>
          </a:prstGeom>
        </p:spPr>
      </p:pic>
      <p:sp>
        <p:nvSpPr>
          <p:cNvPr id="10" name="Slide Number Placeholder 6">
            <a:extLst>
              <a:ext uri="{FF2B5EF4-FFF2-40B4-BE49-F238E27FC236}">
                <a16:creationId xmlns:a16="http://schemas.microsoft.com/office/drawing/2014/main" id="{747F968E-8EF6-4F6B-9C70-B3E05FA18BD3}"/>
              </a:ext>
            </a:extLst>
          </p:cNvPr>
          <p:cNvSpPr>
            <a:spLocks noGrp="1"/>
          </p:cNvSpPr>
          <p:nvPr>
            <p:ph type="sldNum" sz="quarter" idx="12"/>
          </p:nvPr>
        </p:nvSpPr>
        <p:spPr>
          <a:xfrm>
            <a:off x="8610600" y="6356350"/>
            <a:ext cx="2743200" cy="365125"/>
          </a:xfrm>
          <a:prstGeom prst="rect">
            <a:avLst/>
          </a:prstGeom>
        </p:spPr>
        <p:txBody>
          <a:bodyPr/>
          <a:lstStyle/>
          <a:p>
            <a:fld id="{42F0C91C-1EEA-426D-99DE-85FA28FE990B}" type="slidenum">
              <a:rPr lang="en-IE" smtClean="0"/>
              <a:t>‹#›</a:t>
            </a:fld>
            <a:endParaRPr lang="en-IE"/>
          </a:p>
        </p:txBody>
      </p:sp>
    </p:spTree>
    <p:extLst>
      <p:ext uri="{BB962C8B-B14F-4D97-AF65-F5344CB8AC3E}">
        <p14:creationId xmlns:p14="http://schemas.microsoft.com/office/powerpoint/2010/main" val="2808420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text colour background">
    <p:spTree>
      <p:nvGrpSpPr>
        <p:cNvPr id="1" name=""/>
        <p:cNvGrpSpPr/>
        <p:nvPr/>
      </p:nvGrpSpPr>
      <p:grpSpPr>
        <a:xfrm>
          <a:off x="0" y="0"/>
          <a:ext cx="0" cy="0"/>
          <a:chOff x="0" y="0"/>
          <a:chExt cx="0" cy="0"/>
        </a:xfrm>
      </p:grpSpPr>
      <p:sp>
        <p:nvSpPr>
          <p:cNvPr id="4" name="Rectangle 3"/>
          <p:cNvSpPr/>
          <p:nvPr/>
        </p:nvSpPr>
        <p:spPr>
          <a:xfrm>
            <a:off x="455085" y="404814"/>
            <a:ext cx="11161183" cy="5400675"/>
          </a:xfrm>
          <a:prstGeom prst="rect">
            <a:avLst/>
          </a:prstGeom>
          <a:solidFill>
            <a:srgbClr val="006778"/>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endParaRPr lang="en-GB" sz="1600"/>
          </a:p>
        </p:txBody>
      </p:sp>
      <p:pic>
        <p:nvPicPr>
          <p:cNvPr id="6" name="Picture 3" descr="C:\Users\Rowan\Desktop\K7384 Maynooth University Logo_RGB_300dpi.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7051" y="6092826"/>
            <a:ext cx="1968500"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6"/>
          <p:cNvSpPr>
            <a:spLocks noGrp="1"/>
          </p:cNvSpPr>
          <p:nvPr>
            <p:ph type="body" sz="quarter" idx="10"/>
          </p:nvPr>
        </p:nvSpPr>
        <p:spPr>
          <a:xfrm>
            <a:off x="995081" y="620688"/>
            <a:ext cx="10081187" cy="1008112"/>
          </a:xfrm>
          <a:prstGeom prst="rect">
            <a:avLst/>
          </a:prstGeom>
        </p:spPr>
        <p:txBody>
          <a:bodyPr/>
          <a:lstStyle>
            <a:lvl1pPr marL="0" indent="0">
              <a:buNone/>
              <a:defRPr sz="4000" b="1">
                <a:solidFill>
                  <a:schemeClr val="bg1"/>
                </a:solidFill>
                <a:latin typeface="+mn-lt"/>
              </a:defRPr>
            </a:lvl1pPr>
            <a:lvl3pPr>
              <a:defRPr>
                <a:solidFill>
                  <a:schemeClr val="bg1"/>
                </a:solidFill>
              </a:defRPr>
            </a:lvl3pPr>
          </a:lstStyle>
          <a:p>
            <a:pPr lvl="0"/>
            <a:r>
              <a:rPr lang="en-US"/>
              <a:t>Click to edit Master text styles</a:t>
            </a:r>
          </a:p>
        </p:txBody>
      </p:sp>
      <p:sp>
        <p:nvSpPr>
          <p:cNvPr id="3" name="Content Placeholder 2"/>
          <p:cNvSpPr>
            <a:spLocks noGrp="1"/>
          </p:cNvSpPr>
          <p:nvPr>
            <p:ph sz="quarter" idx="11"/>
          </p:nvPr>
        </p:nvSpPr>
        <p:spPr>
          <a:xfrm>
            <a:off x="1007534" y="1844675"/>
            <a:ext cx="10081684" cy="3816350"/>
          </a:xfrm>
          <a:prstGeom prst="rect">
            <a:avLst/>
          </a:prstGeom>
        </p:spPr>
        <p:txBody>
          <a:bodyPr/>
          <a:lstStyle>
            <a:lvl1pPr marL="342900" indent="-342900">
              <a:buFont typeface="Arial" panose="020B0604020202020204" pitchFamily="34" charset="0"/>
              <a:buChar char="•"/>
              <a:defRPr sz="2400">
                <a:solidFill>
                  <a:schemeClr val="bg1"/>
                </a:solidFill>
              </a:defRPr>
            </a:lvl1pPr>
          </a:lstStyle>
          <a:p>
            <a:pPr lvl="0"/>
            <a:r>
              <a:rPr lang="en-US" dirty="0"/>
              <a:t>Click to edit Master text styles</a:t>
            </a:r>
          </a:p>
        </p:txBody>
      </p:sp>
      <p:sp>
        <p:nvSpPr>
          <p:cNvPr id="9" name="Text Placeholder 2"/>
          <p:cNvSpPr>
            <a:spLocks noGrp="1"/>
          </p:cNvSpPr>
          <p:nvPr>
            <p:ph type="body" sz="quarter" idx="13" hasCustomPrompt="1"/>
          </p:nvPr>
        </p:nvSpPr>
        <p:spPr>
          <a:xfrm>
            <a:off x="4943872" y="6427788"/>
            <a:ext cx="6816757" cy="334962"/>
          </a:xfrm>
          <a:prstGeom prst="rect">
            <a:avLst/>
          </a:prstGeom>
        </p:spPr>
        <p:txBody>
          <a:bodyPr/>
          <a:lstStyle>
            <a:lvl1pPr marL="0" indent="0" algn="r">
              <a:buNone/>
              <a:defRPr sz="1400" b="1" baseline="0"/>
            </a:lvl1pPr>
          </a:lstStyle>
          <a:p>
            <a:pPr lvl="0"/>
            <a:r>
              <a:rPr lang="en-US" dirty="0"/>
              <a:t>Insert Department/Office name here</a:t>
            </a:r>
            <a:endParaRPr lang="en-IE" dirty="0"/>
          </a:p>
        </p:txBody>
      </p:sp>
    </p:spTree>
    <p:extLst>
      <p:ext uri="{BB962C8B-B14F-4D97-AF65-F5344CB8AC3E}">
        <p14:creationId xmlns:p14="http://schemas.microsoft.com/office/powerpoint/2010/main" val="237755048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text blank background">
    <p:spTree>
      <p:nvGrpSpPr>
        <p:cNvPr id="1" name=""/>
        <p:cNvGrpSpPr/>
        <p:nvPr/>
      </p:nvGrpSpPr>
      <p:grpSpPr>
        <a:xfrm>
          <a:off x="0" y="0"/>
          <a:ext cx="0" cy="0"/>
          <a:chOff x="0" y="0"/>
          <a:chExt cx="0" cy="0"/>
        </a:xfrm>
      </p:grpSpPr>
      <p:pic>
        <p:nvPicPr>
          <p:cNvPr id="5" name="Picture 3" descr="C:\Users\Rowan\Desktop\K7384 Maynooth University Logo_RGB_300dpi.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7051" y="6092826"/>
            <a:ext cx="1968500"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6"/>
          <p:cNvSpPr>
            <a:spLocks noGrp="1"/>
          </p:cNvSpPr>
          <p:nvPr>
            <p:ph type="body" sz="quarter" idx="10"/>
          </p:nvPr>
        </p:nvSpPr>
        <p:spPr>
          <a:xfrm>
            <a:off x="995081" y="620688"/>
            <a:ext cx="10081187" cy="1008112"/>
          </a:xfrm>
          <a:prstGeom prst="rect">
            <a:avLst/>
          </a:prstGeom>
        </p:spPr>
        <p:txBody>
          <a:bodyPr/>
          <a:lstStyle>
            <a:lvl1pPr marL="0" indent="0">
              <a:buNone/>
              <a:defRPr sz="4000" b="1">
                <a:solidFill>
                  <a:srgbClr val="006778"/>
                </a:solidFill>
                <a:latin typeface="+mn-lt"/>
              </a:defRPr>
            </a:lvl1pPr>
            <a:lvl3pPr>
              <a:defRPr>
                <a:solidFill>
                  <a:schemeClr val="bg1"/>
                </a:solidFill>
              </a:defRPr>
            </a:lvl3pPr>
          </a:lstStyle>
          <a:p>
            <a:pPr lvl="0"/>
            <a:r>
              <a:rPr lang="en-US" dirty="0"/>
              <a:t>Click to edit Master text styles</a:t>
            </a:r>
          </a:p>
        </p:txBody>
      </p:sp>
      <p:sp>
        <p:nvSpPr>
          <p:cNvPr id="3" name="Content Placeholder 2"/>
          <p:cNvSpPr>
            <a:spLocks noGrp="1"/>
          </p:cNvSpPr>
          <p:nvPr>
            <p:ph sz="quarter" idx="11"/>
          </p:nvPr>
        </p:nvSpPr>
        <p:spPr>
          <a:xfrm>
            <a:off x="1007534" y="1844675"/>
            <a:ext cx="10081684" cy="3816350"/>
          </a:xfrm>
          <a:prstGeom prst="rect">
            <a:avLst/>
          </a:prstGeom>
        </p:spPr>
        <p:txBody>
          <a:bodyPr/>
          <a:lstStyle>
            <a:lvl1pPr marL="342900" indent="-342900">
              <a:buFont typeface="Arial" panose="020B0604020202020204" pitchFamily="34" charset="0"/>
              <a:buChar char="•"/>
              <a:defRPr sz="2400"/>
            </a:lvl1pPr>
          </a:lstStyle>
          <a:p>
            <a:pPr lvl="0"/>
            <a:r>
              <a:rPr lang="en-US"/>
              <a:t>Click to edit Master text styles</a:t>
            </a:r>
          </a:p>
        </p:txBody>
      </p:sp>
      <p:sp>
        <p:nvSpPr>
          <p:cNvPr id="8" name="Rectangle 7"/>
          <p:cNvSpPr/>
          <p:nvPr userDrawn="1"/>
        </p:nvSpPr>
        <p:spPr>
          <a:xfrm flipV="1">
            <a:off x="527051" y="5884864"/>
            <a:ext cx="11089216" cy="71437"/>
          </a:xfrm>
          <a:prstGeom prst="rect">
            <a:avLst/>
          </a:prstGeom>
          <a:solidFill>
            <a:srgbClr val="00677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sz="1600"/>
          </a:p>
        </p:txBody>
      </p:sp>
      <p:sp>
        <p:nvSpPr>
          <p:cNvPr id="9" name="Text Placeholder 2"/>
          <p:cNvSpPr>
            <a:spLocks noGrp="1"/>
          </p:cNvSpPr>
          <p:nvPr>
            <p:ph type="body" sz="quarter" idx="13" hasCustomPrompt="1"/>
          </p:nvPr>
        </p:nvSpPr>
        <p:spPr>
          <a:xfrm>
            <a:off x="4943872" y="6427788"/>
            <a:ext cx="6816757" cy="334962"/>
          </a:xfrm>
          <a:prstGeom prst="rect">
            <a:avLst/>
          </a:prstGeom>
        </p:spPr>
        <p:txBody>
          <a:bodyPr/>
          <a:lstStyle>
            <a:lvl1pPr marL="0" indent="0" algn="r">
              <a:buNone/>
              <a:defRPr sz="1400" b="1" baseline="0"/>
            </a:lvl1pPr>
          </a:lstStyle>
          <a:p>
            <a:pPr lvl="0"/>
            <a:r>
              <a:rPr lang="en-US" dirty="0"/>
              <a:t>Insert Department/Office name here</a:t>
            </a:r>
            <a:endParaRPr lang="en-IE" dirty="0"/>
          </a:p>
        </p:txBody>
      </p:sp>
    </p:spTree>
    <p:extLst>
      <p:ext uri="{BB962C8B-B14F-4D97-AF65-F5344CB8AC3E}">
        <p14:creationId xmlns:p14="http://schemas.microsoft.com/office/powerpoint/2010/main" val="14217895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text colour background two images">
    <p:spTree>
      <p:nvGrpSpPr>
        <p:cNvPr id="1" name=""/>
        <p:cNvGrpSpPr/>
        <p:nvPr/>
      </p:nvGrpSpPr>
      <p:grpSpPr>
        <a:xfrm>
          <a:off x="0" y="0"/>
          <a:ext cx="0" cy="0"/>
          <a:chOff x="0" y="0"/>
          <a:chExt cx="0" cy="0"/>
        </a:xfrm>
      </p:grpSpPr>
      <p:sp>
        <p:nvSpPr>
          <p:cNvPr id="5" name="Rectangle 4"/>
          <p:cNvSpPr/>
          <p:nvPr/>
        </p:nvSpPr>
        <p:spPr>
          <a:xfrm>
            <a:off x="455084" y="404590"/>
            <a:ext cx="11328400" cy="5400675"/>
          </a:xfrm>
          <a:prstGeom prst="rect">
            <a:avLst/>
          </a:prstGeom>
          <a:solidFill>
            <a:srgbClr val="006778"/>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endParaRPr lang="en-GB" sz="1600"/>
          </a:p>
        </p:txBody>
      </p:sp>
      <p:pic>
        <p:nvPicPr>
          <p:cNvPr id="6" name="Picture 3" descr="C:\Users\Rowan\Desktop\K7384 Maynooth University Logo_RGB_300dpi.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7051" y="6092826"/>
            <a:ext cx="1968500"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Picture Placeholder 7"/>
          <p:cNvSpPr>
            <a:spLocks noGrp="1"/>
          </p:cNvSpPr>
          <p:nvPr>
            <p:ph type="pic" sz="quarter" idx="12"/>
          </p:nvPr>
        </p:nvSpPr>
        <p:spPr>
          <a:xfrm>
            <a:off x="912285" y="2204864"/>
            <a:ext cx="4415367" cy="3168352"/>
          </a:xfrm>
          <a:prstGeom prst="rect">
            <a:avLst/>
          </a:prstGeom>
        </p:spPr>
        <p:txBody>
          <a:bodyPr/>
          <a:lstStyle>
            <a:lvl1pPr>
              <a:defRPr sz="2400">
                <a:solidFill>
                  <a:schemeClr val="bg1"/>
                </a:solidFill>
              </a:defRPr>
            </a:lvl1pPr>
          </a:lstStyle>
          <a:p>
            <a:pPr lvl="0"/>
            <a:r>
              <a:rPr lang="en-US" noProof="0" dirty="0"/>
              <a:t>Click icon to add picture</a:t>
            </a:r>
            <a:endParaRPr lang="en-GB" noProof="0" dirty="0"/>
          </a:p>
        </p:txBody>
      </p:sp>
      <p:sp>
        <p:nvSpPr>
          <p:cNvPr id="10" name="Picture Placeholder 7"/>
          <p:cNvSpPr>
            <a:spLocks noGrp="1"/>
          </p:cNvSpPr>
          <p:nvPr>
            <p:ph type="pic" sz="quarter" idx="13"/>
          </p:nvPr>
        </p:nvSpPr>
        <p:spPr>
          <a:xfrm>
            <a:off x="6464301" y="2204864"/>
            <a:ext cx="4415367" cy="3168352"/>
          </a:xfrm>
          <a:prstGeom prst="rect">
            <a:avLst/>
          </a:prstGeom>
        </p:spPr>
        <p:txBody>
          <a:bodyPr/>
          <a:lstStyle>
            <a:lvl1pPr>
              <a:defRPr sz="2400">
                <a:solidFill>
                  <a:schemeClr val="bg1"/>
                </a:solidFill>
              </a:defRPr>
            </a:lvl1pPr>
          </a:lstStyle>
          <a:p>
            <a:pPr lvl="0"/>
            <a:r>
              <a:rPr lang="en-US" noProof="0" dirty="0"/>
              <a:t>Click icon to add picture</a:t>
            </a:r>
            <a:endParaRPr lang="en-GB" noProof="0" dirty="0"/>
          </a:p>
        </p:txBody>
      </p:sp>
      <p:sp>
        <p:nvSpPr>
          <p:cNvPr id="11" name="Text Placeholder 6"/>
          <p:cNvSpPr>
            <a:spLocks noGrp="1"/>
          </p:cNvSpPr>
          <p:nvPr>
            <p:ph type="body" sz="quarter" idx="14"/>
          </p:nvPr>
        </p:nvSpPr>
        <p:spPr>
          <a:xfrm>
            <a:off x="995081" y="620688"/>
            <a:ext cx="10081187" cy="1008112"/>
          </a:xfrm>
          <a:prstGeom prst="rect">
            <a:avLst/>
          </a:prstGeom>
        </p:spPr>
        <p:txBody>
          <a:bodyPr/>
          <a:lstStyle>
            <a:lvl1pPr marL="0" indent="0">
              <a:buNone/>
              <a:defRPr sz="4000" b="1">
                <a:solidFill>
                  <a:schemeClr val="bg1"/>
                </a:solidFill>
                <a:latin typeface="+mn-lt"/>
              </a:defRPr>
            </a:lvl1pPr>
            <a:lvl3pPr>
              <a:defRPr>
                <a:solidFill>
                  <a:schemeClr val="bg1"/>
                </a:solidFill>
              </a:defRPr>
            </a:lvl3pPr>
          </a:lstStyle>
          <a:p>
            <a:pPr lvl="0"/>
            <a:r>
              <a:rPr lang="en-US"/>
              <a:t>Click to edit Master text styles</a:t>
            </a:r>
          </a:p>
        </p:txBody>
      </p:sp>
      <p:sp>
        <p:nvSpPr>
          <p:cNvPr id="8" name="Text Placeholder 2"/>
          <p:cNvSpPr>
            <a:spLocks noGrp="1"/>
          </p:cNvSpPr>
          <p:nvPr>
            <p:ph type="body" sz="quarter" idx="15" hasCustomPrompt="1"/>
          </p:nvPr>
        </p:nvSpPr>
        <p:spPr>
          <a:xfrm>
            <a:off x="4943872" y="6427788"/>
            <a:ext cx="6816757" cy="334962"/>
          </a:xfrm>
          <a:prstGeom prst="rect">
            <a:avLst/>
          </a:prstGeom>
        </p:spPr>
        <p:txBody>
          <a:bodyPr/>
          <a:lstStyle>
            <a:lvl1pPr marL="0" indent="0" algn="r">
              <a:buNone/>
              <a:defRPr sz="1400" b="1" baseline="0"/>
            </a:lvl1pPr>
          </a:lstStyle>
          <a:p>
            <a:pPr lvl="0"/>
            <a:r>
              <a:rPr lang="en-US" dirty="0"/>
              <a:t>Insert Department/Office name here</a:t>
            </a:r>
            <a:endParaRPr lang="en-IE" dirty="0"/>
          </a:p>
        </p:txBody>
      </p:sp>
    </p:spTree>
    <p:extLst>
      <p:ext uri="{BB962C8B-B14F-4D97-AF65-F5344CB8AC3E}">
        <p14:creationId xmlns:p14="http://schemas.microsoft.com/office/powerpoint/2010/main" val="29195796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text blank background two images">
    <p:spTree>
      <p:nvGrpSpPr>
        <p:cNvPr id="1" name=""/>
        <p:cNvGrpSpPr/>
        <p:nvPr/>
      </p:nvGrpSpPr>
      <p:grpSpPr>
        <a:xfrm>
          <a:off x="0" y="0"/>
          <a:ext cx="0" cy="0"/>
          <a:chOff x="0" y="0"/>
          <a:chExt cx="0" cy="0"/>
        </a:xfrm>
      </p:grpSpPr>
      <p:pic>
        <p:nvPicPr>
          <p:cNvPr id="5" name="Picture 3" descr="C:\Users\Rowan\Desktop\K7384 Maynooth University Logo_RGB_300dpi.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7051" y="6092826"/>
            <a:ext cx="1968500"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Picture Placeholder 7"/>
          <p:cNvSpPr>
            <a:spLocks noGrp="1"/>
          </p:cNvSpPr>
          <p:nvPr>
            <p:ph type="pic" sz="quarter" idx="12"/>
          </p:nvPr>
        </p:nvSpPr>
        <p:spPr>
          <a:xfrm>
            <a:off x="912285" y="2204864"/>
            <a:ext cx="4415367" cy="3168352"/>
          </a:xfrm>
          <a:prstGeom prst="rect">
            <a:avLst/>
          </a:prstGeom>
        </p:spPr>
        <p:txBody>
          <a:bodyPr/>
          <a:lstStyle>
            <a:lvl1pPr>
              <a:defRPr sz="2400"/>
            </a:lvl1pPr>
          </a:lstStyle>
          <a:p>
            <a:pPr lvl="0"/>
            <a:r>
              <a:rPr lang="en-US" noProof="0" dirty="0"/>
              <a:t>Click icon to add picture</a:t>
            </a:r>
            <a:endParaRPr lang="en-GB" noProof="0" dirty="0"/>
          </a:p>
        </p:txBody>
      </p:sp>
      <p:sp>
        <p:nvSpPr>
          <p:cNvPr id="10" name="Picture Placeholder 7"/>
          <p:cNvSpPr>
            <a:spLocks noGrp="1"/>
          </p:cNvSpPr>
          <p:nvPr>
            <p:ph type="pic" sz="quarter" idx="13"/>
          </p:nvPr>
        </p:nvSpPr>
        <p:spPr>
          <a:xfrm>
            <a:off x="6464301" y="2204864"/>
            <a:ext cx="4415367" cy="3168352"/>
          </a:xfrm>
          <a:prstGeom prst="rect">
            <a:avLst/>
          </a:prstGeom>
        </p:spPr>
        <p:txBody>
          <a:bodyPr/>
          <a:lstStyle>
            <a:lvl1pPr>
              <a:defRPr sz="2400"/>
            </a:lvl1pPr>
          </a:lstStyle>
          <a:p>
            <a:pPr lvl="0"/>
            <a:r>
              <a:rPr lang="en-US" noProof="0" dirty="0"/>
              <a:t>Click icon to add picture</a:t>
            </a:r>
            <a:endParaRPr lang="en-GB" noProof="0" dirty="0"/>
          </a:p>
        </p:txBody>
      </p:sp>
      <p:sp>
        <p:nvSpPr>
          <p:cNvPr id="11" name="Text Placeholder 6"/>
          <p:cNvSpPr>
            <a:spLocks noGrp="1"/>
          </p:cNvSpPr>
          <p:nvPr>
            <p:ph type="body" sz="quarter" idx="14"/>
          </p:nvPr>
        </p:nvSpPr>
        <p:spPr>
          <a:xfrm>
            <a:off x="995081" y="620688"/>
            <a:ext cx="10081187" cy="1008112"/>
          </a:xfrm>
          <a:prstGeom prst="rect">
            <a:avLst/>
          </a:prstGeom>
        </p:spPr>
        <p:txBody>
          <a:bodyPr/>
          <a:lstStyle>
            <a:lvl1pPr marL="0" indent="0">
              <a:buNone/>
              <a:defRPr sz="4000" b="1">
                <a:solidFill>
                  <a:srgbClr val="006778"/>
                </a:solidFill>
                <a:latin typeface="+mn-lt"/>
              </a:defRPr>
            </a:lvl1pPr>
            <a:lvl3pPr>
              <a:defRPr>
                <a:solidFill>
                  <a:schemeClr val="bg1"/>
                </a:solidFill>
              </a:defRPr>
            </a:lvl3pPr>
          </a:lstStyle>
          <a:p>
            <a:pPr lvl="0"/>
            <a:r>
              <a:rPr lang="en-US" dirty="0"/>
              <a:t>Click to edit Master text styles</a:t>
            </a:r>
          </a:p>
        </p:txBody>
      </p:sp>
      <p:sp>
        <p:nvSpPr>
          <p:cNvPr id="7" name="Text Placeholder 2"/>
          <p:cNvSpPr>
            <a:spLocks noGrp="1"/>
          </p:cNvSpPr>
          <p:nvPr>
            <p:ph type="body" sz="quarter" idx="15" hasCustomPrompt="1"/>
          </p:nvPr>
        </p:nvSpPr>
        <p:spPr>
          <a:xfrm>
            <a:off x="4943872" y="6427788"/>
            <a:ext cx="6816757" cy="334962"/>
          </a:xfrm>
          <a:prstGeom prst="rect">
            <a:avLst/>
          </a:prstGeom>
        </p:spPr>
        <p:txBody>
          <a:bodyPr/>
          <a:lstStyle>
            <a:lvl1pPr marL="0" indent="0" algn="r">
              <a:buNone/>
              <a:defRPr sz="1400" b="1" baseline="0"/>
            </a:lvl1pPr>
          </a:lstStyle>
          <a:p>
            <a:pPr lvl="0"/>
            <a:r>
              <a:rPr lang="en-US" dirty="0"/>
              <a:t>Insert Department/Office name here</a:t>
            </a:r>
            <a:endParaRPr lang="en-IE" dirty="0"/>
          </a:p>
        </p:txBody>
      </p:sp>
    </p:spTree>
    <p:extLst>
      <p:ext uri="{BB962C8B-B14F-4D97-AF65-F5344CB8AC3E}">
        <p14:creationId xmlns:p14="http://schemas.microsoft.com/office/powerpoint/2010/main" val="109080993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Left image with right title and text colour">
    <p:spTree>
      <p:nvGrpSpPr>
        <p:cNvPr id="1" name=""/>
        <p:cNvGrpSpPr/>
        <p:nvPr/>
      </p:nvGrpSpPr>
      <p:grpSpPr>
        <a:xfrm>
          <a:off x="0" y="0"/>
          <a:ext cx="0" cy="0"/>
          <a:chOff x="0" y="0"/>
          <a:chExt cx="0" cy="0"/>
        </a:xfrm>
      </p:grpSpPr>
      <p:sp>
        <p:nvSpPr>
          <p:cNvPr id="6" name="Rectangle 5"/>
          <p:cNvSpPr/>
          <p:nvPr/>
        </p:nvSpPr>
        <p:spPr>
          <a:xfrm>
            <a:off x="4174067" y="404814"/>
            <a:ext cx="7414684" cy="5400675"/>
          </a:xfrm>
          <a:prstGeom prst="rect">
            <a:avLst/>
          </a:prstGeom>
          <a:solidFill>
            <a:srgbClr val="006778"/>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endParaRPr lang="en-GB" sz="1600"/>
          </a:p>
        </p:txBody>
      </p:sp>
      <p:pic>
        <p:nvPicPr>
          <p:cNvPr id="10" name="Picture 3" descr="C:\Users\Rowan\Desktop\K7384 Maynooth University Logo_RGB_300dpi.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7051" y="6092826"/>
            <a:ext cx="1968500"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Picture Placeholder 4"/>
          <p:cNvSpPr>
            <a:spLocks noGrp="1"/>
          </p:cNvSpPr>
          <p:nvPr>
            <p:ph type="pic" sz="quarter" idx="10"/>
          </p:nvPr>
        </p:nvSpPr>
        <p:spPr>
          <a:xfrm>
            <a:off x="527382" y="404813"/>
            <a:ext cx="3456517" cy="5407594"/>
          </a:xfrm>
          <a:prstGeom prst="rect">
            <a:avLst/>
          </a:prstGeom>
        </p:spPr>
        <p:txBody>
          <a:bodyPr/>
          <a:lstStyle/>
          <a:p>
            <a:pPr lvl="0"/>
            <a:r>
              <a:rPr lang="en-US" noProof="0"/>
              <a:t>Click icon to add picture</a:t>
            </a:r>
            <a:endParaRPr lang="en-GB" noProof="0"/>
          </a:p>
        </p:txBody>
      </p:sp>
      <p:sp>
        <p:nvSpPr>
          <p:cNvPr id="9" name="Text Placeholder 8"/>
          <p:cNvSpPr>
            <a:spLocks noGrp="1"/>
          </p:cNvSpPr>
          <p:nvPr>
            <p:ph type="body" sz="quarter" idx="11"/>
          </p:nvPr>
        </p:nvSpPr>
        <p:spPr>
          <a:xfrm>
            <a:off x="4463819" y="404814"/>
            <a:ext cx="6817287" cy="647923"/>
          </a:xfrm>
          <a:prstGeom prst="rect">
            <a:avLst/>
          </a:prstGeom>
        </p:spPr>
        <p:txBody>
          <a:bodyPr/>
          <a:lstStyle>
            <a:lvl1pPr marL="0" indent="0">
              <a:buNone/>
              <a:defRPr sz="2800" b="1">
                <a:solidFill>
                  <a:schemeClr val="bg1"/>
                </a:solidFill>
              </a:defRPr>
            </a:lvl1pPr>
          </a:lstStyle>
          <a:p>
            <a:pPr lvl="0"/>
            <a:r>
              <a:rPr lang="en-US" dirty="0"/>
              <a:t>Click to edit Master text styles</a:t>
            </a:r>
          </a:p>
        </p:txBody>
      </p:sp>
      <p:sp>
        <p:nvSpPr>
          <p:cNvPr id="11" name="Text Placeholder 10"/>
          <p:cNvSpPr>
            <a:spLocks noGrp="1"/>
          </p:cNvSpPr>
          <p:nvPr>
            <p:ph type="body" sz="quarter" idx="12"/>
          </p:nvPr>
        </p:nvSpPr>
        <p:spPr>
          <a:xfrm>
            <a:off x="4468993" y="1118393"/>
            <a:ext cx="6824745" cy="4687094"/>
          </a:xfrm>
          <a:prstGeom prst="rect">
            <a:avLst/>
          </a:prstGeom>
        </p:spPr>
        <p:txBody>
          <a:bodyPr/>
          <a:lstStyle>
            <a:lvl1pPr marL="285750" indent="-285750">
              <a:buFont typeface="Arial" panose="020B0604020202020204" pitchFamily="34" charset="0"/>
              <a:buChar char="•"/>
              <a:defRPr sz="2400">
                <a:solidFill>
                  <a:schemeClr val="bg1"/>
                </a:solidFill>
              </a:defRPr>
            </a:lvl1pPr>
          </a:lstStyle>
          <a:p>
            <a:pPr lvl="0"/>
            <a:r>
              <a:rPr lang="en-US" dirty="0"/>
              <a:t>Click to edit Master text styles</a:t>
            </a:r>
          </a:p>
        </p:txBody>
      </p:sp>
      <p:sp>
        <p:nvSpPr>
          <p:cNvPr id="12" name="Rectangle 11"/>
          <p:cNvSpPr/>
          <p:nvPr userDrawn="1"/>
        </p:nvSpPr>
        <p:spPr>
          <a:xfrm flipV="1">
            <a:off x="527051" y="5884864"/>
            <a:ext cx="11089216" cy="71437"/>
          </a:xfrm>
          <a:prstGeom prst="rect">
            <a:avLst/>
          </a:prstGeom>
          <a:solidFill>
            <a:srgbClr val="00677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sz="1600"/>
          </a:p>
        </p:txBody>
      </p:sp>
      <p:sp>
        <p:nvSpPr>
          <p:cNvPr id="13" name="Text Placeholder 2"/>
          <p:cNvSpPr>
            <a:spLocks noGrp="1"/>
          </p:cNvSpPr>
          <p:nvPr>
            <p:ph type="body" sz="quarter" idx="13" hasCustomPrompt="1"/>
          </p:nvPr>
        </p:nvSpPr>
        <p:spPr>
          <a:xfrm>
            <a:off x="4943872" y="6427788"/>
            <a:ext cx="6816757" cy="334962"/>
          </a:xfrm>
          <a:prstGeom prst="rect">
            <a:avLst/>
          </a:prstGeom>
        </p:spPr>
        <p:txBody>
          <a:bodyPr/>
          <a:lstStyle>
            <a:lvl1pPr marL="0" indent="0" algn="r">
              <a:buNone/>
              <a:defRPr sz="1400" b="1" baseline="0"/>
            </a:lvl1pPr>
          </a:lstStyle>
          <a:p>
            <a:pPr lvl="0"/>
            <a:r>
              <a:rPr lang="en-US" dirty="0"/>
              <a:t>Insert Department/Office name here</a:t>
            </a:r>
            <a:endParaRPr lang="en-IE" dirty="0"/>
          </a:p>
        </p:txBody>
      </p:sp>
    </p:spTree>
    <p:extLst>
      <p:ext uri="{BB962C8B-B14F-4D97-AF65-F5344CB8AC3E}">
        <p14:creationId xmlns:p14="http://schemas.microsoft.com/office/powerpoint/2010/main" val="318872078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Left image with right title and text blank background">
    <p:spTree>
      <p:nvGrpSpPr>
        <p:cNvPr id="1" name=""/>
        <p:cNvGrpSpPr/>
        <p:nvPr/>
      </p:nvGrpSpPr>
      <p:grpSpPr>
        <a:xfrm>
          <a:off x="0" y="0"/>
          <a:ext cx="0" cy="0"/>
          <a:chOff x="0" y="0"/>
          <a:chExt cx="0" cy="0"/>
        </a:xfrm>
      </p:grpSpPr>
      <p:pic>
        <p:nvPicPr>
          <p:cNvPr id="8" name="Picture 3" descr="C:\Users\Rowan\Desktop\K7384 Maynooth University Logo_RGB_300dpi.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7051" y="6092826"/>
            <a:ext cx="1968500"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Picture Placeholder 4"/>
          <p:cNvSpPr>
            <a:spLocks noGrp="1"/>
          </p:cNvSpPr>
          <p:nvPr>
            <p:ph type="pic" sz="quarter" idx="10"/>
          </p:nvPr>
        </p:nvSpPr>
        <p:spPr>
          <a:xfrm>
            <a:off x="527382" y="404664"/>
            <a:ext cx="3456517" cy="5407742"/>
          </a:xfrm>
          <a:prstGeom prst="rect">
            <a:avLst/>
          </a:prstGeom>
        </p:spPr>
        <p:txBody>
          <a:bodyPr/>
          <a:lstStyle/>
          <a:p>
            <a:pPr lvl="0"/>
            <a:r>
              <a:rPr lang="en-US" noProof="0"/>
              <a:t>Click icon to add picture</a:t>
            </a:r>
            <a:endParaRPr lang="en-GB" noProof="0" dirty="0"/>
          </a:p>
        </p:txBody>
      </p:sp>
      <p:sp>
        <p:nvSpPr>
          <p:cNvPr id="9" name="Text Placeholder 8"/>
          <p:cNvSpPr>
            <a:spLocks noGrp="1"/>
          </p:cNvSpPr>
          <p:nvPr>
            <p:ph type="body" sz="quarter" idx="11"/>
          </p:nvPr>
        </p:nvSpPr>
        <p:spPr>
          <a:xfrm>
            <a:off x="4559301" y="404814"/>
            <a:ext cx="7056967" cy="647923"/>
          </a:xfrm>
          <a:prstGeom prst="rect">
            <a:avLst/>
          </a:prstGeom>
        </p:spPr>
        <p:txBody>
          <a:bodyPr/>
          <a:lstStyle>
            <a:lvl1pPr marL="0" indent="0">
              <a:buNone/>
              <a:defRPr sz="2800" b="1">
                <a:solidFill>
                  <a:srgbClr val="006778"/>
                </a:solidFill>
              </a:defRPr>
            </a:lvl1pPr>
          </a:lstStyle>
          <a:p>
            <a:pPr lvl="0"/>
            <a:r>
              <a:rPr lang="en-US" dirty="0"/>
              <a:t>Click to edit Master text styles</a:t>
            </a:r>
          </a:p>
        </p:txBody>
      </p:sp>
      <p:sp>
        <p:nvSpPr>
          <p:cNvPr id="11" name="Text Placeholder 10"/>
          <p:cNvSpPr>
            <a:spLocks noGrp="1"/>
          </p:cNvSpPr>
          <p:nvPr>
            <p:ph type="body" sz="quarter" idx="12"/>
          </p:nvPr>
        </p:nvSpPr>
        <p:spPr>
          <a:xfrm>
            <a:off x="4559301" y="1124744"/>
            <a:ext cx="7056967" cy="4687094"/>
          </a:xfrm>
          <a:prstGeom prst="rect">
            <a:avLst/>
          </a:prstGeom>
        </p:spPr>
        <p:txBody>
          <a:bodyPr/>
          <a:lstStyle>
            <a:lvl1pPr marL="342900" indent="-342900">
              <a:buFont typeface="Arial" panose="020B0604020202020204" pitchFamily="34" charset="0"/>
              <a:buChar char="•"/>
              <a:defRPr sz="2400"/>
            </a:lvl1pPr>
          </a:lstStyle>
          <a:p>
            <a:pPr lvl="0"/>
            <a:r>
              <a:rPr lang="en-US" dirty="0"/>
              <a:t>Click to edit Master text styles</a:t>
            </a:r>
          </a:p>
        </p:txBody>
      </p:sp>
      <p:sp>
        <p:nvSpPr>
          <p:cNvPr id="10" name="Rectangle 9"/>
          <p:cNvSpPr/>
          <p:nvPr userDrawn="1"/>
        </p:nvSpPr>
        <p:spPr>
          <a:xfrm flipV="1">
            <a:off x="527051" y="5884864"/>
            <a:ext cx="11089216" cy="71437"/>
          </a:xfrm>
          <a:prstGeom prst="rect">
            <a:avLst/>
          </a:prstGeom>
          <a:solidFill>
            <a:srgbClr val="00677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sz="1600"/>
          </a:p>
        </p:txBody>
      </p:sp>
      <p:sp>
        <p:nvSpPr>
          <p:cNvPr id="12" name="Text Placeholder 2"/>
          <p:cNvSpPr>
            <a:spLocks noGrp="1"/>
          </p:cNvSpPr>
          <p:nvPr>
            <p:ph type="body" sz="quarter" idx="13" hasCustomPrompt="1"/>
          </p:nvPr>
        </p:nvSpPr>
        <p:spPr>
          <a:xfrm>
            <a:off x="4943872" y="6427788"/>
            <a:ext cx="6816757" cy="334962"/>
          </a:xfrm>
          <a:prstGeom prst="rect">
            <a:avLst/>
          </a:prstGeom>
        </p:spPr>
        <p:txBody>
          <a:bodyPr/>
          <a:lstStyle>
            <a:lvl1pPr marL="0" indent="0" algn="r">
              <a:buNone/>
              <a:defRPr sz="1400" b="1" baseline="0"/>
            </a:lvl1pPr>
          </a:lstStyle>
          <a:p>
            <a:pPr lvl="0"/>
            <a:r>
              <a:rPr lang="en-US" dirty="0"/>
              <a:t>Insert Department/Office name here</a:t>
            </a:r>
            <a:endParaRPr lang="en-IE" dirty="0"/>
          </a:p>
        </p:txBody>
      </p:sp>
    </p:spTree>
    <p:extLst>
      <p:ext uri="{BB962C8B-B14F-4D97-AF65-F5344CB8AC3E}">
        <p14:creationId xmlns:p14="http://schemas.microsoft.com/office/powerpoint/2010/main" val="39008793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mparison - Half and half with title">
    <p:spTree>
      <p:nvGrpSpPr>
        <p:cNvPr id="1" name=""/>
        <p:cNvGrpSpPr/>
        <p:nvPr/>
      </p:nvGrpSpPr>
      <p:grpSpPr>
        <a:xfrm>
          <a:off x="0" y="0"/>
          <a:ext cx="0" cy="0"/>
          <a:chOff x="0" y="0"/>
          <a:chExt cx="0" cy="0"/>
        </a:xfrm>
      </p:grpSpPr>
      <p:pic>
        <p:nvPicPr>
          <p:cNvPr id="8" name="Picture 3" descr="C:\Users\Rowan\Desktop\K7384 Maynooth University Logo_RGB_300dpi.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7051" y="6092826"/>
            <a:ext cx="1968500"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 Placeholder 25"/>
          <p:cNvSpPr>
            <a:spLocks noGrp="1"/>
          </p:cNvSpPr>
          <p:nvPr>
            <p:ph type="body" sz="quarter" idx="10"/>
          </p:nvPr>
        </p:nvSpPr>
        <p:spPr>
          <a:xfrm>
            <a:off x="623392" y="260648"/>
            <a:ext cx="10957355" cy="864096"/>
          </a:xfrm>
          <a:prstGeom prst="rect">
            <a:avLst/>
          </a:prstGeom>
        </p:spPr>
        <p:txBody>
          <a:bodyPr/>
          <a:lstStyle>
            <a:lvl1pPr marL="0" indent="0">
              <a:buNone/>
              <a:defRPr sz="4000" b="1">
                <a:solidFill>
                  <a:srgbClr val="006778"/>
                </a:solidFill>
              </a:defRPr>
            </a:lvl1pPr>
          </a:lstStyle>
          <a:p>
            <a:pPr lvl="0"/>
            <a:r>
              <a:rPr lang="en-US" dirty="0"/>
              <a:t>Click to edit Master text styles</a:t>
            </a:r>
          </a:p>
        </p:txBody>
      </p:sp>
      <p:sp>
        <p:nvSpPr>
          <p:cNvPr id="30" name="Content Placeholder 29"/>
          <p:cNvSpPr>
            <a:spLocks noGrp="1"/>
          </p:cNvSpPr>
          <p:nvPr>
            <p:ph sz="quarter" idx="12"/>
          </p:nvPr>
        </p:nvSpPr>
        <p:spPr>
          <a:xfrm>
            <a:off x="623392" y="1988840"/>
            <a:ext cx="5376597" cy="3822998"/>
          </a:xfrm>
          <a:prstGeom prst="rect">
            <a:avLst/>
          </a:prstGeom>
        </p:spPr>
        <p:txBody>
          <a:bodyPr/>
          <a:lstStyle>
            <a:lvl1pPr marL="342900" indent="-342900">
              <a:buFont typeface="Arial" panose="020B0604020202020204" pitchFamily="34" charset="0"/>
              <a:buChar char="•"/>
              <a:defRPr sz="2400"/>
            </a:lvl1pPr>
          </a:lstStyle>
          <a:p>
            <a:pPr lvl="0"/>
            <a:r>
              <a:rPr lang="en-US" dirty="0"/>
              <a:t>Click to edit Master text styles</a:t>
            </a:r>
          </a:p>
        </p:txBody>
      </p:sp>
      <p:sp>
        <p:nvSpPr>
          <p:cNvPr id="31" name="Content Placeholder 29"/>
          <p:cNvSpPr>
            <a:spLocks noGrp="1"/>
          </p:cNvSpPr>
          <p:nvPr>
            <p:ph sz="quarter" idx="13"/>
          </p:nvPr>
        </p:nvSpPr>
        <p:spPr>
          <a:xfrm>
            <a:off x="6192011" y="1992263"/>
            <a:ext cx="5376597" cy="3822998"/>
          </a:xfrm>
          <a:prstGeom prst="rect">
            <a:avLst/>
          </a:prstGeom>
        </p:spPr>
        <p:txBody>
          <a:bodyPr/>
          <a:lstStyle>
            <a:lvl1pPr marL="342900" indent="-342900">
              <a:buFont typeface="Arial" panose="020B0604020202020204" pitchFamily="34" charset="0"/>
              <a:buChar char="•"/>
              <a:defRPr sz="2400"/>
            </a:lvl1pPr>
          </a:lstStyle>
          <a:p>
            <a:pPr lvl="0"/>
            <a:r>
              <a:rPr lang="en-US" dirty="0"/>
              <a:t>Click to edit Master text styles</a:t>
            </a:r>
          </a:p>
        </p:txBody>
      </p:sp>
      <p:sp>
        <p:nvSpPr>
          <p:cNvPr id="34" name="Text Placeholder 25"/>
          <p:cNvSpPr>
            <a:spLocks noGrp="1"/>
          </p:cNvSpPr>
          <p:nvPr>
            <p:ph type="body" sz="quarter" idx="14"/>
          </p:nvPr>
        </p:nvSpPr>
        <p:spPr>
          <a:xfrm>
            <a:off x="630040" y="1340768"/>
            <a:ext cx="5369949" cy="576064"/>
          </a:xfrm>
          <a:prstGeom prst="rect">
            <a:avLst/>
          </a:prstGeom>
        </p:spPr>
        <p:txBody>
          <a:bodyPr anchor="ctr"/>
          <a:lstStyle>
            <a:lvl1pPr marL="0" indent="0">
              <a:buNone/>
              <a:defRPr sz="2400" b="1">
                <a:solidFill>
                  <a:srgbClr val="006778"/>
                </a:solidFill>
              </a:defRPr>
            </a:lvl1pPr>
          </a:lstStyle>
          <a:p>
            <a:pPr lvl="0"/>
            <a:r>
              <a:rPr lang="en-US" dirty="0"/>
              <a:t>Click to edit Master text styles</a:t>
            </a:r>
          </a:p>
        </p:txBody>
      </p:sp>
      <p:sp>
        <p:nvSpPr>
          <p:cNvPr id="35" name="Text Placeholder 25"/>
          <p:cNvSpPr>
            <a:spLocks noGrp="1"/>
          </p:cNvSpPr>
          <p:nvPr>
            <p:ph type="body" sz="quarter" idx="15"/>
          </p:nvPr>
        </p:nvSpPr>
        <p:spPr>
          <a:xfrm>
            <a:off x="6192011" y="1340768"/>
            <a:ext cx="5369949" cy="576064"/>
          </a:xfrm>
          <a:prstGeom prst="rect">
            <a:avLst/>
          </a:prstGeom>
        </p:spPr>
        <p:txBody>
          <a:bodyPr anchor="ctr"/>
          <a:lstStyle>
            <a:lvl1pPr marL="0" indent="0">
              <a:buNone/>
              <a:defRPr sz="2400" b="1">
                <a:solidFill>
                  <a:srgbClr val="006778"/>
                </a:solidFill>
              </a:defRPr>
            </a:lvl1pPr>
          </a:lstStyle>
          <a:p>
            <a:pPr lvl="0"/>
            <a:r>
              <a:rPr lang="en-US" dirty="0"/>
              <a:t>Click to edit Master text styles</a:t>
            </a:r>
          </a:p>
        </p:txBody>
      </p:sp>
      <p:sp>
        <p:nvSpPr>
          <p:cNvPr id="10" name="Rectangle 9"/>
          <p:cNvSpPr/>
          <p:nvPr userDrawn="1"/>
        </p:nvSpPr>
        <p:spPr>
          <a:xfrm flipV="1">
            <a:off x="527051" y="5884864"/>
            <a:ext cx="11089216" cy="71437"/>
          </a:xfrm>
          <a:prstGeom prst="rect">
            <a:avLst/>
          </a:prstGeom>
          <a:solidFill>
            <a:srgbClr val="00677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sz="1600"/>
          </a:p>
        </p:txBody>
      </p:sp>
      <p:sp>
        <p:nvSpPr>
          <p:cNvPr id="11" name="Text Placeholder 2"/>
          <p:cNvSpPr>
            <a:spLocks noGrp="1"/>
          </p:cNvSpPr>
          <p:nvPr>
            <p:ph type="body" sz="quarter" idx="16" hasCustomPrompt="1"/>
          </p:nvPr>
        </p:nvSpPr>
        <p:spPr>
          <a:xfrm>
            <a:off x="4943872" y="6427788"/>
            <a:ext cx="6816757" cy="334962"/>
          </a:xfrm>
          <a:prstGeom prst="rect">
            <a:avLst/>
          </a:prstGeom>
        </p:spPr>
        <p:txBody>
          <a:bodyPr/>
          <a:lstStyle>
            <a:lvl1pPr marL="0" indent="0" algn="r">
              <a:buNone/>
              <a:defRPr sz="1400" b="1" baseline="0"/>
            </a:lvl1pPr>
          </a:lstStyle>
          <a:p>
            <a:pPr lvl="0"/>
            <a:r>
              <a:rPr lang="en-US" dirty="0"/>
              <a:t>Insert Department/Office name here</a:t>
            </a:r>
            <a:endParaRPr lang="en-IE" dirty="0"/>
          </a:p>
        </p:txBody>
      </p:sp>
    </p:spTree>
    <p:extLst>
      <p:ext uri="{BB962C8B-B14F-4D97-AF65-F5344CB8AC3E}">
        <p14:creationId xmlns:p14="http://schemas.microsoft.com/office/powerpoint/2010/main" val="7631161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Full slide image with source">
    <p:spTree>
      <p:nvGrpSpPr>
        <p:cNvPr id="1" name=""/>
        <p:cNvGrpSpPr/>
        <p:nvPr/>
      </p:nvGrpSpPr>
      <p:grpSpPr>
        <a:xfrm>
          <a:off x="0" y="0"/>
          <a:ext cx="0" cy="0"/>
          <a:chOff x="0" y="0"/>
          <a:chExt cx="0" cy="0"/>
        </a:xfrm>
      </p:grpSpPr>
      <p:pic>
        <p:nvPicPr>
          <p:cNvPr id="5" name="Picture 3" descr="C:\Users\Rowan\Desktop\K7384 Maynooth University Logo_RGB_300dpi.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7051" y="6092826"/>
            <a:ext cx="1968500"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Picture Placeholder 6"/>
          <p:cNvSpPr>
            <a:spLocks noGrp="1"/>
          </p:cNvSpPr>
          <p:nvPr>
            <p:ph type="pic" sz="quarter" idx="10"/>
          </p:nvPr>
        </p:nvSpPr>
        <p:spPr>
          <a:xfrm>
            <a:off x="527051" y="404814"/>
            <a:ext cx="11089216" cy="5184427"/>
          </a:xfrm>
          <a:prstGeom prst="rect">
            <a:avLst/>
          </a:prstGeom>
        </p:spPr>
        <p:txBody>
          <a:bodyPr/>
          <a:lstStyle>
            <a:lvl1pPr>
              <a:defRPr sz="2800"/>
            </a:lvl1pPr>
          </a:lstStyle>
          <a:p>
            <a:pPr lvl="0"/>
            <a:r>
              <a:rPr lang="en-US" noProof="0" dirty="0"/>
              <a:t>Click icon to add picture</a:t>
            </a:r>
            <a:endParaRPr lang="en-GB" noProof="0" dirty="0"/>
          </a:p>
        </p:txBody>
      </p:sp>
      <p:sp>
        <p:nvSpPr>
          <p:cNvPr id="8" name="Rectangle 7"/>
          <p:cNvSpPr/>
          <p:nvPr userDrawn="1"/>
        </p:nvSpPr>
        <p:spPr>
          <a:xfrm flipV="1">
            <a:off x="527051" y="5884864"/>
            <a:ext cx="11089216" cy="71437"/>
          </a:xfrm>
          <a:prstGeom prst="rect">
            <a:avLst/>
          </a:prstGeom>
          <a:solidFill>
            <a:srgbClr val="00677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sz="1600"/>
          </a:p>
        </p:txBody>
      </p:sp>
      <p:sp>
        <p:nvSpPr>
          <p:cNvPr id="10" name="Text Placeholder 2"/>
          <p:cNvSpPr>
            <a:spLocks noGrp="1"/>
          </p:cNvSpPr>
          <p:nvPr>
            <p:ph type="body" sz="quarter" idx="13" hasCustomPrompt="1"/>
          </p:nvPr>
        </p:nvSpPr>
        <p:spPr>
          <a:xfrm>
            <a:off x="4943872" y="6427788"/>
            <a:ext cx="6816757" cy="334962"/>
          </a:xfrm>
          <a:prstGeom prst="rect">
            <a:avLst/>
          </a:prstGeom>
        </p:spPr>
        <p:txBody>
          <a:bodyPr/>
          <a:lstStyle>
            <a:lvl1pPr marL="0" indent="0" algn="r">
              <a:buNone/>
              <a:defRPr sz="1400" b="1" baseline="0"/>
            </a:lvl1pPr>
          </a:lstStyle>
          <a:p>
            <a:pPr lvl="0"/>
            <a:r>
              <a:rPr lang="en-US" dirty="0"/>
              <a:t>Insert Department/Office name here</a:t>
            </a:r>
            <a:endParaRPr lang="en-IE" dirty="0"/>
          </a:p>
        </p:txBody>
      </p:sp>
    </p:spTree>
    <p:extLst>
      <p:ext uri="{BB962C8B-B14F-4D97-AF65-F5344CB8AC3E}">
        <p14:creationId xmlns:p14="http://schemas.microsoft.com/office/powerpoint/2010/main" val="145381839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with text box">
    <p:spTree>
      <p:nvGrpSpPr>
        <p:cNvPr id="1" name=""/>
        <p:cNvGrpSpPr/>
        <p:nvPr/>
      </p:nvGrpSpPr>
      <p:grpSpPr>
        <a:xfrm>
          <a:off x="0" y="0"/>
          <a:ext cx="0" cy="0"/>
          <a:chOff x="0" y="0"/>
          <a:chExt cx="0" cy="0"/>
        </a:xfrm>
      </p:grpSpPr>
      <p:pic>
        <p:nvPicPr>
          <p:cNvPr id="4" name="Picture 3" descr="C:\Users\Rowan\Desktop\K7384 Maynooth University Logo_RGB_300dpi.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7051" y="6092826"/>
            <a:ext cx="1968500"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Content Placeholder 7"/>
          <p:cNvSpPr>
            <a:spLocks noGrp="1"/>
          </p:cNvSpPr>
          <p:nvPr>
            <p:ph sz="quarter" idx="10"/>
          </p:nvPr>
        </p:nvSpPr>
        <p:spPr>
          <a:xfrm>
            <a:off x="527051" y="476251"/>
            <a:ext cx="11089216" cy="5256213"/>
          </a:xfrm>
          <a:prstGeom prst="rect">
            <a:avLst/>
          </a:prstGeom>
        </p:spPr>
        <p:txBody>
          <a:bodyPr/>
          <a:lstStyle>
            <a:lvl1pPr marL="0" indent="0">
              <a:buNone/>
              <a:defRPr sz="2400"/>
            </a:lvl1pPr>
          </a:lstStyle>
          <a:p>
            <a:pPr lvl="0"/>
            <a:r>
              <a:rPr lang="en-US"/>
              <a:t>Click to edit Master text styles</a:t>
            </a:r>
          </a:p>
        </p:txBody>
      </p:sp>
      <p:sp>
        <p:nvSpPr>
          <p:cNvPr id="6" name="Rectangle 5"/>
          <p:cNvSpPr/>
          <p:nvPr userDrawn="1"/>
        </p:nvSpPr>
        <p:spPr>
          <a:xfrm flipV="1">
            <a:off x="527051" y="5884864"/>
            <a:ext cx="11089216" cy="71437"/>
          </a:xfrm>
          <a:prstGeom prst="rect">
            <a:avLst/>
          </a:prstGeom>
          <a:solidFill>
            <a:srgbClr val="00677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sz="1600"/>
          </a:p>
        </p:txBody>
      </p:sp>
      <p:sp>
        <p:nvSpPr>
          <p:cNvPr id="7" name="Text Placeholder 2"/>
          <p:cNvSpPr>
            <a:spLocks noGrp="1"/>
          </p:cNvSpPr>
          <p:nvPr>
            <p:ph type="body" sz="quarter" idx="13" hasCustomPrompt="1"/>
          </p:nvPr>
        </p:nvSpPr>
        <p:spPr>
          <a:xfrm>
            <a:off x="4943872" y="6427788"/>
            <a:ext cx="6816757" cy="334962"/>
          </a:xfrm>
          <a:prstGeom prst="rect">
            <a:avLst/>
          </a:prstGeom>
        </p:spPr>
        <p:txBody>
          <a:bodyPr/>
          <a:lstStyle>
            <a:lvl1pPr marL="0" indent="0" algn="r">
              <a:buNone/>
              <a:defRPr sz="1400" b="1" baseline="0"/>
            </a:lvl1pPr>
          </a:lstStyle>
          <a:p>
            <a:pPr lvl="0"/>
            <a:r>
              <a:rPr lang="en-US" dirty="0"/>
              <a:t>Insert Department/Office name here</a:t>
            </a:r>
            <a:endParaRPr lang="en-IE" dirty="0"/>
          </a:p>
        </p:txBody>
      </p:sp>
    </p:spTree>
    <p:extLst>
      <p:ext uri="{BB962C8B-B14F-4D97-AF65-F5344CB8AC3E}">
        <p14:creationId xmlns:p14="http://schemas.microsoft.com/office/powerpoint/2010/main" val="203086867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3" name="Rectangle 6"/>
          <p:cNvSpPr>
            <a:spLocks noGrp="1" noChangeArrowheads="1"/>
          </p:cNvSpPr>
          <p:nvPr>
            <p:ph type="sldNum" sz="quarter" idx="11"/>
          </p:nvPr>
        </p:nvSpPr>
        <p:spPr>
          <a:xfrm>
            <a:off x="8737600" y="6245225"/>
            <a:ext cx="2844800" cy="476250"/>
          </a:xfrm>
          <a:prstGeom prst="rect">
            <a:avLst/>
          </a:prstGeom>
          <a:ln/>
        </p:spPr>
        <p:txBody>
          <a:bodyPr/>
          <a:lstStyle>
            <a:lvl1pPr>
              <a:defRPr/>
            </a:lvl1pPr>
          </a:lstStyle>
          <a:p>
            <a:pPr>
              <a:defRPr/>
            </a:pPr>
            <a:fld id="{83966032-3F46-4933-AEE8-786286CEFA5D}" type="slidenum">
              <a:rPr lang="en-US"/>
              <a:pPr>
                <a:defRPr/>
              </a:pPr>
              <a:t>‹#›</a:t>
            </a:fld>
            <a:endParaRPr lang="en-US"/>
          </a:p>
        </p:txBody>
      </p:sp>
    </p:spTree>
    <p:extLst>
      <p:ext uri="{BB962C8B-B14F-4D97-AF65-F5344CB8AC3E}">
        <p14:creationId xmlns:p14="http://schemas.microsoft.com/office/powerpoint/2010/main" val="29136830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20AF88-8CE6-457C-BC68-2F43AF7EEC7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209F309-F4E5-451A-B037-4CC997A24B0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0841E4C-8749-4A8D-AC7E-4E23C3AE694F}"/>
              </a:ext>
            </a:extLst>
          </p:cNvPr>
          <p:cNvSpPr>
            <a:spLocks noGrp="1"/>
          </p:cNvSpPr>
          <p:nvPr>
            <p:ph type="dt" sz="half" idx="10"/>
          </p:nvPr>
        </p:nvSpPr>
        <p:spPr/>
        <p:txBody>
          <a:bodyPr/>
          <a:lstStyle/>
          <a:p>
            <a:fld id="{A27B716E-ECCE-4E25-A2B5-CA47463A160B}" type="datetimeFigureOut">
              <a:rPr lang="en-IE" smtClean="0"/>
              <a:t>20/09/2024</a:t>
            </a:fld>
            <a:endParaRPr lang="en-IE"/>
          </a:p>
        </p:txBody>
      </p:sp>
      <p:sp>
        <p:nvSpPr>
          <p:cNvPr id="5" name="Footer Placeholder 4">
            <a:extLst>
              <a:ext uri="{FF2B5EF4-FFF2-40B4-BE49-F238E27FC236}">
                <a16:creationId xmlns:a16="http://schemas.microsoft.com/office/drawing/2014/main" id="{8A41407D-8040-4C56-B618-164180359729}"/>
              </a:ext>
            </a:extLst>
          </p:cNvPr>
          <p:cNvSpPr>
            <a:spLocks noGrp="1"/>
          </p:cNvSpPr>
          <p:nvPr>
            <p:ph type="ftr" sz="quarter" idx="11"/>
          </p:nvPr>
        </p:nvSpPr>
        <p:spPr/>
        <p:txBody>
          <a:bodyPr/>
          <a:lstStyle/>
          <a:p>
            <a:endParaRPr lang="en-IE"/>
          </a:p>
        </p:txBody>
      </p:sp>
      <p:pic>
        <p:nvPicPr>
          <p:cNvPr id="7" name="Picture 6">
            <a:extLst>
              <a:ext uri="{FF2B5EF4-FFF2-40B4-BE49-F238E27FC236}">
                <a16:creationId xmlns:a16="http://schemas.microsoft.com/office/drawing/2014/main" id="{5AD22F0A-27EC-43E4-BC70-7111238A36F0}"/>
              </a:ext>
            </a:extLst>
          </p:cNvPr>
          <p:cNvPicPr/>
          <p:nvPr/>
        </p:nvPicPr>
        <p:blipFill>
          <a:blip r:embed="rId2" cstate="print"/>
          <a:stretch>
            <a:fillRect/>
          </a:stretch>
        </p:blipFill>
        <p:spPr>
          <a:xfrm>
            <a:off x="10463842" y="5978106"/>
            <a:ext cx="1728158" cy="879894"/>
          </a:xfrm>
          <a:prstGeom prst="rect">
            <a:avLst/>
          </a:prstGeom>
        </p:spPr>
      </p:pic>
      <p:pic>
        <p:nvPicPr>
          <p:cNvPr id="8" name="Picture 7">
            <a:extLst>
              <a:ext uri="{FF2B5EF4-FFF2-40B4-BE49-F238E27FC236}">
                <a16:creationId xmlns:a16="http://schemas.microsoft.com/office/drawing/2014/main" id="{4A487C34-1F9B-4667-8F7B-2A65FE74832C}"/>
              </a:ext>
            </a:extLst>
          </p:cNvPr>
          <p:cNvPicPr>
            <a:picLocks noChangeAspect="1"/>
          </p:cNvPicPr>
          <p:nvPr/>
        </p:nvPicPr>
        <p:blipFill>
          <a:blip r:embed="rId3"/>
          <a:stretch>
            <a:fillRect/>
          </a:stretch>
        </p:blipFill>
        <p:spPr>
          <a:xfrm>
            <a:off x="0" y="6138714"/>
            <a:ext cx="1889185" cy="719286"/>
          </a:xfrm>
          <a:prstGeom prst="rect">
            <a:avLst/>
          </a:prstGeom>
        </p:spPr>
      </p:pic>
      <p:sp>
        <p:nvSpPr>
          <p:cNvPr id="9" name="Slide Number Placeholder 6">
            <a:extLst>
              <a:ext uri="{FF2B5EF4-FFF2-40B4-BE49-F238E27FC236}">
                <a16:creationId xmlns:a16="http://schemas.microsoft.com/office/drawing/2014/main" id="{42B7FF1B-EBD4-42D5-8B5A-5D4E1ABCD9D3}"/>
              </a:ext>
            </a:extLst>
          </p:cNvPr>
          <p:cNvSpPr>
            <a:spLocks noGrp="1"/>
          </p:cNvSpPr>
          <p:nvPr>
            <p:ph type="sldNum" sz="quarter" idx="12"/>
          </p:nvPr>
        </p:nvSpPr>
        <p:spPr>
          <a:xfrm>
            <a:off x="8610600" y="6356350"/>
            <a:ext cx="2743200" cy="365125"/>
          </a:xfrm>
          <a:prstGeom prst="rect">
            <a:avLst/>
          </a:prstGeom>
        </p:spPr>
        <p:txBody>
          <a:bodyPr/>
          <a:lstStyle/>
          <a:p>
            <a:fld id="{42F0C91C-1EEA-426D-99DE-85FA28FE990B}" type="slidenum">
              <a:rPr lang="en-IE" smtClean="0"/>
              <a:t>‹#›</a:t>
            </a:fld>
            <a:endParaRPr lang="en-IE"/>
          </a:p>
        </p:txBody>
      </p:sp>
    </p:spTree>
    <p:extLst>
      <p:ext uri="{BB962C8B-B14F-4D97-AF65-F5344CB8AC3E}">
        <p14:creationId xmlns:p14="http://schemas.microsoft.com/office/powerpoint/2010/main" val="3252572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E"/>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Date Placeholder 3"/>
          <p:cNvSpPr>
            <a:spLocks noGrp="1"/>
          </p:cNvSpPr>
          <p:nvPr>
            <p:ph type="dt" sz="half" idx="10"/>
          </p:nvPr>
        </p:nvSpPr>
        <p:spPr/>
        <p:txBody>
          <a:bodyPr/>
          <a:lstStyle/>
          <a:p>
            <a:fld id="{0ADA50A6-0207-4352-8C0E-E7D87DD47D23}" type="datetimeFigureOut">
              <a:rPr lang="en-IE" smtClean="0"/>
              <a:t>20/09/2024</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A6621FCC-BF04-4DBA-97B6-852EB27436BB}" type="slidenum">
              <a:rPr lang="en-IE" smtClean="0"/>
              <a:t>‹#›</a:t>
            </a:fld>
            <a:endParaRPr lang="en-IE"/>
          </a:p>
        </p:txBody>
      </p:sp>
    </p:spTree>
    <p:extLst>
      <p:ext uri="{BB962C8B-B14F-4D97-AF65-F5344CB8AC3E}">
        <p14:creationId xmlns:p14="http://schemas.microsoft.com/office/powerpoint/2010/main" val="100268521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endParaRPr lang="en-IE"/>
          </a:p>
        </p:txBody>
      </p:sp>
      <p:sp>
        <p:nvSpPr>
          <p:cNvPr id="3" name="Date Placeholder 3"/>
          <p:cNvSpPr>
            <a:spLocks noGrp="1"/>
          </p:cNvSpPr>
          <p:nvPr>
            <p:ph type="dt" sz="half" idx="10"/>
          </p:nvPr>
        </p:nvSpPr>
        <p:spPr>
          <a:xfrm>
            <a:off x="609600" y="6356351"/>
            <a:ext cx="2844800" cy="365125"/>
          </a:xfrm>
          <a:prstGeom prst="rect">
            <a:avLst/>
          </a:prstGeom>
        </p:spPr>
        <p:txBody>
          <a:bodyPr/>
          <a:lstStyle>
            <a:lvl1pPr>
              <a:defRPr/>
            </a:lvl1pPr>
          </a:lstStyle>
          <a:p>
            <a:pPr>
              <a:defRPr/>
            </a:pPr>
            <a:fld id="{9A2A8835-6144-42B6-B4C9-5EE7006C12B6}" type="datetimeFigureOut">
              <a:rPr lang="en-IE"/>
              <a:pPr>
                <a:defRPr/>
              </a:pPr>
              <a:t>20/09/2024</a:t>
            </a:fld>
            <a:endParaRPr lang="en-IE"/>
          </a:p>
        </p:txBody>
      </p:sp>
      <p:sp>
        <p:nvSpPr>
          <p:cNvPr id="4" name="Footer Placeholder 4"/>
          <p:cNvSpPr>
            <a:spLocks noGrp="1"/>
          </p:cNvSpPr>
          <p:nvPr>
            <p:ph type="ftr" sz="quarter" idx="11"/>
          </p:nvPr>
        </p:nvSpPr>
        <p:spPr>
          <a:xfrm>
            <a:off x="4165600" y="6356351"/>
            <a:ext cx="3860800" cy="365125"/>
          </a:xfrm>
          <a:prstGeom prst="rect">
            <a:avLst/>
          </a:prstGeom>
        </p:spPr>
        <p:txBody>
          <a:bodyPr/>
          <a:lstStyle>
            <a:lvl1pPr>
              <a:defRPr/>
            </a:lvl1pPr>
          </a:lstStyle>
          <a:p>
            <a:pPr>
              <a:defRPr/>
            </a:pPr>
            <a:endParaRPr lang="en-IE"/>
          </a:p>
        </p:txBody>
      </p:sp>
      <p:sp>
        <p:nvSpPr>
          <p:cNvPr id="5" name="Slide Number Placeholder 5"/>
          <p:cNvSpPr>
            <a:spLocks noGrp="1"/>
          </p:cNvSpPr>
          <p:nvPr>
            <p:ph type="sldNum" sz="quarter" idx="12"/>
          </p:nvPr>
        </p:nvSpPr>
        <p:spPr>
          <a:xfrm>
            <a:off x="8737600" y="6356351"/>
            <a:ext cx="2844800" cy="365125"/>
          </a:xfrm>
          <a:prstGeom prst="rect">
            <a:avLst/>
          </a:prstGeom>
        </p:spPr>
        <p:txBody>
          <a:bodyPr/>
          <a:lstStyle>
            <a:lvl1pPr>
              <a:defRPr/>
            </a:lvl1pPr>
          </a:lstStyle>
          <a:p>
            <a:pPr>
              <a:defRPr/>
            </a:pPr>
            <a:fld id="{755BBF9C-7D3B-44E4-AFC5-D72AFD8A5A0B}" type="slidenum">
              <a:rPr lang="en-IE"/>
              <a:pPr>
                <a:defRPr/>
              </a:pPr>
              <a:t>‹#›</a:t>
            </a:fld>
            <a:endParaRPr lang="en-IE"/>
          </a:p>
        </p:txBody>
      </p:sp>
    </p:spTree>
    <p:extLst>
      <p:ext uri="{BB962C8B-B14F-4D97-AF65-F5344CB8AC3E}">
        <p14:creationId xmlns:p14="http://schemas.microsoft.com/office/powerpoint/2010/main" val="42935765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07E0F2-7559-4627-91AE-FF22E8BC999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DD10F75E-8A6D-452A-BBAC-AEAC2086C59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A97D326-54AE-4231-9CA5-E71B3470CF11}"/>
              </a:ext>
            </a:extLst>
          </p:cNvPr>
          <p:cNvSpPr>
            <a:spLocks noGrp="1"/>
          </p:cNvSpPr>
          <p:nvPr>
            <p:ph type="dt" sz="half" idx="10"/>
          </p:nvPr>
        </p:nvSpPr>
        <p:spPr/>
        <p:txBody>
          <a:bodyPr/>
          <a:lstStyle/>
          <a:p>
            <a:fld id="{A27B716E-ECCE-4E25-A2B5-CA47463A160B}" type="datetimeFigureOut">
              <a:rPr lang="en-IE" smtClean="0"/>
              <a:t>20/09/2024</a:t>
            </a:fld>
            <a:endParaRPr lang="en-IE"/>
          </a:p>
        </p:txBody>
      </p:sp>
      <p:sp>
        <p:nvSpPr>
          <p:cNvPr id="5" name="Footer Placeholder 4">
            <a:extLst>
              <a:ext uri="{FF2B5EF4-FFF2-40B4-BE49-F238E27FC236}">
                <a16:creationId xmlns:a16="http://schemas.microsoft.com/office/drawing/2014/main" id="{E2CB6E8D-4DD4-4E64-AAB8-377462560EBD}"/>
              </a:ext>
            </a:extLst>
          </p:cNvPr>
          <p:cNvSpPr>
            <a:spLocks noGrp="1"/>
          </p:cNvSpPr>
          <p:nvPr>
            <p:ph type="ftr" sz="quarter" idx="11"/>
          </p:nvPr>
        </p:nvSpPr>
        <p:spPr/>
        <p:txBody>
          <a:bodyPr/>
          <a:lstStyle/>
          <a:p>
            <a:endParaRPr lang="en-IE"/>
          </a:p>
        </p:txBody>
      </p:sp>
      <p:pic>
        <p:nvPicPr>
          <p:cNvPr id="7" name="Picture 6">
            <a:extLst>
              <a:ext uri="{FF2B5EF4-FFF2-40B4-BE49-F238E27FC236}">
                <a16:creationId xmlns:a16="http://schemas.microsoft.com/office/drawing/2014/main" id="{CCF51526-8665-41D3-B0C3-BBF509088986}"/>
              </a:ext>
            </a:extLst>
          </p:cNvPr>
          <p:cNvPicPr/>
          <p:nvPr/>
        </p:nvPicPr>
        <p:blipFill>
          <a:blip r:embed="rId2" cstate="print"/>
          <a:stretch>
            <a:fillRect/>
          </a:stretch>
        </p:blipFill>
        <p:spPr>
          <a:xfrm>
            <a:off x="9841230" y="0"/>
            <a:ext cx="2350770" cy="1245235"/>
          </a:xfrm>
          <a:prstGeom prst="rect">
            <a:avLst/>
          </a:prstGeom>
        </p:spPr>
      </p:pic>
      <p:pic>
        <p:nvPicPr>
          <p:cNvPr id="8" name="Picture 7">
            <a:extLst>
              <a:ext uri="{FF2B5EF4-FFF2-40B4-BE49-F238E27FC236}">
                <a16:creationId xmlns:a16="http://schemas.microsoft.com/office/drawing/2014/main" id="{E52697E0-9079-42F7-96C2-295C9B072971}"/>
              </a:ext>
            </a:extLst>
          </p:cNvPr>
          <p:cNvPicPr>
            <a:picLocks noChangeAspect="1"/>
          </p:cNvPicPr>
          <p:nvPr/>
        </p:nvPicPr>
        <p:blipFill>
          <a:blip r:embed="rId3"/>
          <a:stretch>
            <a:fillRect/>
          </a:stretch>
        </p:blipFill>
        <p:spPr>
          <a:xfrm>
            <a:off x="286625" y="326815"/>
            <a:ext cx="2474749" cy="942233"/>
          </a:xfrm>
          <a:prstGeom prst="rect">
            <a:avLst/>
          </a:prstGeom>
        </p:spPr>
      </p:pic>
      <p:sp>
        <p:nvSpPr>
          <p:cNvPr id="9" name="Slide Number Placeholder 6">
            <a:extLst>
              <a:ext uri="{FF2B5EF4-FFF2-40B4-BE49-F238E27FC236}">
                <a16:creationId xmlns:a16="http://schemas.microsoft.com/office/drawing/2014/main" id="{8FE04E98-F4AD-44FB-AE4F-B910F56A922C}"/>
              </a:ext>
            </a:extLst>
          </p:cNvPr>
          <p:cNvSpPr>
            <a:spLocks noGrp="1"/>
          </p:cNvSpPr>
          <p:nvPr>
            <p:ph type="sldNum" sz="quarter" idx="12"/>
          </p:nvPr>
        </p:nvSpPr>
        <p:spPr>
          <a:xfrm>
            <a:off x="8610600" y="6356350"/>
            <a:ext cx="2743200" cy="365125"/>
          </a:xfrm>
          <a:prstGeom prst="rect">
            <a:avLst/>
          </a:prstGeom>
        </p:spPr>
        <p:txBody>
          <a:bodyPr/>
          <a:lstStyle/>
          <a:p>
            <a:fld id="{42F0C91C-1EEA-426D-99DE-85FA28FE990B}" type="slidenum">
              <a:rPr lang="en-IE" smtClean="0"/>
              <a:t>‹#›</a:t>
            </a:fld>
            <a:endParaRPr lang="en-IE"/>
          </a:p>
        </p:txBody>
      </p:sp>
    </p:spTree>
    <p:extLst>
      <p:ext uri="{BB962C8B-B14F-4D97-AF65-F5344CB8AC3E}">
        <p14:creationId xmlns:p14="http://schemas.microsoft.com/office/powerpoint/2010/main" val="1380240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20D223-A626-4CC0-A2A8-C6654E82318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75093B43-F10C-414A-BCD1-2D1197E01CF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A8964CB1-0A4E-477D-960A-797538420D3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84463576-4C3D-4FBC-9A28-5506C40707A7}"/>
              </a:ext>
            </a:extLst>
          </p:cNvPr>
          <p:cNvSpPr>
            <a:spLocks noGrp="1"/>
          </p:cNvSpPr>
          <p:nvPr>
            <p:ph type="dt" sz="half" idx="10"/>
          </p:nvPr>
        </p:nvSpPr>
        <p:spPr/>
        <p:txBody>
          <a:bodyPr/>
          <a:lstStyle/>
          <a:p>
            <a:fld id="{A27B716E-ECCE-4E25-A2B5-CA47463A160B}" type="datetimeFigureOut">
              <a:rPr lang="en-IE" smtClean="0"/>
              <a:t>20/09/2024</a:t>
            </a:fld>
            <a:endParaRPr lang="en-IE"/>
          </a:p>
        </p:txBody>
      </p:sp>
      <p:sp>
        <p:nvSpPr>
          <p:cNvPr id="6" name="Footer Placeholder 5">
            <a:extLst>
              <a:ext uri="{FF2B5EF4-FFF2-40B4-BE49-F238E27FC236}">
                <a16:creationId xmlns:a16="http://schemas.microsoft.com/office/drawing/2014/main" id="{78601EBE-717B-4230-80A6-549CF7A52706}"/>
              </a:ext>
            </a:extLst>
          </p:cNvPr>
          <p:cNvSpPr>
            <a:spLocks noGrp="1"/>
          </p:cNvSpPr>
          <p:nvPr>
            <p:ph type="ftr" sz="quarter" idx="11"/>
          </p:nvPr>
        </p:nvSpPr>
        <p:spPr/>
        <p:txBody>
          <a:bodyPr/>
          <a:lstStyle/>
          <a:p>
            <a:endParaRPr lang="en-IE"/>
          </a:p>
        </p:txBody>
      </p:sp>
      <p:sp>
        <p:nvSpPr>
          <p:cNvPr id="7" name="Slide Number Placeholder 6">
            <a:extLst>
              <a:ext uri="{FF2B5EF4-FFF2-40B4-BE49-F238E27FC236}">
                <a16:creationId xmlns:a16="http://schemas.microsoft.com/office/drawing/2014/main" id="{51B1363A-4D83-42E4-884E-A3EAE07526FA}"/>
              </a:ext>
            </a:extLst>
          </p:cNvPr>
          <p:cNvSpPr>
            <a:spLocks noGrp="1"/>
          </p:cNvSpPr>
          <p:nvPr>
            <p:ph type="sldNum" sz="quarter" idx="12"/>
          </p:nvPr>
        </p:nvSpPr>
        <p:spPr>
          <a:xfrm>
            <a:off x="8610600" y="6356350"/>
            <a:ext cx="2743200" cy="365125"/>
          </a:xfrm>
          <a:prstGeom prst="rect">
            <a:avLst/>
          </a:prstGeom>
        </p:spPr>
        <p:txBody>
          <a:bodyPr/>
          <a:lstStyle/>
          <a:p>
            <a:fld id="{42F0C91C-1EEA-426D-99DE-85FA28FE990B}" type="slidenum">
              <a:rPr lang="en-IE" smtClean="0"/>
              <a:t>‹#›</a:t>
            </a:fld>
            <a:endParaRPr lang="en-IE"/>
          </a:p>
        </p:txBody>
      </p:sp>
      <p:pic>
        <p:nvPicPr>
          <p:cNvPr id="8" name="Picture 7">
            <a:extLst>
              <a:ext uri="{FF2B5EF4-FFF2-40B4-BE49-F238E27FC236}">
                <a16:creationId xmlns:a16="http://schemas.microsoft.com/office/drawing/2014/main" id="{FF60C6F0-B1BB-4233-92C5-C5CDB1C647C1}"/>
              </a:ext>
            </a:extLst>
          </p:cNvPr>
          <p:cNvPicPr/>
          <p:nvPr/>
        </p:nvPicPr>
        <p:blipFill>
          <a:blip r:embed="rId2" cstate="print"/>
          <a:stretch>
            <a:fillRect/>
          </a:stretch>
        </p:blipFill>
        <p:spPr>
          <a:xfrm>
            <a:off x="10463842" y="5978106"/>
            <a:ext cx="1728158" cy="879894"/>
          </a:xfrm>
          <a:prstGeom prst="rect">
            <a:avLst/>
          </a:prstGeom>
        </p:spPr>
      </p:pic>
      <p:pic>
        <p:nvPicPr>
          <p:cNvPr id="9" name="Picture 8">
            <a:extLst>
              <a:ext uri="{FF2B5EF4-FFF2-40B4-BE49-F238E27FC236}">
                <a16:creationId xmlns:a16="http://schemas.microsoft.com/office/drawing/2014/main" id="{F97230E9-F128-4E11-A893-C0B968BFEB7F}"/>
              </a:ext>
            </a:extLst>
          </p:cNvPr>
          <p:cNvPicPr>
            <a:picLocks noChangeAspect="1"/>
          </p:cNvPicPr>
          <p:nvPr/>
        </p:nvPicPr>
        <p:blipFill>
          <a:blip r:embed="rId3"/>
          <a:stretch>
            <a:fillRect/>
          </a:stretch>
        </p:blipFill>
        <p:spPr>
          <a:xfrm>
            <a:off x="0" y="6138714"/>
            <a:ext cx="1889185" cy="719286"/>
          </a:xfrm>
          <a:prstGeom prst="rect">
            <a:avLst/>
          </a:prstGeom>
        </p:spPr>
      </p:pic>
    </p:spTree>
    <p:extLst>
      <p:ext uri="{BB962C8B-B14F-4D97-AF65-F5344CB8AC3E}">
        <p14:creationId xmlns:p14="http://schemas.microsoft.com/office/powerpoint/2010/main" val="2532958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B977D5-01EE-4AF8-A86A-FDA7DD2BAC76}"/>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7EB7C0A-C0D6-4628-8C74-A83E2FF7347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DD8889D-1AF1-4C69-82C0-A0D1E68345E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CBC68AAA-0564-4647-9A57-C4B04A72F57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082AEE7-6C0E-4A08-B83F-71DF25056E7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0E28843E-0316-449E-A1F4-4A65D5F122D2}"/>
              </a:ext>
            </a:extLst>
          </p:cNvPr>
          <p:cNvSpPr>
            <a:spLocks noGrp="1"/>
          </p:cNvSpPr>
          <p:nvPr>
            <p:ph type="dt" sz="half" idx="10"/>
          </p:nvPr>
        </p:nvSpPr>
        <p:spPr/>
        <p:txBody>
          <a:bodyPr/>
          <a:lstStyle/>
          <a:p>
            <a:fld id="{A27B716E-ECCE-4E25-A2B5-CA47463A160B}" type="datetimeFigureOut">
              <a:rPr lang="en-IE" smtClean="0"/>
              <a:t>20/09/2024</a:t>
            </a:fld>
            <a:endParaRPr lang="en-IE"/>
          </a:p>
        </p:txBody>
      </p:sp>
      <p:sp>
        <p:nvSpPr>
          <p:cNvPr id="8" name="Footer Placeholder 7">
            <a:extLst>
              <a:ext uri="{FF2B5EF4-FFF2-40B4-BE49-F238E27FC236}">
                <a16:creationId xmlns:a16="http://schemas.microsoft.com/office/drawing/2014/main" id="{6CF74554-51DF-4C81-BF08-CF6B32B1C7DC}"/>
              </a:ext>
            </a:extLst>
          </p:cNvPr>
          <p:cNvSpPr>
            <a:spLocks noGrp="1"/>
          </p:cNvSpPr>
          <p:nvPr>
            <p:ph type="ftr" sz="quarter" idx="11"/>
          </p:nvPr>
        </p:nvSpPr>
        <p:spPr/>
        <p:txBody>
          <a:bodyPr/>
          <a:lstStyle/>
          <a:p>
            <a:endParaRPr lang="en-IE"/>
          </a:p>
        </p:txBody>
      </p:sp>
      <p:sp>
        <p:nvSpPr>
          <p:cNvPr id="9" name="Slide Number Placeholder 8">
            <a:extLst>
              <a:ext uri="{FF2B5EF4-FFF2-40B4-BE49-F238E27FC236}">
                <a16:creationId xmlns:a16="http://schemas.microsoft.com/office/drawing/2014/main" id="{DF244337-744A-490C-B901-64D0CCA16D5B}"/>
              </a:ext>
            </a:extLst>
          </p:cNvPr>
          <p:cNvSpPr>
            <a:spLocks noGrp="1"/>
          </p:cNvSpPr>
          <p:nvPr>
            <p:ph type="sldNum" sz="quarter" idx="12"/>
          </p:nvPr>
        </p:nvSpPr>
        <p:spPr>
          <a:xfrm>
            <a:off x="8610600" y="6356350"/>
            <a:ext cx="2743200" cy="365125"/>
          </a:xfrm>
          <a:prstGeom prst="rect">
            <a:avLst/>
          </a:prstGeom>
        </p:spPr>
        <p:txBody>
          <a:bodyPr/>
          <a:lstStyle/>
          <a:p>
            <a:fld id="{42F0C91C-1EEA-426D-99DE-85FA28FE990B}" type="slidenum">
              <a:rPr lang="en-IE" smtClean="0"/>
              <a:t>‹#›</a:t>
            </a:fld>
            <a:endParaRPr lang="en-IE"/>
          </a:p>
        </p:txBody>
      </p:sp>
      <p:pic>
        <p:nvPicPr>
          <p:cNvPr id="10" name="Picture 9">
            <a:extLst>
              <a:ext uri="{FF2B5EF4-FFF2-40B4-BE49-F238E27FC236}">
                <a16:creationId xmlns:a16="http://schemas.microsoft.com/office/drawing/2014/main" id="{41848E43-8DD3-4DDA-89A0-3DDB702D2038}"/>
              </a:ext>
            </a:extLst>
          </p:cNvPr>
          <p:cNvPicPr/>
          <p:nvPr/>
        </p:nvPicPr>
        <p:blipFill>
          <a:blip r:embed="rId2" cstate="print"/>
          <a:stretch>
            <a:fillRect/>
          </a:stretch>
        </p:blipFill>
        <p:spPr>
          <a:xfrm>
            <a:off x="10463842" y="5978106"/>
            <a:ext cx="1728158" cy="879894"/>
          </a:xfrm>
          <a:prstGeom prst="rect">
            <a:avLst/>
          </a:prstGeom>
        </p:spPr>
      </p:pic>
      <p:pic>
        <p:nvPicPr>
          <p:cNvPr id="11" name="Picture 10">
            <a:extLst>
              <a:ext uri="{FF2B5EF4-FFF2-40B4-BE49-F238E27FC236}">
                <a16:creationId xmlns:a16="http://schemas.microsoft.com/office/drawing/2014/main" id="{11CE0496-11A2-42AD-A251-9FD4F4D03E56}"/>
              </a:ext>
            </a:extLst>
          </p:cNvPr>
          <p:cNvPicPr>
            <a:picLocks noChangeAspect="1"/>
          </p:cNvPicPr>
          <p:nvPr/>
        </p:nvPicPr>
        <p:blipFill>
          <a:blip r:embed="rId3"/>
          <a:stretch>
            <a:fillRect/>
          </a:stretch>
        </p:blipFill>
        <p:spPr>
          <a:xfrm>
            <a:off x="0" y="6138714"/>
            <a:ext cx="1889185" cy="719286"/>
          </a:xfrm>
          <a:prstGeom prst="rect">
            <a:avLst/>
          </a:prstGeom>
        </p:spPr>
      </p:pic>
    </p:spTree>
    <p:extLst>
      <p:ext uri="{BB962C8B-B14F-4D97-AF65-F5344CB8AC3E}">
        <p14:creationId xmlns:p14="http://schemas.microsoft.com/office/powerpoint/2010/main" val="3757086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5FD16C-D03F-49DD-8B95-6E116554DCD1}"/>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6845227B-48E4-4DB5-8F5D-58092665A0BD}"/>
              </a:ext>
            </a:extLst>
          </p:cNvPr>
          <p:cNvSpPr>
            <a:spLocks noGrp="1"/>
          </p:cNvSpPr>
          <p:nvPr>
            <p:ph type="dt" sz="half" idx="10"/>
          </p:nvPr>
        </p:nvSpPr>
        <p:spPr/>
        <p:txBody>
          <a:bodyPr/>
          <a:lstStyle/>
          <a:p>
            <a:fld id="{A27B716E-ECCE-4E25-A2B5-CA47463A160B}" type="datetimeFigureOut">
              <a:rPr lang="en-IE" smtClean="0"/>
              <a:t>20/09/2024</a:t>
            </a:fld>
            <a:endParaRPr lang="en-IE"/>
          </a:p>
        </p:txBody>
      </p:sp>
      <p:sp>
        <p:nvSpPr>
          <p:cNvPr id="4" name="Footer Placeholder 3">
            <a:extLst>
              <a:ext uri="{FF2B5EF4-FFF2-40B4-BE49-F238E27FC236}">
                <a16:creationId xmlns:a16="http://schemas.microsoft.com/office/drawing/2014/main" id="{5F7B1317-46E4-4A73-8A48-EF8A6AFA7D93}"/>
              </a:ext>
            </a:extLst>
          </p:cNvPr>
          <p:cNvSpPr>
            <a:spLocks noGrp="1"/>
          </p:cNvSpPr>
          <p:nvPr>
            <p:ph type="ftr" sz="quarter" idx="11"/>
          </p:nvPr>
        </p:nvSpPr>
        <p:spPr/>
        <p:txBody>
          <a:bodyPr/>
          <a:lstStyle/>
          <a:p>
            <a:endParaRPr lang="en-IE"/>
          </a:p>
        </p:txBody>
      </p:sp>
      <p:sp>
        <p:nvSpPr>
          <p:cNvPr id="5" name="Slide Number Placeholder 4">
            <a:extLst>
              <a:ext uri="{FF2B5EF4-FFF2-40B4-BE49-F238E27FC236}">
                <a16:creationId xmlns:a16="http://schemas.microsoft.com/office/drawing/2014/main" id="{D0754EBA-5BB9-4810-994B-0CB612FB74FD}"/>
              </a:ext>
            </a:extLst>
          </p:cNvPr>
          <p:cNvSpPr>
            <a:spLocks noGrp="1"/>
          </p:cNvSpPr>
          <p:nvPr>
            <p:ph type="sldNum" sz="quarter" idx="12"/>
          </p:nvPr>
        </p:nvSpPr>
        <p:spPr>
          <a:xfrm>
            <a:off x="8610600" y="6356350"/>
            <a:ext cx="2743200" cy="365125"/>
          </a:xfrm>
          <a:prstGeom prst="rect">
            <a:avLst/>
          </a:prstGeom>
        </p:spPr>
        <p:txBody>
          <a:bodyPr/>
          <a:lstStyle/>
          <a:p>
            <a:fld id="{42F0C91C-1EEA-426D-99DE-85FA28FE990B}" type="slidenum">
              <a:rPr lang="en-IE" smtClean="0"/>
              <a:t>‹#›</a:t>
            </a:fld>
            <a:endParaRPr lang="en-IE"/>
          </a:p>
        </p:txBody>
      </p:sp>
      <p:pic>
        <p:nvPicPr>
          <p:cNvPr id="6" name="Picture 5">
            <a:extLst>
              <a:ext uri="{FF2B5EF4-FFF2-40B4-BE49-F238E27FC236}">
                <a16:creationId xmlns:a16="http://schemas.microsoft.com/office/drawing/2014/main" id="{BB16C88A-18B0-44EA-B10A-4923982F2852}"/>
              </a:ext>
            </a:extLst>
          </p:cNvPr>
          <p:cNvPicPr/>
          <p:nvPr/>
        </p:nvPicPr>
        <p:blipFill>
          <a:blip r:embed="rId2" cstate="print"/>
          <a:stretch>
            <a:fillRect/>
          </a:stretch>
        </p:blipFill>
        <p:spPr>
          <a:xfrm>
            <a:off x="10463842" y="5978106"/>
            <a:ext cx="1728158" cy="879894"/>
          </a:xfrm>
          <a:prstGeom prst="rect">
            <a:avLst/>
          </a:prstGeom>
        </p:spPr>
      </p:pic>
      <p:pic>
        <p:nvPicPr>
          <p:cNvPr id="7" name="Picture 6">
            <a:extLst>
              <a:ext uri="{FF2B5EF4-FFF2-40B4-BE49-F238E27FC236}">
                <a16:creationId xmlns:a16="http://schemas.microsoft.com/office/drawing/2014/main" id="{C33AABC9-17B4-4714-8A00-F515B784AEC7}"/>
              </a:ext>
            </a:extLst>
          </p:cNvPr>
          <p:cNvPicPr>
            <a:picLocks noChangeAspect="1"/>
          </p:cNvPicPr>
          <p:nvPr/>
        </p:nvPicPr>
        <p:blipFill>
          <a:blip r:embed="rId3"/>
          <a:stretch>
            <a:fillRect/>
          </a:stretch>
        </p:blipFill>
        <p:spPr>
          <a:xfrm>
            <a:off x="0" y="6138714"/>
            <a:ext cx="1889185" cy="719286"/>
          </a:xfrm>
          <a:prstGeom prst="rect">
            <a:avLst/>
          </a:prstGeom>
        </p:spPr>
      </p:pic>
    </p:spTree>
    <p:extLst>
      <p:ext uri="{BB962C8B-B14F-4D97-AF65-F5344CB8AC3E}">
        <p14:creationId xmlns:p14="http://schemas.microsoft.com/office/powerpoint/2010/main" val="2797973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32E1449-D50F-45F6-8FD4-7232ADE0BC4C}"/>
              </a:ext>
            </a:extLst>
          </p:cNvPr>
          <p:cNvSpPr>
            <a:spLocks noGrp="1"/>
          </p:cNvSpPr>
          <p:nvPr>
            <p:ph type="dt" sz="half" idx="10"/>
          </p:nvPr>
        </p:nvSpPr>
        <p:spPr/>
        <p:txBody>
          <a:bodyPr/>
          <a:lstStyle/>
          <a:p>
            <a:fld id="{A27B716E-ECCE-4E25-A2B5-CA47463A160B}" type="datetimeFigureOut">
              <a:rPr lang="en-IE" smtClean="0"/>
              <a:t>20/09/2024</a:t>
            </a:fld>
            <a:endParaRPr lang="en-IE"/>
          </a:p>
        </p:txBody>
      </p:sp>
      <p:sp>
        <p:nvSpPr>
          <p:cNvPr id="3" name="Footer Placeholder 2">
            <a:extLst>
              <a:ext uri="{FF2B5EF4-FFF2-40B4-BE49-F238E27FC236}">
                <a16:creationId xmlns:a16="http://schemas.microsoft.com/office/drawing/2014/main" id="{16B51F74-DCCE-4F26-8465-BE56304D1A43}"/>
              </a:ext>
            </a:extLst>
          </p:cNvPr>
          <p:cNvSpPr>
            <a:spLocks noGrp="1"/>
          </p:cNvSpPr>
          <p:nvPr>
            <p:ph type="ftr" sz="quarter" idx="11"/>
          </p:nvPr>
        </p:nvSpPr>
        <p:spPr/>
        <p:txBody>
          <a:bodyPr/>
          <a:lstStyle/>
          <a:p>
            <a:endParaRPr lang="en-IE"/>
          </a:p>
        </p:txBody>
      </p:sp>
      <p:sp>
        <p:nvSpPr>
          <p:cNvPr id="4" name="Slide Number Placeholder 3">
            <a:extLst>
              <a:ext uri="{FF2B5EF4-FFF2-40B4-BE49-F238E27FC236}">
                <a16:creationId xmlns:a16="http://schemas.microsoft.com/office/drawing/2014/main" id="{4C5ED25B-EFBE-4464-B52C-3CC78F7B0702}"/>
              </a:ext>
            </a:extLst>
          </p:cNvPr>
          <p:cNvSpPr>
            <a:spLocks noGrp="1"/>
          </p:cNvSpPr>
          <p:nvPr>
            <p:ph type="sldNum" sz="quarter" idx="12"/>
          </p:nvPr>
        </p:nvSpPr>
        <p:spPr>
          <a:xfrm>
            <a:off x="8610600" y="6356350"/>
            <a:ext cx="2743200" cy="365125"/>
          </a:xfrm>
          <a:prstGeom prst="rect">
            <a:avLst/>
          </a:prstGeom>
        </p:spPr>
        <p:txBody>
          <a:bodyPr/>
          <a:lstStyle/>
          <a:p>
            <a:fld id="{42F0C91C-1EEA-426D-99DE-85FA28FE990B}" type="slidenum">
              <a:rPr lang="en-IE" smtClean="0"/>
              <a:t>‹#›</a:t>
            </a:fld>
            <a:endParaRPr lang="en-IE"/>
          </a:p>
        </p:txBody>
      </p:sp>
      <p:pic>
        <p:nvPicPr>
          <p:cNvPr id="5" name="Picture 4">
            <a:extLst>
              <a:ext uri="{FF2B5EF4-FFF2-40B4-BE49-F238E27FC236}">
                <a16:creationId xmlns:a16="http://schemas.microsoft.com/office/drawing/2014/main" id="{F65456B4-7C06-4531-BEE9-3DCB0E798F84}"/>
              </a:ext>
            </a:extLst>
          </p:cNvPr>
          <p:cNvPicPr/>
          <p:nvPr/>
        </p:nvPicPr>
        <p:blipFill>
          <a:blip r:embed="rId2" cstate="print"/>
          <a:stretch>
            <a:fillRect/>
          </a:stretch>
        </p:blipFill>
        <p:spPr>
          <a:xfrm>
            <a:off x="10463842" y="5978106"/>
            <a:ext cx="1728158" cy="879894"/>
          </a:xfrm>
          <a:prstGeom prst="rect">
            <a:avLst/>
          </a:prstGeom>
        </p:spPr>
      </p:pic>
      <p:pic>
        <p:nvPicPr>
          <p:cNvPr id="6" name="Picture 5">
            <a:extLst>
              <a:ext uri="{FF2B5EF4-FFF2-40B4-BE49-F238E27FC236}">
                <a16:creationId xmlns:a16="http://schemas.microsoft.com/office/drawing/2014/main" id="{72E619B0-F1A5-43EC-9015-22A5A299D675}"/>
              </a:ext>
            </a:extLst>
          </p:cNvPr>
          <p:cNvPicPr>
            <a:picLocks noChangeAspect="1"/>
          </p:cNvPicPr>
          <p:nvPr/>
        </p:nvPicPr>
        <p:blipFill>
          <a:blip r:embed="rId3"/>
          <a:stretch>
            <a:fillRect/>
          </a:stretch>
        </p:blipFill>
        <p:spPr>
          <a:xfrm>
            <a:off x="0" y="6138714"/>
            <a:ext cx="1889185" cy="719286"/>
          </a:xfrm>
          <a:prstGeom prst="rect">
            <a:avLst/>
          </a:prstGeom>
        </p:spPr>
      </p:pic>
    </p:spTree>
    <p:extLst>
      <p:ext uri="{BB962C8B-B14F-4D97-AF65-F5344CB8AC3E}">
        <p14:creationId xmlns:p14="http://schemas.microsoft.com/office/powerpoint/2010/main" val="3095314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2F7661-C94D-49A0-ACBE-E6786BA17BA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EA67D3BC-1DA7-441A-A524-26055D3BB8F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0746CF46-0384-4123-8550-5CB663B958B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3115AC0-5FB8-4534-99C2-C04802C9ACCD}"/>
              </a:ext>
            </a:extLst>
          </p:cNvPr>
          <p:cNvSpPr>
            <a:spLocks noGrp="1"/>
          </p:cNvSpPr>
          <p:nvPr>
            <p:ph type="dt" sz="half" idx="10"/>
          </p:nvPr>
        </p:nvSpPr>
        <p:spPr/>
        <p:txBody>
          <a:bodyPr/>
          <a:lstStyle/>
          <a:p>
            <a:fld id="{A27B716E-ECCE-4E25-A2B5-CA47463A160B}" type="datetimeFigureOut">
              <a:rPr lang="en-IE" smtClean="0"/>
              <a:t>20/09/2024</a:t>
            </a:fld>
            <a:endParaRPr lang="en-IE"/>
          </a:p>
        </p:txBody>
      </p:sp>
      <p:sp>
        <p:nvSpPr>
          <p:cNvPr id="6" name="Footer Placeholder 5">
            <a:extLst>
              <a:ext uri="{FF2B5EF4-FFF2-40B4-BE49-F238E27FC236}">
                <a16:creationId xmlns:a16="http://schemas.microsoft.com/office/drawing/2014/main" id="{611AF056-3928-4707-A2C1-012D629BAC59}"/>
              </a:ext>
            </a:extLst>
          </p:cNvPr>
          <p:cNvSpPr>
            <a:spLocks noGrp="1"/>
          </p:cNvSpPr>
          <p:nvPr>
            <p:ph type="ftr" sz="quarter" idx="11"/>
          </p:nvPr>
        </p:nvSpPr>
        <p:spPr/>
        <p:txBody>
          <a:bodyPr/>
          <a:lstStyle/>
          <a:p>
            <a:endParaRPr lang="en-IE"/>
          </a:p>
        </p:txBody>
      </p:sp>
      <p:sp>
        <p:nvSpPr>
          <p:cNvPr id="7" name="Slide Number Placeholder 6">
            <a:extLst>
              <a:ext uri="{FF2B5EF4-FFF2-40B4-BE49-F238E27FC236}">
                <a16:creationId xmlns:a16="http://schemas.microsoft.com/office/drawing/2014/main" id="{E0593E63-DB96-4E9D-87B9-2F17201F55B3}"/>
              </a:ext>
            </a:extLst>
          </p:cNvPr>
          <p:cNvSpPr>
            <a:spLocks noGrp="1"/>
          </p:cNvSpPr>
          <p:nvPr>
            <p:ph type="sldNum" sz="quarter" idx="12"/>
          </p:nvPr>
        </p:nvSpPr>
        <p:spPr>
          <a:xfrm>
            <a:off x="8610600" y="6356350"/>
            <a:ext cx="2743200" cy="365125"/>
          </a:xfrm>
          <a:prstGeom prst="rect">
            <a:avLst/>
          </a:prstGeom>
        </p:spPr>
        <p:txBody>
          <a:bodyPr/>
          <a:lstStyle/>
          <a:p>
            <a:fld id="{42F0C91C-1EEA-426D-99DE-85FA28FE990B}" type="slidenum">
              <a:rPr lang="en-IE" smtClean="0"/>
              <a:t>‹#›</a:t>
            </a:fld>
            <a:endParaRPr lang="en-IE"/>
          </a:p>
        </p:txBody>
      </p:sp>
      <p:pic>
        <p:nvPicPr>
          <p:cNvPr id="8" name="Picture 7">
            <a:extLst>
              <a:ext uri="{FF2B5EF4-FFF2-40B4-BE49-F238E27FC236}">
                <a16:creationId xmlns:a16="http://schemas.microsoft.com/office/drawing/2014/main" id="{0FA2C8FC-6FB6-42F7-921C-09A9589C39D6}"/>
              </a:ext>
            </a:extLst>
          </p:cNvPr>
          <p:cNvPicPr/>
          <p:nvPr/>
        </p:nvPicPr>
        <p:blipFill>
          <a:blip r:embed="rId2" cstate="print"/>
          <a:stretch>
            <a:fillRect/>
          </a:stretch>
        </p:blipFill>
        <p:spPr>
          <a:xfrm>
            <a:off x="10463842" y="5978106"/>
            <a:ext cx="1728158" cy="879894"/>
          </a:xfrm>
          <a:prstGeom prst="rect">
            <a:avLst/>
          </a:prstGeom>
        </p:spPr>
      </p:pic>
      <p:pic>
        <p:nvPicPr>
          <p:cNvPr id="9" name="Picture 8">
            <a:extLst>
              <a:ext uri="{FF2B5EF4-FFF2-40B4-BE49-F238E27FC236}">
                <a16:creationId xmlns:a16="http://schemas.microsoft.com/office/drawing/2014/main" id="{790492A8-88AD-4AEF-9C91-FC9DC339637A}"/>
              </a:ext>
            </a:extLst>
          </p:cNvPr>
          <p:cNvPicPr>
            <a:picLocks noChangeAspect="1"/>
          </p:cNvPicPr>
          <p:nvPr/>
        </p:nvPicPr>
        <p:blipFill>
          <a:blip r:embed="rId3"/>
          <a:stretch>
            <a:fillRect/>
          </a:stretch>
        </p:blipFill>
        <p:spPr>
          <a:xfrm>
            <a:off x="0" y="6138714"/>
            <a:ext cx="1889185" cy="719286"/>
          </a:xfrm>
          <a:prstGeom prst="rect">
            <a:avLst/>
          </a:prstGeom>
        </p:spPr>
      </p:pic>
    </p:spTree>
    <p:extLst>
      <p:ext uri="{BB962C8B-B14F-4D97-AF65-F5344CB8AC3E}">
        <p14:creationId xmlns:p14="http://schemas.microsoft.com/office/powerpoint/2010/main" val="4150272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theme" Target="../theme/theme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19" Type="http://schemas.openxmlformats.org/officeDocument/2006/relationships/slideLayout" Target="../slideLayouts/slideLayout31.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BC25DAC-529A-4240-92C2-4CB8360DF0F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D442F28-9E71-4CB6-9F24-921404EE3BE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C364956-62BE-4C01-8E80-30E99F85263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7B716E-ECCE-4E25-A2B5-CA47463A160B}" type="datetimeFigureOut">
              <a:rPr lang="en-IE" smtClean="0"/>
              <a:t>20/09/2024</a:t>
            </a:fld>
            <a:endParaRPr lang="en-IE"/>
          </a:p>
        </p:txBody>
      </p:sp>
      <p:sp>
        <p:nvSpPr>
          <p:cNvPr id="5" name="Footer Placeholder 4">
            <a:extLst>
              <a:ext uri="{FF2B5EF4-FFF2-40B4-BE49-F238E27FC236}">
                <a16:creationId xmlns:a16="http://schemas.microsoft.com/office/drawing/2014/main" id="{24268AE9-9ED1-4026-B953-732286F4F2C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E"/>
          </a:p>
        </p:txBody>
      </p:sp>
      <p:sp>
        <p:nvSpPr>
          <p:cNvPr id="7" name="Slide Number Placeholder 6">
            <a:extLst>
              <a:ext uri="{FF2B5EF4-FFF2-40B4-BE49-F238E27FC236}">
                <a16:creationId xmlns:a16="http://schemas.microsoft.com/office/drawing/2014/main" id="{71504A44-A38B-486F-82AA-49CAD53AE5DA}"/>
              </a:ext>
            </a:extLst>
          </p:cNvPr>
          <p:cNvSpPr>
            <a:spLocks noGrp="1"/>
          </p:cNvSpPr>
          <p:nvPr>
            <p:ph type="sldNum" sz="quarter" idx="4"/>
          </p:nvPr>
        </p:nvSpPr>
        <p:spPr>
          <a:xfrm>
            <a:off x="8610600" y="6356350"/>
            <a:ext cx="2743200" cy="365125"/>
          </a:xfrm>
          <a:prstGeom prst="rect">
            <a:avLst/>
          </a:prstGeom>
        </p:spPr>
        <p:txBody>
          <a:bodyPr/>
          <a:lstStyle/>
          <a:p>
            <a:fld id="{42F0C91C-1EEA-426D-99DE-85FA28FE990B}" type="slidenum">
              <a:rPr lang="en-IE" smtClean="0"/>
              <a:t>‹#›</a:t>
            </a:fld>
            <a:endParaRPr lang="en-IE"/>
          </a:p>
        </p:txBody>
      </p:sp>
    </p:spTree>
    <p:extLst>
      <p:ext uri="{BB962C8B-B14F-4D97-AF65-F5344CB8AC3E}">
        <p14:creationId xmlns:p14="http://schemas.microsoft.com/office/powerpoint/2010/main" val="329462780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gray">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7084263"/>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88" r:id="rId15"/>
    <p:sldLayoutId id="2147483689" r:id="rId16"/>
    <p:sldLayoutId id="2147483690" r:id="rId17"/>
    <p:sldLayoutId id="2147483691" r:id="rId18"/>
    <p:sldLayoutId id="2147483692" r:id="rId19"/>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lang="en-GB" sz="3200" kern="1200">
          <a:solidFill>
            <a:schemeClr val="tx1"/>
          </a:solidFill>
          <a:latin typeface="+mj-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hyperlink" Target="https://www.enterprise-ireland.com/en/funding-supports/researcher/funding-to-commercialise-research/" TargetMode="Externa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Layout" Target="../slideLayouts/slideLayout8.xml"/><Relationship Id="rId4" Type="http://schemas.openxmlformats.org/officeDocument/2006/relationships/hyperlink" Target="https://www.babylonhealth.com/pricing"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hyperlink" Target="https://urldefense.com/v3/__https:/www.huma.com/resources/huma-awarded-eu-classiib-software-as-a-medical-device__;!!DlCMXiNAtWOc!yA4TiGMYMgBiNG6BaIQgwiBqTWlEMgPGzRwSok4sOXw8OJ-le005cG0iX_l5ZUyVFTdUCrY3Ew9uqd_658-BQ0OlfWNS$" TargetMode="External"/><Relationship Id="rId2" Type="http://schemas.openxmlformats.org/officeDocument/2006/relationships/hyperlink" Target="https://sites.research.google/med-palm/" TargetMode="External"/><Relationship Id="rId1" Type="http://schemas.openxmlformats.org/officeDocument/2006/relationships/slideLayout" Target="../slideLayouts/slideLayout8.xml"/><Relationship Id="rId4" Type="http://schemas.openxmlformats.org/officeDocument/2006/relationships/hyperlink" Target="https://www.huma.com/resources/us-fda-510k-classii-regulatory-clearance-configurable-samd-disease-management"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s://www.nature.com/articles/d41586-023-03302-0" TargetMode="External"/><Relationship Id="rId2" Type="http://schemas.openxmlformats.org/officeDocument/2006/relationships/hyperlink" Target="https://www.nature.com/articles/d41586-024-02675-0#ref-CR1" TargetMode="External"/><Relationship Id="rId1" Type="http://schemas.openxmlformats.org/officeDocument/2006/relationships/slideLayout" Target="../slideLayouts/slideLayout8.xml"/><Relationship Id="rId6" Type="http://schemas.openxmlformats.org/officeDocument/2006/relationships/hyperlink" Target="https://www.nature.com/articles/d41586-024-02675-0#ref-CR3" TargetMode="External"/><Relationship Id="rId5" Type="http://schemas.openxmlformats.org/officeDocument/2006/relationships/hyperlink" Target="https://www.nature.com/articles/s41591-020-1037-7" TargetMode="External"/><Relationship Id="rId4" Type="http://schemas.openxmlformats.org/officeDocument/2006/relationships/hyperlink" Target="https://www.nature.com/articles/d41586-024-02675-0#ref-CR2"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hyperlink" Target="mailto:peter.conlon@mu.ie" TargetMode="External"/><Relationship Id="rId2" Type="http://schemas.openxmlformats.org/officeDocument/2006/relationships/hyperlink" Target="mailto:paul.tyndall@mu.ie" TargetMode="Externa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www.businesspost.ie/tech/finding-and-funding-academic-entrepreneurs-while-fixing-holes-in-irelands-spin-out-ecosystem/" TargetMode="Externa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3.xml"/><Relationship Id="rId4" Type="http://schemas.openxmlformats.org/officeDocument/2006/relationships/image" Target="../media/image15.emf"/></Relationships>
</file>

<file path=ppt/slides/_rels/slide4.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29.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8.xml"/></Relationships>
</file>

<file path=ppt/slides/_rels/slide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
            <a:extLst>
              <a:ext uri="{FF2B5EF4-FFF2-40B4-BE49-F238E27FC236}">
                <a16:creationId xmlns:a16="http://schemas.microsoft.com/office/drawing/2014/main" id="{5CAB3C3A-056E-EDEC-A3AE-7D4FDDE74594}"/>
              </a:ext>
            </a:extLst>
          </p:cNvPr>
          <p:cNvSpPr>
            <a:spLocks noGrp="1"/>
          </p:cNvSpPr>
          <p:nvPr>
            <p:ph type="body" sz="quarter" idx="10"/>
          </p:nvPr>
        </p:nvSpPr>
        <p:spPr>
          <a:xfrm>
            <a:off x="776284" y="4182493"/>
            <a:ext cx="7586133" cy="720576"/>
          </a:xfrm>
        </p:spPr>
        <p:txBody>
          <a:bodyPr/>
          <a:lstStyle/>
          <a:p>
            <a:r>
              <a:rPr lang="en-US" dirty="0"/>
              <a:t>MaynoothWorks</a:t>
            </a:r>
          </a:p>
        </p:txBody>
      </p:sp>
      <p:sp>
        <p:nvSpPr>
          <p:cNvPr id="10" name="Text Placeholder 2">
            <a:extLst>
              <a:ext uri="{FF2B5EF4-FFF2-40B4-BE49-F238E27FC236}">
                <a16:creationId xmlns:a16="http://schemas.microsoft.com/office/drawing/2014/main" id="{5517094D-3F9C-D764-B8C4-6D4C0AE8E61B}"/>
              </a:ext>
            </a:extLst>
          </p:cNvPr>
          <p:cNvSpPr>
            <a:spLocks noGrp="1"/>
          </p:cNvSpPr>
          <p:nvPr>
            <p:ph type="body" sz="quarter" idx="11"/>
          </p:nvPr>
        </p:nvSpPr>
        <p:spPr>
          <a:xfrm>
            <a:off x="777012" y="4903068"/>
            <a:ext cx="7586133" cy="504056"/>
          </a:xfrm>
        </p:spPr>
        <p:txBody>
          <a:bodyPr/>
          <a:lstStyle/>
          <a:p>
            <a:r>
              <a:rPr lang="en-US" dirty="0"/>
              <a:t>Paul Tyndall	 Ideate Innovate Empower</a:t>
            </a:r>
          </a:p>
        </p:txBody>
      </p:sp>
      <p:sp>
        <p:nvSpPr>
          <p:cNvPr id="12" name="Text Placeholder 3">
            <a:extLst>
              <a:ext uri="{FF2B5EF4-FFF2-40B4-BE49-F238E27FC236}">
                <a16:creationId xmlns:a16="http://schemas.microsoft.com/office/drawing/2014/main" id="{DF025915-A8CE-381E-E714-6993392136AA}"/>
              </a:ext>
            </a:extLst>
          </p:cNvPr>
          <p:cNvSpPr>
            <a:spLocks noGrp="1"/>
          </p:cNvSpPr>
          <p:nvPr>
            <p:ph type="body" sz="quarter" idx="12"/>
          </p:nvPr>
        </p:nvSpPr>
        <p:spPr>
          <a:xfrm>
            <a:off x="777012" y="5407124"/>
            <a:ext cx="7586133" cy="504056"/>
          </a:xfrm>
        </p:spPr>
        <p:txBody>
          <a:bodyPr/>
          <a:lstStyle/>
          <a:p>
            <a:r>
              <a:rPr lang="en-US" dirty="0" smtClean="0"/>
              <a:t>September 24</a:t>
            </a:r>
            <a:r>
              <a:rPr lang="en-US" baseline="30000" dirty="0" smtClean="0"/>
              <a:t>th</a:t>
            </a:r>
            <a:r>
              <a:rPr lang="en-US" dirty="0" smtClean="0"/>
              <a:t> 2024</a:t>
            </a:r>
            <a:endParaRPr lang="en-US" dirty="0"/>
          </a:p>
        </p:txBody>
      </p:sp>
    </p:spTree>
    <p:extLst>
      <p:ext uri="{BB962C8B-B14F-4D97-AF65-F5344CB8AC3E}">
        <p14:creationId xmlns:p14="http://schemas.microsoft.com/office/powerpoint/2010/main" val="31712969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69245" y="58845"/>
            <a:ext cx="9324622" cy="6494085"/>
          </a:xfrm>
          <a:prstGeom prst="rect">
            <a:avLst/>
          </a:prstGeom>
        </p:spPr>
        <p:txBody>
          <a:bodyPr wrap="square">
            <a:spAutoFit/>
          </a:bodyPr>
          <a:lstStyle/>
          <a:p>
            <a:endParaRPr lang="en-US" dirty="0">
              <a:solidFill>
                <a:srgbClr val="104456"/>
              </a:solidFill>
              <a:latin typeface="europa"/>
            </a:endParaRPr>
          </a:p>
          <a:p>
            <a:endParaRPr lang="en-US" dirty="0">
              <a:solidFill>
                <a:srgbClr val="104456"/>
              </a:solidFill>
              <a:latin typeface="europa"/>
            </a:endParaRPr>
          </a:p>
          <a:p>
            <a:endParaRPr lang="en-US" dirty="0">
              <a:latin typeface="europa"/>
            </a:endParaRPr>
          </a:p>
          <a:p>
            <a:endParaRPr lang="en-US" dirty="0">
              <a:latin typeface="europa"/>
            </a:endParaRPr>
          </a:p>
          <a:p>
            <a:endParaRPr lang="en-US" dirty="0">
              <a:latin typeface="europa"/>
            </a:endParaRPr>
          </a:p>
          <a:p>
            <a:r>
              <a:rPr lang="en-US" b="1" dirty="0" err="1">
                <a:latin typeface="europa"/>
              </a:rPr>
              <a:t>Avectas</a:t>
            </a:r>
            <a:r>
              <a:rPr lang="en-US" b="1" dirty="0">
                <a:latin typeface="europa"/>
              </a:rPr>
              <a:t> is a cell engineering technology business, enabling the manufacture of cell therapies. </a:t>
            </a:r>
            <a:r>
              <a:rPr lang="en-US" b="1" dirty="0" err="1">
                <a:latin typeface="europa"/>
              </a:rPr>
              <a:t>Avectas</a:t>
            </a:r>
            <a:r>
              <a:rPr lang="en-US" b="1" dirty="0">
                <a:latin typeface="europa"/>
              </a:rPr>
              <a:t>’ technology</a:t>
            </a:r>
            <a:r>
              <a:rPr lang="en-US" dirty="0">
                <a:latin typeface="europa"/>
              </a:rPr>
              <a:t>, </a:t>
            </a:r>
            <a:r>
              <a:rPr lang="en-US" dirty="0" err="1">
                <a:latin typeface="europa"/>
              </a:rPr>
              <a:t>Solupore</a:t>
            </a:r>
            <a:r>
              <a:rPr lang="en-US" dirty="0">
                <a:latin typeface="europa"/>
              </a:rPr>
              <a:t>®, delivers advanced molecules such as mRNA, proteins and gene editing tools to a range of primary cell types including T cells for immuno-oncology and gene editing applications. </a:t>
            </a:r>
            <a:r>
              <a:rPr lang="en-US" dirty="0" err="1">
                <a:latin typeface="europa"/>
              </a:rPr>
              <a:t>Solupore</a:t>
            </a:r>
            <a:r>
              <a:rPr lang="en-US" dirty="0">
                <a:latin typeface="europa"/>
              </a:rPr>
              <a:t>® utilizes a membrane disruptive approach to rapidly deliver advanced molecules to cells. </a:t>
            </a:r>
            <a:r>
              <a:rPr lang="en-US" b="1" dirty="0">
                <a:latin typeface="europa"/>
              </a:rPr>
              <a:t>It is a simple, rapid and gentle process that yields superior engineered cells</a:t>
            </a:r>
            <a:r>
              <a:rPr lang="en-US" dirty="0">
                <a:latin typeface="europa"/>
              </a:rPr>
              <a:t>. </a:t>
            </a:r>
            <a:r>
              <a:rPr lang="en-US" dirty="0" err="1">
                <a:latin typeface="europa"/>
              </a:rPr>
              <a:t>Solupore</a:t>
            </a:r>
            <a:r>
              <a:rPr lang="en-US" dirty="0">
                <a:latin typeface="europa"/>
              </a:rPr>
              <a:t>® results in improved cell processing times and cell health relative to viral vectors and electroporation, leading to a more cost-effective manufacturing process. </a:t>
            </a:r>
          </a:p>
          <a:p>
            <a:endParaRPr lang="en-US" dirty="0">
              <a:latin typeface="europa"/>
            </a:endParaRPr>
          </a:p>
          <a:p>
            <a:r>
              <a:rPr lang="en-US" dirty="0" err="1">
                <a:latin typeface="europa"/>
              </a:rPr>
              <a:t>Avectas</a:t>
            </a:r>
            <a:r>
              <a:rPr lang="en-US" dirty="0">
                <a:latin typeface="europa"/>
              </a:rPr>
              <a:t> is currently partnering with immuno-oncology and gene editing businesses to deliver their proprietary molecules. </a:t>
            </a:r>
            <a:r>
              <a:rPr lang="en-US" dirty="0" err="1">
                <a:latin typeface="europa"/>
              </a:rPr>
              <a:t>Avectas</a:t>
            </a:r>
            <a:r>
              <a:rPr lang="en-US" dirty="0">
                <a:latin typeface="europa"/>
              </a:rPr>
              <a:t> is also seeking therapeutic molecules to in-license as the core of a therapeutic program.</a:t>
            </a:r>
          </a:p>
          <a:p>
            <a:endParaRPr lang="en-US" dirty="0">
              <a:latin typeface="europa"/>
            </a:endParaRPr>
          </a:p>
          <a:p>
            <a:r>
              <a:rPr lang="en-US" b="1" dirty="0" smtClean="0">
                <a:latin typeface="europa"/>
              </a:rPr>
              <a:t>Our </a:t>
            </a:r>
            <a:r>
              <a:rPr lang="en-US" b="1" dirty="0">
                <a:latin typeface="europa"/>
              </a:rPr>
              <a:t>vision is to become the gold standard in vector-free intracellular delivery</a:t>
            </a:r>
            <a:r>
              <a:rPr lang="en-US" dirty="0" smtClean="0">
                <a:latin typeface="europa"/>
              </a:rPr>
              <a:t>.</a:t>
            </a:r>
          </a:p>
          <a:p>
            <a:endParaRPr lang="en-US" dirty="0" smtClean="0">
              <a:latin typeface="europa"/>
            </a:endParaRPr>
          </a:p>
          <a:p>
            <a:r>
              <a:rPr lang="en-GB" dirty="0" smtClean="0">
                <a:solidFill>
                  <a:srgbClr val="FF0000"/>
                </a:solidFill>
                <a:latin typeface="europa"/>
              </a:rPr>
              <a:t>FDA approved VYJUVEK Dystrophic Epidermolysis Bullosa Price $25,545 per dose 70% treated wounds completely at 6 </a:t>
            </a:r>
            <a:r>
              <a:rPr lang="en-GB" dirty="0">
                <a:solidFill>
                  <a:srgbClr val="FF0000"/>
                </a:solidFill>
                <a:latin typeface="europa"/>
              </a:rPr>
              <a:t>months... https://www.fda.gov/news-events/press-announcements/fda-approves-first-topical-gene-therapy-treatment-wounds-patients-dystrophic-epidermolysis-bullosa</a:t>
            </a:r>
            <a:endParaRPr lang="en-GB" dirty="0" smtClean="0">
              <a:solidFill>
                <a:srgbClr val="FF0000"/>
              </a:solidFill>
              <a:latin typeface="europa"/>
            </a:endParaRPr>
          </a:p>
          <a:p>
            <a:endParaRPr lang="en-GB" dirty="0">
              <a:latin typeface="europa"/>
            </a:endParaRPr>
          </a:p>
          <a:p>
            <a:endParaRPr lang="en-US" dirty="0">
              <a:latin typeface="europa"/>
            </a:endParaRPr>
          </a:p>
          <a:p>
            <a:endParaRPr lang="en-US" i="0" dirty="0">
              <a:latin typeface="europa"/>
            </a:endParaRPr>
          </a:p>
        </p:txBody>
      </p:sp>
      <p:pic>
        <p:nvPicPr>
          <p:cNvPr id="4" name="Picture 5" descr="AVECTAS"/>
          <p:cNvPicPr>
            <a:picLocks noChangeAspect="1" noChangeArrowheads="1"/>
          </p:cNvPicPr>
          <p:nvPr/>
        </p:nvPicPr>
        <p:blipFill>
          <a:blip r:embed="rId2" cstate="print"/>
          <a:srcRect/>
          <a:stretch>
            <a:fillRect/>
          </a:stretch>
        </p:blipFill>
        <p:spPr bwMode="auto">
          <a:xfrm rot="21365307">
            <a:off x="3908028" y="108172"/>
            <a:ext cx="2645811" cy="1131600"/>
          </a:xfrm>
          <a:prstGeom prst="rect">
            <a:avLst/>
          </a:prstGeom>
          <a:noFill/>
        </p:spPr>
      </p:pic>
      <p:sp>
        <p:nvSpPr>
          <p:cNvPr id="3" name="Rectangle 2"/>
          <p:cNvSpPr/>
          <p:nvPr/>
        </p:nvSpPr>
        <p:spPr>
          <a:xfrm rot="10800000" flipV="1">
            <a:off x="2133599" y="5786680"/>
            <a:ext cx="7586133" cy="338554"/>
          </a:xfrm>
          <a:prstGeom prst="rect">
            <a:avLst/>
          </a:prstGeom>
        </p:spPr>
        <p:txBody>
          <a:bodyPr wrap="square">
            <a:spAutoFit/>
          </a:bodyPr>
          <a:lstStyle/>
          <a:p>
            <a:r>
              <a:rPr lang="en-US" b="1" i="0" dirty="0" err="1" smtClean="0">
                <a:solidFill>
                  <a:srgbClr val="5F6368"/>
                </a:solidFill>
                <a:latin typeface="arial" panose="020B0604020202020204" pitchFamily="34" charset="0"/>
              </a:rPr>
              <a:t>Avectas</a:t>
            </a:r>
            <a:r>
              <a:rPr lang="en-US" i="0" dirty="0">
                <a:solidFill>
                  <a:srgbClr val="4D5156"/>
                </a:solidFill>
                <a:latin typeface="arial" panose="020B0604020202020204" pitchFamily="34" charset="0"/>
              </a:rPr>
              <a:t> has </a:t>
            </a:r>
            <a:r>
              <a:rPr lang="en-US" b="1" i="0" dirty="0">
                <a:solidFill>
                  <a:srgbClr val="5F6368"/>
                </a:solidFill>
                <a:latin typeface="arial" panose="020B0604020202020204" pitchFamily="34" charset="0"/>
              </a:rPr>
              <a:t>30 employees</a:t>
            </a:r>
            <a:r>
              <a:rPr lang="en-US" i="0" dirty="0">
                <a:solidFill>
                  <a:srgbClr val="4D5156"/>
                </a:solidFill>
                <a:latin typeface="arial" panose="020B0604020202020204" pitchFamily="34" charset="0"/>
              </a:rPr>
              <a:t> with 70% educated to doctorate level</a:t>
            </a:r>
            <a:endParaRPr lang="en-US" dirty="0"/>
          </a:p>
        </p:txBody>
      </p:sp>
    </p:spTree>
    <p:extLst>
      <p:ext uri="{BB962C8B-B14F-4D97-AF65-F5344CB8AC3E}">
        <p14:creationId xmlns:p14="http://schemas.microsoft.com/office/powerpoint/2010/main" val="1648380684"/>
      </p:ext>
    </p:extLst>
  </p:cSld>
  <p:clrMapOvr>
    <a:masterClrMapping/>
  </p:clrMapOvr>
  <mc:AlternateContent xmlns:mc="http://schemas.openxmlformats.org/markup-compatibility/2006" xmlns:p14="http://schemas.microsoft.com/office/powerpoint/2010/main">
    <mc:Choice Requires="p14">
      <p:transition spd="slow" p14:dur="2000" advTm="105685"/>
    </mc:Choice>
    <mc:Fallback xmlns="">
      <p:transition spd="slow" advTm="105685"/>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www.maynoothuniversity.ie/sites/default/files/styles/ratio_2_3/public/assets/images/Hexafly.jpg?itok=4TATPNl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9914" y="1756656"/>
            <a:ext cx="5238750" cy="345757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399822" y="643467"/>
            <a:ext cx="8398934" cy="338554"/>
          </a:xfrm>
          <a:prstGeom prst="rect">
            <a:avLst/>
          </a:prstGeom>
        </p:spPr>
        <p:txBody>
          <a:bodyPr wrap="square">
            <a:spAutoFit/>
          </a:bodyPr>
          <a:lstStyle/>
          <a:p>
            <a:r>
              <a:rPr lang="en-US" b="1" i="0" dirty="0">
                <a:latin typeface="Open Sans"/>
              </a:rPr>
              <a:t>     </a:t>
            </a:r>
            <a:endParaRPr lang="en-US" b="1" i="0" dirty="0">
              <a:effectLst/>
              <a:latin typeface="Open Sans"/>
            </a:endParaRPr>
          </a:p>
        </p:txBody>
      </p:sp>
      <p:sp>
        <p:nvSpPr>
          <p:cNvPr id="3" name="Rectangle 2"/>
          <p:cNvSpPr/>
          <p:nvPr/>
        </p:nvSpPr>
        <p:spPr>
          <a:xfrm>
            <a:off x="1399822" y="553156"/>
            <a:ext cx="8827911" cy="1015663"/>
          </a:xfrm>
          <a:prstGeom prst="rect">
            <a:avLst/>
          </a:prstGeom>
        </p:spPr>
        <p:txBody>
          <a:bodyPr wrap="square">
            <a:spAutoFit/>
          </a:bodyPr>
          <a:lstStyle/>
          <a:p>
            <a:r>
              <a:rPr lang="en-US" sz="2000" i="0" dirty="0">
                <a:solidFill>
                  <a:srgbClr val="333333"/>
                </a:solidFill>
                <a:latin typeface="Open Sans"/>
              </a:rPr>
              <a:t>Prof </a:t>
            </a:r>
            <a:r>
              <a:rPr lang="en-US" sz="2000" b="1" i="0" dirty="0">
                <a:solidFill>
                  <a:srgbClr val="333333"/>
                </a:solidFill>
                <a:latin typeface="Open Sans"/>
              </a:rPr>
              <a:t>Kevin Kavanagh</a:t>
            </a:r>
            <a:r>
              <a:rPr lang="en-US" sz="2000" i="0" dirty="0">
                <a:solidFill>
                  <a:srgbClr val="333333"/>
                </a:solidFill>
                <a:latin typeface="Open Sans"/>
              </a:rPr>
              <a:t>, of the Department of Biology at Maynooth University, and </a:t>
            </a:r>
            <a:r>
              <a:rPr lang="en-US" sz="2000" b="1" i="0" dirty="0" err="1">
                <a:solidFill>
                  <a:srgbClr val="333333"/>
                </a:solidFill>
                <a:latin typeface="Open Sans"/>
              </a:rPr>
              <a:t>Hexafly</a:t>
            </a:r>
            <a:r>
              <a:rPr lang="en-US" sz="2000" i="0" dirty="0">
                <a:solidFill>
                  <a:srgbClr val="333333"/>
                </a:solidFill>
                <a:latin typeface="Open Sans"/>
              </a:rPr>
              <a:t>, are pioneering the use of insects and insect-based products for inclusion in feeds and as plant nutrients</a:t>
            </a:r>
            <a:r>
              <a:rPr lang="en-US" i="0" dirty="0">
                <a:solidFill>
                  <a:srgbClr val="333333"/>
                </a:solidFill>
                <a:latin typeface="Open Sans"/>
              </a:rPr>
              <a:t>.</a:t>
            </a:r>
            <a:endParaRPr lang="en-US" dirty="0"/>
          </a:p>
        </p:txBody>
      </p:sp>
      <p:sp>
        <p:nvSpPr>
          <p:cNvPr id="4" name="Rectangle 3"/>
          <p:cNvSpPr/>
          <p:nvPr/>
        </p:nvSpPr>
        <p:spPr>
          <a:xfrm rot="10800000" flipV="1">
            <a:off x="2122311" y="5702218"/>
            <a:ext cx="8105422" cy="338554"/>
          </a:xfrm>
          <a:prstGeom prst="rect">
            <a:avLst/>
          </a:prstGeom>
        </p:spPr>
        <p:txBody>
          <a:bodyPr wrap="square">
            <a:spAutoFit/>
          </a:bodyPr>
          <a:lstStyle/>
          <a:p>
            <a:r>
              <a:rPr lang="en-US" b="1" i="0" dirty="0">
                <a:solidFill>
                  <a:srgbClr val="FF0000"/>
                </a:solidFill>
                <a:latin typeface="Open Sans"/>
              </a:rPr>
              <a:t>Sustainable insecticide </a:t>
            </a:r>
            <a:r>
              <a:rPr lang="en-US" i="0" dirty="0">
                <a:latin typeface="Open Sans"/>
              </a:rPr>
              <a:t>and</a:t>
            </a:r>
            <a:r>
              <a:rPr lang="en-US" b="1" i="0" dirty="0">
                <a:latin typeface="Open Sans"/>
              </a:rPr>
              <a:t> soil enhancer </a:t>
            </a:r>
            <a:r>
              <a:rPr lang="en-US" i="0" dirty="0">
                <a:latin typeface="Open Sans"/>
              </a:rPr>
              <a:t>reduces</a:t>
            </a:r>
            <a:r>
              <a:rPr lang="en-US" b="1" i="0" dirty="0">
                <a:latin typeface="Open Sans"/>
              </a:rPr>
              <a:t> aphid numbers significantly</a:t>
            </a:r>
            <a:endParaRPr lang="en-US" dirty="0"/>
          </a:p>
        </p:txBody>
      </p:sp>
    </p:spTree>
    <p:extLst>
      <p:ext uri="{BB962C8B-B14F-4D97-AF65-F5344CB8AC3E}">
        <p14:creationId xmlns:p14="http://schemas.microsoft.com/office/powerpoint/2010/main" val="2282842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5F78D4-E334-FEDD-930A-1A81E4BCA803}"/>
              </a:ext>
            </a:extLst>
          </p:cNvPr>
          <p:cNvSpPr>
            <a:spLocks noGrp="1"/>
          </p:cNvSpPr>
          <p:nvPr>
            <p:ph type="title"/>
          </p:nvPr>
        </p:nvSpPr>
        <p:spPr/>
        <p:txBody>
          <a:bodyPr/>
          <a:lstStyle/>
          <a:p>
            <a:r>
              <a:rPr lang="en-IE" dirty="0"/>
              <a:t>However…</a:t>
            </a:r>
          </a:p>
        </p:txBody>
      </p:sp>
      <p:sp>
        <p:nvSpPr>
          <p:cNvPr id="3" name="Content Placeholder 2">
            <a:extLst>
              <a:ext uri="{FF2B5EF4-FFF2-40B4-BE49-F238E27FC236}">
                <a16:creationId xmlns:a16="http://schemas.microsoft.com/office/drawing/2014/main" id="{902435AB-0512-0DCB-D624-AB95F5CB94A7}"/>
              </a:ext>
            </a:extLst>
          </p:cNvPr>
          <p:cNvSpPr>
            <a:spLocks noGrp="1"/>
          </p:cNvSpPr>
          <p:nvPr>
            <p:ph sz="half" idx="1"/>
          </p:nvPr>
        </p:nvSpPr>
        <p:spPr>
          <a:xfrm>
            <a:off x="838199" y="1825625"/>
            <a:ext cx="3897031" cy="4351338"/>
          </a:xfrm>
        </p:spPr>
        <p:txBody>
          <a:bodyPr/>
          <a:lstStyle/>
          <a:p>
            <a:r>
              <a:rPr lang="en-IE" dirty="0"/>
              <a:t>Substantial, resources exist to support research commercialisation and impact generation</a:t>
            </a:r>
          </a:p>
          <a:p>
            <a:endParaRPr lang="en-IE" dirty="0"/>
          </a:p>
          <a:p>
            <a:r>
              <a:rPr lang="en-IE" dirty="0"/>
              <a:t>The challenge is to </a:t>
            </a:r>
            <a:r>
              <a:rPr lang="en-IE" b="1" dirty="0"/>
              <a:t>demonstrate feasibility and plausible utility</a:t>
            </a:r>
            <a:r>
              <a:rPr lang="en-IE" dirty="0"/>
              <a:t> to unlock funding</a:t>
            </a:r>
          </a:p>
        </p:txBody>
      </p:sp>
      <p:pic>
        <p:nvPicPr>
          <p:cNvPr id="10" name="Content Placeholder 9" descr="TAKE YOUR RESEARCH OUT OF THE LAB AND INTO THE MARKETPLACE WITH THE COMMERCIALISATION FUND PROGRAMME: advert from Enterprise Ireland">
            <a:hlinkClick r:id="rId2"/>
            <a:extLst>
              <a:ext uri="{FF2B5EF4-FFF2-40B4-BE49-F238E27FC236}">
                <a16:creationId xmlns:a16="http://schemas.microsoft.com/office/drawing/2014/main" id="{FCE3FE95-9220-2A3E-B7AC-36ADB108910B}"/>
              </a:ext>
            </a:extLst>
          </p:cNvPr>
          <p:cNvPicPr>
            <a:picLocks noGrp="1" noChangeAspect="1"/>
          </p:cNvPicPr>
          <p:nvPr>
            <p:ph sz="half" idx="2"/>
          </p:nvPr>
        </p:nvPicPr>
        <p:blipFill>
          <a:blip r:embed="rId3"/>
          <a:stretch>
            <a:fillRect/>
          </a:stretch>
        </p:blipFill>
        <p:spPr>
          <a:xfrm>
            <a:off x="4735231" y="207390"/>
            <a:ext cx="7278445" cy="587289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978794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rot="10800000" flipV="1">
            <a:off x="1847528" y="5459452"/>
            <a:ext cx="6768752" cy="584775"/>
          </a:xfrm>
          <a:prstGeom prst="rect">
            <a:avLst/>
          </a:prstGeom>
        </p:spPr>
        <p:txBody>
          <a:bodyPr wrap="square">
            <a:spAutoFit/>
          </a:bodyPr>
          <a:lstStyle/>
          <a:p>
            <a:r>
              <a:rPr lang="en-US" dirty="0">
                <a:solidFill>
                  <a:srgbClr val="F45DA9"/>
                </a:solidFill>
                <a:latin typeface="visuelt-bold"/>
              </a:rPr>
              <a:t>The Digital Twin will be able to predict the user's current and future risk of common diseases via an interactive visual health report.</a:t>
            </a:r>
            <a:endParaRPr lang="en-US" i="0" dirty="0">
              <a:solidFill>
                <a:srgbClr val="F45DA9"/>
              </a:solidFill>
              <a:latin typeface="visuelt-bold"/>
            </a:endParaRPr>
          </a:p>
        </p:txBody>
      </p:sp>
      <p:sp>
        <p:nvSpPr>
          <p:cNvPr id="5" name="Rectangle 4"/>
          <p:cNvSpPr/>
          <p:nvPr/>
        </p:nvSpPr>
        <p:spPr>
          <a:xfrm>
            <a:off x="1847528" y="162685"/>
            <a:ext cx="6912768" cy="830997"/>
          </a:xfrm>
          <a:prstGeom prst="rect">
            <a:avLst/>
          </a:prstGeom>
        </p:spPr>
        <p:txBody>
          <a:bodyPr wrap="square">
            <a:spAutoFit/>
          </a:bodyPr>
          <a:lstStyle/>
          <a:p>
            <a:r>
              <a:rPr lang="en-US" sz="2400" b="1" dirty="0">
                <a:solidFill>
                  <a:srgbClr val="400199"/>
                </a:solidFill>
                <a:latin typeface="visuelt-bold"/>
              </a:rPr>
              <a:t>Babylon's </a:t>
            </a:r>
            <a:r>
              <a:rPr lang="en-US" sz="2400" b="1" dirty="0" err="1">
                <a:solidFill>
                  <a:srgbClr val="400199"/>
                </a:solidFill>
                <a:latin typeface="visuelt-bold"/>
              </a:rPr>
              <a:t>Healthcheck</a:t>
            </a:r>
            <a:r>
              <a:rPr lang="en-US" sz="2400" b="1" dirty="0">
                <a:solidFill>
                  <a:srgbClr val="400199"/>
                </a:solidFill>
                <a:latin typeface="visuelt-bold"/>
              </a:rPr>
              <a:t> service puts the patient's health in their hands.</a:t>
            </a:r>
            <a:endParaRPr lang="en-US" sz="2400" b="1" i="0" dirty="0">
              <a:solidFill>
                <a:srgbClr val="400199"/>
              </a:solidFill>
              <a:latin typeface="visuelt-bold"/>
            </a:endParaRPr>
          </a:p>
        </p:txBody>
      </p:sp>
      <p:pic>
        <p:nvPicPr>
          <p:cNvPr id="57346" name="Picture 2" descr="Image result for Babylon Health Digital Twin 201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6386" y="1086014"/>
            <a:ext cx="2376264" cy="4204160"/>
          </a:xfrm>
          <a:prstGeom prst="rect">
            <a:avLst/>
          </a:prstGeom>
          <a:noFill/>
          <a:extLst>
            <a:ext uri="{909E8E84-426E-40DD-AFC4-6F175D3DCCD1}">
              <a14:hiddenFill xmlns:a14="http://schemas.microsoft.com/office/drawing/2010/main">
                <a:solidFill>
                  <a:srgbClr val="FFFFFF"/>
                </a:solidFill>
              </a14:hiddenFill>
            </a:ext>
          </a:extLst>
        </p:spPr>
      </p:pic>
      <p:pic>
        <p:nvPicPr>
          <p:cNvPr id="57348" name="Picture 4" descr="Image result for Babylon Health Digital Twin 20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0529" y="1340768"/>
            <a:ext cx="5630664" cy="3456384"/>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5087888" y="6075983"/>
            <a:ext cx="4536504" cy="338554"/>
          </a:xfrm>
          <a:prstGeom prst="rect">
            <a:avLst/>
          </a:prstGeom>
        </p:spPr>
        <p:txBody>
          <a:bodyPr wrap="square">
            <a:spAutoFit/>
          </a:bodyPr>
          <a:lstStyle/>
          <a:p>
            <a:r>
              <a:rPr lang="en-US" dirty="0">
                <a:hlinkClick r:id="rId4"/>
              </a:rPr>
              <a:t>https://www.babylonhealth.com/pricing</a:t>
            </a:r>
            <a:endParaRPr lang="en-US" dirty="0"/>
          </a:p>
        </p:txBody>
      </p:sp>
    </p:spTree>
    <p:extLst>
      <p:ext uri="{BB962C8B-B14F-4D97-AF65-F5344CB8AC3E}">
        <p14:creationId xmlns:p14="http://schemas.microsoft.com/office/powerpoint/2010/main" val="187291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a:stretch>
            <a:fillRect/>
          </a:stretch>
        </p:blipFill>
        <p:spPr>
          <a:xfrm>
            <a:off x="2088444" y="824089"/>
            <a:ext cx="7969956" cy="4733431"/>
          </a:xfrm>
          <a:prstGeom prst="rect">
            <a:avLst/>
          </a:prstGeom>
        </p:spPr>
      </p:pic>
    </p:spTree>
    <p:extLst>
      <p:ext uri="{BB962C8B-B14F-4D97-AF65-F5344CB8AC3E}">
        <p14:creationId xmlns:p14="http://schemas.microsoft.com/office/powerpoint/2010/main" val="1994512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82222" y="101601"/>
            <a:ext cx="11548533" cy="6016840"/>
          </a:xfrm>
          <a:prstGeom prst="rect">
            <a:avLst/>
          </a:prstGeom>
        </p:spPr>
        <p:txBody>
          <a:bodyPr wrap="square">
            <a:spAutoFit/>
          </a:bodyPr>
          <a:lstStyle/>
          <a:p>
            <a:pPr>
              <a:lnSpc>
                <a:spcPct val="107000"/>
              </a:lnSpc>
              <a:spcAft>
                <a:spcPts val="800"/>
              </a:spcAft>
            </a:pPr>
            <a:r>
              <a:rPr lang="en-IE" dirty="0">
                <a:solidFill>
                  <a:srgbClr val="FF0000"/>
                </a:solidFill>
                <a:latin typeface="Calibri" panose="020F0502020204030204" pitchFamily="34" charset="0"/>
                <a:ea typeface="Calibri" panose="020F0502020204030204" pitchFamily="34" charset="0"/>
                <a:cs typeface="Calibri" panose="020F0502020204030204" pitchFamily="34" charset="0"/>
              </a:rPr>
              <a:t>Huma </a:t>
            </a:r>
            <a:r>
              <a:rPr lang="en-IE" dirty="0">
                <a:latin typeface="Calibri" panose="020F0502020204030204" pitchFamily="34" charset="0"/>
                <a:ea typeface="Calibri" panose="020F0502020204030204" pitchFamily="34" charset="0"/>
                <a:cs typeface="Calibri" panose="020F0502020204030204" pitchFamily="34" charset="0"/>
              </a:rPr>
              <a:t>CEO Dan </a:t>
            </a:r>
            <a:r>
              <a:rPr lang="en-IE" dirty="0" err="1" smtClean="0">
                <a:latin typeface="Calibri" panose="020F0502020204030204" pitchFamily="34" charset="0"/>
                <a:ea typeface="Calibri" panose="020F0502020204030204" pitchFamily="34" charset="0"/>
                <a:cs typeface="Calibri" panose="020F0502020204030204" pitchFamily="34" charset="0"/>
              </a:rPr>
              <a:t>Verdat</a:t>
            </a:r>
            <a:r>
              <a:rPr lang="en-IE" dirty="0" smtClean="0">
                <a:latin typeface="Calibri" panose="020F0502020204030204" pitchFamily="34" charset="0"/>
                <a:ea typeface="Calibri" panose="020F0502020204030204" pitchFamily="34" charset="0"/>
                <a:cs typeface="Calibri" panose="020F0502020204030204" pitchFamily="34" charset="0"/>
              </a:rPr>
              <a:t>..</a:t>
            </a:r>
          </a:p>
          <a:p>
            <a:pPr>
              <a:lnSpc>
                <a:spcPct val="107000"/>
              </a:lnSpc>
              <a:spcAft>
                <a:spcPts val="800"/>
              </a:spcAft>
            </a:pPr>
            <a:endParaRPr lang="en-US" sz="1100" dirty="0">
              <a:latin typeface="Calibri" panose="020F0502020204030204" pitchFamily="34" charset="0"/>
              <a:ea typeface="Calibri" panose="020F0502020204030204" pitchFamily="34"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US" sz="1200" dirty="0">
                <a:solidFill>
                  <a:srgbClr val="373737"/>
                </a:solidFill>
                <a:latin typeface="Calibri" panose="020F0502020204030204" pitchFamily="34" charset="0"/>
                <a:ea typeface="Times New Roman" panose="02020603050405020304" pitchFamily="18" charset="0"/>
                <a:cs typeface="Calibri" panose="020F0502020204030204" pitchFamily="34" charset="0"/>
              </a:rPr>
              <a:t>Huma aims to further support patients and the healthcare workforce by enhancing its regulated Software as Medical Device (</a:t>
            </a:r>
            <a:r>
              <a:rPr lang="en-US" sz="1200" dirty="0" err="1">
                <a:solidFill>
                  <a:srgbClr val="373737"/>
                </a:solidFill>
                <a:latin typeface="Calibri" panose="020F0502020204030204" pitchFamily="34" charset="0"/>
                <a:ea typeface="Times New Roman" panose="02020603050405020304" pitchFamily="18" charset="0"/>
                <a:cs typeface="Calibri" panose="020F0502020204030204" pitchFamily="34" charset="0"/>
              </a:rPr>
              <a:t>SaMD</a:t>
            </a:r>
            <a:r>
              <a:rPr lang="en-US" sz="1200" dirty="0">
                <a:solidFill>
                  <a:srgbClr val="373737"/>
                </a:solidFill>
                <a:latin typeface="Calibri" panose="020F0502020204030204" pitchFamily="34" charset="0"/>
                <a:ea typeface="Times New Roman" panose="02020603050405020304" pitchFamily="18" charset="0"/>
                <a:cs typeface="Calibri" panose="020F0502020204030204" pitchFamily="34" charset="0"/>
              </a:rPr>
              <a:t>) platform with the addition of generative AI applications</a:t>
            </a:r>
            <a:endParaRPr lang="en-US" sz="1200" dirty="0">
              <a:solidFill>
                <a:srgbClr val="373737"/>
              </a:solidFill>
              <a:latin typeface="Calibri" panose="020F0502020204030204" pitchFamily="34" charset="0"/>
              <a:ea typeface="Calibri" panose="020F0502020204030204" pitchFamily="34"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US" sz="1200" dirty="0">
                <a:solidFill>
                  <a:srgbClr val="373737"/>
                </a:solidFill>
                <a:latin typeface="Calibri" panose="020F0502020204030204" pitchFamily="34" charset="0"/>
                <a:ea typeface="Times New Roman" panose="02020603050405020304" pitchFamily="18" charset="0"/>
                <a:cs typeface="Calibri" panose="020F0502020204030204" pitchFamily="34" charset="0"/>
              </a:rPr>
              <a:t>Huma is leveraging Google Cloud's Vertex AI platform and exploring the use of other Google </a:t>
            </a:r>
            <a:r>
              <a:rPr lang="en-US" sz="1200" dirty="0" err="1">
                <a:solidFill>
                  <a:srgbClr val="373737"/>
                </a:solidFill>
                <a:latin typeface="Calibri" panose="020F0502020204030204" pitchFamily="34" charset="0"/>
                <a:ea typeface="Times New Roman" panose="02020603050405020304" pitchFamily="18" charset="0"/>
                <a:cs typeface="Calibri" panose="020F0502020204030204" pitchFamily="34" charset="0"/>
              </a:rPr>
              <a:t>GenAI</a:t>
            </a:r>
            <a:r>
              <a:rPr lang="en-US" sz="1200" dirty="0">
                <a:solidFill>
                  <a:srgbClr val="373737"/>
                </a:solidFill>
                <a:latin typeface="Calibri" panose="020F0502020204030204" pitchFamily="34" charset="0"/>
                <a:ea typeface="Times New Roman" panose="02020603050405020304" pitchFamily="18" charset="0"/>
                <a:cs typeface="Calibri" panose="020F0502020204030204" pitchFamily="34" charset="0"/>
              </a:rPr>
              <a:t> tools such as </a:t>
            </a:r>
            <a:r>
              <a:rPr lang="en-US" sz="1200" u="sng" dirty="0">
                <a:solidFill>
                  <a:srgbClr val="00837E"/>
                </a:solidFill>
                <a:latin typeface="Calibri" panose="020F0502020204030204" pitchFamily="34" charset="0"/>
                <a:ea typeface="Times New Roman" panose="02020603050405020304" pitchFamily="18" charset="0"/>
                <a:cs typeface="Calibri" panose="020F0502020204030204" pitchFamily="34" charset="0"/>
                <a:hlinkClick r:id="rId2"/>
              </a:rPr>
              <a:t>Med-</a:t>
            </a:r>
            <a:r>
              <a:rPr lang="en-US" sz="1200" u="sng" dirty="0" err="1">
                <a:solidFill>
                  <a:srgbClr val="00837E"/>
                </a:solidFill>
                <a:latin typeface="Calibri" panose="020F0502020204030204" pitchFamily="34" charset="0"/>
                <a:ea typeface="Times New Roman" panose="02020603050405020304" pitchFamily="18" charset="0"/>
                <a:cs typeface="Calibri" panose="020F0502020204030204" pitchFamily="34" charset="0"/>
                <a:hlinkClick r:id="rId2"/>
              </a:rPr>
              <a:t>PaLM</a:t>
            </a:r>
            <a:r>
              <a:rPr lang="en-US" sz="1200" u="sng" dirty="0">
                <a:solidFill>
                  <a:srgbClr val="00837E"/>
                </a:solidFill>
                <a:latin typeface="Calibri" panose="020F0502020204030204" pitchFamily="34" charset="0"/>
                <a:ea typeface="Times New Roman" panose="02020603050405020304" pitchFamily="18" charset="0"/>
                <a:cs typeface="Calibri" panose="020F0502020204030204" pitchFamily="34" charset="0"/>
                <a:hlinkClick r:id="rId2"/>
              </a:rPr>
              <a:t> 2</a:t>
            </a:r>
            <a:endParaRPr lang="en-US" sz="1200" dirty="0">
              <a:solidFill>
                <a:srgbClr val="373737"/>
              </a:solidFill>
              <a:latin typeface="Calibri" panose="020F0502020204030204" pitchFamily="34" charset="0"/>
              <a:ea typeface="Calibri" panose="020F0502020204030204" pitchFamily="34"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US" sz="1200" dirty="0">
                <a:solidFill>
                  <a:srgbClr val="373737"/>
                </a:solidFill>
                <a:latin typeface="Calibri" panose="020F0502020204030204" pitchFamily="34" charset="0"/>
                <a:ea typeface="Times New Roman" panose="02020603050405020304" pitchFamily="18" charset="0"/>
                <a:cs typeface="Calibri" panose="020F0502020204030204" pitchFamily="34" charset="0"/>
              </a:rPr>
              <a:t>Huma and Google Cloud are pursuing the safe, responsible and meaningful integration of generative AI in healthcare</a:t>
            </a:r>
            <a:endParaRPr lang="en-US" sz="1200" dirty="0">
              <a:solidFill>
                <a:srgbClr val="373737"/>
              </a:solidFill>
              <a:latin typeface="Calibri" panose="020F0502020204030204" pitchFamily="34" charset="0"/>
              <a:ea typeface="Calibri" panose="020F0502020204030204" pitchFamily="34" charset="0"/>
            </a:endParaRPr>
          </a:p>
          <a:p>
            <a:pPr>
              <a:lnSpc>
                <a:spcPct val="107000"/>
              </a:lnSpc>
              <a:spcAft>
                <a:spcPts val="2625"/>
              </a:spcAft>
            </a:pPr>
            <a:r>
              <a:rPr lang="en-US" sz="1100" dirty="0" smtClean="0">
                <a:solidFill>
                  <a:srgbClr val="373737"/>
                </a:solidFill>
                <a:latin typeface="Calibri" panose="020F0502020204030204" pitchFamily="34" charset="0"/>
                <a:ea typeface="Times New Roman" panose="02020603050405020304" pitchFamily="18" charset="0"/>
                <a:cs typeface="Calibri" panose="020F0502020204030204" pitchFamily="34" charset="0"/>
              </a:rPr>
              <a:t>.</a:t>
            </a:r>
            <a:r>
              <a:rPr lang="en-US" sz="1400" dirty="0" smtClean="0">
                <a:solidFill>
                  <a:srgbClr val="FF0000"/>
                </a:solidFill>
                <a:latin typeface="Calibri" panose="020F0502020204030204" pitchFamily="34" charset="0"/>
                <a:ea typeface="Times New Roman" panose="02020603050405020304" pitchFamily="18" charset="0"/>
                <a:cs typeface="Calibri" panose="020F0502020204030204" pitchFamily="34" charset="0"/>
              </a:rPr>
              <a:t>Huma </a:t>
            </a:r>
            <a:r>
              <a:rPr lang="en-US" sz="1400" dirty="0">
                <a:solidFill>
                  <a:srgbClr val="FF0000"/>
                </a:solidFill>
                <a:latin typeface="Calibri" panose="020F0502020204030204" pitchFamily="34" charset="0"/>
                <a:ea typeface="Times New Roman" panose="02020603050405020304" pitchFamily="18" charset="0"/>
                <a:cs typeface="Calibri" panose="020F0502020204030204" pitchFamily="34" charset="0"/>
              </a:rPr>
              <a:t>is also exploring the use of Google's </a:t>
            </a:r>
            <a:r>
              <a:rPr lang="en-US" sz="1400" dirty="0" err="1">
                <a:solidFill>
                  <a:srgbClr val="FF0000"/>
                </a:solidFill>
                <a:latin typeface="Calibri" panose="020F0502020204030204" pitchFamily="34" charset="0"/>
                <a:ea typeface="Times New Roman" panose="02020603050405020304" pitchFamily="18" charset="0"/>
                <a:cs typeface="Calibri" panose="020F0502020204030204" pitchFamily="34" charset="0"/>
              </a:rPr>
              <a:t>GenAI</a:t>
            </a:r>
            <a:r>
              <a:rPr lang="en-US" sz="1400" dirty="0">
                <a:solidFill>
                  <a:srgbClr val="FF0000"/>
                </a:solidFill>
                <a:latin typeface="Calibri" panose="020F0502020204030204" pitchFamily="34" charset="0"/>
                <a:ea typeface="Times New Roman" panose="02020603050405020304" pitchFamily="18" charset="0"/>
                <a:cs typeface="Calibri" panose="020F0502020204030204" pitchFamily="34" charset="0"/>
              </a:rPr>
              <a:t> tools, including Med-</a:t>
            </a:r>
            <a:r>
              <a:rPr lang="en-US" sz="1400" dirty="0" err="1">
                <a:solidFill>
                  <a:srgbClr val="FF0000"/>
                </a:solidFill>
                <a:latin typeface="Calibri" panose="020F0502020204030204" pitchFamily="34" charset="0"/>
                <a:ea typeface="Times New Roman" panose="02020603050405020304" pitchFamily="18" charset="0"/>
                <a:cs typeface="Calibri" panose="020F0502020204030204" pitchFamily="34" charset="0"/>
              </a:rPr>
              <a:t>PaLM</a:t>
            </a:r>
            <a:r>
              <a:rPr lang="en-US" sz="1400" dirty="0">
                <a:solidFill>
                  <a:srgbClr val="FF0000"/>
                </a:solidFill>
                <a:latin typeface="Calibri" panose="020F0502020204030204" pitchFamily="34" charset="0"/>
                <a:ea typeface="Times New Roman" panose="02020603050405020304" pitchFamily="18" charset="0"/>
                <a:cs typeface="Calibri" panose="020F0502020204030204" pitchFamily="34" charset="0"/>
              </a:rPr>
              <a:t> 2, a large language model </a:t>
            </a:r>
            <a:r>
              <a:rPr lang="en-US" sz="1400" dirty="0" err="1">
                <a:solidFill>
                  <a:srgbClr val="FF0000"/>
                </a:solidFill>
                <a:latin typeface="Calibri" panose="020F0502020204030204" pitchFamily="34" charset="0"/>
                <a:ea typeface="Times New Roman" panose="02020603050405020304" pitchFamily="18" charset="0"/>
                <a:cs typeface="Calibri" panose="020F0502020204030204" pitchFamily="34" charset="0"/>
              </a:rPr>
              <a:t>specialised</a:t>
            </a:r>
            <a:r>
              <a:rPr lang="en-US" sz="1400" dirty="0">
                <a:solidFill>
                  <a:srgbClr val="FF0000"/>
                </a:solidFill>
                <a:latin typeface="Calibri" panose="020F0502020204030204" pitchFamily="34" charset="0"/>
                <a:ea typeface="Times New Roman" panose="02020603050405020304" pitchFamily="18" charset="0"/>
                <a:cs typeface="Calibri" panose="020F0502020204030204" pitchFamily="34" charset="0"/>
              </a:rPr>
              <a:t> for the medical domain, to support healthcare professionals (HCPs) with better insights to </a:t>
            </a:r>
            <a:r>
              <a:rPr lang="en-US" sz="1400" dirty="0" err="1">
                <a:solidFill>
                  <a:srgbClr val="FF0000"/>
                </a:solidFill>
                <a:latin typeface="Calibri" panose="020F0502020204030204" pitchFamily="34" charset="0"/>
                <a:ea typeface="Times New Roman" panose="02020603050405020304" pitchFamily="18" charset="0"/>
                <a:cs typeface="Calibri" panose="020F0502020204030204" pitchFamily="34" charset="0"/>
              </a:rPr>
              <a:t>optimise</a:t>
            </a:r>
            <a:r>
              <a:rPr lang="en-US" sz="1400" dirty="0">
                <a:solidFill>
                  <a:srgbClr val="FF0000"/>
                </a:solidFill>
                <a:latin typeface="Calibri" panose="020F0502020204030204" pitchFamily="34" charset="0"/>
                <a:ea typeface="Times New Roman" panose="02020603050405020304" pitchFamily="18" charset="0"/>
                <a:cs typeface="Calibri" panose="020F0502020204030204" pitchFamily="34" charset="0"/>
              </a:rPr>
              <a:t> care delivery</a:t>
            </a:r>
            <a:r>
              <a:rPr lang="en-US" sz="1400" dirty="0">
                <a:solidFill>
                  <a:srgbClr val="FF0000"/>
                </a:solidFill>
                <a:latin typeface="Helvetica" panose="020B0604020202020204" pitchFamily="34" charset="0"/>
                <a:ea typeface="Times New Roman" panose="02020603050405020304" pitchFamily="18" charset="0"/>
              </a:rPr>
              <a:t>.</a:t>
            </a:r>
            <a:endParaRPr lang="en-US" sz="1400" dirty="0">
              <a:solidFill>
                <a:srgbClr val="FF0000"/>
              </a:solidFill>
              <a:latin typeface="Calibri" panose="020F0502020204030204" pitchFamily="34" charset="0"/>
              <a:ea typeface="Calibri" panose="020F0502020204030204" pitchFamily="34" charset="0"/>
            </a:endParaRPr>
          </a:p>
          <a:p>
            <a:pPr>
              <a:lnSpc>
                <a:spcPct val="107000"/>
              </a:lnSpc>
              <a:spcAft>
                <a:spcPts val="2625"/>
              </a:spcAft>
            </a:pPr>
            <a:r>
              <a:rPr lang="en-US" sz="1400" u="sng" dirty="0">
                <a:solidFill>
                  <a:srgbClr val="373737"/>
                </a:solidFill>
                <a:latin typeface="Calibri" panose="020F0502020204030204" pitchFamily="34" charset="0"/>
                <a:ea typeface="Times New Roman" panose="02020603050405020304" pitchFamily="18" charset="0"/>
                <a:cs typeface="Calibri" panose="020F0502020204030204" pitchFamily="34" charset="0"/>
              </a:rPr>
              <a:t>Huma Therapeutics is a global digital health technology company that advances digital-first care delivery and research to help people live longer, fuller lives. Its award-winning modular platforms are used by more than </a:t>
            </a:r>
            <a:r>
              <a:rPr lang="en-US" sz="1400" u="sng" dirty="0">
                <a:solidFill>
                  <a:srgbClr val="FF0000"/>
                </a:solidFill>
                <a:latin typeface="Calibri" panose="020F0502020204030204" pitchFamily="34" charset="0"/>
                <a:ea typeface="Times New Roman" panose="02020603050405020304" pitchFamily="18" charset="0"/>
                <a:cs typeface="Calibri" panose="020F0502020204030204" pitchFamily="34" charset="0"/>
              </a:rPr>
              <a:t>3,000 hospitals and clinics</a:t>
            </a:r>
            <a:r>
              <a:rPr lang="en-US" sz="1400" u="sng" dirty="0">
                <a:solidFill>
                  <a:srgbClr val="373737"/>
                </a:solidFill>
                <a:latin typeface="Calibri" panose="020F0502020204030204" pitchFamily="34" charset="0"/>
                <a:ea typeface="Times New Roman" panose="02020603050405020304" pitchFamily="18" charset="0"/>
                <a:cs typeface="Calibri" panose="020F0502020204030204" pitchFamily="34" charset="0"/>
              </a:rPr>
              <a:t>, with </a:t>
            </a:r>
            <a:r>
              <a:rPr lang="en-US" sz="1400" u="sng" dirty="0">
                <a:solidFill>
                  <a:srgbClr val="FF0000"/>
                </a:solidFill>
                <a:latin typeface="Calibri" panose="020F0502020204030204" pitchFamily="34" charset="0"/>
                <a:ea typeface="Times New Roman" panose="02020603050405020304" pitchFamily="18" charset="0"/>
                <a:cs typeface="Calibri" panose="020F0502020204030204" pitchFamily="34" charset="0"/>
              </a:rPr>
              <a:t>over 31.5 million active users in healthcare and over 650,000 participants across research</a:t>
            </a:r>
            <a:r>
              <a:rPr lang="en-US" sz="1400" u="sng" dirty="0">
                <a:solidFill>
                  <a:srgbClr val="373737"/>
                </a:solidFill>
                <a:latin typeface="Calibri" panose="020F0502020204030204" pitchFamily="34" charset="0"/>
                <a:ea typeface="Times New Roman" panose="02020603050405020304" pitchFamily="18" charset="0"/>
                <a:cs typeface="Calibri" panose="020F0502020204030204" pitchFamily="34" charset="0"/>
              </a:rPr>
              <a:t>.</a:t>
            </a:r>
            <a:r>
              <a:rPr lang="en-US" sz="1400" u="sng" dirty="0">
                <a:latin typeface="Calibri" panose="020F0502020204030204" pitchFamily="34" charset="0"/>
                <a:ea typeface="Times New Roman" panose="02020603050405020304" pitchFamily="18" charset="0"/>
              </a:rPr>
              <a:t>                       </a:t>
            </a:r>
            <a:r>
              <a:rPr lang="en-US" sz="1400" u="sng" dirty="0">
                <a:solidFill>
                  <a:srgbClr val="373737"/>
                </a:solidFill>
                <a:latin typeface="Calibri" panose="020F0502020204030204" pitchFamily="34" charset="0"/>
                <a:ea typeface="Times New Roman" panose="02020603050405020304" pitchFamily="18" charset="0"/>
                <a:cs typeface="Calibri" panose="020F0502020204030204" pitchFamily="34" charset="0"/>
              </a:rPr>
              <a:t>Huma's technology powers:</a:t>
            </a:r>
            <a:endParaRPr lang="en-US" sz="1400" u="sng" dirty="0">
              <a:latin typeface="Calibri" panose="020F0502020204030204" pitchFamily="34" charset="0"/>
              <a:ea typeface="Calibri" panose="020F0502020204030204" pitchFamily="34"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US" sz="1400" u="sng" dirty="0">
                <a:solidFill>
                  <a:srgbClr val="373737"/>
                </a:solidFill>
                <a:latin typeface="Calibri" panose="020F0502020204030204" pitchFamily="34" charset="0"/>
                <a:ea typeface="Times New Roman" panose="02020603050405020304" pitchFamily="18" charset="0"/>
                <a:cs typeface="Calibri" panose="020F0502020204030204" pitchFamily="34" charset="0"/>
              </a:rPr>
              <a:t>multi-channel patient engagement at population-wide scale for healthcare systems</a:t>
            </a:r>
            <a:endParaRPr lang="en-US" sz="1400" u="sng" dirty="0">
              <a:solidFill>
                <a:srgbClr val="373737"/>
              </a:solidFill>
              <a:latin typeface="Calibri" panose="020F0502020204030204" pitchFamily="34" charset="0"/>
              <a:ea typeface="Calibri" panose="020F0502020204030204" pitchFamily="34"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US" sz="1400" u="sng" dirty="0">
                <a:solidFill>
                  <a:srgbClr val="373737"/>
                </a:solidFill>
                <a:latin typeface="Calibri" panose="020F0502020204030204" pitchFamily="34" charset="0"/>
                <a:ea typeface="Times New Roman" panose="02020603050405020304" pitchFamily="18" charset="0"/>
                <a:cs typeface="Calibri" panose="020F0502020204030204" pitchFamily="34" charset="0"/>
              </a:rPr>
              <a:t>remote patient monitoring (RPM) at scale</a:t>
            </a:r>
            <a:endParaRPr lang="en-US" sz="1400" u="sng" dirty="0">
              <a:solidFill>
                <a:srgbClr val="373737"/>
              </a:solidFill>
              <a:latin typeface="Calibri" panose="020F0502020204030204" pitchFamily="34" charset="0"/>
              <a:ea typeface="Calibri" panose="020F0502020204030204" pitchFamily="34"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US" sz="1400" u="sng" dirty="0">
                <a:solidFill>
                  <a:srgbClr val="373737"/>
                </a:solidFill>
                <a:latin typeface="Calibri" panose="020F0502020204030204" pitchFamily="34" charset="0"/>
                <a:ea typeface="Times New Roman" panose="02020603050405020304" pitchFamily="18" charset="0"/>
                <a:cs typeface="Calibri" panose="020F0502020204030204" pitchFamily="34" charset="0"/>
              </a:rPr>
              <a:t>companion apps to support patients through treatment and drug therapies</a:t>
            </a:r>
            <a:endParaRPr lang="en-US" sz="1400" u="sng" dirty="0">
              <a:solidFill>
                <a:srgbClr val="373737"/>
              </a:solidFill>
              <a:latin typeface="Calibri" panose="020F0502020204030204" pitchFamily="34" charset="0"/>
              <a:ea typeface="Calibri" panose="020F0502020204030204" pitchFamily="34"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US" sz="1400" u="sng" dirty="0">
                <a:solidFill>
                  <a:srgbClr val="373737"/>
                </a:solidFill>
                <a:latin typeface="Calibri" panose="020F0502020204030204" pitchFamily="34" charset="0"/>
                <a:ea typeface="Times New Roman" panose="02020603050405020304" pitchFamily="18" charset="0"/>
                <a:cs typeface="Calibri" panose="020F0502020204030204" pitchFamily="34" charset="0"/>
              </a:rPr>
              <a:t>digital clinical trials, including </a:t>
            </a:r>
            <a:r>
              <a:rPr lang="en-US" sz="1400" u="sng" dirty="0" err="1">
                <a:solidFill>
                  <a:srgbClr val="373737"/>
                </a:solidFill>
                <a:latin typeface="Calibri" panose="020F0502020204030204" pitchFamily="34" charset="0"/>
                <a:ea typeface="Times New Roman" panose="02020603050405020304" pitchFamily="18" charset="0"/>
                <a:cs typeface="Calibri" panose="020F0502020204030204" pitchFamily="34" charset="0"/>
              </a:rPr>
              <a:t>decentralised</a:t>
            </a:r>
            <a:r>
              <a:rPr lang="en-US" sz="1400" u="sng" dirty="0">
                <a:solidFill>
                  <a:srgbClr val="373737"/>
                </a:solidFill>
                <a:latin typeface="Calibri" panose="020F0502020204030204" pitchFamily="34" charset="0"/>
                <a:ea typeface="Times New Roman" panose="02020603050405020304" pitchFamily="18" charset="0"/>
                <a:cs typeface="Calibri" panose="020F0502020204030204" pitchFamily="34" charset="0"/>
              </a:rPr>
              <a:t> trials, to accelerate medical </a:t>
            </a:r>
            <a:r>
              <a:rPr lang="en-US" sz="1400" u="sng" dirty="0" smtClean="0">
                <a:solidFill>
                  <a:srgbClr val="373737"/>
                </a:solidFill>
                <a:latin typeface="Calibri" panose="020F0502020204030204" pitchFamily="34" charset="0"/>
                <a:ea typeface="Times New Roman" panose="02020603050405020304" pitchFamily="18" charset="0"/>
                <a:cs typeface="Calibri" panose="020F0502020204030204" pitchFamily="34" charset="0"/>
              </a:rPr>
              <a:t>research</a:t>
            </a:r>
          </a:p>
          <a:p>
            <a:pPr marL="342900" lvl="0" indent="-342900">
              <a:lnSpc>
                <a:spcPct val="107000"/>
              </a:lnSpc>
              <a:spcAft>
                <a:spcPts val="800"/>
              </a:spcAft>
              <a:buSzPts val="1000"/>
              <a:buFont typeface="Symbol" panose="05050102010706020507" pitchFamily="18" charset="2"/>
              <a:buChar char=""/>
              <a:tabLst>
                <a:tab pos="457200" algn="l"/>
              </a:tabLst>
            </a:pPr>
            <a:endParaRPr lang="en-US" sz="1400" u="sng" dirty="0">
              <a:solidFill>
                <a:srgbClr val="373737"/>
              </a:solidFill>
              <a:latin typeface="Calibri" panose="020F0502020204030204" pitchFamily="34" charset="0"/>
              <a:ea typeface="Calibri" panose="020F0502020204030204" pitchFamily="34" charset="0"/>
            </a:endParaRPr>
          </a:p>
          <a:p>
            <a:pPr>
              <a:lnSpc>
                <a:spcPct val="107000"/>
              </a:lnSpc>
              <a:spcAft>
                <a:spcPts val="2625"/>
              </a:spcAft>
            </a:pPr>
            <a:r>
              <a:rPr lang="en-US" sz="1400" dirty="0">
                <a:solidFill>
                  <a:srgbClr val="373737"/>
                </a:solidFill>
                <a:latin typeface="Calibri" panose="020F0502020204030204" pitchFamily="34" charset="0"/>
                <a:ea typeface="Times New Roman" panose="02020603050405020304" pitchFamily="18" charset="0"/>
                <a:cs typeface="Calibri" panose="020F0502020204030204" pitchFamily="34" charset="0"/>
              </a:rPr>
              <a:t>Huma's regulated Software as a Medical Device, used in its RPM and companion app platforms, is the only disease- and device- agnostic platform to hold</a:t>
            </a:r>
            <a:r>
              <a:rPr lang="en-US" sz="1400" u="sng" dirty="0">
                <a:solidFill>
                  <a:srgbClr val="00837E"/>
                </a:solidFill>
                <a:latin typeface="Calibri" panose="020F0502020204030204" pitchFamily="34" charset="0"/>
                <a:ea typeface="Times New Roman" panose="02020603050405020304" pitchFamily="18" charset="0"/>
                <a:cs typeface="Calibri" panose="020F0502020204030204" pitchFamily="34" charset="0"/>
                <a:hlinkClick r:id="rId3"/>
              </a:rPr>
              <a:t> EU MDR Class </a:t>
            </a:r>
            <a:r>
              <a:rPr lang="en-US" sz="1400" u="sng" dirty="0" err="1">
                <a:solidFill>
                  <a:srgbClr val="00837E"/>
                </a:solidFill>
                <a:latin typeface="Calibri" panose="020F0502020204030204" pitchFamily="34" charset="0"/>
                <a:ea typeface="Times New Roman" panose="02020603050405020304" pitchFamily="18" charset="0"/>
                <a:cs typeface="Calibri" panose="020F0502020204030204" pitchFamily="34" charset="0"/>
                <a:hlinkClick r:id="rId3"/>
              </a:rPr>
              <a:t>IIb</a:t>
            </a:r>
            <a:r>
              <a:rPr lang="en-US" sz="1400" u="sng" dirty="0">
                <a:solidFill>
                  <a:srgbClr val="00837E"/>
                </a:solidFill>
                <a:latin typeface="Calibri" panose="020F0502020204030204" pitchFamily="34" charset="0"/>
                <a:ea typeface="Times New Roman" panose="02020603050405020304" pitchFamily="18" charset="0"/>
                <a:cs typeface="Calibri" panose="020F0502020204030204" pitchFamily="34" charset="0"/>
                <a:hlinkClick r:id="rId3"/>
              </a:rPr>
              <a:t>,</a:t>
            </a:r>
            <a:r>
              <a:rPr lang="en-US" sz="1400" u="sng" dirty="0">
                <a:solidFill>
                  <a:srgbClr val="00837E"/>
                </a:solidFill>
                <a:latin typeface="Calibri" panose="020F0502020204030204" pitchFamily="34" charset="0"/>
                <a:ea typeface="Times New Roman" panose="02020603050405020304" pitchFamily="18" charset="0"/>
                <a:cs typeface="Calibri" panose="020F0502020204030204" pitchFamily="34" charset="0"/>
                <a:hlinkClick r:id="rId4"/>
              </a:rPr>
              <a:t> US FDA (510-k) Class II</a:t>
            </a:r>
            <a:r>
              <a:rPr lang="en-US" sz="1400" dirty="0">
                <a:solidFill>
                  <a:srgbClr val="373737"/>
                </a:solidFill>
                <a:latin typeface="Calibri" panose="020F0502020204030204" pitchFamily="34" charset="0"/>
                <a:ea typeface="Times New Roman" panose="02020603050405020304" pitchFamily="18" charset="0"/>
                <a:cs typeface="Calibri" panose="020F0502020204030204" pitchFamily="34" charset="0"/>
              </a:rPr>
              <a:t> clearance and Class </a:t>
            </a:r>
            <a:r>
              <a:rPr lang="en-US" sz="1400" dirty="0" err="1">
                <a:solidFill>
                  <a:srgbClr val="373737"/>
                </a:solidFill>
                <a:latin typeface="Calibri" panose="020F0502020204030204" pitchFamily="34" charset="0"/>
                <a:ea typeface="Times New Roman" panose="02020603050405020304" pitchFamily="18" charset="0"/>
                <a:cs typeface="Calibri" panose="020F0502020204030204" pitchFamily="34" charset="0"/>
              </a:rPr>
              <a:t>IIb</a:t>
            </a:r>
            <a:r>
              <a:rPr lang="en-US" sz="1400" dirty="0">
                <a:solidFill>
                  <a:srgbClr val="373737"/>
                </a:solidFill>
                <a:latin typeface="Calibri" panose="020F0502020204030204" pitchFamily="34" charset="0"/>
                <a:ea typeface="Times New Roman" panose="02020603050405020304" pitchFamily="18" charset="0"/>
                <a:cs typeface="Calibri" panose="020F0502020204030204" pitchFamily="34" charset="0"/>
              </a:rPr>
              <a:t> registration with the UK MHRA. The </a:t>
            </a:r>
            <a:r>
              <a:rPr lang="en-US" sz="1400" dirty="0" err="1">
                <a:solidFill>
                  <a:srgbClr val="373737"/>
                </a:solidFill>
                <a:latin typeface="Calibri" panose="020F0502020204030204" pitchFamily="34" charset="0"/>
                <a:ea typeface="Times New Roman" panose="02020603050405020304" pitchFamily="18" charset="0"/>
                <a:cs typeface="Calibri" panose="020F0502020204030204" pitchFamily="34" charset="0"/>
              </a:rPr>
              <a:t>SaMD</a:t>
            </a:r>
            <a:r>
              <a:rPr lang="en-US" sz="1400" dirty="0">
                <a:solidFill>
                  <a:srgbClr val="373737"/>
                </a:solidFill>
                <a:latin typeface="Calibri" panose="020F0502020204030204" pitchFamily="34" charset="0"/>
                <a:ea typeface="Times New Roman" panose="02020603050405020304" pitchFamily="18" charset="0"/>
                <a:cs typeface="Calibri" panose="020F0502020204030204" pitchFamily="34" charset="0"/>
              </a:rPr>
              <a:t> platform is regulated to accept artificial intelligence algorithms and monitor patients of all ages</a:t>
            </a:r>
            <a:r>
              <a:rPr lang="en-US" sz="1100" dirty="0">
                <a:solidFill>
                  <a:srgbClr val="373737"/>
                </a:solidFill>
                <a:latin typeface="Calibri" panose="020F0502020204030204" pitchFamily="34" charset="0"/>
                <a:ea typeface="Times New Roman" panose="02020603050405020304" pitchFamily="18" charset="0"/>
                <a:cs typeface="Calibri" panose="020F0502020204030204" pitchFamily="34" charset="0"/>
              </a:rPr>
              <a:t>. </a:t>
            </a:r>
            <a:endParaRPr lang="en-US" sz="1100" dirty="0">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2934011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9643" y="225778"/>
            <a:ext cx="11593689" cy="6310489"/>
          </a:xfrm>
          <a:prstGeom prst="rect">
            <a:avLst/>
          </a:prstGeom>
        </p:spPr>
        <p:txBody>
          <a:bodyPr wrap="square">
            <a:spAutoFit/>
          </a:bodyPr>
          <a:lstStyle/>
          <a:p>
            <a:pPr>
              <a:spcAft>
                <a:spcPts val="0"/>
              </a:spcAft>
            </a:pPr>
            <a:r>
              <a:rPr lang="en-US" sz="1100" dirty="0">
                <a:latin typeface="Calibri" panose="020F0502020204030204" pitchFamily="34" charset="0"/>
                <a:ea typeface="Calibri" panose="020F0502020204030204" pitchFamily="34" charset="0"/>
              </a:rPr>
              <a:t>A recent Nature review details the debate around the use of medical algorithms based on limited clinical data</a:t>
            </a:r>
            <a:r>
              <a:rPr lang="en-US" sz="1100" dirty="0" smtClean="0">
                <a:latin typeface="Calibri" panose="020F0502020204030204" pitchFamily="34" charset="0"/>
                <a:ea typeface="Calibri" panose="020F0502020204030204" pitchFamily="34" charset="0"/>
              </a:rPr>
              <a:t>..</a:t>
            </a:r>
            <a:r>
              <a:rPr lang="en-US" sz="1100" b="1" dirty="0" smtClean="0">
                <a:latin typeface="Calibri" panose="020F0502020204030204" pitchFamily="34" charset="0"/>
                <a:ea typeface="Calibri" panose="020F0502020204030204" pitchFamily="34" charset="0"/>
              </a:rPr>
              <a:t>21</a:t>
            </a:r>
            <a:r>
              <a:rPr lang="en-US" sz="1100" b="1" baseline="30000" dirty="0" smtClean="0">
                <a:latin typeface="Calibri" panose="020F0502020204030204" pitchFamily="34" charset="0"/>
                <a:ea typeface="Calibri" panose="020F0502020204030204" pitchFamily="34" charset="0"/>
              </a:rPr>
              <a:t>st</a:t>
            </a:r>
            <a:r>
              <a:rPr lang="en-US" sz="1100" b="1" dirty="0" smtClean="0">
                <a:latin typeface="Calibri" panose="020F0502020204030204" pitchFamily="34" charset="0"/>
                <a:ea typeface="Calibri" panose="020F0502020204030204" pitchFamily="34" charset="0"/>
              </a:rPr>
              <a:t> August 2024</a:t>
            </a:r>
            <a:endParaRPr lang="en-US" sz="1100" b="1" dirty="0">
              <a:latin typeface="Calibri" panose="020F0502020204030204" pitchFamily="34" charset="0"/>
              <a:ea typeface="Calibri" panose="020F0502020204030204" pitchFamily="34" charset="0"/>
            </a:endParaRPr>
          </a:p>
          <a:p>
            <a:pPr>
              <a:spcAft>
                <a:spcPts val="0"/>
              </a:spcAft>
            </a:pPr>
            <a:r>
              <a:rPr lang="en-US" sz="1400" dirty="0">
                <a:latin typeface="Calibri" panose="020F0502020204030204" pitchFamily="34" charset="0"/>
                <a:ea typeface="Calibri" panose="020F0502020204030204" pitchFamily="34" charset="0"/>
              </a:rPr>
              <a:t> </a:t>
            </a:r>
            <a:endParaRPr lang="en-US" sz="1100" dirty="0">
              <a:latin typeface="Calibri" panose="020F0502020204030204" pitchFamily="34" charset="0"/>
              <a:ea typeface="Calibri" panose="020F0502020204030204" pitchFamily="34" charset="0"/>
            </a:endParaRPr>
          </a:p>
          <a:p>
            <a:pPr>
              <a:spcAft>
                <a:spcPts val="0"/>
              </a:spcAft>
            </a:pPr>
            <a:r>
              <a:rPr lang="en-US" sz="2000" b="1" dirty="0">
                <a:latin typeface="Calibri" panose="020F0502020204030204" pitchFamily="34" charset="0"/>
                <a:ea typeface="Calibri" panose="020F0502020204030204" pitchFamily="34" charset="0"/>
              </a:rPr>
              <a:t>The testing of AI in medicine is a mess. Here’s how it should be done</a:t>
            </a:r>
            <a:endParaRPr lang="en-US" sz="2000" dirty="0">
              <a:latin typeface="Calibri" panose="020F0502020204030204" pitchFamily="34" charset="0"/>
              <a:ea typeface="Calibri" panose="020F0502020204030204" pitchFamily="34" charset="0"/>
            </a:endParaRPr>
          </a:p>
          <a:p>
            <a:pPr>
              <a:spcAft>
                <a:spcPts val="0"/>
              </a:spcAft>
            </a:pPr>
            <a:r>
              <a:rPr lang="en-US" sz="2000" b="1" dirty="0">
                <a:latin typeface="Calibri" panose="020F0502020204030204" pitchFamily="34" charset="0"/>
                <a:ea typeface="Calibri" panose="020F0502020204030204" pitchFamily="34" charset="0"/>
              </a:rPr>
              <a:t> </a:t>
            </a:r>
            <a:r>
              <a:rPr lang="en-US" sz="1100" b="1" dirty="0" smtClean="0">
                <a:latin typeface="Calibri" panose="020F0502020204030204" pitchFamily="34" charset="0"/>
                <a:ea typeface="Calibri" panose="020F0502020204030204" pitchFamily="34" charset="0"/>
              </a:rPr>
              <a:t>Hundreds </a:t>
            </a:r>
            <a:r>
              <a:rPr lang="en-US" sz="1100" b="1" dirty="0">
                <a:latin typeface="Calibri" panose="020F0502020204030204" pitchFamily="34" charset="0"/>
                <a:ea typeface="Calibri" panose="020F0502020204030204" pitchFamily="34" charset="0"/>
              </a:rPr>
              <a:t>of medical algorithms have been approved on basis of limited clinical data. Scientists are debating who should test these tools and how best to do it.</a:t>
            </a:r>
            <a:endParaRPr lang="en-US" sz="1100" dirty="0">
              <a:latin typeface="Calibri" panose="020F0502020204030204" pitchFamily="34" charset="0"/>
              <a:ea typeface="Calibri" panose="020F0502020204030204" pitchFamily="34" charset="0"/>
            </a:endParaRPr>
          </a:p>
          <a:p>
            <a:pPr>
              <a:spcAft>
                <a:spcPts val="0"/>
              </a:spcAft>
            </a:pPr>
            <a:r>
              <a:rPr lang="en-US" sz="1100" dirty="0" smtClean="0">
                <a:latin typeface="Calibri" panose="020F0502020204030204" pitchFamily="34" charset="0"/>
                <a:ea typeface="Calibri" panose="020F0502020204030204" pitchFamily="34" charset="0"/>
              </a:rPr>
              <a:t>.</a:t>
            </a:r>
          </a:p>
          <a:p>
            <a:pPr>
              <a:spcAft>
                <a:spcPts val="0"/>
              </a:spcAft>
            </a:pPr>
            <a:r>
              <a:rPr lang="en-US" sz="1100" dirty="0" smtClean="0">
                <a:latin typeface="Calibri" panose="020F0502020204030204" pitchFamily="34" charset="0"/>
                <a:ea typeface="Calibri" panose="020F0502020204030204" pitchFamily="34" charset="0"/>
              </a:rPr>
              <a:t>A </a:t>
            </a:r>
            <a:r>
              <a:rPr lang="en-US" sz="1100" dirty="0">
                <a:latin typeface="Calibri" panose="020F0502020204030204" pitchFamily="34" charset="0"/>
                <a:ea typeface="Calibri" panose="020F0502020204030204" pitchFamily="34" charset="0"/>
              </a:rPr>
              <a:t>study using retrospective data from more than 77,000 emergency-department visits to SickKids suggested that these models would expedite care for 22.3% of visits, speeding up results by nearly 3 hours for each person requiring medical tests</a:t>
            </a:r>
            <a:r>
              <a:rPr lang="en-US" sz="1100" u="sng" baseline="30000" dirty="0">
                <a:solidFill>
                  <a:srgbClr val="0563C1"/>
                </a:solidFill>
                <a:latin typeface="Calibri" panose="020F0502020204030204" pitchFamily="34" charset="0"/>
                <a:ea typeface="Calibri" panose="020F0502020204030204" pitchFamily="34" charset="0"/>
                <a:hlinkClick r:id="rId2"/>
              </a:rPr>
              <a:t>1</a:t>
            </a:r>
            <a:r>
              <a:rPr lang="en-US" sz="1100" dirty="0">
                <a:latin typeface="Calibri" panose="020F0502020204030204" pitchFamily="34" charset="0"/>
                <a:ea typeface="Calibri" panose="020F0502020204030204" pitchFamily="34" charset="0"/>
              </a:rPr>
              <a:t>. The success of an AI algorithm in a study such as this, however, is only the first step in verifying whether such an intervention would help people in real life</a:t>
            </a:r>
            <a:r>
              <a:rPr lang="en-US" sz="1100" dirty="0" smtClean="0">
                <a:latin typeface="Calibri" panose="020F0502020204030204" pitchFamily="34" charset="0"/>
                <a:ea typeface="Calibri" panose="020F0502020204030204" pitchFamily="34" charset="0"/>
              </a:rPr>
              <a:t>.</a:t>
            </a:r>
          </a:p>
          <a:p>
            <a:pPr>
              <a:spcAft>
                <a:spcPts val="0"/>
              </a:spcAft>
            </a:pPr>
            <a:endParaRPr lang="en-GB" sz="1100" dirty="0">
              <a:latin typeface="Calibri" panose="020F0502020204030204" pitchFamily="34" charset="0"/>
              <a:ea typeface="Calibri" panose="020F0502020204030204" pitchFamily="34" charset="0"/>
            </a:endParaRPr>
          </a:p>
          <a:p>
            <a:pPr lvl="0">
              <a:spcAft>
                <a:spcPts val="0"/>
              </a:spcAft>
            </a:pPr>
            <a:r>
              <a:rPr lang="en-US" sz="1100" dirty="0">
                <a:latin typeface="Calibri" panose="020F0502020204030204" pitchFamily="34" charset="0"/>
                <a:ea typeface="Calibri" panose="020F0502020204030204" pitchFamily="34" charset="0"/>
              </a:rPr>
              <a:t>If we can predict, for example, that a patient has a high likelihood of appendicitis and needs an abdominal ultrasound, we can automate ordering that test almost instantly after a patient arrives, rather than having them wait 6–10 hours to see a doctor,” he says</a:t>
            </a:r>
            <a:r>
              <a:rPr lang="en-US" sz="1100" dirty="0" smtClean="0">
                <a:latin typeface="Calibri" panose="020F0502020204030204" pitchFamily="34" charset="0"/>
                <a:ea typeface="Calibri" panose="020F0502020204030204" pitchFamily="34" charset="0"/>
              </a:rPr>
              <a:t>.</a:t>
            </a:r>
          </a:p>
          <a:p>
            <a:pPr lvl="0">
              <a:spcAft>
                <a:spcPts val="0"/>
              </a:spcAft>
            </a:pPr>
            <a:endParaRPr lang="en-US" sz="1100" dirty="0">
              <a:latin typeface="Calibri" panose="020F0502020204030204" pitchFamily="34" charset="0"/>
              <a:ea typeface="Calibri" panose="020F0502020204030204" pitchFamily="34" charset="0"/>
            </a:endParaRPr>
          </a:p>
          <a:p>
            <a:pPr>
              <a:spcAft>
                <a:spcPts val="0"/>
              </a:spcAft>
            </a:pPr>
            <a:r>
              <a:rPr lang="en-US" sz="1400" b="1" dirty="0" smtClean="0">
                <a:latin typeface="Calibri" panose="020F0502020204030204" pitchFamily="34" charset="0"/>
                <a:ea typeface="Calibri" panose="020F0502020204030204" pitchFamily="34" charset="0"/>
              </a:rPr>
              <a:t>What’s </a:t>
            </a:r>
            <a:r>
              <a:rPr lang="en-US" sz="1400" b="1" dirty="0">
                <a:latin typeface="Calibri" panose="020F0502020204030204" pitchFamily="34" charset="0"/>
                <a:ea typeface="Calibri" panose="020F0502020204030204" pitchFamily="34" charset="0"/>
              </a:rPr>
              <a:t>markedly different about this technology is that it removes the clinician from the loop, making the child — or their parent or </a:t>
            </a:r>
            <a:r>
              <a:rPr lang="en-US" sz="1400" b="1" dirty="0" err="1">
                <a:latin typeface="Calibri" panose="020F0502020204030204" pitchFamily="34" charset="0"/>
                <a:ea typeface="Calibri" panose="020F0502020204030204" pitchFamily="34" charset="0"/>
              </a:rPr>
              <a:t>carer</a:t>
            </a:r>
            <a:r>
              <a:rPr lang="en-US" sz="1400" b="1" dirty="0">
                <a:latin typeface="Calibri" panose="020F0502020204030204" pitchFamily="34" charset="0"/>
                <a:ea typeface="Calibri" panose="020F0502020204030204" pitchFamily="34" charset="0"/>
              </a:rPr>
              <a:t> — the end user.</a:t>
            </a:r>
            <a:endParaRPr lang="en-US" sz="1400" dirty="0">
              <a:latin typeface="Calibri" panose="020F0502020204030204" pitchFamily="34" charset="0"/>
              <a:ea typeface="Calibri" panose="020F0502020204030204" pitchFamily="34" charset="0"/>
            </a:endParaRPr>
          </a:p>
          <a:p>
            <a:pPr>
              <a:spcAft>
                <a:spcPts val="0"/>
              </a:spcAft>
            </a:pPr>
            <a:endParaRPr lang="en-US" sz="1400" dirty="0">
              <a:latin typeface="Calibri" panose="020F0502020204030204" pitchFamily="34" charset="0"/>
              <a:ea typeface="Calibri" panose="020F0502020204030204" pitchFamily="34" charset="0"/>
            </a:endParaRPr>
          </a:p>
          <a:p>
            <a:pPr>
              <a:spcAft>
                <a:spcPts val="0"/>
              </a:spcAft>
            </a:pPr>
            <a:r>
              <a:rPr lang="en-US" sz="1200" b="1" dirty="0">
                <a:latin typeface="Calibri" panose="020F0502020204030204" pitchFamily="34" charset="0"/>
                <a:ea typeface="Calibri" panose="020F0502020204030204" pitchFamily="34" charset="0"/>
              </a:rPr>
              <a:t>Properly testing </a:t>
            </a:r>
            <a:r>
              <a:rPr lang="en-US" sz="1200" b="1" u="sng" dirty="0">
                <a:solidFill>
                  <a:srgbClr val="0563C1"/>
                </a:solidFill>
                <a:latin typeface="Calibri" panose="020F0502020204030204" pitchFamily="34" charset="0"/>
                <a:ea typeface="Calibri" panose="020F0502020204030204" pitchFamily="34" charset="0"/>
                <a:hlinkClick r:id="rId3"/>
              </a:rPr>
              <a:t>AI systems for use in a medical setting</a:t>
            </a:r>
            <a:r>
              <a:rPr lang="en-US" sz="1200" b="1" dirty="0">
                <a:latin typeface="Calibri" panose="020F0502020204030204" pitchFamily="34" charset="0"/>
                <a:ea typeface="Calibri" panose="020F0502020204030204" pitchFamily="34" charset="0"/>
              </a:rPr>
              <a:t> is a complex multiphase process. But relatively few developers are publishing the results of such analyses. </a:t>
            </a:r>
            <a:r>
              <a:rPr lang="en-US" sz="1400" b="1" dirty="0">
                <a:latin typeface="Calibri" panose="020F0502020204030204" pitchFamily="34" charset="0"/>
                <a:ea typeface="Calibri" panose="020F0502020204030204" pitchFamily="34" charset="0"/>
              </a:rPr>
              <a:t>Only 65 randomized controlled trials of AI interventions were published between 2020 and 2022</a:t>
            </a:r>
            <a:r>
              <a:rPr lang="en-US" sz="1200" b="1" dirty="0">
                <a:latin typeface="Calibri" panose="020F0502020204030204" pitchFamily="34" charset="0"/>
                <a:ea typeface="Calibri" panose="020F0502020204030204" pitchFamily="34" charset="0"/>
              </a:rPr>
              <a:t>, a review shows</a:t>
            </a:r>
            <a:r>
              <a:rPr lang="en-US" sz="1200" b="1" u="sng" baseline="30000" dirty="0">
                <a:solidFill>
                  <a:srgbClr val="0563C1"/>
                </a:solidFill>
                <a:latin typeface="Calibri" panose="020F0502020204030204" pitchFamily="34" charset="0"/>
                <a:ea typeface="Calibri" panose="020F0502020204030204" pitchFamily="34" charset="0"/>
                <a:hlinkClick r:id="rId4"/>
              </a:rPr>
              <a:t>2</a:t>
            </a:r>
            <a:r>
              <a:rPr lang="en-US" sz="1200" b="1" dirty="0">
                <a:latin typeface="Calibri" panose="020F0502020204030204" pitchFamily="34" charset="0"/>
                <a:ea typeface="Calibri" panose="020F0502020204030204" pitchFamily="34" charset="0"/>
              </a:rPr>
              <a:t>. Meanwhile, regulators such as the US Food and Drug Administration (FDA) have approved hundreds of AI-powered medical devices for use in hospitals and clinics.</a:t>
            </a:r>
          </a:p>
          <a:p>
            <a:pPr>
              <a:spcAft>
                <a:spcPts val="0"/>
              </a:spcAft>
            </a:pPr>
            <a:r>
              <a:rPr lang="en-US" sz="1100" dirty="0">
                <a:latin typeface="Calibri" panose="020F0502020204030204" pitchFamily="34" charset="0"/>
                <a:ea typeface="Calibri" panose="020F0502020204030204" pitchFamily="34" charset="0"/>
              </a:rPr>
              <a:t> </a:t>
            </a:r>
          </a:p>
          <a:p>
            <a:pPr>
              <a:spcAft>
                <a:spcPts val="0"/>
              </a:spcAft>
            </a:pPr>
            <a:r>
              <a:rPr lang="en-US" sz="1100" dirty="0">
                <a:latin typeface="Calibri" panose="020F0502020204030204" pitchFamily="34" charset="0"/>
                <a:ea typeface="Calibri" panose="020F0502020204030204" pitchFamily="34" charset="0"/>
              </a:rPr>
              <a:t>“</a:t>
            </a:r>
            <a:r>
              <a:rPr lang="en-US" b="1" dirty="0">
                <a:latin typeface="Calibri" panose="020F0502020204030204" pitchFamily="34" charset="0"/>
                <a:ea typeface="Calibri" panose="020F0502020204030204" pitchFamily="34" charset="0"/>
              </a:rPr>
              <a:t>Health-care organizations are seeing many approved devices that don’t have clinical validation</a:t>
            </a:r>
            <a:r>
              <a:rPr lang="en-US" sz="1100" dirty="0">
                <a:latin typeface="Calibri" panose="020F0502020204030204" pitchFamily="34" charset="0"/>
                <a:ea typeface="Calibri" panose="020F0502020204030204" pitchFamily="34" charset="0"/>
              </a:rPr>
              <a:t>,” says David Ouyang, a cardiologist at Cedars-Sinai Medical Center in Los Angeles, California. Some hospitals opt to test such equipment themselves.</a:t>
            </a:r>
          </a:p>
          <a:p>
            <a:pPr>
              <a:spcAft>
                <a:spcPts val="0"/>
              </a:spcAft>
            </a:pPr>
            <a:r>
              <a:rPr lang="en-US" sz="1100" dirty="0">
                <a:latin typeface="Calibri" panose="020F0502020204030204" pitchFamily="34" charset="0"/>
                <a:ea typeface="Calibri" panose="020F0502020204030204" pitchFamily="34" charset="0"/>
              </a:rPr>
              <a:t> </a:t>
            </a:r>
          </a:p>
          <a:p>
            <a:pPr>
              <a:spcAft>
                <a:spcPts val="0"/>
              </a:spcAft>
            </a:pPr>
            <a:r>
              <a:rPr lang="en-US" sz="1100" dirty="0">
                <a:latin typeface="Calibri" panose="020F0502020204030204" pitchFamily="34" charset="0"/>
                <a:ea typeface="Calibri" panose="020F0502020204030204" pitchFamily="34" charset="0"/>
              </a:rPr>
              <a:t>And although researchers know what </a:t>
            </a:r>
            <a:r>
              <a:rPr lang="en-US" sz="1100" u="sng" dirty="0">
                <a:solidFill>
                  <a:srgbClr val="0563C1"/>
                </a:solidFill>
                <a:latin typeface="Calibri" panose="020F0502020204030204" pitchFamily="34" charset="0"/>
                <a:ea typeface="Calibri" panose="020F0502020204030204" pitchFamily="34" charset="0"/>
                <a:hlinkClick r:id="rId5"/>
              </a:rPr>
              <a:t>an ideal clinical trial for an AI-based intervention</a:t>
            </a:r>
            <a:r>
              <a:rPr lang="en-US" sz="1100" dirty="0">
                <a:latin typeface="Calibri" panose="020F0502020204030204" pitchFamily="34" charset="0"/>
                <a:ea typeface="Calibri" panose="020F0502020204030204" pitchFamily="34" charset="0"/>
              </a:rPr>
              <a:t> should look like</a:t>
            </a:r>
            <a:r>
              <a:rPr lang="en-US" sz="1100" u="sng" baseline="30000" dirty="0">
                <a:solidFill>
                  <a:srgbClr val="0563C1"/>
                </a:solidFill>
                <a:latin typeface="Calibri" panose="020F0502020204030204" pitchFamily="34" charset="0"/>
                <a:ea typeface="Calibri" panose="020F0502020204030204" pitchFamily="34" charset="0"/>
                <a:hlinkClick r:id="rId6"/>
              </a:rPr>
              <a:t>3</a:t>
            </a:r>
            <a:r>
              <a:rPr lang="en-US" sz="1100" dirty="0">
                <a:latin typeface="Calibri" panose="020F0502020204030204" pitchFamily="34" charset="0"/>
                <a:ea typeface="Calibri" panose="020F0502020204030204" pitchFamily="34" charset="0"/>
              </a:rPr>
              <a:t>, in practice, testing these technologies is challenging. Implementation depends on how well health-care professionals interact with the algorithms: </a:t>
            </a:r>
            <a:r>
              <a:rPr lang="en-US" sz="1100" b="1" dirty="0">
                <a:latin typeface="Calibri" panose="020F0502020204030204" pitchFamily="34" charset="0"/>
                <a:ea typeface="Calibri" panose="020F0502020204030204" pitchFamily="34" charset="0"/>
              </a:rPr>
              <a:t>a perfectly good tool will fail if humans ignore its suggestions</a:t>
            </a:r>
            <a:r>
              <a:rPr lang="en-US" sz="1100" dirty="0">
                <a:latin typeface="Calibri" panose="020F0502020204030204" pitchFamily="34" charset="0"/>
                <a:ea typeface="Calibri" panose="020F0502020204030204" pitchFamily="34" charset="0"/>
              </a:rPr>
              <a:t>. </a:t>
            </a:r>
            <a:r>
              <a:rPr lang="en-US" sz="1100" b="1" dirty="0">
                <a:latin typeface="Calibri" panose="020F0502020204030204" pitchFamily="34" charset="0"/>
                <a:ea typeface="Calibri" panose="020F0502020204030204" pitchFamily="34" charset="0"/>
              </a:rPr>
              <a:t>AI programs can be particularly sensitive to differences between the populations whose data they were trained on and the ones they’re aiming to help. </a:t>
            </a:r>
            <a:r>
              <a:rPr lang="en-US" sz="1400" b="1" dirty="0">
                <a:latin typeface="Calibri" panose="020F0502020204030204" pitchFamily="34" charset="0"/>
                <a:ea typeface="Calibri" panose="020F0502020204030204" pitchFamily="34" charset="0"/>
              </a:rPr>
              <a:t>Moreover, it’s not yet clear how best to inform patients and their families about these technologies and ask for their consent to use their data for testing the devices.</a:t>
            </a:r>
            <a:endParaRPr lang="en-US" sz="1400" dirty="0">
              <a:latin typeface="Calibri" panose="020F0502020204030204" pitchFamily="34" charset="0"/>
              <a:ea typeface="Calibri" panose="020F0502020204030204" pitchFamily="34" charset="0"/>
            </a:endParaRPr>
          </a:p>
          <a:p>
            <a:pPr>
              <a:spcAft>
                <a:spcPts val="0"/>
              </a:spcAft>
            </a:pPr>
            <a:r>
              <a:rPr lang="en-US" sz="1100" dirty="0">
                <a:latin typeface="Calibri" panose="020F0502020204030204" pitchFamily="34" charset="0"/>
                <a:ea typeface="Calibri" panose="020F0502020204030204" pitchFamily="34" charset="0"/>
              </a:rPr>
              <a:t> </a:t>
            </a:r>
          </a:p>
          <a:p>
            <a:pPr>
              <a:spcAft>
                <a:spcPts val="0"/>
              </a:spcAft>
            </a:pPr>
            <a:r>
              <a:rPr lang="en-US" b="1" dirty="0" smtClean="0">
                <a:latin typeface="Calibri" panose="020F0502020204030204" pitchFamily="34" charset="0"/>
                <a:ea typeface="Calibri" panose="020F0502020204030204" pitchFamily="34" charset="0"/>
              </a:rPr>
              <a:t>Considering </a:t>
            </a:r>
            <a:r>
              <a:rPr lang="en-US" b="1" dirty="0">
                <a:latin typeface="Calibri" panose="020F0502020204030204" pitchFamily="34" charset="0"/>
                <a:ea typeface="Calibri" panose="020F0502020204030204" pitchFamily="34" charset="0"/>
              </a:rPr>
              <a:t>bias</a:t>
            </a:r>
            <a:endParaRPr lang="en-US" dirty="0">
              <a:latin typeface="Calibri" panose="020F0502020204030204" pitchFamily="34" charset="0"/>
              <a:ea typeface="Calibri" panose="020F0502020204030204" pitchFamily="34" charset="0"/>
            </a:endParaRPr>
          </a:p>
          <a:p>
            <a:pPr>
              <a:spcAft>
                <a:spcPts val="0"/>
              </a:spcAft>
            </a:pPr>
            <a:r>
              <a:rPr lang="en-US" sz="1400" b="1" dirty="0">
                <a:latin typeface="Calibri" panose="020F0502020204030204" pitchFamily="34" charset="0"/>
                <a:ea typeface="Calibri" panose="020F0502020204030204" pitchFamily="34" charset="0"/>
              </a:rPr>
              <a:t> </a:t>
            </a:r>
            <a:r>
              <a:rPr lang="en-US" sz="1100" b="1" dirty="0" smtClean="0">
                <a:latin typeface="Calibri" panose="020F0502020204030204" pitchFamily="34" charset="0"/>
                <a:ea typeface="Calibri" panose="020F0502020204030204" pitchFamily="34" charset="0"/>
              </a:rPr>
              <a:t>Another </a:t>
            </a:r>
            <a:r>
              <a:rPr lang="en-US" sz="1100" b="1" dirty="0">
                <a:latin typeface="Calibri" panose="020F0502020204030204" pitchFamily="34" charset="0"/>
                <a:ea typeface="Calibri" panose="020F0502020204030204" pitchFamily="34" charset="0"/>
              </a:rPr>
              <a:t>challenge in testing medical AI is that clinical-trial results are hard to generalize to different population groups. “It’s simply a known fact that AI algorithms are very fragile when they are used on data that is different from the data that it was trained on,” Liu says. Results can be extrapolated safely only if the clinical-trial participants are representative of the population the tool will be used in, she notes.</a:t>
            </a:r>
            <a:endParaRPr lang="en-US" sz="1100" dirty="0">
              <a:latin typeface="Calibri" panose="020F0502020204030204" pitchFamily="34" charset="0"/>
              <a:ea typeface="Calibri" panose="020F0502020204030204" pitchFamily="34" charset="0"/>
            </a:endParaRPr>
          </a:p>
          <a:p>
            <a:pPr>
              <a:spcAft>
                <a:spcPts val="0"/>
              </a:spcAft>
            </a:pPr>
            <a:endParaRPr lang="en-US" sz="1100" dirty="0">
              <a:latin typeface="Calibri" panose="020F0502020204030204" pitchFamily="34" charset="0"/>
              <a:ea typeface="Calibri" panose="020F0502020204030204" pitchFamily="34" charset="0"/>
            </a:endParaRPr>
          </a:p>
          <a:p>
            <a:pPr>
              <a:spcAft>
                <a:spcPts val="0"/>
              </a:spcAft>
            </a:pPr>
            <a:r>
              <a:rPr lang="en-US" sz="1100" b="1" dirty="0">
                <a:latin typeface="Calibri" panose="020F0502020204030204" pitchFamily="34" charset="0"/>
                <a:ea typeface="Calibri" panose="020F0502020204030204" pitchFamily="34" charset="0"/>
              </a:rPr>
              <a:t> </a:t>
            </a:r>
            <a:endParaRPr lang="en-US" sz="1100" dirty="0">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167011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44977" y="1569155"/>
            <a:ext cx="8545689" cy="1631216"/>
          </a:xfrm>
          <a:prstGeom prst="rect">
            <a:avLst/>
          </a:prstGeom>
        </p:spPr>
        <p:txBody>
          <a:bodyPr wrap="square">
            <a:spAutoFit/>
          </a:bodyPr>
          <a:lstStyle/>
          <a:p>
            <a:pPr lvl="0"/>
            <a:r>
              <a:rPr lang="en-GB" sz="2800" b="1" i="0" dirty="0">
                <a:solidFill>
                  <a:prstClr val="black"/>
                </a:solidFill>
                <a:latin typeface="Calibri" pitchFamily="34" charset="0"/>
                <a:cs typeface="Arial" charset="0"/>
              </a:rPr>
              <a:t>Wicked Problem</a:t>
            </a:r>
            <a:r>
              <a:rPr lang="en-GB" sz="2400" i="0" dirty="0">
                <a:solidFill>
                  <a:prstClr val="black"/>
                </a:solidFill>
                <a:latin typeface="Calibri" pitchFamily="34" charset="0"/>
                <a:cs typeface="Arial" charset="0"/>
              </a:rPr>
              <a:t>....List some of the Ethical and Regulatory barriers you feel would prevent uptake of HUMA/Babylon Health business model in Ireland...?</a:t>
            </a:r>
          </a:p>
          <a:p>
            <a:pPr lvl="0"/>
            <a:endParaRPr lang="en-GB" sz="2400" i="0" dirty="0">
              <a:solidFill>
                <a:prstClr val="black"/>
              </a:solidFill>
              <a:latin typeface="Calibri" pitchFamily="34" charset="0"/>
              <a:cs typeface="Arial" charset="0"/>
            </a:endParaRPr>
          </a:p>
        </p:txBody>
      </p:sp>
    </p:spTree>
    <p:extLst>
      <p:ext uri="{BB962C8B-B14F-4D97-AF65-F5344CB8AC3E}">
        <p14:creationId xmlns:p14="http://schemas.microsoft.com/office/powerpoint/2010/main" val="3369909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781540-1812-DF66-F7AF-A8335A81C38E}"/>
              </a:ext>
            </a:extLst>
          </p:cNvPr>
          <p:cNvSpPr>
            <a:spLocks noGrp="1"/>
          </p:cNvSpPr>
          <p:nvPr>
            <p:ph type="title"/>
          </p:nvPr>
        </p:nvSpPr>
        <p:spPr/>
        <p:txBody>
          <a:bodyPr/>
          <a:lstStyle/>
          <a:p>
            <a:r>
              <a:rPr lang="en-IE" dirty="0"/>
              <a:t>GST10 Innovation and Research </a:t>
            </a:r>
            <a:r>
              <a:rPr lang="en-IE" dirty="0" smtClean="0"/>
              <a:t>2025</a:t>
            </a:r>
            <a:endParaRPr lang="en-IE" dirty="0"/>
          </a:p>
        </p:txBody>
      </p:sp>
      <p:sp>
        <p:nvSpPr>
          <p:cNvPr id="5" name="Content Placeholder 4">
            <a:extLst>
              <a:ext uri="{FF2B5EF4-FFF2-40B4-BE49-F238E27FC236}">
                <a16:creationId xmlns:a16="http://schemas.microsoft.com/office/drawing/2014/main" id="{4D460DFE-F309-0C6C-475F-BD92B5EE4C22}"/>
              </a:ext>
            </a:extLst>
          </p:cNvPr>
          <p:cNvSpPr>
            <a:spLocks noGrp="1"/>
          </p:cNvSpPr>
          <p:nvPr>
            <p:ph idx="1"/>
          </p:nvPr>
        </p:nvSpPr>
        <p:spPr>
          <a:xfrm>
            <a:off x="632178" y="1411111"/>
            <a:ext cx="10721622" cy="4765852"/>
          </a:xfrm>
        </p:spPr>
        <p:txBody>
          <a:bodyPr>
            <a:normAutofit fontScale="25000" lnSpcReduction="20000"/>
          </a:bodyPr>
          <a:lstStyle/>
          <a:p>
            <a:pPr marL="0" indent="0">
              <a:buNone/>
            </a:pPr>
            <a:r>
              <a:rPr lang="en-IE" sz="6400" dirty="0"/>
              <a:t>Open now – for </a:t>
            </a:r>
            <a:r>
              <a:rPr lang="en-IE" sz="6400" dirty="0" err="1"/>
              <a:t>Registration..Day</a:t>
            </a:r>
            <a:r>
              <a:rPr lang="en-IE" sz="6400" dirty="0"/>
              <a:t> 1................ </a:t>
            </a:r>
            <a:r>
              <a:rPr lang="en-IE" sz="8000" dirty="0">
                <a:solidFill>
                  <a:srgbClr val="FF0000"/>
                </a:solidFill>
              </a:rPr>
              <a:t>March </a:t>
            </a:r>
            <a:r>
              <a:rPr lang="en-IE" sz="8000" dirty="0" smtClean="0">
                <a:solidFill>
                  <a:srgbClr val="FF0000"/>
                </a:solidFill>
              </a:rPr>
              <a:t>18</a:t>
            </a:r>
            <a:r>
              <a:rPr lang="en-IE" sz="8000" baseline="30000" dirty="0" smtClean="0">
                <a:solidFill>
                  <a:srgbClr val="FF0000"/>
                </a:solidFill>
              </a:rPr>
              <a:t>th</a:t>
            </a:r>
            <a:r>
              <a:rPr lang="en-IE" sz="8000" dirty="0" smtClean="0">
                <a:solidFill>
                  <a:srgbClr val="FF0000"/>
                </a:solidFill>
              </a:rPr>
              <a:t>2025…</a:t>
            </a:r>
            <a:endParaRPr lang="en-IE" sz="8000" dirty="0">
              <a:solidFill>
                <a:srgbClr val="FF0000"/>
              </a:solidFill>
            </a:endParaRPr>
          </a:p>
          <a:p>
            <a:pPr marL="0" indent="0">
              <a:buNone/>
            </a:pPr>
            <a:endParaRPr lang="en-IE" sz="6400" dirty="0"/>
          </a:p>
          <a:p>
            <a:pPr marL="0" indent="0">
              <a:buNone/>
            </a:pPr>
            <a:r>
              <a:rPr lang="en-IE" sz="6400" dirty="0"/>
              <a:t>GST10 equips researchers with the skills and tools to innovate, and to act with an entrepreneurial </a:t>
            </a:r>
            <a:r>
              <a:rPr lang="en-IE" sz="6400" dirty="0" err="1"/>
              <a:t>mindset</a:t>
            </a:r>
            <a:r>
              <a:rPr lang="en-IE" sz="6400" dirty="0"/>
              <a:t>: helping them to spot opportunities for their expertise to have an impact on society or industry. </a:t>
            </a:r>
          </a:p>
          <a:p>
            <a:pPr marL="0" indent="0">
              <a:buNone/>
            </a:pPr>
            <a:r>
              <a:rPr lang="en-IE" sz="6400" dirty="0"/>
              <a:t>This includes identifying the wider impacts of their research; commercialising a research outcome; effectively collaborating within a team; and engaging with industry. The GST10 module is delivered by MaynoothWorks in collaboration with </a:t>
            </a:r>
            <a:r>
              <a:rPr lang="en-IE" sz="6400" dirty="0">
                <a:solidFill>
                  <a:srgbClr val="FF0000"/>
                </a:solidFill>
              </a:rPr>
              <a:t>Design Innovation </a:t>
            </a:r>
            <a:r>
              <a:rPr lang="en-IE" sz="6400" dirty="0"/>
              <a:t>and external partner </a:t>
            </a:r>
            <a:r>
              <a:rPr lang="en-IE" sz="6400" dirty="0">
                <a:solidFill>
                  <a:srgbClr val="FF0000"/>
                </a:solidFill>
              </a:rPr>
              <a:t>VARA</a:t>
            </a:r>
            <a:r>
              <a:rPr lang="en-IE" sz="6400" dirty="0"/>
              <a:t> Innovation: all participants will receive introductory training in Design Thinking, Pitch coaching</a:t>
            </a:r>
            <a:r>
              <a:rPr lang="en-IE" sz="7200" dirty="0"/>
              <a:t>…”</a:t>
            </a:r>
            <a:r>
              <a:rPr lang="en-IE" sz="7200" dirty="0">
                <a:solidFill>
                  <a:srgbClr val="FF0000"/>
                </a:solidFill>
              </a:rPr>
              <a:t>Wicked Problems</a:t>
            </a:r>
            <a:r>
              <a:rPr lang="en-IE" sz="7200" dirty="0"/>
              <a:t>”</a:t>
            </a:r>
          </a:p>
          <a:p>
            <a:pPr marL="0" indent="0">
              <a:buNone/>
            </a:pPr>
            <a:endParaRPr lang="en-IE" sz="6400" dirty="0"/>
          </a:p>
          <a:p>
            <a:pPr marL="0" indent="0">
              <a:buNone/>
            </a:pPr>
            <a:r>
              <a:rPr lang="en-IE" sz="6400" dirty="0"/>
              <a:t>Programme delivery will be carried out through presentations, seminars, and workshops: all seminars during training days </a:t>
            </a:r>
            <a:r>
              <a:rPr lang="en-IE" sz="6400" dirty="0">
                <a:solidFill>
                  <a:srgbClr val="FF0000"/>
                </a:solidFill>
              </a:rPr>
              <a:t>March </a:t>
            </a:r>
            <a:r>
              <a:rPr lang="en-IE" sz="6400" dirty="0" smtClean="0">
                <a:solidFill>
                  <a:srgbClr val="FF0000"/>
                </a:solidFill>
              </a:rPr>
              <a:t>18</a:t>
            </a:r>
            <a:r>
              <a:rPr lang="en-IE" sz="6400" baseline="30000" dirty="0" smtClean="0">
                <a:solidFill>
                  <a:srgbClr val="FF0000"/>
                </a:solidFill>
              </a:rPr>
              <a:t>th</a:t>
            </a:r>
            <a:r>
              <a:rPr lang="en-IE" sz="6400" dirty="0" smtClean="0">
                <a:solidFill>
                  <a:srgbClr val="FF0000"/>
                </a:solidFill>
              </a:rPr>
              <a:t> </a:t>
            </a:r>
            <a:r>
              <a:rPr lang="en-IE" sz="6400" dirty="0">
                <a:solidFill>
                  <a:srgbClr val="FF0000"/>
                </a:solidFill>
              </a:rPr>
              <a:t>and </a:t>
            </a:r>
            <a:r>
              <a:rPr lang="en-IE" sz="6400" dirty="0" smtClean="0">
                <a:solidFill>
                  <a:srgbClr val="FF0000"/>
                </a:solidFill>
              </a:rPr>
              <a:t>19</a:t>
            </a:r>
            <a:r>
              <a:rPr lang="en-IE" sz="6400" baseline="30000" dirty="0" smtClean="0">
                <a:solidFill>
                  <a:srgbClr val="FF0000"/>
                </a:solidFill>
              </a:rPr>
              <a:t>th</a:t>
            </a:r>
            <a:r>
              <a:rPr lang="en-IE" sz="6400" dirty="0" smtClean="0">
                <a:solidFill>
                  <a:srgbClr val="FF0000"/>
                </a:solidFill>
              </a:rPr>
              <a:t> </a:t>
            </a:r>
            <a:r>
              <a:rPr lang="en-IE" sz="6400" dirty="0"/>
              <a:t>will be in-person attendance (Council Room, </a:t>
            </a:r>
            <a:r>
              <a:rPr lang="en-IE" sz="6400" dirty="0" err="1"/>
              <a:t>Riverstown</a:t>
            </a:r>
            <a:r>
              <a:rPr lang="en-IE" sz="6400" dirty="0"/>
              <a:t> House, South Campus March 11th and John Hume Boardroom, 3</a:t>
            </a:r>
            <a:r>
              <a:rPr lang="en-IE" sz="6400" baseline="30000" dirty="0"/>
              <a:t>rd</a:t>
            </a:r>
            <a:r>
              <a:rPr lang="en-IE" sz="6400" dirty="0"/>
              <a:t> Floor John Hume Building, North campus Maynooth University March 12th.  </a:t>
            </a:r>
            <a:r>
              <a:rPr lang="en-IE" sz="6400" dirty="0">
                <a:solidFill>
                  <a:srgbClr val="FF0000"/>
                </a:solidFill>
              </a:rPr>
              <a:t>March </a:t>
            </a:r>
            <a:r>
              <a:rPr lang="en-IE" sz="6400" dirty="0" smtClean="0">
                <a:solidFill>
                  <a:srgbClr val="FF0000"/>
                </a:solidFill>
              </a:rPr>
              <a:t>28</a:t>
            </a:r>
            <a:r>
              <a:rPr lang="en-IE" sz="6400" baseline="30000" dirty="0" smtClean="0">
                <a:solidFill>
                  <a:srgbClr val="FF0000"/>
                </a:solidFill>
              </a:rPr>
              <a:t>nd</a:t>
            </a:r>
            <a:r>
              <a:rPr lang="en-IE" sz="6400" dirty="0" smtClean="0">
                <a:solidFill>
                  <a:srgbClr val="FF0000"/>
                </a:solidFill>
              </a:rPr>
              <a:t> </a:t>
            </a:r>
            <a:r>
              <a:rPr lang="en-IE" sz="6400" dirty="0"/>
              <a:t>mentoring sessions will be in the John Hume Boardroom, and the Dragons’ Den-style pitch day on </a:t>
            </a:r>
            <a:r>
              <a:rPr lang="en-IE" sz="6400" dirty="0">
                <a:solidFill>
                  <a:srgbClr val="FF0000"/>
                </a:solidFill>
              </a:rPr>
              <a:t>April </a:t>
            </a:r>
            <a:r>
              <a:rPr lang="en-IE" sz="6400" dirty="0" smtClean="0">
                <a:solidFill>
                  <a:srgbClr val="FF0000"/>
                </a:solidFill>
              </a:rPr>
              <a:t>8</a:t>
            </a:r>
            <a:r>
              <a:rPr lang="en-IE" sz="6400" baseline="30000" dirty="0" smtClean="0">
                <a:solidFill>
                  <a:srgbClr val="FF0000"/>
                </a:solidFill>
              </a:rPr>
              <a:t>th</a:t>
            </a:r>
            <a:r>
              <a:rPr lang="en-IE" sz="6400" dirty="0" smtClean="0">
                <a:solidFill>
                  <a:srgbClr val="FF0000"/>
                </a:solidFill>
              </a:rPr>
              <a:t> </a:t>
            </a:r>
            <a:r>
              <a:rPr lang="en-IE" sz="6400" dirty="0"/>
              <a:t>will also take place in the John Hume Boardroom.</a:t>
            </a:r>
            <a:endParaRPr lang="en-US" sz="6400" dirty="0"/>
          </a:p>
          <a:p>
            <a:pPr marL="0" indent="0">
              <a:buNone/>
            </a:pPr>
            <a:endParaRPr lang="en-IE" sz="6400" dirty="0">
              <a:solidFill>
                <a:srgbClr val="0070C0"/>
              </a:solidFill>
            </a:endParaRPr>
          </a:p>
          <a:p>
            <a:pPr marL="0" indent="0" algn="ctr">
              <a:buNone/>
            </a:pPr>
            <a:r>
              <a:rPr lang="en-IE" sz="8000" dirty="0"/>
              <a:t>Please spread the word</a:t>
            </a:r>
          </a:p>
          <a:p>
            <a:pPr marL="0" indent="0" algn="ctr">
              <a:buNone/>
            </a:pPr>
            <a:r>
              <a:rPr lang="en-IE" sz="8000" dirty="0">
                <a:hlinkClick r:id="rId2"/>
              </a:rPr>
              <a:t>paul.tyndall@mu.ie</a:t>
            </a:r>
            <a:r>
              <a:rPr lang="en-IE" sz="8000" dirty="0"/>
              <a:t> </a:t>
            </a:r>
          </a:p>
          <a:p>
            <a:pPr marL="0" indent="0" algn="ctr">
              <a:buNone/>
            </a:pPr>
            <a:r>
              <a:rPr lang="en-IE" sz="8000" dirty="0">
                <a:hlinkClick r:id="rId3"/>
              </a:rPr>
              <a:t>peter.conlon@mu.ie</a:t>
            </a:r>
            <a:endParaRPr lang="en-IE" sz="8000" dirty="0"/>
          </a:p>
          <a:p>
            <a:pPr marL="0" indent="0" algn="ctr">
              <a:buNone/>
            </a:pPr>
            <a:r>
              <a:rPr lang="en-IE" sz="8000" dirty="0"/>
              <a:t>MaynoothWorks@mu.ie</a:t>
            </a:r>
          </a:p>
          <a:p>
            <a:pPr marL="0" indent="0" algn="ctr">
              <a:buNone/>
            </a:pPr>
            <a:endParaRPr lang="en-IE" dirty="0"/>
          </a:p>
          <a:p>
            <a:pPr marL="0" indent="0" algn="ctr">
              <a:buNone/>
            </a:pPr>
            <a:endParaRPr lang="en-IE" dirty="0"/>
          </a:p>
        </p:txBody>
      </p:sp>
    </p:spTree>
    <p:extLst>
      <p:ext uri="{BB962C8B-B14F-4D97-AF65-F5344CB8AC3E}">
        <p14:creationId xmlns:p14="http://schemas.microsoft.com/office/powerpoint/2010/main" val="3879111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xEl>
                                              <p:pRg st="7" end="7"/>
                                            </p:txEl>
                                          </p:spTgt>
                                        </p:tgtEl>
                                        <p:attrNameLst>
                                          <p:attrName>style.visibility</p:attrName>
                                        </p:attrNameLst>
                                      </p:cBhvr>
                                      <p:to>
                                        <p:strVal val="visible"/>
                                      </p:to>
                                    </p:set>
                                    <p:animEffect transition="in" filter="fade">
                                      <p:cBhvr>
                                        <p:cTn id="7" dur="500"/>
                                        <p:tgtEl>
                                          <p:spTgt spid="5">
                                            <p:txEl>
                                              <p:pRg st="7" end="7"/>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8" end="8"/>
                                            </p:txEl>
                                          </p:spTgt>
                                        </p:tgtEl>
                                        <p:attrNameLst>
                                          <p:attrName>style.visibility</p:attrName>
                                        </p:attrNameLst>
                                      </p:cBhvr>
                                      <p:to>
                                        <p:strVal val="visible"/>
                                      </p:to>
                                    </p:set>
                                    <p:animEffect transition="in" filter="fade">
                                      <p:cBhvr>
                                        <p:cTn id="11" dur="500"/>
                                        <p:tgtEl>
                                          <p:spTgt spid="5">
                                            <p:txEl>
                                              <p:pRg st="8" end="8"/>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xEl>
                                              <p:pRg st="9" end="9"/>
                                            </p:txEl>
                                          </p:spTgt>
                                        </p:tgtEl>
                                        <p:attrNameLst>
                                          <p:attrName>style.visibility</p:attrName>
                                        </p:attrNameLst>
                                      </p:cBhvr>
                                      <p:to>
                                        <p:strVal val="visible"/>
                                      </p:to>
                                    </p:set>
                                    <p:animEffect transition="in" filter="fade">
                                      <p:cBhvr>
                                        <p:cTn id="15" dur="500"/>
                                        <p:tgtEl>
                                          <p:spTgt spid="5">
                                            <p:txEl>
                                              <p:pRg st="9" end="9"/>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xEl>
                                              <p:pRg st="10" end="10"/>
                                            </p:txEl>
                                          </p:spTgt>
                                        </p:tgtEl>
                                        <p:attrNameLst>
                                          <p:attrName>style.visibility</p:attrName>
                                        </p:attrNameLst>
                                      </p:cBhvr>
                                      <p:to>
                                        <p:strVal val="visible"/>
                                      </p:to>
                                    </p:set>
                                    <p:animEffect transition="in" filter="fade">
                                      <p:cBhvr>
                                        <p:cTn id="19" dur="500"/>
                                        <p:tgtEl>
                                          <p:spTgt spid="5">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C76E83EE-90F8-1F54-63CF-C57A2E88C9BF}"/>
              </a:ext>
            </a:extLst>
          </p:cNvPr>
          <p:cNvSpPr>
            <a:spLocks noGrp="1"/>
          </p:cNvSpPr>
          <p:nvPr>
            <p:ph type="title"/>
          </p:nvPr>
        </p:nvSpPr>
        <p:spPr>
          <a:xfrm>
            <a:off x="838200" y="365125"/>
            <a:ext cx="10515600" cy="1325563"/>
          </a:xfrm>
        </p:spPr>
        <p:txBody>
          <a:bodyPr anchor="ctr">
            <a:normAutofit/>
          </a:bodyPr>
          <a:lstStyle/>
          <a:p>
            <a:r>
              <a:rPr lang="en-US" dirty="0"/>
              <a:t>The Challenge</a:t>
            </a:r>
          </a:p>
        </p:txBody>
      </p:sp>
      <p:sp>
        <p:nvSpPr>
          <p:cNvPr id="17" name="Content Placeholder 2">
            <a:extLst>
              <a:ext uri="{FF2B5EF4-FFF2-40B4-BE49-F238E27FC236}">
                <a16:creationId xmlns:a16="http://schemas.microsoft.com/office/drawing/2014/main" id="{4496806B-08CE-E4F2-EFD3-770FCAF9BEDE}"/>
              </a:ext>
            </a:extLst>
          </p:cNvPr>
          <p:cNvSpPr>
            <a:spLocks noGrp="1"/>
          </p:cNvSpPr>
          <p:nvPr>
            <p:ph sz="half" idx="1"/>
          </p:nvPr>
        </p:nvSpPr>
        <p:spPr>
          <a:xfrm>
            <a:off x="508000" y="1512711"/>
            <a:ext cx="4701309" cy="4664252"/>
          </a:xfrm>
        </p:spPr>
        <p:txBody>
          <a:bodyPr>
            <a:normAutofit/>
          </a:bodyPr>
          <a:lstStyle/>
          <a:p>
            <a:r>
              <a:rPr lang="en-US" dirty="0"/>
              <a:t>Start-up/spin-out numbers across the Irish university ecosystem?</a:t>
            </a:r>
          </a:p>
          <a:p>
            <a:r>
              <a:rPr lang="en-GB" dirty="0"/>
              <a:t>Quality vs Quantity</a:t>
            </a:r>
          </a:p>
          <a:p>
            <a:r>
              <a:rPr lang="en-US" b="1" dirty="0"/>
              <a:t>Impact 2030… 25% increase in HPSU numbers by 2024</a:t>
            </a:r>
          </a:p>
          <a:p>
            <a:r>
              <a:rPr lang="en-GB" b="1" dirty="0"/>
              <a:t>30 HPSU from HEIs by 2030</a:t>
            </a:r>
            <a:endParaRPr lang="en-US" b="1" dirty="0"/>
          </a:p>
          <a:p>
            <a:r>
              <a:rPr lang="en-US" dirty="0"/>
              <a:t>Obstacles are cultural, financial, and structural</a:t>
            </a:r>
          </a:p>
          <a:p>
            <a:endParaRPr lang="en-US" dirty="0"/>
          </a:p>
        </p:txBody>
      </p:sp>
      <p:pic>
        <p:nvPicPr>
          <p:cNvPr id="5" name="Picture 4" descr="&quot;Finding and funding academic entrepreneurs while fixing holes in Ireland’s spin-out ecosystem&quot; article from the Business Post, Sept 21 2022.&#10;Growing evidence suggests our higher education institutions are underachieving when it comes to commercialising research.">
            <a:hlinkClick r:id="rId2"/>
            <a:extLst>
              <a:ext uri="{FF2B5EF4-FFF2-40B4-BE49-F238E27FC236}">
                <a16:creationId xmlns:a16="http://schemas.microsoft.com/office/drawing/2014/main" id="{BE9259FB-0D48-C0E8-F7C9-CE9EA369DDEB}"/>
              </a:ext>
            </a:extLst>
          </p:cNvPr>
          <p:cNvPicPr>
            <a:picLocks noChangeAspect="1"/>
          </p:cNvPicPr>
          <p:nvPr/>
        </p:nvPicPr>
        <p:blipFill>
          <a:blip r:embed="rId3"/>
          <a:stretch>
            <a:fillRect/>
          </a:stretch>
        </p:blipFill>
        <p:spPr>
          <a:xfrm>
            <a:off x="5615709" y="254288"/>
            <a:ext cx="6303091" cy="573581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419112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66018" y="933101"/>
            <a:ext cx="10659963" cy="4991797"/>
          </a:xfrm>
          <a:prstGeom prst="rect">
            <a:avLst/>
          </a:prstGeom>
        </p:spPr>
      </p:pic>
      <p:sp>
        <p:nvSpPr>
          <p:cNvPr id="4" name="TextBox 3"/>
          <p:cNvSpPr txBox="1"/>
          <p:nvPr/>
        </p:nvSpPr>
        <p:spPr>
          <a:xfrm>
            <a:off x="7857067" y="4075289"/>
            <a:ext cx="1027289" cy="584775"/>
          </a:xfrm>
          <a:prstGeom prst="rect">
            <a:avLst/>
          </a:prstGeom>
          <a:noFill/>
        </p:spPr>
        <p:txBody>
          <a:bodyPr wrap="square" rtlCol="0">
            <a:spAutoFit/>
          </a:bodyPr>
          <a:lstStyle/>
          <a:p>
            <a:r>
              <a:rPr lang="en-GB" b="1" dirty="0">
                <a:solidFill>
                  <a:srgbClr val="FF0000"/>
                </a:solidFill>
              </a:rPr>
              <a:t>John Hume</a:t>
            </a:r>
            <a:endParaRPr lang="en-US" b="1" dirty="0">
              <a:solidFill>
                <a:srgbClr val="FF0000"/>
              </a:solidFill>
            </a:endParaRPr>
          </a:p>
        </p:txBody>
      </p:sp>
      <p:sp>
        <p:nvSpPr>
          <p:cNvPr id="5" name="TextBox 4"/>
          <p:cNvSpPr txBox="1"/>
          <p:nvPr/>
        </p:nvSpPr>
        <p:spPr>
          <a:xfrm flipH="1">
            <a:off x="9663289" y="2901243"/>
            <a:ext cx="925689" cy="338554"/>
          </a:xfrm>
          <a:prstGeom prst="rect">
            <a:avLst/>
          </a:prstGeom>
          <a:noFill/>
        </p:spPr>
        <p:txBody>
          <a:bodyPr wrap="square" rtlCol="0">
            <a:spAutoFit/>
          </a:bodyPr>
          <a:lstStyle/>
          <a:p>
            <a:r>
              <a:rPr lang="en-GB" b="1" dirty="0" err="1">
                <a:solidFill>
                  <a:srgbClr val="FF0000"/>
                </a:solidFill>
              </a:rPr>
              <a:t>Eolas</a:t>
            </a:r>
            <a:endParaRPr lang="en-US" b="1" dirty="0">
              <a:solidFill>
                <a:srgbClr val="FF0000"/>
              </a:solidFill>
            </a:endParaRPr>
          </a:p>
        </p:txBody>
      </p:sp>
    </p:spTree>
    <p:extLst>
      <p:ext uri="{BB962C8B-B14F-4D97-AF65-F5344CB8AC3E}">
        <p14:creationId xmlns:p14="http://schemas.microsoft.com/office/powerpoint/2010/main" val="1350652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7644" y="361245"/>
            <a:ext cx="10645424" cy="5838714"/>
          </a:xfrm>
          <a:prstGeom prst="rect">
            <a:avLst/>
          </a:prstGeom>
        </p:spPr>
        <p:txBody>
          <a:bodyPr wrap="square">
            <a:spAutoFit/>
          </a:bodyPr>
          <a:lstStyle/>
          <a:p>
            <a:pPr>
              <a:lnSpc>
                <a:spcPct val="107000"/>
              </a:lnSpc>
              <a:spcAft>
                <a:spcPts val="800"/>
              </a:spcAft>
            </a:pPr>
            <a:r>
              <a:rPr lang="en-US" sz="1400" b="1" u="sng" kern="100" dirty="0">
                <a:latin typeface="Neue Haas Grotesk Text Pro" panose="020B0504020202020204" pitchFamily="34" charset="0"/>
                <a:ea typeface="Calibri" panose="020F0502020204030204" pitchFamily="34" charset="0"/>
              </a:rPr>
              <a:t>Research and Impact*</a:t>
            </a:r>
          </a:p>
          <a:p>
            <a:pPr>
              <a:lnSpc>
                <a:spcPct val="107000"/>
              </a:lnSpc>
              <a:spcAft>
                <a:spcPts val="800"/>
              </a:spcAft>
            </a:pPr>
            <a:r>
              <a:rPr lang="en-US" sz="1400" kern="100" dirty="0">
                <a:latin typeface="Neue Haas Grotesk Text Pro" panose="020B0504020202020204" pitchFamily="34" charset="0"/>
                <a:ea typeface="Calibri" panose="020F0502020204030204" pitchFamily="34" charset="0"/>
              </a:rPr>
              <a:t>Our interdisciplinary research beacons will be focused on:</a:t>
            </a:r>
            <a:endParaRPr lang="en-IE" sz="1400" kern="100" dirty="0">
              <a:latin typeface="Neue Haas Grotesk Text Pro" panose="020B0504020202020204" pitchFamily="34" charset="0"/>
              <a:ea typeface="Calibri" panose="020F0502020204030204" pitchFamily="34" charset="0"/>
            </a:endParaRPr>
          </a:p>
          <a:p>
            <a:pPr marL="342900" lvl="0" indent="-342900">
              <a:lnSpc>
                <a:spcPct val="107000"/>
              </a:lnSpc>
              <a:spcAft>
                <a:spcPts val="800"/>
              </a:spcAft>
              <a:buFont typeface="Arial" panose="020B0604020202020204" pitchFamily="34" charset="0"/>
              <a:buChar char="•"/>
              <a:tabLst>
                <a:tab pos="457200" algn="l"/>
              </a:tabLst>
            </a:pPr>
            <a:r>
              <a:rPr lang="en-US" sz="1400" kern="100" dirty="0">
                <a:latin typeface="Neue Haas Grotesk Text Pro" panose="020B0504020202020204" pitchFamily="34" charset="0"/>
                <a:ea typeface="Calibri" panose="020F0502020204030204" pitchFamily="34" charset="0"/>
              </a:rPr>
              <a:t>Data and Digital Transformation</a:t>
            </a:r>
            <a:endParaRPr lang="en-IE" sz="1400" kern="100" dirty="0">
              <a:latin typeface="Neue Haas Grotesk Text Pro" panose="020B0504020202020204" pitchFamily="34" charset="0"/>
              <a:ea typeface="Calibri" panose="020F0502020204030204" pitchFamily="34" charset="0"/>
            </a:endParaRPr>
          </a:p>
          <a:p>
            <a:pPr marL="342900" lvl="0" indent="-342900">
              <a:lnSpc>
                <a:spcPct val="107000"/>
              </a:lnSpc>
              <a:spcAft>
                <a:spcPts val="800"/>
              </a:spcAft>
              <a:buFont typeface="Arial" panose="020B0604020202020204" pitchFamily="34" charset="0"/>
              <a:buChar char="•"/>
              <a:tabLst>
                <a:tab pos="457200" algn="l"/>
              </a:tabLst>
            </a:pPr>
            <a:r>
              <a:rPr lang="en-US" sz="1400" kern="100" dirty="0">
                <a:latin typeface="Neue Haas Grotesk Text Pro" panose="020B0504020202020204" pitchFamily="34" charset="0"/>
                <a:ea typeface="Calibri" panose="020F0502020204030204" pitchFamily="34" charset="0"/>
              </a:rPr>
              <a:t>Health and Wellbeing</a:t>
            </a:r>
            <a:endParaRPr lang="en-IE" sz="1400" kern="100" dirty="0">
              <a:latin typeface="Neue Haas Grotesk Text Pro" panose="020B0504020202020204" pitchFamily="34" charset="0"/>
              <a:ea typeface="Calibri" panose="020F0502020204030204" pitchFamily="34" charset="0"/>
            </a:endParaRPr>
          </a:p>
          <a:p>
            <a:pPr marL="342900" lvl="0" indent="-342900">
              <a:lnSpc>
                <a:spcPct val="107000"/>
              </a:lnSpc>
              <a:spcAft>
                <a:spcPts val="800"/>
              </a:spcAft>
              <a:buFont typeface="Arial" panose="020B0604020202020204" pitchFamily="34" charset="0"/>
              <a:buChar char="•"/>
              <a:tabLst>
                <a:tab pos="457200" algn="l"/>
              </a:tabLst>
            </a:pPr>
            <a:r>
              <a:rPr lang="en-US" sz="1400" kern="100" dirty="0">
                <a:latin typeface="Neue Haas Grotesk Text Pro" panose="020B0504020202020204" pitchFamily="34" charset="0"/>
                <a:ea typeface="Calibri" panose="020F0502020204030204" pitchFamily="34" charset="0"/>
              </a:rPr>
              <a:t>Heritage, Culture and Language</a:t>
            </a:r>
            <a:endParaRPr lang="en-IE" sz="1400" kern="100" dirty="0">
              <a:latin typeface="Neue Haas Grotesk Text Pro" panose="020B0504020202020204" pitchFamily="34" charset="0"/>
              <a:ea typeface="Calibri" panose="020F0502020204030204" pitchFamily="34" charset="0"/>
            </a:endParaRPr>
          </a:p>
          <a:p>
            <a:pPr marL="342900" lvl="0" indent="-342900">
              <a:lnSpc>
                <a:spcPct val="107000"/>
              </a:lnSpc>
              <a:spcAft>
                <a:spcPts val="800"/>
              </a:spcAft>
              <a:buFont typeface="Arial" panose="020B0604020202020204" pitchFamily="34" charset="0"/>
              <a:buChar char="•"/>
              <a:tabLst>
                <a:tab pos="457200" algn="l"/>
              </a:tabLst>
            </a:pPr>
            <a:r>
              <a:rPr lang="en-US" sz="1400" kern="100" dirty="0">
                <a:latin typeface="Neue Haas Grotesk Text Pro" panose="020B0504020202020204" pitchFamily="34" charset="0"/>
                <a:ea typeface="Calibri" panose="020F0502020204030204" pitchFamily="34" charset="0"/>
              </a:rPr>
              <a:t>Society and Public Policy</a:t>
            </a:r>
            <a:endParaRPr lang="en-IE" sz="1400" kern="100" dirty="0">
              <a:latin typeface="Neue Haas Grotesk Text Pro" panose="020B0504020202020204" pitchFamily="34" charset="0"/>
              <a:ea typeface="Calibri" panose="020F0502020204030204" pitchFamily="34" charset="0"/>
            </a:endParaRPr>
          </a:p>
          <a:p>
            <a:pPr marL="342900" lvl="0" indent="-342900">
              <a:lnSpc>
                <a:spcPct val="107000"/>
              </a:lnSpc>
              <a:spcAft>
                <a:spcPts val="800"/>
              </a:spcAft>
              <a:buFont typeface="Arial" panose="020B0604020202020204" pitchFamily="34" charset="0"/>
              <a:buChar char="•"/>
              <a:tabLst>
                <a:tab pos="457200" algn="l"/>
              </a:tabLst>
            </a:pPr>
            <a:r>
              <a:rPr lang="en-US" sz="1400" kern="100" dirty="0">
                <a:latin typeface="Neue Haas Grotesk Text Pro" panose="020B0504020202020204" pitchFamily="34" charset="0"/>
                <a:ea typeface="Calibri" panose="020F0502020204030204" pitchFamily="34" charset="0"/>
              </a:rPr>
              <a:t>Sustainability and Climate Change.</a:t>
            </a:r>
            <a:endParaRPr lang="en-IE" sz="1400" kern="100" dirty="0">
              <a:latin typeface="Neue Haas Grotesk Text Pro" panose="020B0504020202020204" pitchFamily="34" charset="0"/>
              <a:ea typeface="Calibri" panose="020F0502020204030204" pitchFamily="34" charset="0"/>
            </a:endParaRPr>
          </a:p>
          <a:p>
            <a:pPr>
              <a:lnSpc>
                <a:spcPct val="107000"/>
              </a:lnSpc>
              <a:spcAft>
                <a:spcPts val="800"/>
              </a:spcAft>
            </a:pPr>
            <a:r>
              <a:rPr lang="en-US" sz="1400" kern="100" dirty="0">
                <a:latin typeface="Neue Haas Grotesk Text Pro" panose="020B0504020202020204" pitchFamily="34" charset="0"/>
                <a:ea typeface="Calibri" panose="020F0502020204030204" pitchFamily="34" charset="0"/>
              </a:rPr>
              <a:t>We will </a:t>
            </a:r>
            <a:r>
              <a:rPr lang="en-US" sz="1400" b="1" kern="100" dirty="0">
                <a:latin typeface="Neue Haas Grotesk Text Pro" panose="020B0504020202020204" pitchFamily="34" charset="0"/>
                <a:ea typeface="Calibri" panose="020F0502020204030204" pitchFamily="34" charset="0"/>
              </a:rPr>
              <a:t>build further capacity and performance in high-quality research </a:t>
            </a:r>
            <a:r>
              <a:rPr lang="en-US" sz="1400" kern="100" dirty="0">
                <a:latin typeface="Neue Haas Grotesk Text Pro" panose="020B0504020202020204" pitchFamily="34" charset="0"/>
                <a:ea typeface="Calibri" panose="020F0502020204030204" pitchFamily="34" charset="0"/>
              </a:rPr>
              <a:t>and </a:t>
            </a:r>
            <a:r>
              <a:rPr lang="en-US" sz="1400" b="1" kern="100" dirty="0">
                <a:latin typeface="Neue Haas Grotesk Text Pro" panose="020B0504020202020204" pitchFamily="34" charset="0"/>
                <a:ea typeface="Calibri" panose="020F0502020204030204" pitchFamily="34" charset="0"/>
              </a:rPr>
              <a:t>strengthen external partnerships</a:t>
            </a:r>
            <a:r>
              <a:rPr lang="en-US" sz="1400" kern="100" dirty="0">
                <a:latin typeface="Neue Haas Grotesk Text Pro" panose="020B0504020202020204" pitchFamily="34" charset="0"/>
                <a:ea typeface="Calibri" panose="020F0502020204030204" pitchFamily="34" charset="0"/>
              </a:rPr>
              <a:t>.</a:t>
            </a:r>
            <a:endParaRPr lang="en-IE" sz="1400" kern="100" dirty="0">
              <a:latin typeface="Neue Haas Grotesk Text Pro" panose="020B0504020202020204" pitchFamily="34" charset="0"/>
              <a:ea typeface="Calibri" panose="020F0502020204030204" pitchFamily="34" charset="0"/>
            </a:endParaRPr>
          </a:p>
          <a:p>
            <a:pPr>
              <a:lnSpc>
                <a:spcPct val="107000"/>
              </a:lnSpc>
              <a:spcAft>
                <a:spcPts val="800"/>
              </a:spcAft>
            </a:pPr>
            <a:r>
              <a:rPr lang="en-US" sz="1400" kern="100" dirty="0">
                <a:latin typeface="Neue Haas Grotesk Text Pro" panose="020B0504020202020204" pitchFamily="34" charset="0"/>
                <a:ea typeface="Calibri" panose="020F0502020204030204" pitchFamily="34" charset="0"/>
              </a:rPr>
              <a:t>We will gather further interdisciplinary momentum through </a:t>
            </a:r>
            <a:r>
              <a:rPr lang="en-US" sz="1400" b="1" kern="100" dirty="0">
                <a:latin typeface="Neue Haas Grotesk Text Pro" panose="020B0504020202020204" pitchFamily="34" charset="0"/>
                <a:ea typeface="Calibri" panose="020F0502020204030204" pitchFamily="34" charset="0"/>
              </a:rPr>
              <a:t>establishing Futures Institutes </a:t>
            </a:r>
            <a:r>
              <a:rPr lang="en-US" sz="1400" kern="100" dirty="0">
                <a:latin typeface="Neue Haas Grotesk Text Pro" panose="020B0504020202020204" pitchFamily="34" charset="0"/>
                <a:ea typeface="Calibri" panose="020F0502020204030204" pitchFamily="34" charset="0"/>
              </a:rPr>
              <a:t>focused on </a:t>
            </a:r>
            <a:r>
              <a:rPr lang="en-US" sz="1400" b="1" kern="100" dirty="0">
                <a:latin typeface="Neue Haas Grotesk Text Pro" panose="020B0504020202020204" pitchFamily="34" charset="0"/>
                <a:ea typeface="Calibri" panose="020F0502020204030204" pitchFamily="34" charset="0"/>
              </a:rPr>
              <a:t>data and digital transformation, health and wellbeing, and sustainability and climate change</a:t>
            </a:r>
            <a:r>
              <a:rPr lang="en-US" sz="1400" kern="100" dirty="0">
                <a:latin typeface="Neue Haas Grotesk Text Pro" panose="020B0504020202020204" pitchFamily="34" charset="0"/>
                <a:ea typeface="Calibri" panose="020F0502020204030204" pitchFamily="34" charset="0"/>
              </a:rPr>
              <a:t>.</a:t>
            </a:r>
            <a:endParaRPr lang="en-IE" sz="1400" kern="100" dirty="0">
              <a:latin typeface="Neue Haas Grotesk Text Pro" panose="020B0504020202020204" pitchFamily="34" charset="0"/>
              <a:ea typeface="Calibri" panose="020F0502020204030204" pitchFamily="34" charset="0"/>
            </a:endParaRPr>
          </a:p>
          <a:p>
            <a:pPr>
              <a:lnSpc>
                <a:spcPct val="107000"/>
              </a:lnSpc>
              <a:spcAft>
                <a:spcPts val="800"/>
              </a:spcAft>
            </a:pPr>
            <a:r>
              <a:rPr lang="en-US" sz="1400" kern="100" dirty="0">
                <a:latin typeface="Neue Haas Grotesk Text Pro" panose="020B0504020202020204" pitchFamily="34" charset="0"/>
                <a:ea typeface="Calibri" panose="020F0502020204030204" pitchFamily="34" charset="0"/>
              </a:rPr>
              <a:t>We will </a:t>
            </a:r>
            <a:r>
              <a:rPr lang="en-US" sz="1400" b="1" kern="100" dirty="0">
                <a:latin typeface="Neue Haas Grotesk Text Pro" panose="020B0504020202020204" pitchFamily="34" charset="0"/>
                <a:ea typeface="Calibri" panose="020F0502020204030204" pitchFamily="34" charset="0"/>
              </a:rPr>
              <a:t>provide research students and early career researchers with opportunities for engaging in the academic, practitioner and professional communities for personal and professional development</a:t>
            </a:r>
            <a:r>
              <a:rPr lang="en-US" sz="1400" kern="100" dirty="0">
                <a:latin typeface="Neue Haas Grotesk Text Pro" panose="020B0504020202020204" pitchFamily="34" charset="0"/>
                <a:ea typeface="Calibri" panose="020F0502020204030204" pitchFamily="34" charset="0"/>
              </a:rPr>
              <a:t>.</a:t>
            </a:r>
            <a:endParaRPr lang="en-IE" sz="1400" kern="100" dirty="0">
              <a:latin typeface="Neue Haas Grotesk Text Pro" panose="020B0504020202020204" pitchFamily="34" charset="0"/>
              <a:ea typeface="Calibri" panose="020F0502020204030204" pitchFamily="34" charset="0"/>
            </a:endParaRPr>
          </a:p>
          <a:p>
            <a:pPr>
              <a:lnSpc>
                <a:spcPct val="107000"/>
              </a:lnSpc>
              <a:spcAft>
                <a:spcPts val="800"/>
              </a:spcAft>
            </a:pPr>
            <a:r>
              <a:rPr lang="en-US" sz="1400" kern="100" dirty="0">
                <a:latin typeface="Neue Haas Grotesk Text Pro" panose="020B0504020202020204" pitchFamily="34" charset="0"/>
                <a:ea typeface="Calibri" panose="020F0502020204030204" pitchFamily="34" charset="0"/>
              </a:rPr>
              <a:t>We will provide </a:t>
            </a:r>
            <a:r>
              <a:rPr lang="en-US" sz="1400" b="1" kern="100" dirty="0">
                <a:latin typeface="Neue Haas Grotesk Text Pro" panose="020B0504020202020204" pitchFamily="34" charset="0"/>
                <a:ea typeface="Calibri" panose="020F0502020204030204" pitchFamily="34" charset="0"/>
              </a:rPr>
              <a:t>training in research skills, research engagement, and in skills that are transferrable beyond academia</a:t>
            </a:r>
            <a:r>
              <a:rPr lang="en-US" sz="1400" kern="100" dirty="0">
                <a:latin typeface="Neue Haas Grotesk Text Pro" panose="020B0504020202020204" pitchFamily="34" charset="0"/>
                <a:ea typeface="Calibri" panose="020F0502020204030204" pitchFamily="34" charset="0"/>
              </a:rPr>
              <a:t>.</a:t>
            </a:r>
            <a:endParaRPr lang="en-IE" sz="1400" kern="100" dirty="0">
              <a:latin typeface="Neue Haas Grotesk Text Pro" panose="020B0504020202020204" pitchFamily="34" charset="0"/>
              <a:ea typeface="Calibri" panose="020F0502020204030204" pitchFamily="34" charset="0"/>
            </a:endParaRPr>
          </a:p>
          <a:p>
            <a:pPr>
              <a:lnSpc>
                <a:spcPct val="107000"/>
              </a:lnSpc>
              <a:spcAft>
                <a:spcPts val="800"/>
              </a:spcAft>
            </a:pPr>
            <a:r>
              <a:rPr lang="en-US" sz="1400" kern="100" dirty="0">
                <a:latin typeface="Neue Haas Grotesk Text Pro" panose="020B0504020202020204" pitchFamily="34" charset="0"/>
                <a:ea typeface="Calibri" panose="020F0502020204030204" pitchFamily="34" charset="0"/>
              </a:rPr>
              <a:t>We will be bold in communicating and promoting our research successes.</a:t>
            </a:r>
            <a:endParaRPr lang="en-IE" sz="1400" kern="100" dirty="0">
              <a:latin typeface="Neue Haas Grotesk Text Pro" panose="020B0504020202020204" pitchFamily="34" charset="0"/>
              <a:ea typeface="Calibri" panose="020F0502020204030204" pitchFamily="34" charset="0"/>
            </a:endParaRPr>
          </a:p>
          <a:p>
            <a:pPr>
              <a:lnSpc>
                <a:spcPct val="107000"/>
              </a:lnSpc>
              <a:spcAft>
                <a:spcPts val="800"/>
              </a:spcAft>
            </a:pPr>
            <a:r>
              <a:rPr lang="en-IE" sz="1400" kern="100" dirty="0">
                <a:latin typeface="Neue Haas Grotesk Text Pro" panose="020B0504020202020204" pitchFamily="34" charset="0"/>
                <a:ea typeface="Calibri" panose="020F0502020204030204" pitchFamily="34" charset="0"/>
              </a:rPr>
              <a:t>We will promote research achievements … </a:t>
            </a:r>
            <a:r>
              <a:rPr lang="en-IE" sz="1400" b="1" kern="100" dirty="0">
                <a:latin typeface="Neue Haas Grotesk Text Pro" panose="020B0504020202020204" pitchFamily="34" charset="0"/>
                <a:ea typeface="Calibri" panose="020F0502020204030204" pitchFamily="34" charset="0"/>
              </a:rPr>
              <a:t>through greater external engagement </a:t>
            </a:r>
            <a:r>
              <a:rPr lang="en-IE" sz="1400" kern="100" dirty="0">
                <a:latin typeface="Neue Haas Grotesk Text Pro" panose="020B0504020202020204" pitchFamily="34" charset="0"/>
                <a:ea typeface="Calibri" panose="020F0502020204030204" pitchFamily="34" charset="0"/>
              </a:rPr>
              <a:t>and a broader programme of research promotion activities.</a:t>
            </a:r>
          </a:p>
          <a:p>
            <a:pPr>
              <a:lnSpc>
                <a:spcPct val="107000"/>
              </a:lnSpc>
              <a:spcAft>
                <a:spcPts val="800"/>
              </a:spcAft>
            </a:pPr>
            <a:r>
              <a:rPr lang="en-US" sz="1400" kern="100" dirty="0">
                <a:latin typeface="Neue Haas Grotesk Text Pro" panose="020B0504020202020204" pitchFamily="34" charset="0"/>
                <a:ea typeface="Calibri" panose="020F0502020204030204" pitchFamily="34" charset="0"/>
              </a:rPr>
              <a:t>We will facilitate </a:t>
            </a:r>
            <a:r>
              <a:rPr lang="en-US" sz="1400" b="1" kern="100" dirty="0">
                <a:latin typeface="Neue Haas Grotesk Text Pro" panose="020B0504020202020204" pitchFamily="34" charset="0"/>
                <a:ea typeface="Calibri" panose="020F0502020204030204" pitchFamily="34" charset="0"/>
              </a:rPr>
              <a:t>external engagement for real-world impact by strengthening mutually beneficial partnerships with enterprise, industry, government and the community. We will work with stakeholders nationally to support </a:t>
            </a:r>
            <a:r>
              <a:rPr lang="en-IE" sz="1400" b="1" kern="100" dirty="0">
                <a:latin typeface="Neue Haas Grotesk Text Pro" panose="020B0504020202020204" pitchFamily="34" charset="0"/>
                <a:ea typeface="Calibri" panose="020F0502020204030204" pitchFamily="34" charset="0"/>
              </a:rPr>
              <a:t>commercialisation</a:t>
            </a:r>
            <a:r>
              <a:rPr lang="en-US" sz="1400" b="1" kern="100" dirty="0">
                <a:latin typeface="Neue Haas Grotesk Text Pro" panose="020B0504020202020204" pitchFamily="34" charset="0"/>
                <a:ea typeface="Calibri" panose="020F0502020204030204" pitchFamily="34" charset="0"/>
              </a:rPr>
              <a:t> and engagement by enterprise and industry with universities</a:t>
            </a:r>
            <a:r>
              <a:rPr lang="en-US" b="1" kern="100" dirty="0">
                <a:latin typeface="Neue Haas Grotesk Text Pro" panose="020B0504020202020204" pitchFamily="34" charset="0"/>
                <a:ea typeface="Calibri" panose="020F0502020204030204" pitchFamily="34" charset="0"/>
              </a:rPr>
              <a:t>.</a:t>
            </a:r>
            <a:endParaRPr lang="en-IE" b="1" kern="100" dirty="0">
              <a:latin typeface="Neue Haas Grotesk Text Pro" panose="020B0504020202020204" pitchFamily="34" charset="0"/>
              <a:ea typeface="Calibri" panose="020F0502020204030204" pitchFamily="34" charset="0"/>
            </a:endParaRPr>
          </a:p>
        </p:txBody>
      </p:sp>
    </p:spTree>
    <p:extLst>
      <p:ext uri="{BB962C8B-B14F-4D97-AF65-F5344CB8AC3E}">
        <p14:creationId xmlns:p14="http://schemas.microsoft.com/office/powerpoint/2010/main" val="818594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FF6816-06B3-C05F-D147-FC64973D329F}"/>
              </a:ext>
            </a:extLst>
          </p:cNvPr>
          <p:cNvSpPr>
            <a:spLocks noGrp="1"/>
          </p:cNvSpPr>
          <p:nvPr>
            <p:ph type="title"/>
          </p:nvPr>
        </p:nvSpPr>
        <p:spPr/>
        <p:txBody>
          <a:bodyPr/>
          <a:lstStyle/>
          <a:p>
            <a:r>
              <a:rPr lang="en-IE" dirty="0"/>
              <a:t>Working across key functions to Accelerate </a:t>
            </a:r>
            <a:r>
              <a:rPr lang="en-IE" dirty="0" err="1"/>
              <a:t>Impact..aligned</a:t>
            </a:r>
            <a:r>
              <a:rPr lang="en-IE" dirty="0"/>
              <a:t> to MU Strategy</a:t>
            </a:r>
          </a:p>
        </p:txBody>
      </p:sp>
      <p:pic>
        <p:nvPicPr>
          <p:cNvPr id="6" name="Graphic 5">
            <a:extLst>
              <a:ext uri="{FF2B5EF4-FFF2-40B4-BE49-F238E27FC236}">
                <a16:creationId xmlns:a16="http://schemas.microsoft.com/office/drawing/2014/main" id="{816C1D18-50EE-8214-2A5A-7DB3664C4DC4}"/>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622488" y="1783644"/>
            <a:ext cx="9650401" cy="4264131"/>
          </a:xfrm>
          <a:prstGeom prst="rect">
            <a:avLst/>
          </a:prstGeom>
        </p:spPr>
      </p:pic>
      <p:pic>
        <p:nvPicPr>
          <p:cNvPr id="8" name="Picture 7">
            <a:extLst>
              <a:ext uri="{FF2B5EF4-FFF2-40B4-BE49-F238E27FC236}">
                <a16:creationId xmlns:a16="http://schemas.microsoft.com/office/drawing/2014/main" id="{EF4114EA-FD87-6301-1FF3-E897D0C4CFC7}"/>
              </a:ext>
            </a:extLst>
          </p:cNvPr>
          <p:cNvPicPr>
            <a:picLocks noChangeAspect="1"/>
          </p:cNvPicPr>
          <p:nvPr/>
        </p:nvPicPr>
        <p:blipFill>
          <a:blip r:embed="rId4"/>
          <a:stretch>
            <a:fillRect/>
          </a:stretch>
        </p:blipFill>
        <p:spPr>
          <a:xfrm>
            <a:off x="1708670" y="3130443"/>
            <a:ext cx="1333468" cy="1316299"/>
          </a:xfrm>
          <a:prstGeom prst="rect">
            <a:avLst/>
          </a:prstGeom>
        </p:spPr>
      </p:pic>
      <p:sp>
        <p:nvSpPr>
          <p:cNvPr id="9" name="Oval 8">
            <a:extLst>
              <a:ext uri="{FF2B5EF4-FFF2-40B4-BE49-F238E27FC236}">
                <a16:creationId xmlns:a16="http://schemas.microsoft.com/office/drawing/2014/main" id="{F3A7D4DC-0C0A-F4AA-D359-595C706C9C9D}"/>
              </a:ext>
            </a:extLst>
          </p:cNvPr>
          <p:cNvSpPr/>
          <p:nvPr/>
        </p:nvSpPr>
        <p:spPr>
          <a:xfrm>
            <a:off x="1115568" y="2972516"/>
            <a:ext cx="2196662" cy="1632152"/>
          </a:xfrm>
          <a:custGeom>
            <a:avLst/>
            <a:gdLst>
              <a:gd name="connsiteX0" fmla="*/ 0 w 2196662"/>
              <a:gd name="connsiteY0" fmla="*/ 816076 h 1632152"/>
              <a:gd name="connsiteX1" fmla="*/ 1098331 w 2196662"/>
              <a:gd name="connsiteY1" fmla="*/ 0 h 1632152"/>
              <a:gd name="connsiteX2" fmla="*/ 2196662 w 2196662"/>
              <a:gd name="connsiteY2" fmla="*/ 816076 h 1632152"/>
              <a:gd name="connsiteX3" fmla="*/ 1098331 w 2196662"/>
              <a:gd name="connsiteY3" fmla="*/ 1632152 h 1632152"/>
              <a:gd name="connsiteX4" fmla="*/ 0 w 2196662"/>
              <a:gd name="connsiteY4" fmla="*/ 816076 h 163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6662" h="1632152" extrusionOk="0">
                <a:moveTo>
                  <a:pt x="0" y="816076"/>
                </a:moveTo>
                <a:cubicBezTo>
                  <a:pt x="-8141" y="423835"/>
                  <a:pt x="555623" y="60846"/>
                  <a:pt x="1098331" y="0"/>
                </a:cubicBezTo>
                <a:cubicBezTo>
                  <a:pt x="1710767" y="-11577"/>
                  <a:pt x="2190318" y="378373"/>
                  <a:pt x="2196662" y="816076"/>
                </a:cubicBezTo>
                <a:cubicBezTo>
                  <a:pt x="2231377" y="1339058"/>
                  <a:pt x="1706545" y="1743252"/>
                  <a:pt x="1098331" y="1632152"/>
                </a:cubicBezTo>
                <a:cubicBezTo>
                  <a:pt x="474257" y="1628330"/>
                  <a:pt x="-54974" y="1224590"/>
                  <a:pt x="0" y="816076"/>
                </a:cubicBezTo>
                <a:close/>
              </a:path>
            </a:pathLst>
          </a:custGeom>
          <a:noFill/>
          <a:ln w="57150">
            <a:solidFill>
              <a:srgbClr val="FF0000"/>
            </a:solidFill>
            <a:extLst>
              <a:ext uri="{C807C97D-BFC1-408E-A445-0C87EB9F89A2}">
                <ask:lineSketchStyleProps xmlns:ask="http://schemas.microsoft.com/office/drawing/2018/sketchyshapes" xmlns="" sd="437392774">
                  <a:prstGeom prst="ellipse">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Tree>
    <p:extLst>
      <p:ext uri="{BB962C8B-B14F-4D97-AF65-F5344CB8AC3E}">
        <p14:creationId xmlns:p14="http://schemas.microsoft.com/office/powerpoint/2010/main" val="3451743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B494261-8D51-48F1-B823-6830975A07A8}"/>
              </a:ext>
            </a:extLst>
          </p:cNvPr>
          <p:cNvSpPr>
            <a:spLocks noGrp="1"/>
          </p:cNvSpPr>
          <p:nvPr>
            <p:ph type="title"/>
          </p:nvPr>
        </p:nvSpPr>
        <p:spPr>
          <a:xfrm>
            <a:off x="841247" y="978619"/>
            <a:ext cx="3410712" cy="1106424"/>
          </a:xfrm>
        </p:spPr>
        <p:txBody>
          <a:bodyPr vert="horz" lIns="91440" tIns="45720" rIns="91440" bIns="45720" rtlCol="0" anchor="ctr">
            <a:normAutofit/>
          </a:bodyPr>
          <a:lstStyle/>
          <a:p>
            <a:r>
              <a:rPr lang="en-US" sz="2400" dirty="0"/>
              <a:t>Accelerating Impact……Adding Value..</a:t>
            </a:r>
            <a:br>
              <a:rPr lang="en-US" sz="2400" dirty="0"/>
            </a:br>
            <a:endParaRPr lang="en-US" sz="2400" dirty="0"/>
          </a:p>
        </p:txBody>
      </p:sp>
      <p:sp>
        <p:nvSpPr>
          <p:cNvPr id="8" name="Content Placeholder 7">
            <a:extLst>
              <a:ext uri="{FF2B5EF4-FFF2-40B4-BE49-F238E27FC236}">
                <a16:creationId xmlns:a16="http://schemas.microsoft.com/office/drawing/2014/main" id="{65E67F1D-CBB3-4B63-8909-1508275F6EBF}"/>
              </a:ext>
            </a:extLst>
          </p:cNvPr>
          <p:cNvSpPr>
            <a:spLocks noGrp="1"/>
          </p:cNvSpPr>
          <p:nvPr>
            <p:ph sz="half" idx="1"/>
          </p:nvPr>
        </p:nvSpPr>
        <p:spPr>
          <a:xfrm>
            <a:off x="841248" y="2252870"/>
            <a:ext cx="3412219" cy="3560251"/>
          </a:xfrm>
        </p:spPr>
        <p:txBody>
          <a:bodyPr vert="horz" lIns="91440" tIns="45720" rIns="91440" bIns="45720" rtlCol="0">
            <a:normAutofit/>
          </a:bodyPr>
          <a:lstStyle/>
          <a:p>
            <a:r>
              <a:rPr lang="en-US" sz="1600" b="1" dirty="0"/>
              <a:t>Know what makes each researcher/student (and their faculty) successful</a:t>
            </a:r>
          </a:p>
          <a:p>
            <a:r>
              <a:rPr lang="en-US" sz="1600" dirty="0"/>
              <a:t>Be involved early and often</a:t>
            </a:r>
          </a:p>
          <a:p>
            <a:r>
              <a:rPr lang="en-US" sz="1600" dirty="0"/>
              <a:t>Shape projects for impact</a:t>
            </a:r>
          </a:p>
          <a:p>
            <a:r>
              <a:rPr lang="en-US" sz="1600" dirty="0"/>
              <a:t>Align office roles and supports to Research Beacons</a:t>
            </a:r>
          </a:p>
          <a:p>
            <a:r>
              <a:rPr lang="en-US" sz="1600" dirty="0"/>
              <a:t>Map internal and external relationships</a:t>
            </a:r>
          </a:p>
          <a:p>
            <a:pPr lvl="1"/>
            <a:r>
              <a:rPr lang="en-US" sz="1600" dirty="0"/>
              <a:t>Maintain regularly</a:t>
            </a:r>
          </a:p>
          <a:p>
            <a:pPr lvl="1"/>
            <a:r>
              <a:rPr lang="en-US" sz="1600" dirty="0"/>
              <a:t>Leverage for collaboration</a:t>
            </a:r>
          </a:p>
        </p:txBody>
      </p:sp>
      <p:pic>
        <p:nvPicPr>
          <p:cNvPr id="3" name="Picture 2">
            <a:extLst>
              <a:ext uri="{FF2B5EF4-FFF2-40B4-BE49-F238E27FC236}">
                <a16:creationId xmlns:a16="http://schemas.microsoft.com/office/drawing/2014/main" id="{15CDC45D-6AC9-1D6C-9288-8C0F2BA1B3B7}"/>
              </a:ext>
            </a:extLst>
          </p:cNvPr>
          <p:cNvPicPr>
            <a:picLocks noChangeAspect="1"/>
          </p:cNvPicPr>
          <p:nvPr/>
        </p:nvPicPr>
        <p:blipFill>
          <a:blip r:embed="rId2"/>
          <a:stretch>
            <a:fillRect/>
          </a:stretch>
        </p:blipFill>
        <p:spPr>
          <a:xfrm>
            <a:off x="4854222" y="83102"/>
            <a:ext cx="7202311" cy="7127510"/>
          </a:xfrm>
          <a:prstGeom prst="rect">
            <a:avLst/>
          </a:prstGeom>
        </p:spPr>
      </p:pic>
      <p:sp>
        <p:nvSpPr>
          <p:cNvPr id="2" name="Rectangle 1">
            <a:extLst>
              <a:ext uri="{FF2B5EF4-FFF2-40B4-BE49-F238E27FC236}">
                <a16:creationId xmlns:a16="http://schemas.microsoft.com/office/drawing/2014/main" id="{58962544-B86D-CFE6-22A9-59F05BD392BF}"/>
              </a:ext>
            </a:extLst>
          </p:cNvPr>
          <p:cNvSpPr/>
          <p:nvPr/>
        </p:nvSpPr>
        <p:spPr>
          <a:xfrm>
            <a:off x="4769224" y="6203576"/>
            <a:ext cx="4724400" cy="9144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Tree>
    <p:extLst>
      <p:ext uri="{BB962C8B-B14F-4D97-AF65-F5344CB8AC3E}">
        <p14:creationId xmlns:p14="http://schemas.microsoft.com/office/powerpoint/2010/main" val="505464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711C7F28-C702-81B2-75D6-8CC9FB501C71}"/>
              </a:ext>
            </a:extLst>
          </p:cNvPr>
          <p:cNvSpPr/>
          <p:nvPr/>
        </p:nvSpPr>
        <p:spPr>
          <a:xfrm>
            <a:off x="277585" y="2163535"/>
            <a:ext cx="4759779" cy="2661557"/>
          </a:xfrm>
          <a:custGeom>
            <a:avLst/>
            <a:gdLst>
              <a:gd name="connsiteX0" fmla="*/ 0 w 4759779"/>
              <a:gd name="connsiteY0" fmla="*/ 1330779 h 2661557"/>
              <a:gd name="connsiteX1" fmla="*/ 2379890 w 4759779"/>
              <a:gd name="connsiteY1" fmla="*/ 0 h 2661557"/>
              <a:gd name="connsiteX2" fmla="*/ 4759780 w 4759779"/>
              <a:gd name="connsiteY2" fmla="*/ 1330779 h 2661557"/>
              <a:gd name="connsiteX3" fmla="*/ 2379890 w 4759779"/>
              <a:gd name="connsiteY3" fmla="*/ 2661558 h 2661557"/>
              <a:gd name="connsiteX4" fmla="*/ 0 w 4759779"/>
              <a:gd name="connsiteY4" fmla="*/ 1330779 h 2661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59779" h="2661557" extrusionOk="0">
                <a:moveTo>
                  <a:pt x="0" y="1330779"/>
                </a:moveTo>
                <a:cubicBezTo>
                  <a:pt x="-18016" y="725186"/>
                  <a:pt x="1220290" y="147420"/>
                  <a:pt x="2379890" y="0"/>
                </a:cubicBezTo>
                <a:cubicBezTo>
                  <a:pt x="3710683" y="-32513"/>
                  <a:pt x="4702774" y="712642"/>
                  <a:pt x="4759780" y="1330779"/>
                </a:cubicBezTo>
                <a:cubicBezTo>
                  <a:pt x="4837482" y="2227520"/>
                  <a:pt x="3697323" y="2870817"/>
                  <a:pt x="2379890" y="2661558"/>
                </a:cubicBezTo>
                <a:cubicBezTo>
                  <a:pt x="987182" y="2644432"/>
                  <a:pt x="-30733" y="2042161"/>
                  <a:pt x="0" y="1330779"/>
                </a:cubicBezTo>
                <a:close/>
              </a:path>
            </a:pathLst>
          </a:custGeom>
          <a:noFill/>
          <a:ln w="57150">
            <a:solidFill>
              <a:srgbClr val="FF0000"/>
            </a:solidFill>
            <a:extLst>
              <a:ext uri="{C807C97D-BFC1-408E-A445-0C87EB9F89A2}">
                <ask:lineSketchStyleProps xmlns:ask="http://schemas.microsoft.com/office/drawing/2018/sketchyshapes" xmlns="" sd="437392774">
                  <a:prstGeom prst="ellipse">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6" name="Picture 5">
            <a:extLst>
              <a:ext uri="{FF2B5EF4-FFF2-40B4-BE49-F238E27FC236}">
                <a16:creationId xmlns:a16="http://schemas.microsoft.com/office/drawing/2014/main" id="{013DD17D-E8D0-F4B7-8EB0-E8490D8C87B0}"/>
              </a:ext>
            </a:extLst>
          </p:cNvPr>
          <p:cNvPicPr>
            <a:picLocks noChangeAspect="1"/>
          </p:cNvPicPr>
          <p:nvPr/>
        </p:nvPicPr>
        <p:blipFill>
          <a:blip r:embed="rId2"/>
          <a:stretch>
            <a:fillRect/>
          </a:stretch>
        </p:blipFill>
        <p:spPr>
          <a:xfrm>
            <a:off x="1392812" y="609600"/>
            <a:ext cx="8471736" cy="5451524"/>
          </a:xfrm>
          <a:prstGeom prst="rect">
            <a:avLst/>
          </a:prstGeom>
        </p:spPr>
      </p:pic>
    </p:spTree>
    <p:extLst>
      <p:ext uri="{BB962C8B-B14F-4D97-AF65-F5344CB8AC3E}">
        <p14:creationId xmlns:p14="http://schemas.microsoft.com/office/powerpoint/2010/main" val="2188528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52978" y="349957"/>
            <a:ext cx="10060854" cy="5604611"/>
          </a:xfrm>
          <a:prstGeom prst="rect">
            <a:avLst/>
          </a:prstGeom>
        </p:spPr>
        <p:txBody>
          <a:bodyPr wrap="square">
            <a:spAutoFit/>
          </a:bodyPr>
          <a:lstStyle/>
          <a:p>
            <a:pPr marL="203597" indent="-203597">
              <a:spcBef>
                <a:spcPct val="35000"/>
              </a:spcBef>
              <a:buFont typeface="Wingdings" pitchFamily="2" charset="2"/>
              <a:buChar char="Ø"/>
            </a:pPr>
            <a:r>
              <a:rPr lang="en-GB" altLang="en-US" sz="1800" b="1" i="0" dirty="0">
                <a:solidFill>
                  <a:prstClr val="black"/>
                </a:solidFill>
                <a:latin typeface="Calibri" pitchFamily="34" charset="0"/>
                <a:cs typeface="Arial" charset="0"/>
              </a:rPr>
              <a:t>Connect researchers with industry</a:t>
            </a:r>
          </a:p>
          <a:p>
            <a:pPr marL="546497" lvl="1" indent="-203597">
              <a:spcBef>
                <a:spcPct val="35000"/>
              </a:spcBef>
              <a:buFont typeface="Wingdings" pitchFamily="2" charset="2"/>
              <a:buChar char="Ø"/>
            </a:pPr>
            <a:r>
              <a:rPr lang="en-GB" altLang="en-US" sz="1800" i="0" dirty="0">
                <a:solidFill>
                  <a:prstClr val="black"/>
                </a:solidFill>
                <a:latin typeface="Calibri" pitchFamily="34" charset="0"/>
                <a:cs typeface="Arial" charset="0"/>
              </a:rPr>
              <a:t>Market informed research </a:t>
            </a:r>
            <a:r>
              <a:rPr lang="en-GB" altLang="en-US" sz="1800" i="0" dirty="0">
                <a:solidFill>
                  <a:srgbClr val="000000"/>
                </a:solidFill>
                <a:latin typeface="Calibri" pitchFamily="34" charset="0"/>
                <a:cs typeface="Arial" charset="0"/>
              </a:rPr>
              <a:t>- partnership</a:t>
            </a:r>
          </a:p>
          <a:p>
            <a:pPr marL="546497" lvl="1" indent="-203597">
              <a:spcBef>
                <a:spcPct val="35000"/>
              </a:spcBef>
              <a:buFont typeface="Wingdings" pitchFamily="2" charset="2"/>
              <a:buChar char="Ø"/>
            </a:pPr>
            <a:r>
              <a:rPr lang="en-GB" altLang="en-US" sz="1800" i="0" dirty="0" err="1">
                <a:solidFill>
                  <a:srgbClr val="000000"/>
                </a:solidFill>
                <a:latin typeface="Calibri" pitchFamily="34" charset="0"/>
                <a:cs typeface="Arial" charset="0"/>
              </a:rPr>
              <a:t>Liase</a:t>
            </a:r>
            <a:r>
              <a:rPr lang="en-GB" altLang="en-US" sz="1800" i="0" dirty="0">
                <a:solidFill>
                  <a:srgbClr val="000000"/>
                </a:solidFill>
                <a:latin typeface="Calibri" pitchFamily="34" charset="0"/>
                <a:cs typeface="Arial" charset="0"/>
              </a:rPr>
              <a:t> with Industry (Shape Research)</a:t>
            </a:r>
          </a:p>
          <a:p>
            <a:pPr marL="546497" lvl="1" indent="-203597">
              <a:spcBef>
                <a:spcPct val="35000"/>
              </a:spcBef>
              <a:buFont typeface="Wingdings" pitchFamily="2" charset="2"/>
              <a:buChar char="Ø"/>
            </a:pPr>
            <a:r>
              <a:rPr lang="en-GB" altLang="en-US" sz="1800" i="0" dirty="0">
                <a:solidFill>
                  <a:srgbClr val="000000"/>
                </a:solidFill>
                <a:latin typeface="Calibri" pitchFamily="34" charset="0"/>
                <a:cs typeface="Arial" charset="0"/>
              </a:rPr>
              <a:t>Problems worth solving</a:t>
            </a:r>
          </a:p>
          <a:p>
            <a:pPr marL="546497" lvl="1" indent="-203597">
              <a:spcBef>
                <a:spcPct val="35000"/>
              </a:spcBef>
              <a:buFont typeface="Wingdings" pitchFamily="2" charset="2"/>
              <a:buChar char="Ø"/>
            </a:pPr>
            <a:endParaRPr lang="en-GB" altLang="en-US" sz="1800" b="1" i="0" dirty="0">
              <a:solidFill>
                <a:prstClr val="black"/>
              </a:solidFill>
              <a:latin typeface="Calibri" pitchFamily="34" charset="0"/>
              <a:cs typeface="Arial" charset="0"/>
            </a:endParaRPr>
          </a:p>
          <a:p>
            <a:pPr marL="203597" indent="-203597">
              <a:spcBef>
                <a:spcPct val="35000"/>
              </a:spcBef>
              <a:buFont typeface="Wingdings" pitchFamily="2" charset="2"/>
              <a:buChar char="Ø"/>
            </a:pPr>
            <a:r>
              <a:rPr lang="en-GB" altLang="en-US" sz="1800" b="1" i="0" dirty="0">
                <a:solidFill>
                  <a:prstClr val="black"/>
                </a:solidFill>
                <a:latin typeface="Calibri" pitchFamily="34" charset="0"/>
                <a:cs typeface="Arial" charset="0"/>
              </a:rPr>
              <a:t>Develop a </a:t>
            </a:r>
            <a:r>
              <a:rPr lang="en-GB" altLang="en-US" sz="1800" b="1" i="0" dirty="0">
                <a:solidFill>
                  <a:srgbClr val="000000"/>
                </a:solidFill>
                <a:latin typeface="Calibri" pitchFamily="34" charset="0"/>
                <a:cs typeface="Arial" charset="0"/>
              </a:rPr>
              <a:t>culture of </a:t>
            </a:r>
            <a:r>
              <a:rPr lang="en-GB" altLang="en-US" sz="1800" b="1" i="0" dirty="0">
                <a:solidFill>
                  <a:prstClr val="black"/>
                </a:solidFill>
                <a:latin typeface="Calibri" pitchFamily="34" charset="0"/>
                <a:cs typeface="Arial" charset="0"/>
              </a:rPr>
              <a:t>research commercialisation</a:t>
            </a:r>
          </a:p>
          <a:p>
            <a:pPr marL="546497" lvl="1" indent="-203597">
              <a:spcBef>
                <a:spcPct val="35000"/>
              </a:spcBef>
              <a:buFont typeface="Wingdings" pitchFamily="2" charset="2"/>
              <a:buChar char="Ø"/>
            </a:pPr>
            <a:r>
              <a:rPr lang="en-GB" altLang="en-US" sz="1800" i="0" dirty="0">
                <a:solidFill>
                  <a:prstClr val="black"/>
                </a:solidFill>
                <a:latin typeface="Calibri" pitchFamily="34" charset="0"/>
                <a:cs typeface="Arial" charset="0"/>
              </a:rPr>
              <a:t>Change </a:t>
            </a:r>
            <a:r>
              <a:rPr lang="en-GB" altLang="en-US" sz="1800" i="0" dirty="0" err="1">
                <a:solidFill>
                  <a:prstClr val="black"/>
                </a:solidFill>
                <a:latin typeface="Calibri" pitchFamily="34" charset="0"/>
                <a:cs typeface="Arial" charset="0"/>
              </a:rPr>
              <a:t>mindset</a:t>
            </a:r>
            <a:r>
              <a:rPr lang="en-GB" altLang="en-US" sz="1800" i="0" dirty="0">
                <a:solidFill>
                  <a:prstClr val="black"/>
                </a:solidFill>
                <a:latin typeface="Calibri" pitchFamily="34" charset="0"/>
                <a:cs typeface="Arial" charset="0"/>
              </a:rPr>
              <a:t>/goals of researchers (pipeline)</a:t>
            </a:r>
          </a:p>
          <a:p>
            <a:pPr marL="546497" lvl="1" indent="-203597">
              <a:spcBef>
                <a:spcPct val="35000"/>
              </a:spcBef>
              <a:buFont typeface="Wingdings" pitchFamily="2" charset="2"/>
              <a:buChar char="Ø"/>
            </a:pPr>
            <a:r>
              <a:rPr lang="en-GB" altLang="en-US" sz="1800" b="1" i="0" dirty="0">
                <a:solidFill>
                  <a:prstClr val="black"/>
                </a:solidFill>
                <a:latin typeface="Calibri" pitchFamily="34" charset="0"/>
                <a:cs typeface="Arial" charset="0"/>
              </a:rPr>
              <a:t>Develop innovation and entrepreneurship skills and supports</a:t>
            </a:r>
          </a:p>
          <a:p>
            <a:pPr marL="203597" indent="-203597">
              <a:spcBef>
                <a:spcPct val="35000"/>
              </a:spcBef>
              <a:buFont typeface="Wingdings" pitchFamily="2" charset="2"/>
              <a:buChar char="Ø"/>
            </a:pPr>
            <a:endParaRPr lang="en-GB" altLang="en-US" sz="1800" b="1" i="0" dirty="0">
              <a:solidFill>
                <a:prstClr val="black"/>
              </a:solidFill>
              <a:latin typeface="Calibri" pitchFamily="34" charset="0"/>
              <a:cs typeface="Arial" charset="0"/>
            </a:endParaRPr>
          </a:p>
          <a:p>
            <a:pPr marL="203597" indent="-203597">
              <a:spcBef>
                <a:spcPct val="35000"/>
              </a:spcBef>
              <a:buFont typeface="Wingdings" pitchFamily="2" charset="2"/>
              <a:buChar char="Ø"/>
            </a:pPr>
            <a:r>
              <a:rPr lang="en-GB" altLang="en-US" sz="1800" b="1" i="0" dirty="0">
                <a:solidFill>
                  <a:prstClr val="black"/>
                </a:solidFill>
                <a:latin typeface="Calibri" pitchFamily="34" charset="0"/>
                <a:cs typeface="Arial" charset="0"/>
              </a:rPr>
              <a:t> Identify and commercialise IP developed in RPO</a:t>
            </a:r>
          </a:p>
          <a:p>
            <a:pPr marL="546497" lvl="1" indent="-203597">
              <a:spcBef>
                <a:spcPct val="35000"/>
              </a:spcBef>
              <a:buFont typeface="Wingdings" pitchFamily="2" charset="2"/>
              <a:buChar char="Ø"/>
            </a:pPr>
            <a:r>
              <a:rPr lang="en-GB" altLang="en-US" sz="1800" i="0" dirty="0">
                <a:solidFill>
                  <a:srgbClr val="000000"/>
                </a:solidFill>
                <a:latin typeface="Calibri" pitchFamily="34" charset="0"/>
                <a:cs typeface="Arial" charset="0"/>
              </a:rPr>
              <a:t>Support</a:t>
            </a:r>
            <a:r>
              <a:rPr lang="en-GB" altLang="en-US" sz="1800" i="0" dirty="0">
                <a:solidFill>
                  <a:prstClr val="black"/>
                </a:solidFill>
                <a:latin typeface="Calibri" pitchFamily="34" charset="0"/>
                <a:cs typeface="Arial" charset="0"/>
              </a:rPr>
              <a:t> - to turn knowledge into money (licence/spinouts)</a:t>
            </a:r>
          </a:p>
          <a:p>
            <a:pPr marL="203597" indent="-203597">
              <a:spcBef>
                <a:spcPct val="35000"/>
              </a:spcBef>
              <a:buFont typeface="Wingdings" pitchFamily="2" charset="2"/>
              <a:buChar char="Ø"/>
            </a:pPr>
            <a:endParaRPr lang="en-GB" altLang="en-US" sz="1800" b="1" i="0" dirty="0">
              <a:solidFill>
                <a:prstClr val="black"/>
              </a:solidFill>
              <a:latin typeface="Calibri" pitchFamily="34" charset="0"/>
              <a:cs typeface="Arial" charset="0"/>
            </a:endParaRPr>
          </a:p>
          <a:p>
            <a:pPr marL="203597" indent="-203597">
              <a:spcBef>
                <a:spcPct val="35000"/>
              </a:spcBef>
            </a:pPr>
            <a:r>
              <a:rPr lang="en-GB" altLang="en-US" sz="1800" b="1" i="0" dirty="0">
                <a:solidFill>
                  <a:srgbClr val="0070C0"/>
                </a:solidFill>
                <a:latin typeface="Calibri" pitchFamily="34" charset="0"/>
                <a:cs typeface="Arial" charset="0"/>
              </a:rPr>
              <a:t>Accelerating IMPACT....Delivering on the 3 pillars...</a:t>
            </a:r>
            <a:endParaRPr lang="en-GB" altLang="en-US" sz="1800" b="1" i="0" dirty="0">
              <a:solidFill>
                <a:prstClr val="black"/>
              </a:solidFill>
              <a:latin typeface="Calibri" pitchFamily="34" charset="0"/>
              <a:cs typeface="Arial" charset="0"/>
            </a:endParaRPr>
          </a:p>
          <a:p>
            <a:pPr marL="203597" indent="-203597">
              <a:spcBef>
                <a:spcPct val="35000"/>
              </a:spcBef>
              <a:buFont typeface="Wingdings" pitchFamily="2" charset="2"/>
              <a:buChar char="Ø"/>
            </a:pPr>
            <a:r>
              <a:rPr lang="en-GB" altLang="en-US" sz="1800" b="1" i="0" dirty="0">
                <a:solidFill>
                  <a:prstClr val="black"/>
                </a:solidFill>
                <a:latin typeface="Calibri" pitchFamily="34" charset="0"/>
                <a:cs typeface="Arial" charset="0"/>
              </a:rPr>
              <a:t> Growth and development of Knowledge Economy </a:t>
            </a:r>
          </a:p>
          <a:p>
            <a:pPr marL="546497" lvl="1" indent="-203597">
              <a:spcBef>
                <a:spcPct val="35000"/>
              </a:spcBef>
              <a:buFont typeface="Wingdings" pitchFamily="2" charset="2"/>
              <a:buChar char="Ø"/>
            </a:pPr>
            <a:r>
              <a:rPr lang="en-GB" altLang="en-US" sz="1800" b="1" i="0" dirty="0">
                <a:solidFill>
                  <a:prstClr val="black"/>
                </a:solidFill>
                <a:latin typeface="Calibri" pitchFamily="34" charset="0"/>
                <a:cs typeface="Arial" charset="0"/>
              </a:rPr>
              <a:t>Regional and National Job </a:t>
            </a:r>
            <a:r>
              <a:rPr lang="en-GB" altLang="en-US" sz="1800" b="1" i="0" dirty="0">
                <a:solidFill>
                  <a:srgbClr val="FF0000"/>
                </a:solidFill>
                <a:latin typeface="Calibri" pitchFamily="34" charset="0"/>
                <a:cs typeface="Arial" charset="0"/>
              </a:rPr>
              <a:t>RETENTION</a:t>
            </a:r>
            <a:r>
              <a:rPr lang="en-GB" altLang="en-US" sz="1800" b="1" i="0" dirty="0">
                <a:solidFill>
                  <a:prstClr val="black"/>
                </a:solidFill>
                <a:latin typeface="Calibri" pitchFamily="34" charset="0"/>
                <a:cs typeface="Arial" charset="0"/>
              </a:rPr>
              <a:t> and </a:t>
            </a:r>
            <a:r>
              <a:rPr lang="en-GB" altLang="en-US" sz="1800" b="1" i="0" dirty="0">
                <a:solidFill>
                  <a:srgbClr val="FF0000"/>
                </a:solidFill>
                <a:latin typeface="Calibri" pitchFamily="34" charset="0"/>
                <a:cs typeface="Arial" charset="0"/>
              </a:rPr>
              <a:t>CREATION</a:t>
            </a:r>
            <a:endParaRPr lang="en-US" altLang="en-US" sz="1800" b="1" i="0" dirty="0">
              <a:solidFill>
                <a:srgbClr val="FF0000"/>
              </a:solidFill>
              <a:latin typeface="Calibri" pitchFamily="34" charset="0"/>
              <a:cs typeface="Arial" charset="0"/>
            </a:endParaRPr>
          </a:p>
        </p:txBody>
      </p:sp>
      <p:pic>
        <p:nvPicPr>
          <p:cNvPr id="3" name="Picture 3" descr="image00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93984" y="0"/>
            <a:ext cx="3919848" cy="2220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37246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988390" y="3916874"/>
            <a:ext cx="6661743" cy="2400657"/>
          </a:xfrm>
          <a:prstGeom prst="rect">
            <a:avLst/>
          </a:prstGeom>
          <a:noFill/>
        </p:spPr>
        <p:txBody>
          <a:bodyPr wrap="square" rtlCol="0">
            <a:spAutoFit/>
          </a:bodyPr>
          <a:lstStyle/>
          <a:p>
            <a:r>
              <a:rPr lang="en-GB" sz="1500" b="1" dirty="0"/>
              <a:t>         </a:t>
            </a:r>
          </a:p>
          <a:p>
            <a:pPr marL="257175" indent="-257175">
              <a:buFont typeface="Arial" panose="020B0604020202020204" pitchFamily="34" charset="0"/>
              <a:buChar char="•"/>
            </a:pPr>
            <a:r>
              <a:rPr lang="en-GB" sz="1500" dirty="0"/>
              <a:t>Economically we are moving </a:t>
            </a:r>
            <a:r>
              <a:rPr lang="en-GB" sz="1500" b="1" dirty="0"/>
              <a:t>from reaction to re-invention</a:t>
            </a:r>
          </a:p>
          <a:p>
            <a:pPr marL="257175" indent="-257175">
              <a:buFont typeface="Arial" panose="020B0604020202020204" pitchFamily="34" charset="0"/>
              <a:buChar char="•"/>
            </a:pPr>
            <a:endParaRPr lang="en-GB" sz="1500" dirty="0"/>
          </a:p>
          <a:p>
            <a:pPr marL="257175" indent="-257175">
              <a:buFont typeface="Arial" panose="020B0604020202020204" pitchFamily="34" charset="0"/>
              <a:buChar char="•"/>
            </a:pPr>
            <a:r>
              <a:rPr lang="en-GB" sz="1500" b="1" dirty="0"/>
              <a:t>...”Wicked Problems”- Long Term impact on the education and research system</a:t>
            </a:r>
          </a:p>
          <a:p>
            <a:endParaRPr lang="en-GB" sz="1500" dirty="0"/>
          </a:p>
          <a:p>
            <a:pPr marL="257175" indent="-257175">
              <a:buFont typeface="Arial" panose="020B0604020202020204" pitchFamily="34" charset="0"/>
              <a:buChar char="•"/>
            </a:pPr>
            <a:r>
              <a:rPr lang="en-GB" sz="1500" b="1" dirty="0"/>
              <a:t>Climate Change...Cost of Living</a:t>
            </a:r>
            <a:r>
              <a:rPr lang="en-GB" sz="1500" dirty="0"/>
              <a:t>..25-35% of SME’s flat out to keep the lights on ...sustained by supports</a:t>
            </a:r>
          </a:p>
          <a:p>
            <a:pPr marL="257175" indent="-257175">
              <a:buFont typeface="Arial" panose="020B0604020202020204" pitchFamily="34" charset="0"/>
              <a:buChar char="•"/>
            </a:pPr>
            <a:endParaRPr lang="en-GB" sz="1500" dirty="0"/>
          </a:p>
          <a:p>
            <a:pPr marL="257175" indent="-257175">
              <a:buFont typeface="Arial" panose="020B0604020202020204" pitchFamily="34" charset="0"/>
              <a:buChar char="•"/>
            </a:pPr>
            <a:r>
              <a:rPr lang="en-GB" sz="1500" b="1" dirty="0"/>
              <a:t>Regional</a:t>
            </a:r>
            <a:r>
              <a:rPr lang="en-GB" sz="1500" dirty="0"/>
              <a:t> and </a:t>
            </a:r>
            <a:r>
              <a:rPr lang="en-GB" sz="1500" b="1" dirty="0"/>
              <a:t>National</a:t>
            </a:r>
            <a:r>
              <a:rPr lang="en-GB" sz="1500" dirty="0"/>
              <a:t> knock on effects....</a:t>
            </a:r>
            <a:endParaRPr lang="en-US" sz="1500" dirty="0"/>
          </a:p>
        </p:txBody>
      </p:sp>
      <p:sp>
        <p:nvSpPr>
          <p:cNvPr id="3" name="TextBox 2"/>
          <p:cNvSpPr txBox="1"/>
          <p:nvPr/>
        </p:nvSpPr>
        <p:spPr>
          <a:xfrm>
            <a:off x="884476" y="101600"/>
            <a:ext cx="10630190" cy="1938992"/>
          </a:xfrm>
          <a:prstGeom prst="rect">
            <a:avLst/>
          </a:prstGeom>
          <a:noFill/>
        </p:spPr>
        <p:txBody>
          <a:bodyPr wrap="square" rtlCol="0">
            <a:spAutoFit/>
          </a:bodyPr>
          <a:lstStyle/>
          <a:p>
            <a:r>
              <a:rPr lang="en-GB" sz="2400" b="1" dirty="0">
                <a:solidFill>
                  <a:srgbClr val="FF0000"/>
                </a:solidFill>
              </a:rPr>
              <a:t>The New Normal..........</a:t>
            </a:r>
            <a:r>
              <a:rPr lang="en-GB" sz="2400" b="1" dirty="0" smtClean="0">
                <a:solidFill>
                  <a:srgbClr val="FF0000"/>
                </a:solidFill>
              </a:rPr>
              <a:t>WAR’s...</a:t>
            </a:r>
            <a:r>
              <a:rPr lang="en-GB" sz="2400" b="1" dirty="0">
                <a:solidFill>
                  <a:srgbClr val="FF0000"/>
                </a:solidFill>
              </a:rPr>
              <a:t>Homeless numbers.....Energy Crisis</a:t>
            </a:r>
            <a:endParaRPr lang="en-US" sz="2400" dirty="0"/>
          </a:p>
          <a:p>
            <a:endParaRPr lang="en-US" sz="2400" dirty="0"/>
          </a:p>
          <a:p>
            <a:endParaRPr lang="en-US" sz="2400" dirty="0" smtClean="0"/>
          </a:p>
          <a:p>
            <a:r>
              <a:rPr lang="en-US" sz="2400" dirty="0" smtClean="0"/>
              <a:t>“</a:t>
            </a:r>
            <a:r>
              <a:rPr lang="en-US" sz="2400" dirty="0"/>
              <a:t>How and when will the Russia-Ukraine war …Middle East…end”.</a:t>
            </a:r>
            <a:endParaRPr lang="en-US" sz="2400" b="1" dirty="0"/>
          </a:p>
        </p:txBody>
      </p:sp>
      <p:pic>
        <p:nvPicPr>
          <p:cNvPr id="4" name="Picture 5"/>
          <p:cNvPicPr>
            <a:picLocks noChangeAspect="1" noChangeArrowheads="1"/>
          </p:cNvPicPr>
          <p:nvPr/>
        </p:nvPicPr>
        <p:blipFill>
          <a:blip r:embed="rId2" cstate="print"/>
          <a:srcRect/>
          <a:stretch>
            <a:fillRect/>
          </a:stretch>
        </p:blipFill>
        <p:spPr bwMode="auto">
          <a:xfrm>
            <a:off x="884476" y="4255913"/>
            <a:ext cx="1280067" cy="2126493"/>
          </a:xfrm>
          <a:prstGeom prst="rect">
            <a:avLst/>
          </a:prstGeom>
          <a:noFill/>
          <a:ln w="9525">
            <a:noFill/>
            <a:miter lim="800000"/>
            <a:headEnd/>
            <a:tailEnd/>
          </a:ln>
        </p:spPr>
      </p:pic>
      <p:pic>
        <p:nvPicPr>
          <p:cNvPr id="5" name="Picture 4"/>
          <p:cNvPicPr>
            <a:picLocks noChangeAspect="1" noChangeArrowheads="1"/>
          </p:cNvPicPr>
          <p:nvPr/>
        </p:nvPicPr>
        <p:blipFill>
          <a:blip r:embed="rId3" cstate="print"/>
          <a:srcRect/>
          <a:stretch>
            <a:fillRect/>
          </a:stretch>
        </p:blipFill>
        <p:spPr bwMode="auto">
          <a:xfrm>
            <a:off x="2435331" y="4255913"/>
            <a:ext cx="1783790" cy="1887844"/>
          </a:xfrm>
          <a:prstGeom prst="rect">
            <a:avLst/>
          </a:prstGeom>
          <a:noFill/>
          <a:ln w="9525">
            <a:noFill/>
            <a:miter lim="800000"/>
            <a:headEnd/>
            <a:tailEnd/>
          </a:ln>
        </p:spPr>
      </p:pic>
      <p:sp>
        <p:nvSpPr>
          <p:cNvPr id="6" name="Rectangle 5"/>
          <p:cNvSpPr/>
          <p:nvPr/>
        </p:nvSpPr>
        <p:spPr>
          <a:xfrm rot="10800000" flipH="1" flipV="1">
            <a:off x="884476" y="3794248"/>
            <a:ext cx="2039346" cy="338554"/>
          </a:xfrm>
          <a:prstGeom prst="rect">
            <a:avLst/>
          </a:prstGeom>
        </p:spPr>
        <p:txBody>
          <a:bodyPr wrap="square">
            <a:spAutoFit/>
          </a:bodyPr>
          <a:lstStyle/>
          <a:p>
            <a:r>
              <a:rPr lang="en-IE" altLang="en-US" b="1" dirty="0"/>
              <a:t>The Images </a:t>
            </a:r>
            <a:endParaRPr lang="en-US" dirty="0"/>
          </a:p>
        </p:txBody>
      </p:sp>
      <p:sp>
        <p:nvSpPr>
          <p:cNvPr id="7" name="Rectangle 6"/>
          <p:cNvSpPr/>
          <p:nvPr/>
        </p:nvSpPr>
        <p:spPr>
          <a:xfrm rot="10800000" flipV="1">
            <a:off x="2754489" y="3916874"/>
            <a:ext cx="1914744" cy="338554"/>
          </a:xfrm>
          <a:prstGeom prst="rect">
            <a:avLst/>
          </a:prstGeom>
        </p:spPr>
        <p:txBody>
          <a:bodyPr wrap="square">
            <a:spAutoFit/>
          </a:bodyPr>
          <a:lstStyle/>
          <a:p>
            <a:r>
              <a:rPr lang="en-IE" altLang="en-US" b="1" dirty="0"/>
              <a:t>The Reality </a:t>
            </a:r>
            <a:endParaRPr lang="en-US" dirty="0"/>
          </a:p>
        </p:txBody>
      </p:sp>
      <p:sp>
        <p:nvSpPr>
          <p:cNvPr id="8" name="Rectangle 7"/>
          <p:cNvSpPr/>
          <p:nvPr/>
        </p:nvSpPr>
        <p:spPr>
          <a:xfrm>
            <a:off x="1784736" y="404665"/>
            <a:ext cx="8631744" cy="584775"/>
          </a:xfrm>
          <a:prstGeom prst="rect">
            <a:avLst/>
          </a:prstGeom>
        </p:spPr>
        <p:txBody>
          <a:bodyPr wrap="square">
            <a:spAutoFit/>
          </a:bodyPr>
          <a:lstStyle/>
          <a:p>
            <a:endParaRPr lang="en-US" b="1" dirty="0">
              <a:solidFill>
                <a:srgbClr val="0A0A0A"/>
              </a:solidFill>
              <a:latin typeface="source sans pro"/>
            </a:endParaRPr>
          </a:p>
          <a:p>
            <a:endParaRPr lang="en-US" dirty="0"/>
          </a:p>
        </p:txBody>
      </p:sp>
      <p:pic>
        <p:nvPicPr>
          <p:cNvPr id="9" name="Picture 2" descr="gas flar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88389" y="2036534"/>
            <a:ext cx="2466603" cy="163345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img.rasset.ie/001c7841-614.jpg?ratio=1.7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98133" y="2015640"/>
            <a:ext cx="2751794" cy="1652601"/>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2164542" y="646178"/>
            <a:ext cx="8751813" cy="338554"/>
          </a:xfrm>
          <a:prstGeom prst="rect">
            <a:avLst/>
          </a:prstGeom>
        </p:spPr>
        <p:txBody>
          <a:bodyPr wrap="square">
            <a:spAutoFit/>
          </a:bodyPr>
          <a:lstStyle/>
          <a:p>
            <a:r>
              <a:rPr lang="en-US" b="1" dirty="0">
                <a:solidFill>
                  <a:srgbClr val="191919"/>
                </a:solidFill>
                <a:latin typeface="Noto Serif JP"/>
              </a:rPr>
              <a:t>Record number of homeless people in State as figure passes </a:t>
            </a:r>
            <a:r>
              <a:rPr lang="en-US" b="1" dirty="0" smtClean="0">
                <a:solidFill>
                  <a:srgbClr val="191919"/>
                </a:solidFill>
                <a:latin typeface="Noto Serif JP"/>
              </a:rPr>
              <a:t>14,000…4000 </a:t>
            </a:r>
            <a:r>
              <a:rPr lang="en-US" b="1" dirty="0">
                <a:solidFill>
                  <a:srgbClr val="191919"/>
                </a:solidFill>
                <a:latin typeface="Noto Serif JP"/>
              </a:rPr>
              <a:t>Children</a:t>
            </a:r>
            <a:endParaRPr lang="en-US" b="1" i="0" dirty="0">
              <a:solidFill>
                <a:srgbClr val="191919"/>
              </a:solidFill>
              <a:latin typeface="Noto Serif JP"/>
            </a:endParaRPr>
          </a:p>
        </p:txBody>
      </p:sp>
      <p:pic>
        <p:nvPicPr>
          <p:cNvPr id="11" name="Picture 2" descr="https://www.irishtimes.com/resizer/etUCMaBxb3Xq-CetxJO8kaTsQxk=/1600x0/filters:format(jpg):quality(70)/cloudfront-eu-central-1.images.arcpublishing.com/irishtimes/UIOPIWJNTFLCNNCHV6NG2YLVSI.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74785" y="2036533"/>
            <a:ext cx="2384777" cy="1636153"/>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2619022" y="984732"/>
            <a:ext cx="7797458" cy="338554"/>
          </a:xfrm>
          <a:prstGeom prst="rect">
            <a:avLst/>
          </a:prstGeom>
        </p:spPr>
        <p:txBody>
          <a:bodyPr wrap="square">
            <a:spAutoFit/>
          </a:bodyPr>
          <a:lstStyle/>
          <a:p>
            <a:r>
              <a:rPr lang="en-US" b="1" i="0" dirty="0">
                <a:solidFill>
                  <a:srgbClr val="171821"/>
                </a:solidFill>
                <a:latin typeface="Montserrat"/>
              </a:rPr>
              <a:t>Ireland will need up to 53,000 new homes each year as population grows</a:t>
            </a:r>
            <a:endParaRPr lang="en-US" b="1" i="0" dirty="0">
              <a:solidFill>
                <a:srgbClr val="171821"/>
              </a:solidFill>
              <a:effectLst/>
              <a:latin typeface="Montserrat"/>
            </a:endParaRPr>
          </a:p>
        </p:txBody>
      </p:sp>
    </p:spTree>
    <p:extLst>
      <p:ext uri="{BB962C8B-B14F-4D97-AF65-F5344CB8AC3E}">
        <p14:creationId xmlns:p14="http://schemas.microsoft.com/office/powerpoint/2010/main" val="1025248395"/>
      </p:ext>
    </p:extLst>
  </p:cSld>
  <p:clrMapOvr>
    <a:masterClrMapping/>
  </p:clrMapOvr>
  <mc:AlternateContent xmlns:mc="http://schemas.openxmlformats.org/markup-compatibility/2006" xmlns:p14="http://schemas.microsoft.com/office/powerpoint/2010/main">
    <mc:Choice Requires="p14">
      <p:transition spd="slow" p14:dur="2000" advTm="46584"/>
    </mc:Choice>
    <mc:Fallback xmlns="">
      <p:transition spd="slow" advTm="46584"/>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a:xfrm>
            <a:off x="1703512" y="476673"/>
            <a:ext cx="8316912" cy="5256213"/>
          </a:xfrm>
        </p:spPr>
        <p:txBody>
          <a:bodyPr/>
          <a:lstStyle/>
          <a:p>
            <a:pPr>
              <a:lnSpc>
                <a:spcPct val="80000"/>
              </a:lnSpc>
            </a:pPr>
            <a:endParaRPr lang="en-GB" altLang="en-US" b="1" dirty="0"/>
          </a:p>
          <a:p>
            <a:pPr>
              <a:lnSpc>
                <a:spcPct val="80000"/>
              </a:lnSpc>
            </a:pPr>
            <a:endParaRPr lang="en-GB" altLang="en-US" b="1" dirty="0"/>
          </a:p>
          <a:p>
            <a:pPr>
              <a:lnSpc>
                <a:spcPct val="80000"/>
              </a:lnSpc>
            </a:pPr>
            <a:endParaRPr lang="en-GB" altLang="en-US" b="1" dirty="0"/>
          </a:p>
          <a:p>
            <a:pPr>
              <a:lnSpc>
                <a:spcPct val="80000"/>
              </a:lnSpc>
            </a:pPr>
            <a:endParaRPr lang="en-GB" altLang="en-US" b="1" dirty="0"/>
          </a:p>
          <a:p>
            <a:r>
              <a:rPr lang="en-GB" altLang="en-US" b="1" dirty="0" err="1"/>
              <a:t>Mutebutton</a:t>
            </a:r>
            <a:r>
              <a:rPr lang="en-GB" altLang="en-US" b="1" dirty="0"/>
              <a:t>/</a:t>
            </a:r>
            <a:r>
              <a:rPr lang="en-GB" altLang="en-US" b="1" dirty="0" err="1"/>
              <a:t>NeuroMod</a:t>
            </a:r>
            <a:r>
              <a:rPr lang="en-GB" altLang="en-US" b="1" dirty="0"/>
              <a:t> Limited</a:t>
            </a:r>
            <a:r>
              <a:rPr lang="en-GB" altLang="en-US" dirty="0"/>
              <a:t>, </a:t>
            </a:r>
            <a:r>
              <a:rPr lang="en-GB" altLang="en-US" sz="1600" dirty="0"/>
              <a:t>founded by Dr. Ross O’Neill from the Hamilton Institute, to commercialise technology developed by Ross, Dr. Paul O’Grady and Prof. Barak </a:t>
            </a:r>
            <a:r>
              <a:rPr lang="en-GB" altLang="en-US" sz="1600" dirty="0" err="1"/>
              <a:t>Pearlmutter</a:t>
            </a:r>
            <a:r>
              <a:rPr lang="en-GB" altLang="en-US" sz="1600" dirty="0"/>
              <a:t>. The technology is set to </a:t>
            </a:r>
            <a:r>
              <a:rPr lang="en-GB" altLang="en-US" sz="1600" b="1" dirty="0"/>
              <a:t>revolutionise the treatment of tinnitus</a:t>
            </a:r>
            <a:r>
              <a:rPr lang="en-GB" altLang="en-US" sz="1600" dirty="0"/>
              <a:t>, a debilitating disorder in which </a:t>
            </a:r>
            <a:r>
              <a:rPr lang="en-GB" altLang="en-US" sz="1600" b="1" dirty="0"/>
              <a:t>the sufferer perceives pathological noise, created by the sufferer’s brain </a:t>
            </a:r>
            <a:r>
              <a:rPr lang="en-GB" altLang="en-US" sz="1600" dirty="0"/>
              <a:t>in response to incomplete audio input from imperfect hearing. </a:t>
            </a:r>
          </a:p>
          <a:p>
            <a:r>
              <a:rPr lang="en-US" sz="1600" dirty="0" err="1"/>
              <a:t>Neuromod</a:t>
            </a:r>
            <a:r>
              <a:rPr lang="en-US" sz="1600" dirty="0"/>
              <a:t> is a medical device company formed to advance the science of bi-modal </a:t>
            </a:r>
            <a:r>
              <a:rPr lang="en-US" sz="1600" dirty="0" err="1"/>
              <a:t>neuromodulation</a:t>
            </a:r>
            <a:r>
              <a:rPr lang="en-US" sz="1600" dirty="0"/>
              <a:t>.</a:t>
            </a:r>
          </a:p>
          <a:p>
            <a:r>
              <a:rPr lang="en-US" sz="1600" dirty="0"/>
              <a:t>We are committed to delivering treatments that significantly reduce the suffering of underserved patient populations who live with chronic and debilitating conditions globally. Our goal is to design products that </a:t>
            </a:r>
            <a:r>
              <a:rPr lang="en-US" sz="1600" b="1" dirty="0"/>
              <a:t>empower patients to take control of their own treatment, delivering targeted therapies that integrate seamlessly into a modern lifestyle</a:t>
            </a:r>
            <a:r>
              <a:rPr lang="en-US" sz="1600" dirty="0"/>
              <a:t>.</a:t>
            </a:r>
          </a:p>
          <a:p>
            <a:r>
              <a:rPr lang="en-US" sz="1600" dirty="0" err="1"/>
              <a:t>Neuromod</a:t>
            </a:r>
            <a:r>
              <a:rPr lang="en-US" sz="1600" dirty="0"/>
              <a:t> has developed and patented a </a:t>
            </a:r>
            <a:r>
              <a:rPr lang="en-US" sz="1600" b="1" dirty="0"/>
              <a:t>bi-modal </a:t>
            </a:r>
            <a:r>
              <a:rPr lang="en-US" sz="1600" b="1" dirty="0" err="1"/>
              <a:t>neuromodulation</a:t>
            </a:r>
            <a:r>
              <a:rPr lang="en-US" sz="1600" b="1" dirty="0"/>
              <a:t> technology </a:t>
            </a:r>
            <a:r>
              <a:rPr lang="en-US" sz="1600" dirty="0"/>
              <a:t>that it is evaluating for neurological disorders including chronic tinnitus, a condition affecting 10% of the adult population and commonly known as 'ringing in the ears'.</a:t>
            </a:r>
          </a:p>
          <a:p>
            <a:pPr>
              <a:lnSpc>
                <a:spcPct val="80000"/>
              </a:lnSpc>
            </a:pPr>
            <a:endParaRPr lang="en-GB" altLang="en-US" sz="2000" dirty="0"/>
          </a:p>
          <a:p>
            <a:pPr>
              <a:lnSpc>
                <a:spcPct val="80000"/>
              </a:lnSpc>
            </a:pPr>
            <a:endParaRPr lang="en-GB" altLang="en-US" sz="2000" dirty="0"/>
          </a:p>
          <a:p>
            <a:pPr>
              <a:lnSpc>
                <a:spcPct val="80000"/>
              </a:lnSpc>
            </a:pPr>
            <a:r>
              <a:rPr lang="en-GB" altLang="en-US" sz="2000" dirty="0"/>
              <a:t>.</a:t>
            </a:r>
            <a:endParaRPr lang="en-US" altLang="en-US" sz="2000" dirty="0"/>
          </a:p>
          <a:p>
            <a:endParaRPr lang="en-IE" dirty="0"/>
          </a:p>
        </p:txBody>
      </p:sp>
      <p:sp>
        <p:nvSpPr>
          <p:cNvPr id="3" name="Text Placeholder 2"/>
          <p:cNvSpPr>
            <a:spLocks noGrp="1"/>
          </p:cNvSpPr>
          <p:nvPr>
            <p:ph type="body" sz="quarter" idx="13"/>
          </p:nvPr>
        </p:nvSpPr>
        <p:spPr/>
        <p:txBody>
          <a:bodyPr/>
          <a:lstStyle/>
          <a:p>
            <a:endParaRPr lang="en-IE" dirty="0"/>
          </a:p>
        </p:txBody>
      </p:sp>
      <p:pic>
        <p:nvPicPr>
          <p:cNvPr id="4" name="Picture 5" descr="C:\Users\lkane\Desktop\neuromod.png"/>
          <p:cNvPicPr>
            <a:picLocks noChangeAspect="1" noChangeArrowheads="1"/>
          </p:cNvPicPr>
          <p:nvPr/>
        </p:nvPicPr>
        <p:blipFill>
          <a:blip r:embed="rId2" cstate="print"/>
          <a:srcRect/>
          <a:stretch>
            <a:fillRect/>
          </a:stretch>
        </p:blipFill>
        <p:spPr bwMode="auto">
          <a:xfrm>
            <a:off x="1703512" y="0"/>
            <a:ext cx="8856984" cy="1800200"/>
          </a:xfrm>
          <a:prstGeom prst="rect">
            <a:avLst/>
          </a:prstGeom>
          <a:noFill/>
          <a:ln w="9525">
            <a:noFill/>
            <a:miter lim="800000"/>
            <a:headEnd/>
            <a:tailEnd/>
          </a:ln>
        </p:spPr>
      </p:pic>
    </p:spTree>
    <p:extLst>
      <p:ext uri="{BB962C8B-B14F-4D97-AF65-F5344CB8AC3E}">
        <p14:creationId xmlns:p14="http://schemas.microsoft.com/office/powerpoint/2010/main" val="1787559216"/>
      </p:ext>
    </p:extLst>
  </p:cSld>
  <p:clrMapOvr>
    <a:masterClrMapping/>
  </p:clrMapOvr>
  <mc:AlternateContent xmlns:mc="http://schemas.openxmlformats.org/markup-compatibility/2006" xmlns:p14="http://schemas.microsoft.com/office/powerpoint/2010/main">
    <mc:Choice Requires="p14">
      <p:transition spd="slow" p14:dur="2000" advTm="116763"/>
    </mc:Choice>
    <mc:Fallback xmlns="">
      <p:transition spd="slow" advTm="116763"/>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738489" y="332658"/>
            <a:ext cx="3781447" cy="2800767"/>
          </a:xfrm>
          <a:prstGeom prst="rect">
            <a:avLst/>
          </a:prstGeom>
        </p:spPr>
        <p:txBody>
          <a:bodyPr wrap="square">
            <a:spAutoFit/>
          </a:bodyPr>
          <a:lstStyle/>
          <a:p>
            <a:r>
              <a:rPr lang="en-US" b="1" dirty="0">
                <a:solidFill>
                  <a:srgbClr val="2E3391"/>
                </a:solidFill>
                <a:latin typeface="inherit"/>
              </a:rPr>
              <a:t>Convenient and easy to use, </a:t>
            </a:r>
            <a:r>
              <a:rPr lang="en-US" b="1" dirty="0" err="1">
                <a:solidFill>
                  <a:srgbClr val="2E3391"/>
                </a:solidFill>
                <a:latin typeface="inherit"/>
              </a:rPr>
              <a:t>Lenire</a:t>
            </a:r>
            <a:r>
              <a:rPr lang="en-US" b="1" baseline="30000" dirty="0">
                <a:solidFill>
                  <a:srgbClr val="2E3391"/>
                </a:solidFill>
                <a:latin typeface="inherit"/>
              </a:rPr>
              <a:t>®</a:t>
            </a:r>
            <a:r>
              <a:rPr lang="en-US" b="1" dirty="0">
                <a:solidFill>
                  <a:srgbClr val="2E3391"/>
                </a:solidFill>
                <a:latin typeface="inherit"/>
              </a:rPr>
              <a:t> can provide sustainable relief from tinnitus.</a:t>
            </a:r>
          </a:p>
          <a:p>
            <a:endParaRPr lang="en-US" b="1" dirty="0">
              <a:solidFill>
                <a:srgbClr val="2E3391"/>
              </a:solidFill>
              <a:latin typeface="inherit"/>
            </a:endParaRPr>
          </a:p>
          <a:p>
            <a:r>
              <a:rPr lang="en-US" b="1" cap="all" dirty="0">
                <a:solidFill>
                  <a:srgbClr val="90278E"/>
                </a:solidFill>
                <a:latin typeface="inherit"/>
              </a:rPr>
              <a:t>IS LENIRE</a:t>
            </a:r>
            <a:r>
              <a:rPr lang="en-US" b="1" cap="all" baseline="30000" dirty="0">
                <a:solidFill>
                  <a:srgbClr val="90278E"/>
                </a:solidFill>
                <a:latin typeface="inherit"/>
              </a:rPr>
              <a:t>®</a:t>
            </a:r>
            <a:r>
              <a:rPr lang="en-US" b="1" cap="all" dirty="0">
                <a:solidFill>
                  <a:srgbClr val="90278E"/>
                </a:solidFill>
                <a:latin typeface="inherit"/>
              </a:rPr>
              <a:t> RIGHT FOR YOU?</a:t>
            </a:r>
            <a:endParaRPr lang="en-US" dirty="0">
              <a:solidFill>
                <a:srgbClr val="2E3391"/>
              </a:solidFill>
              <a:latin typeface="inherit"/>
            </a:endParaRPr>
          </a:p>
          <a:p>
            <a:r>
              <a:rPr lang="en-US" dirty="0" err="1">
                <a:solidFill>
                  <a:srgbClr val="2E3391"/>
                </a:solidFill>
                <a:latin typeface="inherit"/>
              </a:rPr>
              <a:t>Lenire</a:t>
            </a:r>
            <a:r>
              <a:rPr lang="en-US" baseline="30000" dirty="0">
                <a:solidFill>
                  <a:srgbClr val="2E3391"/>
                </a:solidFill>
                <a:latin typeface="inherit"/>
              </a:rPr>
              <a:t>®</a:t>
            </a:r>
            <a:r>
              <a:rPr lang="en-US" dirty="0">
                <a:solidFill>
                  <a:srgbClr val="2E3391"/>
                </a:solidFill>
                <a:latin typeface="inherit"/>
              </a:rPr>
              <a:t> is a non-invasive home-use medical device that has CE-mark certification for the treatment of tinnitus under the supervision of an appropriately qualified healthcare professional.</a:t>
            </a:r>
            <a:endParaRPr lang="en-US" i="0" dirty="0">
              <a:solidFill>
                <a:srgbClr val="2E3391"/>
              </a:solidFill>
              <a:latin typeface="inherit"/>
            </a:endParaRPr>
          </a:p>
        </p:txBody>
      </p:sp>
      <p:pic>
        <p:nvPicPr>
          <p:cNvPr id="4" name="Picture 3"/>
          <p:cNvPicPr>
            <a:picLocks noChangeAspect="1"/>
          </p:cNvPicPr>
          <p:nvPr/>
        </p:nvPicPr>
        <p:blipFill>
          <a:blip r:embed="rId2"/>
          <a:stretch>
            <a:fillRect/>
          </a:stretch>
        </p:blipFill>
        <p:spPr>
          <a:xfrm>
            <a:off x="5591946" y="332658"/>
            <a:ext cx="4680519" cy="6192687"/>
          </a:xfrm>
          <a:prstGeom prst="rect">
            <a:avLst/>
          </a:prstGeom>
        </p:spPr>
      </p:pic>
      <p:sp>
        <p:nvSpPr>
          <p:cNvPr id="5" name="Rectangle 4"/>
          <p:cNvSpPr/>
          <p:nvPr/>
        </p:nvSpPr>
        <p:spPr>
          <a:xfrm rot="10800000" flipV="1">
            <a:off x="1847528" y="4352330"/>
            <a:ext cx="3312368" cy="1569660"/>
          </a:xfrm>
          <a:prstGeom prst="rect">
            <a:avLst/>
          </a:prstGeom>
        </p:spPr>
        <p:txBody>
          <a:bodyPr wrap="square">
            <a:spAutoFit/>
          </a:bodyPr>
          <a:lstStyle/>
          <a:p>
            <a:r>
              <a:rPr lang="en-US" dirty="0">
                <a:solidFill>
                  <a:srgbClr val="FF0000"/>
                </a:solidFill>
                <a:latin typeface="Circular"/>
              </a:rPr>
              <a:t>Signals are coordinated through the </a:t>
            </a:r>
            <a:r>
              <a:rPr lang="en-US" dirty="0" err="1">
                <a:solidFill>
                  <a:srgbClr val="FF0000"/>
                </a:solidFill>
                <a:latin typeface="Circular"/>
              </a:rPr>
              <a:t>Lenire</a:t>
            </a:r>
            <a:r>
              <a:rPr lang="en-US" baseline="30000" dirty="0">
                <a:solidFill>
                  <a:srgbClr val="FF0000"/>
                </a:solidFill>
                <a:latin typeface="Circular"/>
              </a:rPr>
              <a:t>®</a:t>
            </a:r>
            <a:r>
              <a:rPr lang="en-US" dirty="0">
                <a:solidFill>
                  <a:srgbClr val="FF0000"/>
                </a:solidFill>
                <a:latin typeface="Circular"/>
              </a:rPr>
              <a:t> control device, which plays soothing sounds through the recommended headphones while sending electrical pulse signals through the </a:t>
            </a:r>
            <a:r>
              <a:rPr lang="en-US" dirty="0" err="1">
                <a:solidFill>
                  <a:srgbClr val="FF0000"/>
                </a:solidFill>
                <a:latin typeface="Circular"/>
              </a:rPr>
              <a:t>Tonguetip</a:t>
            </a:r>
            <a:r>
              <a:rPr lang="en-US" dirty="0">
                <a:solidFill>
                  <a:srgbClr val="FF0000"/>
                </a:solidFill>
                <a:latin typeface="Circular"/>
              </a:rPr>
              <a:t>® device. </a:t>
            </a:r>
            <a:endParaRPr lang="en-US" dirty="0">
              <a:solidFill>
                <a:srgbClr val="FF0000"/>
              </a:solidFill>
            </a:endParaRPr>
          </a:p>
        </p:txBody>
      </p:sp>
    </p:spTree>
    <p:extLst>
      <p:ext uri="{BB962C8B-B14F-4D97-AF65-F5344CB8AC3E}">
        <p14:creationId xmlns:p14="http://schemas.microsoft.com/office/powerpoint/2010/main" val="2106749736"/>
      </p:ext>
    </p:extLst>
  </p:cSld>
  <p:clrMapOvr>
    <a:masterClrMapping/>
  </p:clrMapOvr>
</p:sld>
</file>

<file path=ppt/theme/theme1.xml><?xml version="1.0" encoding="utf-8"?>
<a:theme xmlns:a="http://schemas.openxmlformats.org/drawingml/2006/main" name="MaynoothWorks Widescree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ynoothWorks Widescreen" id="{264E4A20-6FD3-40B3-BA7B-B99AD31BFEAC}" vid="{D7044465-CD6B-4C75-9570-FEC722FF828B}"/>
    </a:ext>
  </a:extLst>
</a:theme>
</file>

<file path=ppt/theme/theme2.xml><?xml version="1.0" encoding="utf-8"?>
<a:theme xmlns:a="http://schemas.openxmlformats.org/drawingml/2006/main" name="Maynooth University PowerPoint Template - Burgundy - Cop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DCA973A6F18884DAEFA11384B73CDFE" ma:contentTypeVersion="15" ma:contentTypeDescription="Create a new document." ma:contentTypeScope="" ma:versionID="caae1dc0c94a120cdd882155e12e4803">
  <xsd:schema xmlns:xsd="http://www.w3.org/2001/XMLSchema" xmlns:xs="http://www.w3.org/2001/XMLSchema" xmlns:p="http://schemas.microsoft.com/office/2006/metadata/properties" xmlns:ns2="d76486fb-f578-4adf-b5fa-df83c8e2c4e0" xmlns:ns3="52b57b91-f443-4269-9335-f6c5e487c521" targetNamespace="http://schemas.microsoft.com/office/2006/metadata/properties" ma:root="true" ma:fieldsID="073b37297c5020e47b337c01497b74b1" ns2:_="" ns3:_="">
    <xsd:import namespace="d76486fb-f578-4adf-b5fa-df83c8e2c4e0"/>
    <xsd:import namespace="52b57b91-f443-4269-9335-f6c5e487c521"/>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element ref="ns3:SharedWithUsers" minOccurs="0"/>
                <xsd:element ref="ns3:SharedWithDetail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76486fb-f578-4adf-b5fa-df83c8e2c4e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5ee92b2f-d444-4214-abdd-12644e6e9ea2"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2b57b91-f443-4269-9335-f6c5e487c521"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c3efc019-96e2-4515-a5f4-96c84171c953}" ma:internalName="TaxCatchAll" ma:showField="CatchAllData" ma:web="52b57b91-f443-4269-9335-f6c5e487c521">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d76486fb-f578-4adf-b5fa-df83c8e2c4e0">
      <Terms xmlns="http://schemas.microsoft.com/office/infopath/2007/PartnerControls"/>
    </lcf76f155ced4ddcb4097134ff3c332f>
    <TaxCatchAll xmlns="52b57b91-f443-4269-9335-f6c5e487c521" xsi:nil="true"/>
  </documentManagement>
</p:properties>
</file>

<file path=customXml/itemProps1.xml><?xml version="1.0" encoding="utf-8"?>
<ds:datastoreItem xmlns:ds="http://schemas.openxmlformats.org/officeDocument/2006/customXml" ds:itemID="{C06E92D9-5F2C-423D-A8A6-51068A9EFE2E}"/>
</file>

<file path=customXml/itemProps2.xml><?xml version="1.0" encoding="utf-8"?>
<ds:datastoreItem xmlns:ds="http://schemas.openxmlformats.org/officeDocument/2006/customXml" ds:itemID="{6CA19808-3350-4186-8B02-3571906DFC6A}">
  <ds:schemaRefs>
    <ds:schemaRef ds:uri="http://schemas.microsoft.com/sharepoint/v3/contenttype/forms"/>
  </ds:schemaRefs>
</ds:datastoreItem>
</file>

<file path=customXml/itemProps3.xml><?xml version="1.0" encoding="utf-8"?>
<ds:datastoreItem xmlns:ds="http://schemas.openxmlformats.org/officeDocument/2006/customXml" ds:itemID="{6F8C2CE7-DCB6-4AD2-A6D2-FBC8ED5BDCAB}">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http://schemas.openxmlformats.org/package/2006/metadata/core-properties"/>
    <ds:schemaRef ds:uri="5e38b597-687b-467e-8380-4a3c09561156"/>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MaynoothWorks Widescreen</Template>
  <TotalTime>1573</TotalTime>
  <Words>2087</Words>
  <Application>Microsoft Office PowerPoint</Application>
  <PresentationFormat>Widescreen</PresentationFormat>
  <Paragraphs>152</Paragraphs>
  <Slides>20</Slides>
  <Notes>0</Notes>
  <HiddenSlides>0</HiddenSlides>
  <MMClips>0</MMClips>
  <ScaleCrop>false</ScaleCrop>
  <HeadingPairs>
    <vt:vector size="6" baseType="variant">
      <vt:variant>
        <vt:lpstr>Fonts Used</vt:lpstr>
      </vt:variant>
      <vt:variant>
        <vt:i4>18</vt:i4>
      </vt:variant>
      <vt:variant>
        <vt:lpstr>Theme</vt:lpstr>
      </vt:variant>
      <vt:variant>
        <vt:i4>2</vt:i4>
      </vt:variant>
      <vt:variant>
        <vt:lpstr>Slide Titles</vt:lpstr>
      </vt:variant>
      <vt:variant>
        <vt:i4>20</vt:i4>
      </vt:variant>
    </vt:vector>
  </HeadingPairs>
  <TitlesOfParts>
    <vt:vector size="40" baseType="lpstr">
      <vt:lpstr>Arial</vt:lpstr>
      <vt:lpstr>Arial</vt:lpstr>
      <vt:lpstr>Calibri</vt:lpstr>
      <vt:lpstr>Calibri Light</vt:lpstr>
      <vt:lpstr>Circular</vt:lpstr>
      <vt:lpstr>europa</vt:lpstr>
      <vt:lpstr>Helvetica</vt:lpstr>
      <vt:lpstr>inherit</vt:lpstr>
      <vt:lpstr>Montserrat</vt:lpstr>
      <vt:lpstr>Neue Haas Grotesk Text Pro</vt:lpstr>
      <vt:lpstr>Noto Serif JP</vt:lpstr>
      <vt:lpstr>Open Sans</vt:lpstr>
      <vt:lpstr>source sans pro</vt:lpstr>
      <vt:lpstr>Symbol</vt:lpstr>
      <vt:lpstr>Times New Roman</vt:lpstr>
      <vt:lpstr>Verdana</vt:lpstr>
      <vt:lpstr>visuelt-bold</vt:lpstr>
      <vt:lpstr>Wingdings</vt:lpstr>
      <vt:lpstr>MaynoothWorks Widescreen</vt:lpstr>
      <vt:lpstr>Maynooth University PowerPoint Template - Burgundy - Copy</vt:lpstr>
      <vt:lpstr>PowerPoint Presentation</vt:lpstr>
      <vt:lpstr>PowerPoint Presentation</vt:lpstr>
      <vt:lpstr>Working across key functions to Accelerate Impact..aligned to MU Strategy</vt:lpstr>
      <vt:lpstr>Accelerating Impact……Adding Value..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However…</vt:lpstr>
      <vt:lpstr>PowerPoint Presentation</vt:lpstr>
      <vt:lpstr>PowerPoint Presentation</vt:lpstr>
      <vt:lpstr>PowerPoint Presentation</vt:lpstr>
      <vt:lpstr>PowerPoint Presentation</vt:lpstr>
      <vt:lpstr>PowerPoint Presentation</vt:lpstr>
      <vt:lpstr>GST10 Innovation and Research 2025</vt:lpstr>
      <vt:lpstr>The Challenge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Tyndall</dc:creator>
  <cp:lastModifiedBy>Paul Tyndall</cp:lastModifiedBy>
  <cp:revision>56</cp:revision>
  <cp:lastPrinted>2024-09-18T09:54:52Z</cp:lastPrinted>
  <dcterms:created xsi:type="dcterms:W3CDTF">2022-09-28T13:24:04Z</dcterms:created>
  <dcterms:modified xsi:type="dcterms:W3CDTF">2024-09-20T08:32:17Z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0x0101006DCA973A6F18884DAEFA11384B73CDFE</vt:lpwstr>
  </property>
</Properties>
</file>