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sldIdLst>
    <p:sldId id="278" r:id="rId5"/>
    <p:sldId id="257" r:id="rId6"/>
    <p:sldId id="272" r:id="rId7"/>
    <p:sldId id="280" r:id="rId8"/>
    <p:sldId id="281" r:id="rId9"/>
    <p:sldId id="282" r:id="rId10"/>
    <p:sldId id="283" r:id="rId11"/>
    <p:sldId id="293" r:id="rId12"/>
    <p:sldId id="292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79" r:id="rId21"/>
    <p:sldId id="291" r:id="rId2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nnie Fagan" initials="VF" lastIdx="2" clrIdx="0">
    <p:extLst>
      <p:ext uri="{19B8F6BF-5375-455C-9EA6-DF929625EA0E}">
        <p15:presenceInfo xmlns:p15="http://schemas.microsoft.com/office/powerpoint/2012/main" userId="S::Vinnie.Fagan@mu.ie::e1ed26ed-8fb3-4dc8-8304-5cc6842c5f5e" providerId="AD"/>
      </p:ext>
    </p:extLst>
  </p:cmAuthor>
  <p:cmAuthor id="2" name="Carol Barrett" initials="CB" lastIdx="3" clrIdx="1">
    <p:extLst>
      <p:ext uri="{19B8F6BF-5375-455C-9EA6-DF929625EA0E}">
        <p15:presenceInfo xmlns:p15="http://schemas.microsoft.com/office/powerpoint/2012/main" userId="S::Carol.Barrett@mu.ie::e988fd09-f9ce-40ea-ba11-a2f8523ea4f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2327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5C8CE-881D-43C0-819D-75299A7009FF}" v="11" dt="2024-09-23T12:16:37.9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81447" autoAdjust="0"/>
  </p:normalViewPr>
  <p:slideViewPr>
    <p:cSldViewPr snapToGrid="0">
      <p:cViewPr varScale="1">
        <p:scale>
          <a:sx n="90" d="100"/>
          <a:sy n="90" d="100"/>
        </p:scale>
        <p:origin x="12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een Lacey" userId="063a6dd2-661f-433b-a813-a48e9e5a63fe" providerId="ADAL" clId="{F4D5C8CE-881D-43C0-819D-75299A7009FF}"/>
    <pc:docChg chg="custSel modSld">
      <pc:chgData name="Noreen Lacey" userId="063a6dd2-661f-433b-a813-a48e9e5a63fe" providerId="ADAL" clId="{F4D5C8CE-881D-43C0-819D-75299A7009FF}" dt="2024-09-23T12:16:37.949" v="76"/>
      <pc:docMkLst>
        <pc:docMk/>
      </pc:docMkLst>
      <pc:sldChg chg="modSp mod">
        <pc:chgData name="Noreen Lacey" userId="063a6dd2-661f-433b-a813-a48e9e5a63fe" providerId="ADAL" clId="{F4D5C8CE-881D-43C0-819D-75299A7009FF}" dt="2024-09-20T15:34:42.699" v="28" actId="20577"/>
        <pc:sldMkLst>
          <pc:docMk/>
          <pc:sldMk cId="854894080" sldId="278"/>
        </pc:sldMkLst>
        <pc:spChg chg="mod">
          <ac:chgData name="Noreen Lacey" userId="063a6dd2-661f-433b-a813-a48e9e5a63fe" providerId="ADAL" clId="{F4D5C8CE-881D-43C0-819D-75299A7009FF}" dt="2024-09-20T15:34:42.699" v="28" actId="20577"/>
          <ac:spMkLst>
            <pc:docMk/>
            <pc:sldMk cId="854894080" sldId="278"/>
            <ac:spMk id="11" creationId="{42B5624B-E2DE-4583-AA0F-3753F54B9DD0}"/>
          </ac:spMkLst>
        </pc:spChg>
      </pc:sldChg>
      <pc:sldChg chg="addSp delSp modSp mod delAnim modAnim">
        <pc:chgData name="Noreen Lacey" userId="063a6dd2-661f-433b-a813-a48e9e5a63fe" providerId="ADAL" clId="{F4D5C8CE-881D-43C0-819D-75299A7009FF}" dt="2024-09-23T12:16:37.949" v="76"/>
        <pc:sldMkLst>
          <pc:docMk/>
          <pc:sldMk cId="1425148625" sldId="280"/>
        </pc:sldMkLst>
        <pc:spChg chg="add mod">
          <ac:chgData name="Noreen Lacey" userId="063a6dd2-661f-433b-a813-a48e9e5a63fe" providerId="ADAL" clId="{F4D5C8CE-881D-43C0-819D-75299A7009FF}" dt="2024-09-23T12:14:53.292" v="73" actId="1076"/>
          <ac:spMkLst>
            <pc:docMk/>
            <pc:sldMk cId="1425148625" sldId="280"/>
            <ac:spMk id="21" creationId="{D0995959-C55F-4D7F-BD33-4AEF5DE29BD0}"/>
          </ac:spMkLst>
        </pc:spChg>
        <pc:grpChg chg="mod topLvl">
          <ac:chgData name="Noreen Lacey" userId="063a6dd2-661f-433b-a813-a48e9e5a63fe" providerId="ADAL" clId="{F4D5C8CE-881D-43C0-819D-75299A7009FF}" dt="2024-09-23T12:16:07.425" v="74" actId="164"/>
          <ac:grpSpMkLst>
            <pc:docMk/>
            <pc:sldMk cId="1425148625" sldId="280"/>
            <ac:grpSpMk id="8" creationId="{94A587AB-F583-25AE-9A58-D96074B60CAB}"/>
          </ac:grpSpMkLst>
        </pc:grpChg>
        <pc:grpChg chg="del">
          <ac:chgData name="Noreen Lacey" userId="063a6dd2-661f-433b-a813-a48e9e5a63fe" providerId="ADAL" clId="{F4D5C8CE-881D-43C0-819D-75299A7009FF}" dt="2024-09-23T11:51:00.409" v="33" actId="478"/>
          <ac:grpSpMkLst>
            <pc:docMk/>
            <pc:sldMk cId="1425148625" sldId="280"/>
            <ac:grpSpMk id="23" creationId="{5323F8BC-1755-D47D-4676-380C24398A77}"/>
          </ac:grpSpMkLst>
        </pc:grpChg>
        <pc:grpChg chg="add mod">
          <ac:chgData name="Noreen Lacey" userId="063a6dd2-661f-433b-a813-a48e9e5a63fe" providerId="ADAL" clId="{F4D5C8CE-881D-43C0-819D-75299A7009FF}" dt="2024-09-23T12:16:07.425" v="74" actId="164"/>
          <ac:grpSpMkLst>
            <pc:docMk/>
            <pc:sldMk cId="1425148625" sldId="280"/>
            <ac:grpSpMk id="26" creationId="{7D82DC4E-10F5-04F5-4C44-F2F115079F78}"/>
          </ac:grpSpMkLst>
        </pc:grpChg>
        <pc:picChg chg="add mod">
          <ac:chgData name="Noreen Lacey" userId="063a6dd2-661f-433b-a813-a48e9e5a63fe" providerId="ADAL" clId="{F4D5C8CE-881D-43C0-819D-75299A7009FF}" dt="2024-09-23T12:16:07.425" v="74" actId="164"/>
          <ac:picMkLst>
            <pc:docMk/>
            <pc:sldMk cId="1425148625" sldId="280"/>
            <ac:picMk id="14" creationId="{7C194199-EF5A-F573-16F6-AD71EE7DE447}"/>
          </ac:picMkLst>
        </pc:picChg>
        <pc:picChg chg="del topLvl">
          <ac:chgData name="Noreen Lacey" userId="063a6dd2-661f-433b-a813-a48e9e5a63fe" providerId="ADAL" clId="{F4D5C8CE-881D-43C0-819D-75299A7009FF}" dt="2024-09-23T11:51:00.409" v="33" actId="478"/>
          <ac:picMkLst>
            <pc:docMk/>
            <pc:sldMk cId="1425148625" sldId="280"/>
            <ac:picMk id="18" creationId="{247422BB-B9EE-A7F6-C374-6A195173FAAC}"/>
          </ac:picMkLst>
        </pc:picChg>
        <pc:picChg chg="add mod">
          <ac:chgData name="Noreen Lacey" userId="063a6dd2-661f-433b-a813-a48e9e5a63fe" providerId="ADAL" clId="{F4D5C8CE-881D-43C0-819D-75299A7009FF}" dt="2024-09-23T12:16:07.425" v="74" actId="164"/>
          <ac:picMkLst>
            <pc:docMk/>
            <pc:sldMk cId="1425148625" sldId="280"/>
            <ac:picMk id="1026" creationId="{5DA5F69E-9C8F-9F43-440A-6D84D3796187}"/>
          </ac:picMkLst>
        </pc:picChg>
      </pc:sldChg>
      <pc:sldChg chg="addSp modSp mod">
        <pc:chgData name="Noreen Lacey" userId="063a6dd2-661f-433b-a813-a48e9e5a63fe" providerId="ADAL" clId="{F4D5C8CE-881D-43C0-819D-75299A7009FF}" dt="2024-09-23T11:58:34.911" v="45" actId="1076"/>
        <pc:sldMkLst>
          <pc:docMk/>
          <pc:sldMk cId="2256083064" sldId="292"/>
        </pc:sldMkLst>
        <pc:spChg chg="mod">
          <ac:chgData name="Noreen Lacey" userId="063a6dd2-661f-433b-a813-a48e9e5a63fe" providerId="ADAL" clId="{F4D5C8CE-881D-43C0-819D-75299A7009FF}" dt="2024-09-23T11:58:21.197" v="41" actId="20577"/>
          <ac:spMkLst>
            <pc:docMk/>
            <pc:sldMk cId="2256083064" sldId="292"/>
            <ac:spMk id="10" creationId="{8E22E725-613E-4FE9-8C6F-2F13CCCF56F2}"/>
          </ac:spMkLst>
        </pc:spChg>
        <pc:picChg chg="add mod">
          <ac:chgData name="Noreen Lacey" userId="063a6dd2-661f-433b-a813-a48e9e5a63fe" providerId="ADAL" clId="{F4D5C8CE-881D-43C0-819D-75299A7009FF}" dt="2024-09-23T11:58:34.911" v="45" actId="1076"/>
          <ac:picMkLst>
            <pc:docMk/>
            <pc:sldMk cId="2256083064" sldId="292"/>
            <ac:picMk id="5" creationId="{9E0D4A7E-7BDF-0DFE-027E-F2D708D97A39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E76F1A-66CE-4553-86E5-F1B8C37120E6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F036B4AF-386F-4729-BBB4-91EB59DBC57A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Mobile device</a:t>
          </a:r>
        </a:p>
      </dgm:t>
    </dgm:pt>
    <dgm:pt modelId="{9A2A8FCB-DCDD-478E-9EA6-CF685550A4AD}" type="parTrans" cxnId="{737368AD-4401-4981-BB2E-E44439C43BFC}">
      <dgm:prSet/>
      <dgm:spPr/>
      <dgm:t>
        <a:bodyPr/>
        <a:lstStyle/>
        <a:p>
          <a:endParaRPr lang="en-IE"/>
        </a:p>
      </dgm:t>
    </dgm:pt>
    <dgm:pt modelId="{3489D41A-E0A9-449B-B91F-B627C169120A}" type="sibTrans" cxnId="{737368AD-4401-4981-BB2E-E44439C43BFC}">
      <dgm:prSet/>
      <dgm:spPr/>
      <dgm:t>
        <a:bodyPr/>
        <a:lstStyle/>
        <a:p>
          <a:endParaRPr lang="en-IE" dirty="0"/>
        </a:p>
      </dgm:t>
    </dgm:pt>
    <dgm:pt modelId="{2DE3A9B6-BD37-4159-AD63-5549C23E74B3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Desktop</a:t>
          </a:r>
        </a:p>
      </dgm:t>
    </dgm:pt>
    <dgm:pt modelId="{379D4EB9-5187-4383-A4DF-BE49649EC380}" type="parTrans" cxnId="{4E1AF949-7CE0-4B63-9390-165213960C0D}">
      <dgm:prSet/>
      <dgm:spPr/>
      <dgm:t>
        <a:bodyPr/>
        <a:lstStyle/>
        <a:p>
          <a:endParaRPr lang="en-IE"/>
        </a:p>
      </dgm:t>
    </dgm:pt>
    <dgm:pt modelId="{E611153A-14DD-4DB3-8668-77F3F8FAC5EA}" type="sibTrans" cxnId="{4E1AF949-7CE0-4B63-9390-165213960C0D}">
      <dgm:prSet/>
      <dgm:spPr/>
      <dgm:t>
        <a:bodyPr/>
        <a:lstStyle/>
        <a:p>
          <a:endParaRPr lang="en-IE" dirty="0"/>
        </a:p>
      </dgm:t>
    </dgm:pt>
    <dgm:pt modelId="{972D8945-85E7-4DDB-9245-F613977847C0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I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Paper</a:t>
          </a:r>
        </a:p>
      </dgm:t>
    </dgm:pt>
    <dgm:pt modelId="{3431149F-7BF4-4B20-9A1D-476CA1EBA83E}" type="parTrans" cxnId="{EDD11CAA-D2E9-40DE-9513-03D54DC5E75C}">
      <dgm:prSet/>
      <dgm:spPr/>
      <dgm:t>
        <a:bodyPr/>
        <a:lstStyle/>
        <a:p>
          <a:endParaRPr lang="en-IE"/>
        </a:p>
      </dgm:t>
    </dgm:pt>
    <dgm:pt modelId="{5269346C-5D15-4890-A265-3E39E03025A8}" type="sibTrans" cxnId="{EDD11CAA-D2E9-40DE-9513-03D54DC5E75C}">
      <dgm:prSet/>
      <dgm:spPr/>
      <dgm:t>
        <a:bodyPr/>
        <a:lstStyle/>
        <a:p>
          <a:endParaRPr lang="en-IE"/>
        </a:p>
      </dgm:t>
    </dgm:pt>
    <dgm:pt modelId="{089D8AFB-C111-4C00-85D9-8270E7987AC2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r>
            <a:rPr lang="en-I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Sign and date &amp; Lock it up</a:t>
          </a:r>
        </a:p>
      </dgm:t>
    </dgm:pt>
    <dgm:pt modelId="{B24C1EB7-B6A6-4A56-9731-334E39264A74}" type="parTrans" cxnId="{77F1D2A8-2994-4728-8B83-C74C871B698A}">
      <dgm:prSet/>
      <dgm:spPr/>
      <dgm:t>
        <a:bodyPr/>
        <a:lstStyle/>
        <a:p>
          <a:endParaRPr lang="en-IE"/>
        </a:p>
      </dgm:t>
    </dgm:pt>
    <dgm:pt modelId="{A6560D7D-74FF-4AB0-8FBB-1DD7A91C3364}" type="sibTrans" cxnId="{77F1D2A8-2994-4728-8B83-C74C871B698A}">
      <dgm:prSet/>
      <dgm:spPr/>
      <dgm:t>
        <a:bodyPr/>
        <a:lstStyle/>
        <a:p>
          <a:endParaRPr lang="en-IE"/>
        </a:p>
      </dgm:t>
    </dgm:pt>
    <dgm:pt modelId="{CDD0BF85-9FDE-4187-85AD-296C72CAEDAB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Remove from camera, laptop, phone, recorder</a:t>
          </a:r>
        </a:p>
      </dgm:t>
    </dgm:pt>
    <dgm:pt modelId="{CB27327F-79BF-4B9B-B2E2-454003A1558F}" type="parTrans" cxnId="{E9CF3B5D-7997-4D8D-96E1-30F9655EBE92}">
      <dgm:prSet/>
      <dgm:spPr/>
      <dgm:t>
        <a:bodyPr/>
        <a:lstStyle/>
        <a:p>
          <a:endParaRPr lang="en-IE"/>
        </a:p>
      </dgm:t>
    </dgm:pt>
    <dgm:pt modelId="{309E414F-CDEC-4761-A97F-36D0DEBEBD47}" type="sibTrans" cxnId="{E9CF3B5D-7997-4D8D-96E1-30F9655EBE92}">
      <dgm:prSet/>
      <dgm:spPr/>
      <dgm:t>
        <a:bodyPr/>
        <a:lstStyle/>
        <a:p>
          <a:endParaRPr lang="en-IE"/>
        </a:p>
      </dgm:t>
    </dgm:pt>
    <dgm:pt modelId="{E9E311DA-FE5A-4B0A-8008-2803FB853F3F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I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2B4AB0-5659-4395-84F3-7F8408790458}" type="parTrans" cxnId="{68EC4F0A-8690-41F2-93C4-8DC92EA4CF59}">
      <dgm:prSet/>
      <dgm:spPr/>
      <dgm:t>
        <a:bodyPr/>
        <a:lstStyle/>
        <a:p>
          <a:endParaRPr lang="en-IE"/>
        </a:p>
      </dgm:t>
    </dgm:pt>
    <dgm:pt modelId="{9BDFEABB-E805-41E1-8898-C928E39D9265}" type="sibTrans" cxnId="{68EC4F0A-8690-41F2-93C4-8DC92EA4CF59}">
      <dgm:prSet/>
      <dgm:spPr/>
      <dgm:t>
        <a:bodyPr/>
        <a:lstStyle/>
        <a:p>
          <a:endParaRPr lang="en-IE"/>
        </a:p>
      </dgm:t>
    </dgm:pt>
    <dgm:pt modelId="{C45FB0A2-2E86-49C0-8737-4D87761ED515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r>
            <a:rPr lang="en-I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Back up to hard drive</a:t>
          </a:r>
        </a:p>
      </dgm:t>
    </dgm:pt>
    <dgm:pt modelId="{653FC878-86BE-4F26-9EA7-068DAC23D181}" type="parTrans" cxnId="{8B89FDCD-4828-4038-81AB-DF51031C2839}">
      <dgm:prSet/>
      <dgm:spPr/>
      <dgm:t>
        <a:bodyPr/>
        <a:lstStyle/>
        <a:p>
          <a:endParaRPr lang="en-IE"/>
        </a:p>
      </dgm:t>
    </dgm:pt>
    <dgm:pt modelId="{81417AC4-F937-4795-970B-FCD75293D0E6}" type="sibTrans" cxnId="{8B89FDCD-4828-4038-81AB-DF51031C2839}">
      <dgm:prSet/>
      <dgm:spPr/>
      <dgm:t>
        <a:bodyPr/>
        <a:lstStyle/>
        <a:p>
          <a:endParaRPr lang="en-IE"/>
        </a:p>
      </dgm:t>
    </dgm:pt>
    <dgm:pt modelId="{21AF674E-3E3C-480E-9717-B07D21D89177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r>
            <a:rPr lang="en-I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Remove identifiers use a ‘key’</a:t>
          </a:r>
        </a:p>
      </dgm:t>
    </dgm:pt>
    <dgm:pt modelId="{29271AFD-24C4-4974-A6B1-613207294383}" type="parTrans" cxnId="{A50FE942-CF89-4AE3-9398-ED6C047C0064}">
      <dgm:prSet/>
      <dgm:spPr/>
      <dgm:t>
        <a:bodyPr/>
        <a:lstStyle/>
        <a:p>
          <a:endParaRPr lang="en-IE"/>
        </a:p>
      </dgm:t>
    </dgm:pt>
    <dgm:pt modelId="{BD1BF5A5-F3DB-48B7-AA39-9F3A4D7C92DD}" type="sibTrans" cxnId="{A50FE942-CF89-4AE3-9398-ED6C047C0064}">
      <dgm:prSet/>
      <dgm:spPr/>
      <dgm:t>
        <a:bodyPr/>
        <a:lstStyle/>
        <a:p>
          <a:endParaRPr lang="en-IE"/>
        </a:p>
      </dgm:t>
    </dgm:pt>
    <dgm:pt modelId="{C7CD51E9-4DC0-485F-9A1D-6271215800A5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r>
            <a:rPr lang="en-I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Keep ‘key’ and data separate</a:t>
          </a:r>
        </a:p>
      </dgm:t>
    </dgm:pt>
    <dgm:pt modelId="{88CF0BFC-22BF-4155-AF04-82B0DBB90740}" type="parTrans" cxnId="{9CC53C83-3031-4D28-9CE6-F924B88CAF9F}">
      <dgm:prSet/>
      <dgm:spPr/>
      <dgm:t>
        <a:bodyPr/>
        <a:lstStyle/>
        <a:p>
          <a:endParaRPr lang="en-IE"/>
        </a:p>
      </dgm:t>
    </dgm:pt>
    <dgm:pt modelId="{6BA3C3B6-82A6-49BB-AC61-2FFE58B56E5B}" type="sibTrans" cxnId="{9CC53C83-3031-4D28-9CE6-F924B88CAF9F}">
      <dgm:prSet/>
      <dgm:spPr/>
      <dgm:t>
        <a:bodyPr/>
        <a:lstStyle/>
        <a:p>
          <a:endParaRPr lang="en-IE"/>
        </a:p>
      </dgm:t>
    </dgm:pt>
    <dgm:pt modelId="{6E7D9501-21E4-4C75-B4BD-5A68A4BD03BE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r>
            <a:rPr lang="en-I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Encrypt</a:t>
          </a:r>
        </a:p>
      </dgm:t>
    </dgm:pt>
    <dgm:pt modelId="{336E5CB1-7D56-4388-BE08-1F18A29BEFC7}" type="parTrans" cxnId="{C045DB71-2209-49D4-A049-F4A09BD1A832}">
      <dgm:prSet/>
      <dgm:spPr/>
      <dgm:t>
        <a:bodyPr/>
        <a:lstStyle/>
        <a:p>
          <a:endParaRPr lang="en-IE"/>
        </a:p>
      </dgm:t>
    </dgm:pt>
    <dgm:pt modelId="{59F95BDA-7F18-4EE5-94E1-24391B600A55}" type="sibTrans" cxnId="{C045DB71-2209-49D4-A049-F4A09BD1A832}">
      <dgm:prSet/>
      <dgm:spPr/>
      <dgm:t>
        <a:bodyPr/>
        <a:lstStyle/>
        <a:p>
          <a:endParaRPr lang="en-IE"/>
        </a:p>
      </dgm:t>
    </dgm:pt>
    <dgm:pt modelId="{11BA1C56-CE0C-469F-87EA-D97D11F69EE7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endParaRPr lang="en-IE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2B2549-8DB5-4568-8F8B-5E7BA52BEADB}" type="parTrans" cxnId="{4E82EE27-BB8F-4F6E-865D-CB3486C10B36}">
      <dgm:prSet/>
      <dgm:spPr/>
      <dgm:t>
        <a:bodyPr/>
        <a:lstStyle/>
        <a:p>
          <a:endParaRPr lang="en-IE"/>
        </a:p>
      </dgm:t>
    </dgm:pt>
    <dgm:pt modelId="{E88ECB82-53D5-4EBA-A157-96E11922605C}" type="sibTrans" cxnId="{4E82EE27-BB8F-4F6E-865D-CB3486C10B36}">
      <dgm:prSet/>
      <dgm:spPr/>
      <dgm:t>
        <a:bodyPr/>
        <a:lstStyle/>
        <a:p>
          <a:endParaRPr lang="en-IE"/>
        </a:p>
      </dgm:t>
    </dgm:pt>
    <dgm:pt modelId="{65C8A655-CBBF-44B9-8C77-9B574CFA5E41}" type="pres">
      <dgm:prSet presAssocID="{EBE76F1A-66CE-4553-86E5-F1B8C37120E6}" presName="Name0" presStyleCnt="0">
        <dgm:presLayoutVars>
          <dgm:dir/>
          <dgm:animLvl val="lvl"/>
          <dgm:resizeHandles val="exact"/>
        </dgm:presLayoutVars>
      </dgm:prSet>
      <dgm:spPr/>
    </dgm:pt>
    <dgm:pt modelId="{721DD7ED-B10D-40AE-8E46-AA2396CAF927}" type="pres">
      <dgm:prSet presAssocID="{EBE76F1A-66CE-4553-86E5-F1B8C37120E6}" presName="tSp" presStyleCnt="0"/>
      <dgm:spPr/>
    </dgm:pt>
    <dgm:pt modelId="{8F22DA3A-0E0D-4511-9F6D-27BF0F769A06}" type="pres">
      <dgm:prSet presAssocID="{EBE76F1A-66CE-4553-86E5-F1B8C37120E6}" presName="bSp" presStyleCnt="0"/>
      <dgm:spPr/>
    </dgm:pt>
    <dgm:pt modelId="{050A39FD-F1E6-4BDF-8516-06102350E173}" type="pres">
      <dgm:prSet presAssocID="{EBE76F1A-66CE-4553-86E5-F1B8C37120E6}" presName="process" presStyleCnt="0"/>
      <dgm:spPr/>
    </dgm:pt>
    <dgm:pt modelId="{C3CBE267-BF52-4D89-9C4C-0E2D711F3770}" type="pres">
      <dgm:prSet presAssocID="{F036B4AF-386F-4729-BBB4-91EB59DBC57A}" presName="composite1" presStyleCnt="0"/>
      <dgm:spPr/>
    </dgm:pt>
    <dgm:pt modelId="{66248ED3-619E-4F4A-9555-13131B272BA0}" type="pres">
      <dgm:prSet presAssocID="{F036B4AF-386F-4729-BBB4-91EB59DBC57A}" presName="dummyNode1" presStyleLbl="node1" presStyleIdx="0" presStyleCnt="3"/>
      <dgm:spPr/>
    </dgm:pt>
    <dgm:pt modelId="{90FB0CF6-1A17-460E-AE1A-91C08F93F753}" type="pres">
      <dgm:prSet presAssocID="{F036B4AF-386F-4729-BBB4-91EB59DBC57A}" presName="childNode1" presStyleLbl="bgAcc1" presStyleIdx="0" presStyleCnt="3">
        <dgm:presLayoutVars>
          <dgm:bulletEnabled val="1"/>
        </dgm:presLayoutVars>
      </dgm:prSet>
      <dgm:spPr/>
    </dgm:pt>
    <dgm:pt modelId="{2AC7EE83-C833-4C2F-B100-3F229AFA3865}" type="pres">
      <dgm:prSet presAssocID="{F036B4AF-386F-4729-BBB4-91EB59DBC57A}" presName="childNode1tx" presStyleLbl="bgAcc1" presStyleIdx="0" presStyleCnt="3">
        <dgm:presLayoutVars>
          <dgm:bulletEnabled val="1"/>
        </dgm:presLayoutVars>
      </dgm:prSet>
      <dgm:spPr/>
    </dgm:pt>
    <dgm:pt modelId="{FA6804C6-B802-463F-9A80-DF73BA341817}" type="pres">
      <dgm:prSet presAssocID="{F036B4AF-386F-4729-BBB4-91EB59DBC57A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546D6D78-EFC1-4579-88EF-A06DF4A6BC0D}" type="pres">
      <dgm:prSet presAssocID="{F036B4AF-386F-4729-BBB4-91EB59DBC57A}" presName="connSite1" presStyleCnt="0"/>
      <dgm:spPr/>
    </dgm:pt>
    <dgm:pt modelId="{C1DA7F71-C3C5-4478-87C7-5C193788C0DE}" type="pres">
      <dgm:prSet presAssocID="{3489D41A-E0A9-449B-B91F-B627C169120A}" presName="Name9" presStyleLbl="sibTrans2D1" presStyleIdx="0" presStyleCnt="2" custAng="20941640" custLinFactNeighborX="-26" custLinFactNeighborY="-2398"/>
      <dgm:spPr/>
    </dgm:pt>
    <dgm:pt modelId="{B5DAC2EC-53B8-42E1-B2E8-FBD5F11C21D5}" type="pres">
      <dgm:prSet presAssocID="{2DE3A9B6-BD37-4159-AD63-5549C23E74B3}" presName="composite2" presStyleCnt="0"/>
      <dgm:spPr/>
    </dgm:pt>
    <dgm:pt modelId="{9FEB1093-4D89-4153-A683-4028435E2FB6}" type="pres">
      <dgm:prSet presAssocID="{2DE3A9B6-BD37-4159-AD63-5549C23E74B3}" presName="dummyNode2" presStyleLbl="node1" presStyleIdx="0" presStyleCnt="3"/>
      <dgm:spPr/>
    </dgm:pt>
    <dgm:pt modelId="{52186E86-E7BC-42E4-8A91-F143C72E71F8}" type="pres">
      <dgm:prSet presAssocID="{2DE3A9B6-BD37-4159-AD63-5549C23E74B3}" presName="childNode2" presStyleLbl="bgAcc1" presStyleIdx="1" presStyleCnt="3">
        <dgm:presLayoutVars>
          <dgm:bulletEnabled val="1"/>
        </dgm:presLayoutVars>
      </dgm:prSet>
      <dgm:spPr/>
    </dgm:pt>
    <dgm:pt modelId="{AD70E547-431C-4766-85F4-2AC1D009C047}" type="pres">
      <dgm:prSet presAssocID="{2DE3A9B6-BD37-4159-AD63-5549C23E74B3}" presName="childNode2tx" presStyleLbl="bgAcc1" presStyleIdx="1" presStyleCnt="3">
        <dgm:presLayoutVars>
          <dgm:bulletEnabled val="1"/>
        </dgm:presLayoutVars>
      </dgm:prSet>
      <dgm:spPr/>
    </dgm:pt>
    <dgm:pt modelId="{F439D47E-2A87-4ABF-B5A2-859070DB81E9}" type="pres">
      <dgm:prSet presAssocID="{2DE3A9B6-BD37-4159-AD63-5549C23E74B3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053EAB86-426B-423A-9070-D2D97D16F204}" type="pres">
      <dgm:prSet presAssocID="{2DE3A9B6-BD37-4159-AD63-5549C23E74B3}" presName="connSite2" presStyleCnt="0"/>
      <dgm:spPr/>
    </dgm:pt>
    <dgm:pt modelId="{C27CCA20-C139-459A-BC9A-6BB1459A858F}" type="pres">
      <dgm:prSet presAssocID="{E611153A-14DD-4DB3-8668-77F3F8FAC5EA}" presName="Name18" presStyleLbl="sibTrans2D1" presStyleIdx="1" presStyleCnt="2"/>
      <dgm:spPr/>
    </dgm:pt>
    <dgm:pt modelId="{329B7AA6-3EE2-4133-A7C6-01D65E4C769D}" type="pres">
      <dgm:prSet presAssocID="{972D8945-85E7-4DDB-9245-F613977847C0}" presName="composite1" presStyleCnt="0"/>
      <dgm:spPr/>
    </dgm:pt>
    <dgm:pt modelId="{5542A31A-833B-4A96-8DF9-F4F273321D0B}" type="pres">
      <dgm:prSet presAssocID="{972D8945-85E7-4DDB-9245-F613977847C0}" presName="dummyNode1" presStyleLbl="node1" presStyleIdx="1" presStyleCnt="3"/>
      <dgm:spPr/>
    </dgm:pt>
    <dgm:pt modelId="{40189739-E4DF-4AD3-80D3-E4D11DB1F60A}" type="pres">
      <dgm:prSet presAssocID="{972D8945-85E7-4DDB-9245-F613977847C0}" presName="childNode1" presStyleLbl="bgAcc1" presStyleIdx="2" presStyleCnt="3" custScaleX="154196" custScaleY="139958" custLinFactNeighborX="513" custLinFactNeighborY="2713">
        <dgm:presLayoutVars>
          <dgm:bulletEnabled val="1"/>
        </dgm:presLayoutVars>
      </dgm:prSet>
      <dgm:spPr/>
    </dgm:pt>
    <dgm:pt modelId="{FB9CC587-25CA-4820-9616-DED56A84CA77}" type="pres">
      <dgm:prSet presAssocID="{972D8945-85E7-4DDB-9245-F613977847C0}" presName="childNode1tx" presStyleLbl="bgAcc1" presStyleIdx="2" presStyleCnt="3">
        <dgm:presLayoutVars>
          <dgm:bulletEnabled val="1"/>
        </dgm:presLayoutVars>
      </dgm:prSet>
      <dgm:spPr/>
    </dgm:pt>
    <dgm:pt modelId="{D4E4F80F-E53A-4B82-986A-DF3AC9D1DE81}" type="pres">
      <dgm:prSet presAssocID="{972D8945-85E7-4DDB-9245-F613977847C0}" presName="parentNode1" presStyleLbl="node1" presStyleIdx="2" presStyleCnt="3" custScaleX="112458" custScaleY="123895" custLinFactNeighborX="11742" custLinFactNeighborY="97580">
        <dgm:presLayoutVars>
          <dgm:chMax val="1"/>
          <dgm:bulletEnabled val="1"/>
        </dgm:presLayoutVars>
      </dgm:prSet>
      <dgm:spPr/>
    </dgm:pt>
    <dgm:pt modelId="{78D477B4-2636-4D41-923C-86FBE7D76539}" type="pres">
      <dgm:prSet presAssocID="{972D8945-85E7-4DDB-9245-F613977847C0}" presName="connSite1" presStyleCnt="0"/>
      <dgm:spPr/>
    </dgm:pt>
  </dgm:ptLst>
  <dgm:cxnLst>
    <dgm:cxn modelId="{3BA54307-3161-41C1-85E7-9033EF314E90}" type="presOf" srcId="{6E7D9501-21E4-4C75-B4BD-5A68A4BD03BE}" destId="{52186E86-E7BC-42E4-8A91-F143C72E71F8}" srcOrd="0" destOrd="1" presId="urn:microsoft.com/office/officeart/2005/8/layout/hProcess4"/>
    <dgm:cxn modelId="{15336008-CD5A-4CD5-BBC4-0904086E7115}" type="presOf" srcId="{21AF674E-3E3C-480E-9717-B07D21D89177}" destId="{FB9CC587-25CA-4820-9616-DED56A84CA77}" srcOrd="1" destOrd="2" presId="urn:microsoft.com/office/officeart/2005/8/layout/hProcess4"/>
    <dgm:cxn modelId="{68EC4F0A-8690-41F2-93C4-8DC92EA4CF59}" srcId="{F036B4AF-386F-4729-BBB4-91EB59DBC57A}" destId="{E9E311DA-FE5A-4B0A-8008-2803FB853F3F}" srcOrd="0" destOrd="0" parTransId="{162B4AB0-5659-4395-84F3-7F8408790458}" sibTransId="{9BDFEABB-E805-41E1-8898-C928E39D9265}"/>
    <dgm:cxn modelId="{3542D50D-299D-492C-9C8A-202EDE83FA39}" type="presOf" srcId="{E611153A-14DD-4DB3-8668-77F3F8FAC5EA}" destId="{C27CCA20-C139-459A-BC9A-6BB1459A858F}" srcOrd="0" destOrd="0" presId="urn:microsoft.com/office/officeart/2005/8/layout/hProcess4"/>
    <dgm:cxn modelId="{4E82EE27-BB8F-4F6E-865D-CB3486C10B36}" srcId="{972D8945-85E7-4DDB-9245-F613977847C0}" destId="{11BA1C56-CE0C-469F-87EA-D97D11F69EE7}" srcOrd="0" destOrd="0" parTransId="{172B2549-8DB5-4568-8F8B-5E7BA52BEADB}" sibTransId="{E88ECB82-53D5-4EBA-A157-96E11922605C}"/>
    <dgm:cxn modelId="{E10F4432-D004-4863-8296-3E321D521A9F}" type="presOf" srcId="{6E7D9501-21E4-4C75-B4BD-5A68A4BD03BE}" destId="{AD70E547-431C-4766-85F4-2AC1D009C047}" srcOrd="1" destOrd="1" presId="urn:microsoft.com/office/officeart/2005/8/layout/hProcess4"/>
    <dgm:cxn modelId="{B416EF35-1551-4735-8046-884333634A35}" type="presOf" srcId="{E9E311DA-FE5A-4B0A-8008-2803FB853F3F}" destId="{2AC7EE83-C833-4C2F-B100-3F229AFA3865}" srcOrd="1" destOrd="0" presId="urn:microsoft.com/office/officeart/2005/8/layout/hProcess4"/>
    <dgm:cxn modelId="{F618C036-63CC-4C65-9974-73360E31BD28}" type="presOf" srcId="{C7CD51E9-4DC0-485F-9A1D-6271215800A5}" destId="{FB9CC587-25CA-4820-9616-DED56A84CA77}" srcOrd="1" destOrd="3" presId="urn:microsoft.com/office/officeart/2005/8/layout/hProcess4"/>
    <dgm:cxn modelId="{ACBBCF36-93C2-4751-AAE0-C49D232F567B}" type="presOf" srcId="{C45FB0A2-2E86-49C0-8737-4D87761ED515}" destId="{52186E86-E7BC-42E4-8A91-F143C72E71F8}" srcOrd="0" destOrd="0" presId="urn:microsoft.com/office/officeart/2005/8/layout/hProcess4"/>
    <dgm:cxn modelId="{E9CF3B5D-7997-4D8D-96E1-30F9655EBE92}" srcId="{F036B4AF-386F-4729-BBB4-91EB59DBC57A}" destId="{CDD0BF85-9FDE-4187-85AD-296C72CAEDAB}" srcOrd="1" destOrd="0" parTransId="{CB27327F-79BF-4B9B-B2E2-454003A1558F}" sibTransId="{309E414F-CDEC-4761-A97F-36D0DEBEBD47}"/>
    <dgm:cxn modelId="{A50FE942-CF89-4AE3-9398-ED6C047C0064}" srcId="{972D8945-85E7-4DDB-9245-F613977847C0}" destId="{21AF674E-3E3C-480E-9717-B07D21D89177}" srcOrd="2" destOrd="0" parTransId="{29271AFD-24C4-4974-A6B1-613207294383}" sibTransId="{BD1BF5A5-F3DB-48B7-AA39-9F3A4D7C92DD}"/>
    <dgm:cxn modelId="{4E1AF949-7CE0-4B63-9390-165213960C0D}" srcId="{EBE76F1A-66CE-4553-86E5-F1B8C37120E6}" destId="{2DE3A9B6-BD37-4159-AD63-5549C23E74B3}" srcOrd="1" destOrd="0" parTransId="{379D4EB9-5187-4383-A4DF-BE49649EC380}" sibTransId="{E611153A-14DD-4DB3-8668-77F3F8FAC5EA}"/>
    <dgm:cxn modelId="{C045DB71-2209-49D4-A049-F4A09BD1A832}" srcId="{2DE3A9B6-BD37-4159-AD63-5549C23E74B3}" destId="{6E7D9501-21E4-4C75-B4BD-5A68A4BD03BE}" srcOrd="1" destOrd="0" parTransId="{336E5CB1-7D56-4388-BE08-1F18A29BEFC7}" sibTransId="{59F95BDA-7F18-4EE5-94E1-24391B600A55}"/>
    <dgm:cxn modelId="{5E7C4154-A9F9-4387-BDB0-2D1353253069}" type="presOf" srcId="{F036B4AF-386F-4729-BBB4-91EB59DBC57A}" destId="{FA6804C6-B802-463F-9A80-DF73BA341817}" srcOrd="0" destOrd="0" presId="urn:microsoft.com/office/officeart/2005/8/layout/hProcess4"/>
    <dgm:cxn modelId="{B1A0F555-B8AC-4BBB-96CB-54F8D89E341F}" type="presOf" srcId="{21AF674E-3E3C-480E-9717-B07D21D89177}" destId="{40189739-E4DF-4AD3-80D3-E4D11DB1F60A}" srcOrd="0" destOrd="2" presId="urn:microsoft.com/office/officeart/2005/8/layout/hProcess4"/>
    <dgm:cxn modelId="{475A3D78-F9B4-463E-BBB5-103413E102BA}" type="presOf" srcId="{2DE3A9B6-BD37-4159-AD63-5549C23E74B3}" destId="{F439D47E-2A87-4ABF-B5A2-859070DB81E9}" srcOrd="0" destOrd="0" presId="urn:microsoft.com/office/officeart/2005/8/layout/hProcess4"/>
    <dgm:cxn modelId="{0890BE78-45F8-47A3-B957-CC85343E0714}" type="presOf" srcId="{11BA1C56-CE0C-469F-87EA-D97D11F69EE7}" destId="{40189739-E4DF-4AD3-80D3-E4D11DB1F60A}" srcOrd="0" destOrd="0" presId="urn:microsoft.com/office/officeart/2005/8/layout/hProcess4"/>
    <dgm:cxn modelId="{9CC53C83-3031-4D28-9CE6-F924B88CAF9F}" srcId="{972D8945-85E7-4DDB-9245-F613977847C0}" destId="{C7CD51E9-4DC0-485F-9A1D-6271215800A5}" srcOrd="3" destOrd="0" parTransId="{88CF0BFC-22BF-4155-AF04-82B0DBB90740}" sibTransId="{6BA3C3B6-82A6-49BB-AC61-2FFE58B56E5B}"/>
    <dgm:cxn modelId="{B4C2B885-F64F-404E-9C6D-605227144C4E}" type="presOf" srcId="{11BA1C56-CE0C-469F-87EA-D97D11F69EE7}" destId="{FB9CC587-25CA-4820-9616-DED56A84CA77}" srcOrd="1" destOrd="0" presId="urn:microsoft.com/office/officeart/2005/8/layout/hProcess4"/>
    <dgm:cxn modelId="{966E5B8D-49D6-4726-9590-EA4D63E19F20}" type="presOf" srcId="{CDD0BF85-9FDE-4187-85AD-296C72CAEDAB}" destId="{90FB0CF6-1A17-460E-AE1A-91C08F93F753}" srcOrd="0" destOrd="1" presId="urn:microsoft.com/office/officeart/2005/8/layout/hProcess4"/>
    <dgm:cxn modelId="{5EAD6D8E-C62F-47F7-AD3C-6F165F7545BF}" type="presOf" srcId="{CDD0BF85-9FDE-4187-85AD-296C72CAEDAB}" destId="{2AC7EE83-C833-4C2F-B100-3F229AFA3865}" srcOrd="1" destOrd="1" presId="urn:microsoft.com/office/officeart/2005/8/layout/hProcess4"/>
    <dgm:cxn modelId="{63CD41A3-62DB-44BE-AA3B-07199C95C3D6}" type="presOf" srcId="{972D8945-85E7-4DDB-9245-F613977847C0}" destId="{D4E4F80F-E53A-4B82-986A-DF3AC9D1DE81}" srcOrd="0" destOrd="0" presId="urn:microsoft.com/office/officeart/2005/8/layout/hProcess4"/>
    <dgm:cxn modelId="{7A69C2A4-CE2C-46EC-A5F6-16BA70122FC3}" type="presOf" srcId="{089D8AFB-C111-4C00-85D9-8270E7987AC2}" destId="{40189739-E4DF-4AD3-80D3-E4D11DB1F60A}" srcOrd="0" destOrd="1" presId="urn:microsoft.com/office/officeart/2005/8/layout/hProcess4"/>
    <dgm:cxn modelId="{77F1D2A8-2994-4728-8B83-C74C871B698A}" srcId="{972D8945-85E7-4DDB-9245-F613977847C0}" destId="{089D8AFB-C111-4C00-85D9-8270E7987AC2}" srcOrd="1" destOrd="0" parTransId="{B24C1EB7-B6A6-4A56-9731-334E39264A74}" sibTransId="{A6560D7D-74FF-4AB0-8FBB-1DD7A91C3364}"/>
    <dgm:cxn modelId="{EDD11CAA-D2E9-40DE-9513-03D54DC5E75C}" srcId="{EBE76F1A-66CE-4553-86E5-F1B8C37120E6}" destId="{972D8945-85E7-4DDB-9245-F613977847C0}" srcOrd="2" destOrd="0" parTransId="{3431149F-7BF4-4B20-9A1D-476CA1EBA83E}" sibTransId="{5269346C-5D15-4890-A265-3E39E03025A8}"/>
    <dgm:cxn modelId="{737368AD-4401-4981-BB2E-E44439C43BFC}" srcId="{EBE76F1A-66CE-4553-86E5-F1B8C37120E6}" destId="{F036B4AF-386F-4729-BBB4-91EB59DBC57A}" srcOrd="0" destOrd="0" parTransId="{9A2A8FCB-DCDD-478E-9EA6-CF685550A4AD}" sibTransId="{3489D41A-E0A9-449B-B91F-B627C169120A}"/>
    <dgm:cxn modelId="{2AED26B7-41C2-4977-B2F6-23172B85F201}" type="presOf" srcId="{C45FB0A2-2E86-49C0-8737-4D87761ED515}" destId="{AD70E547-431C-4766-85F4-2AC1D009C047}" srcOrd="1" destOrd="0" presId="urn:microsoft.com/office/officeart/2005/8/layout/hProcess4"/>
    <dgm:cxn modelId="{29123EBF-083C-46A1-A2C9-E8FDBF5558EF}" type="presOf" srcId="{089D8AFB-C111-4C00-85D9-8270E7987AC2}" destId="{FB9CC587-25CA-4820-9616-DED56A84CA77}" srcOrd="1" destOrd="1" presId="urn:microsoft.com/office/officeart/2005/8/layout/hProcess4"/>
    <dgm:cxn modelId="{629751C0-9DF1-48BF-AB53-1E6B4DE8EA48}" type="presOf" srcId="{3489D41A-E0A9-449B-B91F-B627C169120A}" destId="{C1DA7F71-C3C5-4478-87C7-5C193788C0DE}" srcOrd="0" destOrd="0" presId="urn:microsoft.com/office/officeart/2005/8/layout/hProcess4"/>
    <dgm:cxn modelId="{8B89FDCD-4828-4038-81AB-DF51031C2839}" srcId="{2DE3A9B6-BD37-4159-AD63-5549C23E74B3}" destId="{C45FB0A2-2E86-49C0-8737-4D87761ED515}" srcOrd="0" destOrd="0" parTransId="{653FC878-86BE-4F26-9EA7-068DAC23D181}" sibTransId="{81417AC4-F937-4795-970B-FCD75293D0E6}"/>
    <dgm:cxn modelId="{C16F26F7-F52B-4C8F-8AAB-DCA01D2D2806}" type="presOf" srcId="{EBE76F1A-66CE-4553-86E5-F1B8C37120E6}" destId="{65C8A655-CBBF-44B9-8C77-9B574CFA5E41}" srcOrd="0" destOrd="0" presId="urn:microsoft.com/office/officeart/2005/8/layout/hProcess4"/>
    <dgm:cxn modelId="{9177C0F9-196B-42DE-827C-E16B8C82639B}" type="presOf" srcId="{C7CD51E9-4DC0-485F-9A1D-6271215800A5}" destId="{40189739-E4DF-4AD3-80D3-E4D11DB1F60A}" srcOrd="0" destOrd="3" presId="urn:microsoft.com/office/officeart/2005/8/layout/hProcess4"/>
    <dgm:cxn modelId="{9571AFFD-252F-407E-915E-5BB43EE98C54}" type="presOf" srcId="{E9E311DA-FE5A-4B0A-8008-2803FB853F3F}" destId="{90FB0CF6-1A17-460E-AE1A-91C08F93F753}" srcOrd="0" destOrd="0" presId="urn:microsoft.com/office/officeart/2005/8/layout/hProcess4"/>
    <dgm:cxn modelId="{4CD4DDEF-DA50-41CE-A4AC-9E127BDB049E}" type="presParOf" srcId="{65C8A655-CBBF-44B9-8C77-9B574CFA5E41}" destId="{721DD7ED-B10D-40AE-8E46-AA2396CAF927}" srcOrd="0" destOrd="0" presId="urn:microsoft.com/office/officeart/2005/8/layout/hProcess4"/>
    <dgm:cxn modelId="{0A0FB8C0-7508-45FA-BAB9-9B0A8841CAFC}" type="presParOf" srcId="{65C8A655-CBBF-44B9-8C77-9B574CFA5E41}" destId="{8F22DA3A-0E0D-4511-9F6D-27BF0F769A06}" srcOrd="1" destOrd="0" presId="urn:microsoft.com/office/officeart/2005/8/layout/hProcess4"/>
    <dgm:cxn modelId="{C1338774-E597-4F90-84F9-955BEC11B29B}" type="presParOf" srcId="{65C8A655-CBBF-44B9-8C77-9B574CFA5E41}" destId="{050A39FD-F1E6-4BDF-8516-06102350E173}" srcOrd="2" destOrd="0" presId="urn:microsoft.com/office/officeart/2005/8/layout/hProcess4"/>
    <dgm:cxn modelId="{12C03E42-F8BB-4EFB-82A0-FC1980E511FC}" type="presParOf" srcId="{050A39FD-F1E6-4BDF-8516-06102350E173}" destId="{C3CBE267-BF52-4D89-9C4C-0E2D711F3770}" srcOrd="0" destOrd="0" presId="urn:microsoft.com/office/officeart/2005/8/layout/hProcess4"/>
    <dgm:cxn modelId="{9550EE18-A174-4A13-A988-798C44674647}" type="presParOf" srcId="{C3CBE267-BF52-4D89-9C4C-0E2D711F3770}" destId="{66248ED3-619E-4F4A-9555-13131B272BA0}" srcOrd="0" destOrd="0" presId="urn:microsoft.com/office/officeart/2005/8/layout/hProcess4"/>
    <dgm:cxn modelId="{49682A97-CF9D-4FE1-A1A3-35CCEED21DD3}" type="presParOf" srcId="{C3CBE267-BF52-4D89-9C4C-0E2D711F3770}" destId="{90FB0CF6-1A17-460E-AE1A-91C08F93F753}" srcOrd="1" destOrd="0" presId="urn:microsoft.com/office/officeart/2005/8/layout/hProcess4"/>
    <dgm:cxn modelId="{2A6DBEBB-7393-4261-AF06-0FFC8CBCD295}" type="presParOf" srcId="{C3CBE267-BF52-4D89-9C4C-0E2D711F3770}" destId="{2AC7EE83-C833-4C2F-B100-3F229AFA3865}" srcOrd="2" destOrd="0" presId="urn:microsoft.com/office/officeart/2005/8/layout/hProcess4"/>
    <dgm:cxn modelId="{5AE23993-E4D5-49A6-9871-15514470F8AB}" type="presParOf" srcId="{C3CBE267-BF52-4D89-9C4C-0E2D711F3770}" destId="{FA6804C6-B802-463F-9A80-DF73BA341817}" srcOrd="3" destOrd="0" presId="urn:microsoft.com/office/officeart/2005/8/layout/hProcess4"/>
    <dgm:cxn modelId="{BCD22AE6-DDA6-4C7F-81A7-082681F0E3FC}" type="presParOf" srcId="{C3CBE267-BF52-4D89-9C4C-0E2D711F3770}" destId="{546D6D78-EFC1-4579-88EF-A06DF4A6BC0D}" srcOrd="4" destOrd="0" presId="urn:microsoft.com/office/officeart/2005/8/layout/hProcess4"/>
    <dgm:cxn modelId="{600BEE95-CD9D-456B-969C-416F80F8EF1C}" type="presParOf" srcId="{050A39FD-F1E6-4BDF-8516-06102350E173}" destId="{C1DA7F71-C3C5-4478-87C7-5C193788C0DE}" srcOrd="1" destOrd="0" presId="urn:microsoft.com/office/officeart/2005/8/layout/hProcess4"/>
    <dgm:cxn modelId="{2A5D58EB-ECB4-4C94-8614-507AB358BD6B}" type="presParOf" srcId="{050A39FD-F1E6-4BDF-8516-06102350E173}" destId="{B5DAC2EC-53B8-42E1-B2E8-FBD5F11C21D5}" srcOrd="2" destOrd="0" presId="urn:microsoft.com/office/officeart/2005/8/layout/hProcess4"/>
    <dgm:cxn modelId="{E5425905-B7DD-4756-B21C-2689367FEBB5}" type="presParOf" srcId="{B5DAC2EC-53B8-42E1-B2E8-FBD5F11C21D5}" destId="{9FEB1093-4D89-4153-A683-4028435E2FB6}" srcOrd="0" destOrd="0" presId="urn:microsoft.com/office/officeart/2005/8/layout/hProcess4"/>
    <dgm:cxn modelId="{37DD2293-70A2-442E-9E00-C7D0E971B0CC}" type="presParOf" srcId="{B5DAC2EC-53B8-42E1-B2E8-FBD5F11C21D5}" destId="{52186E86-E7BC-42E4-8A91-F143C72E71F8}" srcOrd="1" destOrd="0" presId="urn:microsoft.com/office/officeart/2005/8/layout/hProcess4"/>
    <dgm:cxn modelId="{CD2AED04-B818-4D6E-B622-117EFE42E8BB}" type="presParOf" srcId="{B5DAC2EC-53B8-42E1-B2E8-FBD5F11C21D5}" destId="{AD70E547-431C-4766-85F4-2AC1D009C047}" srcOrd="2" destOrd="0" presId="urn:microsoft.com/office/officeart/2005/8/layout/hProcess4"/>
    <dgm:cxn modelId="{7163E6D0-7428-4266-8E9E-A522B00769D2}" type="presParOf" srcId="{B5DAC2EC-53B8-42E1-B2E8-FBD5F11C21D5}" destId="{F439D47E-2A87-4ABF-B5A2-859070DB81E9}" srcOrd="3" destOrd="0" presId="urn:microsoft.com/office/officeart/2005/8/layout/hProcess4"/>
    <dgm:cxn modelId="{E7BAA4BC-426C-481B-A622-71CD3DB74F19}" type="presParOf" srcId="{B5DAC2EC-53B8-42E1-B2E8-FBD5F11C21D5}" destId="{053EAB86-426B-423A-9070-D2D97D16F204}" srcOrd="4" destOrd="0" presId="urn:microsoft.com/office/officeart/2005/8/layout/hProcess4"/>
    <dgm:cxn modelId="{038B4E93-A475-440F-A4CE-C02D0C8BD815}" type="presParOf" srcId="{050A39FD-F1E6-4BDF-8516-06102350E173}" destId="{C27CCA20-C139-459A-BC9A-6BB1459A858F}" srcOrd="3" destOrd="0" presId="urn:microsoft.com/office/officeart/2005/8/layout/hProcess4"/>
    <dgm:cxn modelId="{B715F340-2C6F-4D76-B9C7-BD1CBF7B5B33}" type="presParOf" srcId="{050A39FD-F1E6-4BDF-8516-06102350E173}" destId="{329B7AA6-3EE2-4133-A7C6-01D65E4C769D}" srcOrd="4" destOrd="0" presId="urn:microsoft.com/office/officeart/2005/8/layout/hProcess4"/>
    <dgm:cxn modelId="{BA728F4C-2C6B-4709-9954-B57EE024243A}" type="presParOf" srcId="{329B7AA6-3EE2-4133-A7C6-01D65E4C769D}" destId="{5542A31A-833B-4A96-8DF9-F4F273321D0B}" srcOrd="0" destOrd="0" presId="urn:microsoft.com/office/officeart/2005/8/layout/hProcess4"/>
    <dgm:cxn modelId="{16CB9F45-024F-4E1E-B391-2BF422E0EDA3}" type="presParOf" srcId="{329B7AA6-3EE2-4133-A7C6-01D65E4C769D}" destId="{40189739-E4DF-4AD3-80D3-E4D11DB1F60A}" srcOrd="1" destOrd="0" presId="urn:microsoft.com/office/officeart/2005/8/layout/hProcess4"/>
    <dgm:cxn modelId="{2C70810E-AF5C-4192-A60E-928CB0E72AB0}" type="presParOf" srcId="{329B7AA6-3EE2-4133-A7C6-01D65E4C769D}" destId="{FB9CC587-25CA-4820-9616-DED56A84CA77}" srcOrd="2" destOrd="0" presId="urn:microsoft.com/office/officeart/2005/8/layout/hProcess4"/>
    <dgm:cxn modelId="{F19E2276-6CCD-400F-B0D2-B80D9CEA6D2B}" type="presParOf" srcId="{329B7AA6-3EE2-4133-A7C6-01D65E4C769D}" destId="{D4E4F80F-E53A-4B82-986A-DF3AC9D1DE81}" srcOrd="3" destOrd="0" presId="urn:microsoft.com/office/officeart/2005/8/layout/hProcess4"/>
    <dgm:cxn modelId="{4740FDAA-B085-4CC7-860F-D1E529BFC1E4}" type="presParOf" srcId="{329B7AA6-3EE2-4133-A7C6-01D65E4C769D}" destId="{78D477B4-2636-4D41-923C-86FBE7D7653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CD378E-32AF-4A25-B227-05497EF5DA1F}" type="doc">
      <dgm:prSet loTypeId="urn:microsoft.com/office/officeart/2005/8/layout/hList7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0E8AB8C5-E0F4-4A95-BEE2-DB6D212B5A6A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I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Biomedical and Life Sciences Ethics Sub Committee</a:t>
          </a:r>
        </a:p>
      </dgm:t>
    </dgm:pt>
    <dgm:pt modelId="{D4A9EA30-799E-4660-94D6-2B41726735F9}" type="parTrans" cxnId="{EB7E21D0-ECEC-4657-A7A8-93A993444579}">
      <dgm:prSet/>
      <dgm:spPr/>
      <dgm:t>
        <a:bodyPr/>
        <a:lstStyle/>
        <a:p>
          <a:endParaRPr lang="en-IE"/>
        </a:p>
      </dgm:t>
    </dgm:pt>
    <dgm:pt modelId="{8AB9E76C-8A2B-4FCC-93ED-958DE5B5E94C}" type="sibTrans" cxnId="{EB7E21D0-ECEC-4657-A7A8-93A993444579}">
      <dgm:prSet/>
      <dgm:spPr/>
      <dgm:t>
        <a:bodyPr/>
        <a:lstStyle/>
        <a:p>
          <a:endParaRPr lang="en-IE"/>
        </a:p>
      </dgm:t>
    </dgm:pt>
    <dgm:pt modelId="{E4C82E4C-7832-4494-9897-E83A78D0EFEF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I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 Ethics Committee</a:t>
          </a:r>
        </a:p>
      </dgm:t>
    </dgm:pt>
    <dgm:pt modelId="{8F43E9B3-7D9F-4629-9C61-0FC99B5D06EE}" type="parTrans" cxnId="{4E73BB7C-A56E-458F-8FF6-72961F5F4CDD}">
      <dgm:prSet/>
      <dgm:spPr/>
      <dgm:t>
        <a:bodyPr/>
        <a:lstStyle/>
        <a:p>
          <a:endParaRPr lang="en-IE"/>
        </a:p>
      </dgm:t>
    </dgm:pt>
    <dgm:pt modelId="{49FA4C88-38FA-4140-95B8-1015322D389C}" type="sibTrans" cxnId="{4E73BB7C-A56E-458F-8FF6-72961F5F4CDD}">
      <dgm:prSet/>
      <dgm:spPr/>
      <dgm:t>
        <a:bodyPr/>
        <a:lstStyle/>
        <a:p>
          <a:endParaRPr lang="en-IE"/>
        </a:p>
      </dgm:t>
    </dgm:pt>
    <dgm:pt modelId="{2DA3E667-D6F0-4B30-81C5-A1106B691A3A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en-I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Social Research Ethics Sub Committee</a:t>
          </a:r>
        </a:p>
      </dgm:t>
    </dgm:pt>
    <dgm:pt modelId="{7FEAB98A-66E3-4FC9-AC2B-70B66A7FD5A4}" type="parTrans" cxnId="{9D98BDB2-C6BE-4D79-952C-42454C32A1F8}">
      <dgm:prSet/>
      <dgm:spPr/>
      <dgm:t>
        <a:bodyPr/>
        <a:lstStyle/>
        <a:p>
          <a:endParaRPr lang="en-IE"/>
        </a:p>
      </dgm:t>
    </dgm:pt>
    <dgm:pt modelId="{10E27639-67DB-4205-8F13-3E1B440B2848}" type="sibTrans" cxnId="{9D98BDB2-C6BE-4D79-952C-42454C32A1F8}">
      <dgm:prSet/>
      <dgm:spPr/>
      <dgm:t>
        <a:bodyPr/>
        <a:lstStyle/>
        <a:p>
          <a:endParaRPr lang="en-IE"/>
        </a:p>
      </dgm:t>
    </dgm:pt>
    <dgm:pt modelId="{3EF69878-C051-4CD4-AD51-E2DC5A6CFD29}" type="pres">
      <dgm:prSet presAssocID="{C3CD378E-32AF-4A25-B227-05497EF5DA1F}" presName="Name0" presStyleCnt="0">
        <dgm:presLayoutVars>
          <dgm:dir/>
          <dgm:resizeHandles val="exact"/>
        </dgm:presLayoutVars>
      </dgm:prSet>
      <dgm:spPr/>
    </dgm:pt>
    <dgm:pt modelId="{EFD3322B-C8E3-49B4-B82E-2A7412E596AD}" type="pres">
      <dgm:prSet presAssocID="{C3CD378E-32AF-4A25-B227-05497EF5DA1F}" presName="fgShape" presStyleLbl="fgShp" presStyleIdx="0" presStyleCnt="1" custScaleY="105442" custLinFactNeighborX="134" custLinFactNeighborY="-51020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A36D1A80-6533-45FD-A686-C240D22D6A92}" type="pres">
      <dgm:prSet presAssocID="{C3CD378E-32AF-4A25-B227-05497EF5DA1F}" presName="linComp" presStyleCnt="0"/>
      <dgm:spPr/>
    </dgm:pt>
    <dgm:pt modelId="{B77AC94B-9A6B-4E31-B049-F74648BFC5AA}" type="pres">
      <dgm:prSet presAssocID="{0E8AB8C5-E0F4-4A95-BEE2-DB6D212B5A6A}" presName="compNode" presStyleCnt="0"/>
      <dgm:spPr/>
    </dgm:pt>
    <dgm:pt modelId="{DBFCF919-3579-44FF-A014-87B24873B70A}" type="pres">
      <dgm:prSet presAssocID="{0E8AB8C5-E0F4-4A95-BEE2-DB6D212B5A6A}" presName="bkgdShape" presStyleLbl="node1" presStyleIdx="0" presStyleCnt="3"/>
      <dgm:spPr/>
    </dgm:pt>
    <dgm:pt modelId="{C8AFF801-D242-4F4B-A395-FA400E19C7BC}" type="pres">
      <dgm:prSet presAssocID="{0E8AB8C5-E0F4-4A95-BEE2-DB6D212B5A6A}" presName="nodeTx" presStyleLbl="node1" presStyleIdx="0" presStyleCnt="3">
        <dgm:presLayoutVars>
          <dgm:bulletEnabled val="1"/>
        </dgm:presLayoutVars>
      </dgm:prSet>
      <dgm:spPr/>
    </dgm:pt>
    <dgm:pt modelId="{CB32DFA7-FE64-4611-80D1-4B3DC1D7AA04}" type="pres">
      <dgm:prSet presAssocID="{0E8AB8C5-E0F4-4A95-BEE2-DB6D212B5A6A}" presName="invisiNode" presStyleLbl="node1" presStyleIdx="0" presStyleCnt="3"/>
      <dgm:spPr/>
    </dgm:pt>
    <dgm:pt modelId="{36C609E2-2DE7-4283-8E98-105FBD3A7BF0}" type="pres">
      <dgm:prSet presAssocID="{0E8AB8C5-E0F4-4A95-BEE2-DB6D212B5A6A}" presName="imagNode" presStyleLbl="fgImgPlace1" presStyleIdx="0" presStyleCnt="3" custScaleX="16101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9DBA766-7DD7-487E-8D18-77D62486AE65}" type="pres">
      <dgm:prSet presAssocID="{8AB9E76C-8A2B-4FCC-93ED-958DE5B5E94C}" presName="sibTrans" presStyleLbl="sibTrans2D1" presStyleIdx="0" presStyleCnt="0"/>
      <dgm:spPr/>
    </dgm:pt>
    <dgm:pt modelId="{435B7671-AFBC-42D6-A3C5-DAD6B1BA76F5}" type="pres">
      <dgm:prSet presAssocID="{E4C82E4C-7832-4494-9897-E83A78D0EFEF}" presName="compNode" presStyleCnt="0"/>
      <dgm:spPr/>
    </dgm:pt>
    <dgm:pt modelId="{B2DF4E4A-3096-499C-AC85-0BD5EF1CB78E}" type="pres">
      <dgm:prSet presAssocID="{E4C82E4C-7832-4494-9897-E83A78D0EFEF}" presName="bkgdShape" presStyleLbl="node1" presStyleIdx="1" presStyleCnt="3"/>
      <dgm:spPr/>
    </dgm:pt>
    <dgm:pt modelId="{533857C7-3A53-4369-A790-BB72A71EF92C}" type="pres">
      <dgm:prSet presAssocID="{E4C82E4C-7832-4494-9897-E83A78D0EFEF}" presName="nodeTx" presStyleLbl="node1" presStyleIdx="1" presStyleCnt="3">
        <dgm:presLayoutVars>
          <dgm:bulletEnabled val="1"/>
        </dgm:presLayoutVars>
      </dgm:prSet>
      <dgm:spPr/>
    </dgm:pt>
    <dgm:pt modelId="{12080905-DE54-4C79-9F65-C0832EB139AB}" type="pres">
      <dgm:prSet presAssocID="{E4C82E4C-7832-4494-9897-E83A78D0EFEF}" presName="invisiNode" presStyleLbl="node1" presStyleIdx="1" presStyleCnt="3"/>
      <dgm:spPr/>
    </dgm:pt>
    <dgm:pt modelId="{D5020BE9-B4AD-4FDB-AC4B-60CEE822D9E7}" type="pres">
      <dgm:prSet presAssocID="{E4C82E4C-7832-4494-9897-E83A78D0EFEF}" presName="imagNode" presStyleLbl="fgImgPlace1" presStyleIdx="1" presStyleCnt="3" custScaleX="177729" custScaleY="111522" custLinFactNeighborX="0" custLinFactNeighborY="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9662186-BD22-4607-BACE-8054EBC1718A}" type="pres">
      <dgm:prSet presAssocID="{49FA4C88-38FA-4140-95B8-1015322D389C}" presName="sibTrans" presStyleLbl="sibTrans2D1" presStyleIdx="0" presStyleCnt="0"/>
      <dgm:spPr/>
    </dgm:pt>
    <dgm:pt modelId="{DDFAF9E2-8709-4AEA-9422-C836A7725327}" type="pres">
      <dgm:prSet presAssocID="{2DA3E667-D6F0-4B30-81C5-A1106B691A3A}" presName="compNode" presStyleCnt="0"/>
      <dgm:spPr/>
    </dgm:pt>
    <dgm:pt modelId="{C2D5F1C4-4059-4675-9BA0-52A0EF29AAB0}" type="pres">
      <dgm:prSet presAssocID="{2DA3E667-D6F0-4B30-81C5-A1106B691A3A}" presName="bkgdShape" presStyleLbl="node1" presStyleIdx="2" presStyleCnt="3" custLinFactNeighborX="1596" custLinFactNeighborY="857"/>
      <dgm:spPr/>
    </dgm:pt>
    <dgm:pt modelId="{8E22D42A-A820-4ED2-8315-3B3869FA78F2}" type="pres">
      <dgm:prSet presAssocID="{2DA3E667-D6F0-4B30-81C5-A1106B691A3A}" presName="nodeTx" presStyleLbl="node1" presStyleIdx="2" presStyleCnt="3">
        <dgm:presLayoutVars>
          <dgm:bulletEnabled val="1"/>
        </dgm:presLayoutVars>
      </dgm:prSet>
      <dgm:spPr/>
    </dgm:pt>
    <dgm:pt modelId="{224F8E46-9288-48D8-B238-A76385AD4935}" type="pres">
      <dgm:prSet presAssocID="{2DA3E667-D6F0-4B30-81C5-A1106B691A3A}" presName="invisiNode" presStyleLbl="node1" presStyleIdx="2" presStyleCnt="3"/>
      <dgm:spPr/>
    </dgm:pt>
    <dgm:pt modelId="{BD0F86DE-1714-478D-8626-D0A5612F2237}" type="pres">
      <dgm:prSet presAssocID="{2DA3E667-D6F0-4B30-81C5-A1106B691A3A}" presName="imagNode" presStyleLbl="fgImgPlace1" presStyleIdx="2" presStyleCnt="3" custScaleX="15766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A0C9B91E-9713-43CF-8FDF-74CB8C2D86A9}" type="presOf" srcId="{2DA3E667-D6F0-4B30-81C5-A1106B691A3A}" destId="{8E22D42A-A820-4ED2-8315-3B3869FA78F2}" srcOrd="1" destOrd="0" presId="urn:microsoft.com/office/officeart/2005/8/layout/hList7#2"/>
    <dgm:cxn modelId="{3CE2E828-CF04-415B-A9BE-F19066BFE2D9}" type="presOf" srcId="{0E8AB8C5-E0F4-4A95-BEE2-DB6D212B5A6A}" destId="{C8AFF801-D242-4F4B-A395-FA400E19C7BC}" srcOrd="1" destOrd="0" presId="urn:microsoft.com/office/officeart/2005/8/layout/hList7#2"/>
    <dgm:cxn modelId="{6FBCD661-A4FD-4E89-B1D6-811789534208}" type="presOf" srcId="{49FA4C88-38FA-4140-95B8-1015322D389C}" destId="{E9662186-BD22-4607-BACE-8054EBC1718A}" srcOrd="0" destOrd="0" presId="urn:microsoft.com/office/officeart/2005/8/layout/hList7#2"/>
    <dgm:cxn modelId="{7D1C984F-8315-4181-AB92-5BF291579B8A}" type="presOf" srcId="{C3CD378E-32AF-4A25-B227-05497EF5DA1F}" destId="{3EF69878-C051-4CD4-AD51-E2DC5A6CFD29}" srcOrd="0" destOrd="0" presId="urn:microsoft.com/office/officeart/2005/8/layout/hList7#2"/>
    <dgm:cxn modelId="{D853215A-0F88-4B2F-A1D0-99410120D347}" type="presOf" srcId="{0E8AB8C5-E0F4-4A95-BEE2-DB6D212B5A6A}" destId="{DBFCF919-3579-44FF-A014-87B24873B70A}" srcOrd="0" destOrd="0" presId="urn:microsoft.com/office/officeart/2005/8/layout/hList7#2"/>
    <dgm:cxn modelId="{4E73BB7C-A56E-458F-8FF6-72961F5F4CDD}" srcId="{C3CD378E-32AF-4A25-B227-05497EF5DA1F}" destId="{E4C82E4C-7832-4494-9897-E83A78D0EFEF}" srcOrd="1" destOrd="0" parTransId="{8F43E9B3-7D9F-4629-9C61-0FC99B5D06EE}" sibTransId="{49FA4C88-38FA-4140-95B8-1015322D389C}"/>
    <dgm:cxn modelId="{277B4BA5-8549-4619-817F-D5C6C2012924}" type="presOf" srcId="{E4C82E4C-7832-4494-9897-E83A78D0EFEF}" destId="{B2DF4E4A-3096-499C-AC85-0BD5EF1CB78E}" srcOrd="0" destOrd="0" presId="urn:microsoft.com/office/officeart/2005/8/layout/hList7#2"/>
    <dgm:cxn modelId="{D4E9F4A8-79CE-4305-86B4-1C63705D2E9A}" type="presOf" srcId="{E4C82E4C-7832-4494-9897-E83A78D0EFEF}" destId="{533857C7-3A53-4369-A790-BB72A71EF92C}" srcOrd="1" destOrd="0" presId="urn:microsoft.com/office/officeart/2005/8/layout/hList7#2"/>
    <dgm:cxn modelId="{9D98BDB2-C6BE-4D79-952C-42454C32A1F8}" srcId="{C3CD378E-32AF-4A25-B227-05497EF5DA1F}" destId="{2DA3E667-D6F0-4B30-81C5-A1106B691A3A}" srcOrd="2" destOrd="0" parTransId="{7FEAB98A-66E3-4FC9-AC2B-70B66A7FD5A4}" sibTransId="{10E27639-67DB-4205-8F13-3E1B440B2848}"/>
    <dgm:cxn modelId="{EB7E21D0-ECEC-4657-A7A8-93A993444579}" srcId="{C3CD378E-32AF-4A25-B227-05497EF5DA1F}" destId="{0E8AB8C5-E0F4-4A95-BEE2-DB6D212B5A6A}" srcOrd="0" destOrd="0" parTransId="{D4A9EA30-799E-4660-94D6-2B41726735F9}" sibTransId="{8AB9E76C-8A2B-4FCC-93ED-958DE5B5E94C}"/>
    <dgm:cxn modelId="{715EB9D5-951A-4314-BC75-2712FBF9ED6D}" type="presOf" srcId="{8AB9E76C-8A2B-4FCC-93ED-958DE5B5E94C}" destId="{79DBA766-7DD7-487E-8D18-77D62486AE65}" srcOrd="0" destOrd="0" presId="urn:microsoft.com/office/officeart/2005/8/layout/hList7#2"/>
    <dgm:cxn modelId="{9C837BE0-216C-4907-8FD3-81B13F6B6184}" type="presOf" srcId="{2DA3E667-D6F0-4B30-81C5-A1106B691A3A}" destId="{C2D5F1C4-4059-4675-9BA0-52A0EF29AAB0}" srcOrd="0" destOrd="0" presId="urn:microsoft.com/office/officeart/2005/8/layout/hList7#2"/>
    <dgm:cxn modelId="{69F4EDA3-80DA-43EF-896F-F9492D08DFC5}" type="presParOf" srcId="{3EF69878-C051-4CD4-AD51-E2DC5A6CFD29}" destId="{EFD3322B-C8E3-49B4-B82E-2A7412E596AD}" srcOrd="0" destOrd="0" presId="urn:microsoft.com/office/officeart/2005/8/layout/hList7#2"/>
    <dgm:cxn modelId="{F5E94148-BA52-4695-9BCF-D02B372D5E0D}" type="presParOf" srcId="{3EF69878-C051-4CD4-AD51-E2DC5A6CFD29}" destId="{A36D1A80-6533-45FD-A686-C240D22D6A92}" srcOrd="1" destOrd="0" presId="urn:microsoft.com/office/officeart/2005/8/layout/hList7#2"/>
    <dgm:cxn modelId="{99F1FE49-C9E1-41FA-A8F6-2D580DF81D05}" type="presParOf" srcId="{A36D1A80-6533-45FD-A686-C240D22D6A92}" destId="{B77AC94B-9A6B-4E31-B049-F74648BFC5AA}" srcOrd="0" destOrd="0" presId="urn:microsoft.com/office/officeart/2005/8/layout/hList7#2"/>
    <dgm:cxn modelId="{FDF037AC-314F-4D76-A22C-46338F74D792}" type="presParOf" srcId="{B77AC94B-9A6B-4E31-B049-F74648BFC5AA}" destId="{DBFCF919-3579-44FF-A014-87B24873B70A}" srcOrd="0" destOrd="0" presId="urn:microsoft.com/office/officeart/2005/8/layout/hList7#2"/>
    <dgm:cxn modelId="{7AD5F792-7BAD-481A-9EC2-8BBA04A93096}" type="presParOf" srcId="{B77AC94B-9A6B-4E31-B049-F74648BFC5AA}" destId="{C8AFF801-D242-4F4B-A395-FA400E19C7BC}" srcOrd="1" destOrd="0" presId="urn:microsoft.com/office/officeart/2005/8/layout/hList7#2"/>
    <dgm:cxn modelId="{AC7794C7-2DAD-4992-8488-34C1B1C0C8D6}" type="presParOf" srcId="{B77AC94B-9A6B-4E31-B049-F74648BFC5AA}" destId="{CB32DFA7-FE64-4611-80D1-4B3DC1D7AA04}" srcOrd="2" destOrd="0" presId="urn:microsoft.com/office/officeart/2005/8/layout/hList7#2"/>
    <dgm:cxn modelId="{BCE06AC0-2427-4AE3-AD5C-479B4BF65DCA}" type="presParOf" srcId="{B77AC94B-9A6B-4E31-B049-F74648BFC5AA}" destId="{36C609E2-2DE7-4283-8E98-105FBD3A7BF0}" srcOrd="3" destOrd="0" presId="urn:microsoft.com/office/officeart/2005/8/layout/hList7#2"/>
    <dgm:cxn modelId="{A67E7776-28DF-404C-B916-BD32CE03D111}" type="presParOf" srcId="{A36D1A80-6533-45FD-A686-C240D22D6A92}" destId="{79DBA766-7DD7-487E-8D18-77D62486AE65}" srcOrd="1" destOrd="0" presId="urn:microsoft.com/office/officeart/2005/8/layout/hList7#2"/>
    <dgm:cxn modelId="{5AC1AAD4-A11B-4828-B8E1-4C715109F491}" type="presParOf" srcId="{A36D1A80-6533-45FD-A686-C240D22D6A92}" destId="{435B7671-AFBC-42D6-A3C5-DAD6B1BA76F5}" srcOrd="2" destOrd="0" presId="urn:microsoft.com/office/officeart/2005/8/layout/hList7#2"/>
    <dgm:cxn modelId="{D4FA2A53-276D-45C9-ACD8-0A31DE627FA5}" type="presParOf" srcId="{435B7671-AFBC-42D6-A3C5-DAD6B1BA76F5}" destId="{B2DF4E4A-3096-499C-AC85-0BD5EF1CB78E}" srcOrd="0" destOrd="0" presId="urn:microsoft.com/office/officeart/2005/8/layout/hList7#2"/>
    <dgm:cxn modelId="{3FF065C6-49A3-4E6B-A187-551DF3998F61}" type="presParOf" srcId="{435B7671-AFBC-42D6-A3C5-DAD6B1BA76F5}" destId="{533857C7-3A53-4369-A790-BB72A71EF92C}" srcOrd="1" destOrd="0" presId="urn:microsoft.com/office/officeart/2005/8/layout/hList7#2"/>
    <dgm:cxn modelId="{8A1CC28A-8240-4407-BBF6-8F251BE8245A}" type="presParOf" srcId="{435B7671-AFBC-42D6-A3C5-DAD6B1BA76F5}" destId="{12080905-DE54-4C79-9F65-C0832EB139AB}" srcOrd="2" destOrd="0" presId="urn:microsoft.com/office/officeart/2005/8/layout/hList7#2"/>
    <dgm:cxn modelId="{A6AA19FC-AA00-44E3-827B-BAC28BA9F7DD}" type="presParOf" srcId="{435B7671-AFBC-42D6-A3C5-DAD6B1BA76F5}" destId="{D5020BE9-B4AD-4FDB-AC4B-60CEE822D9E7}" srcOrd="3" destOrd="0" presId="urn:microsoft.com/office/officeart/2005/8/layout/hList7#2"/>
    <dgm:cxn modelId="{1307DC2B-37DE-4E12-92C4-9FFC6632A9FC}" type="presParOf" srcId="{A36D1A80-6533-45FD-A686-C240D22D6A92}" destId="{E9662186-BD22-4607-BACE-8054EBC1718A}" srcOrd="3" destOrd="0" presId="urn:microsoft.com/office/officeart/2005/8/layout/hList7#2"/>
    <dgm:cxn modelId="{26DB91A8-9FA2-4DAF-84EA-790ACC1CB469}" type="presParOf" srcId="{A36D1A80-6533-45FD-A686-C240D22D6A92}" destId="{DDFAF9E2-8709-4AEA-9422-C836A7725327}" srcOrd="4" destOrd="0" presId="urn:microsoft.com/office/officeart/2005/8/layout/hList7#2"/>
    <dgm:cxn modelId="{B1F280EA-0EAA-411F-BE33-7A0664C5AF4C}" type="presParOf" srcId="{DDFAF9E2-8709-4AEA-9422-C836A7725327}" destId="{C2D5F1C4-4059-4675-9BA0-52A0EF29AAB0}" srcOrd="0" destOrd="0" presId="urn:microsoft.com/office/officeart/2005/8/layout/hList7#2"/>
    <dgm:cxn modelId="{18E17353-BE63-4EAD-8729-8CBA36E4321C}" type="presParOf" srcId="{DDFAF9E2-8709-4AEA-9422-C836A7725327}" destId="{8E22D42A-A820-4ED2-8315-3B3869FA78F2}" srcOrd="1" destOrd="0" presId="urn:microsoft.com/office/officeart/2005/8/layout/hList7#2"/>
    <dgm:cxn modelId="{AA294880-4DBA-4614-9AAA-7B9CF21F6B55}" type="presParOf" srcId="{DDFAF9E2-8709-4AEA-9422-C836A7725327}" destId="{224F8E46-9288-48D8-B238-A76385AD4935}" srcOrd="2" destOrd="0" presId="urn:microsoft.com/office/officeart/2005/8/layout/hList7#2"/>
    <dgm:cxn modelId="{6CC88F1E-BDB0-413A-95B3-5F018B5DAFA0}" type="presParOf" srcId="{DDFAF9E2-8709-4AEA-9422-C836A7725327}" destId="{BD0F86DE-1714-478D-8626-D0A5612F2237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FB0CF6-1A17-460E-AE1A-91C08F93F753}">
      <dsp:nvSpPr>
        <dsp:cNvPr id="0" name=""/>
        <dsp:cNvSpPr/>
      </dsp:nvSpPr>
      <dsp:spPr>
        <a:xfrm>
          <a:off x="523422" y="978329"/>
          <a:ext cx="2279278" cy="187992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reflection blurRad="6350" stA="50000" endA="300" endPos="55000" dir="5400000" sy="-100000" algn="bl" rotWithShape="0"/>
        </a:effectLst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171450" lvl="1" indent="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IE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E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Remove from camera, laptop, phone, recorder</a:t>
          </a:r>
        </a:p>
      </dsp:txBody>
      <dsp:txXfrm>
        <a:off x="566684" y="1021591"/>
        <a:ext cx="2192754" cy="1390562"/>
      </dsp:txXfrm>
    </dsp:sp>
    <dsp:sp modelId="{C1DA7F71-C3C5-4478-87C7-5C193788C0DE}">
      <dsp:nvSpPr>
        <dsp:cNvPr id="0" name=""/>
        <dsp:cNvSpPr/>
      </dsp:nvSpPr>
      <dsp:spPr>
        <a:xfrm rot="20941640">
          <a:off x="1756034" y="1188910"/>
          <a:ext cx="2765989" cy="2765989"/>
        </a:xfrm>
        <a:prstGeom prst="leftCircularArrow">
          <a:avLst>
            <a:gd name="adj1" fmla="val 4060"/>
            <a:gd name="adj2" fmla="val 510632"/>
            <a:gd name="adj3" fmla="val 2286143"/>
            <a:gd name="adj4" fmla="val 9024489"/>
            <a:gd name="adj5" fmla="val 47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6804C6-B802-463F-9A80-DF73BA341817}">
      <dsp:nvSpPr>
        <dsp:cNvPr id="0" name=""/>
        <dsp:cNvSpPr/>
      </dsp:nvSpPr>
      <dsp:spPr>
        <a:xfrm>
          <a:off x="1029929" y="2455416"/>
          <a:ext cx="2026025" cy="805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Mobile device</a:t>
          </a:r>
        </a:p>
      </dsp:txBody>
      <dsp:txXfrm>
        <a:off x="1053527" y="2479014"/>
        <a:ext cx="1978829" cy="758487"/>
      </dsp:txXfrm>
    </dsp:sp>
    <dsp:sp modelId="{52186E86-E7BC-42E4-8A91-F143C72E71F8}">
      <dsp:nvSpPr>
        <dsp:cNvPr id="0" name=""/>
        <dsp:cNvSpPr/>
      </dsp:nvSpPr>
      <dsp:spPr>
        <a:xfrm>
          <a:off x="3590758" y="978329"/>
          <a:ext cx="2279278" cy="187992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reflection blurRad="6350" stA="50000" endA="300" endPos="55000" dir="5400000" sy="-100000" algn="bl" rotWithShape="0"/>
        </a:effectLst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Back up to hard drive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2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Encrypt</a:t>
          </a:r>
        </a:p>
      </dsp:txBody>
      <dsp:txXfrm>
        <a:off x="3634020" y="1424433"/>
        <a:ext cx="2192754" cy="1390562"/>
      </dsp:txXfrm>
    </dsp:sp>
    <dsp:sp modelId="{C27CCA20-C139-459A-BC9A-6BB1459A858F}">
      <dsp:nvSpPr>
        <dsp:cNvPr id="0" name=""/>
        <dsp:cNvSpPr/>
      </dsp:nvSpPr>
      <dsp:spPr>
        <a:xfrm>
          <a:off x="4757840" y="-441425"/>
          <a:ext cx="3780961" cy="3780961"/>
        </a:xfrm>
        <a:prstGeom prst="circularArrow">
          <a:avLst>
            <a:gd name="adj1" fmla="val 2970"/>
            <a:gd name="adj2" fmla="val 363963"/>
            <a:gd name="adj3" fmla="val 19460739"/>
            <a:gd name="adj4" fmla="val 12575723"/>
            <a:gd name="adj5" fmla="val 346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39D47E-2A87-4ABF-B5A2-859070DB81E9}">
      <dsp:nvSpPr>
        <dsp:cNvPr id="0" name=""/>
        <dsp:cNvSpPr/>
      </dsp:nvSpPr>
      <dsp:spPr>
        <a:xfrm>
          <a:off x="4097264" y="575488"/>
          <a:ext cx="2026025" cy="805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Desktop</a:t>
          </a:r>
        </a:p>
      </dsp:txBody>
      <dsp:txXfrm>
        <a:off x="4120862" y="599086"/>
        <a:ext cx="1978829" cy="758487"/>
      </dsp:txXfrm>
    </dsp:sp>
    <dsp:sp modelId="{40189739-E4DF-4AD3-80D3-E4D11DB1F60A}">
      <dsp:nvSpPr>
        <dsp:cNvPr id="0" name=""/>
        <dsp:cNvSpPr/>
      </dsp:nvSpPr>
      <dsp:spPr>
        <a:xfrm>
          <a:off x="6669786" y="608294"/>
          <a:ext cx="3514556" cy="26311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reflection blurRad="6350" stA="50000" endA="300" endPos="55000" dir="5400000" sy="-100000" algn="bl" rotWithShape="0"/>
        </a:effectLst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E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Sign and date &amp; Lock it up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Remove identifiers use a ‘key’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Keep ‘key’ and data separate</a:t>
          </a:r>
        </a:p>
      </dsp:txBody>
      <dsp:txXfrm>
        <a:off x="6730335" y="668843"/>
        <a:ext cx="3393458" cy="1946202"/>
      </dsp:txXfrm>
    </dsp:sp>
    <dsp:sp modelId="{D4E4F80F-E53A-4B82-986A-DF3AC9D1DE81}">
      <dsp:nvSpPr>
        <dsp:cNvPr id="0" name=""/>
        <dsp:cNvSpPr/>
      </dsp:nvSpPr>
      <dsp:spPr>
        <a:xfrm>
          <a:off x="7893933" y="2838386"/>
          <a:ext cx="2278427" cy="9982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Paper</a:t>
          </a:r>
        </a:p>
      </dsp:txBody>
      <dsp:txXfrm>
        <a:off x="7923169" y="2867622"/>
        <a:ext cx="2219955" cy="9397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FCF919-3579-44FF-A014-87B24873B70A}">
      <dsp:nvSpPr>
        <dsp:cNvPr id="0" name=""/>
        <dsp:cNvSpPr/>
      </dsp:nvSpPr>
      <dsp:spPr>
        <a:xfrm>
          <a:off x="1948" y="0"/>
          <a:ext cx="3031179" cy="41275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reflection blurRad="6350" stA="52000" endA="300" endPos="35000" dir="5400000" sy="-100000" algn="bl" rotWithShape="0"/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Biomedical and Life Sciences Ethics Sub Committee</a:t>
          </a:r>
        </a:p>
      </dsp:txBody>
      <dsp:txXfrm>
        <a:off x="1948" y="1651008"/>
        <a:ext cx="3031179" cy="1651008"/>
      </dsp:txXfrm>
    </dsp:sp>
    <dsp:sp modelId="{36C609E2-2DE7-4283-8E98-105FBD3A7BF0}">
      <dsp:nvSpPr>
        <dsp:cNvPr id="0" name=""/>
        <dsp:cNvSpPr/>
      </dsp:nvSpPr>
      <dsp:spPr>
        <a:xfrm>
          <a:off x="410970" y="247651"/>
          <a:ext cx="2213135" cy="137446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DF4E4A-3096-499C-AC85-0BD5EF1CB78E}">
      <dsp:nvSpPr>
        <dsp:cNvPr id="0" name=""/>
        <dsp:cNvSpPr/>
      </dsp:nvSpPr>
      <dsp:spPr>
        <a:xfrm>
          <a:off x="3124062" y="0"/>
          <a:ext cx="3031179" cy="41275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reflection blurRad="6350" stA="52000" endA="300" endPos="35000" dir="5400000" sy="-100000" algn="bl" rotWithShape="0"/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MU Ethics Committee</a:t>
          </a:r>
        </a:p>
      </dsp:txBody>
      <dsp:txXfrm>
        <a:off x="3124062" y="1651008"/>
        <a:ext cx="3031179" cy="1651008"/>
      </dsp:txXfrm>
    </dsp:sp>
    <dsp:sp modelId="{D5020BE9-B4AD-4FDB-AC4B-60CEE822D9E7}">
      <dsp:nvSpPr>
        <dsp:cNvPr id="0" name=""/>
        <dsp:cNvSpPr/>
      </dsp:nvSpPr>
      <dsp:spPr>
        <a:xfrm>
          <a:off x="3418241" y="168468"/>
          <a:ext cx="2442821" cy="153283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5F1C4-4059-4675-9BA0-52A0EF29AAB0}">
      <dsp:nvSpPr>
        <dsp:cNvPr id="0" name=""/>
        <dsp:cNvSpPr/>
      </dsp:nvSpPr>
      <dsp:spPr>
        <a:xfrm>
          <a:off x="6248125" y="0"/>
          <a:ext cx="3031179" cy="41275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reflection blurRad="6350" stA="52000" endA="300" endPos="35000" dir="5400000" sy="-100000" algn="bl" rotWithShape="0"/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Social Research Ethics Sub Committee</a:t>
          </a:r>
        </a:p>
      </dsp:txBody>
      <dsp:txXfrm>
        <a:off x="6248125" y="1651008"/>
        <a:ext cx="3031179" cy="1651008"/>
      </dsp:txXfrm>
    </dsp:sp>
    <dsp:sp modelId="{BD0F86DE-1714-478D-8626-D0A5612F2237}">
      <dsp:nvSpPr>
        <dsp:cNvPr id="0" name=""/>
        <dsp:cNvSpPr/>
      </dsp:nvSpPr>
      <dsp:spPr>
        <a:xfrm>
          <a:off x="6678214" y="247651"/>
          <a:ext cx="2167104" cy="137446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D3322B-C8E3-49B4-B82E-2A7412E596AD}">
      <dsp:nvSpPr>
        <dsp:cNvPr id="0" name=""/>
        <dsp:cNvSpPr/>
      </dsp:nvSpPr>
      <dsp:spPr>
        <a:xfrm>
          <a:off x="382611" y="2969291"/>
          <a:ext cx="8536960" cy="652821"/>
        </a:xfrm>
        <a:prstGeom prst="leftRightArrow">
          <a:avLst/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B6EA970-7D03-4435-9329-7A16B527E0FD}" type="datetimeFigureOut">
              <a:rPr lang="en-IE" smtClean="0"/>
              <a:t>23/09/2024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B5CC2FE-65EA-4EE4-97E9-B3BFE5CB2A9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1564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2517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10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77526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11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98206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12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05337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13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58718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14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4376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15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42798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16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968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2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32390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3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45043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4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67526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5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1557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6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26133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7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07125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8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15426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65887">
              <a:defRPr/>
            </a:pPr>
            <a:fld id="{B05067D6-5137-4EEA-8C71-2F14E3449BBB}" type="slidenum">
              <a:rPr lang="en-IE">
                <a:solidFill>
                  <a:prstClr val="black"/>
                </a:solidFill>
                <a:latin typeface="Calibri" panose="020F0502020204030204"/>
              </a:rPr>
              <a:pPr defTabSz="465887">
                <a:defRPr/>
              </a:pPr>
              <a:t>9</a:t>
            </a:fld>
            <a:endParaRPr lang="en-I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79631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33C7A-DABD-4748-A4FC-EA8E10A5E846}" type="datetime1">
              <a:rPr lang="en-IE" smtClean="0"/>
              <a:t>23/09/2024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074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67C4-6692-4ED3-A328-40EE8116E074}" type="datetime1">
              <a:rPr lang="en-IE" smtClean="0"/>
              <a:t>23/09/2024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51930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57FC0-4CC5-420B-B041-174553796B6F}" type="datetime1">
              <a:rPr lang="en-IE" smtClean="0"/>
              <a:t>23/09/2024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8038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5C73-9B8A-4A22-BC36-5CDE26EA8CF0}" type="datetime1">
              <a:rPr lang="en-IE" smtClean="0"/>
              <a:t>23/09/2024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0827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AC55-61F2-4278-ACE2-ECAFDC69F193}" type="datetime1">
              <a:rPr lang="en-IE" smtClean="0"/>
              <a:t>23/09/2024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37763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6AAA0-FC60-455A-89B8-F72629AD6D67}" type="datetime1">
              <a:rPr lang="en-IE" smtClean="0"/>
              <a:t>23/09/2024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15478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71CCA-30DB-40AE-97E3-610DC654A3F9}" type="datetime1">
              <a:rPr lang="en-IE" smtClean="0"/>
              <a:t>23/09/2024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6659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BEA1-1C43-48B3-83DA-3D32DB606B75}" type="datetime1">
              <a:rPr lang="en-IE" smtClean="0"/>
              <a:t>23/09/2024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41232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7E7FE-F963-44A3-98F7-E45ECDB902C6}" type="datetime1">
              <a:rPr lang="en-IE" smtClean="0"/>
              <a:t>23/09/2024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46904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D6C1-8A49-42A3-9DE7-E78DFDDF2BC9}" type="datetime1">
              <a:rPr lang="en-IE" smtClean="0"/>
              <a:t>23/09/2024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04785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5D57C-F1E6-44FF-9020-FAADFA559AD2}" type="datetime1">
              <a:rPr lang="en-IE" smtClean="0"/>
              <a:t>23/09/2024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077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639BA-1CD9-415A-A6A8-4D78F86FFA04}" type="datetime1">
              <a:rPr lang="en-IE" smtClean="0"/>
              <a:t>23/09/2024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0CF4E-5B7C-480C-864B-6AD488236C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297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hyperlink" Target="mailto:Bioresources@mu.i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.tiff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tif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.tiff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hyperlink" Target="https://ris.maynoothuniversity.ie/live/w_rms_security.login" TargetMode="External"/><Relationship Id="rId4" Type="http://schemas.openxmlformats.org/officeDocument/2006/relationships/image" Target="../media/image48.png"/><Relationship Id="rId9" Type="http://schemas.openxmlformats.org/officeDocument/2006/relationships/hyperlink" Target="mailto:risethics@mu.ie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maynoothuniversity.ie/sites/default/files/assets/document/Maynooth%20University%20%20Research%20Ethics%20Policy%20%28Updated%20March%202020%29.pdf" TargetMode="External"/><Relationship Id="rId4" Type="http://schemas.openxmlformats.org/officeDocument/2006/relationships/hyperlink" Target="https://www.maynoothuniversity.ie/sites/default/files/assets/document/MU%20Research%20Integrity%20%20Policy%20V4.0%2026%2004%20%2021_approved%20by%20Research%20Committee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tiff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dataprotection@mu.ie" TargetMode="External"/><Relationship Id="rId3" Type="http://schemas.openxmlformats.org/officeDocument/2006/relationships/image" Target="../media/image2.tiff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tif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tiff"/><Relationship Id="rId7" Type="http://schemas.openxmlformats.org/officeDocument/2006/relationships/hyperlink" Target="mailto:rsdp@mu.i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A7F631CA-FC23-4239-90AC-DCEC7811A6CB}"/>
              </a:ext>
            </a:extLst>
          </p:cNvPr>
          <p:cNvSpPr/>
          <p:nvPr/>
        </p:nvSpPr>
        <p:spPr>
          <a:xfrm>
            <a:off x="0" y="-2642"/>
            <a:ext cx="5584874" cy="6874710"/>
          </a:xfrm>
          <a:prstGeom prst="rect">
            <a:avLst/>
          </a:prstGeom>
          <a:blipFill>
            <a:blip r:embed="rId3" cstate="print"/>
            <a:stretch>
              <a:fillRect l="-8316" t="-1908" b="-1539"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4C0B4864-3FE0-4F06-90AA-F0758F17E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364" y="-2642"/>
            <a:ext cx="2171800" cy="122157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B88CBA-425A-4F21-B57C-1CE7E2494890}"/>
              </a:ext>
            </a:extLst>
          </p:cNvPr>
          <p:cNvCxnSpPr>
            <a:cxnSpLocks/>
          </p:cNvCxnSpPr>
          <p:nvPr/>
        </p:nvCxnSpPr>
        <p:spPr>
          <a:xfrm>
            <a:off x="6124136" y="6548054"/>
            <a:ext cx="5584875" cy="0"/>
          </a:xfrm>
          <a:prstGeom prst="line">
            <a:avLst/>
          </a:prstGeom>
          <a:ln w="63500">
            <a:solidFill>
              <a:srgbClr val="822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6008914" y="2422640"/>
            <a:ext cx="580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>
                <a:solidFill>
                  <a:srgbClr val="8223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Integrity &amp; Ethics</a:t>
            </a:r>
            <a:endParaRPr kumimoji="0" lang="en-IE" sz="3200" b="1" i="0" u="none" strike="noStrike" kern="1200" cap="none" spc="0" normalizeH="0" baseline="0" noProof="0" dirty="0">
              <a:ln>
                <a:noFill/>
              </a:ln>
              <a:solidFill>
                <a:srgbClr val="82232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EA1DA9-036E-4ACF-8FC9-608529C4204A}"/>
              </a:ext>
            </a:extLst>
          </p:cNvPr>
          <p:cNvSpPr txBox="1"/>
          <p:nvPr/>
        </p:nvSpPr>
        <p:spPr>
          <a:xfrm>
            <a:off x="328251" y="253145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Ollscoil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Mhá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Nuad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Maynooth University</a:t>
            </a:r>
            <a:endParaRPr kumimoji="0" lang="en-IE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2C417-D91D-4B32-82A6-F22A404AD392}"/>
              </a:ext>
            </a:extLst>
          </p:cNvPr>
          <p:cNvSpPr txBox="1"/>
          <p:nvPr/>
        </p:nvSpPr>
        <p:spPr>
          <a:xfrm>
            <a:off x="6124136" y="4769129"/>
            <a:ext cx="3594254" cy="12516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82232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Noreen Lacey BSc PhD CAPM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82232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®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30000" dirty="0">
              <a:solidFill>
                <a:srgbClr val="8223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82232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Research Development Officer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1200" cap="none" spc="0" normalizeH="0" baseline="30000" noProof="0" dirty="0">
              <a:ln>
                <a:noFill/>
              </a:ln>
              <a:solidFill>
                <a:srgbClr val="82232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30000" noProof="0" dirty="0">
                <a:ln>
                  <a:noFill/>
                </a:ln>
                <a:solidFill>
                  <a:srgbClr val="82232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Research Development Office</a:t>
            </a:r>
            <a:endParaRPr kumimoji="0" lang="en-IE" sz="2500" b="0" i="0" u="none" strike="noStrike" kern="1200" cap="none" spc="0" normalizeH="0" baseline="30000" noProof="0" dirty="0">
              <a:ln>
                <a:noFill/>
              </a:ln>
              <a:solidFill>
                <a:srgbClr val="82232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894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10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4571540" y="267905"/>
            <a:ext cx="2983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Research Ethics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52F851-3617-494C-8DB4-CCCAC055A7EC}"/>
              </a:ext>
            </a:extLst>
          </p:cNvPr>
          <p:cNvSpPr txBox="1"/>
          <p:nvPr/>
        </p:nvSpPr>
        <p:spPr>
          <a:xfrm>
            <a:off x="1118938" y="1641469"/>
            <a:ext cx="508587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37" indent="-285737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Wider context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Effects of your research on others</a:t>
            </a:r>
          </a:p>
          <a:p>
            <a:pPr marL="800060" lvl="1" indent="-342882"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Human participants</a:t>
            </a:r>
          </a:p>
          <a:p>
            <a:pPr marL="800060" lvl="1" indent="-342882"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Animals</a:t>
            </a:r>
          </a:p>
          <a:p>
            <a:pPr marL="800060" lvl="1" indent="-342882">
              <a:buFont typeface="Wingdings" panose="05000000000000000000" pitchFamily="2" charset="2"/>
              <a:buChar char="Ø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060" lvl="1" indent="-342882">
              <a:buFont typeface="Wingdings" panose="05000000000000000000" pitchFamily="2" charset="2"/>
              <a:buChar char="Ø"/>
            </a:pPr>
            <a:endParaRPr lang="en-I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IE" sz="2400" dirty="0">
                <a:latin typeface="Arial" panose="020B0604020202020204" pitchFamily="34" charset="0"/>
                <a:cs typeface="Arial" panose="020B0604020202020204" pitchFamily="34" charset="0"/>
              </a:rPr>
              <a:t>&amp; you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9" descr="C:\Users\cbarrett\AppData\Local\Microsoft\Windows\Temporary Internet Files\Content.IE5\S4N1HT04\MP900424428[1].jpg">
            <a:extLst>
              <a:ext uri="{FF2B5EF4-FFF2-40B4-BE49-F238E27FC236}">
                <a16:creationId xmlns:a16="http://schemas.microsoft.com/office/drawing/2014/main" id="{C0A22C9A-E4C7-4A32-BBDB-C79793533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0601" y="1126958"/>
            <a:ext cx="3304827" cy="2424399"/>
          </a:xfrm>
          <a:prstGeom prst="rect">
            <a:avLst/>
          </a:prstGeom>
          <a:noFill/>
        </p:spPr>
      </p:pic>
      <p:pic>
        <p:nvPicPr>
          <p:cNvPr id="20" name="Picture 8" descr="C:\Users\cbarrett\AppData\Local\Microsoft\Windows\Temporary Internet Files\Content.IE5\S4N1HT04\MP900439582[1].jpg">
            <a:extLst>
              <a:ext uri="{FF2B5EF4-FFF2-40B4-BE49-F238E27FC236}">
                <a16:creationId xmlns:a16="http://schemas.microsoft.com/office/drawing/2014/main" id="{D2D105A3-E192-4F75-9E40-96A539487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0607" y="3163457"/>
            <a:ext cx="2140419" cy="1426947"/>
          </a:xfrm>
          <a:prstGeom prst="rect">
            <a:avLst/>
          </a:prstGeom>
          <a:noFill/>
        </p:spPr>
      </p:pic>
      <p:pic>
        <p:nvPicPr>
          <p:cNvPr id="21" name="Picture 20" descr="C:\Users\cbarrett\AppData\Local\Microsoft\Windows\Temporary Internet Files\Content.IE5\L41OMKW3\MP900314407[1].jpg">
            <a:extLst>
              <a:ext uri="{FF2B5EF4-FFF2-40B4-BE49-F238E27FC236}">
                <a16:creationId xmlns:a16="http://schemas.microsoft.com/office/drawing/2014/main" id="{61CF9BC9-8180-457B-93DE-2BD02D4FE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92068" y="4132701"/>
            <a:ext cx="1625987" cy="1008112"/>
          </a:xfrm>
          <a:prstGeom prst="rect">
            <a:avLst/>
          </a:prstGeom>
          <a:noFill/>
        </p:spPr>
      </p:pic>
      <p:pic>
        <p:nvPicPr>
          <p:cNvPr id="22" name="Picture 2" descr="C:\Users\Rowan\Documents\Maynooth\Powerpoint Template\K7917 - Maynooth University_PowerPoint (Burgundy) Option 1-2-1.jpg">
            <a:extLst>
              <a:ext uri="{FF2B5EF4-FFF2-40B4-BE49-F238E27FC236}">
                <a16:creationId xmlns:a16="http://schemas.microsoft.com/office/drawing/2014/main" id="{84176F93-9A9E-480B-AA62-6CF8C7E3D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82" r="-2"/>
          <a:stretch>
            <a:fillRect/>
          </a:stretch>
        </p:blipFill>
        <p:spPr bwMode="auto">
          <a:xfrm>
            <a:off x="2785467" y="3967300"/>
            <a:ext cx="125508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3464AC2-D4FA-4C4B-ACCA-D157477C3B80}"/>
              </a:ext>
            </a:extLst>
          </p:cNvPr>
          <p:cNvSpPr txBox="1"/>
          <p:nvPr/>
        </p:nvSpPr>
        <p:spPr>
          <a:xfrm>
            <a:off x="2785468" y="6056322"/>
            <a:ext cx="60979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b="1" dirty="0"/>
              <a:t>GST15- </a:t>
            </a:r>
            <a:r>
              <a:rPr lang="en-US" b="1" dirty="0">
                <a:solidFill>
                  <a:srgbClr val="000000"/>
                </a:solidFill>
              </a:rPr>
              <a:t>Ethics &amp; Academic Practice For Research Students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4231218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11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3374103" y="267905"/>
            <a:ext cx="5378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rights of your participants</a:t>
            </a:r>
            <a:endParaRPr lang="en-IE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73D7DD6-21A6-4FBE-B551-DAC19B77D078}"/>
              </a:ext>
            </a:extLst>
          </p:cNvPr>
          <p:cNvGrpSpPr/>
          <p:nvPr/>
        </p:nvGrpSpPr>
        <p:grpSpPr>
          <a:xfrm>
            <a:off x="514945" y="1256980"/>
            <a:ext cx="3451512" cy="2314587"/>
            <a:chOff x="5466" y="475558"/>
            <a:chExt cx="2041625" cy="1524030"/>
          </a:xfrm>
        </p:grpSpPr>
        <p:sp>
          <p:nvSpPr>
            <p:cNvPr id="41" name="Round Same Side Corner Rectangle 31">
              <a:extLst>
                <a:ext uri="{FF2B5EF4-FFF2-40B4-BE49-F238E27FC236}">
                  <a16:creationId xmlns:a16="http://schemas.microsoft.com/office/drawing/2014/main" id="{B4759BE4-3729-4E11-A31D-675237F2DF95}"/>
                </a:ext>
              </a:extLst>
            </p:cNvPr>
            <p:cNvSpPr/>
            <p:nvPr/>
          </p:nvSpPr>
          <p:spPr>
            <a:xfrm>
              <a:off x="5466" y="475558"/>
              <a:ext cx="2041625" cy="1524030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42" name="Round Same Side Corner Rectangle 4">
              <a:extLst>
                <a:ext uri="{FF2B5EF4-FFF2-40B4-BE49-F238E27FC236}">
                  <a16:creationId xmlns:a16="http://schemas.microsoft.com/office/drawing/2014/main" id="{5B8D05C0-F79F-4E01-A300-C22419B6A2A8}"/>
                </a:ext>
              </a:extLst>
            </p:cNvPr>
            <p:cNvSpPr/>
            <p:nvPr/>
          </p:nvSpPr>
          <p:spPr>
            <a:xfrm>
              <a:off x="41176" y="511268"/>
              <a:ext cx="1970205" cy="14883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91440" rIns="30480" bIns="30480" numCol="1" spcCol="1270" anchor="t" anchorCtr="0">
              <a:noAutofit/>
            </a:bodyPr>
            <a:lstStyle/>
            <a:p>
              <a:pPr marL="228589" lvl="1" indent="-228589" defTabSz="106674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Respect</a:t>
              </a:r>
            </a:p>
            <a:p>
              <a:pPr marL="228589" lvl="1" indent="-228589" defTabSz="106674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Dignity</a:t>
              </a:r>
            </a:p>
            <a:p>
              <a:pPr marL="228589" lvl="1" indent="-228589" defTabSz="106674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Privacy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F0B7A4E-88E1-4DB1-B56D-52940963A55A}"/>
              </a:ext>
            </a:extLst>
          </p:cNvPr>
          <p:cNvGrpSpPr/>
          <p:nvPr/>
        </p:nvGrpSpPr>
        <p:grpSpPr>
          <a:xfrm>
            <a:off x="514945" y="3231629"/>
            <a:ext cx="3451512" cy="995273"/>
            <a:chOff x="5466" y="1999589"/>
            <a:chExt cx="2041625" cy="655333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FCE9C23-CB76-4411-8912-244A417BA7C4}"/>
                </a:ext>
              </a:extLst>
            </p:cNvPr>
            <p:cNvSpPr/>
            <p:nvPr/>
          </p:nvSpPr>
          <p:spPr>
            <a:xfrm>
              <a:off x="5466" y="1999589"/>
              <a:ext cx="2041625" cy="655333"/>
            </a:xfrm>
            <a:prstGeom prst="rect">
              <a:avLst/>
            </a:prstGeom>
            <a:effectLst>
              <a:reflection blurRad="6350" stA="50000" endA="300" endPos="90000" dir="5400000" sy="-100000" algn="bl" rotWithShape="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DD64A43-43E7-4147-899E-86421B66FDE4}"/>
                </a:ext>
              </a:extLst>
            </p:cNvPr>
            <p:cNvSpPr/>
            <p:nvPr/>
          </p:nvSpPr>
          <p:spPr>
            <a:xfrm>
              <a:off x="5466" y="1999589"/>
              <a:ext cx="1437764" cy="655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1" tIns="0" rIns="31751" bIns="0" numCol="1" spcCol="1270" anchor="ctr" anchorCtr="0">
              <a:noAutofit/>
            </a:bodyPr>
            <a:lstStyle/>
            <a:p>
              <a:pPr defTabSz="111119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5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Rights</a:t>
              </a:r>
            </a:p>
          </p:txBody>
        </p:sp>
      </p:grpSp>
      <p:sp>
        <p:nvSpPr>
          <p:cNvPr id="46" name="Oval 45">
            <a:extLst>
              <a:ext uri="{FF2B5EF4-FFF2-40B4-BE49-F238E27FC236}">
                <a16:creationId xmlns:a16="http://schemas.microsoft.com/office/drawing/2014/main" id="{DB4FB994-12A6-46AC-B864-B664E6F828A5}"/>
              </a:ext>
            </a:extLst>
          </p:cNvPr>
          <p:cNvSpPr/>
          <p:nvPr/>
        </p:nvSpPr>
        <p:spPr>
          <a:xfrm>
            <a:off x="1805626" y="3523637"/>
            <a:ext cx="2267845" cy="2196409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73A3D0C-2AC7-4903-8B82-711B45B3021D}"/>
              </a:ext>
            </a:extLst>
          </p:cNvPr>
          <p:cNvGrpSpPr/>
          <p:nvPr/>
        </p:nvGrpSpPr>
        <p:grpSpPr>
          <a:xfrm>
            <a:off x="4154338" y="1258432"/>
            <a:ext cx="3773775" cy="2314587"/>
            <a:chOff x="2562017" y="477009"/>
            <a:chExt cx="2232248" cy="1524030"/>
          </a:xfrm>
        </p:grpSpPr>
        <p:sp>
          <p:nvSpPr>
            <p:cNvPr id="48" name="Round Same Side Corner Rectangle 27">
              <a:extLst>
                <a:ext uri="{FF2B5EF4-FFF2-40B4-BE49-F238E27FC236}">
                  <a16:creationId xmlns:a16="http://schemas.microsoft.com/office/drawing/2014/main" id="{40F21C13-0AF1-408B-BB55-419B29E294F7}"/>
                </a:ext>
              </a:extLst>
            </p:cNvPr>
            <p:cNvSpPr/>
            <p:nvPr/>
          </p:nvSpPr>
          <p:spPr>
            <a:xfrm>
              <a:off x="2706033" y="477009"/>
              <a:ext cx="2041625" cy="1524030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49" name="Round Same Side Corner Rectangle 9">
              <a:extLst>
                <a:ext uri="{FF2B5EF4-FFF2-40B4-BE49-F238E27FC236}">
                  <a16:creationId xmlns:a16="http://schemas.microsoft.com/office/drawing/2014/main" id="{D8805EA0-4538-41F0-B70E-D79D5D76FF82}"/>
                </a:ext>
              </a:extLst>
            </p:cNvPr>
            <p:cNvSpPr/>
            <p:nvPr/>
          </p:nvSpPr>
          <p:spPr>
            <a:xfrm>
              <a:off x="2562017" y="512719"/>
              <a:ext cx="2232248" cy="14883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76200" rIns="25400" bIns="25400" numCol="1" spcCol="1270" anchor="t" anchorCtr="0">
              <a:noAutofit/>
            </a:bodyPr>
            <a:lstStyle/>
            <a:p>
              <a:pPr marL="228589" lvl="1" defTabSz="88895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Welfare</a:t>
              </a:r>
            </a:p>
            <a:p>
              <a:pPr marL="228589" lvl="1" defTabSz="88895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Minimise harm</a:t>
              </a:r>
            </a:p>
            <a:p>
              <a:pPr marL="228589" lvl="1" defTabSz="88895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Cultural sensitivities</a:t>
              </a:r>
            </a:p>
            <a:p>
              <a:pPr marL="228589" lvl="1" algn="ctr" defTabSz="88895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I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49BCB30-82D9-4113-A223-B673CB16F07D}"/>
              </a:ext>
            </a:extLst>
          </p:cNvPr>
          <p:cNvGrpSpPr/>
          <p:nvPr/>
        </p:nvGrpSpPr>
        <p:grpSpPr>
          <a:xfrm>
            <a:off x="4394607" y="3233081"/>
            <a:ext cx="3451512" cy="995273"/>
            <a:chOff x="2706033" y="2001039"/>
            <a:chExt cx="2041625" cy="655333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073BB42-C161-4A57-ABD8-556C1016B2E9}"/>
                </a:ext>
              </a:extLst>
            </p:cNvPr>
            <p:cNvSpPr/>
            <p:nvPr/>
          </p:nvSpPr>
          <p:spPr>
            <a:xfrm>
              <a:off x="2706033" y="2001039"/>
              <a:ext cx="2041625" cy="655333"/>
            </a:xfrm>
            <a:prstGeom prst="rect">
              <a:avLst/>
            </a:prstGeom>
            <a:effectLst>
              <a:reflection blurRad="6350" stA="50000" endA="300" endPos="90000" dir="5400000" sy="-100000" algn="bl" rotWithShape="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E80EC86-3235-41B3-9788-600D7173E589}"/>
                </a:ext>
              </a:extLst>
            </p:cNvPr>
            <p:cNvSpPr/>
            <p:nvPr/>
          </p:nvSpPr>
          <p:spPr>
            <a:xfrm>
              <a:off x="2706033" y="2001039"/>
              <a:ext cx="1437764" cy="655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1" tIns="0" rIns="31751" bIns="0" numCol="1" spcCol="1270" anchor="ctr" anchorCtr="0">
              <a:noAutofit/>
            </a:bodyPr>
            <a:lstStyle/>
            <a:p>
              <a:pPr defTabSz="111119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5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Protect</a:t>
              </a: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789652B4-0CD7-41F6-A4F6-97CFDFF140FA}"/>
              </a:ext>
            </a:extLst>
          </p:cNvPr>
          <p:cNvSpPr/>
          <p:nvPr/>
        </p:nvSpPr>
        <p:spPr>
          <a:xfrm>
            <a:off x="5408748" y="3523634"/>
            <a:ext cx="2406817" cy="2187596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C8BEF51-C167-42DF-8E97-D9A1F4D779B2}"/>
              </a:ext>
            </a:extLst>
          </p:cNvPr>
          <p:cNvGrpSpPr/>
          <p:nvPr/>
        </p:nvGrpSpPr>
        <p:grpSpPr>
          <a:xfrm>
            <a:off x="8195056" y="1287376"/>
            <a:ext cx="3451512" cy="2314587"/>
            <a:chOff x="5447702" y="505952"/>
            <a:chExt cx="2041625" cy="1524030"/>
          </a:xfrm>
        </p:grpSpPr>
        <p:sp>
          <p:nvSpPr>
            <p:cNvPr id="55" name="Round Same Side Corner Rectangle 23">
              <a:extLst>
                <a:ext uri="{FF2B5EF4-FFF2-40B4-BE49-F238E27FC236}">
                  <a16:creationId xmlns:a16="http://schemas.microsoft.com/office/drawing/2014/main" id="{EB761460-5AA3-4514-A2C3-79DE6C659F2B}"/>
                </a:ext>
              </a:extLst>
            </p:cNvPr>
            <p:cNvSpPr/>
            <p:nvPr/>
          </p:nvSpPr>
          <p:spPr>
            <a:xfrm>
              <a:off x="5447702" y="505952"/>
              <a:ext cx="2041625" cy="1524030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56" name="Round Same Side Corner Rectangle 14">
              <a:extLst>
                <a:ext uri="{FF2B5EF4-FFF2-40B4-BE49-F238E27FC236}">
                  <a16:creationId xmlns:a16="http://schemas.microsoft.com/office/drawing/2014/main" id="{0ABCE728-442F-46D1-9BCB-172873EF9AD2}"/>
                </a:ext>
              </a:extLst>
            </p:cNvPr>
            <p:cNvSpPr/>
            <p:nvPr/>
          </p:nvSpPr>
          <p:spPr>
            <a:xfrm>
              <a:off x="5483412" y="541662"/>
              <a:ext cx="1970205" cy="14883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00" tIns="76200" rIns="25400" bIns="25400" numCol="1" spcCol="1270" anchor="t" anchorCtr="0">
              <a:noAutofit/>
            </a:bodyPr>
            <a:lstStyle/>
            <a:p>
              <a:pPr marL="228589" lvl="1" indent="-228589" defTabSz="888956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Fully briefed</a:t>
              </a:r>
            </a:p>
            <a:p>
              <a:pPr marL="228589" lvl="1" indent="-228589" defTabSz="888956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Manner of consent</a:t>
              </a:r>
            </a:p>
            <a:p>
              <a:pPr marL="228589" lvl="1" indent="-228589" defTabSz="888956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Autonomy</a:t>
              </a:r>
            </a:p>
            <a:p>
              <a:pPr marL="285737" lvl="1" indent="-285737" algn="ctr" defTabSz="12445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I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D3CC439-E440-4CAF-956B-FF16F3D42632}"/>
              </a:ext>
            </a:extLst>
          </p:cNvPr>
          <p:cNvGrpSpPr/>
          <p:nvPr/>
        </p:nvGrpSpPr>
        <p:grpSpPr>
          <a:xfrm>
            <a:off x="8183028" y="3262025"/>
            <a:ext cx="3451512" cy="995273"/>
            <a:chOff x="5447702" y="2029983"/>
            <a:chExt cx="2041625" cy="65533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553CEA0-7779-4DAE-8A8D-62256A4A1918}"/>
                </a:ext>
              </a:extLst>
            </p:cNvPr>
            <p:cNvSpPr/>
            <p:nvPr/>
          </p:nvSpPr>
          <p:spPr>
            <a:xfrm>
              <a:off x="5447702" y="2029983"/>
              <a:ext cx="2041625" cy="655333"/>
            </a:xfrm>
            <a:prstGeom prst="rect">
              <a:avLst/>
            </a:prstGeom>
            <a:effectLst>
              <a:reflection blurRad="6350" stA="50000" endA="300" endPos="90000" dir="5400000" sy="-100000" algn="bl" rotWithShape="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280C50B-1E34-4AD4-8996-34991560690A}"/>
                </a:ext>
              </a:extLst>
            </p:cNvPr>
            <p:cNvSpPr/>
            <p:nvPr/>
          </p:nvSpPr>
          <p:spPr>
            <a:xfrm>
              <a:off x="5447702" y="2029983"/>
              <a:ext cx="1437764" cy="655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1" tIns="0" rIns="31751" bIns="0" numCol="1" spcCol="1270" anchor="ctr" anchorCtr="0">
              <a:noAutofit/>
            </a:bodyPr>
            <a:lstStyle/>
            <a:p>
              <a:pPr defTabSz="111119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5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Consent</a:t>
              </a:r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3865296B-407E-46C2-B524-6A839569730D}"/>
              </a:ext>
            </a:extLst>
          </p:cNvPr>
          <p:cNvSpPr/>
          <p:nvPr/>
        </p:nvSpPr>
        <p:spPr>
          <a:xfrm>
            <a:off x="9347083" y="3523637"/>
            <a:ext cx="2322557" cy="2011767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86717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5" y="5965337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12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4163574" y="267905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rights of animals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B6356B-E961-4154-AF7C-2118C5CD3BFA}"/>
              </a:ext>
            </a:extLst>
          </p:cNvPr>
          <p:cNvGrpSpPr/>
          <p:nvPr/>
        </p:nvGrpSpPr>
        <p:grpSpPr>
          <a:xfrm>
            <a:off x="866276" y="1194391"/>
            <a:ext cx="3261747" cy="1896068"/>
            <a:chOff x="33437" y="394968"/>
            <a:chExt cx="2041625" cy="1604620"/>
          </a:xfrm>
        </p:grpSpPr>
        <p:sp>
          <p:nvSpPr>
            <p:cNvPr id="14" name="Round Same Side Corner Rectangle 22">
              <a:extLst>
                <a:ext uri="{FF2B5EF4-FFF2-40B4-BE49-F238E27FC236}">
                  <a16:creationId xmlns:a16="http://schemas.microsoft.com/office/drawing/2014/main" id="{1D4F5B66-4FE6-4338-AD0B-02B62FD17F79}"/>
                </a:ext>
              </a:extLst>
            </p:cNvPr>
            <p:cNvSpPr/>
            <p:nvPr/>
          </p:nvSpPr>
          <p:spPr>
            <a:xfrm>
              <a:off x="33437" y="475558"/>
              <a:ext cx="2041625" cy="1524030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15" name="Round Same Side Corner Rectangle 4">
              <a:extLst>
                <a:ext uri="{FF2B5EF4-FFF2-40B4-BE49-F238E27FC236}">
                  <a16:creationId xmlns:a16="http://schemas.microsoft.com/office/drawing/2014/main" id="{B31122BE-7DD5-4B6B-B9A3-DE6510C1DD83}"/>
                </a:ext>
              </a:extLst>
            </p:cNvPr>
            <p:cNvSpPr/>
            <p:nvPr/>
          </p:nvSpPr>
          <p:spPr>
            <a:xfrm>
              <a:off x="49071" y="394968"/>
              <a:ext cx="1970205" cy="14883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06680" rIns="35560" bIns="35560" numCol="1" spcCol="1270" anchor="t" anchorCtr="0">
              <a:noAutofit/>
            </a:bodyPr>
            <a:lstStyle/>
            <a:p>
              <a:pPr marL="285737" lvl="1" indent="-285737" algn="ctr" defTabSz="12445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IE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285737" lvl="1" indent="-285737" algn="ctr" defTabSz="12445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73B49E0-B03E-4D50-BA20-7693C03DF168}"/>
              </a:ext>
            </a:extLst>
          </p:cNvPr>
          <p:cNvGrpSpPr/>
          <p:nvPr/>
        </p:nvGrpSpPr>
        <p:grpSpPr>
          <a:xfrm>
            <a:off x="866277" y="2875885"/>
            <a:ext cx="3261747" cy="866649"/>
            <a:chOff x="33437" y="1999589"/>
            <a:chExt cx="2041625" cy="65533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06D914-D40F-4E53-B21A-CD28CCF3BC8F}"/>
                </a:ext>
              </a:extLst>
            </p:cNvPr>
            <p:cNvSpPr/>
            <p:nvPr/>
          </p:nvSpPr>
          <p:spPr>
            <a:xfrm>
              <a:off x="33437" y="1999589"/>
              <a:ext cx="2041625" cy="655333"/>
            </a:xfrm>
            <a:prstGeom prst="rect">
              <a:avLst/>
            </a:prstGeom>
            <a:effectLst>
              <a:reflection blurRad="6350" stA="50000" endA="300" endPos="90000" dir="5400000" sy="-100000" algn="bl" rotWithShape="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D42C6CF-3A13-463E-A9DC-E49ED5DC2066}"/>
                </a:ext>
              </a:extLst>
            </p:cNvPr>
            <p:cNvSpPr/>
            <p:nvPr/>
          </p:nvSpPr>
          <p:spPr>
            <a:xfrm>
              <a:off x="33437" y="1999589"/>
              <a:ext cx="1437764" cy="655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1" tIns="0" rIns="21591" bIns="0" numCol="1" spcCol="1270" anchor="ctr" anchorCtr="0">
              <a:noAutofit/>
            </a:bodyPr>
            <a:lstStyle/>
            <a:p>
              <a:pPr defTabSz="75561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Regulation</a:t>
              </a: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551A9C4A-13BB-44F2-A8AA-2A6DD544A226}"/>
              </a:ext>
            </a:extLst>
          </p:cNvPr>
          <p:cNvSpPr/>
          <p:nvPr/>
        </p:nvSpPr>
        <p:spPr>
          <a:xfrm>
            <a:off x="2632904" y="3182304"/>
            <a:ext cx="1989411" cy="1700571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65938E5-D3B7-4FF4-9620-2155FF979FEB}"/>
              </a:ext>
            </a:extLst>
          </p:cNvPr>
          <p:cNvGrpSpPr/>
          <p:nvPr/>
        </p:nvGrpSpPr>
        <p:grpSpPr>
          <a:xfrm>
            <a:off x="4524119" y="1290645"/>
            <a:ext cx="3261747" cy="1802760"/>
            <a:chOff x="2734004" y="477009"/>
            <a:chExt cx="2041625" cy="1524030"/>
          </a:xfrm>
        </p:grpSpPr>
        <p:sp>
          <p:nvSpPr>
            <p:cNvPr id="22" name="Round Same Side Corner Rectangle 18">
              <a:extLst>
                <a:ext uri="{FF2B5EF4-FFF2-40B4-BE49-F238E27FC236}">
                  <a16:creationId xmlns:a16="http://schemas.microsoft.com/office/drawing/2014/main" id="{5C89B8A0-499D-4A0F-83BD-FDEFEA2B6F72}"/>
                </a:ext>
              </a:extLst>
            </p:cNvPr>
            <p:cNvSpPr/>
            <p:nvPr/>
          </p:nvSpPr>
          <p:spPr>
            <a:xfrm>
              <a:off x="2734004" y="477009"/>
              <a:ext cx="2041625" cy="1524030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 dirty="0"/>
            </a:p>
          </p:txBody>
        </p:sp>
        <p:sp>
          <p:nvSpPr>
            <p:cNvPr id="23" name="Round Same Side Corner Rectangle 9">
              <a:extLst>
                <a:ext uri="{FF2B5EF4-FFF2-40B4-BE49-F238E27FC236}">
                  <a16:creationId xmlns:a16="http://schemas.microsoft.com/office/drawing/2014/main" id="{586BB0DA-FBC2-4B99-8123-70A7289A19D0}"/>
                </a:ext>
              </a:extLst>
            </p:cNvPr>
            <p:cNvSpPr/>
            <p:nvPr/>
          </p:nvSpPr>
          <p:spPr>
            <a:xfrm>
              <a:off x="2769714" y="512719"/>
              <a:ext cx="1970205" cy="14883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06680" rIns="35560" bIns="35560" numCol="1" spcCol="1270" anchor="t" anchorCtr="0">
              <a:noAutofit/>
            </a:bodyPr>
            <a:lstStyle/>
            <a:p>
              <a:pPr marL="285737" lvl="1" indent="-285737" algn="ctr" defTabSz="12445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IE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marL="285737" lvl="1" indent="-285737" algn="ctr" defTabSz="12445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I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5E22AD5-C426-4966-AB92-28CDB9BAD875}"/>
              </a:ext>
            </a:extLst>
          </p:cNvPr>
          <p:cNvGrpSpPr/>
          <p:nvPr/>
        </p:nvGrpSpPr>
        <p:grpSpPr>
          <a:xfrm>
            <a:off x="4524119" y="2888653"/>
            <a:ext cx="3261747" cy="866649"/>
            <a:chOff x="2734004" y="2001039"/>
            <a:chExt cx="2041625" cy="655333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098E85C-091F-4727-94CD-27E80BFFADED}"/>
                </a:ext>
              </a:extLst>
            </p:cNvPr>
            <p:cNvSpPr/>
            <p:nvPr/>
          </p:nvSpPr>
          <p:spPr>
            <a:xfrm>
              <a:off x="2734004" y="2001039"/>
              <a:ext cx="2041625" cy="655333"/>
            </a:xfrm>
            <a:prstGeom prst="rect">
              <a:avLst/>
            </a:prstGeom>
            <a:effectLst>
              <a:reflection blurRad="6350" stA="50000" endA="300" endPos="90000" dir="5400000" sy="-100000" algn="bl" rotWithShape="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4E32D79-F030-4874-A878-99668C87D958}"/>
                </a:ext>
              </a:extLst>
            </p:cNvPr>
            <p:cNvSpPr/>
            <p:nvPr/>
          </p:nvSpPr>
          <p:spPr>
            <a:xfrm>
              <a:off x="2734004" y="2001039"/>
              <a:ext cx="1437764" cy="655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1" tIns="0" rIns="21591" bIns="0" numCol="1" spcCol="1270" anchor="ctr" anchorCtr="0">
              <a:noAutofit/>
            </a:bodyPr>
            <a:lstStyle/>
            <a:p>
              <a:pPr defTabSz="75561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3R’s</a:t>
              </a: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id="{013D5D23-1A64-49DC-B20A-EE3BF2B81669}"/>
              </a:ext>
            </a:extLst>
          </p:cNvPr>
          <p:cNvSpPr/>
          <p:nvPr/>
        </p:nvSpPr>
        <p:spPr>
          <a:xfrm>
            <a:off x="6022729" y="3180709"/>
            <a:ext cx="2149147" cy="1785488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B519BD6-3E55-4EDD-94AE-0C8C91875444}"/>
              </a:ext>
            </a:extLst>
          </p:cNvPr>
          <p:cNvGrpSpPr/>
          <p:nvPr/>
        </p:nvGrpSpPr>
        <p:grpSpPr>
          <a:xfrm>
            <a:off x="8217629" y="1096964"/>
            <a:ext cx="3261747" cy="2031491"/>
            <a:chOff x="5449671" y="348292"/>
            <a:chExt cx="2041625" cy="1681690"/>
          </a:xfrm>
        </p:grpSpPr>
        <p:sp>
          <p:nvSpPr>
            <p:cNvPr id="31" name="Round Same Side Corner Rectangle 14">
              <a:extLst>
                <a:ext uri="{FF2B5EF4-FFF2-40B4-BE49-F238E27FC236}">
                  <a16:creationId xmlns:a16="http://schemas.microsoft.com/office/drawing/2014/main" id="{4A672C8D-02D5-436F-A53E-8C2539DF58EA}"/>
                </a:ext>
              </a:extLst>
            </p:cNvPr>
            <p:cNvSpPr/>
            <p:nvPr/>
          </p:nvSpPr>
          <p:spPr>
            <a:xfrm>
              <a:off x="5449671" y="505952"/>
              <a:ext cx="2041625" cy="1524030"/>
            </a:xfrm>
            <a:prstGeom prst="round2SameRect">
              <a:avLst>
                <a:gd name="adj1" fmla="val 8000"/>
                <a:gd name="adj2" fmla="val 0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32" name="Round Same Side Corner Rectangle 14">
              <a:extLst>
                <a:ext uri="{FF2B5EF4-FFF2-40B4-BE49-F238E27FC236}">
                  <a16:creationId xmlns:a16="http://schemas.microsoft.com/office/drawing/2014/main" id="{48B4E769-5F4C-468C-8CCE-B3CC5DEAFC57}"/>
                </a:ext>
              </a:extLst>
            </p:cNvPr>
            <p:cNvSpPr/>
            <p:nvPr/>
          </p:nvSpPr>
          <p:spPr>
            <a:xfrm>
              <a:off x="5449671" y="348292"/>
              <a:ext cx="1970205" cy="14883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06680" rIns="35560" bIns="35560" numCol="1" spcCol="1270" anchor="t" anchorCtr="0">
              <a:noAutofit/>
            </a:bodyPr>
            <a:lstStyle/>
            <a:p>
              <a:pPr marL="285737" lvl="1" indent="-285737" algn="ctr" defTabSz="1244538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IE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E466683-F199-41F8-8878-93DD70304E21}"/>
              </a:ext>
            </a:extLst>
          </p:cNvPr>
          <p:cNvGrpSpPr/>
          <p:nvPr/>
        </p:nvGrpSpPr>
        <p:grpSpPr>
          <a:xfrm>
            <a:off x="8217629" y="2906281"/>
            <a:ext cx="3261747" cy="866649"/>
            <a:chOff x="5447702" y="2029983"/>
            <a:chExt cx="2041625" cy="6553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B3701D3-0CF7-4001-B9C3-F3F4C617A551}"/>
                </a:ext>
              </a:extLst>
            </p:cNvPr>
            <p:cNvSpPr/>
            <p:nvPr/>
          </p:nvSpPr>
          <p:spPr>
            <a:xfrm>
              <a:off x="5447702" y="2029983"/>
              <a:ext cx="2041625" cy="655333"/>
            </a:xfrm>
            <a:prstGeom prst="rect">
              <a:avLst/>
            </a:prstGeom>
            <a:effectLst>
              <a:reflection blurRad="6350" stA="50000" endA="300" endPos="90000" dir="5400000" sy="-100000" algn="bl" rotWithShape="0"/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F6E2D4E-6531-47C5-830F-BECEB9E7AD0D}"/>
                </a:ext>
              </a:extLst>
            </p:cNvPr>
            <p:cNvSpPr/>
            <p:nvPr/>
          </p:nvSpPr>
          <p:spPr>
            <a:xfrm>
              <a:off x="5447702" y="2029983"/>
              <a:ext cx="1437764" cy="6553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1" tIns="0" rIns="21591" bIns="0" numCol="1" spcCol="1270" anchor="ctr" anchorCtr="0">
              <a:noAutofit/>
            </a:bodyPr>
            <a:lstStyle/>
            <a:p>
              <a:pPr defTabSz="75561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Authorisation</a:t>
              </a:r>
            </a:p>
          </p:txBody>
        </p:sp>
      </p:grpSp>
      <p:sp>
        <p:nvSpPr>
          <p:cNvPr id="39" name="Oval 38">
            <a:extLst>
              <a:ext uri="{FF2B5EF4-FFF2-40B4-BE49-F238E27FC236}">
                <a16:creationId xmlns:a16="http://schemas.microsoft.com/office/drawing/2014/main" id="{C0968FD6-E9CE-4369-B8DC-EBCB5C090C5C}"/>
              </a:ext>
            </a:extLst>
          </p:cNvPr>
          <p:cNvSpPr/>
          <p:nvPr/>
        </p:nvSpPr>
        <p:spPr>
          <a:xfrm>
            <a:off x="9961259" y="3240791"/>
            <a:ext cx="2070749" cy="1714093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41D3907-B5D7-4969-A4A4-D9B462397EDC}"/>
              </a:ext>
            </a:extLst>
          </p:cNvPr>
          <p:cNvSpPr/>
          <p:nvPr/>
        </p:nvSpPr>
        <p:spPr>
          <a:xfrm>
            <a:off x="1008683" y="1411693"/>
            <a:ext cx="3336207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FontTx/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Health Products Regulatory Authority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FontTx/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Animal Welfare Body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Char char="••"/>
            </a:pPr>
            <a:endParaRPr lang="en-IE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E680E6A-498A-43B7-848D-96EE892550D2}"/>
              </a:ext>
            </a:extLst>
          </p:cNvPr>
          <p:cNvSpPr/>
          <p:nvPr/>
        </p:nvSpPr>
        <p:spPr>
          <a:xfrm>
            <a:off x="8328845" y="1415328"/>
            <a:ext cx="43715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Individual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authorisations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BD621D2-DCDC-4F92-8B71-A2AEE2D0F317}"/>
              </a:ext>
            </a:extLst>
          </p:cNvPr>
          <p:cNvSpPr txBox="1"/>
          <p:nvPr/>
        </p:nvSpPr>
        <p:spPr>
          <a:xfrm>
            <a:off x="5169563" y="5186865"/>
            <a:ext cx="3681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>
                <a:hlinkClick r:id="rId7"/>
              </a:rPr>
              <a:t>Bioresources@mu.ie</a:t>
            </a:r>
            <a:endParaRPr lang="en-IE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22B079F-8016-4FF6-B523-B70FC5A48CC6}"/>
              </a:ext>
            </a:extLst>
          </p:cNvPr>
          <p:cNvSpPr/>
          <p:nvPr/>
        </p:nvSpPr>
        <p:spPr>
          <a:xfrm>
            <a:off x="4548478" y="1362633"/>
            <a:ext cx="4371583" cy="1214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Replace animals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Reduce number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  <a:buChar char="••"/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Refine practices</a:t>
            </a:r>
          </a:p>
          <a:p>
            <a:pPr marL="285737" lvl="1" indent="-285737" defTabSz="1244538">
              <a:lnSpc>
                <a:spcPct val="90000"/>
              </a:lnSpc>
              <a:spcAft>
                <a:spcPct val="15000"/>
              </a:spcAft>
            </a:pPr>
            <a:r>
              <a: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17854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13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4273383" y="267905"/>
            <a:ext cx="3579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Best Rule of Thumb</a:t>
            </a:r>
            <a:endParaRPr lang="en-IE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4FBB23-1EE8-42D6-A570-57AABAABA703}"/>
              </a:ext>
            </a:extLst>
          </p:cNvPr>
          <p:cNvGrpSpPr/>
          <p:nvPr/>
        </p:nvGrpSpPr>
        <p:grpSpPr>
          <a:xfrm>
            <a:off x="3867043" y="1087055"/>
            <a:ext cx="3956328" cy="3672408"/>
            <a:chOff x="5508104" y="1340768"/>
            <a:chExt cx="2664296" cy="309634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77BB0D8-BEA3-43FB-B90C-1C1491350EC4}"/>
                </a:ext>
              </a:extLst>
            </p:cNvPr>
            <p:cNvSpPr txBox="1"/>
            <p:nvPr/>
          </p:nvSpPr>
          <p:spPr>
            <a:xfrm>
              <a:off x="5545603" y="2780928"/>
              <a:ext cx="590705" cy="4930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Risk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9F8BE2-714B-444B-91E3-A9A7A5228F58}"/>
                </a:ext>
              </a:extLst>
            </p:cNvPr>
            <p:cNvSpPr txBox="1"/>
            <p:nvPr/>
          </p:nvSpPr>
          <p:spPr>
            <a:xfrm>
              <a:off x="7046951" y="2852936"/>
              <a:ext cx="955707" cy="4930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Benefit</a:t>
              </a:r>
            </a:p>
          </p:txBody>
        </p:sp>
        <p:pic>
          <p:nvPicPr>
            <p:cNvPr id="17" name="Picture 3" descr="C:\Users\cbarrett\AppData\Local\Microsoft\Windows\Temporary Internet Files\Content.IE5\0RT3G8MZ\MM900040944[1].gif">
              <a:extLst>
                <a:ext uri="{FF2B5EF4-FFF2-40B4-BE49-F238E27FC236}">
                  <a16:creationId xmlns:a16="http://schemas.microsoft.com/office/drawing/2014/main" id="{C2B3CB59-6DAC-44B0-8C65-F881B2F3992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08104" y="1340768"/>
              <a:ext cx="2664296" cy="3096344"/>
            </a:xfrm>
            <a:prstGeom prst="rect">
              <a:avLst/>
            </a:prstGeom>
            <a:noFill/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74CFF49-A52D-42D4-993F-76C17AE1FADE}"/>
              </a:ext>
            </a:extLst>
          </p:cNvPr>
          <p:cNvGrpSpPr/>
          <p:nvPr/>
        </p:nvGrpSpPr>
        <p:grpSpPr>
          <a:xfrm>
            <a:off x="636152" y="259007"/>
            <a:ext cx="1368152" cy="1596018"/>
            <a:chOff x="539552" y="1556792"/>
            <a:chExt cx="1656185" cy="1821168"/>
          </a:xfrm>
        </p:grpSpPr>
        <p:pic>
          <p:nvPicPr>
            <p:cNvPr id="19" name="Picture 2" descr="C:\Users\cbarrett\AppData\Local\Microsoft\Windows\Temporary Internet Files\Content.IE5\L41OMKW3\MC900441902[1].wmf">
              <a:extLst>
                <a:ext uri="{FF2B5EF4-FFF2-40B4-BE49-F238E27FC236}">
                  <a16:creationId xmlns:a16="http://schemas.microsoft.com/office/drawing/2014/main" id="{4902F755-5042-4EE4-8DCD-08B82453E2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9552" y="1556792"/>
              <a:ext cx="1224136" cy="1276300"/>
            </a:xfrm>
            <a:prstGeom prst="rect">
              <a:avLst/>
            </a:prstGeom>
            <a:noFill/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A722F06-F465-4883-B0B0-9E252DCBC001}"/>
                </a:ext>
              </a:extLst>
            </p:cNvPr>
            <p:cNvSpPr txBox="1"/>
            <p:nvPr/>
          </p:nvSpPr>
          <p:spPr>
            <a:xfrm>
              <a:off x="539552" y="2780929"/>
              <a:ext cx="1656185" cy="59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Inform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7BF5486-CCBB-443E-ADAA-8000BB169C04}"/>
              </a:ext>
            </a:extLst>
          </p:cNvPr>
          <p:cNvGrpSpPr/>
          <p:nvPr/>
        </p:nvGrpSpPr>
        <p:grpSpPr>
          <a:xfrm>
            <a:off x="10310952" y="309597"/>
            <a:ext cx="1398011" cy="1493221"/>
            <a:chOff x="6732240" y="1412776"/>
            <a:chExt cx="1699378" cy="1441040"/>
          </a:xfrm>
        </p:grpSpPr>
        <p:pic>
          <p:nvPicPr>
            <p:cNvPr id="22" name="Picture 14" descr="C:\Users\cbarrett\AppData\Local\Microsoft\Windows\Temporary Internet Files\Content.IE5\0RT3G8MZ\MC900311832[1].wmf">
              <a:extLst>
                <a:ext uri="{FF2B5EF4-FFF2-40B4-BE49-F238E27FC236}">
                  <a16:creationId xmlns:a16="http://schemas.microsoft.com/office/drawing/2014/main" id="{AC7B425C-8F31-41DA-BE4E-552976D267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04248" y="1412776"/>
              <a:ext cx="1153933" cy="936104"/>
            </a:xfrm>
            <a:prstGeom prst="rect">
              <a:avLst/>
            </a:prstGeom>
            <a:noFill/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5D5BB83-30B9-4251-B628-1AD7573FAD20}"/>
                </a:ext>
              </a:extLst>
            </p:cNvPr>
            <p:cNvSpPr txBox="1"/>
            <p:nvPr/>
          </p:nvSpPr>
          <p:spPr>
            <a:xfrm>
              <a:off x="6732240" y="2348880"/>
              <a:ext cx="1699378" cy="504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Consent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7F5F24F-3396-4CAD-A323-A99B68EB160F}"/>
              </a:ext>
            </a:extLst>
          </p:cNvPr>
          <p:cNvSpPr txBox="1"/>
          <p:nvPr/>
        </p:nvSpPr>
        <p:spPr>
          <a:xfrm>
            <a:off x="9050803" y="2157107"/>
            <a:ext cx="2520280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chemeClr val="accent1"/>
                </a:solidFill>
              </a:rPr>
              <a:t>What are the benefits of the research?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Are the benefits to you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To your participants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To the wider community/society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3627BCA-B68E-446D-BCDC-08FC3399C5C6}"/>
              </a:ext>
            </a:extLst>
          </p:cNvPr>
          <p:cNvSpPr txBox="1"/>
          <p:nvPr/>
        </p:nvSpPr>
        <p:spPr>
          <a:xfrm>
            <a:off x="256659" y="2198770"/>
            <a:ext cx="3485164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chemeClr val="accent1"/>
                </a:solidFill>
              </a:rPr>
              <a:t>What are the risks associated with the research/outputs?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Are there any risks to the participants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To the wider community/society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To you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013DB9-3058-438C-BC6C-30E7463C5CB2}"/>
              </a:ext>
            </a:extLst>
          </p:cNvPr>
          <p:cNvSpPr txBox="1"/>
          <p:nvPr/>
        </p:nvSpPr>
        <p:spPr>
          <a:xfrm>
            <a:off x="1941476" y="5007931"/>
            <a:ext cx="8243621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chemeClr val="accent1"/>
                </a:solidFill>
              </a:rPr>
              <a:t>Participant Selection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Are you working with a vulnerable group and why? Is it because you have access?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Conflict of interest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>
                <a:solidFill>
                  <a:schemeClr val="accent1"/>
                </a:solidFill>
              </a:rPr>
              <a:t>What specific considerations do you have to include depending on the vulnerability?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21ABAE-1EE0-4741-93BC-5E3D1D1539DA}"/>
              </a:ext>
            </a:extLst>
          </p:cNvPr>
          <p:cNvSpPr txBox="1"/>
          <p:nvPr/>
        </p:nvSpPr>
        <p:spPr>
          <a:xfrm>
            <a:off x="3723023" y="4458346"/>
            <a:ext cx="4680520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en-IE" b="1" dirty="0"/>
              <a:t>Mitigation against risk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/>
              <a:t>Detail potential routes to mitigate against each risk 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/>
              <a:t>If you can’t mitigate against a particular risk to suitable level – what are the benefits, do they make it worth taking such a risk?</a:t>
            </a:r>
          </a:p>
          <a:p>
            <a:pPr marL="285737" indent="-285737">
              <a:buFont typeface="Arial" panose="020B0604020202020204" pitchFamily="34" charset="0"/>
              <a:buChar char="•"/>
            </a:pPr>
            <a:r>
              <a:rPr lang="en-IE" dirty="0"/>
              <a:t>If there are no benefits you have to question why?</a:t>
            </a:r>
          </a:p>
        </p:txBody>
      </p:sp>
    </p:spTree>
    <p:extLst>
      <p:ext uri="{BB962C8B-B14F-4D97-AF65-F5344CB8AC3E}">
        <p14:creationId xmlns:p14="http://schemas.microsoft.com/office/powerpoint/2010/main" val="70260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14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3734775" y="267905"/>
            <a:ext cx="4657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do I need approval?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D5FCAA28-75E3-4078-BA45-D75175413FF6}"/>
              </a:ext>
            </a:extLst>
          </p:cNvPr>
          <p:cNvSpPr/>
          <p:nvPr/>
        </p:nvSpPr>
        <p:spPr>
          <a:xfrm>
            <a:off x="4079776" y="1065675"/>
            <a:ext cx="4032448" cy="403244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2BBA1B9-D95A-4E9E-B047-7F9EFDDF4246}"/>
              </a:ext>
            </a:extLst>
          </p:cNvPr>
          <p:cNvGrpSpPr/>
          <p:nvPr/>
        </p:nvGrpSpPr>
        <p:grpSpPr>
          <a:xfrm>
            <a:off x="3647734" y="1497730"/>
            <a:ext cx="2520279" cy="648071"/>
            <a:chOff x="1692701" y="360038"/>
            <a:chExt cx="2621091" cy="954556"/>
          </a:xfrm>
          <a:solidFill>
            <a:srgbClr val="66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5" name="Rounded Rectangle 11">
              <a:extLst>
                <a:ext uri="{FF2B5EF4-FFF2-40B4-BE49-F238E27FC236}">
                  <a16:creationId xmlns:a16="http://schemas.microsoft.com/office/drawing/2014/main" id="{869E0E7F-39AB-4DFF-912D-4CFB5970FD8F}"/>
                </a:ext>
              </a:extLst>
            </p:cNvPr>
            <p:cNvSpPr/>
            <p:nvPr/>
          </p:nvSpPr>
          <p:spPr>
            <a:xfrm>
              <a:off x="1692701" y="360038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567903C3-E120-4FE2-A86A-F521A1EB2311}"/>
                </a:ext>
              </a:extLst>
            </p:cNvPr>
            <p:cNvSpPr/>
            <p:nvPr/>
          </p:nvSpPr>
          <p:spPr>
            <a:xfrm>
              <a:off x="1764710" y="374199"/>
              <a:ext cx="2527895" cy="8613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Surveys</a:t>
              </a:r>
              <a:endParaRPr lang="en-I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A70F6C5-9822-4371-9A13-901FA3461ED0}"/>
              </a:ext>
            </a:extLst>
          </p:cNvPr>
          <p:cNvGrpSpPr/>
          <p:nvPr/>
        </p:nvGrpSpPr>
        <p:grpSpPr>
          <a:xfrm>
            <a:off x="6168013" y="2289811"/>
            <a:ext cx="2448273" cy="576064"/>
            <a:chOff x="3708924" y="1368152"/>
            <a:chExt cx="2621091" cy="954556"/>
          </a:xfrm>
          <a:solidFill>
            <a:srgbClr val="66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9" name="Rounded Rectangle 14">
              <a:extLst>
                <a:ext uri="{FF2B5EF4-FFF2-40B4-BE49-F238E27FC236}">
                  <a16:creationId xmlns:a16="http://schemas.microsoft.com/office/drawing/2014/main" id="{97F42AA8-E63A-4E15-96CD-7D8A0965BA5F}"/>
                </a:ext>
              </a:extLst>
            </p:cNvPr>
            <p:cNvSpPr/>
            <p:nvPr/>
          </p:nvSpPr>
          <p:spPr>
            <a:xfrm>
              <a:off x="3708924" y="1368152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20" name="Rounded Rectangle 7">
              <a:extLst>
                <a:ext uri="{FF2B5EF4-FFF2-40B4-BE49-F238E27FC236}">
                  <a16:creationId xmlns:a16="http://schemas.microsoft.com/office/drawing/2014/main" id="{EC5A9CD3-0952-4C1E-89B2-19EA7C754883}"/>
                </a:ext>
              </a:extLst>
            </p:cNvPr>
            <p:cNvSpPr/>
            <p:nvPr/>
          </p:nvSpPr>
          <p:spPr>
            <a:xfrm>
              <a:off x="3780932" y="1368152"/>
              <a:ext cx="2527895" cy="8613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Interviews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91ABA78-F4E2-4E9C-ACA8-8C1802BD17AC}"/>
              </a:ext>
            </a:extLst>
          </p:cNvPr>
          <p:cNvGrpSpPr/>
          <p:nvPr/>
        </p:nvGrpSpPr>
        <p:grpSpPr>
          <a:xfrm>
            <a:off x="3647734" y="2937883"/>
            <a:ext cx="2232247" cy="576064"/>
            <a:chOff x="1656190" y="2592289"/>
            <a:chExt cx="2621091" cy="954556"/>
          </a:xfrm>
          <a:solidFill>
            <a:srgbClr val="66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2" name="Rounded Rectangle 17">
              <a:extLst>
                <a:ext uri="{FF2B5EF4-FFF2-40B4-BE49-F238E27FC236}">
                  <a16:creationId xmlns:a16="http://schemas.microsoft.com/office/drawing/2014/main" id="{E538EC87-F0B0-4158-A824-050B7E0F3F99}"/>
                </a:ext>
              </a:extLst>
            </p:cNvPr>
            <p:cNvSpPr/>
            <p:nvPr/>
          </p:nvSpPr>
          <p:spPr>
            <a:xfrm>
              <a:off x="1656190" y="2592289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23" name="Rounded Rectangle 9">
              <a:extLst>
                <a:ext uri="{FF2B5EF4-FFF2-40B4-BE49-F238E27FC236}">
                  <a16:creationId xmlns:a16="http://schemas.microsoft.com/office/drawing/2014/main" id="{4D07F7F6-BE11-435A-85A9-6129CB3B62E9}"/>
                </a:ext>
              </a:extLst>
            </p:cNvPr>
            <p:cNvSpPr/>
            <p:nvPr/>
          </p:nvSpPr>
          <p:spPr>
            <a:xfrm>
              <a:off x="1702788" y="2638887"/>
              <a:ext cx="2527895" cy="8613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Observation</a:t>
              </a:r>
            </a:p>
          </p:txBody>
        </p:sp>
      </p:grpSp>
      <p:pic>
        <p:nvPicPr>
          <p:cNvPr id="26" name="Picture 2" descr="http://nofilmschool.com/wp-content/uploads/2013/12/Lisa-Kristine-Namibia_1-616x346.jpg">
            <a:extLst>
              <a:ext uri="{FF2B5EF4-FFF2-40B4-BE49-F238E27FC236}">
                <a16:creationId xmlns:a16="http://schemas.microsoft.com/office/drawing/2014/main" id="{75298E5C-C2B3-41D6-922B-FF6189C9F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5646" y="3297929"/>
            <a:ext cx="1136127" cy="730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4" descr="C:\Users\cbarrett\AppData\Local\Microsoft\Windows\Temporary Internet Files\Content.IE5\L41OMKW3\MC900434929[1].png">
            <a:extLst>
              <a:ext uri="{FF2B5EF4-FFF2-40B4-BE49-F238E27FC236}">
                <a16:creationId xmlns:a16="http://schemas.microsoft.com/office/drawing/2014/main" id="{60FEA858-9B00-4895-B4C7-2BA3F725E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9353" y="1123500"/>
            <a:ext cx="1368152" cy="1368152"/>
          </a:xfrm>
          <a:prstGeom prst="rect">
            <a:avLst/>
          </a:prstGeom>
          <a:noFill/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0F4C6E4B-9A95-481B-A7E4-254B71CE23D8}"/>
              </a:ext>
            </a:extLst>
          </p:cNvPr>
          <p:cNvGrpSpPr/>
          <p:nvPr/>
        </p:nvGrpSpPr>
        <p:grpSpPr>
          <a:xfrm>
            <a:off x="6384038" y="3729971"/>
            <a:ext cx="2232247" cy="576064"/>
            <a:chOff x="1656190" y="2592289"/>
            <a:chExt cx="2621091" cy="954556"/>
          </a:xfrm>
          <a:solidFill>
            <a:srgbClr val="66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9" name="Rounded Rectangle 26">
              <a:extLst>
                <a:ext uri="{FF2B5EF4-FFF2-40B4-BE49-F238E27FC236}">
                  <a16:creationId xmlns:a16="http://schemas.microsoft.com/office/drawing/2014/main" id="{8371CCEB-C2EE-4D28-960A-7F6CAEF4C8C4}"/>
                </a:ext>
              </a:extLst>
            </p:cNvPr>
            <p:cNvSpPr/>
            <p:nvPr/>
          </p:nvSpPr>
          <p:spPr>
            <a:xfrm>
              <a:off x="1656190" y="2592289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30" name="Rounded Rectangle 9">
              <a:extLst>
                <a:ext uri="{FF2B5EF4-FFF2-40B4-BE49-F238E27FC236}">
                  <a16:creationId xmlns:a16="http://schemas.microsoft.com/office/drawing/2014/main" id="{D63EA2B9-C7B8-4DF5-BFBC-76A6BFCA9300}"/>
                </a:ext>
              </a:extLst>
            </p:cNvPr>
            <p:cNvSpPr/>
            <p:nvPr/>
          </p:nvSpPr>
          <p:spPr>
            <a:xfrm>
              <a:off x="1702788" y="2638887"/>
              <a:ext cx="2527895" cy="8613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Animals</a:t>
              </a:r>
            </a:p>
          </p:txBody>
        </p:sp>
      </p:grpSp>
      <p:pic>
        <p:nvPicPr>
          <p:cNvPr id="31" name="Picture 5" descr="C:\Users\cbarrett\AppData\Local\Microsoft\Windows\Temporary Internet Files\Content.IE5\Y0RZEAI6\MP900432870[1].jpg">
            <a:extLst>
              <a:ext uri="{FF2B5EF4-FFF2-40B4-BE49-F238E27FC236}">
                <a16:creationId xmlns:a16="http://schemas.microsoft.com/office/drawing/2014/main" id="{40244AF8-D348-477E-8680-D03C9AF55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00260" y="3729971"/>
            <a:ext cx="744083" cy="111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2" descr="C:\Users\cbarrett\AppData\Local\Microsoft\Windows\Temporary Internet Files\Content.IE5\SXFTSZWJ\MP900448494[1].jpg">
            <a:extLst>
              <a:ext uri="{FF2B5EF4-FFF2-40B4-BE49-F238E27FC236}">
                <a16:creationId xmlns:a16="http://schemas.microsoft.com/office/drawing/2014/main" id="{C7E00B08-7D4C-4EAE-B2A0-33DA6657C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56242" y="1281699"/>
            <a:ext cx="1836204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7D2ED68-5EBE-4E4D-8B76-FF6108651074}"/>
              </a:ext>
            </a:extLst>
          </p:cNvPr>
          <p:cNvGrpSpPr/>
          <p:nvPr/>
        </p:nvGrpSpPr>
        <p:grpSpPr>
          <a:xfrm>
            <a:off x="3575726" y="4594067"/>
            <a:ext cx="2232247" cy="576064"/>
            <a:chOff x="1656190" y="2592289"/>
            <a:chExt cx="2621091" cy="954556"/>
          </a:xfrm>
          <a:solidFill>
            <a:srgbClr val="66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4" name="Rounded Rectangle 22">
              <a:extLst>
                <a:ext uri="{FF2B5EF4-FFF2-40B4-BE49-F238E27FC236}">
                  <a16:creationId xmlns:a16="http://schemas.microsoft.com/office/drawing/2014/main" id="{2D06A575-E4FE-44C0-AEE5-FA80234B3BF0}"/>
                </a:ext>
              </a:extLst>
            </p:cNvPr>
            <p:cNvSpPr/>
            <p:nvPr/>
          </p:nvSpPr>
          <p:spPr>
            <a:xfrm>
              <a:off x="1656190" y="2592289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38" name="Rounded Rectangle 9">
              <a:extLst>
                <a:ext uri="{FF2B5EF4-FFF2-40B4-BE49-F238E27FC236}">
                  <a16:creationId xmlns:a16="http://schemas.microsoft.com/office/drawing/2014/main" id="{D0E13391-A6E3-47C0-8C4A-C5D248A3BCF3}"/>
                </a:ext>
              </a:extLst>
            </p:cNvPr>
            <p:cNvSpPr/>
            <p:nvPr/>
          </p:nvSpPr>
          <p:spPr>
            <a:xfrm>
              <a:off x="1702788" y="2638887"/>
              <a:ext cx="2527895" cy="86136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Sampling</a:t>
              </a:r>
            </a:p>
          </p:txBody>
        </p:sp>
      </p:grpSp>
      <p:pic>
        <p:nvPicPr>
          <p:cNvPr id="39" name="Picture 38" descr="C:\Users\cbarrett\AppData\Local\Microsoft\Windows\Temporary Internet Files\Content.IE5\JIPOD1PU\MP900409552[1].jpg">
            <a:extLst>
              <a:ext uri="{FF2B5EF4-FFF2-40B4-BE49-F238E27FC236}">
                <a16:creationId xmlns:a16="http://schemas.microsoft.com/office/drawing/2014/main" id="{1D0D2B50-50B5-454D-9E38-3206B5B44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99660" y="4666075"/>
            <a:ext cx="1007099" cy="671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479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15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3123231" y="267905"/>
            <a:ext cx="5880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Maynooth University Committees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6FBFD9-3B43-42BE-BB4B-485D16BCB4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081324"/>
              </p:ext>
            </p:extLst>
          </p:nvPr>
        </p:nvGraphicFramePr>
        <p:xfrm>
          <a:off x="1789752" y="1293648"/>
          <a:ext cx="9279305" cy="4127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4A31D49-000F-4DAE-A51B-BE567E04E314}"/>
              </a:ext>
            </a:extLst>
          </p:cNvPr>
          <p:cNvSpPr txBox="1"/>
          <p:nvPr/>
        </p:nvSpPr>
        <p:spPr>
          <a:xfrm>
            <a:off x="5249038" y="4441479"/>
            <a:ext cx="3635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 &amp; Monthly reviews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45BF6-9698-4388-B17D-A8BBE09D2687}"/>
              </a:ext>
            </a:extLst>
          </p:cNvPr>
          <p:cNvSpPr txBox="1"/>
          <p:nvPr/>
        </p:nvSpPr>
        <p:spPr>
          <a:xfrm>
            <a:off x="3784964" y="5938794"/>
            <a:ext cx="609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dirty="0"/>
              <a:t>https://www.maynoothuniversity.ie/research/research-development-office/research-ethics</a:t>
            </a:r>
          </a:p>
        </p:txBody>
      </p:sp>
    </p:spTree>
    <p:extLst>
      <p:ext uri="{BB962C8B-B14F-4D97-AF65-F5344CB8AC3E}">
        <p14:creationId xmlns:p14="http://schemas.microsoft.com/office/powerpoint/2010/main" val="2206095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16</a:t>
            </a:fld>
            <a:endParaRPr lang="en-IE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54B8894-594F-4309-A79B-28CFFF1A19BB}"/>
              </a:ext>
            </a:extLst>
          </p:cNvPr>
          <p:cNvGrpSpPr/>
          <p:nvPr/>
        </p:nvGrpSpPr>
        <p:grpSpPr>
          <a:xfrm>
            <a:off x="334397" y="121222"/>
            <a:ext cx="7961475" cy="5581865"/>
            <a:chOff x="434852" y="256035"/>
            <a:chExt cx="7795367" cy="532699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F694CA9-8B99-4717-8606-42FB1DB3E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200" t="16365" r="16403" b="20443"/>
            <a:stretch/>
          </p:blipFill>
          <p:spPr>
            <a:xfrm>
              <a:off x="434852" y="256035"/>
              <a:ext cx="7795367" cy="5326998"/>
            </a:xfrm>
            <a:prstGeom prst="flowChartProcess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7531428-D8CB-417B-A430-2C7D9687D797}"/>
                </a:ext>
              </a:extLst>
            </p:cNvPr>
            <p:cNvSpPr/>
            <p:nvPr/>
          </p:nvSpPr>
          <p:spPr>
            <a:xfrm>
              <a:off x="1275387" y="940189"/>
              <a:ext cx="2572466" cy="1154278"/>
            </a:xfrm>
            <a:prstGeom prst="flowChartProcess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400" dirty="0"/>
                <a:t>Ethics applications must be submitted for review via the Ethics Module in the </a:t>
              </a:r>
              <a:r>
                <a:rPr lang="en-IE" sz="1400" b="1" u="sng" dirty="0">
                  <a:solidFill>
                    <a:srgbClr val="FFFF00"/>
                  </a:solidFill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Research Information System (RIS)</a:t>
              </a:r>
              <a:endParaRPr lang="en-IE" sz="1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0AFC7D77-63B0-4E8E-AE52-CD4D6EC3E50B}"/>
              </a:ext>
            </a:extLst>
          </p:cNvPr>
          <p:cNvSpPr txBox="1">
            <a:spLocks/>
          </p:cNvSpPr>
          <p:nvPr/>
        </p:nvSpPr>
        <p:spPr>
          <a:xfrm>
            <a:off x="8651059" y="215231"/>
            <a:ext cx="7560891" cy="1008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Issues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D5E5CE0-F121-4CE6-BCE7-8C779527C87D}"/>
              </a:ext>
            </a:extLst>
          </p:cNvPr>
          <p:cNvGrpSpPr/>
          <p:nvPr/>
        </p:nvGrpSpPr>
        <p:grpSpPr>
          <a:xfrm>
            <a:off x="9391755" y="1653653"/>
            <a:ext cx="2411804" cy="905057"/>
            <a:chOff x="1692702" y="360039"/>
            <a:chExt cx="2621091" cy="954556"/>
          </a:xfrm>
        </p:grpSpPr>
        <p:sp>
          <p:nvSpPr>
            <p:cNvPr id="32" name="Rounded Rectangle 32">
              <a:extLst>
                <a:ext uri="{FF2B5EF4-FFF2-40B4-BE49-F238E27FC236}">
                  <a16:creationId xmlns:a16="http://schemas.microsoft.com/office/drawing/2014/main" id="{CE1CF622-CD5E-4997-B2DD-42333D39D6D2}"/>
                </a:ext>
              </a:extLst>
            </p:cNvPr>
            <p:cNvSpPr/>
            <p:nvPr/>
          </p:nvSpPr>
          <p:spPr>
            <a:xfrm>
              <a:off x="1692702" y="360039"/>
              <a:ext cx="2621091" cy="95455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33" name="Rounded Rectangle 5">
              <a:extLst>
                <a:ext uri="{FF2B5EF4-FFF2-40B4-BE49-F238E27FC236}">
                  <a16:creationId xmlns:a16="http://schemas.microsoft.com/office/drawing/2014/main" id="{012F422A-879B-4999-84CE-CB12853B50AC}"/>
                </a:ext>
              </a:extLst>
            </p:cNvPr>
            <p:cNvSpPr/>
            <p:nvPr/>
          </p:nvSpPr>
          <p:spPr>
            <a:xfrm>
              <a:off x="1764710" y="374199"/>
              <a:ext cx="2527895" cy="8613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Not trained for certain situations</a:t>
              </a:r>
              <a:endParaRPr lang="en-I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34" name="Picture 5" descr="C:\Users\cbarrett\AppData\Local\Microsoft\Windows\Temporary Internet Files\Content.IE5\0RT3G8MZ\MP900425511[1].jpg">
            <a:extLst>
              <a:ext uri="{FF2B5EF4-FFF2-40B4-BE49-F238E27FC236}">
                <a16:creationId xmlns:a16="http://schemas.microsoft.com/office/drawing/2014/main" id="{30ABFCD0-2D48-4232-8E19-41F6F5DC1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99670" y="1326444"/>
            <a:ext cx="872991" cy="131268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22D2337-60B5-4D8A-B7A6-2CC621D356D2}"/>
              </a:ext>
            </a:extLst>
          </p:cNvPr>
          <p:cNvGrpSpPr/>
          <p:nvPr/>
        </p:nvGrpSpPr>
        <p:grpSpPr>
          <a:xfrm>
            <a:off x="9298935" y="3349007"/>
            <a:ext cx="2318507" cy="869868"/>
            <a:chOff x="3708924" y="1368152"/>
            <a:chExt cx="2621091" cy="9545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96A2B6B1-6CCF-4195-9C4F-5516A93CA181}"/>
                </a:ext>
              </a:extLst>
            </p:cNvPr>
            <p:cNvSpPr/>
            <p:nvPr/>
          </p:nvSpPr>
          <p:spPr>
            <a:xfrm>
              <a:off x="3708924" y="1368152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37" name="Rounded Rectangle 7">
              <a:extLst>
                <a:ext uri="{FF2B5EF4-FFF2-40B4-BE49-F238E27FC236}">
                  <a16:creationId xmlns:a16="http://schemas.microsoft.com/office/drawing/2014/main" id="{8E3B7D0C-CFB7-44B4-A4EE-2F865BF582C3}"/>
                </a:ext>
              </a:extLst>
            </p:cNvPr>
            <p:cNvSpPr/>
            <p:nvPr/>
          </p:nvSpPr>
          <p:spPr>
            <a:xfrm>
              <a:off x="3780932" y="1368152"/>
              <a:ext cx="2527895" cy="86136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Consent forms</a:t>
              </a:r>
            </a:p>
            <a:p>
              <a:pPr algn="ctr" defTabSz="888956">
                <a:lnSpc>
                  <a:spcPct val="90000"/>
                </a:lnSpc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insufficient</a:t>
              </a:r>
            </a:p>
          </p:txBody>
        </p:sp>
      </p:grpSp>
      <p:pic>
        <p:nvPicPr>
          <p:cNvPr id="39" name="Picture 4" descr="C:\Users\cbarrett\AppData\Local\Microsoft\Windows\Temporary Internet Files\Content.IE5\L41OMKW3\MC900434929[1].png">
            <a:extLst>
              <a:ext uri="{FF2B5EF4-FFF2-40B4-BE49-F238E27FC236}">
                <a16:creationId xmlns:a16="http://schemas.microsoft.com/office/drawing/2014/main" id="{F899403F-E60C-4C82-9F9A-BA16036A3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024925" y="2312064"/>
            <a:ext cx="1274931" cy="1274931"/>
          </a:xfrm>
          <a:prstGeom prst="rect">
            <a:avLst/>
          </a:prstGeom>
          <a:noFill/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1E607351-4F53-4C40-9AB8-55AF05ECEE1C}"/>
              </a:ext>
            </a:extLst>
          </p:cNvPr>
          <p:cNvGrpSpPr/>
          <p:nvPr/>
        </p:nvGrpSpPr>
        <p:grpSpPr>
          <a:xfrm>
            <a:off x="9298937" y="4722299"/>
            <a:ext cx="2215289" cy="826595"/>
            <a:chOff x="1656190" y="2592289"/>
            <a:chExt cx="2621091" cy="9545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1" name="Rounded Rectangle 38">
              <a:extLst>
                <a:ext uri="{FF2B5EF4-FFF2-40B4-BE49-F238E27FC236}">
                  <a16:creationId xmlns:a16="http://schemas.microsoft.com/office/drawing/2014/main" id="{C29E3832-512C-40AC-8875-2AC77705E326}"/>
                </a:ext>
              </a:extLst>
            </p:cNvPr>
            <p:cNvSpPr/>
            <p:nvPr/>
          </p:nvSpPr>
          <p:spPr>
            <a:xfrm>
              <a:off x="1656190" y="2592289"/>
              <a:ext cx="2621091" cy="954556"/>
            </a:xfrm>
            <a:prstGeom prst="roundRect">
              <a:avLst/>
            </a:prstGeom>
            <a:grpFill/>
            <a:effectLst>
              <a:reflection blurRad="6350" stA="50000" endA="300" endPos="55000" dir="5400000" sy="-100000" algn="bl" rotWithShape="0"/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42" name="Rounded Rectangle 9">
              <a:extLst>
                <a:ext uri="{FF2B5EF4-FFF2-40B4-BE49-F238E27FC236}">
                  <a16:creationId xmlns:a16="http://schemas.microsoft.com/office/drawing/2014/main" id="{BEE01728-4547-4B43-A2BB-7A588DB7FA14}"/>
                </a:ext>
              </a:extLst>
            </p:cNvPr>
            <p:cNvSpPr/>
            <p:nvPr/>
          </p:nvSpPr>
          <p:spPr>
            <a:xfrm>
              <a:off x="1702788" y="2638887"/>
              <a:ext cx="2527895" cy="86136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E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Supplementary documentation</a:t>
              </a:r>
            </a:p>
          </p:txBody>
        </p:sp>
      </p:grpSp>
      <p:pic>
        <p:nvPicPr>
          <p:cNvPr id="43" name="Picture 7" descr="C:\Users\cbarrett\AppData\Local\Microsoft\Windows\Temporary Internet Files\Content.IE5\S4N1HT04\MP900422458[1].jpg">
            <a:extLst>
              <a:ext uri="{FF2B5EF4-FFF2-40B4-BE49-F238E27FC236}">
                <a16:creationId xmlns:a16="http://schemas.microsoft.com/office/drawing/2014/main" id="{8CFF592A-72FD-42E2-AF7A-4A67D2247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93896" y="4315569"/>
            <a:ext cx="1112275" cy="1400945"/>
          </a:xfrm>
          <a:prstGeom prst="rect">
            <a:avLst/>
          </a:prstGeom>
          <a:noFill/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9E0D7B50-6C5D-48FB-B647-8B0E05A70932}"/>
              </a:ext>
            </a:extLst>
          </p:cNvPr>
          <p:cNvSpPr txBox="1"/>
          <p:nvPr/>
        </p:nvSpPr>
        <p:spPr>
          <a:xfrm>
            <a:off x="3012215" y="6038737"/>
            <a:ext cx="8103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dirty="0">
                <a:hlinkClick r:id="rId9"/>
              </a:rPr>
              <a:t>risethics@mu.ie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12718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8EF09-50DC-4D39-B8BF-24643B01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17</a:t>
            </a:fld>
            <a:endParaRPr lang="en-IE"/>
          </a:p>
        </p:txBody>
      </p:sp>
      <p:pic>
        <p:nvPicPr>
          <p:cNvPr id="5" name="Picture 10" descr="How many faces can you find?">
            <a:extLst>
              <a:ext uri="{FF2B5EF4-FFF2-40B4-BE49-F238E27FC236}">
                <a16:creationId xmlns:a16="http://schemas.microsoft.com/office/drawing/2014/main" id="{0967BEE4-7201-41A8-8956-C76559E8E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330" y="238473"/>
            <a:ext cx="4668253" cy="6381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97B78B-EE62-4A70-AF2A-894A7F4B4325}"/>
              </a:ext>
            </a:extLst>
          </p:cNvPr>
          <p:cNvSpPr txBox="1"/>
          <p:nvPr/>
        </p:nvSpPr>
        <p:spPr>
          <a:xfrm>
            <a:off x="274495" y="1891682"/>
            <a:ext cx="42887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E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Previous committee members</a:t>
            </a:r>
          </a:p>
          <a:p>
            <a:pPr>
              <a:buFont typeface="Arial" pitchFamily="34" charset="0"/>
              <a:buChar char="•"/>
            </a:pPr>
            <a:endParaRPr lang="en-IE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Other members of staff</a:t>
            </a:r>
          </a:p>
          <a:p>
            <a:pPr>
              <a:buFont typeface="Arial" pitchFamily="34" charset="0"/>
              <a:buChar char="•"/>
            </a:pPr>
            <a:endParaRPr lang="en-IE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Get a friend in a different field</a:t>
            </a:r>
          </a:p>
          <a:p>
            <a:endParaRPr lang="en-IE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IE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research.ethics@mu.ie</a:t>
            </a:r>
          </a:p>
          <a:p>
            <a:pPr>
              <a:buFont typeface="Arial" pitchFamily="34" charset="0"/>
              <a:buChar char="•"/>
            </a:pPr>
            <a:endParaRPr lang="en-IE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12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161021-50BF-4CAD-95E1-6FB0D779F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0CF4E-5B7C-480C-864B-6AD488236C60}" type="slidenum">
              <a:rPr lang="en-IE" smtClean="0"/>
              <a:t>18</a:t>
            </a:fld>
            <a:endParaRPr lang="en-IE"/>
          </a:p>
        </p:txBody>
      </p:sp>
      <p:pic>
        <p:nvPicPr>
          <p:cNvPr id="5" name="Picture 2" descr="https://www.maynoothuniversity.ie/sites/default/files/assets/images/MaynoothWeek_Drone_MaynoothUniversiy.png">
            <a:extLst>
              <a:ext uri="{FF2B5EF4-FFF2-40B4-BE49-F238E27FC236}">
                <a16:creationId xmlns:a16="http://schemas.microsoft.com/office/drawing/2014/main" id="{75317A9E-FD45-44BE-81AB-32125F9D5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695" y="1571423"/>
            <a:ext cx="9134613" cy="4784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0285518D-2309-46DB-BA20-6E133A271A7E}"/>
              </a:ext>
            </a:extLst>
          </p:cNvPr>
          <p:cNvSpPr/>
          <p:nvPr/>
        </p:nvSpPr>
        <p:spPr>
          <a:xfrm>
            <a:off x="4800259" y="-3675"/>
            <a:ext cx="6208295" cy="2189747"/>
          </a:xfrm>
          <a:prstGeom prst="flowChartAlternateProcess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abriola" panose="04040605051002020D02" pitchFamily="82" charset="0"/>
              </a:rPr>
              <a:t>Thanks for your attention</a:t>
            </a:r>
            <a:endParaRPr lang="en-IE" sz="4000" dirty="0">
              <a:latin typeface="Gabriola" panose="04040605051002020D02" pitchFamily="82" charset="0"/>
            </a:endParaRP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61469753-9C42-4CD4-9CA4-FF6AEC745F72}"/>
              </a:ext>
            </a:extLst>
          </p:cNvPr>
          <p:cNvSpPr/>
          <p:nvPr/>
        </p:nvSpPr>
        <p:spPr>
          <a:xfrm>
            <a:off x="-51460" y="5001666"/>
            <a:ext cx="6208295" cy="2189747"/>
          </a:xfrm>
          <a:prstGeom prst="flowChartAlternateProcess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Gabriola" panose="04040605051002020D02" pitchFamily="82" charset="0"/>
              </a:rPr>
              <a:t>Best of luck with your research</a:t>
            </a:r>
            <a:endParaRPr lang="en-IE" sz="4000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57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5" y="5938018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300109" y="329673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Research Practice</a:t>
            </a: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C61CD-B7C1-44EB-90A9-2D5A552586D1}"/>
              </a:ext>
            </a:extLst>
          </p:cNvPr>
          <p:cNvSpPr txBox="1"/>
          <p:nvPr/>
        </p:nvSpPr>
        <p:spPr>
          <a:xfrm>
            <a:off x="515555" y="2320353"/>
            <a:ext cx="114044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78">
              <a:spcBef>
                <a:spcPts val="1800"/>
              </a:spcBef>
              <a:defRPr/>
            </a:pPr>
            <a:r>
              <a:rPr lang="en-US" sz="2000" u="sng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MU Research Integrity Policy (26 April 2021)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</a:rPr>
              <a:t>          </a:t>
            </a:r>
            <a:r>
              <a:rPr lang="en-US" sz="2000" u="sng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 Ethics Policy (Updated March </a:t>
            </a:r>
            <a:r>
              <a:rPr lang="en-US" sz="2000" u="sng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</a:rPr>
              <a:t>2020)</a:t>
            </a:r>
          </a:p>
          <a:p>
            <a:pPr defTabSz="457178">
              <a:spcBef>
                <a:spcPts val="1800"/>
              </a:spcBef>
              <a:defRPr/>
            </a:pPr>
            <a:endParaRPr lang="en-US" sz="2000" b="1" u="sng" dirty="0">
              <a:solidFill>
                <a:srgbClr val="007E8C"/>
              </a:solidFill>
              <a:latin typeface="Open Sans" panose="020B0606030504020204" pitchFamily="34" charset="0"/>
              <a:cs typeface="Arial" panose="020B0604020202020204" pitchFamily="34" charset="0"/>
            </a:endParaRPr>
          </a:p>
          <a:p>
            <a:pPr defTabSz="457178">
              <a:spcBef>
                <a:spcPts val="1800"/>
              </a:spcBef>
              <a:defRPr/>
            </a:pPr>
            <a:endParaRPr lang="en-GB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9ABE9-16B5-42CA-9669-8249323D2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90467"/>
            <a:ext cx="11611056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2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CAA085-5AF3-486B-BA6C-E7136BFEC3C3}"/>
              </a:ext>
            </a:extLst>
          </p:cNvPr>
          <p:cNvSpPr txBox="1"/>
          <p:nvPr/>
        </p:nvSpPr>
        <p:spPr>
          <a:xfrm>
            <a:off x="1864429" y="989442"/>
            <a:ext cx="94052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duties and obligations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that researchers are expected to fulfil when conducting research</a:t>
            </a:r>
            <a:endParaRPr lang="en-I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0451056-DA66-4540-8B6D-08C7A7909071}"/>
              </a:ext>
            </a:extLst>
          </p:cNvPr>
          <p:cNvGrpSpPr/>
          <p:nvPr/>
        </p:nvGrpSpPr>
        <p:grpSpPr>
          <a:xfrm>
            <a:off x="2069330" y="4846190"/>
            <a:ext cx="7297095" cy="1100946"/>
            <a:chOff x="2069325" y="4846187"/>
            <a:chExt cx="7297095" cy="110094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0C2ACB0-7952-4B5E-AADC-FE63C14567E8}"/>
                </a:ext>
              </a:extLst>
            </p:cNvPr>
            <p:cNvSpPr/>
            <p:nvPr/>
          </p:nvSpPr>
          <p:spPr>
            <a:xfrm>
              <a:off x="2069325" y="4846187"/>
              <a:ext cx="7297095" cy="91206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62627A-894C-4319-A7DF-4414644F57F9}"/>
                </a:ext>
              </a:extLst>
            </p:cNvPr>
            <p:cNvSpPr txBox="1"/>
            <p:nvPr/>
          </p:nvSpPr>
          <p:spPr>
            <a:xfrm flipH="1">
              <a:off x="2567940" y="5023803"/>
              <a:ext cx="6625414" cy="923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Research is performed with the </a:t>
              </a:r>
              <a:r>
                <a:rPr lang="en-US" u="sng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highest research integrity </a:t>
              </a: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en-US" u="sng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highest ethical standards </a:t>
              </a: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are adhered to </a:t>
              </a:r>
              <a:endParaRPr lang="en-I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I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807539A-6624-4927-A7A3-C79901CF36EA}"/>
              </a:ext>
            </a:extLst>
          </p:cNvPr>
          <p:cNvGrpSpPr/>
          <p:nvPr/>
        </p:nvGrpSpPr>
        <p:grpSpPr>
          <a:xfrm>
            <a:off x="7959647" y="2812033"/>
            <a:ext cx="3960376" cy="1896199"/>
            <a:chOff x="7959646" y="2812030"/>
            <a:chExt cx="3960376" cy="1896199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DE08699-FAE0-47CD-AD8D-0787C95E570A}"/>
                </a:ext>
              </a:extLst>
            </p:cNvPr>
            <p:cNvSpPr/>
            <p:nvPr/>
          </p:nvSpPr>
          <p:spPr>
            <a:xfrm>
              <a:off x="7959646" y="2812030"/>
              <a:ext cx="3960376" cy="189619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9E21724-8085-47C9-8244-785CADBE1BE3}"/>
                </a:ext>
              </a:extLst>
            </p:cNvPr>
            <p:cNvSpPr txBox="1"/>
            <p:nvPr/>
          </p:nvSpPr>
          <p:spPr>
            <a:xfrm>
              <a:off x="8240287" y="2995970"/>
              <a:ext cx="3618999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Arial" panose="020B0604020202020204" pitchFamily="34" charset="0"/>
                <a:buChar char="●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Legal obligations under data protection laws</a:t>
              </a:r>
            </a:p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Arial" panose="020B0604020202020204" pitchFamily="34" charset="0"/>
                <a:buChar char="●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Rights of participants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2DAF43-8C5C-40B9-A0D5-A381E89CF692}"/>
              </a:ext>
            </a:extLst>
          </p:cNvPr>
          <p:cNvGrpSpPr/>
          <p:nvPr/>
        </p:nvGrpSpPr>
        <p:grpSpPr>
          <a:xfrm>
            <a:off x="452274" y="2812032"/>
            <a:ext cx="4136023" cy="1896199"/>
            <a:chOff x="452271" y="2812030"/>
            <a:chExt cx="4136023" cy="189619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205EC44-F82E-4052-A695-48F1776C00E0}"/>
                </a:ext>
              </a:extLst>
            </p:cNvPr>
            <p:cNvSpPr/>
            <p:nvPr/>
          </p:nvSpPr>
          <p:spPr>
            <a:xfrm>
              <a:off x="452271" y="2812030"/>
              <a:ext cx="4115402" cy="189619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4E7816-E8F5-421B-8EF9-9658C4DE7CE8}"/>
                </a:ext>
              </a:extLst>
            </p:cNvPr>
            <p:cNvSpPr txBox="1"/>
            <p:nvPr/>
          </p:nvSpPr>
          <p:spPr>
            <a:xfrm>
              <a:off x="532240" y="2995970"/>
              <a:ext cx="405605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Arial" panose="020B0604020202020204" pitchFamily="34" charset="0"/>
                <a:buChar char="●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Our responsibility</a:t>
              </a:r>
            </a:p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Wingdings" panose="05000000000000000000" pitchFamily="2" charset="2"/>
                <a:buChar char="Ø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To you</a:t>
              </a:r>
            </a:p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Wingdings" panose="05000000000000000000" pitchFamily="2" charset="2"/>
                <a:buChar char="Ø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To the participants in your research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EDE67EC-0F74-4840-8E75-C3C24FFAA0ED}"/>
              </a:ext>
            </a:extLst>
          </p:cNvPr>
          <p:cNvGrpSpPr/>
          <p:nvPr/>
        </p:nvGrpSpPr>
        <p:grpSpPr>
          <a:xfrm>
            <a:off x="5111051" y="2812032"/>
            <a:ext cx="4255373" cy="1916459"/>
            <a:chOff x="5111047" y="2812030"/>
            <a:chExt cx="4255373" cy="191645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438B037-BAEF-45C6-A5D9-6F23BECD82FE}"/>
                </a:ext>
              </a:extLst>
            </p:cNvPr>
            <p:cNvSpPr/>
            <p:nvPr/>
          </p:nvSpPr>
          <p:spPr>
            <a:xfrm>
              <a:off x="5111047" y="2812030"/>
              <a:ext cx="2549337" cy="191645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048BED7-49F5-461B-B8A1-3F939492A897}"/>
                </a:ext>
              </a:extLst>
            </p:cNvPr>
            <p:cNvSpPr txBox="1"/>
            <p:nvPr/>
          </p:nvSpPr>
          <p:spPr>
            <a:xfrm>
              <a:off x="5188046" y="2995970"/>
              <a:ext cx="4178374" cy="138499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Arial" panose="020B0604020202020204" pitchFamily="34" charset="0"/>
                <a:buChar char="●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Your responsibilities</a:t>
              </a:r>
            </a:p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Wingdings" panose="05000000000000000000" pitchFamily="2" charset="2"/>
                <a:buChar char="Ø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Best practice </a:t>
              </a:r>
            </a:p>
            <a:p>
              <a:pPr marL="285737" indent="-285737" algn="just" defTabSz="457178">
                <a:spcAft>
                  <a:spcPts val="1800"/>
                </a:spcAft>
                <a:buClr>
                  <a:srgbClr val="822327"/>
                </a:buClr>
                <a:buSzPct val="120000"/>
                <a:buFont typeface="Wingdings" panose="05000000000000000000" pitchFamily="2" charset="2"/>
                <a:buChar char="Ø"/>
                <a:defRPr/>
              </a:pP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Ethical approval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C048F7E1-DF55-40D2-8FD2-B2FD1254DE72}"/>
              </a:ext>
            </a:extLst>
          </p:cNvPr>
          <p:cNvSpPr/>
          <p:nvPr/>
        </p:nvSpPr>
        <p:spPr>
          <a:xfrm>
            <a:off x="2683829" y="1472545"/>
            <a:ext cx="6393647" cy="80318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23AFC2-5C88-4FB6-8A15-C90948834621}"/>
              </a:ext>
            </a:extLst>
          </p:cNvPr>
          <p:cNvSpPr txBox="1"/>
          <p:nvPr/>
        </p:nvSpPr>
        <p:spPr>
          <a:xfrm>
            <a:off x="3253845" y="1590588"/>
            <a:ext cx="5354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Ethics and Integrity Policies</a:t>
            </a:r>
            <a:endParaRPr lang="en-IE" sz="2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4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F1F0107-94C8-47D1-BF7C-2334733EE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87" y="1160548"/>
            <a:ext cx="1938341" cy="1069349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Integrity</a:t>
            </a: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3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C0BF8F-302F-40C5-BEC0-7B0745321F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6285" y="1340849"/>
            <a:ext cx="1275603" cy="127870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66063F55-D59F-4AE7-8CB6-5A296D1DB036}"/>
              </a:ext>
            </a:extLst>
          </p:cNvPr>
          <p:cNvGrpSpPr/>
          <p:nvPr/>
        </p:nvGrpSpPr>
        <p:grpSpPr>
          <a:xfrm>
            <a:off x="7691576" y="1617373"/>
            <a:ext cx="2583289" cy="1348839"/>
            <a:chOff x="7360694" y="1725950"/>
            <a:chExt cx="2583289" cy="1348839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D3B5221-45AF-470B-859F-CFEFF984F959}"/>
                </a:ext>
              </a:extLst>
            </p:cNvPr>
            <p:cNvSpPr/>
            <p:nvPr/>
          </p:nvSpPr>
          <p:spPr>
            <a:xfrm>
              <a:off x="7360694" y="1725950"/>
              <a:ext cx="2583289" cy="134883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218DA9F-5B31-4207-B6DB-E9ED7EE86B0D}"/>
                </a:ext>
              </a:extLst>
            </p:cNvPr>
            <p:cNvSpPr txBox="1"/>
            <p:nvPr/>
          </p:nvSpPr>
          <p:spPr>
            <a:xfrm>
              <a:off x="7543570" y="1954439"/>
              <a:ext cx="23631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Trust and confidence in the research results </a:t>
              </a:r>
              <a:endParaRPr lang="en-I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86C61CD-B7C1-44EB-90A9-2D5A552586D1}"/>
              </a:ext>
            </a:extLst>
          </p:cNvPr>
          <p:cNvSpPr txBox="1"/>
          <p:nvPr/>
        </p:nvSpPr>
        <p:spPr>
          <a:xfrm>
            <a:off x="2220690" y="967227"/>
            <a:ext cx="8743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178">
              <a:spcAft>
                <a:spcPts val="1200"/>
              </a:spcAft>
              <a:buClr>
                <a:srgbClr val="822327"/>
              </a:buClr>
              <a:buSzPct val="120000"/>
              <a:defRPr/>
            </a:pPr>
            <a:r>
              <a:rPr lang="en-US" dirty="0">
                <a:solidFill>
                  <a:srgbClr val="445454"/>
                </a:solidFill>
                <a:latin typeface="Montserrat" panose="020B0604020202020204" pitchFamily="2" charset="0"/>
              </a:rPr>
              <a:t>‘</a:t>
            </a:r>
            <a:r>
              <a:rPr lang="en-US" i="1" dirty="0">
                <a:solidFill>
                  <a:srgbClr val="445454"/>
                </a:solidFill>
                <a:latin typeface="Montserrat" panose="020B0604020202020204" pitchFamily="2" charset="0"/>
              </a:rPr>
              <a:t>relates to the performance of research to the highest standards of professionalism and </a:t>
            </a:r>
            <a:r>
              <a:rPr lang="en-US" i="1" dirty="0" err="1">
                <a:solidFill>
                  <a:srgbClr val="445454"/>
                </a:solidFill>
                <a:latin typeface="Montserrat" panose="020B0604020202020204" pitchFamily="2" charset="0"/>
              </a:rPr>
              <a:t>rigour</a:t>
            </a:r>
            <a:r>
              <a:rPr lang="en-US" i="1" dirty="0">
                <a:solidFill>
                  <a:srgbClr val="445454"/>
                </a:solidFill>
                <a:latin typeface="Montserrat" panose="020B0604020202020204" pitchFamily="2" charset="0"/>
              </a:rPr>
              <a:t>, and to the accuracy and integrity of the research record in publications and elsewhere’</a:t>
            </a:r>
            <a:endParaRPr lang="en-GB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52E418A-D185-4C2A-B0AF-6856F8DFDBF8}"/>
              </a:ext>
            </a:extLst>
          </p:cNvPr>
          <p:cNvGrpSpPr/>
          <p:nvPr/>
        </p:nvGrpSpPr>
        <p:grpSpPr>
          <a:xfrm>
            <a:off x="588548" y="2948272"/>
            <a:ext cx="4326896" cy="2147950"/>
            <a:chOff x="588548" y="2948268"/>
            <a:chExt cx="4326896" cy="214794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0CD6845-B1B9-467E-818F-6E1CE590A731}"/>
                </a:ext>
              </a:extLst>
            </p:cNvPr>
            <p:cNvSpPr txBox="1"/>
            <p:nvPr/>
          </p:nvSpPr>
          <p:spPr>
            <a:xfrm>
              <a:off x="713016" y="3737593"/>
              <a:ext cx="37382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12730">
                <a:spcBef>
                  <a:spcPts val="2951"/>
                </a:spcBef>
                <a:buClr>
                  <a:srgbClr val="FFFFFF"/>
                </a:buClr>
                <a:buSzPct val="125000"/>
              </a:pPr>
              <a:r>
                <a:rPr lang="en-GB" b="1" kern="0" dirty="0">
                  <a:solidFill>
                    <a:srgbClr val="0070C0"/>
                  </a:solidFill>
                  <a:latin typeface="Helvetica" pitchFamily="2" charset="0"/>
                  <a:sym typeface="Helvetica Neue"/>
                </a:rPr>
                <a:t>Principles of Research Integrity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82C0E67-16C1-4BD3-94BC-D56E2C6FF8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2447" y="3365982"/>
              <a:ext cx="540000" cy="36000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C86F387-C1E8-4584-893B-812FCFAEFC70}"/>
                </a:ext>
              </a:extLst>
            </p:cNvPr>
            <p:cNvCxnSpPr>
              <a:cxnSpLocks/>
            </p:cNvCxnSpPr>
            <p:nvPr/>
          </p:nvCxnSpPr>
          <p:spPr>
            <a:xfrm>
              <a:off x="2922447" y="4291716"/>
              <a:ext cx="540000" cy="36000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D6BCBB9-1AE0-40E1-981D-5254F3CD56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388" y="4291716"/>
              <a:ext cx="540000" cy="36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DB8E0EB-1C26-4175-A3E5-3DA08A4598CF}"/>
                </a:ext>
              </a:extLst>
            </p:cNvPr>
            <p:cNvCxnSpPr>
              <a:cxnSpLocks/>
            </p:cNvCxnSpPr>
            <p:nvPr/>
          </p:nvCxnSpPr>
          <p:spPr>
            <a:xfrm>
              <a:off x="1389389" y="3365982"/>
              <a:ext cx="540000" cy="36000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BB82830-585E-4C63-91DA-26EBD4C1AB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389" y="4291716"/>
              <a:ext cx="540000" cy="36000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5F34B6A-11D8-4F0C-BA47-F327963F96D6}"/>
                </a:ext>
              </a:extLst>
            </p:cNvPr>
            <p:cNvSpPr txBox="1"/>
            <p:nvPr/>
          </p:nvSpPr>
          <p:spPr>
            <a:xfrm>
              <a:off x="713016" y="2948268"/>
              <a:ext cx="10925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Honesty</a:t>
              </a:r>
              <a:endParaRPr lang="en-I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6B09B48-36BC-4150-A2C7-C1622F197D0F}"/>
                </a:ext>
              </a:extLst>
            </p:cNvPr>
            <p:cNvSpPr txBox="1"/>
            <p:nvPr/>
          </p:nvSpPr>
          <p:spPr>
            <a:xfrm>
              <a:off x="588548" y="4726884"/>
              <a:ext cx="1341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Respect</a:t>
              </a:r>
              <a:endParaRPr lang="en-I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2F4AE5C-D6BB-4316-9FB5-341800DF6DE1}"/>
                </a:ext>
              </a:extLst>
            </p:cNvPr>
            <p:cNvSpPr txBox="1"/>
            <p:nvPr/>
          </p:nvSpPr>
          <p:spPr>
            <a:xfrm>
              <a:off x="3262163" y="2948268"/>
              <a:ext cx="1341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Reliability</a:t>
              </a:r>
              <a:endParaRPr lang="en-I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1D4D43-5A96-4EFC-8C80-D52A072CB9D9}"/>
                </a:ext>
              </a:extLst>
            </p:cNvPr>
            <p:cNvSpPr txBox="1"/>
            <p:nvPr/>
          </p:nvSpPr>
          <p:spPr>
            <a:xfrm>
              <a:off x="3192447" y="4726884"/>
              <a:ext cx="17229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Accountability</a:t>
              </a:r>
              <a:endParaRPr lang="en-I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F1B7828-266F-4B8C-92E7-98DFC5649D63}"/>
              </a:ext>
            </a:extLst>
          </p:cNvPr>
          <p:cNvSpPr txBox="1"/>
          <p:nvPr/>
        </p:nvSpPr>
        <p:spPr>
          <a:xfrm>
            <a:off x="4763765" y="4500096"/>
            <a:ext cx="6293923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060" lvl="1" indent="-342882">
              <a:buFont typeface="Courier New" panose="02070309020205020404" pitchFamily="49" charset="0"/>
              <a:buChar char="o"/>
            </a:pPr>
            <a:r>
              <a:rPr lang="en-IE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Integrity of data - proof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Numbers/Statistics/Images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years storage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Confidentiality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B35B59-9BA6-4B8A-BBAC-94DDB76FB183}"/>
              </a:ext>
            </a:extLst>
          </p:cNvPr>
          <p:cNvSpPr txBox="1"/>
          <p:nvPr/>
        </p:nvSpPr>
        <p:spPr>
          <a:xfrm>
            <a:off x="7968524" y="3365984"/>
            <a:ext cx="6293923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060" lvl="1" indent="-342882">
              <a:buFont typeface="Courier New" panose="02070309020205020404" pitchFamily="49" charset="0"/>
              <a:buChar char="o"/>
            </a:pPr>
            <a:r>
              <a:rPr lang="en-IE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Publications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appropriate sources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Authorship - Ask permission 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Cite and quote correctly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45FBDBA-F8DB-4C2F-B6BC-9C1DDCE1E6FA}"/>
              </a:ext>
            </a:extLst>
          </p:cNvPr>
          <p:cNvSpPr txBox="1"/>
          <p:nvPr/>
        </p:nvSpPr>
        <p:spPr>
          <a:xfrm>
            <a:off x="4544612" y="2637253"/>
            <a:ext cx="62939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060" lvl="1" indent="-342882">
              <a:buFont typeface="Courier New" panose="02070309020205020404" pitchFamily="49" charset="0"/>
              <a:buChar char="o"/>
            </a:pPr>
            <a:r>
              <a:rPr lang="en-IE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ahead 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Experimental design</a:t>
            </a:r>
          </a:p>
          <a:p>
            <a:pPr marL="1657268" lvl="3" indent="-285737">
              <a:buFont typeface="Courier New" panose="02070309020205020404" pitchFamily="49" charset="0"/>
              <a:buChar char="o"/>
            </a:pPr>
            <a:r>
              <a:rPr lang="en-IE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Duty of care</a:t>
            </a:r>
          </a:p>
          <a:p>
            <a:pPr marL="1657268" lvl="3" indent="-285737">
              <a:buFont typeface="Courier New" panose="02070309020205020404" pitchFamily="49" charset="0"/>
              <a:buChar char="o"/>
            </a:pPr>
            <a:r>
              <a:rPr lang="en-IE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Conflict of interest</a:t>
            </a:r>
          </a:p>
          <a:p>
            <a:pPr marL="1200091" lvl="2" indent="-285737"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with your peers</a:t>
            </a:r>
          </a:p>
        </p:txBody>
      </p:sp>
    </p:spTree>
    <p:extLst>
      <p:ext uri="{BB962C8B-B14F-4D97-AF65-F5344CB8AC3E}">
        <p14:creationId xmlns:p14="http://schemas.microsoft.com/office/powerpoint/2010/main" val="17256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0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Misconduct</a:t>
            </a: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C61CD-B7C1-44EB-90A9-2D5A552586D1}"/>
              </a:ext>
            </a:extLst>
          </p:cNvPr>
          <p:cNvSpPr txBox="1"/>
          <p:nvPr/>
        </p:nvSpPr>
        <p:spPr>
          <a:xfrm>
            <a:off x="-32716" y="1399937"/>
            <a:ext cx="6096000" cy="400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472" indent="-342882" fontAlgn="ctr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E" b="1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Fabrication of data </a:t>
            </a:r>
            <a:r>
              <a:rPr lang="en-IE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i.e. making up results and recording or reporting them.</a:t>
            </a:r>
          </a:p>
          <a:p>
            <a:pPr marL="571472" indent="-342882" fontAlgn="ctr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IE" kern="1600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71472" indent="-342882" fontAlgn="ctr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E" b="1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Falsification of data </a:t>
            </a:r>
            <a:r>
              <a:rPr lang="en-IE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i.e. manipulating research, materials, equipment or processes.</a:t>
            </a:r>
          </a:p>
          <a:p>
            <a:pPr marL="571472" indent="-342882" fontAlgn="ctr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IE" kern="1600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71472" indent="-342882" fontAlgn="ctr">
              <a:lnSpc>
                <a:spcPct val="11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E" b="1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Plagiarism</a:t>
            </a:r>
            <a:r>
              <a:rPr lang="en-IE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i.e. the appropriation of another person’s ideas, processes, results, or words without giving appropriate credit.</a:t>
            </a:r>
          </a:p>
          <a:p>
            <a:pPr marL="285737" indent="-285737" algn="just" defTabSz="457178">
              <a:spcAft>
                <a:spcPts val="1800"/>
              </a:spcAft>
              <a:buClr>
                <a:srgbClr val="822327"/>
              </a:buClr>
              <a:buSzPct val="120000"/>
              <a:buFont typeface="Arial" panose="020B0604020202020204" pitchFamily="34" charset="0"/>
              <a:buChar char="●"/>
              <a:defRPr/>
            </a:pPr>
            <a:endParaRPr lang="en-GB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5" y="5965337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4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FE22125-63B4-3093-7715-6B0E7C0C38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708" y="4642047"/>
            <a:ext cx="1910120" cy="122512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DDA74E9-49E7-43CB-9E17-B6EF02C68047}"/>
              </a:ext>
            </a:extLst>
          </p:cNvPr>
          <p:cNvGrpSpPr/>
          <p:nvPr/>
        </p:nvGrpSpPr>
        <p:grpSpPr>
          <a:xfrm>
            <a:off x="119778" y="6016368"/>
            <a:ext cx="12030473" cy="1051712"/>
            <a:chOff x="166332" y="5174730"/>
            <a:chExt cx="11455523" cy="105171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5BDF67-665A-450F-B63A-69B738CD0828}"/>
                </a:ext>
              </a:extLst>
            </p:cNvPr>
            <p:cNvSpPr/>
            <p:nvPr/>
          </p:nvSpPr>
          <p:spPr>
            <a:xfrm>
              <a:off x="166332" y="5174730"/>
              <a:ext cx="11455523" cy="79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B64F3F-00A7-4165-B7BB-40485B04BD61}"/>
                </a:ext>
              </a:extLst>
            </p:cNvPr>
            <p:cNvSpPr txBox="1"/>
            <p:nvPr/>
          </p:nvSpPr>
          <p:spPr>
            <a:xfrm>
              <a:off x="588548" y="5333890"/>
              <a:ext cx="10674552" cy="892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IE" sz="1700" kern="1600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Research misconduct </a:t>
              </a:r>
              <a:r>
                <a:rPr lang="en-IE" sz="1700" u="sng" kern="1600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does not</a:t>
              </a:r>
              <a:r>
                <a:rPr lang="en-IE" sz="1700" kern="1600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include </a:t>
              </a:r>
              <a:r>
                <a:rPr lang="en-IE" sz="1700" b="1" kern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honest error </a:t>
              </a:r>
              <a:r>
                <a:rPr lang="en-IE" sz="1700" kern="1600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or honest difference in the design, execution, interpretation or judgement in evaluating research methods or results or misconduct unrelated to the research process. </a:t>
              </a:r>
            </a:p>
            <a:p>
              <a:endParaRPr lang="en-I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82DC4E-10F5-04F5-4C44-F2F115079F78}"/>
              </a:ext>
            </a:extLst>
          </p:cNvPr>
          <p:cNvGrpSpPr/>
          <p:nvPr/>
        </p:nvGrpSpPr>
        <p:grpSpPr>
          <a:xfrm>
            <a:off x="5899225" y="769753"/>
            <a:ext cx="6097979" cy="5293757"/>
            <a:chOff x="5899225" y="769753"/>
            <a:chExt cx="6097979" cy="529375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4A587AB-F583-25AE-9A58-D96074B60CAB}"/>
                </a:ext>
              </a:extLst>
            </p:cNvPr>
            <p:cNvGrpSpPr/>
            <p:nvPr/>
          </p:nvGrpSpPr>
          <p:grpSpPr>
            <a:xfrm>
              <a:off x="5899225" y="769753"/>
              <a:ext cx="6097979" cy="5293757"/>
              <a:chOff x="5822045" y="744543"/>
              <a:chExt cx="6097978" cy="529375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518CE45C-6710-4D0F-A445-67382AC18A69}"/>
                  </a:ext>
                </a:extLst>
              </p:cNvPr>
              <p:cNvGrpSpPr/>
              <p:nvPr/>
            </p:nvGrpSpPr>
            <p:grpSpPr>
              <a:xfrm>
                <a:off x="5822045" y="744543"/>
                <a:ext cx="6097978" cy="5293757"/>
                <a:chOff x="5822045" y="1208005"/>
                <a:chExt cx="6097978" cy="5293757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BFE89A5A-E1F8-4521-B2DB-A87D64C6C5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6266" t="4802" r="10365" b="8449"/>
                <a:stretch/>
              </p:blipFill>
              <p:spPr>
                <a:xfrm rot="1183083">
                  <a:off x="6416882" y="2258552"/>
                  <a:ext cx="1194242" cy="1603953"/>
                </a:xfrm>
                <a:prstGeom prst="rect">
                  <a:avLst/>
                </a:prstGeom>
              </p:spPr>
            </p:pic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1D41790-C9A6-4DE2-BB9E-683CA53C81F8}"/>
                    </a:ext>
                  </a:extLst>
                </p:cNvPr>
                <p:cNvSpPr txBox="1"/>
                <p:nvPr/>
              </p:nvSpPr>
              <p:spPr>
                <a:xfrm>
                  <a:off x="5822045" y="1208005"/>
                  <a:ext cx="6097978" cy="529375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IE" sz="24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Who is checking you are following the rules…..</a:t>
                  </a:r>
                </a:p>
                <a:p>
                  <a:pPr marL="263512" lvl="2" indent="-263512">
                    <a:buFont typeface="Wingdings" panose="05000000000000000000" pitchFamily="2" charset="2"/>
                    <a:buChar char="Ø"/>
                  </a:pPr>
                  <a:r>
                    <a:rPr lang="en-IE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500-600 papers retracted annually</a:t>
                  </a:r>
                </a:p>
                <a:p>
                  <a:pPr>
                    <a:buFont typeface="Wingdings" pitchFamily="2" charset="2"/>
                    <a:buChar char="§"/>
                  </a:pPr>
                  <a:endParaRPr lang="en-IE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buFont typeface="Wingdings" pitchFamily="2" charset="2"/>
                    <a:buChar char="§"/>
                  </a:pPr>
                  <a:endParaRPr lang="en-IE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buFont typeface="Wingdings" pitchFamily="2" charset="2"/>
                    <a:buChar char="§"/>
                  </a:pPr>
                  <a:endParaRPr lang="en-IE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buFont typeface="Wingdings" pitchFamily="2" charset="2"/>
                    <a:buChar char="§"/>
                  </a:pPr>
                  <a:endParaRPr lang="en-IE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buFont typeface="Wingdings" pitchFamily="2" charset="2"/>
                    <a:buChar char="§"/>
                  </a:pPr>
                  <a:endParaRPr lang="en-IE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buFont typeface="Wingdings" pitchFamily="2" charset="2"/>
                    <a:buChar char="§"/>
                  </a:pPr>
                  <a:endParaRPr lang="en-IE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285737" indent="-285737">
                    <a:buFont typeface="Wingdings" panose="05000000000000000000" pitchFamily="2" charset="2"/>
                    <a:buChar char="Ø"/>
                  </a:pPr>
                  <a:r>
                    <a:rPr lang="en-IE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Publishers  checks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‘Turnitin’, ‘AI content checker’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Background checks – all authors/institutions/email addresses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Data analysis/image analysis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Database checks</a:t>
                  </a:r>
                </a:p>
                <a:p>
                  <a:pPr marL="285737" lvl="2" indent="-285737">
                    <a:buFont typeface="Wingdings" panose="05000000000000000000" pitchFamily="2" charset="2"/>
                    <a:buChar char="Ø"/>
                  </a:pPr>
                  <a:r>
                    <a:rPr lang="en-IE" b="1" dirty="0">
                      <a:solidFill>
                        <a:schemeClr val="accent1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Funding Agencies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Mandatory training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Integrity audits</a:t>
                  </a:r>
                </a:p>
                <a:p>
                  <a:pPr marL="649254" lvl="2" indent="-285737">
                    <a:buFont typeface="Arial" panose="020B0604020202020204" pitchFamily="34" charset="0"/>
                    <a:buChar char="•"/>
                  </a:pPr>
                  <a:r>
                    <a:rPr lang="en-IE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Data provenance reviews</a:t>
                  </a:r>
                  <a:endParaRPr lang="en-IE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1989BB4E-8CD1-4467-8069-CC44702601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916722" y="2207437"/>
                  <a:ext cx="3217622" cy="1262792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8B66F5F9-5B39-44D0-A36E-2AF8AC9EC50F}"/>
                    </a:ext>
                  </a:extLst>
                </p:cNvPr>
                <p:cNvGrpSpPr/>
                <p:nvPr/>
              </p:nvGrpSpPr>
              <p:grpSpPr>
                <a:xfrm>
                  <a:off x="10013858" y="3041792"/>
                  <a:ext cx="1466395" cy="1077249"/>
                  <a:chOff x="10889887" y="3808849"/>
                  <a:chExt cx="1939055" cy="1340677"/>
                </a:xfrm>
              </p:grpSpPr>
              <p:pic>
                <p:nvPicPr>
                  <p:cNvPr id="9" name="Picture 8">
                    <a:extLst>
                      <a:ext uri="{FF2B5EF4-FFF2-40B4-BE49-F238E27FC236}">
                        <a16:creationId xmlns:a16="http://schemas.microsoft.com/office/drawing/2014/main" id="{F3A5DF7C-6E08-44C1-82C0-ED66E9058A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0889887" y="3832168"/>
                    <a:ext cx="1939055" cy="1317358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08E2223E-4593-4A57-B1A7-9DE468FCB4D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169842" y="3808849"/>
                    <a:ext cx="403389" cy="76019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E870AF03-2DFC-48C8-B8CD-34733309B4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625199" y="2944173"/>
                  <a:ext cx="2192653" cy="755939"/>
                </a:xfrm>
                <a:prstGeom prst="rect">
                  <a:avLst/>
                </a:prstGeom>
                <a:ln>
                  <a:noFill/>
                </a:ln>
                <a:effectLst>
                  <a:softEdge rad="12700"/>
                </a:effectLst>
              </p:spPr>
            </p:pic>
          </p:grp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49931684-E6AF-5A8F-0EEE-A679B48130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93978" y="4238802"/>
                <a:ext cx="1279572" cy="584010"/>
              </a:xfrm>
              <a:prstGeom prst="rect">
                <a:avLst/>
              </a:prstGeom>
            </p:spPr>
          </p:pic>
        </p:grp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DA5F69E-9C8F-9F43-440A-6D84D37961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5232" y="5077990"/>
              <a:ext cx="2014962" cy="625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C194199-EF5A-F573-16F6-AD71EE7DE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740065" y="5092542"/>
              <a:ext cx="990305" cy="483221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0995959-C55F-4D7F-BD33-4AEF5DE29BD0}"/>
              </a:ext>
            </a:extLst>
          </p:cNvPr>
          <p:cNvSpPr txBox="1"/>
          <p:nvPr/>
        </p:nvSpPr>
        <p:spPr>
          <a:xfrm>
            <a:off x="3631967" y="5174744"/>
            <a:ext cx="1314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highlight>
                  <a:srgbClr val="FFFF00"/>
                </a:highlight>
              </a:rPr>
              <a:t>Advances in AI</a:t>
            </a:r>
            <a:endParaRPr lang="en-IE" sz="1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2514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25598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 Obligations</a:t>
            </a: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5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C5254A-484E-4905-B943-8AD247DB4F79}"/>
              </a:ext>
            </a:extLst>
          </p:cNvPr>
          <p:cNvSpPr txBox="1"/>
          <p:nvPr/>
        </p:nvSpPr>
        <p:spPr>
          <a:xfrm>
            <a:off x="6280169" y="3245405"/>
            <a:ext cx="5884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Freedom of Information Act, 1997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544B42-0B49-434A-8FA8-5C0DBD8CCFA1}"/>
              </a:ext>
            </a:extLst>
          </p:cNvPr>
          <p:cNvSpPr txBox="1"/>
          <p:nvPr/>
        </p:nvSpPr>
        <p:spPr>
          <a:xfrm>
            <a:off x="5634812" y="2460037"/>
            <a:ext cx="5409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Data Protection Act 1988, 2003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11B25AB-590E-422B-8A65-2943A4FD5B14}"/>
              </a:ext>
            </a:extLst>
          </p:cNvPr>
          <p:cNvGrpSpPr/>
          <p:nvPr/>
        </p:nvGrpSpPr>
        <p:grpSpPr>
          <a:xfrm>
            <a:off x="480524" y="3736947"/>
            <a:ext cx="4471096" cy="1881501"/>
            <a:chOff x="539552" y="3861048"/>
            <a:chExt cx="4471094" cy="188149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31081A2-4AD1-4599-93B4-B6674CADA4D7}"/>
                </a:ext>
              </a:extLst>
            </p:cNvPr>
            <p:cNvSpPr txBox="1"/>
            <p:nvPr/>
          </p:nvSpPr>
          <p:spPr>
            <a:xfrm>
              <a:off x="539552" y="4424764"/>
              <a:ext cx="4265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Information technology rules (India)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2454C21-8CED-40C7-803B-41AAC2CFE114}"/>
                </a:ext>
              </a:extLst>
            </p:cNvPr>
            <p:cNvSpPr txBox="1"/>
            <p:nvPr/>
          </p:nvSpPr>
          <p:spPr>
            <a:xfrm>
              <a:off x="539552" y="4293096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I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B01514F-F8A3-49B0-963F-D5C1BC642997}"/>
                </a:ext>
              </a:extLst>
            </p:cNvPr>
            <p:cNvSpPr txBox="1"/>
            <p:nvPr/>
          </p:nvSpPr>
          <p:spPr>
            <a:xfrm>
              <a:off x="539552" y="5373215"/>
              <a:ext cx="44710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Personal data ordinance (Hong Kong)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8A36B6-254F-41AD-A9BF-CF06E8F7358E}"/>
                </a:ext>
              </a:extLst>
            </p:cNvPr>
            <p:cNvSpPr txBox="1"/>
            <p:nvPr/>
          </p:nvSpPr>
          <p:spPr>
            <a:xfrm>
              <a:off x="539552" y="4824017"/>
              <a:ext cx="33425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The Privacy Law (Australia)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6BE8E53-1C1A-441D-B6D3-5C267719A995}"/>
                </a:ext>
              </a:extLst>
            </p:cNvPr>
            <p:cNvSpPr/>
            <p:nvPr/>
          </p:nvSpPr>
          <p:spPr>
            <a:xfrm>
              <a:off x="611560" y="3861048"/>
              <a:ext cx="390645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E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Check Laws in a Territory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36540BC-B3E2-43EF-85BC-C2B175164163}"/>
              </a:ext>
            </a:extLst>
          </p:cNvPr>
          <p:cNvSpPr txBox="1"/>
          <p:nvPr/>
        </p:nvSpPr>
        <p:spPr>
          <a:xfrm>
            <a:off x="3823110" y="1680803"/>
            <a:ext cx="7138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General Data Protection Regulation 2018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5424E11-8D92-42F1-ACC6-573C11A7BE4F}"/>
              </a:ext>
            </a:extLst>
          </p:cNvPr>
          <p:cNvGrpSpPr/>
          <p:nvPr/>
        </p:nvGrpSpPr>
        <p:grpSpPr>
          <a:xfrm>
            <a:off x="8299941" y="351403"/>
            <a:ext cx="1821987" cy="1361496"/>
            <a:chOff x="1333899" y="2264149"/>
            <a:chExt cx="1821987" cy="1361496"/>
          </a:xfrm>
        </p:grpSpPr>
        <p:pic>
          <p:nvPicPr>
            <p:cNvPr id="23" name="Picture 22" descr="law 2.jpg">
              <a:extLst>
                <a:ext uri="{FF2B5EF4-FFF2-40B4-BE49-F238E27FC236}">
                  <a16:creationId xmlns:a16="http://schemas.microsoft.com/office/drawing/2014/main" id="{C34255BE-F988-4990-91D9-E823D3C57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341234">
              <a:off x="2274446" y="2264149"/>
              <a:ext cx="881440" cy="9667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4" name="Picture 23" descr="law-book-clipart.jpg">
              <a:extLst>
                <a:ext uri="{FF2B5EF4-FFF2-40B4-BE49-F238E27FC236}">
                  <a16:creationId xmlns:a16="http://schemas.microsoft.com/office/drawing/2014/main" id="{72290A69-ED0A-4FDB-B89B-06BE548C1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395105">
              <a:off x="1333899" y="2606636"/>
              <a:ext cx="922876" cy="101900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A92D9DF-55BB-439E-88F2-3BB991EDE1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64" y="1356683"/>
            <a:ext cx="2333625" cy="2066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080EA4AA-7B69-49FA-A44D-C1D92D5629DC}"/>
              </a:ext>
            </a:extLst>
          </p:cNvPr>
          <p:cNvSpPr/>
          <p:nvPr/>
        </p:nvSpPr>
        <p:spPr>
          <a:xfrm>
            <a:off x="6558010" y="4762917"/>
            <a:ext cx="3603422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E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Prosecution</a:t>
            </a:r>
          </a:p>
        </p:txBody>
      </p:sp>
    </p:spTree>
    <p:extLst>
      <p:ext uri="{BB962C8B-B14F-4D97-AF65-F5344CB8AC3E}">
        <p14:creationId xmlns:p14="http://schemas.microsoft.com/office/powerpoint/2010/main" val="263278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6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F4CEAE6-B822-4A43-B5A0-02CA1DAB272E}"/>
              </a:ext>
            </a:extLst>
          </p:cNvPr>
          <p:cNvSpPr txBox="1">
            <a:spLocks/>
          </p:cNvSpPr>
          <p:nvPr/>
        </p:nvSpPr>
        <p:spPr>
          <a:xfrm>
            <a:off x="2252373" y="565571"/>
            <a:ext cx="7560891" cy="10081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Data Protection Act 1988, 2003</a:t>
            </a:r>
          </a:p>
        </p:txBody>
      </p:sp>
      <p:pic>
        <p:nvPicPr>
          <p:cNvPr id="10" name="Picture 8" descr="http://www.fao.org/docrep/x5307e/x5307e3e.gif">
            <a:extLst>
              <a:ext uri="{FF2B5EF4-FFF2-40B4-BE49-F238E27FC236}">
                <a16:creationId xmlns:a16="http://schemas.microsoft.com/office/drawing/2014/main" id="{19711C11-0C9D-4DC5-87FA-9EDA5467A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929" y="2779418"/>
            <a:ext cx="1424787" cy="1491836"/>
          </a:xfrm>
          <a:prstGeom prst="rect">
            <a:avLst/>
          </a:prstGeom>
          <a:noFill/>
        </p:spPr>
      </p:pic>
      <p:pic>
        <p:nvPicPr>
          <p:cNvPr id="12" name="Picture 6" descr="https://encrypted-tbn0.gstatic.com/images?q=tbn:ANd9GcQf6y-gGeBRBNv8xqiqs18Otg_rUv6L7vlnePOOllF0eYVuRz7O">
            <a:extLst>
              <a:ext uri="{FF2B5EF4-FFF2-40B4-BE49-F238E27FC236}">
                <a16:creationId xmlns:a16="http://schemas.microsoft.com/office/drawing/2014/main" id="{49B4CF51-4489-4394-BE16-B235C937D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04408" y="1251927"/>
            <a:ext cx="1711077" cy="1711077"/>
          </a:xfrm>
          <a:prstGeom prst="rect">
            <a:avLst/>
          </a:prstGeom>
          <a:noFill/>
        </p:spPr>
      </p:pic>
      <p:pic>
        <p:nvPicPr>
          <p:cNvPr id="15" name="Picture 2" descr="http://blog.outbrain.com/wp-content/uploads/2012/04/data.jpg">
            <a:extLst>
              <a:ext uri="{FF2B5EF4-FFF2-40B4-BE49-F238E27FC236}">
                <a16:creationId xmlns:a16="http://schemas.microsoft.com/office/drawing/2014/main" id="{3DE6EBFA-4F22-4090-BF5F-A3D5B90F4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4647" y="1231027"/>
            <a:ext cx="1728192" cy="1152128"/>
          </a:xfrm>
          <a:prstGeom prst="rect">
            <a:avLst/>
          </a:prstGeom>
          <a:noFill/>
        </p:spPr>
      </p:pic>
      <p:pic>
        <p:nvPicPr>
          <p:cNvPr id="23" name="Picture 10" descr="http://www.dss.gov.au/sites/default/files/images/housing-support/Homelessness_Youth/On_PAR_Using_Participatory_Action_Research_to_Improve_Early_Intervention/pic4_2.gif">
            <a:extLst>
              <a:ext uri="{FF2B5EF4-FFF2-40B4-BE49-F238E27FC236}">
                <a16:creationId xmlns:a16="http://schemas.microsoft.com/office/drawing/2014/main" id="{4811520E-1C2F-4FB8-B15C-3862B326B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75107" y="1200431"/>
            <a:ext cx="1368152" cy="785480"/>
          </a:xfrm>
          <a:prstGeom prst="rect">
            <a:avLst/>
          </a:prstGeom>
          <a:noFill/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1D17639-B418-45B3-A3AD-E51A1E36F7FE}"/>
              </a:ext>
            </a:extLst>
          </p:cNvPr>
          <p:cNvSpPr/>
          <p:nvPr/>
        </p:nvSpPr>
        <p:spPr>
          <a:xfrm>
            <a:off x="1741968" y="5187931"/>
            <a:ext cx="508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>
                <a:solidFill>
                  <a:schemeClr val="bg1"/>
                </a:solidFill>
              </a:rPr>
              <a:t>https://www.maynoothuniversity.ie/data-protection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1805552" y="267905"/>
            <a:ext cx="8515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General Data Protection Regulation 2018 (GDPR)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87D791-F0C6-4D35-8C91-6F8443251206}"/>
              </a:ext>
            </a:extLst>
          </p:cNvPr>
          <p:cNvSpPr txBox="1"/>
          <p:nvPr/>
        </p:nvSpPr>
        <p:spPr>
          <a:xfrm>
            <a:off x="2969721" y="2924580"/>
            <a:ext cx="68435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IE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Collect </a:t>
            </a:r>
            <a:r>
              <a:rPr lang="en-IE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personalised</a:t>
            </a:r>
            <a:r>
              <a:rPr lang="en-IE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E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data for a </a:t>
            </a:r>
            <a:r>
              <a:rPr lang="en-IE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en-IE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purpose only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D77794A-55BF-473E-B066-D76666F1A983}"/>
              </a:ext>
            </a:extLst>
          </p:cNvPr>
          <p:cNvGrpSpPr/>
          <p:nvPr/>
        </p:nvGrpSpPr>
        <p:grpSpPr>
          <a:xfrm>
            <a:off x="2969725" y="3356625"/>
            <a:ext cx="7347909" cy="1449453"/>
            <a:chOff x="2411760" y="3501008"/>
            <a:chExt cx="7347909" cy="144945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8F6FD93-19C9-412F-A5B9-413D50062FF7}"/>
                </a:ext>
              </a:extLst>
            </p:cNvPr>
            <p:cNvSpPr txBox="1"/>
            <p:nvPr/>
          </p:nvSpPr>
          <p:spPr>
            <a:xfrm>
              <a:off x="2411760" y="4581127"/>
              <a:ext cx="7347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Know what kind of data falls outside of the Data Protection Act?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D3E64EB-9883-4F08-91D8-F88FB4C3207F}"/>
                </a:ext>
              </a:extLst>
            </p:cNvPr>
            <p:cNvSpPr txBox="1"/>
            <p:nvPr/>
          </p:nvSpPr>
          <p:spPr>
            <a:xfrm>
              <a:off x="2411760" y="3861048"/>
              <a:ext cx="5689378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Inform participants of the limits to confidentiality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30DCA15-B3A7-4D1E-964F-5F6310022BFF}"/>
                </a:ext>
              </a:extLst>
            </p:cNvPr>
            <p:cNvSpPr txBox="1"/>
            <p:nvPr/>
          </p:nvSpPr>
          <p:spPr>
            <a:xfrm>
              <a:off x="2411760" y="4221087"/>
              <a:ext cx="4842992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Know what action to take if data is stolen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1B7FA20-1B0D-4E95-A489-8A76AE0B451E}"/>
                </a:ext>
              </a:extLst>
            </p:cNvPr>
            <p:cNvSpPr txBox="1"/>
            <p:nvPr/>
          </p:nvSpPr>
          <p:spPr>
            <a:xfrm>
              <a:off x="2411760" y="3501008"/>
              <a:ext cx="6022803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IE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Inform participants of how the data will be managed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18006C22-AB53-40BE-A4C0-8699A50C2843}"/>
              </a:ext>
            </a:extLst>
          </p:cNvPr>
          <p:cNvSpPr/>
          <p:nvPr/>
        </p:nvSpPr>
        <p:spPr>
          <a:xfrm>
            <a:off x="3440325" y="4993381"/>
            <a:ext cx="5245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https://www.maynoothuniversity.ie/data-protection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99BA2AC-D519-446A-A47C-0971E133E027}"/>
              </a:ext>
            </a:extLst>
          </p:cNvPr>
          <p:cNvSpPr/>
          <p:nvPr/>
        </p:nvSpPr>
        <p:spPr>
          <a:xfrm>
            <a:off x="2669558" y="5407161"/>
            <a:ext cx="92504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2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assist staff in understanding the implications of GDPR an online training module is available.</a:t>
            </a:r>
            <a:r>
              <a:rPr lang="en-IE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IE" sz="1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wish to access this training module please contact the Data Protection Officer: </a:t>
            </a:r>
            <a:r>
              <a:rPr lang="en-IE" sz="1200" dirty="0">
                <a:latin typeface="Open Sans" panose="020B0606030504020204" pitchFamily="34" charset="0"/>
                <a:hlinkClick r:id="rId8"/>
              </a:rPr>
              <a:t>dataprotection@mu.ie</a:t>
            </a:r>
            <a:endParaRPr lang="en-IE" sz="1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266BC8-8411-4BF8-8AB4-CB25B2298E07}"/>
              </a:ext>
            </a:extLst>
          </p:cNvPr>
          <p:cNvSpPr txBox="1"/>
          <p:nvPr/>
        </p:nvSpPr>
        <p:spPr>
          <a:xfrm>
            <a:off x="1961718" y="5883824"/>
            <a:ext cx="8963527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IE" dirty="0">
                <a:latin typeface="Arial" panose="020B0604020202020204" pitchFamily="34" charset="0"/>
                <a:cs typeface="Arial" panose="020B0604020202020204" pitchFamily="34" charset="0"/>
              </a:rPr>
              <a:t>Under the </a:t>
            </a:r>
            <a:r>
              <a:rPr lang="en-IE" b="1" dirty="0">
                <a:latin typeface="Arial" panose="020B0604020202020204" pitchFamily="34" charset="0"/>
                <a:cs typeface="Arial" panose="020B0604020202020204" pitchFamily="34" charset="0"/>
              </a:rPr>
              <a:t>GDPR</a:t>
            </a:r>
            <a:r>
              <a:rPr lang="en-IE" dirty="0">
                <a:latin typeface="Arial" panose="020B0604020202020204" pitchFamily="34" charset="0"/>
                <a:cs typeface="Arial" panose="020B0604020202020204" pitchFamily="34" charset="0"/>
              </a:rPr>
              <a:t>, organisations in </a:t>
            </a:r>
            <a:r>
              <a:rPr lang="en-IE" b="1" dirty="0">
                <a:latin typeface="Arial" panose="020B0604020202020204" pitchFamily="34" charset="0"/>
                <a:cs typeface="Arial" panose="020B0604020202020204" pitchFamily="34" charset="0"/>
              </a:rPr>
              <a:t>breach</a:t>
            </a:r>
            <a:r>
              <a:rPr lang="en-IE" dirty="0">
                <a:latin typeface="Arial" panose="020B0604020202020204" pitchFamily="34" charset="0"/>
                <a:cs typeface="Arial" panose="020B0604020202020204" pitchFamily="34" charset="0"/>
              </a:rPr>
              <a:t> of the Regulation can be </a:t>
            </a:r>
            <a:r>
              <a:rPr lang="en-IE" b="1" dirty="0">
                <a:latin typeface="Arial" panose="020B0604020202020204" pitchFamily="34" charset="0"/>
                <a:cs typeface="Arial" panose="020B0604020202020204" pitchFamily="34" charset="0"/>
              </a:rPr>
              <a:t>fined</a:t>
            </a:r>
            <a:r>
              <a:rPr lang="en-IE" dirty="0">
                <a:latin typeface="Arial" panose="020B0604020202020204" pitchFamily="34" charset="0"/>
                <a:cs typeface="Arial" panose="020B0604020202020204" pitchFamily="34" charset="0"/>
              </a:rPr>
              <a:t> up to </a:t>
            </a:r>
            <a:r>
              <a:rPr lang="en-IE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2% of their annual global turnover or €10 million,</a:t>
            </a:r>
            <a:r>
              <a:rPr lang="en-I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E" dirty="0">
                <a:latin typeface="Arial" panose="020B0604020202020204" pitchFamily="34" charset="0"/>
                <a:cs typeface="Arial" panose="020B0604020202020204" pitchFamily="34" charset="0"/>
              </a:rPr>
              <a:t>whichever is greater, for lesser </a:t>
            </a:r>
            <a:r>
              <a:rPr lang="en-IE" b="1" dirty="0">
                <a:latin typeface="Arial" panose="020B0604020202020204" pitchFamily="34" charset="0"/>
                <a:cs typeface="Arial" panose="020B0604020202020204" pitchFamily="34" charset="0"/>
              </a:rPr>
              <a:t>breaches</a:t>
            </a:r>
            <a:endParaRPr lang="en-I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9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7</a:t>
            </a:fld>
            <a:endParaRPr lang="en-IE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D17639-B418-45B3-A3AD-E51A1E36F7FE}"/>
              </a:ext>
            </a:extLst>
          </p:cNvPr>
          <p:cNvSpPr/>
          <p:nvPr/>
        </p:nvSpPr>
        <p:spPr>
          <a:xfrm>
            <a:off x="1741968" y="5187931"/>
            <a:ext cx="508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>
                <a:solidFill>
                  <a:schemeClr val="bg1"/>
                </a:solidFill>
              </a:rPr>
              <a:t>https://www.maynoothuniversity.ie/data-protection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4009141" y="267905"/>
            <a:ext cx="4108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Data Protection Advice</a:t>
            </a:r>
          </a:p>
        </p:txBody>
      </p:sp>
      <p:graphicFrame>
        <p:nvGraphicFramePr>
          <p:cNvPr id="35" name="Diagram 34">
            <a:extLst>
              <a:ext uri="{FF2B5EF4-FFF2-40B4-BE49-F238E27FC236}">
                <a16:creationId xmlns:a16="http://schemas.microsoft.com/office/drawing/2014/main" id="{F15AF514-8C6D-4847-A1C5-BE4C9FDD76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6948503"/>
              </p:ext>
            </p:extLst>
          </p:nvPr>
        </p:nvGraphicFramePr>
        <p:xfrm>
          <a:off x="914404" y="1178923"/>
          <a:ext cx="10696073" cy="3836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7" name="Rectangle 36">
            <a:extLst>
              <a:ext uri="{FF2B5EF4-FFF2-40B4-BE49-F238E27FC236}">
                <a16:creationId xmlns:a16="http://schemas.microsoft.com/office/drawing/2014/main" id="{BDB4D568-D04F-444E-BB44-EBE07E3C8CC1}"/>
              </a:ext>
            </a:extLst>
          </p:cNvPr>
          <p:cNvSpPr/>
          <p:nvPr/>
        </p:nvSpPr>
        <p:spPr>
          <a:xfrm>
            <a:off x="3179966" y="5031869"/>
            <a:ext cx="53417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Anonymise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0485C5-89C2-4895-92B1-AC83825558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20433" y="3325172"/>
            <a:ext cx="1709313" cy="96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020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300111" y="328169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12730">
              <a:spcBef>
                <a:spcPts val="2951"/>
              </a:spcBef>
              <a:buClr>
                <a:srgbClr val="FFFFFF"/>
              </a:buClr>
              <a:buSzPct val="125000"/>
            </a:pPr>
            <a:r>
              <a:rPr lang="en-GB" sz="3200" b="1" kern="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Importance of Research Integrity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9ABE9-16B5-42CA-9669-8249323D2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90467"/>
            <a:ext cx="11611056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8</a:t>
            </a:fld>
            <a:endParaRPr lang="en-IE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2CFF4D-E7C0-4F9D-B36E-025D1B8F6448}"/>
              </a:ext>
            </a:extLst>
          </p:cNvPr>
          <p:cNvSpPr txBox="1"/>
          <p:nvPr/>
        </p:nvSpPr>
        <p:spPr>
          <a:xfrm>
            <a:off x="267285" y="1354705"/>
            <a:ext cx="11611056" cy="517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589" fontAlgn="ctr">
              <a:lnSpc>
                <a:spcPct val="115000"/>
              </a:lnSpc>
              <a:spcAft>
                <a:spcPts val="1200"/>
              </a:spcAft>
            </a:pPr>
            <a:r>
              <a:rPr lang="en-IE" sz="2400" i="1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Science Europe</a:t>
            </a:r>
            <a:r>
              <a:rPr lang="en-IE" sz="2400" i="1" kern="1600" baseline="300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IE" sz="2400" i="1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IE" sz="24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lists seven reasons as to why research integrity is important: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997FD6-ED59-4B7E-B4D9-515C8E1ACEF0}"/>
              </a:ext>
            </a:extLst>
          </p:cNvPr>
          <p:cNvSpPr txBox="1"/>
          <p:nvPr/>
        </p:nvSpPr>
        <p:spPr>
          <a:xfrm>
            <a:off x="204717" y="2604062"/>
            <a:ext cx="5854891" cy="25237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numCol="1" spcCol="180000" rtlCol="0">
            <a:spAutoFit/>
          </a:bodyPr>
          <a:lstStyle/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Safeguards the foundations of science and scholarship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Maintains public confidence in research and research evidence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Underpins continued public investment in research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89E3D3-75C8-47C0-A600-E443532A3011}"/>
              </a:ext>
            </a:extLst>
          </p:cNvPr>
          <p:cNvSpPr txBox="1"/>
          <p:nvPr/>
        </p:nvSpPr>
        <p:spPr>
          <a:xfrm>
            <a:off x="6371234" y="2604061"/>
            <a:ext cx="5616055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numCol="1" spcCol="180000" rtlCol="0">
            <a:spAutoFit/>
          </a:bodyPr>
          <a:lstStyle/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Protects the reputation and careers of researchers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Prevents adverse impact on patients and the public 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Promotes economic advancement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Prevents avoidable waste of resources</a:t>
            </a:r>
            <a:endParaRPr lang="en-IE" sz="2800" kern="1600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F04D1E-2BD2-43FB-9103-B7136C79CA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</a:blip>
          <a:srcRect r="26641"/>
          <a:stretch/>
        </p:blipFill>
        <p:spPr>
          <a:xfrm>
            <a:off x="8756811" y="6348488"/>
            <a:ext cx="1410472" cy="36269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DB16B2-EA19-43EC-AD74-40D678306189}"/>
              </a:ext>
            </a:extLst>
          </p:cNvPr>
          <p:cNvSpPr/>
          <p:nvPr/>
        </p:nvSpPr>
        <p:spPr>
          <a:xfrm>
            <a:off x="204716" y="5895227"/>
            <a:ext cx="10508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200" i="1" baseline="30000" dirty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en-IE" sz="1200" i="1" dirty="0">
                <a:solidFill>
                  <a:schemeClr val="accent5">
                    <a:lumMod val="50000"/>
                  </a:schemeClr>
                </a:solidFill>
              </a:rPr>
              <a:t> https://www.scienceeurope.org/our-resources/seven-reasons-to-care-about-integrity-in-research/?fromprevious=1310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91158C-3809-6004-C2C1-B5E5A71CDB00}"/>
              </a:ext>
            </a:extLst>
          </p:cNvPr>
          <p:cNvSpPr txBox="1"/>
          <p:nvPr/>
        </p:nvSpPr>
        <p:spPr>
          <a:xfrm>
            <a:off x="225189" y="2579729"/>
            <a:ext cx="5854891" cy="25237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numCol="1" spcCol="180000" rtlCol="0">
            <a:spAutoFit/>
          </a:bodyPr>
          <a:lstStyle/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Safeguards the foundations of science and scholarship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Maintains public confidence in research and research evidence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Underpins continued public investment in research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42EE20-1BBD-E8BE-0E1A-47A5EC7B7CDC}"/>
              </a:ext>
            </a:extLst>
          </p:cNvPr>
          <p:cNvSpPr txBox="1"/>
          <p:nvPr/>
        </p:nvSpPr>
        <p:spPr>
          <a:xfrm>
            <a:off x="6391706" y="2579728"/>
            <a:ext cx="5616055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numCol="1" spcCol="180000" rtlCol="0">
            <a:spAutoFit/>
          </a:bodyPr>
          <a:lstStyle/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Protects the reputation and careers of researchers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Prevents adverse impact on patients and the public 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Promotes economic advancement</a:t>
            </a:r>
          </a:p>
          <a:p>
            <a:pPr marL="685766" indent="-457178" fontAlgn="ctr">
              <a:lnSpc>
                <a:spcPct val="115000"/>
              </a:lnSpc>
              <a:spcAft>
                <a:spcPts val="1200"/>
              </a:spcAft>
              <a:buSzPct val="100000"/>
              <a:buFont typeface="+mj-lt"/>
              <a:buAutoNum type="arabicPeriod" startAt="4"/>
            </a:pPr>
            <a:r>
              <a:rPr lang="en-IE" sz="2000" kern="16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Prevents avoidable waste of resources</a:t>
            </a:r>
            <a:endParaRPr lang="en-IE" sz="2800" kern="1600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08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DA0CB25B-0BF8-4CB8-A9B9-EC3D854D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48" y="5965342"/>
            <a:ext cx="1609081" cy="9050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B5624B-E2DE-4583-AA0F-3753F54B9DD0}"/>
              </a:ext>
            </a:extLst>
          </p:cNvPr>
          <p:cNvSpPr txBox="1"/>
          <p:nvPr/>
        </p:nvSpPr>
        <p:spPr>
          <a:xfrm>
            <a:off x="267285" y="184974"/>
            <a:ext cx="11619915" cy="584775"/>
          </a:xfrm>
          <a:prstGeom prst="rect">
            <a:avLst/>
          </a:prstGeom>
          <a:solidFill>
            <a:srgbClr val="006778"/>
          </a:solidFill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endParaRPr lang="en-IE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B8F5B0-A28A-4AB5-B220-CDC8034A8AD5}"/>
              </a:ext>
            </a:extLst>
          </p:cNvPr>
          <p:cNvSpPr txBox="1"/>
          <p:nvPr/>
        </p:nvSpPr>
        <p:spPr>
          <a:xfrm>
            <a:off x="172985" y="6187036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Ollscoil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Mhá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Nuad</a:t>
            </a:r>
            <a:endParaRPr lang="en-US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178">
              <a:defRPr/>
            </a:pP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Maynooth University</a:t>
            </a:r>
            <a:endParaRPr lang="en-IE" sz="1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C85CE7-F1AB-4E56-861D-5A474D91DD2C}"/>
              </a:ext>
            </a:extLst>
          </p:cNvPr>
          <p:cNvCxnSpPr/>
          <p:nvPr/>
        </p:nvCxnSpPr>
        <p:spPr>
          <a:xfrm>
            <a:off x="267287" y="5945059"/>
            <a:ext cx="11592000" cy="0"/>
          </a:xfrm>
          <a:prstGeom prst="line">
            <a:avLst/>
          </a:prstGeom>
          <a:ln w="63500">
            <a:solidFill>
              <a:srgbClr val="0067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40E05-D68F-4E4E-B209-CD147EA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7287" y="6482964"/>
            <a:ext cx="11591999" cy="365125"/>
          </a:xfrm>
        </p:spPr>
        <p:txBody>
          <a:bodyPr/>
          <a:lstStyle/>
          <a:p>
            <a:pPr algn="ctr" defTabSz="457178">
              <a:defRPr/>
            </a:pPr>
            <a:fld id="{0FB0CF4E-5B7C-480C-864B-6AD488236C60}" type="slidenum">
              <a:rPr lang="en-IE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 defTabSz="457178">
                <a:defRPr/>
              </a:pPr>
              <a:t>9</a:t>
            </a:fld>
            <a:endParaRPr lang="en-IE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D17639-B418-45B3-A3AD-E51A1E36F7FE}"/>
              </a:ext>
            </a:extLst>
          </p:cNvPr>
          <p:cNvSpPr/>
          <p:nvPr/>
        </p:nvSpPr>
        <p:spPr>
          <a:xfrm>
            <a:off x="1741968" y="5187931"/>
            <a:ext cx="508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dirty="0">
                <a:solidFill>
                  <a:schemeClr val="bg1"/>
                </a:solidFill>
              </a:rPr>
              <a:t>https://www.maynoothuniversity.ie/data-protection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CEFC57-7F03-40E4-ACC9-A0897BE420E5}"/>
              </a:ext>
            </a:extLst>
          </p:cNvPr>
          <p:cNvSpPr txBox="1"/>
          <p:nvPr/>
        </p:nvSpPr>
        <p:spPr>
          <a:xfrm>
            <a:off x="3693094" y="267905"/>
            <a:ext cx="47404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Research Integrity training</a:t>
            </a:r>
            <a:endParaRPr lang="en-IE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1D9266-1A49-4680-B54D-7C1B22C6F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622" y="1082661"/>
            <a:ext cx="6380297" cy="26230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77FEAF-ABA6-4591-B4BA-8FE641DF6F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5277" y="1082660"/>
            <a:ext cx="4590111" cy="2751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CBCD3E-AD36-4F51-9F1E-C158D75C09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2196" y="4107853"/>
            <a:ext cx="3656267" cy="15203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22E725-613E-4FE9-8C6F-2F13CCCF56F2}"/>
              </a:ext>
            </a:extLst>
          </p:cNvPr>
          <p:cNvSpPr txBox="1"/>
          <p:nvPr/>
        </p:nvSpPr>
        <p:spPr>
          <a:xfrm>
            <a:off x="467852" y="4093520"/>
            <a:ext cx="645048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/>
          </a:p>
          <a:p>
            <a:endParaRPr lang="en-US" sz="2500" dirty="0"/>
          </a:p>
          <a:p>
            <a:r>
              <a:rPr lang="en-US" sz="2500" dirty="0"/>
              <a:t>Research Skills Development Programme (RSDP)</a:t>
            </a:r>
          </a:p>
          <a:p>
            <a:r>
              <a:rPr lang="en-US" sz="2500" dirty="0">
                <a:hlinkClick r:id="rId7"/>
              </a:rPr>
              <a:t>rsdp@mu.ie</a:t>
            </a:r>
            <a:r>
              <a:rPr lang="en-US" sz="2500" dirty="0"/>
              <a:t> for access</a:t>
            </a:r>
          </a:p>
          <a:p>
            <a:endParaRPr lang="en-US" sz="2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0D4A7E-7BDF-0DFE-027E-F2D708D97A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5059" y="3369218"/>
            <a:ext cx="3476805" cy="15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8306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6486fb-f578-4adf-b5fa-df83c8e2c4e0">
      <Terms xmlns="http://schemas.microsoft.com/office/infopath/2007/PartnerControls"/>
    </lcf76f155ced4ddcb4097134ff3c332f>
    <TaxCatchAll xmlns="52b57b91-f443-4269-9335-f6c5e487c52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CA973A6F18884DAEFA11384B73CDFE" ma:contentTypeVersion="15" ma:contentTypeDescription="Create a new document." ma:contentTypeScope="" ma:versionID="caae1dc0c94a120cdd882155e12e4803">
  <xsd:schema xmlns:xsd="http://www.w3.org/2001/XMLSchema" xmlns:xs="http://www.w3.org/2001/XMLSchema" xmlns:p="http://schemas.microsoft.com/office/2006/metadata/properties" xmlns:ns2="d76486fb-f578-4adf-b5fa-df83c8e2c4e0" xmlns:ns3="52b57b91-f443-4269-9335-f6c5e487c521" targetNamespace="http://schemas.microsoft.com/office/2006/metadata/properties" ma:root="true" ma:fieldsID="073b37297c5020e47b337c01497b74b1" ns2:_="" ns3:_="">
    <xsd:import namespace="d76486fb-f578-4adf-b5fa-df83c8e2c4e0"/>
    <xsd:import namespace="52b57b91-f443-4269-9335-f6c5e487c5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6486fb-f578-4adf-b5fa-df83c8e2c4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ee92b2f-d444-4214-abdd-12644e6e9e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b57b91-f443-4269-9335-f6c5e487c52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c3efc019-96e2-4515-a5f4-96c84171c953}" ma:internalName="TaxCatchAll" ma:showField="CatchAllData" ma:web="52b57b91-f443-4269-9335-f6c5e487c5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66EBA5-BDC7-48D0-AA58-3801016C95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B843B5-BF09-4FCE-911A-3BE2D80E84DB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69c0e03b-d0c1-4f68-8ba1-3475e69b2c36"/>
    <ds:schemaRef ds:uri="http://schemas.microsoft.com/office/infopath/2007/PartnerControls"/>
    <ds:schemaRef ds:uri="http://purl.org/dc/terms/"/>
    <ds:schemaRef ds:uri="16a276a7-763e-4be0-8285-75b1ae7ed04c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E02FF44-41EF-49C4-ABD3-C3F7604884B3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7886</TotalTime>
  <Words>1173</Words>
  <Application>Microsoft Office PowerPoint</Application>
  <PresentationFormat>Widescreen</PresentationFormat>
  <Paragraphs>272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Courier New</vt:lpstr>
      <vt:lpstr>Gabriola</vt:lpstr>
      <vt:lpstr>Helvetica</vt:lpstr>
      <vt:lpstr>Montserrat</vt:lpstr>
      <vt:lpstr>Open Sans</vt:lpstr>
      <vt:lpstr>Wingdings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Vinnie Fagan</dc:creator>
  <cp:lastModifiedBy>Noreen Lacey</cp:lastModifiedBy>
  <cp:revision>36</cp:revision>
  <cp:lastPrinted>2022-02-17T10:38:33Z</cp:lastPrinted>
  <dcterms:created xsi:type="dcterms:W3CDTF">2021-02-08T15:19:25Z</dcterms:created>
  <dcterms:modified xsi:type="dcterms:W3CDTF">2024-09-23T12:16:42Z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0x0101006DCA973A6F18884DAEFA11384B73CDFE</vt:lpwstr>
  </property>
  <property fmtid="{D5CDD505-2E9C-101B-9397-08002B2CF9AE}" pid="3" name="MediaServiceImageTags">
    <vt:lpwstr/>
  </property>
</Properties>
</file>