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sldIdLst>
    <p:sldId id="258" r:id="rId5"/>
    <p:sldId id="262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77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87" d="100"/>
          <a:sy n="87" d="100"/>
        </p:scale>
        <p:origin x="538" y="101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ga-IE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ga-IE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72F8E4-3DDF-A24C-85CE-1D85311777CD}" type="datetimeFigureOut">
              <a:rPr lang="en-US" smtClean="0"/>
              <a:t>9/23/2024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62F54C-0703-2346-9AC9-54825D6D94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79699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ga-IE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ga-IE"/>
              <a:t>Click to edit Master text styles</a:t>
            </a:r>
          </a:p>
          <a:p>
            <a:pPr lvl="1"/>
            <a:r>
              <a:rPr lang="ga-IE"/>
              <a:t>Second level</a:t>
            </a:r>
          </a:p>
          <a:p>
            <a:pPr lvl="2"/>
            <a:r>
              <a:rPr lang="ga-IE"/>
              <a:t>Third level</a:t>
            </a:r>
          </a:p>
          <a:p>
            <a:pPr lvl="3"/>
            <a:r>
              <a:rPr lang="ga-IE"/>
              <a:t>Fourth level</a:t>
            </a:r>
          </a:p>
          <a:p>
            <a:pPr lvl="4"/>
            <a:r>
              <a:rPr lang="ga-IE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72F8E4-3DDF-A24C-85CE-1D85311777CD}" type="datetimeFigureOut">
              <a:rPr lang="en-US" smtClean="0"/>
              <a:t>9/23/2024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62F54C-0703-2346-9AC9-54825D6D94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32246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ga-IE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ga-IE"/>
              <a:t>Click to edit Master text styles</a:t>
            </a:r>
          </a:p>
          <a:p>
            <a:pPr lvl="1"/>
            <a:r>
              <a:rPr lang="ga-IE"/>
              <a:t>Second level</a:t>
            </a:r>
          </a:p>
          <a:p>
            <a:pPr lvl="2"/>
            <a:r>
              <a:rPr lang="ga-IE"/>
              <a:t>Third level</a:t>
            </a:r>
          </a:p>
          <a:p>
            <a:pPr lvl="3"/>
            <a:r>
              <a:rPr lang="ga-IE"/>
              <a:t>Fourth level</a:t>
            </a:r>
          </a:p>
          <a:p>
            <a:pPr lvl="4"/>
            <a:r>
              <a:rPr lang="ga-IE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72F8E4-3DDF-A24C-85CE-1D85311777CD}" type="datetimeFigureOut">
              <a:rPr lang="en-US" smtClean="0"/>
              <a:t>9/23/2024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62F54C-0703-2346-9AC9-54825D6D94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84643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ga-IE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ga-IE"/>
              <a:t>Click to edit Master text styles</a:t>
            </a:r>
          </a:p>
          <a:p>
            <a:pPr lvl="1"/>
            <a:r>
              <a:rPr lang="ga-IE"/>
              <a:t>Second level</a:t>
            </a:r>
          </a:p>
          <a:p>
            <a:pPr lvl="2"/>
            <a:r>
              <a:rPr lang="ga-IE"/>
              <a:t>Third level</a:t>
            </a:r>
          </a:p>
          <a:p>
            <a:pPr lvl="3"/>
            <a:r>
              <a:rPr lang="ga-IE"/>
              <a:t>Fourth level</a:t>
            </a:r>
          </a:p>
          <a:p>
            <a:pPr lvl="4"/>
            <a:r>
              <a:rPr lang="ga-IE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72F8E4-3DDF-A24C-85CE-1D85311777CD}" type="datetimeFigureOut">
              <a:rPr lang="en-US" smtClean="0"/>
              <a:t>9/23/2024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62F54C-0703-2346-9AC9-54825D6D94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19401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ga-IE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ga-IE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72F8E4-3DDF-A24C-85CE-1D85311777CD}" type="datetimeFigureOut">
              <a:rPr lang="en-US" smtClean="0"/>
              <a:t>9/23/2024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62F54C-0703-2346-9AC9-54825D6D94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95991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ga-IE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ga-IE"/>
              <a:t>Click to edit Master text styles</a:t>
            </a:r>
          </a:p>
          <a:p>
            <a:pPr lvl="1"/>
            <a:r>
              <a:rPr lang="ga-IE"/>
              <a:t>Second level</a:t>
            </a:r>
          </a:p>
          <a:p>
            <a:pPr lvl="2"/>
            <a:r>
              <a:rPr lang="ga-IE"/>
              <a:t>Third level</a:t>
            </a:r>
          </a:p>
          <a:p>
            <a:pPr lvl="3"/>
            <a:r>
              <a:rPr lang="ga-IE"/>
              <a:t>Fourth level</a:t>
            </a:r>
          </a:p>
          <a:p>
            <a:pPr lvl="4"/>
            <a:r>
              <a:rPr lang="ga-IE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ga-IE"/>
              <a:t>Click to edit Master text styles</a:t>
            </a:r>
          </a:p>
          <a:p>
            <a:pPr lvl="1"/>
            <a:r>
              <a:rPr lang="ga-IE"/>
              <a:t>Second level</a:t>
            </a:r>
          </a:p>
          <a:p>
            <a:pPr lvl="2"/>
            <a:r>
              <a:rPr lang="ga-IE"/>
              <a:t>Third level</a:t>
            </a:r>
          </a:p>
          <a:p>
            <a:pPr lvl="3"/>
            <a:r>
              <a:rPr lang="ga-IE"/>
              <a:t>Fourth level</a:t>
            </a:r>
          </a:p>
          <a:p>
            <a:pPr lvl="4"/>
            <a:r>
              <a:rPr lang="ga-IE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72F8E4-3DDF-A24C-85CE-1D85311777CD}" type="datetimeFigureOut">
              <a:rPr lang="en-US" smtClean="0"/>
              <a:t>9/23/2024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62F54C-0703-2346-9AC9-54825D6D94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87977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ga-IE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ga-IE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ga-IE"/>
              <a:t>Click to edit Master text styles</a:t>
            </a:r>
          </a:p>
          <a:p>
            <a:pPr lvl="1"/>
            <a:r>
              <a:rPr lang="ga-IE"/>
              <a:t>Second level</a:t>
            </a:r>
          </a:p>
          <a:p>
            <a:pPr lvl="2"/>
            <a:r>
              <a:rPr lang="ga-IE"/>
              <a:t>Third level</a:t>
            </a:r>
          </a:p>
          <a:p>
            <a:pPr lvl="3"/>
            <a:r>
              <a:rPr lang="ga-IE"/>
              <a:t>Fourth level</a:t>
            </a:r>
          </a:p>
          <a:p>
            <a:pPr lvl="4"/>
            <a:r>
              <a:rPr lang="ga-IE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ga-IE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ga-IE"/>
              <a:t>Click to edit Master text styles</a:t>
            </a:r>
          </a:p>
          <a:p>
            <a:pPr lvl="1"/>
            <a:r>
              <a:rPr lang="ga-IE"/>
              <a:t>Second level</a:t>
            </a:r>
          </a:p>
          <a:p>
            <a:pPr lvl="2"/>
            <a:r>
              <a:rPr lang="ga-IE"/>
              <a:t>Third level</a:t>
            </a:r>
          </a:p>
          <a:p>
            <a:pPr lvl="3"/>
            <a:r>
              <a:rPr lang="ga-IE"/>
              <a:t>Fourth level</a:t>
            </a:r>
          </a:p>
          <a:p>
            <a:pPr lvl="4"/>
            <a:r>
              <a:rPr lang="ga-IE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72F8E4-3DDF-A24C-85CE-1D85311777CD}" type="datetimeFigureOut">
              <a:rPr lang="en-US" smtClean="0"/>
              <a:t>9/23/2024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62F54C-0703-2346-9AC9-54825D6D94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56725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ga-IE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72F8E4-3DDF-A24C-85CE-1D85311777CD}" type="datetimeFigureOut">
              <a:rPr lang="en-US" smtClean="0"/>
              <a:t>9/23/2024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62F54C-0703-2346-9AC9-54825D6D94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15052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72F8E4-3DDF-A24C-85CE-1D85311777CD}" type="datetimeFigureOut">
              <a:rPr lang="en-US" smtClean="0"/>
              <a:t>9/23/2024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62F54C-0703-2346-9AC9-54825D6D94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47909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ga-IE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ga-IE"/>
              <a:t>Click to edit Master text styles</a:t>
            </a:r>
          </a:p>
          <a:p>
            <a:pPr lvl="1"/>
            <a:r>
              <a:rPr lang="ga-IE"/>
              <a:t>Second level</a:t>
            </a:r>
          </a:p>
          <a:p>
            <a:pPr lvl="2"/>
            <a:r>
              <a:rPr lang="ga-IE"/>
              <a:t>Third level</a:t>
            </a:r>
          </a:p>
          <a:p>
            <a:pPr lvl="3"/>
            <a:r>
              <a:rPr lang="ga-IE"/>
              <a:t>Fourth level</a:t>
            </a:r>
          </a:p>
          <a:p>
            <a:pPr lvl="4"/>
            <a:r>
              <a:rPr lang="ga-IE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ga-IE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72F8E4-3DDF-A24C-85CE-1D85311777CD}" type="datetimeFigureOut">
              <a:rPr lang="en-US" smtClean="0"/>
              <a:t>9/23/2024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62F54C-0703-2346-9AC9-54825D6D94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26902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ga-IE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ga-IE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72F8E4-3DDF-A24C-85CE-1D85311777CD}" type="datetimeFigureOut">
              <a:rPr lang="en-US" smtClean="0"/>
              <a:t>9/23/2024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62F54C-0703-2346-9AC9-54825D6D94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80270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ga-IE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ga-IE"/>
              <a:t>Click to edit Master text styles</a:t>
            </a:r>
          </a:p>
          <a:p>
            <a:pPr lvl="1"/>
            <a:r>
              <a:rPr lang="ga-IE"/>
              <a:t>Second level</a:t>
            </a:r>
          </a:p>
          <a:p>
            <a:pPr lvl="2"/>
            <a:r>
              <a:rPr lang="ga-IE"/>
              <a:t>Third level</a:t>
            </a:r>
          </a:p>
          <a:p>
            <a:pPr lvl="3"/>
            <a:r>
              <a:rPr lang="ga-IE"/>
              <a:t>Fourth level</a:t>
            </a:r>
          </a:p>
          <a:p>
            <a:pPr lvl="4"/>
            <a:r>
              <a:rPr lang="ga-IE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72F8E4-3DDF-A24C-85CE-1D85311777CD}" type="datetimeFigureOut">
              <a:rPr lang="en-US" smtClean="0"/>
              <a:t>9/23/2024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62F54C-0703-2346-9AC9-54825D6D94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08214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g"/><Relationship Id="rId5" Type="http://schemas.openxmlformats.org/officeDocument/2006/relationships/image" Target="../media/image3.png"/><Relationship Id="rId4" Type="http://schemas.openxmlformats.org/officeDocument/2006/relationships/image" Target="file://localhost/Users/larissa/Downloads/black.png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file://localhost/Users/larissa/Downloads/black.png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file://localhost/Users/larissa/Downloads/black.png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Teal Version3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60485" y="3881337"/>
            <a:ext cx="615111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5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/>
              </a:rPr>
              <a:t>MSU Doctoral Postgraduate Representative</a:t>
            </a:r>
            <a:endParaRPr lang="en-US" sz="2500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Arial"/>
            </a:endParaRPr>
          </a:p>
        </p:txBody>
      </p:sp>
      <p:pic>
        <p:nvPicPr>
          <p:cNvPr id="4" name="black.png"/>
          <p:cNvPicPr/>
          <p:nvPr/>
        </p:nvPicPr>
        <p:blipFill>
          <a:blip r:embed="rId3" r:link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28831" y="5875656"/>
            <a:ext cx="1783419" cy="945297"/>
          </a:xfrm>
          <a:prstGeom prst="rect">
            <a:avLst/>
          </a:prstGeom>
        </p:spPr>
      </p:pic>
      <p:sp>
        <p:nvSpPr>
          <p:cNvPr id="5" name="Text Box 3"/>
          <p:cNvSpPr txBox="1"/>
          <p:nvPr/>
        </p:nvSpPr>
        <p:spPr>
          <a:xfrm>
            <a:off x="166144" y="6033658"/>
            <a:ext cx="1956874" cy="595571"/>
          </a:xfrm>
          <a:prstGeom prst="rect">
            <a:avLst/>
          </a:prstGeom>
          <a:noFill/>
          <a:ln>
            <a:noFill/>
          </a:ln>
          <a:effectLst/>
          <a:extLst>
            <a:ext uri="{C572A759-6A51-4108-AA02-DFA0A04FC94B}">
              <ma14:wrappingTextBoxFlag xmlns:ma14="http://schemas.microsoft.com/office/mac/drawingml/2011/main" xmlns=""/>
            </a:ext>
          </a:extLst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>
              <a:spcBef>
                <a:spcPts val="425"/>
              </a:spcBef>
              <a:spcAft>
                <a:spcPts val="0"/>
              </a:spcAft>
            </a:pPr>
            <a:r>
              <a:rPr lang="en-US" sz="800" b="1" dirty="0" err="1">
                <a:effectLst/>
                <a:latin typeface="Arial"/>
                <a:ea typeface="ＭＳ 明朝"/>
                <a:cs typeface="MinionPro-Regular"/>
              </a:rPr>
              <a:t>Ollscoil</a:t>
            </a:r>
            <a:r>
              <a:rPr lang="en-US" sz="800" b="1" dirty="0">
                <a:effectLst/>
                <a:latin typeface="Arial"/>
                <a:ea typeface="ＭＳ 明朝"/>
                <a:cs typeface="MinionPro-Regular"/>
              </a:rPr>
              <a:t> </a:t>
            </a:r>
            <a:r>
              <a:rPr lang="en-US" sz="800" b="1" dirty="0" err="1">
                <a:effectLst/>
                <a:latin typeface="Arial"/>
                <a:ea typeface="ＭＳ 明朝"/>
                <a:cs typeface="MinionPro-Regular"/>
              </a:rPr>
              <a:t>Mhá</a:t>
            </a:r>
            <a:r>
              <a:rPr lang="en-US" sz="800" b="1" dirty="0">
                <a:effectLst/>
                <a:latin typeface="Arial"/>
                <a:ea typeface="ＭＳ 明朝"/>
                <a:cs typeface="MinionPro-Regular"/>
              </a:rPr>
              <a:t> </a:t>
            </a:r>
            <a:r>
              <a:rPr lang="en-US" sz="800" b="1" dirty="0" err="1">
                <a:effectLst/>
                <a:latin typeface="Arial"/>
                <a:ea typeface="ＭＳ 明朝"/>
                <a:cs typeface="MinionPro-Regular"/>
              </a:rPr>
              <a:t>Nuad</a:t>
            </a:r>
            <a:br>
              <a:rPr lang="en-US" sz="800" b="1" dirty="0">
                <a:effectLst/>
                <a:latin typeface="Arial"/>
                <a:ea typeface="ＭＳ 明朝"/>
                <a:cs typeface="MinionPro-Regular"/>
              </a:rPr>
            </a:br>
            <a:r>
              <a:rPr lang="en-US" sz="800" b="1" dirty="0" err="1">
                <a:effectLst/>
                <a:latin typeface="Arial"/>
                <a:ea typeface="ＭＳ 明朝"/>
                <a:cs typeface="MinionPro-Regular"/>
              </a:rPr>
              <a:t>Maynooth</a:t>
            </a:r>
            <a:r>
              <a:rPr lang="en-US" sz="800" b="1" dirty="0">
                <a:effectLst/>
                <a:latin typeface="Arial"/>
                <a:ea typeface="ＭＳ 明朝"/>
                <a:cs typeface="MinionPro-Regular"/>
              </a:rPr>
              <a:t> University</a:t>
            </a:r>
            <a:endParaRPr lang="en-US" sz="800" dirty="0">
              <a:effectLst/>
              <a:latin typeface="MinionPro-Regular"/>
              <a:ea typeface="ＭＳ 明朝"/>
              <a:cs typeface="MinionPro-Regular"/>
            </a:endParaRPr>
          </a:p>
          <a:p>
            <a:pPr marL="0" marR="0">
              <a:spcBef>
                <a:spcPts val="425"/>
              </a:spcBef>
              <a:spcAft>
                <a:spcPts val="0"/>
              </a:spcAft>
            </a:pPr>
            <a:r>
              <a:rPr lang="en-US" sz="800" dirty="0">
                <a:latin typeface="Arial"/>
                <a:ea typeface="ＭＳ 明朝"/>
                <a:cs typeface="MinionPro-Regular"/>
              </a:rPr>
              <a:t>Department of Sociology</a:t>
            </a:r>
            <a:endParaRPr lang="en-US" sz="800" dirty="0">
              <a:effectLst/>
              <a:latin typeface="MinionPro-Regular"/>
              <a:ea typeface="ＭＳ 明朝"/>
              <a:cs typeface="MinionPro-Regular"/>
            </a:endParaRPr>
          </a:p>
        </p:txBody>
      </p:sp>
      <p:pic>
        <p:nvPicPr>
          <p:cNvPr id="9" name="Picture 8" descr="A colorful text with letters and numbers&#10;&#10;Description automatically generated with medium confidence">
            <a:extLst>
              <a:ext uri="{FF2B5EF4-FFF2-40B4-BE49-F238E27FC236}">
                <a16:creationId xmlns:a16="http://schemas.microsoft.com/office/drawing/2014/main" id="{AE0AD976-3124-FEC3-4084-D04D4487321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454069" y="437535"/>
            <a:ext cx="3175724" cy="1524347"/>
          </a:xfrm>
          <a:prstGeom prst="rect">
            <a:avLst/>
          </a:prstGeom>
        </p:spPr>
      </p:pic>
      <p:pic>
        <p:nvPicPr>
          <p:cNvPr id="7" name="Picture 6" descr="A person wearing a lanyard&#10;&#10;Description automatically generated">
            <a:extLst>
              <a:ext uri="{FF2B5EF4-FFF2-40B4-BE49-F238E27FC236}">
                <a16:creationId xmlns:a16="http://schemas.microsoft.com/office/drawing/2014/main" id="{A32A32BE-396C-4D7C-90D9-12222ECE836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773" t="-10836" r="-16327" b="33268"/>
          <a:stretch/>
        </p:blipFill>
        <p:spPr>
          <a:xfrm>
            <a:off x="328821" y="-205241"/>
            <a:ext cx="2467133" cy="2991465"/>
          </a:xfrm>
          <a:prstGeom prst="rect">
            <a:avLst/>
          </a:prstGeom>
          <a:effectLst>
            <a:softEdge rad="241300"/>
          </a:effec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934932F9-672B-C404-0781-2329D2B3ACCB}"/>
              </a:ext>
            </a:extLst>
          </p:cNvPr>
          <p:cNvSpPr txBox="1"/>
          <p:nvPr/>
        </p:nvSpPr>
        <p:spPr>
          <a:xfrm>
            <a:off x="360485" y="3041925"/>
            <a:ext cx="4870938" cy="10310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5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Eamonn Sullivan</a:t>
            </a:r>
          </a:p>
          <a:p>
            <a:r>
              <a:rPr lang="en-US" b="1" dirty="0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doctoralrep@msu.ie</a:t>
            </a:r>
          </a:p>
          <a:p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8774297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Teal Version3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1750" y="-37047"/>
            <a:ext cx="9144000" cy="6858000"/>
          </a:xfrm>
          <a:prstGeom prst="rect">
            <a:avLst/>
          </a:prstGeom>
        </p:spPr>
      </p:pic>
      <p:pic>
        <p:nvPicPr>
          <p:cNvPr id="4" name="black.png"/>
          <p:cNvPicPr/>
          <p:nvPr/>
        </p:nvPicPr>
        <p:blipFill>
          <a:blip r:embed="rId3" r:link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28831" y="5875656"/>
            <a:ext cx="1783419" cy="945297"/>
          </a:xfrm>
          <a:prstGeom prst="rect">
            <a:avLst/>
          </a:prstGeom>
        </p:spPr>
      </p:pic>
      <p:sp>
        <p:nvSpPr>
          <p:cNvPr id="5" name="Text Box 3"/>
          <p:cNvSpPr txBox="1"/>
          <p:nvPr/>
        </p:nvSpPr>
        <p:spPr>
          <a:xfrm>
            <a:off x="166144" y="6033658"/>
            <a:ext cx="1956874" cy="595571"/>
          </a:xfrm>
          <a:prstGeom prst="rect">
            <a:avLst/>
          </a:prstGeom>
          <a:noFill/>
          <a:ln>
            <a:noFill/>
          </a:ln>
          <a:effectLst/>
          <a:extLst>
            <a:ext uri="{C572A759-6A51-4108-AA02-DFA0A04FC94B}">
              <ma14:wrappingTextBoxFlag xmlns="" xmlns:ma14="http://schemas.microsoft.com/office/mac/drawingml/2011/main"/>
            </a:ext>
          </a:extLst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>
              <a:spcBef>
                <a:spcPts val="425"/>
              </a:spcBef>
              <a:spcAft>
                <a:spcPts val="0"/>
              </a:spcAft>
            </a:pPr>
            <a:r>
              <a:rPr lang="en-US" sz="800" b="1" dirty="0" err="1">
                <a:effectLst/>
                <a:latin typeface="Arial"/>
                <a:ea typeface="ＭＳ 明朝"/>
                <a:cs typeface="MinionPro-Regular"/>
              </a:rPr>
              <a:t>Ollscoil</a:t>
            </a:r>
            <a:r>
              <a:rPr lang="en-US" sz="800" b="1" dirty="0">
                <a:effectLst/>
                <a:latin typeface="Arial"/>
                <a:ea typeface="ＭＳ 明朝"/>
                <a:cs typeface="MinionPro-Regular"/>
              </a:rPr>
              <a:t> </a:t>
            </a:r>
            <a:r>
              <a:rPr lang="en-US" sz="800" b="1" dirty="0" err="1">
                <a:effectLst/>
                <a:latin typeface="Arial"/>
                <a:ea typeface="ＭＳ 明朝"/>
                <a:cs typeface="MinionPro-Regular"/>
              </a:rPr>
              <a:t>Mhá</a:t>
            </a:r>
            <a:r>
              <a:rPr lang="en-US" sz="800" b="1" dirty="0">
                <a:effectLst/>
                <a:latin typeface="Arial"/>
                <a:ea typeface="ＭＳ 明朝"/>
                <a:cs typeface="MinionPro-Regular"/>
              </a:rPr>
              <a:t> </a:t>
            </a:r>
            <a:r>
              <a:rPr lang="en-US" sz="800" b="1" dirty="0" err="1">
                <a:effectLst/>
                <a:latin typeface="Arial"/>
                <a:ea typeface="ＭＳ 明朝"/>
                <a:cs typeface="MinionPro-Regular"/>
              </a:rPr>
              <a:t>Nuad</a:t>
            </a:r>
            <a:br>
              <a:rPr lang="en-US" sz="800" b="1" dirty="0">
                <a:effectLst/>
                <a:latin typeface="Arial"/>
                <a:ea typeface="ＭＳ 明朝"/>
                <a:cs typeface="MinionPro-Regular"/>
              </a:rPr>
            </a:br>
            <a:r>
              <a:rPr lang="en-US" sz="800" b="1" dirty="0" err="1">
                <a:effectLst/>
                <a:latin typeface="Arial"/>
                <a:ea typeface="ＭＳ 明朝"/>
                <a:cs typeface="MinionPro-Regular"/>
              </a:rPr>
              <a:t>Maynooth</a:t>
            </a:r>
            <a:r>
              <a:rPr lang="en-US" sz="800" b="1" dirty="0">
                <a:effectLst/>
                <a:latin typeface="Arial"/>
                <a:ea typeface="ＭＳ 明朝"/>
                <a:cs typeface="MinionPro-Regular"/>
              </a:rPr>
              <a:t> University</a:t>
            </a:r>
            <a:endParaRPr lang="en-US" sz="800" dirty="0">
              <a:effectLst/>
              <a:latin typeface="MinionPro-Regular"/>
              <a:ea typeface="ＭＳ 明朝"/>
              <a:cs typeface="MinionPro-Regular"/>
            </a:endParaRPr>
          </a:p>
          <a:p>
            <a:pPr marL="0" marR="0">
              <a:spcBef>
                <a:spcPts val="425"/>
              </a:spcBef>
              <a:spcAft>
                <a:spcPts val="0"/>
              </a:spcAft>
            </a:pPr>
            <a:r>
              <a:rPr lang="en-US" sz="800" dirty="0">
                <a:latin typeface="Arial"/>
                <a:ea typeface="ＭＳ 明朝"/>
                <a:cs typeface="MinionPro-Regular"/>
              </a:rPr>
              <a:t>Department of Sociology</a:t>
            </a:r>
            <a:endParaRPr lang="en-US" sz="800" dirty="0">
              <a:effectLst/>
              <a:latin typeface="MinionPro-Regular"/>
              <a:ea typeface="ＭＳ 明朝"/>
              <a:cs typeface="MinionPro-Regular"/>
            </a:endParaRPr>
          </a:p>
        </p:txBody>
      </p:sp>
      <p:pic>
        <p:nvPicPr>
          <p:cNvPr id="9" name="Picture 8" descr="A colorful text with letters and numbers&#10;&#10;Description automatically generated with medium confidence">
            <a:extLst>
              <a:ext uri="{FF2B5EF4-FFF2-40B4-BE49-F238E27FC236}">
                <a16:creationId xmlns:a16="http://schemas.microsoft.com/office/drawing/2014/main" id="{AE0AD976-3124-FEC3-4084-D04D4487321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726116" y="279273"/>
            <a:ext cx="1965224" cy="1524347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A982F666-EA9A-8BED-A5DB-5EE74AAA6EE1}"/>
              </a:ext>
            </a:extLst>
          </p:cNvPr>
          <p:cNvSpPr txBox="1"/>
          <p:nvPr/>
        </p:nvSpPr>
        <p:spPr>
          <a:xfrm>
            <a:off x="351692" y="1975316"/>
            <a:ext cx="8242932" cy="25292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8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Sit on MSU Executive, where I represent the interests of </a:t>
            </a:r>
            <a:r>
              <a:rPr lang="en-US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p</a:t>
            </a:r>
            <a:r>
              <a:rPr lang="en-US" sz="18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ostgrad workers. </a:t>
            </a:r>
            <a:endParaRPr lang="en-US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R</a:t>
            </a:r>
            <a:r>
              <a:rPr lang="en-US" sz="18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eport to Student Senate; and within MU sit on various committees &amp; councils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8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Make myself available to PhD and master's researchers 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C</a:t>
            </a:r>
            <a:r>
              <a:rPr lang="en-US" sz="18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ollaborate with Postgraduate Workers’ </a:t>
            </a:r>
            <a:r>
              <a:rPr lang="en-US" sz="1800" b="1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Organisation</a:t>
            </a:r>
            <a:endParaRPr lang="en-US" sz="180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65E3A4C-A1A3-C05B-79F6-BCDB9FDB4089}"/>
              </a:ext>
            </a:extLst>
          </p:cNvPr>
          <p:cNvSpPr txBox="1"/>
          <p:nvPr/>
        </p:nvSpPr>
        <p:spPr>
          <a:xfrm>
            <a:off x="351692" y="988110"/>
            <a:ext cx="54864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22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What does the Doctoral Rep do?</a:t>
            </a:r>
          </a:p>
        </p:txBody>
      </p:sp>
    </p:spTree>
    <p:extLst>
      <p:ext uri="{BB962C8B-B14F-4D97-AF65-F5344CB8AC3E}">
        <p14:creationId xmlns:p14="http://schemas.microsoft.com/office/powerpoint/2010/main" val="14223259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Teal Version3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81353" y="0"/>
            <a:ext cx="9144000" cy="6858000"/>
          </a:xfrm>
          <a:prstGeom prst="rect">
            <a:avLst/>
          </a:prstGeom>
        </p:spPr>
      </p:pic>
      <p:pic>
        <p:nvPicPr>
          <p:cNvPr id="4" name="black.png"/>
          <p:cNvPicPr/>
          <p:nvPr/>
        </p:nvPicPr>
        <p:blipFill>
          <a:blip r:embed="rId3" r:link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0581" y="5912703"/>
            <a:ext cx="1783419" cy="945297"/>
          </a:xfrm>
          <a:prstGeom prst="rect">
            <a:avLst/>
          </a:prstGeom>
        </p:spPr>
      </p:pic>
      <p:sp>
        <p:nvSpPr>
          <p:cNvPr id="5" name="Text Box 3"/>
          <p:cNvSpPr txBox="1"/>
          <p:nvPr/>
        </p:nvSpPr>
        <p:spPr>
          <a:xfrm>
            <a:off x="197894" y="6070705"/>
            <a:ext cx="1956874" cy="595571"/>
          </a:xfrm>
          <a:prstGeom prst="rect">
            <a:avLst/>
          </a:prstGeom>
          <a:noFill/>
          <a:ln>
            <a:noFill/>
          </a:ln>
          <a:effectLst/>
          <a:extLst>
            <a:ext uri="{C572A759-6A51-4108-AA02-DFA0A04FC94B}">
              <ma14:wrappingTextBoxFlag xmlns="" xmlns:ma14="http://schemas.microsoft.com/office/mac/drawingml/2011/main"/>
            </a:ext>
          </a:extLst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>
              <a:spcBef>
                <a:spcPts val="425"/>
              </a:spcBef>
              <a:spcAft>
                <a:spcPts val="0"/>
              </a:spcAft>
            </a:pPr>
            <a:r>
              <a:rPr lang="en-US" sz="800" b="1" dirty="0" err="1">
                <a:effectLst/>
                <a:latin typeface="Arial"/>
                <a:ea typeface="ＭＳ 明朝"/>
                <a:cs typeface="MinionPro-Regular"/>
              </a:rPr>
              <a:t>Ollscoil</a:t>
            </a:r>
            <a:r>
              <a:rPr lang="en-US" sz="800" b="1" dirty="0">
                <a:effectLst/>
                <a:latin typeface="Arial"/>
                <a:ea typeface="ＭＳ 明朝"/>
                <a:cs typeface="MinionPro-Regular"/>
              </a:rPr>
              <a:t> </a:t>
            </a:r>
            <a:r>
              <a:rPr lang="en-US" sz="800" b="1" dirty="0" err="1">
                <a:effectLst/>
                <a:latin typeface="Arial"/>
                <a:ea typeface="ＭＳ 明朝"/>
                <a:cs typeface="MinionPro-Regular"/>
              </a:rPr>
              <a:t>Mhá</a:t>
            </a:r>
            <a:r>
              <a:rPr lang="en-US" sz="800" b="1" dirty="0">
                <a:effectLst/>
                <a:latin typeface="Arial"/>
                <a:ea typeface="ＭＳ 明朝"/>
                <a:cs typeface="MinionPro-Regular"/>
              </a:rPr>
              <a:t> </a:t>
            </a:r>
            <a:r>
              <a:rPr lang="en-US" sz="800" b="1" dirty="0" err="1">
                <a:effectLst/>
                <a:latin typeface="Arial"/>
                <a:ea typeface="ＭＳ 明朝"/>
                <a:cs typeface="MinionPro-Regular"/>
              </a:rPr>
              <a:t>Nuad</a:t>
            </a:r>
            <a:br>
              <a:rPr lang="en-US" sz="800" b="1" dirty="0">
                <a:effectLst/>
                <a:latin typeface="Arial"/>
                <a:ea typeface="ＭＳ 明朝"/>
                <a:cs typeface="MinionPro-Regular"/>
              </a:rPr>
            </a:br>
            <a:r>
              <a:rPr lang="en-US" sz="800" b="1" dirty="0" err="1">
                <a:effectLst/>
                <a:latin typeface="Arial"/>
                <a:ea typeface="ＭＳ 明朝"/>
                <a:cs typeface="MinionPro-Regular"/>
              </a:rPr>
              <a:t>Maynooth</a:t>
            </a:r>
            <a:r>
              <a:rPr lang="en-US" sz="800" b="1" dirty="0">
                <a:effectLst/>
                <a:latin typeface="Arial"/>
                <a:ea typeface="ＭＳ 明朝"/>
                <a:cs typeface="MinionPro-Regular"/>
              </a:rPr>
              <a:t> University</a:t>
            </a:r>
            <a:endParaRPr lang="en-US" sz="800" dirty="0">
              <a:effectLst/>
              <a:latin typeface="MinionPro-Regular"/>
              <a:ea typeface="ＭＳ 明朝"/>
              <a:cs typeface="MinionPro-Regular"/>
            </a:endParaRPr>
          </a:p>
          <a:p>
            <a:pPr marL="0" marR="0">
              <a:spcBef>
                <a:spcPts val="425"/>
              </a:spcBef>
              <a:spcAft>
                <a:spcPts val="0"/>
              </a:spcAft>
            </a:pPr>
            <a:r>
              <a:rPr lang="en-US" sz="800" dirty="0">
                <a:latin typeface="Arial"/>
                <a:ea typeface="ＭＳ 明朝"/>
                <a:cs typeface="MinionPro-Regular"/>
              </a:rPr>
              <a:t>Department of Sociology</a:t>
            </a:r>
            <a:endParaRPr lang="en-US" sz="800" dirty="0">
              <a:effectLst/>
              <a:latin typeface="MinionPro-Regular"/>
              <a:ea typeface="ＭＳ 明朝"/>
              <a:cs typeface="MinionPro-Regular"/>
            </a:endParaRPr>
          </a:p>
        </p:txBody>
      </p:sp>
      <p:pic>
        <p:nvPicPr>
          <p:cNvPr id="9" name="Picture 8" descr="A colorful text with letters and numbers&#10;&#10;Description automatically generated with medium confidence">
            <a:extLst>
              <a:ext uri="{FF2B5EF4-FFF2-40B4-BE49-F238E27FC236}">
                <a16:creationId xmlns:a16="http://schemas.microsoft.com/office/drawing/2014/main" id="{AE0AD976-3124-FEC3-4084-D04D4487321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44703" y="266979"/>
            <a:ext cx="2331081" cy="1524347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0EAEB388-78E7-AE76-685D-C6B8BDFE5EB6}"/>
              </a:ext>
            </a:extLst>
          </p:cNvPr>
          <p:cNvSpPr txBox="1"/>
          <p:nvPr/>
        </p:nvSpPr>
        <p:spPr>
          <a:xfrm>
            <a:off x="197894" y="474582"/>
            <a:ext cx="421151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40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Social Event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150A418-7168-DC7D-CE58-D61B1D634BE1}"/>
              </a:ext>
            </a:extLst>
          </p:cNvPr>
          <p:cNvSpPr txBox="1"/>
          <p:nvPr/>
        </p:nvSpPr>
        <p:spPr>
          <a:xfrm>
            <a:off x="52755" y="2282354"/>
            <a:ext cx="8475784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IE" sz="22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Evening with new and current Postgrad Researchers</a:t>
            </a:r>
          </a:p>
          <a:p>
            <a:endParaRPr lang="en-IE" sz="220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IE" sz="22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Info Session to discuss the issues impacting PhD and Research Masters </a:t>
            </a:r>
          </a:p>
          <a:p>
            <a:endParaRPr lang="en-IE" sz="220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IE" sz="22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Free food!!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IE" sz="220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IE" sz="22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Speakers from the MSU and the PWO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F896A6C-F383-437A-2F14-B4967284A94F}"/>
              </a:ext>
            </a:extLst>
          </p:cNvPr>
          <p:cNvSpPr txBox="1"/>
          <p:nvPr/>
        </p:nvSpPr>
        <p:spPr>
          <a:xfrm>
            <a:off x="448408" y="1254299"/>
            <a:ext cx="41235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b="1" dirty="0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 Loft, Maynooth SU Bar</a:t>
            </a:r>
          </a:p>
          <a:p>
            <a:r>
              <a:rPr lang="en-IE" b="1" dirty="0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5pm </a:t>
            </a:r>
          </a:p>
        </p:txBody>
      </p:sp>
    </p:spTree>
    <p:extLst>
      <p:ext uri="{BB962C8B-B14F-4D97-AF65-F5344CB8AC3E}">
        <p14:creationId xmlns:p14="http://schemas.microsoft.com/office/powerpoint/2010/main" val="420541501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DCA973A6F18884DAEFA11384B73CDFE" ma:contentTypeVersion="15" ma:contentTypeDescription="Create a new document." ma:contentTypeScope="" ma:versionID="caae1dc0c94a120cdd882155e12e4803">
  <xsd:schema xmlns:xsd="http://www.w3.org/2001/XMLSchema" xmlns:xs="http://www.w3.org/2001/XMLSchema" xmlns:p="http://schemas.microsoft.com/office/2006/metadata/properties" xmlns:ns2="d76486fb-f578-4adf-b5fa-df83c8e2c4e0" xmlns:ns3="52b57b91-f443-4269-9335-f6c5e487c521" targetNamespace="http://schemas.microsoft.com/office/2006/metadata/properties" ma:root="true" ma:fieldsID="073b37297c5020e47b337c01497b74b1" ns2:_="" ns3:_="">
    <xsd:import namespace="d76486fb-f578-4adf-b5fa-df83c8e2c4e0"/>
    <xsd:import namespace="52b57b91-f443-4269-9335-f6c5e487c52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76486fb-f578-4adf-b5fa-df83c8e2c4e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4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6" nillable="true" ma:taxonomy="true" ma:internalName="lcf76f155ced4ddcb4097134ff3c332f" ma:taxonomyFieldName="MediaServiceImageTags" ma:displayName="Image Tags" ma:readOnly="false" ma:fieldId="{5cf76f15-5ced-4ddc-b409-7134ff3c332f}" ma:taxonomyMulti="true" ma:sspId="5ee92b2f-d444-4214-abdd-12644e6e9ea2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8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2b57b91-f443-4269-9335-f6c5e487c521" elementFormDefault="qualified">
    <xsd:import namespace="http://schemas.microsoft.com/office/2006/documentManagement/types"/>
    <xsd:import namespace="http://schemas.microsoft.com/office/infopath/2007/PartnerControls"/>
    <xsd:element name="TaxCatchAll" ma:index="17" nillable="true" ma:displayName="Taxonomy Catch All Column" ma:hidden="true" ma:list="{c3efc019-96e2-4515-a5f4-96c84171c953}" ma:internalName="TaxCatchAll" ma:showField="CatchAllData" ma:web="52b57b91-f443-4269-9335-f6c5e487c52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2b57b91-f443-4269-9335-f6c5e487c521" xsi:nil="true"/>
    <lcf76f155ced4ddcb4097134ff3c332f xmlns="d76486fb-f578-4adf-b5fa-df83c8e2c4e0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09809BD9-3E69-4923-B849-A00CC82AB86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d76486fb-f578-4adf-b5fa-df83c8e2c4e0"/>
    <ds:schemaRef ds:uri="52b57b91-f443-4269-9335-f6c5e487c52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8D812F5E-A7E3-4344-9ECA-EEAA7F1F38B1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4D0A15AC-3500-4C55-B79C-9308B8A9A9ED}">
  <ds:schemaRefs>
    <ds:schemaRef ds:uri="http://schemas.microsoft.com/office/2006/metadata/properties"/>
    <ds:schemaRef ds:uri="http://schemas.microsoft.com/office/infopath/2007/PartnerControls"/>
    <ds:schemaRef ds:uri="52b57b91-f443-4269-9335-f6c5e487c521"/>
    <ds:schemaRef ds:uri="d76486fb-f578-4adf-b5fa-df83c8e2c4e0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124</Words>
  <Application>Microsoft Office PowerPoint</Application>
  <PresentationFormat>On-screen Show (4:3)</PresentationFormat>
  <Paragraphs>24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Calibri</vt:lpstr>
      <vt:lpstr>MinionPro-Regular</vt:lpstr>
      <vt:lpstr>Verdana</vt:lpstr>
      <vt:lpstr>Office Theme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Office 2004 Test Drive User</dc:creator>
  <cp:lastModifiedBy>EAMONN SULLIVAN</cp:lastModifiedBy>
  <cp:revision>16</cp:revision>
  <dcterms:created xsi:type="dcterms:W3CDTF">2018-07-20T15:53:11Z</dcterms:created>
  <dcterms:modified xsi:type="dcterms:W3CDTF">2024-09-23T12:25:59Z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0x0101006DCA973A6F18884DAEFA11384B73CDFE</vt:lpwstr>
  </property>
  <property fmtid="{D5CDD505-2E9C-101B-9397-08002B2CF9AE}" pid="3" name="MediaServiceImageTags">
    <vt:lpwstr/>
  </property>
</Properties>
</file>