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7" r:id="rId5"/>
    <p:sldId id="259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5D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5E6"/>
          </a:solidFill>
        </a:fill>
      </a:tcStyle>
    </a:wholeTbl>
    <a:band2H>
      <a:tcTxStyle/>
      <a:tcStyle>
        <a:tcBdr/>
        <a:fill>
          <a:solidFill>
            <a:srgbClr val="E6EBF3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E4CA"/>
          </a:solidFill>
        </a:fill>
      </a:tcStyle>
    </a:wholeTbl>
    <a:band2H>
      <a:tcTxStyle/>
      <a:tcStyle>
        <a:tcBdr/>
        <a:fill>
          <a:solidFill>
            <a:srgbClr val="E7F2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CCBD6"/>
          </a:solidFill>
        </a:fill>
      </a:tcStyle>
    </a:wholeTbl>
    <a:band2H>
      <a:tcTxStyle/>
      <a:tcStyle>
        <a:tcBdr/>
        <a:fill>
          <a:solidFill>
            <a:srgbClr val="F6E7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cop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7906465" y="2029964"/>
            <a:ext cx="10318406" cy="2230797"/>
          </a:xfrm>
          <a:prstGeom prst="rect">
            <a:avLst/>
          </a:prstGeom>
        </p:spPr>
        <p:txBody>
          <a:bodyPr anchor="t"/>
          <a:lstStyle>
            <a:lvl1pPr>
              <a:defRPr sz="9600" spc="-192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906466" y="4708701"/>
            <a:ext cx="10318405" cy="1905002"/>
          </a:xfrm>
          <a:prstGeom prst="rect">
            <a:avLst/>
          </a:prstGeom>
        </p:spPr>
        <p:txBody>
          <a:bodyPr lIns="50800" tIns="50800" rIns="50800" bIns="50800"/>
          <a:lstStyle>
            <a:lvl1pPr>
              <a:defRPr sz="4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cop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4"/>
          </a:xfrm>
          <a:prstGeom prst="rect">
            <a:avLst/>
          </a:prstGeom>
        </p:spPr>
        <p:txBody>
          <a:bodyPr anchor="t"/>
          <a:lstStyle>
            <a:lvl1pPr>
              <a:defRPr sz="8500" spc="-1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 Title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245961"/>
            <a:ext cx="21971000" cy="934781"/>
          </a:xfrm>
          <a:prstGeom prst="rect">
            <a:avLst/>
          </a:prstGeom>
        </p:spPr>
        <p:txBody>
          <a:bodyPr/>
          <a:lstStyle>
            <a:lvl1pPr>
              <a:defRPr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308100" indent="-698500">
              <a:defRPr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917700" indent="-698500">
              <a:defRPr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527300" indent="-698500">
              <a:defRPr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136900" indent="-698500">
              <a:defRPr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Body Level One…"/>
          <p:cNvSpPr txBox="1">
            <a:spLocks noGrp="1"/>
          </p:cNvSpPr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>
            <a:lvl1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z="48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 bullet text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1pPr>
      <a:lvl2pPr marL="10668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16764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22860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28956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35052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41148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47244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53340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resentation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IE" dirty="0"/>
              <a:t>[add title]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0D7BB9A-6FAB-B24E-A318-FE2B57736CA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[add text: this is designed as a single  slide to summarise teachers’ TT experience (to share with colleagues)]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Summary of our Team Teaching experience</a:t>
            </a:r>
            <a:endParaRPr dirty="0"/>
          </a:p>
        </p:txBody>
      </p:sp>
      <p:sp>
        <p:nvSpPr>
          <p:cNvPr id="65" name="Body Level One…"/>
          <p:cNvSpPr txBox="1">
            <a:spLocks noGrp="1"/>
          </p:cNvSpPr>
          <p:nvPr>
            <p:ph type="body" idx="21"/>
          </p:nvPr>
        </p:nvSpPr>
        <p:spPr>
          <a:xfrm>
            <a:off x="1206500" y="2385665"/>
            <a:ext cx="21971000" cy="16547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IE" sz="28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Teachers involved: </a:t>
            </a:r>
            <a:br>
              <a:rPr lang="en-IE" sz="28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en-IE" sz="28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Class group(s): ………	Subject(s):  ……….  No. of TT classes: …… Duration pf TT Project: ….. </a:t>
            </a:r>
            <a:br>
              <a:rPr lang="en-IE" sz="28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</a:br>
            <a:r>
              <a:rPr lang="en-IE" sz="2800" b="1" dirty="0">
                <a:solidFill>
                  <a:schemeClr val="bg1">
                    <a:lumMod val="65000"/>
                    <a:lumOff val="35000"/>
                  </a:schemeClr>
                </a:solidFill>
              </a:rPr>
              <a:t>Rationale for team teaching with the group(s): …</a:t>
            </a:r>
          </a:p>
        </p:txBody>
      </p:sp>
      <p:sp>
        <p:nvSpPr>
          <p:cNvPr id="4" name="Body Level One…">
            <a:extLst>
              <a:ext uri="{FF2B5EF4-FFF2-40B4-BE49-F238E27FC236}">
                <a16:creationId xmlns:a16="http://schemas.microsoft.com/office/drawing/2014/main" id="{6BB077ED-326C-3D4F-AAF1-25DC6C5148A6}"/>
              </a:ext>
            </a:extLst>
          </p:cNvPr>
          <p:cNvSpPr txBox="1">
            <a:spLocks/>
          </p:cNvSpPr>
          <p:nvPr/>
        </p:nvSpPr>
        <p:spPr>
          <a:xfrm>
            <a:off x="1206500" y="4040372"/>
            <a:ext cx="10985500" cy="61668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6096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10668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2pPr>
            <a:lvl3pPr marL="16764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3pPr>
            <a:lvl4pPr marL="22860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4pPr>
            <a:lvl5pPr marL="28956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5pPr>
            <a:lvl6pPr marL="35052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6pPr>
            <a:lvl7pPr marL="41148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7pPr>
            <a:lvl8pPr marL="47244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8pPr>
            <a:lvl9pPr marL="53340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9pPr>
          </a:lstStyle>
          <a:p>
            <a:pPr marL="0" indent="0" hangingPunct="1">
              <a:buNone/>
            </a:pPr>
            <a:r>
              <a:rPr lang="en-IE" sz="4400" b="1" dirty="0">
                <a:solidFill>
                  <a:srgbClr val="CB5D0B"/>
                </a:solidFill>
              </a:rPr>
              <a:t>Key successes to date:</a:t>
            </a:r>
            <a:endParaRPr lang="en-IE" sz="4000" b="1" dirty="0">
              <a:solidFill>
                <a:srgbClr val="CB5D0B"/>
              </a:solidFill>
            </a:endParaRPr>
          </a:p>
          <a:p>
            <a:pPr marL="285750" indent="-285750" hangingPunct="1">
              <a:buFont typeface="Arial" panose="020B0604020202020204" pitchFamily="34" charset="0"/>
              <a:buChar char="•"/>
            </a:pPr>
            <a:r>
              <a:rPr lang="en-IE" sz="36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…[Include 3 or 4 key insights or ‘gains’ from the experience of Team Teaching (for teachers? For students? For school management?)]</a:t>
            </a:r>
          </a:p>
          <a:p>
            <a:pPr marL="285750" indent="-285750" hangingPunct="1">
              <a:buFont typeface="Arial" panose="020B0604020202020204" pitchFamily="34" charset="0"/>
              <a:buChar char="•"/>
            </a:pPr>
            <a:r>
              <a:rPr lang="en-IE" sz="36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…</a:t>
            </a:r>
          </a:p>
          <a:p>
            <a:pPr marL="285750" indent="-285750" hangingPunct="1">
              <a:buFont typeface="Arial" panose="020B0604020202020204" pitchFamily="34" charset="0"/>
              <a:buChar char="•"/>
            </a:pPr>
            <a:r>
              <a:rPr lang="en-IE" sz="36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…</a:t>
            </a:r>
          </a:p>
          <a:p>
            <a:pPr marL="285750" indent="-285750" hangingPunct="1">
              <a:buFont typeface="Arial" panose="020B0604020202020204" pitchFamily="34" charset="0"/>
              <a:buChar char="•"/>
            </a:pPr>
            <a:r>
              <a:rPr lang="en-IE" sz="36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…</a:t>
            </a:r>
          </a:p>
          <a:p>
            <a:pPr marL="285750" indent="-285750" hangingPunct="1">
              <a:buFont typeface="Arial" panose="020B0604020202020204" pitchFamily="34" charset="0"/>
              <a:buChar char="•"/>
            </a:pPr>
            <a:endParaRPr lang="en-IE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Body Level One…">
            <a:extLst>
              <a:ext uri="{FF2B5EF4-FFF2-40B4-BE49-F238E27FC236}">
                <a16:creationId xmlns:a16="http://schemas.microsoft.com/office/drawing/2014/main" id="{405157DE-5D6F-5D48-9187-7BCCC39DC869}"/>
              </a:ext>
            </a:extLst>
          </p:cNvPr>
          <p:cNvSpPr txBox="1">
            <a:spLocks/>
          </p:cNvSpPr>
          <p:nvPr/>
        </p:nvSpPr>
        <p:spPr>
          <a:xfrm>
            <a:off x="12438026" y="4040372"/>
            <a:ext cx="10985500" cy="61668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609600" marR="0" indent="-609600" algn="l" defTabSz="2438337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10668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2pPr>
            <a:lvl3pPr marL="16764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3pPr>
            <a:lvl4pPr marL="22860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4pPr>
            <a:lvl5pPr marL="28956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5pPr>
            <a:lvl6pPr marL="35052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6pPr>
            <a:lvl7pPr marL="41148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7pPr>
            <a:lvl8pPr marL="47244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8pPr>
            <a:lvl9pPr marL="5334000" marR="0" indent="-45720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3600" b="1" i="0" u="none" strike="noStrike" cap="none" spc="0" baseline="0">
                <a:solidFill>
                  <a:srgbClr val="FFFFFF"/>
                </a:solidFill>
                <a:uFillTx/>
                <a:latin typeface="+mj-lt"/>
                <a:ea typeface="+mj-ea"/>
                <a:cs typeface="+mj-cs"/>
                <a:sym typeface="Helvetica Neue"/>
              </a:defRPr>
            </a:lvl9pPr>
          </a:lstStyle>
          <a:p>
            <a:r>
              <a:rPr lang="en-IE" sz="4400" b="1" dirty="0">
                <a:solidFill>
                  <a:srgbClr val="CB5D0B"/>
                </a:solidFill>
              </a:rPr>
              <a:t>Identify one key challenge/question that has arisen for your team: </a:t>
            </a:r>
            <a:endParaRPr lang="en-IE" sz="4400" dirty="0">
              <a:solidFill>
                <a:srgbClr val="CB5D0B"/>
              </a:solidFill>
            </a:endParaRPr>
          </a:p>
          <a:p>
            <a:r>
              <a:rPr lang="en-IE" sz="44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… [Write key question here..]  </a:t>
            </a:r>
          </a:p>
          <a:p>
            <a:pPr marL="285750" indent="-285750" hangingPunct="1">
              <a:buFont typeface="Arial" panose="020B0604020202020204" pitchFamily="34" charset="0"/>
              <a:buChar char="•"/>
            </a:pPr>
            <a:endParaRPr lang="en-IE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816307FAAB864CB669C25CE71A5890" ma:contentTypeVersion="10" ma:contentTypeDescription="Create a new document." ma:contentTypeScope="" ma:versionID="6e98435eab08d0a64cc3f909cdb16cb0">
  <xsd:schema xmlns:xsd="http://www.w3.org/2001/XMLSchema" xmlns:xs="http://www.w3.org/2001/XMLSchema" xmlns:p="http://schemas.microsoft.com/office/2006/metadata/properties" xmlns:ns2="2cd82829-65ae-4e2e-a6a8-485adddf0916" targetNamespace="http://schemas.microsoft.com/office/2006/metadata/properties" ma:root="true" ma:fieldsID="3303eedd8a13e3559273c16ca4cf287a" ns2:_="">
    <xsd:import namespace="2cd82829-65ae-4e2e-a6a8-485adddf09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82829-65ae-4e2e-a6a8-485adddf09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66C275-23D8-4047-85BA-604B92EB985A}"/>
</file>

<file path=customXml/itemProps2.xml><?xml version="1.0" encoding="utf-8"?>
<ds:datastoreItem xmlns:ds="http://schemas.openxmlformats.org/officeDocument/2006/customXml" ds:itemID="{0C5307F5-574F-499C-A5E6-3367AF8EBB1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D6DB729-D87A-4FF1-9CBD-04716E5F17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3844</TotalTime>
  <Words>130</Words>
  <Application>Microsoft Macintosh PowerPoint</Application>
  <PresentationFormat>Custom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Helvetica Neue</vt:lpstr>
      <vt:lpstr>20_BasicBlack</vt:lpstr>
      <vt:lpstr>[add title]</vt:lpstr>
      <vt:lpstr>Summary of our Team Teaching experience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Angela Rickard</cp:lastModifiedBy>
  <cp:revision>6</cp:revision>
  <dcterms:modified xsi:type="dcterms:W3CDTF">2021-06-28T08:06:17Z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0x0101001D816307FAAB864CB669C25CE71A5890</vt:lpwstr>
  </property>
</Properties>
</file>