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60" r:id="rId7"/>
    <p:sldId id="261" r:id="rId8"/>
    <p:sldId id="262" r:id="rId9"/>
    <p:sldId id="263" r:id="rId10"/>
    <p:sldId id="264" r:id="rId11"/>
    <p:sldId id="265" r:id="rId12"/>
    <p:sldId id="273" r:id="rId13"/>
    <p:sldId id="269" r:id="rId14"/>
    <p:sldId id="270" r:id="rId15"/>
    <p:sldId id="266" r:id="rId16"/>
    <p:sldId id="272"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7E89"/>
    <a:srgbClr val="003566"/>
    <a:srgbClr val="780000"/>
    <a:srgbClr val="FF9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25777B-4190-463A-8CF4-9AF1A49838F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4D6ACF4-380E-45F5-841E-8C0498168B36}">
      <dgm:prSet custT="1"/>
      <dgm:spPr/>
      <dgm:t>
        <a:bodyPr/>
        <a:lstStyle/>
        <a:p>
          <a:pPr>
            <a:lnSpc>
              <a:spcPct val="100000"/>
            </a:lnSpc>
          </a:pPr>
          <a:r>
            <a:rPr lang="en-IE" sz="1400">
              <a:solidFill>
                <a:schemeClr val="bg1"/>
              </a:solidFill>
            </a:rPr>
            <a:t>This will bring you to your Personalised Timetable. </a:t>
          </a:r>
          <a:r>
            <a:rPr lang="en-IE" sz="1400" b="1" i="1">
              <a:solidFill>
                <a:schemeClr val="bg1"/>
              </a:solidFill>
            </a:rPr>
            <a:t>If you do not see anything</a:t>
          </a:r>
          <a:r>
            <a:rPr lang="en-IE" sz="1400" i="1">
              <a:solidFill>
                <a:schemeClr val="bg1"/>
              </a:solidFill>
            </a:rPr>
            <a:t>,</a:t>
          </a:r>
          <a:r>
            <a:rPr lang="en-IE" sz="1400">
              <a:solidFill>
                <a:schemeClr val="bg1"/>
              </a:solidFill>
            </a:rPr>
            <a:t> that is because either,  you have not registered yet, we do not schedule your module centrally, or work is ongoing to allocate you to see your personalised timetables. </a:t>
          </a:r>
          <a:endParaRPr lang="en-US" sz="1400">
            <a:solidFill>
              <a:schemeClr val="bg1"/>
            </a:solidFill>
          </a:endParaRPr>
        </a:p>
      </dgm:t>
    </dgm:pt>
    <dgm:pt modelId="{D65ECCCF-CCF8-4876-ABE9-E0FE31EDB133}" type="parTrans" cxnId="{2FB78C46-9C41-407C-A75D-73E1B13C748C}">
      <dgm:prSet/>
      <dgm:spPr/>
      <dgm:t>
        <a:bodyPr/>
        <a:lstStyle/>
        <a:p>
          <a:endParaRPr lang="en-US"/>
        </a:p>
      </dgm:t>
    </dgm:pt>
    <dgm:pt modelId="{477A31A6-7673-4149-8F7F-3972748AE60E}" type="sibTrans" cxnId="{2FB78C46-9C41-407C-A75D-73E1B13C748C}">
      <dgm:prSet/>
      <dgm:spPr/>
      <dgm:t>
        <a:bodyPr/>
        <a:lstStyle/>
        <a:p>
          <a:pPr>
            <a:lnSpc>
              <a:spcPct val="100000"/>
            </a:lnSpc>
          </a:pPr>
          <a:endParaRPr lang="en-US"/>
        </a:p>
      </dgm:t>
    </dgm:pt>
    <dgm:pt modelId="{A02F5FBF-0963-40C0-8C1D-0605F8BF4CFF}">
      <dgm:prSet custT="1"/>
      <dgm:spPr/>
      <dgm:t>
        <a:bodyPr/>
        <a:lstStyle/>
        <a:p>
          <a:pPr>
            <a:lnSpc>
              <a:spcPct val="100000"/>
            </a:lnSpc>
          </a:pPr>
          <a:r>
            <a:rPr lang="en-IE" sz="1400">
              <a:solidFill>
                <a:schemeClr val="bg1"/>
              </a:solidFill>
            </a:rPr>
            <a:t>As forementioned, please be aware that </a:t>
          </a:r>
          <a:r>
            <a:rPr lang="en-IE" sz="1400" err="1">
              <a:solidFill>
                <a:schemeClr val="bg1"/>
              </a:solidFill>
            </a:rPr>
            <a:t>practicals</a:t>
          </a:r>
          <a:r>
            <a:rPr lang="en-IE" sz="1400">
              <a:solidFill>
                <a:schemeClr val="bg1"/>
              </a:solidFill>
            </a:rPr>
            <a:t> (including labs) and tutorials are not shown on the personalised timetable. You will need to contact your relevant Academic Department in relation to these. </a:t>
          </a:r>
          <a:endParaRPr lang="en-US" sz="1400">
            <a:solidFill>
              <a:schemeClr val="bg1"/>
            </a:solidFill>
          </a:endParaRPr>
        </a:p>
      </dgm:t>
    </dgm:pt>
    <dgm:pt modelId="{871ED0AC-4E8E-4A06-B63F-DF931FEEAAD6}" type="parTrans" cxnId="{429BC282-E705-495C-BD68-EAD8081BEC2F}">
      <dgm:prSet/>
      <dgm:spPr/>
      <dgm:t>
        <a:bodyPr/>
        <a:lstStyle/>
        <a:p>
          <a:endParaRPr lang="en-US"/>
        </a:p>
      </dgm:t>
    </dgm:pt>
    <dgm:pt modelId="{093B418D-2A95-4EDE-9DC0-691BDC223E69}" type="sibTrans" cxnId="{429BC282-E705-495C-BD68-EAD8081BEC2F}">
      <dgm:prSet/>
      <dgm:spPr/>
      <dgm:t>
        <a:bodyPr/>
        <a:lstStyle/>
        <a:p>
          <a:endParaRPr lang="en-US"/>
        </a:p>
      </dgm:t>
    </dgm:pt>
    <dgm:pt modelId="{66607C9B-F707-4D62-BA75-A3169D11BF60}" type="pres">
      <dgm:prSet presAssocID="{FE25777B-4190-463A-8CF4-9AF1A49838F7}" presName="root" presStyleCnt="0">
        <dgm:presLayoutVars>
          <dgm:dir/>
          <dgm:resizeHandles val="exact"/>
        </dgm:presLayoutVars>
      </dgm:prSet>
      <dgm:spPr/>
    </dgm:pt>
    <dgm:pt modelId="{8B1661D1-3CF3-440C-AEC8-34C973C21AAD}" type="pres">
      <dgm:prSet presAssocID="{FE25777B-4190-463A-8CF4-9AF1A49838F7}" presName="container" presStyleCnt="0">
        <dgm:presLayoutVars>
          <dgm:dir/>
          <dgm:resizeHandles val="exact"/>
        </dgm:presLayoutVars>
      </dgm:prSet>
      <dgm:spPr/>
    </dgm:pt>
    <dgm:pt modelId="{BA944D4D-4323-4844-8622-AD716B6A1168}" type="pres">
      <dgm:prSet presAssocID="{E4D6ACF4-380E-45F5-841E-8C0498168B36}" presName="compNode" presStyleCnt="0"/>
      <dgm:spPr/>
    </dgm:pt>
    <dgm:pt modelId="{A924750A-FC69-4F06-B4DD-C98BC895A2D8}" type="pres">
      <dgm:prSet presAssocID="{E4D6ACF4-380E-45F5-841E-8C0498168B36}" presName="iconBgRect" presStyleLbl="bgShp" presStyleIdx="0" presStyleCnt="2"/>
      <dgm:spPr/>
    </dgm:pt>
    <dgm:pt modelId="{6C2A162F-EFCF-460E-A2B3-47ECD2DC1E96}" type="pres">
      <dgm:prSet presAssocID="{E4D6ACF4-380E-45F5-841E-8C0498168B3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thly calendar"/>
        </a:ext>
      </dgm:extLst>
    </dgm:pt>
    <dgm:pt modelId="{ADCD2F24-78A8-4BB4-BC3E-FB53CE543FBF}" type="pres">
      <dgm:prSet presAssocID="{E4D6ACF4-380E-45F5-841E-8C0498168B36}" presName="spaceRect" presStyleCnt="0"/>
      <dgm:spPr/>
    </dgm:pt>
    <dgm:pt modelId="{3341A55E-0F15-445E-A916-E825AE606D40}" type="pres">
      <dgm:prSet presAssocID="{E4D6ACF4-380E-45F5-841E-8C0498168B36}" presName="textRect" presStyleLbl="revTx" presStyleIdx="0" presStyleCnt="2">
        <dgm:presLayoutVars>
          <dgm:chMax val="1"/>
          <dgm:chPref val="1"/>
        </dgm:presLayoutVars>
      </dgm:prSet>
      <dgm:spPr/>
    </dgm:pt>
    <dgm:pt modelId="{09326B5A-1989-433E-86CF-104819A3E974}" type="pres">
      <dgm:prSet presAssocID="{477A31A6-7673-4149-8F7F-3972748AE60E}" presName="sibTrans" presStyleLbl="sibTrans2D1" presStyleIdx="0" presStyleCnt="0"/>
      <dgm:spPr/>
    </dgm:pt>
    <dgm:pt modelId="{25F54F3B-2BD3-4479-AB31-5A089254FAE6}" type="pres">
      <dgm:prSet presAssocID="{A02F5FBF-0963-40C0-8C1D-0605F8BF4CFF}" presName="compNode" presStyleCnt="0"/>
      <dgm:spPr/>
    </dgm:pt>
    <dgm:pt modelId="{980E071C-5DCF-42E4-8362-E26AC3A74346}" type="pres">
      <dgm:prSet presAssocID="{A02F5FBF-0963-40C0-8C1D-0605F8BF4CFF}" presName="iconBgRect" presStyleLbl="bgShp" presStyleIdx="1" presStyleCnt="2"/>
      <dgm:spPr/>
    </dgm:pt>
    <dgm:pt modelId="{D4C9776C-4B64-4FE6-B5DE-7FB8B39496FA}" type="pres">
      <dgm:prSet presAssocID="{A02F5FBF-0963-40C0-8C1D-0605F8BF4C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59D7148F-1555-4252-AC05-E6DA7C0410B6}" type="pres">
      <dgm:prSet presAssocID="{A02F5FBF-0963-40C0-8C1D-0605F8BF4CFF}" presName="spaceRect" presStyleCnt="0"/>
      <dgm:spPr/>
    </dgm:pt>
    <dgm:pt modelId="{727A94C5-55DE-4689-AD68-DFA84FD00C76}" type="pres">
      <dgm:prSet presAssocID="{A02F5FBF-0963-40C0-8C1D-0605F8BF4CFF}" presName="textRect" presStyleLbl="revTx" presStyleIdx="1" presStyleCnt="2">
        <dgm:presLayoutVars>
          <dgm:chMax val="1"/>
          <dgm:chPref val="1"/>
        </dgm:presLayoutVars>
      </dgm:prSet>
      <dgm:spPr/>
    </dgm:pt>
  </dgm:ptLst>
  <dgm:cxnLst>
    <dgm:cxn modelId="{2FB78C46-9C41-407C-A75D-73E1B13C748C}" srcId="{FE25777B-4190-463A-8CF4-9AF1A49838F7}" destId="{E4D6ACF4-380E-45F5-841E-8C0498168B36}" srcOrd="0" destOrd="0" parTransId="{D65ECCCF-CCF8-4876-ABE9-E0FE31EDB133}" sibTransId="{477A31A6-7673-4149-8F7F-3972748AE60E}"/>
    <dgm:cxn modelId="{429BC282-E705-495C-BD68-EAD8081BEC2F}" srcId="{FE25777B-4190-463A-8CF4-9AF1A49838F7}" destId="{A02F5FBF-0963-40C0-8C1D-0605F8BF4CFF}" srcOrd="1" destOrd="0" parTransId="{871ED0AC-4E8E-4A06-B63F-DF931FEEAAD6}" sibTransId="{093B418D-2A95-4EDE-9DC0-691BDC223E69}"/>
    <dgm:cxn modelId="{EA419C95-ADA9-48B5-A257-6F94923E98D5}" type="presOf" srcId="{FE25777B-4190-463A-8CF4-9AF1A49838F7}" destId="{66607C9B-F707-4D62-BA75-A3169D11BF60}" srcOrd="0" destOrd="0" presId="urn:microsoft.com/office/officeart/2018/2/layout/IconCircleList"/>
    <dgm:cxn modelId="{7ECE5E99-01A9-473C-9900-1FEB1BFD2578}" type="presOf" srcId="{477A31A6-7673-4149-8F7F-3972748AE60E}" destId="{09326B5A-1989-433E-86CF-104819A3E974}" srcOrd="0" destOrd="0" presId="urn:microsoft.com/office/officeart/2018/2/layout/IconCircleList"/>
    <dgm:cxn modelId="{89C923C2-BE78-48AF-897A-51EE69396557}" type="presOf" srcId="{A02F5FBF-0963-40C0-8C1D-0605F8BF4CFF}" destId="{727A94C5-55DE-4689-AD68-DFA84FD00C76}" srcOrd="0" destOrd="0" presId="urn:microsoft.com/office/officeart/2018/2/layout/IconCircleList"/>
    <dgm:cxn modelId="{899921EE-4D39-4BC6-818A-0324708BCF17}" type="presOf" srcId="{E4D6ACF4-380E-45F5-841E-8C0498168B36}" destId="{3341A55E-0F15-445E-A916-E825AE606D40}" srcOrd="0" destOrd="0" presId="urn:microsoft.com/office/officeart/2018/2/layout/IconCircleList"/>
    <dgm:cxn modelId="{58FE456F-FE6F-4111-A05B-676C5884D7F8}" type="presParOf" srcId="{66607C9B-F707-4D62-BA75-A3169D11BF60}" destId="{8B1661D1-3CF3-440C-AEC8-34C973C21AAD}" srcOrd="0" destOrd="0" presId="urn:microsoft.com/office/officeart/2018/2/layout/IconCircleList"/>
    <dgm:cxn modelId="{EEB00DEA-BE42-4097-9CC5-6F239E4B9EA6}" type="presParOf" srcId="{8B1661D1-3CF3-440C-AEC8-34C973C21AAD}" destId="{BA944D4D-4323-4844-8622-AD716B6A1168}" srcOrd="0" destOrd="0" presId="urn:microsoft.com/office/officeart/2018/2/layout/IconCircleList"/>
    <dgm:cxn modelId="{39CA3467-7B76-4D40-9E8A-A774659FF4EC}" type="presParOf" srcId="{BA944D4D-4323-4844-8622-AD716B6A1168}" destId="{A924750A-FC69-4F06-B4DD-C98BC895A2D8}" srcOrd="0" destOrd="0" presId="urn:microsoft.com/office/officeart/2018/2/layout/IconCircleList"/>
    <dgm:cxn modelId="{D53DFF90-725A-4B84-B386-9735E68438BE}" type="presParOf" srcId="{BA944D4D-4323-4844-8622-AD716B6A1168}" destId="{6C2A162F-EFCF-460E-A2B3-47ECD2DC1E96}" srcOrd="1" destOrd="0" presId="urn:microsoft.com/office/officeart/2018/2/layout/IconCircleList"/>
    <dgm:cxn modelId="{791B41B5-4E19-481C-AF32-D6CDCD8C2DBE}" type="presParOf" srcId="{BA944D4D-4323-4844-8622-AD716B6A1168}" destId="{ADCD2F24-78A8-4BB4-BC3E-FB53CE543FBF}" srcOrd="2" destOrd="0" presId="urn:microsoft.com/office/officeart/2018/2/layout/IconCircleList"/>
    <dgm:cxn modelId="{F8A4EB8A-A1C4-43D9-8C2F-D2B11A42B63B}" type="presParOf" srcId="{BA944D4D-4323-4844-8622-AD716B6A1168}" destId="{3341A55E-0F15-445E-A916-E825AE606D40}" srcOrd="3" destOrd="0" presId="urn:microsoft.com/office/officeart/2018/2/layout/IconCircleList"/>
    <dgm:cxn modelId="{D488775A-ECA8-4D8A-80E3-58F5F982716F}" type="presParOf" srcId="{8B1661D1-3CF3-440C-AEC8-34C973C21AAD}" destId="{09326B5A-1989-433E-86CF-104819A3E974}" srcOrd="1" destOrd="0" presId="urn:microsoft.com/office/officeart/2018/2/layout/IconCircleList"/>
    <dgm:cxn modelId="{00C16131-D48A-473C-BDCB-0E1D9A3F64B9}" type="presParOf" srcId="{8B1661D1-3CF3-440C-AEC8-34C973C21AAD}" destId="{25F54F3B-2BD3-4479-AB31-5A089254FAE6}" srcOrd="2" destOrd="0" presId="urn:microsoft.com/office/officeart/2018/2/layout/IconCircleList"/>
    <dgm:cxn modelId="{8C93927B-53B6-4366-BE6C-9AE172A64902}" type="presParOf" srcId="{25F54F3B-2BD3-4479-AB31-5A089254FAE6}" destId="{980E071C-5DCF-42E4-8362-E26AC3A74346}" srcOrd="0" destOrd="0" presId="urn:microsoft.com/office/officeart/2018/2/layout/IconCircleList"/>
    <dgm:cxn modelId="{C4B911EE-30E3-4D2E-89B1-73CB1EF52513}" type="presParOf" srcId="{25F54F3B-2BD3-4479-AB31-5A089254FAE6}" destId="{D4C9776C-4B64-4FE6-B5DE-7FB8B39496FA}" srcOrd="1" destOrd="0" presId="urn:microsoft.com/office/officeart/2018/2/layout/IconCircleList"/>
    <dgm:cxn modelId="{C41DE155-9F1C-4059-8039-25B9EBA112B4}" type="presParOf" srcId="{25F54F3B-2BD3-4479-AB31-5A089254FAE6}" destId="{59D7148F-1555-4252-AC05-E6DA7C0410B6}" srcOrd="2" destOrd="0" presId="urn:microsoft.com/office/officeart/2018/2/layout/IconCircleList"/>
    <dgm:cxn modelId="{2AA36BA0-A0EB-4F46-BD9A-675F40667B9E}" type="presParOf" srcId="{25F54F3B-2BD3-4479-AB31-5A089254FAE6}" destId="{727A94C5-55DE-4689-AD68-DFA84FD00C7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D362A-F307-4B28-8636-E5BC2E4189C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087400B-E4F3-4168-B335-671A3021DEE6}">
      <dgm:prSet custT="1"/>
      <dgm:spPr/>
      <dgm:t>
        <a:bodyPr/>
        <a:lstStyle/>
        <a:p>
          <a:pPr>
            <a:lnSpc>
              <a:spcPct val="100000"/>
            </a:lnSpc>
          </a:pPr>
          <a:r>
            <a:rPr lang="en-IE" sz="1300">
              <a:solidFill>
                <a:schemeClr val="bg1"/>
              </a:solidFill>
            </a:rPr>
            <a:t>The timetable is subject to change – especially venues. We advise students to </a:t>
          </a:r>
          <a:r>
            <a:rPr lang="en-IE" sz="1300" i="1">
              <a:solidFill>
                <a:schemeClr val="bg1"/>
              </a:solidFill>
            </a:rPr>
            <a:t>not</a:t>
          </a:r>
          <a:r>
            <a:rPr lang="en-IE" sz="13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a:solidFill>
              <a:schemeClr val="bg1"/>
            </a:solidFill>
          </a:endParaRPr>
        </a:p>
      </dgm:t>
    </dgm:pt>
    <dgm:pt modelId="{C3A3E12C-D550-4EFA-AAFB-2319454B5E48}" type="parTrans" cxnId="{D26777AF-4FE9-4D9E-A416-FC1B80F319D2}">
      <dgm:prSet/>
      <dgm:spPr/>
      <dgm:t>
        <a:bodyPr/>
        <a:lstStyle/>
        <a:p>
          <a:endParaRPr lang="en-US"/>
        </a:p>
      </dgm:t>
    </dgm:pt>
    <dgm:pt modelId="{E4E6C6A4-4EAC-4867-87B0-A0EC0D05DC96}" type="sibTrans" cxnId="{D26777AF-4FE9-4D9E-A416-FC1B80F319D2}">
      <dgm:prSet/>
      <dgm:spPr/>
      <dgm:t>
        <a:bodyPr/>
        <a:lstStyle/>
        <a:p>
          <a:pPr>
            <a:lnSpc>
              <a:spcPct val="100000"/>
            </a:lnSpc>
          </a:pPr>
          <a:endParaRPr lang="en-US"/>
        </a:p>
      </dgm:t>
    </dgm:pt>
    <dgm:pt modelId="{8961BECD-5461-4965-9DA2-A2D7A34145AA}">
      <dgm:prSet custT="1"/>
      <dgm:spPr/>
      <dgm:t>
        <a:bodyPr/>
        <a:lstStyle/>
        <a:p>
          <a:pPr>
            <a:lnSpc>
              <a:spcPct val="100000"/>
            </a:lnSpc>
          </a:pPr>
          <a:r>
            <a:rPr lang="en-IE" sz="1300">
              <a:solidFill>
                <a:schemeClr val="bg1"/>
              </a:solidFill>
            </a:rPr>
            <a:t>As mentioned previously, not all contact hours are scheduled centrally, and so will not appear on your personalised timetable – e.g. </a:t>
          </a:r>
          <a:r>
            <a:rPr lang="en-IE" sz="1300" err="1">
              <a:solidFill>
                <a:schemeClr val="bg1"/>
              </a:solidFill>
            </a:rPr>
            <a:t>practicals</a:t>
          </a:r>
          <a:r>
            <a:rPr lang="en-IE" sz="1300">
              <a:solidFill>
                <a:schemeClr val="bg1"/>
              </a:solidFill>
            </a:rPr>
            <a:t>, language labs, and tutorials. </a:t>
          </a:r>
          <a:endParaRPr lang="en-US" sz="1300">
            <a:solidFill>
              <a:schemeClr val="bg1"/>
            </a:solidFill>
          </a:endParaRPr>
        </a:p>
      </dgm:t>
    </dgm:pt>
    <dgm:pt modelId="{9E856D7F-E2EF-4B76-8FD0-89821A52A8F4}" type="parTrans" cxnId="{DB8FD0CF-8E69-4E98-A257-3827EDBE5D02}">
      <dgm:prSet/>
      <dgm:spPr/>
      <dgm:t>
        <a:bodyPr/>
        <a:lstStyle/>
        <a:p>
          <a:endParaRPr lang="en-US"/>
        </a:p>
      </dgm:t>
    </dgm:pt>
    <dgm:pt modelId="{3FAA0F25-FA6A-4E39-A3E6-991CD1EF4750}" type="sibTrans" cxnId="{DB8FD0CF-8E69-4E98-A257-3827EDBE5D02}">
      <dgm:prSet/>
      <dgm:spPr/>
      <dgm:t>
        <a:bodyPr/>
        <a:lstStyle/>
        <a:p>
          <a:pPr>
            <a:lnSpc>
              <a:spcPct val="100000"/>
            </a:lnSpc>
          </a:pPr>
          <a:endParaRPr lang="en-US"/>
        </a:p>
      </dgm:t>
    </dgm:pt>
    <dgm:pt modelId="{8B195C9E-FFF3-414A-8074-05AC1CF6C8F1}">
      <dgm:prSet custT="1"/>
      <dgm:spPr/>
      <dgm:t>
        <a:bodyPr/>
        <a:lstStyle/>
        <a:p>
          <a:pPr>
            <a:lnSpc>
              <a:spcPct val="100000"/>
            </a:lnSpc>
          </a:pPr>
          <a:r>
            <a:rPr lang="en-IE" sz="1300">
              <a:solidFill>
                <a:schemeClr val="bg1"/>
              </a:solidFill>
            </a:rPr>
            <a:t>Students must attend the times they’ve been assigned to in class groups.</a:t>
          </a:r>
          <a:endParaRPr lang="en-US" sz="1300">
            <a:solidFill>
              <a:schemeClr val="bg1"/>
            </a:solidFill>
          </a:endParaRPr>
        </a:p>
      </dgm:t>
    </dgm:pt>
    <dgm:pt modelId="{63D9D0D1-8B69-42F4-9596-1E25349577E4}" type="parTrans" cxnId="{64BBAF4D-EE92-4397-B591-046F2D3F9474}">
      <dgm:prSet/>
      <dgm:spPr/>
      <dgm:t>
        <a:bodyPr/>
        <a:lstStyle/>
        <a:p>
          <a:endParaRPr lang="en-US"/>
        </a:p>
      </dgm:t>
    </dgm:pt>
    <dgm:pt modelId="{C59048C7-E6DB-41F3-B522-FEB4E74467D8}" type="sibTrans" cxnId="{64BBAF4D-EE92-4397-B591-046F2D3F9474}">
      <dgm:prSet/>
      <dgm:spPr/>
      <dgm:t>
        <a:bodyPr/>
        <a:lstStyle/>
        <a:p>
          <a:pPr>
            <a:lnSpc>
              <a:spcPct val="100000"/>
            </a:lnSpc>
          </a:pPr>
          <a:endParaRPr lang="en-US"/>
        </a:p>
      </dgm:t>
    </dgm:pt>
    <dgm:pt modelId="{7FC4A914-8A3B-4A49-ABF4-769BA81A756D}">
      <dgm:prSet custT="1"/>
      <dgm:spPr/>
      <dgm:t>
        <a:bodyPr/>
        <a:lstStyle/>
        <a:p>
          <a:pPr>
            <a:lnSpc>
              <a:spcPct val="100000"/>
            </a:lnSpc>
          </a:pPr>
          <a:r>
            <a:rPr lang="en-IE" sz="1300">
              <a:solidFill>
                <a:schemeClr val="bg1"/>
              </a:solidFill>
            </a:rPr>
            <a:t>When emailing any office in the University (Timetabling, Student Records, etc.) </a:t>
          </a:r>
          <a:r>
            <a:rPr lang="en-IE" sz="1300" i="1">
              <a:solidFill>
                <a:schemeClr val="bg1"/>
              </a:solidFill>
            </a:rPr>
            <a:t>always</a:t>
          </a:r>
          <a:r>
            <a:rPr lang="en-IE" sz="1300">
              <a:solidFill>
                <a:schemeClr val="bg1"/>
              </a:solidFill>
            </a:rPr>
            <a:t> include your student number – we can’t help you much without knowing this. </a:t>
          </a:r>
          <a:endParaRPr lang="en-US" sz="1300">
            <a:solidFill>
              <a:schemeClr val="bg1"/>
            </a:solidFill>
          </a:endParaRPr>
        </a:p>
      </dgm:t>
    </dgm:pt>
    <dgm:pt modelId="{744C3580-F3A0-448A-B6C2-31954A848D2A}" type="parTrans" cxnId="{CE4B4025-09D8-489C-9D02-7445E388B7BE}">
      <dgm:prSet/>
      <dgm:spPr/>
      <dgm:t>
        <a:bodyPr/>
        <a:lstStyle/>
        <a:p>
          <a:endParaRPr lang="en-US"/>
        </a:p>
      </dgm:t>
    </dgm:pt>
    <dgm:pt modelId="{85F5325A-E68C-4460-A4B1-E32C67BD2F1B}" type="sibTrans" cxnId="{CE4B4025-09D8-489C-9D02-7445E388B7BE}">
      <dgm:prSet/>
      <dgm:spPr/>
      <dgm:t>
        <a:bodyPr/>
        <a:lstStyle/>
        <a:p>
          <a:pPr>
            <a:lnSpc>
              <a:spcPct val="100000"/>
            </a:lnSpc>
          </a:pPr>
          <a:endParaRPr lang="en-US"/>
        </a:p>
      </dgm:t>
    </dgm:pt>
    <dgm:pt modelId="{8E873F87-8136-436E-AF15-A06C1835BE3A}">
      <dgm:prSet custT="1"/>
      <dgm:spPr/>
      <dgm:t>
        <a:bodyPr/>
        <a:lstStyle/>
        <a:p>
          <a:pPr>
            <a:lnSpc>
              <a:spcPct val="100000"/>
            </a:lnSpc>
          </a:pPr>
          <a:r>
            <a:rPr lang="en-IE" sz="1300">
              <a:solidFill>
                <a:schemeClr val="bg1"/>
              </a:solidFill>
            </a:rPr>
            <a:t>Note that there are times when the timetable is not always available; there will always be an advisory message indicating if it is down for maintenance, for example. </a:t>
          </a:r>
          <a:endParaRPr lang="en-US" sz="1300">
            <a:solidFill>
              <a:schemeClr val="bg1"/>
            </a:solidFill>
          </a:endParaRPr>
        </a:p>
      </dgm:t>
    </dgm:pt>
    <dgm:pt modelId="{EF75C160-FE9D-4E75-B25E-CAB9C08F1478}" type="parTrans" cxnId="{5A190198-22B0-4F71-A19C-0FAAA1EAC9B5}">
      <dgm:prSet/>
      <dgm:spPr/>
      <dgm:t>
        <a:bodyPr/>
        <a:lstStyle/>
        <a:p>
          <a:endParaRPr lang="en-US"/>
        </a:p>
      </dgm:t>
    </dgm:pt>
    <dgm:pt modelId="{13E1FC48-A544-4E56-BC8F-6B731BD2C985}" type="sibTrans" cxnId="{5A190198-22B0-4F71-A19C-0FAAA1EAC9B5}">
      <dgm:prSet/>
      <dgm:spPr/>
      <dgm:t>
        <a:bodyPr/>
        <a:lstStyle/>
        <a:p>
          <a:endParaRPr lang="en-US"/>
        </a:p>
      </dgm:t>
    </dgm:pt>
    <dgm:pt modelId="{99EB4895-144C-45D5-8425-3D77C3D91AE9}" type="pres">
      <dgm:prSet presAssocID="{62CD362A-F307-4B28-8636-E5BC2E4189C8}" presName="root" presStyleCnt="0">
        <dgm:presLayoutVars>
          <dgm:dir/>
          <dgm:resizeHandles val="exact"/>
        </dgm:presLayoutVars>
      </dgm:prSet>
      <dgm:spPr/>
    </dgm:pt>
    <dgm:pt modelId="{04B89517-FF97-4502-A440-2D2DFF684AA9}" type="pres">
      <dgm:prSet presAssocID="{62CD362A-F307-4B28-8636-E5BC2E4189C8}" presName="container" presStyleCnt="0">
        <dgm:presLayoutVars>
          <dgm:dir/>
          <dgm:resizeHandles val="exact"/>
        </dgm:presLayoutVars>
      </dgm:prSet>
      <dgm:spPr/>
    </dgm:pt>
    <dgm:pt modelId="{BB10D354-E9AA-4E9D-B0D8-A841399E1C37}" type="pres">
      <dgm:prSet presAssocID="{A087400B-E4F3-4168-B335-671A3021DEE6}" presName="compNode" presStyleCnt="0"/>
      <dgm:spPr/>
    </dgm:pt>
    <dgm:pt modelId="{EAD80959-3E3F-4622-9A13-C0C2040E9DA9}" type="pres">
      <dgm:prSet presAssocID="{A087400B-E4F3-4168-B335-671A3021DEE6}" presName="iconBgRect" presStyleLbl="bgShp" presStyleIdx="0" presStyleCnt="5"/>
      <dgm:spPr/>
    </dgm:pt>
    <dgm:pt modelId="{835B13D7-9434-4084-A961-96FBD82FA462}" type="pres">
      <dgm:prSet presAssocID="{A087400B-E4F3-4168-B335-671A3021DEE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BC7F2E7C-88CA-481C-B91B-BC59F6503696}" type="pres">
      <dgm:prSet presAssocID="{A087400B-E4F3-4168-B335-671A3021DEE6}" presName="spaceRect" presStyleCnt="0"/>
      <dgm:spPr/>
    </dgm:pt>
    <dgm:pt modelId="{53A3B1CA-3868-4168-B7A5-1637F00A8F75}" type="pres">
      <dgm:prSet presAssocID="{A087400B-E4F3-4168-B335-671A3021DEE6}" presName="textRect" presStyleLbl="revTx" presStyleIdx="0" presStyleCnt="5">
        <dgm:presLayoutVars>
          <dgm:chMax val="1"/>
          <dgm:chPref val="1"/>
        </dgm:presLayoutVars>
      </dgm:prSet>
      <dgm:spPr/>
    </dgm:pt>
    <dgm:pt modelId="{270B0EB1-00BA-4E4A-8DF2-55871D9A783D}" type="pres">
      <dgm:prSet presAssocID="{E4E6C6A4-4EAC-4867-87B0-A0EC0D05DC96}" presName="sibTrans" presStyleLbl="sibTrans2D1" presStyleIdx="0" presStyleCnt="0"/>
      <dgm:spPr/>
    </dgm:pt>
    <dgm:pt modelId="{BC92CF79-A256-4F0E-AE15-D12E71705511}" type="pres">
      <dgm:prSet presAssocID="{8961BECD-5461-4965-9DA2-A2D7A34145AA}" presName="compNode" presStyleCnt="0"/>
      <dgm:spPr/>
    </dgm:pt>
    <dgm:pt modelId="{2CDE3898-5BB5-4BFC-AE01-0515EE2BB937}" type="pres">
      <dgm:prSet presAssocID="{8961BECD-5461-4965-9DA2-A2D7A34145AA}" presName="iconBgRect" presStyleLbl="bgShp" presStyleIdx="1" presStyleCnt="5"/>
      <dgm:spPr/>
    </dgm:pt>
    <dgm:pt modelId="{19643D0B-9B6D-46DC-8547-BD24E98F27B6}" type="pres">
      <dgm:prSet presAssocID="{8961BECD-5461-4965-9DA2-A2D7A34145A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ck"/>
        </a:ext>
      </dgm:extLst>
    </dgm:pt>
    <dgm:pt modelId="{D37BECDC-ADF4-40F3-90B7-194B7908B2D8}" type="pres">
      <dgm:prSet presAssocID="{8961BECD-5461-4965-9DA2-A2D7A34145AA}" presName="spaceRect" presStyleCnt="0"/>
      <dgm:spPr/>
    </dgm:pt>
    <dgm:pt modelId="{58E41937-0EC2-4452-AF67-C7B21EAFAF75}" type="pres">
      <dgm:prSet presAssocID="{8961BECD-5461-4965-9DA2-A2D7A34145AA}" presName="textRect" presStyleLbl="revTx" presStyleIdx="1" presStyleCnt="5">
        <dgm:presLayoutVars>
          <dgm:chMax val="1"/>
          <dgm:chPref val="1"/>
        </dgm:presLayoutVars>
      </dgm:prSet>
      <dgm:spPr/>
    </dgm:pt>
    <dgm:pt modelId="{886C1F41-3A3C-40E1-9310-86F70B7E7E46}" type="pres">
      <dgm:prSet presAssocID="{3FAA0F25-FA6A-4E39-A3E6-991CD1EF4750}" presName="sibTrans" presStyleLbl="sibTrans2D1" presStyleIdx="0" presStyleCnt="0"/>
      <dgm:spPr/>
    </dgm:pt>
    <dgm:pt modelId="{366C55BA-39B7-4AB3-8C7D-7F4E5A11F6DD}" type="pres">
      <dgm:prSet presAssocID="{8B195C9E-FFF3-414A-8074-05AC1CF6C8F1}" presName="compNode" presStyleCnt="0"/>
      <dgm:spPr/>
    </dgm:pt>
    <dgm:pt modelId="{63342328-BAE0-4223-8D49-A799C46583C6}" type="pres">
      <dgm:prSet presAssocID="{8B195C9E-FFF3-414A-8074-05AC1CF6C8F1}" presName="iconBgRect" presStyleLbl="bgShp" presStyleIdx="2" presStyleCnt="5"/>
      <dgm:spPr/>
    </dgm:pt>
    <dgm:pt modelId="{B0E3300D-A1BB-42F5-8753-594BB005D80B}" type="pres">
      <dgm:prSet presAssocID="{8B195C9E-FFF3-414A-8074-05AC1CF6C8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of People"/>
        </a:ext>
      </dgm:extLst>
    </dgm:pt>
    <dgm:pt modelId="{B3517E30-B7A4-4FBC-8EF5-73CB4FB9D965}" type="pres">
      <dgm:prSet presAssocID="{8B195C9E-FFF3-414A-8074-05AC1CF6C8F1}" presName="spaceRect" presStyleCnt="0"/>
      <dgm:spPr/>
    </dgm:pt>
    <dgm:pt modelId="{A75D9FC1-8196-4CC3-A0D2-1AC38C2C89AC}" type="pres">
      <dgm:prSet presAssocID="{8B195C9E-FFF3-414A-8074-05AC1CF6C8F1}" presName="textRect" presStyleLbl="revTx" presStyleIdx="2" presStyleCnt="5">
        <dgm:presLayoutVars>
          <dgm:chMax val="1"/>
          <dgm:chPref val="1"/>
        </dgm:presLayoutVars>
      </dgm:prSet>
      <dgm:spPr/>
    </dgm:pt>
    <dgm:pt modelId="{3AC4A05E-1BD8-4F94-89FD-E78BF7928B2F}" type="pres">
      <dgm:prSet presAssocID="{C59048C7-E6DB-41F3-B522-FEB4E74467D8}" presName="sibTrans" presStyleLbl="sibTrans2D1" presStyleIdx="0" presStyleCnt="0"/>
      <dgm:spPr/>
    </dgm:pt>
    <dgm:pt modelId="{57DA4F16-4F46-4E5E-88E0-A764AEF60A5B}" type="pres">
      <dgm:prSet presAssocID="{7FC4A914-8A3B-4A49-ABF4-769BA81A756D}" presName="compNode" presStyleCnt="0"/>
      <dgm:spPr/>
    </dgm:pt>
    <dgm:pt modelId="{1DDBAC3A-A73F-4CBA-A361-7B2771652754}" type="pres">
      <dgm:prSet presAssocID="{7FC4A914-8A3B-4A49-ABF4-769BA81A756D}" presName="iconBgRect" presStyleLbl="bgShp" presStyleIdx="3" presStyleCnt="5"/>
      <dgm:spPr/>
    </dgm:pt>
    <dgm:pt modelId="{A274656B-6B15-4EDE-8D97-D426C656B10D}" type="pres">
      <dgm:prSet presAssocID="{7FC4A914-8A3B-4A49-ABF4-769BA81A756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ogrammer"/>
        </a:ext>
      </dgm:extLst>
    </dgm:pt>
    <dgm:pt modelId="{133EB391-50BE-4A85-A5FC-C1C02F05F602}" type="pres">
      <dgm:prSet presAssocID="{7FC4A914-8A3B-4A49-ABF4-769BA81A756D}" presName="spaceRect" presStyleCnt="0"/>
      <dgm:spPr/>
    </dgm:pt>
    <dgm:pt modelId="{FA2A9062-1DEC-41E7-A224-06F1AA8A5185}" type="pres">
      <dgm:prSet presAssocID="{7FC4A914-8A3B-4A49-ABF4-769BA81A756D}" presName="textRect" presStyleLbl="revTx" presStyleIdx="3" presStyleCnt="5">
        <dgm:presLayoutVars>
          <dgm:chMax val="1"/>
          <dgm:chPref val="1"/>
        </dgm:presLayoutVars>
      </dgm:prSet>
      <dgm:spPr/>
    </dgm:pt>
    <dgm:pt modelId="{C4CD6872-CBB9-40AB-8F53-2DED4DD4408E}" type="pres">
      <dgm:prSet presAssocID="{85F5325A-E68C-4460-A4B1-E32C67BD2F1B}" presName="sibTrans" presStyleLbl="sibTrans2D1" presStyleIdx="0" presStyleCnt="0"/>
      <dgm:spPr/>
    </dgm:pt>
    <dgm:pt modelId="{296C820D-7655-4D8F-A3FF-B70566BCB62E}" type="pres">
      <dgm:prSet presAssocID="{8E873F87-8136-436E-AF15-A06C1835BE3A}" presName="compNode" presStyleCnt="0"/>
      <dgm:spPr/>
    </dgm:pt>
    <dgm:pt modelId="{10961F7D-7D64-4EE4-BAEA-1251D776B9D7}" type="pres">
      <dgm:prSet presAssocID="{8E873F87-8136-436E-AF15-A06C1835BE3A}" presName="iconBgRect" presStyleLbl="bgShp" presStyleIdx="4" presStyleCnt="5"/>
      <dgm:spPr/>
    </dgm:pt>
    <dgm:pt modelId="{8DB95008-F661-43D5-B5D2-DBF4B68E88FD}" type="pres">
      <dgm:prSet presAssocID="{8E873F87-8136-436E-AF15-A06C1835BE3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thly calendar"/>
        </a:ext>
      </dgm:extLst>
    </dgm:pt>
    <dgm:pt modelId="{E5DACD96-0AD3-4EAC-9395-27FF38F4E07C}" type="pres">
      <dgm:prSet presAssocID="{8E873F87-8136-436E-AF15-A06C1835BE3A}" presName="spaceRect" presStyleCnt="0"/>
      <dgm:spPr/>
    </dgm:pt>
    <dgm:pt modelId="{98B5A02C-0A10-4B3A-B857-40E9058D70BE}" type="pres">
      <dgm:prSet presAssocID="{8E873F87-8136-436E-AF15-A06C1835BE3A}" presName="textRect" presStyleLbl="revTx" presStyleIdx="4" presStyleCnt="5">
        <dgm:presLayoutVars>
          <dgm:chMax val="1"/>
          <dgm:chPref val="1"/>
        </dgm:presLayoutVars>
      </dgm:prSet>
      <dgm:spPr/>
    </dgm:pt>
  </dgm:ptLst>
  <dgm:cxnLst>
    <dgm:cxn modelId="{CE4B4025-09D8-489C-9D02-7445E388B7BE}" srcId="{62CD362A-F307-4B28-8636-E5BC2E4189C8}" destId="{7FC4A914-8A3B-4A49-ABF4-769BA81A756D}" srcOrd="3" destOrd="0" parTransId="{744C3580-F3A0-448A-B6C2-31954A848D2A}" sibTransId="{85F5325A-E68C-4460-A4B1-E32C67BD2F1B}"/>
    <dgm:cxn modelId="{E291693A-9134-4C4E-8171-C2E9FBF6589B}" type="presOf" srcId="{8E873F87-8136-436E-AF15-A06C1835BE3A}" destId="{98B5A02C-0A10-4B3A-B857-40E9058D70BE}" srcOrd="0" destOrd="0" presId="urn:microsoft.com/office/officeart/2018/2/layout/IconCircleList"/>
    <dgm:cxn modelId="{79B19E3C-B1BD-4C23-A2BD-C75EEE3621B9}" type="presOf" srcId="{8B195C9E-FFF3-414A-8074-05AC1CF6C8F1}" destId="{A75D9FC1-8196-4CC3-A0D2-1AC38C2C89AC}" srcOrd="0" destOrd="0" presId="urn:microsoft.com/office/officeart/2018/2/layout/IconCircleList"/>
    <dgm:cxn modelId="{E9F11668-CA06-411B-8172-14358FF0CB65}" type="presOf" srcId="{A087400B-E4F3-4168-B335-671A3021DEE6}" destId="{53A3B1CA-3868-4168-B7A5-1637F00A8F75}" srcOrd="0" destOrd="0" presId="urn:microsoft.com/office/officeart/2018/2/layout/IconCircleList"/>
    <dgm:cxn modelId="{64BBAF4D-EE92-4397-B591-046F2D3F9474}" srcId="{62CD362A-F307-4B28-8636-E5BC2E4189C8}" destId="{8B195C9E-FFF3-414A-8074-05AC1CF6C8F1}" srcOrd="2" destOrd="0" parTransId="{63D9D0D1-8B69-42F4-9596-1E25349577E4}" sibTransId="{C59048C7-E6DB-41F3-B522-FEB4E74467D8}"/>
    <dgm:cxn modelId="{5A190198-22B0-4F71-A19C-0FAAA1EAC9B5}" srcId="{62CD362A-F307-4B28-8636-E5BC2E4189C8}" destId="{8E873F87-8136-436E-AF15-A06C1835BE3A}" srcOrd="4" destOrd="0" parTransId="{EF75C160-FE9D-4E75-B25E-CAB9C08F1478}" sibTransId="{13E1FC48-A544-4E56-BC8F-6B731BD2C985}"/>
    <dgm:cxn modelId="{B432269F-655E-4637-B082-A7BC96E9B991}" type="presOf" srcId="{85F5325A-E68C-4460-A4B1-E32C67BD2F1B}" destId="{C4CD6872-CBB9-40AB-8F53-2DED4DD4408E}" srcOrd="0" destOrd="0" presId="urn:microsoft.com/office/officeart/2018/2/layout/IconCircleList"/>
    <dgm:cxn modelId="{E4AFE3A9-64C1-468F-87A6-18BB9ECBEC70}" type="presOf" srcId="{C59048C7-E6DB-41F3-B522-FEB4E74467D8}" destId="{3AC4A05E-1BD8-4F94-89FD-E78BF7928B2F}" srcOrd="0" destOrd="0" presId="urn:microsoft.com/office/officeart/2018/2/layout/IconCircleList"/>
    <dgm:cxn modelId="{D26777AF-4FE9-4D9E-A416-FC1B80F319D2}" srcId="{62CD362A-F307-4B28-8636-E5BC2E4189C8}" destId="{A087400B-E4F3-4168-B335-671A3021DEE6}" srcOrd="0" destOrd="0" parTransId="{C3A3E12C-D550-4EFA-AAFB-2319454B5E48}" sibTransId="{E4E6C6A4-4EAC-4867-87B0-A0EC0D05DC96}"/>
    <dgm:cxn modelId="{83561BB9-CCD9-4B2A-8349-18A0319090F0}" type="presOf" srcId="{62CD362A-F307-4B28-8636-E5BC2E4189C8}" destId="{99EB4895-144C-45D5-8425-3D77C3D91AE9}" srcOrd="0" destOrd="0" presId="urn:microsoft.com/office/officeart/2018/2/layout/IconCircleList"/>
    <dgm:cxn modelId="{DB8FD0CF-8E69-4E98-A257-3827EDBE5D02}" srcId="{62CD362A-F307-4B28-8636-E5BC2E4189C8}" destId="{8961BECD-5461-4965-9DA2-A2D7A34145AA}" srcOrd="1" destOrd="0" parTransId="{9E856D7F-E2EF-4B76-8FD0-89821A52A8F4}" sibTransId="{3FAA0F25-FA6A-4E39-A3E6-991CD1EF4750}"/>
    <dgm:cxn modelId="{BE20C6E3-F188-4DCD-BBF5-F13E23EA0B06}" type="presOf" srcId="{E4E6C6A4-4EAC-4867-87B0-A0EC0D05DC96}" destId="{270B0EB1-00BA-4E4A-8DF2-55871D9A783D}" srcOrd="0" destOrd="0" presId="urn:microsoft.com/office/officeart/2018/2/layout/IconCircleList"/>
    <dgm:cxn modelId="{87B392E4-408A-48B8-B630-D276CF8C5C3D}" type="presOf" srcId="{8961BECD-5461-4965-9DA2-A2D7A34145AA}" destId="{58E41937-0EC2-4452-AF67-C7B21EAFAF75}" srcOrd="0" destOrd="0" presId="urn:microsoft.com/office/officeart/2018/2/layout/IconCircleList"/>
    <dgm:cxn modelId="{570C48E9-2627-4A82-9FF3-ECBD0A70FD13}" type="presOf" srcId="{3FAA0F25-FA6A-4E39-A3E6-991CD1EF4750}" destId="{886C1F41-3A3C-40E1-9310-86F70B7E7E46}" srcOrd="0" destOrd="0" presId="urn:microsoft.com/office/officeart/2018/2/layout/IconCircleList"/>
    <dgm:cxn modelId="{5C318BFC-2158-4D88-B9FD-7FB524983F50}" type="presOf" srcId="{7FC4A914-8A3B-4A49-ABF4-769BA81A756D}" destId="{FA2A9062-1DEC-41E7-A224-06F1AA8A5185}" srcOrd="0" destOrd="0" presId="urn:microsoft.com/office/officeart/2018/2/layout/IconCircleList"/>
    <dgm:cxn modelId="{1237B5B8-1234-43BA-BDC5-CBAFD3826222}" type="presParOf" srcId="{99EB4895-144C-45D5-8425-3D77C3D91AE9}" destId="{04B89517-FF97-4502-A440-2D2DFF684AA9}" srcOrd="0" destOrd="0" presId="urn:microsoft.com/office/officeart/2018/2/layout/IconCircleList"/>
    <dgm:cxn modelId="{EABAA093-3D18-4724-A96D-68A8364E62A6}" type="presParOf" srcId="{04B89517-FF97-4502-A440-2D2DFF684AA9}" destId="{BB10D354-E9AA-4E9D-B0D8-A841399E1C37}" srcOrd="0" destOrd="0" presId="urn:microsoft.com/office/officeart/2018/2/layout/IconCircleList"/>
    <dgm:cxn modelId="{14C6250C-0BF8-43E4-8492-01AD4760E75E}" type="presParOf" srcId="{BB10D354-E9AA-4E9D-B0D8-A841399E1C37}" destId="{EAD80959-3E3F-4622-9A13-C0C2040E9DA9}" srcOrd="0" destOrd="0" presId="urn:microsoft.com/office/officeart/2018/2/layout/IconCircleList"/>
    <dgm:cxn modelId="{5E9E086E-C0C9-4969-840A-87CF58F34F0A}" type="presParOf" srcId="{BB10D354-E9AA-4E9D-B0D8-A841399E1C37}" destId="{835B13D7-9434-4084-A961-96FBD82FA462}" srcOrd="1" destOrd="0" presId="urn:microsoft.com/office/officeart/2018/2/layout/IconCircleList"/>
    <dgm:cxn modelId="{0DABDD18-3142-4E7E-8676-49CA1B7C2ABF}" type="presParOf" srcId="{BB10D354-E9AA-4E9D-B0D8-A841399E1C37}" destId="{BC7F2E7C-88CA-481C-B91B-BC59F6503696}" srcOrd="2" destOrd="0" presId="urn:microsoft.com/office/officeart/2018/2/layout/IconCircleList"/>
    <dgm:cxn modelId="{DE1A0FB6-E1A1-476E-8C4E-F2FE3C63CEB9}" type="presParOf" srcId="{BB10D354-E9AA-4E9D-B0D8-A841399E1C37}" destId="{53A3B1CA-3868-4168-B7A5-1637F00A8F75}" srcOrd="3" destOrd="0" presId="urn:microsoft.com/office/officeart/2018/2/layout/IconCircleList"/>
    <dgm:cxn modelId="{65784BD1-2096-4B0F-A4F2-96219AFFCFFA}" type="presParOf" srcId="{04B89517-FF97-4502-A440-2D2DFF684AA9}" destId="{270B0EB1-00BA-4E4A-8DF2-55871D9A783D}" srcOrd="1" destOrd="0" presId="urn:microsoft.com/office/officeart/2018/2/layout/IconCircleList"/>
    <dgm:cxn modelId="{D830C9D7-DB3F-46D6-B89A-288B4C485B08}" type="presParOf" srcId="{04B89517-FF97-4502-A440-2D2DFF684AA9}" destId="{BC92CF79-A256-4F0E-AE15-D12E71705511}" srcOrd="2" destOrd="0" presId="urn:microsoft.com/office/officeart/2018/2/layout/IconCircleList"/>
    <dgm:cxn modelId="{69CBF80C-2EB1-4988-ADB5-ED168A800EFC}" type="presParOf" srcId="{BC92CF79-A256-4F0E-AE15-D12E71705511}" destId="{2CDE3898-5BB5-4BFC-AE01-0515EE2BB937}" srcOrd="0" destOrd="0" presId="urn:microsoft.com/office/officeart/2018/2/layout/IconCircleList"/>
    <dgm:cxn modelId="{2ABBE0D9-A426-40A7-A939-DB4C92C90FBE}" type="presParOf" srcId="{BC92CF79-A256-4F0E-AE15-D12E71705511}" destId="{19643D0B-9B6D-46DC-8547-BD24E98F27B6}" srcOrd="1" destOrd="0" presId="urn:microsoft.com/office/officeart/2018/2/layout/IconCircleList"/>
    <dgm:cxn modelId="{CAE6E83B-978B-4D3E-911C-952705B04DD1}" type="presParOf" srcId="{BC92CF79-A256-4F0E-AE15-D12E71705511}" destId="{D37BECDC-ADF4-40F3-90B7-194B7908B2D8}" srcOrd="2" destOrd="0" presId="urn:microsoft.com/office/officeart/2018/2/layout/IconCircleList"/>
    <dgm:cxn modelId="{95907297-0B93-4D36-8235-702328E30CB5}" type="presParOf" srcId="{BC92CF79-A256-4F0E-AE15-D12E71705511}" destId="{58E41937-0EC2-4452-AF67-C7B21EAFAF75}" srcOrd="3" destOrd="0" presId="urn:microsoft.com/office/officeart/2018/2/layout/IconCircleList"/>
    <dgm:cxn modelId="{805C79AA-DD33-4933-BBD2-E434BE3C69A6}" type="presParOf" srcId="{04B89517-FF97-4502-A440-2D2DFF684AA9}" destId="{886C1F41-3A3C-40E1-9310-86F70B7E7E46}" srcOrd="3" destOrd="0" presId="urn:microsoft.com/office/officeart/2018/2/layout/IconCircleList"/>
    <dgm:cxn modelId="{4BF25ADE-FDEA-48ED-B119-634C2EFEAA96}" type="presParOf" srcId="{04B89517-FF97-4502-A440-2D2DFF684AA9}" destId="{366C55BA-39B7-4AB3-8C7D-7F4E5A11F6DD}" srcOrd="4" destOrd="0" presId="urn:microsoft.com/office/officeart/2018/2/layout/IconCircleList"/>
    <dgm:cxn modelId="{6F70F103-9DE8-4D5B-89A9-9501F6559DAB}" type="presParOf" srcId="{366C55BA-39B7-4AB3-8C7D-7F4E5A11F6DD}" destId="{63342328-BAE0-4223-8D49-A799C46583C6}" srcOrd="0" destOrd="0" presId="urn:microsoft.com/office/officeart/2018/2/layout/IconCircleList"/>
    <dgm:cxn modelId="{C6977875-240B-4A4E-BB41-EED515B9D9E7}" type="presParOf" srcId="{366C55BA-39B7-4AB3-8C7D-7F4E5A11F6DD}" destId="{B0E3300D-A1BB-42F5-8753-594BB005D80B}" srcOrd="1" destOrd="0" presId="urn:microsoft.com/office/officeart/2018/2/layout/IconCircleList"/>
    <dgm:cxn modelId="{9411D597-4972-44AC-B1EE-5133D14BC51A}" type="presParOf" srcId="{366C55BA-39B7-4AB3-8C7D-7F4E5A11F6DD}" destId="{B3517E30-B7A4-4FBC-8EF5-73CB4FB9D965}" srcOrd="2" destOrd="0" presId="urn:microsoft.com/office/officeart/2018/2/layout/IconCircleList"/>
    <dgm:cxn modelId="{7E4F9C04-EE76-4D2C-8994-B156354861AF}" type="presParOf" srcId="{366C55BA-39B7-4AB3-8C7D-7F4E5A11F6DD}" destId="{A75D9FC1-8196-4CC3-A0D2-1AC38C2C89AC}" srcOrd="3" destOrd="0" presId="urn:microsoft.com/office/officeart/2018/2/layout/IconCircleList"/>
    <dgm:cxn modelId="{2A898654-FE84-45B9-8EA5-0470B4CF2E20}" type="presParOf" srcId="{04B89517-FF97-4502-A440-2D2DFF684AA9}" destId="{3AC4A05E-1BD8-4F94-89FD-E78BF7928B2F}" srcOrd="5" destOrd="0" presId="urn:microsoft.com/office/officeart/2018/2/layout/IconCircleList"/>
    <dgm:cxn modelId="{F9E27C3C-FB24-4271-BE6B-A9AC8936A595}" type="presParOf" srcId="{04B89517-FF97-4502-A440-2D2DFF684AA9}" destId="{57DA4F16-4F46-4E5E-88E0-A764AEF60A5B}" srcOrd="6" destOrd="0" presId="urn:microsoft.com/office/officeart/2018/2/layout/IconCircleList"/>
    <dgm:cxn modelId="{AA3D931F-1635-4F84-AE10-AD9BA3B86525}" type="presParOf" srcId="{57DA4F16-4F46-4E5E-88E0-A764AEF60A5B}" destId="{1DDBAC3A-A73F-4CBA-A361-7B2771652754}" srcOrd="0" destOrd="0" presId="urn:microsoft.com/office/officeart/2018/2/layout/IconCircleList"/>
    <dgm:cxn modelId="{C9EA8EC7-9B08-463A-8895-86B55DAE6FCB}" type="presParOf" srcId="{57DA4F16-4F46-4E5E-88E0-A764AEF60A5B}" destId="{A274656B-6B15-4EDE-8D97-D426C656B10D}" srcOrd="1" destOrd="0" presId="urn:microsoft.com/office/officeart/2018/2/layout/IconCircleList"/>
    <dgm:cxn modelId="{327F1D9C-D64E-4E89-8F42-F138F5082507}" type="presParOf" srcId="{57DA4F16-4F46-4E5E-88E0-A764AEF60A5B}" destId="{133EB391-50BE-4A85-A5FC-C1C02F05F602}" srcOrd="2" destOrd="0" presId="urn:microsoft.com/office/officeart/2018/2/layout/IconCircleList"/>
    <dgm:cxn modelId="{E38F9FC2-B8A2-41C1-A48F-426A1863E93B}" type="presParOf" srcId="{57DA4F16-4F46-4E5E-88E0-A764AEF60A5B}" destId="{FA2A9062-1DEC-41E7-A224-06F1AA8A5185}" srcOrd="3" destOrd="0" presId="urn:microsoft.com/office/officeart/2018/2/layout/IconCircleList"/>
    <dgm:cxn modelId="{2BB72C69-7C60-47CE-B656-A55640EA7E0A}" type="presParOf" srcId="{04B89517-FF97-4502-A440-2D2DFF684AA9}" destId="{C4CD6872-CBB9-40AB-8F53-2DED4DD4408E}" srcOrd="7" destOrd="0" presId="urn:microsoft.com/office/officeart/2018/2/layout/IconCircleList"/>
    <dgm:cxn modelId="{E76408EF-D2D6-44B0-A926-01CB50EE3DAF}" type="presParOf" srcId="{04B89517-FF97-4502-A440-2D2DFF684AA9}" destId="{296C820D-7655-4D8F-A3FF-B70566BCB62E}" srcOrd="8" destOrd="0" presId="urn:microsoft.com/office/officeart/2018/2/layout/IconCircleList"/>
    <dgm:cxn modelId="{ED6322C3-D27E-4AF1-9058-74E8CC31990C}" type="presParOf" srcId="{296C820D-7655-4D8F-A3FF-B70566BCB62E}" destId="{10961F7D-7D64-4EE4-BAEA-1251D776B9D7}" srcOrd="0" destOrd="0" presId="urn:microsoft.com/office/officeart/2018/2/layout/IconCircleList"/>
    <dgm:cxn modelId="{4888C42F-0C9A-433D-BD24-CA7F6EE9E19A}" type="presParOf" srcId="{296C820D-7655-4D8F-A3FF-B70566BCB62E}" destId="{8DB95008-F661-43D5-B5D2-DBF4B68E88FD}" srcOrd="1" destOrd="0" presId="urn:microsoft.com/office/officeart/2018/2/layout/IconCircleList"/>
    <dgm:cxn modelId="{A491280F-313B-456C-9F84-4F635B288C3E}" type="presParOf" srcId="{296C820D-7655-4D8F-A3FF-B70566BCB62E}" destId="{E5DACD96-0AD3-4EAC-9395-27FF38F4E07C}" srcOrd="2" destOrd="0" presId="urn:microsoft.com/office/officeart/2018/2/layout/IconCircleList"/>
    <dgm:cxn modelId="{E57DBA60-361A-41B6-9275-3BA0262110B5}" type="presParOf" srcId="{296C820D-7655-4D8F-A3FF-B70566BCB62E}" destId="{98B5A02C-0A10-4B3A-B857-40E9058D70B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4750A-FC69-4F06-B4DD-C98BC895A2D8}">
      <dsp:nvSpPr>
        <dsp:cNvPr id="0" name=""/>
        <dsp:cNvSpPr/>
      </dsp:nvSpPr>
      <dsp:spPr>
        <a:xfrm>
          <a:off x="79589"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A162F-EFCF-460E-A2B3-47ECD2DC1E96}">
      <dsp:nvSpPr>
        <dsp:cNvPr id="0" name=""/>
        <dsp:cNvSpPr/>
      </dsp:nvSpPr>
      <dsp:spPr>
        <a:xfrm>
          <a:off x="268057" y="964780"/>
          <a:ext cx="520532" cy="5205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1A55E-0F15-445E-A916-E825AE606D40}">
      <dsp:nvSpPr>
        <dsp:cNvPr id="0" name=""/>
        <dsp:cNvSpPr/>
      </dsp:nvSpPr>
      <dsp:spPr>
        <a:xfrm>
          <a:off x="1169373"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This will bring you to your Personalised Timetable. </a:t>
          </a:r>
          <a:r>
            <a:rPr lang="en-IE" sz="1400" b="1" i="1" kern="1200">
              <a:solidFill>
                <a:schemeClr val="bg1"/>
              </a:solidFill>
            </a:rPr>
            <a:t>If you do not see anything</a:t>
          </a:r>
          <a:r>
            <a:rPr lang="en-IE" sz="1400" i="1" kern="1200">
              <a:solidFill>
                <a:schemeClr val="bg1"/>
              </a:solidFill>
            </a:rPr>
            <a:t>,</a:t>
          </a:r>
          <a:r>
            <a:rPr lang="en-IE" sz="1400" kern="1200">
              <a:solidFill>
                <a:schemeClr val="bg1"/>
              </a:solidFill>
            </a:rPr>
            <a:t> that is because either,  you have not registered yet, we do not schedule your module centrally, or work is ongoing to allocate you to see your personalised timetables. </a:t>
          </a:r>
          <a:endParaRPr lang="en-US" sz="1400" kern="1200">
            <a:solidFill>
              <a:schemeClr val="bg1"/>
            </a:solidFill>
          </a:endParaRPr>
        </a:p>
      </dsp:txBody>
      <dsp:txXfrm>
        <a:off x="1169373" y="776312"/>
        <a:ext cx="2115464" cy="897469"/>
      </dsp:txXfrm>
    </dsp:sp>
    <dsp:sp modelId="{980E071C-5DCF-42E4-8362-E26AC3A74346}">
      <dsp:nvSpPr>
        <dsp:cNvPr id="0" name=""/>
        <dsp:cNvSpPr/>
      </dsp:nvSpPr>
      <dsp:spPr>
        <a:xfrm>
          <a:off x="3653441"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9776C-4B64-4FE6-B5DE-7FB8B39496FA}">
      <dsp:nvSpPr>
        <dsp:cNvPr id="0" name=""/>
        <dsp:cNvSpPr/>
      </dsp:nvSpPr>
      <dsp:spPr>
        <a:xfrm>
          <a:off x="3841909" y="964780"/>
          <a:ext cx="520532" cy="5205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A94C5-55DE-4689-AD68-DFA84FD00C76}">
      <dsp:nvSpPr>
        <dsp:cNvPr id="0" name=""/>
        <dsp:cNvSpPr/>
      </dsp:nvSpPr>
      <dsp:spPr>
        <a:xfrm>
          <a:off x="4743225"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As forementioned, please be aware that </a:t>
          </a:r>
          <a:r>
            <a:rPr lang="en-IE" sz="1400" kern="1200" err="1">
              <a:solidFill>
                <a:schemeClr val="bg1"/>
              </a:solidFill>
            </a:rPr>
            <a:t>practicals</a:t>
          </a:r>
          <a:r>
            <a:rPr lang="en-IE" sz="1400" kern="1200">
              <a:solidFill>
                <a:schemeClr val="bg1"/>
              </a:solidFill>
            </a:rPr>
            <a:t> (including labs) and tutorials are not shown on the personalised timetable. You will need to contact your relevant Academic Department in relation to these. </a:t>
          </a:r>
          <a:endParaRPr lang="en-US" sz="1400" kern="1200">
            <a:solidFill>
              <a:schemeClr val="bg1"/>
            </a:solidFill>
          </a:endParaRPr>
        </a:p>
      </dsp:txBody>
      <dsp:txXfrm>
        <a:off x="4743225" y="776312"/>
        <a:ext cx="2115464" cy="897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80959-3E3F-4622-9A13-C0C2040E9DA9}">
      <dsp:nvSpPr>
        <dsp:cNvPr id="0" name=""/>
        <dsp:cNvSpPr/>
      </dsp:nvSpPr>
      <dsp:spPr>
        <a:xfrm>
          <a:off x="24261"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B13D7-9434-4084-A961-96FBD82FA462}">
      <dsp:nvSpPr>
        <dsp:cNvPr id="0" name=""/>
        <dsp:cNvSpPr/>
      </dsp:nvSpPr>
      <dsp:spPr>
        <a:xfrm>
          <a:off x="241515" y="1221685"/>
          <a:ext cx="600035" cy="600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3B1CA-3868-4168-B7A5-1637F00A8F75}">
      <dsp:nvSpPr>
        <dsp:cNvPr id="0" name=""/>
        <dsp:cNvSpPr/>
      </dsp:nvSpPr>
      <dsp:spPr>
        <a:xfrm>
          <a:off x="1280494"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The timetable is subject to change – especially venues. We advise students to </a:t>
          </a:r>
          <a:r>
            <a:rPr lang="en-IE" sz="1300" i="1" kern="1200">
              <a:solidFill>
                <a:schemeClr val="bg1"/>
              </a:solidFill>
            </a:rPr>
            <a:t>not</a:t>
          </a:r>
          <a:r>
            <a:rPr lang="en-IE" sz="1300" kern="12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kern="1200">
            <a:solidFill>
              <a:schemeClr val="bg1"/>
            </a:solidFill>
          </a:endParaRPr>
        </a:p>
      </dsp:txBody>
      <dsp:txXfrm>
        <a:off x="1280494" y="1004430"/>
        <a:ext cx="2438569" cy="1034544"/>
      </dsp:txXfrm>
    </dsp:sp>
    <dsp:sp modelId="{2CDE3898-5BB5-4BFC-AE01-0515EE2BB937}">
      <dsp:nvSpPr>
        <dsp:cNvPr id="0" name=""/>
        <dsp:cNvSpPr/>
      </dsp:nvSpPr>
      <dsp:spPr>
        <a:xfrm>
          <a:off x="4143965"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43D0B-9B6D-46DC-8547-BD24E98F27B6}">
      <dsp:nvSpPr>
        <dsp:cNvPr id="0" name=""/>
        <dsp:cNvSpPr/>
      </dsp:nvSpPr>
      <dsp:spPr>
        <a:xfrm>
          <a:off x="4361220" y="1221685"/>
          <a:ext cx="600035" cy="600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41937-0EC2-4452-AF67-C7B21EAFAF75}">
      <dsp:nvSpPr>
        <dsp:cNvPr id="0" name=""/>
        <dsp:cNvSpPr/>
      </dsp:nvSpPr>
      <dsp:spPr>
        <a:xfrm>
          <a:off x="5400198"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As mentioned previously, not all contact hours are scheduled centrally, and so will not appear on your personalised timetable – e.g. </a:t>
          </a:r>
          <a:r>
            <a:rPr lang="en-IE" sz="1300" kern="1200" err="1">
              <a:solidFill>
                <a:schemeClr val="bg1"/>
              </a:solidFill>
            </a:rPr>
            <a:t>practicals</a:t>
          </a:r>
          <a:r>
            <a:rPr lang="en-IE" sz="1300" kern="1200">
              <a:solidFill>
                <a:schemeClr val="bg1"/>
              </a:solidFill>
            </a:rPr>
            <a:t>, language labs, and tutorials. </a:t>
          </a:r>
          <a:endParaRPr lang="en-US" sz="1300" kern="1200">
            <a:solidFill>
              <a:schemeClr val="bg1"/>
            </a:solidFill>
          </a:endParaRPr>
        </a:p>
      </dsp:txBody>
      <dsp:txXfrm>
        <a:off x="5400198" y="1004430"/>
        <a:ext cx="2438569" cy="1034544"/>
      </dsp:txXfrm>
    </dsp:sp>
    <dsp:sp modelId="{63342328-BAE0-4223-8D49-A799C46583C6}">
      <dsp:nvSpPr>
        <dsp:cNvPr id="0" name=""/>
        <dsp:cNvSpPr/>
      </dsp:nvSpPr>
      <dsp:spPr>
        <a:xfrm>
          <a:off x="8263670"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3300D-A1BB-42F5-8753-594BB005D80B}">
      <dsp:nvSpPr>
        <dsp:cNvPr id="0" name=""/>
        <dsp:cNvSpPr/>
      </dsp:nvSpPr>
      <dsp:spPr>
        <a:xfrm>
          <a:off x="8480924" y="1221685"/>
          <a:ext cx="600035" cy="600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D9FC1-8196-4CC3-A0D2-1AC38C2C89AC}">
      <dsp:nvSpPr>
        <dsp:cNvPr id="0" name=""/>
        <dsp:cNvSpPr/>
      </dsp:nvSpPr>
      <dsp:spPr>
        <a:xfrm>
          <a:off x="9519903"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Students must attend the times they’ve been assigned to in class groups.</a:t>
          </a:r>
          <a:endParaRPr lang="en-US" sz="1300" kern="1200">
            <a:solidFill>
              <a:schemeClr val="bg1"/>
            </a:solidFill>
          </a:endParaRPr>
        </a:p>
      </dsp:txBody>
      <dsp:txXfrm>
        <a:off x="9519903" y="1004430"/>
        <a:ext cx="2438569" cy="1034544"/>
      </dsp:txXfrm>
    </dsp:sp>
    <dsp:sp modelId="{1DDBAC3A-A73F-4CBA-A361-7B2771652754}">
      <dsp:nvSpPr>
        <dsp:cNvPr id="0" name=""/>
        <dsp:cNvSpPr/>
      </dsp:nvSpPr>
      <dsp:spPr>
        <a:xfrm>
          <a:off x="24261"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4656B-6B15-4EDE-8D97-D426C656B10D}">
      <dsp:nvSpPr>
        <dsp:cNvPr id="0" name=""/>
        <dsp:cNvSpPr/>
      </dsp:nvSpPr>
      <dsp:spPr>
        <a:xfrm>
          <a:off x="241515" y="3091472"/>
          <a:ext cx="600035" cy="6000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A9062-1DEC-41E7-A224-06F1AA8A5185}">
      <dsp:nvSpPr>
        <dsp:cNvPr id="0" name=""/>
        <dsp:cNvSpPr/>
      </dsp:nvSpPr>
      <dsp:spPr>
        <a:xfrm>
          <a:off x="1280494"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When emailing any office in the University (Timetabling, Student Records, etc.) </a:t>
          </a:r>
          <a:r>
            <a:rPr lang="en-IE" sz="1300" i="1" kern="1200">
              <a:solidFill>
                <a:schemeClr val="bg1"/>
              </a:solidFill>
            </a:rPr>
            <a:t>always</a:t>
          </a:r>
          <a:r>
            <a:rPr lang="en-IE" sz="1300" kern="1200">
              <a:solidFill>
                <a:schemeClr val="bg1"/>
              </a:solidFill>
            </a:rPr>
            <a:t> include your student number – we can’t help you much without knowing this. </a:t>
          </a:r>
          <a:endParaRPr lang="en-US" sz="1300" kern="1200">
            <a:solidFill>
              <a:schemeClr val="bg1"/>
            </a:solidFill>
          </a:endParaRPr>
        </a:p>
      </dsp:txBody>
      <dsp:txXfrm>
        <a:off x="1280494" y="2874218"/>
        <a:ext cx="2438569" cy="1034544"/>
      </dsp:txXfrm>
    </dsp:sp>
    <dsp:sp modelId="{10961F7D-7D64-4EE4-BAEA-1251D776B9D7}">
      <dsp:nvSpPr>
        <dsp:cNvPr id="0" name=""/>
        <dsp:cNvSpPr/>
      </dsp:nvSpPr>
      <dsp:spPr>
        <a:xfrm>
          <a:off x="4143965"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95008-F661-43D5-B5D2-DBF4B68E88FD}">
      <dsp:nvSpPr>
        <dsp:cNvPr id="0" name=""/>
        <dsp:cNvSpPr/>
      </dsp:nvSpPr>
      <dsp:spPr>
        <a:xfrm>
          <a:off x="4361220" y="3091472"/>
          <a:ext cx="600035" cy="6000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5A02C-0A10-4B3A-B857-40E9058D70BE}">
      <dsp:nvSpPr>
        <dsp:cNvPr id="0" name=""/>
        <dsp:cNvSpPr/>
      </dsp:nvSpPr>
      <dsp:spPr>
        <a:xfrm>
          <a:off x="5400198"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Note that there are times when the timetable is not always available; there will always be an advisory message indicating if it is down for maintenance, for example. </a:t>
          </a:r>
          <a:endParaRPr lang="en-US" sz="1300" kern="1200">
            <a:solidFill>
              <a:schemeClr val="bg1"/>
            </a:solidFill>
          </a:endParaRPr>
        </a:p>
      </dsp:txBody>
      <dsp:txXfrm>
        <a:off x="5400198" y="2874218"/>
        <a:ext cx="2438569" cy="103454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EFC9-1CB9-090D-B03F-07E44967A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5993F62-8215-169E-D80F-4FB4B820AE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0B6AE8A5-B34A-B202-8DBB-E1A722D395C2}"/>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5" name="Footer Placeholder 4">
            <a:extLst>
              <a:ext uri="{FF2B5EF4-FFF2-40B4-BE49-F238E27FC236}">
                <a16:creationId xmlns:a16="http://schemas.microsoft.com/office/drawing/2014/main" id="{58CD9B64-CFA1-F99F-AE2F-0F3D165C67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B0AFAEC-20C7-FC2F-2215-F48672A93F42}"/>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370372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DA8BF-4B94-45D0-6C8E-D95858B3C98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C230B2B-469A-8F3A-8D35-53DC6CF95B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DE9C2CC-9CFF-A81E-BBBE-CA2304CBE87B}"/>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5" name="Footer Placeholder 4">
            <a:extLst>
              <a:ext uri="{FF2B5EF4-FFF2-40B4-BE49-F238E27FC236}">
                <a16:creationId xmlns:a16="http://schemas.microsoft.com/office/drawing/2014/main" id="{DA9F0F65-E7A4-23D2-744D-095B4F10080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1D94FA1-A852-270E-17D2-7D80060E2208}"/>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384442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D471B-CD51-7FF6-924F-004AB80216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75C6068-92DA-9F46-0CFE-556D84F8C7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7CD53EC-8CB9-B5B8-2B31-34E24BFB909C}"/>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5" name="Footer Placeholder 4">
            <a:extLst>
              <a:ext uri="{FF2B5EF4-FFF2-40B4-BE49-F238E27FC236}">
                <a16:creationId xmlns:a16="http://schemas.microsoft.com/office/drawing/2014/main" id="{E4C3D19F-3B62-CBB1-F261-0146FAC155F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E8024D6-B3CC-77AB-4B0B-6C46EA4D05DD}"/>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176291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A23D-D7D9-544D-2130-2C62A2663EC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8CBF166-DCD9-D49E-E35B-871A16521F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938F17F-43A2-92E5-E16B-2367A34B2783}"/>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5" name="Footer Placeholder 4">
            <a:extLst>
              <a:ext uri="{FF2B5EF4-FFF2-40B4-BE49-F238E27FC236}">
                <a16:creationId xmlns:a16="http://schemas.microsoft.com/office/drawing/2014/main" id="{C1B66121-F441-5450-8CBC-F2C7001A8AB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21AAFE9-651B-737B-C622-CB27680EA1F5}"/>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334771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39E03-0C9C-5EF4-6B45-430141C2C4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2B5CF826-BADD-D3DC-6238-637981972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E2AC1E-FDBE-C24D-B356-EC0CBFC5F59E}"/>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5" name="Footer Placeholder 4">
            <a:extLst>
              <a:ext uri="{FF2B5EF4-FFF2-40B4-BE49-F238E27FC236}">
                <a16:creationId xmlns:a16="http://schemas.microsoft.com/office/drawing/2014/main" id="{027A9D5B-B27A-F6CF-6B0B-635D84CFC26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B9A9899-A9ED-3542-A2D7-A5ED59349B14}"/>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3505047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D5A3-7205-4805-207D-4D2058AAF3D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9A2FF62-708D-4722-9359-BB25D46E1E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BFA9801-E50D-AADE-040E-8719EA8BE9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67F2A55-0E1A-36CA-A372-BB30AA858FB2}"/>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6" name="Footer Placeholder 5">
            <a:extLst>
              <a:ext uri="{FF2B5EF4-FFF2-40B4-BE49-F238E27FC236}">
                <a16:creationId xmlns:a16="http://schemas.microsoft.com/office/drawing/2014/main" id="{0A9940D6-D512-B4D9-BA09-2388FC8E07D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A45628F-5EE3-4243-1668-4300821D7AED}"/>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67334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37C2-EF2B-4D5E-74B5-B79A6124F7A3}"/>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2B3F6F51-B56A-B962-2359-C70935A9E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FFA8A-18C6-8A2F-C2DA-7BDE3C3830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4160B6B3-FFA9-D867-BDA3-0B195A623A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DFF3D-EE15-8409-FA3B-DAE6133157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E7CDDE68-D9B9-0FD4-3CBC-E63FADAB59CA}"/>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8" name="Footer Placeholder 7">
            <a:extLst>
              <a:ext uri="{FF2B5EF4-FFF2-40B4-BE49-F238E27FC236}">
                <a16:creationId xmlns:a16="http://schemas.microsoft.com/office/drawing/2014/main" id="{068C9EF0-F00D-C226-5DEF-F05122BD6A7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FEC04CF3-DEA3-144D-484F-FAEDC828C598}"/>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204726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88B2-7C7D-D82D-EFD8-81E080E642DE}"/>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4B1C38C-6DE4-3374-1A04-DBFA8E83EF63}"/>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4" name="Footer Placeholder 3">
            <a:extLst>
              <a:ext uri="{FF2B5EF4-FFF2-40B4-BE49-F238E27FC236}">
                <a16:creationId xmlns:a16="http://schemas.microsoft.com/office/drawing/2014/main" id="{502BBAD6-CB74-D0D3-BC5B-197E0E210F00}"/>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C4E2B73-B298-8643-9BDC-9A27A6C6CF81}"/>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145815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AC0A6D-DA34-1ADF-46D8-F9450722BDFD}"/>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3" name="Footer Placeholder 2">
            <a:extLst>
              <a:ext uri="{FF2B5EF4-FFF2-40B4-BE49-F238E27FC236}">
                <a16:creationId xmlns:a16="http://schemas.microsoft.com/office/drawing/2014/main" id="{04150499-DAD5-38E6-C84C-F1C8B0385082}"/>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6B1AED6-B3F6-5AD4-D8A9-A3E9EED55FDB}"/>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28045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13DD-2D81-426A-6123-1F5F9ABE9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62011F4-4A96-A553-1671-E2266BA9F1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821CBF8F-3B42-C41F-D005-669DEF16D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9AAAE-4894-9CE6-CF00-6E8B278532C7}"/>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6" name="Footer Placeholder 5">
            <a:extLst>
              <a:ext uri="{FF2B5EF4-FFF2-40B4-BE49-F238E27FC236}">
                <a16:creationId xmlns:a16="http://schemas.microsoft.com/office/drawing/2014/main" id="{3E9CE81C-320B-93BA-9AC9-02F6D14086F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1168F56-6537-34EA-78FE-F49916D9A87E}"/>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3432611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87B5-E76C-35B4-D1D2-CB19A0216E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427DB72-7B8E-09D9-FB77-F7DE493265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994FEC1-DE9D-4BE6-87D0-6052862D0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57E127-47B7-A814-90F2-4529B11FB5D9}"/>
              </a:ext>
            </a:extLst>
          </p:cNvPr>
          <p:cNvSpPr>
            <a:spLocks noGrp="1"/>
          </p:cNvSpPr>
          <p:nvPr>
            <p:ph type="dt" sz="half" idx="10"/>
          </p:nvPr>
        </p:nvSpPr>
        <p:spPr/>
        <p:txBody>
          <a:bodyPr/>
          <a:lstStyle/>
          <a:p>
            <a:fld id="{EEE6444E-D297-4178-B529-596A2D7C9C92}" type="datetimeFigureOut">
              <a:rPr lang="en-IE" smtClean="0"/>
              <a:t>09/08/2024</a:t>
            </a:fld>
            <a:endParaRPr lang="en-IE"/>
          </a:p>
        </p:txBody>
      </p:sp>
      <p:sp>
        <p:nvSpPr>
          <p:cNvPr id="6" name="Footer Placeholder 5">
            <a:extLst>
              <a:ext uri="{FF2B5EF4-FFF2-40B4-BE49-F238E27FC236}">
                <a16:creationId xmlns:a16="http://schemas.microsoft.com/office/drawing/2014/main" id="{BC319298-8C04-B3F3-C287-B9BD8897A1A0}"/>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4255B00-A27E-3054-F71B-00523D283DD1}"/>
              </a:ext>
            </a:extLst>
          </p:cNvPr>
          <p:cNvSpPr>
            <a:spLocks noGrp="1"/>
          </p:cNvSpPr>
          <p:nvPr>
            <p:ph type="sldNum" sz="quarter" idx="12"/>
          </p:nvPr>
        </p:nvSpPr>
        <p:spPr/>
        <p:txBody>
          <a:bodyPr/>
          <a:lstStyle/>
          <a:p>
            <a:fld id="{3FA6B13B-E34F-4950-8DC4-DC669B7D7030}" type="slidenum">
              <a:rPr lang="en-IE" smtClean="0"/>
              <a:t>‹#›</a:t>
            </a:fld>
            <a:endParaRPr lang="en-IE"/>
          </a:p>
        </p:txBody>
      </p:sp>
    </p:spTree>
    <p:extLst>
      <p:ext uri="{BB962C8B-B14F-4D97-AF65-F5344CB8AC3E}">
        <p14:creationId xmlns:p14="http://schemas.microsoft.com/office/powerpoint/2010/main" val="1320452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F7B0B-3899-3EF6-FDCA-DB883D4C3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63557E9-7762-0F36-EF23-623DD186B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36F2A3D-C5A5-A416-518E-290931F9F5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6444E-D297-4178-B529-596A2D7C9C92}" type="datetimeFigureOut">
              <a:rPr lang="en-IE" smtClean="0"/>
              <a:t>09/08/2024</a:t>
            </a:fld>
            <a:endParaRPr lang="en-IE"/>
          </a:p>
        </p:txBody>
      </p:sp>
      <p:sp>
        <p:nvSpPr>
          <p:cNvPr id="5" name="Footer Placeholder 4">
            <a:extLst>
              <a:ext uri="{FF2B5EF4-FFF2-40B4-BE49-F238E27FC236}">
                <a16:creationId xmlns:a16="http://schemas.microsoft.com/office/drawing/2014/main" id="{FAA66A9C-199C-7E6E-9823-992B9110D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5BE3C8DB-A80F-9FB2-EF76-8AD64950F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6B13B-E34F-4950-8DC4-DC669B7D7030}" type="slidenum">
              <a:rPr lang="en-IE" smtClean="0"/>
              <a:t>‹#›</a:t>
            </a:fld>
            <a:endParaRPr lang="en-IE"/>
          </a:p>
        </p:txBody>
      </p:sp>
    </p:spTree>
    <p:extLst>
      <p:ext uri="{BB962C8B-B14F-4D97-AF65-F5344CB8AC3E}">
        <p14:creationId xmlns:p14="http://schemas.microsoft.com/office/powerpoint/2010/main" val="3683179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pps.maynoothuniversity.ie/courses/?TARGET=CS&amp;MODE=SEARCH"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7/06/relationships/model3d" Target="../media/model3d3.glb"/><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mailto:Timetable@mu.ie"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apps.maynoothuniversity.ie/courses/?TARGET=CS&amp;MODE=SEARCH" TargetMode="External"/><Relationship Id="rId2" Type="http://schemas.openxmlformats.org/officeDocument/2006/relationships/hyperlink" Target="https://apps.maynoothuniversity.ie/timetable/"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40BA9C3E-D7EB-6D10-39C9-C01B954286F8}"/>
              </a:ext>
            </a:extLst>
          </p:cNvPr>
          <p:cNvSpPr/>
          <p:nvPr/>
        </p:nvSpPr>
        <p:spPr>
          <a:xfrm>
            <a:off x="-2741128" y="2379558"/>
            <a:ext cx="7478973" cy="7397085"/>
          </a:xfrm>
          <a:prstGeom prst="flowChartConnector">
            <a:avLst/>
          </a:prstGeom>
          <a:solidFill>
            <a:srgbClr val="003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lowchart: Connector 4">
            <a:extLst>
              <a:ext uri="{FF2B5EF4-FFF2-40B4-BE49-F238E27FC236}">
                <a16:creationId xmlns:a16="http://schemas.microsoft.com/office/drawing/2014/main" id="{4EB7AF7E-F9FE-CED9-AC7D-9E3251526AC1}"/>
              </a:ext>
            </a:extLst>
          </p:cNvPr>
          <p:cNvSpPr/>
          <p:nvPr/>
        </p:nvSpPr>
        <p:spPr>
          <a:xfrm>
            <a:off x="-3262947" y="2882545"/>
            <a:ext cx="7359486" cy="7369790"/>
          </a:xfrm>
          <a:prstGeom prst="flowChartConnector">
            <a:avLst/>
          </a:prstGeom>
          <a:solidFill>
            <a:srgbClr val="FF9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lowchart: Connector 5">
            <a:extLst>
              <a:ext uri="{FF2B5EF4-FFF2-40B4-BE49-F238E27FC236}">
                <a16:creationId xmlns:a16="http://schemas.microsoft.com/office/drawing/2014/main" id="{575579C9-5B11-1FCF-E1E4-572A0D329885}"/>
              </a:ext>
            </a:extLst>
          </p:cNvPr>
          <p:cNvSpPr/>
          <p:nvPr/>
        </p:nvSpPr>
        <p:spPr>
          <a:xfrm>
            <a:off x="-3764405" y="3429000"/>
            <a:ext cx="7143331" cy="7021773"/>
          </a:xfrm>
          <a:prstGeom prst="flowChartConnector">
            <a:avLst/>
          </a:prstGeom>
          <a:solidFill>
            <a:srgbClr val="7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lowchart: Connector 6">
            <a:extLst>
              <a:ext uri="{FF2B5EF4-FFF2-40B4-BE49-F238E27FC236}">
                <a16:creationId xmlns:a16="http://schemas.microsoft.com/office/drawing/2014/main" id="{64CD55B9-5518-3A80-23E0-B3956B4CB1C5}"/>
              </a:ext>
            </a:extLst>
          </p:cNvPr>
          <p:cNvSpPr/>
          <p:nvPr/>
        </p:nvSpPr>
        <p:spPr>
          <a:xfrm>
            <a:off x="-4232945" y="4095213"/>
            <a:ext cx="6744132" cy="6660109"/>
          </a:xfrm>
          <a:prstGeom prst="flowChartConnector">
            <a:avLst/>
          </a:prstGeom>
          <a:solidFill>
            <a:srgbClr val="17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descr="Maynooth University">
            <a:extLst>
              <a:ext uri="{FF2B5EF4-FFF2-40B4-BE49-F238E27FC236}">
                <a16:creationId xmlns:a16="http://schemas.microsoft.com/office/drawing/2014/main" id="{1462B435-D485-F46D-81F8-91FB4FBD72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5471" y="57459"/>
            <a:ext cx="6012860" cy="2699390"/>
          </a:xfrm>
          <a:prstGeom prst="rect">
            <a:avLst/>
          </a:prstGeom>
          <a:noFill/>
          <a:ln>
            <a:noFill/>
          </a:ln>
        </p:spPr>
      </p:pic>
      <p:sp>
        <p:nvSpPr>
          <p:cNvPr id="9" name="TextBox 8">
            <a:extLst>
              <a:ext uri="{FF2B5EF4-FFF2-40B4-BE49-F238E27FC236}">
                <a16:creationId xmlns:a16="http://schemas.microsoft.com/office/drawing/2014/main" id="{1A99DDCB-D38B-D2BC-6DB5-D7DC8937EF1A}"/>
              </a:ext>
            </a:extLst>
          </p:cNvPr>
          <p:cNvSpPr txBox="1"/>
          <p:nvPr/>
        </p:nvSpPr>
        <p:spPr>
          <a:xfrm>
            <a:off x="3725839" y="2756849"/>
            <a:ext cx="8575343" cy="1015663"/>
          </a:xfrm>
          <a:prstGeom prst="rect">
            <a:avLst/>
          </a:prstGeom>
          <a:noFill/>
        </p:spPr>
        <p:txBody>
          <a:bodyPr wrap="square" rtlCol="0">
            <a:spAutoFit/>
          </a:bodyPr>
          <a:lstStyle/>
          <a:p>
            <a:r>
              <a:rPr lang="en-IE" sz="6000"/>
              <a:t>Academic Timetable Guide</a:t>
            </a:r>
          </a:p>
        </p:txBody>
      </p:sp>
      <p:sp>
        <p:nvSpPr>
          <p:cNvPr id="10" name="TextBox 9">
            <a:extLst>
              <a:ext uri="{FF2B5EF4-FFF2-40B4-BE49-F238E27FC236}">
                <a16:creationId xmlns:a16="http://schemas.microsoft.com/office/drawing/2014/main" id="{C6CAAF19-97DD-513B-177F-1CC2E721D1A2}"/>
              </a:ext>
            </a:extLst>
          </p:cNvPr>
          <p:cNvSpPr txBox="1"/>
          <p:nvPr/>
        </p:nvSpPr>
        <p:spPr>
          <a:xfrm>
            <a:off x="6035471" y="3797795"/>
            <a:ext cx="3962195" cy="1015663"/>
          </a:xfrm>
          <a:prstGeom prst="rect">
            <a:avLst/>
          </a:prstGeom>
          <a:noFill/>
        </p:spPr>
        <p:txBody>
          <a:bodyPr wrap="square" rtlCol="0">
            <a:spAutoFit/>
          </a:bodyPr>
          <a:lstStyle/>
          <a:p>
            <a:pPr algn="ctr"/>
            <a:r>
              <a:rPr lang="en-IE" sz="3000" dirty="0"/>
              <a:t>1</a:t>
            </a:r>
            <a:r>
              <a:rPr lang="en-IE" sz="3000" baseline="30000" dirty="0"/>
              <a:t>st</a:t>
            </a:r>
            <a:r>
              <a:rPr lang="en-IE" sz="3000" dirty="0"/>
              <a:t> Year &amp; Continuing Students</a:t>
            </a:r>
          </a:p>
        </p:txBody>
      </p:sp>
      <p:sp>
        <p:nvSpPr>
          <p:cNvPr id="11" name="TextBox 10">
            <a:extLst>
              <a:ext uri="{FF2B5EF4-FFF2-40B4-BE49-F238E27FC236}">
                <a16:creationId xmlns:a16="http://schemas.microsoft.com/office/drawing/2014/main" id="{80659E91-E8BA-B9E1-84FD-251C434AAE71}"/>
              </a:ext>
            </a:extLst>
          </p:cNvPr>
          <p:cNvSpPr txBox="1"/>
          <p:nvPr/>
        </p:nvSpPr>
        <p:spPr>
          <a:xfrm>
            <a:off x="5618328" y="4813458"/>
            <a:ext cx="4790364" cy="1264642"/>
          </a:xfrm>
          <a:prstGeom prst="rect">
            <a:avLst/>
          </a:prstGeom>
          <a:noFill/>
        </p:spPr>
        <p:txBody>
          <a:bodyPr wrap="square" rtlCol="0">
            <a:spAutoFit/>
          </a:bodyPr>
          <a:lstStyle/>
          <a:p>
            <a:pPr algn="ctr">
              <a:lnSpc>
                <a:spcPct val="107000"/>
              </a:lnSpc>
              <a:spcBef>
                <a:spcPts val="200"/>
              </a:spcBef>
            </a:pPr>
            <a:r>
              <a:rPr lang="en-IE" sz="1800" b="1" i="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Please note that most postgraduate courses are not timetabled centrally, as well as Froebel, and Education; please contact the relevant academic department for further details.</a:t>
            </a:r>
            <a:endParaRPr lang="en-IE" sz="1800" b="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75BFDFD-65A9-1072-18FC-8B813E0745E7}"/>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2142183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6ECEFB-5058-69B2-B881-045014CC77B8}"/>
              </a:ext>
            </a:extLst>
          </p:cNvPr>
          <p:cNvSpPr/>
          <p:nvPr/>
        </p:nvSpPr>
        <p:spPr>
          <a:xfrm>
            <a:off x="8255860" y="586547"/>
            <a:ext cx="3830198" cy="35552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B762A0A8-F679-17BD-F8A6-A79A072B65DC}"/>
              </a:ext>
            </a:extLst>
          </p:cNvPr>
          <p:cNvSpPr txBox="1"/>
          <p:nvPr/>
        </p:nvSpPr>
        <p:spPr>
          <a:xfrm>
            <a:off x="137096" y="586547"/>
            <a:ext cx="7160964" cy="2908489"/>
          </a:xfrm>
          <a:prstGeom prst="rect">
            <a:avLst/>
          </a:prstGeom>
          <a:noFill/>
        </p:spPr>
        <p:txBody>
          <a:bodyPr wrap="square" rtlCol="0">
            <a:spAutoFit/>
          </a:bodyPr>
          <a:lstStyle/>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The registration system </a:t>
            </a:r>
            <a:r>
              <a:rPr lang="en-IE" sz="1500" i="1" u="sng" dirty="0">
                <a:solidFill>
                  <a:schemeClr val="bg1"/>
                </a:solidFill>
                <a:latin typeface="Calibri" panose="020F0502020204030204" pitchFamily="34" charset="0"/>
                <a:ea typeface="Calibri" panose="020F0502020204030204" pitchFamily="34" charset="0"/>
                <a:cs typeface="Calibri" panose="020F0502020204030204" pitchFamily="34" charset="0"/>
              </a:rPr>
              <a:t>will</a:t>
            </a: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 allow students register to modules that may have a timetable clash. The student must check the times of modules before they register to ensure there is no clash.</a:t>
            </a:r>
          </a:p>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Where there is a clash between an optional module and a compulsory module, students </a:t>
            </a:r>
            <a:r>
              <a:rPr lang="en-IE" sz="1500" i="1" dirty="0">
                <a:solidFill>
                  <a:schemeClr val="bg1"/>
                </a:solidFill>
                <a:latin typeface="Calibri" panose="020F0502020204030204" pitchFamily="34" charset="0"/>
                <a:ea typeface="Calibri" panose="020F0502020204030204" pitchFamily="34" charset="0"/>
                <a:cs typeface="Calibri" panose="020F0502020204030204" pitchFamily="34" charset="0"/>
              </a:rPr>
              <a:t>must </a:t>
            </a: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prioritise any compulsory modules and de-register the optional module, choosing another one that doesn’t clash.</a:t>
            </a:r>
          </a:p>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In the case both are optional modules, students need to choose which they prefer and de-register from the other, while picking a new replacement module. You can do this through your Student Web. Once this is done, please allow 24-48 hours for it to be reflected on your timetable. </a:t>
            </a:r>
          </a:p>
          <a:p>
            <a:endPar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IE" dirty="0"/>
          </a:p>
        </p:txBody>
      </p:sp>
      <p:pic>
        <p:nvPicPr>
          <p:cNvPr id="3" name="Picture 2">
            <a:extLst>
              <a:ext uri="{FF2B5EF4-FFF2-40B4-BE49-F238E27FC236}">
                <a16:creationId xmlns:a16="http://schemas.microsoft.com/office/drawing/2014/main" id="{AB94B9CB-66E2-CCCB-757E-7E311B6AA7D8}"/>
              </a:ext>
            </a:extLst>
          </p:cNvPr>
          <p:cNvPicPr>
            <a:picLocks noChangeAspect="1"/>
          </p:cNvPicPr>
          <p:nvPr/>
        </p:nvPicPr>
        <p:blipFill>
          <a:blip r:embed="rId2"/>
          <a:stretch>
            <a:fillRect/>
          </a:stretch>
        </p:blipFill>
        <p:spPr>
          <a:xfrm>
            <a:off x="137096" y="3050015"/>
            <a:ext cx="8026403" cy="3555273"/>
          </a:xfrm>
          <a:prstGeom prst="rect">
            <a:avLst/>
          </a:prstGeom>
        </p:spPr>
      </p:pic>
      <p:sp>
        <p:nvSpPr>
          <p:cNvPr id="4" name="TextBox 3">
            <a:extLst>
              <a:ext uri="{FF2B5EF4-FFF2-40B4-BE49-F238E27FC236}">
                <a16:creationId xmlns:a16="http://schemas.microsoft.com/office/drawing/2014/main" id="{E8A35EF4-5D2D-D5E3-7251-A0F60B204887}"/>
              </a:ext>
            </a:extLst>
          </p:cNvPr>
          <p:cNvSpPr txBox="1"/>
          <p:nvPr/>
        </p:nvSpPr>
        <p:spPr>
          <a:xfrm>
            <a:off x="2589824" y="109492"/>
            <a:ext cx="7012351" cy="553998"/>
          </a:xfrm>
          <a:prstGeom prst="rect">
            <a:avLst/>
          </a:prstGeom>
          <a:noFill/>
        </p:spPr>
        <p:txBody>
          <a:bodyPr wrap="square" rtlCol="0">
            <a:spAutoFit/>
          </a:bodyPr>
          <a:lstStyle/>
          <a:p>
            <a:pPr algn="ctr"/>
            <a:r>
              <a:rPr lang="en-IE" sz="3000" dirty="0">
                <a:solidFill>
                  <a:schemeClr val="bg1"/>
                </a:solidFill>
                <a:effectLst>
                  <a:outerShdw blurRad="38100" dist="38100" dir="2700000" algn="tl">
                    <a:srgbClr val="000000">
                      <a:alpha val="43137"/>
                    </a:srgbClr>
                  </a:outerShdw>
                </a:effectLst>
              </a:rPr>
              <a:t>Clashes</a:t>
            </a:r>
          </a:p>
        </p:txBody>
      </p:sp>
      <p:sp>
        <p:nvSpPr>
          <p:cNvPr id="5" name="TextBox 4">
            <a:extLst>
              <a:ext uri="{FF2B5EF4-FFF2-40B4-BE49-F238E27FC236}">
                <a16:creationId xmlns:a16="http://schemas.microsoft.com/office/drawing/2014/main" id="{8BC52EC3-7476-9F2E-2195-457655FE6D21}"/>
              </a:ext>
            </a:extLst>
          </p:cNvPr>
          <p:cNvSpPr txBox="1"/>
          <p:nvPr/>
        </p:nvSpPr>
        <p:spPr>
          <a:xfrm>
            <a:off x="8255860" y="933022"/>
            <a:ext cx="3580482" cy="3139321"/>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*Note: You can see all modules under your course, by typing the name of your course (e.g. “Arts”) and selecting the year and pathway you’ve chosen (e.g. Double Major) into </a:t>
            </a:r>
            <a:r>
              <a:rPr lang="en-IE" dirty="0">
                <a:solidFill>
                  <a:schemeClr val="bg1"/>
                </a:solidFill>
                <a:hlinkClick r:id="rId3"/>
              </a:rPr>
              <a:t>Course Finder.</a:t>
            </a:r>
            <a:endParaRPr lang="en-IE" dirty="0">
              <a:solidFill>
                <a:schemeClr val="bg1"/>
              </a:solidFill>
            </a:endParaRPr>
          </a:p>
          <a:p>
            <a:pPr marL="285750" indent="-285750">
              <a:buFont typeface="Arial" panose="020B0604020202020204" pitchFamily="34" charset="0"/>
              <a:buChar char="•"/>
            </a:pPr>
            <a:r>
              <a:rPr lang="en-IE" dirty="0">
                <a:solidFill>
                  <a:schemeClr val="bg1"/>
                </a:solidFill>
              </a:rPr>
              <a:t>Clicking a module name will give you more details on that module (including the time, at the bottom of the page). </a:t>
            </a:r>
          </a:p>
        </p:txBody>
      </p:sp>
      <p:sp>
        <p:nvSpPr>
          <p:cNvPr id="7" name="Footer Placeholder 6">
            <a:extLst>
              <a:ext uri="{FF2B5EF4-FFF2-40B4-BE49-F238E27FC236}">
                <a16:creationId xmlns:a16="http://schemas.microsoft.com/office/drawing/2014/main" id="{0C071BAD-3352-8AEE-F6CB-29F4F3530FB8}"/>
              </a:ext>
            </a:extLst>
          </p:cNvPr>
          <p:cNvSpPr>
            <a:spLocks noGrp="1"/>
          </p:cNvSpPr>
          <p:nvPr>
            <p:ph type="ftr" sz="quarter" idx="11"/>
          </p:nvPr>
        </p:nvSpPr>
        <p:spPr>
          <a:xfrm>
            <a:off x="4038599" y="6565945"/>
            <a:ext cx="4114800" cy="365125"/>
          </a:xfrm>
        </p:spPr>
        <p:txBody>
          <a:bodyPr/>
          <a:lstStyle/>
          <a:p>
            <a:r>
              <a:rPr lang="en-IE" dirty="0"/>
              <a:t>V2 08/08/24</a:t>
            </a:r>
          </a:p>
        </p:txBody>
      </p:sp>
    </p:spTree>
    <p:extLst>
      <p:ext uri="{BB962C8B-B14F-4D97-AF65-F5344CB8AC3E}">
        <p14:creationId xmlns:p14="http://schemas.microsoft.com/office/powerpoint/2010/main" val="393287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4C3026-0ECF-6172-C306-6F1EDB915AA9}"/>
              </a:ext>
            </a:extLst>
          </p:cNvPr>
          <p:cNvSpPr txBox="1"/>
          <p:nvPr/>
        </p:nvSpPr>
        <p:spPr>
          <a:xfrm>
            <a:off x="3139808" y="141642"/>
            <a:ext cx="5310130" cy="553998"/>
          </a:xfrm>
          <a:prstGeom prst="rect">
            <a:avLst/>
          </a:prstGeom>
          <a:noFill/>
        </p:spPr>
        <p:txBody>
          <a:bodyPr wrap="square" rtlCol="0">
            <a:spAutoFit/>
          </a:bodyPr>
          <a:lstStyle/>
          <a:p>
            <a:pPr algn="ctr"/>
            <a:r>
              <a:rPr lang="en-IE" sz="3000">
                <a:solidFill>
                  <a:schemeClr val="bg1"/>
                </a:solidFill>
              </a:rPr>
              <a:t>Electives </a:t>
            </a:r>
            <a:endParaRPr lang="en-IE" sz="3000" dirty="0">
              <a:solidFill>
                <a:schemeClr val="bg1"/>
              </a:solidFill>
            </a:endParaRPr>
          </a:p>
        </p:txBody>
      </p:sp>
      <p:sp>
        <p:nvSpPr>
          <p:cNvPr id="3" name="TextBox 2">
            <a:extLst>
              <a:ext uri="{FF2B5EF4-FFF2-40B4-BE49-F238E27FC236}">
                <a16:creationId xmlns:a16="http://schemas.microsoft.com/office/drawing/2014/main" id="{6C4F0187-F27A-9778-6EB0-82A7F1ED03B2}"/>
              </a:ext>
            </a:extLst>
          </p:cNvPr>
          <p:cNvSpPr txBox="1"/>
          <p:nvPr/>
        </p:nvSpPr>
        <p:spPr>
          <a:xfrm>
            <a:off x="207264" y="902967"/>
            <a:ext cx="7946136" cy="1477328"/>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Electives are 5 credit module pairings, that are offered for 2</a:t>
            </a:r>
            <a:r>
              <a:rPr lang="en-IE" baseline="30000" dirty="0">
                <a:solidFill>
                  <a:schemeClr val="bg1"/>
                </a:solidFill>
              </a:rPr>
              <a:t>nd</a:t>
            </a:r>
            <a:r>
              <a:rPr lang="en-IE" dirty="0">
                <a:solidFill>
                  <a:schemeClr val="bg1"/>
                </a:solidFill>
              </a:rPr>
              <a:t> years alone. </a:t>
            </a:r>
          </a:p>
          <a:p>
            <a:pPr marL="285750" indent="-285750">
              <a:buFont typeface="Arial" panose="020B0604020202020204" pitchFamily="34" charset="0"/>
              <a:buChar char="•"/>
            </a:pPr>
            <a:r>
              <a:rPr lang="en-IE" dirty="0">
                <a:solidFill>
                  <a:schemeClr val="bg1"/>
                </a:solidFill>
              </a:rPr>
              <a:t>Currently, there are 33 electives offered, these include, for example, AC2EL Accounting in Society, and EN2BEL Great Books. </a:t>
            </a:r>
          </a:p>
          <a:p>
            <a:pPr marL="285750" indent="-285750">
              <a:buFont typeface="Arial" panose="020B0604020202020204" pitchFamily="34" charset="0"/>
              <a:buChar char="•"/>
            </a:pPr>
            <a:endParaRPr lang="en-IE" dirty="0">
              <a:solidFill>
                <a:schemeClr val="bg1"/>
              </a:solidFill>
            </a:endParaRPr>
          </a:p>
          <a:p>
            <a:endParaRPr lang="en-IE" dirty="0"/>
          </a:p>
        </p:txBody>
      </p:sp>
      <p:sp>
        <p:nvSpPr>
          <p:cNvPr id="4" name="TextBox 3">
            <a:extLst>
              <a:ext uri="{FF2B5EF4-FFF2-40B4-BE49-F238E27FC236}">
                <a16:creationId xmlns:a16="http://schemas.microsoft.com/office/drawing/2014/main" id="{12D9799A-3C3A-6FC3-BB4B-22BA3ED30A54}"/>
              </a:ext>
            </a:extLst>
          </p:cNvPr>
          <p:cNvSpPr txBox="1"/>
          <p:nvPr/>
        </p:nvSpPr>
        <p:spPr>
          <a:xfrm>
            <a:off x="207264" y="2418320"/>
            <a:ext cx="5294376" cy="3693319"/>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Electives need to be taken in a </a:t>
            </a:r>
            <a:r>
              <a:rPr lang="en-IE" i="1" dirty="0">
                <a:solidFill>
                  <a:schemeClr val="bg1"/>
                </a:solidFill>
              </a:rPr>
              <a:t>pair. </a:t>
            </a:r>
            <a:r>
              <a:rPr lang="en-IE" dirty="0">
                <a:solidFill>
                  <a:schemeClr val="bg1"/>
                </a:solidFill>
              </a:rPr>
              <a:t>For example, if you take EN280 in S1 of the Great Books elective, you must also take EN281 in S2. You </a:t>
            </a:r>
            <a:r>
              <a:rPr lang="en-IE" i="1" dirty="0">
                <a:solidFill>
                  <a:schemeClr val="bg1"/>
                </a:solidFill>
              </a:rPr>
              <a:t>cannot</a:t>
            </a:r>
            <a:r>
              <a:rPr lang="en-IE" dirty="0">
                <a:solidFill>
                  <a:schemeClr val="bg1"/>
                </a:solidFill>
              </a:rPr>
              <a:t> mix and match electives.</a:t>
            </a:r>
          </a:p>
          <a:p>
            <a:pPr marL="285750" indent="-285750">
              <a:buFont typeface="Arial" panose="020B0604020202020204" pitchFamily="34" charset="0"/>
              <a:buChar char="•"/>
            </a:pPr>
            <a:r>
              <a:rPr lang="en-IE" dirty="0">
                <a:solidFill>
                  <a:schemeClr val="bg1"/>
                </a:solidFill>
              </a:rPr>
              <a:t>There is one exception to this rule – EX2EX Skills for Success: Professional Development. This module is offered in both S1 EX201 and </a:t>
            </a:r>
            <a:r>
              <a:rPr lang="en-IE" i="1" dirty="0">
                <a:solidFill>
                  <a:schemeClr val="bg1"/>
                </a:solidFill>
              </a:rPr>
              <a:t>repeated</a:t>
            </a:r>
            <a:r>
              <a:rPr lang="en-IE" dirty="0">
                <a:solidFill>
                  <a:schemeClr val="bg1"/>
                </a:solidFill>
              </a:rPr>
              <a:t> in S2 – EX202. You only should register to </a:t>
            </a:r>
            <a:r>
              <a:rPr lang="en-IE" i="1" dirty="0">
                <a:solidFill>
                  <a:schemeClr val="bg1"/>
                </a:solidFill>
              </a:rPr>
              <a:t>one</a:t>
            </a:r>
            <a:r>
              <a:rPr lang="en-IE" dirty="0">
                <a:solidFill>
                  <a:schemeClr val="bg1"/>
                </a:solidFill>
              </a:rPr>
              <a:t> of these. </a:t>
            </a:r>
          </a:p>
          <a:p>
            <a:pPr marL="285750" indent="-285750">
              <a:buFont typeface="Arial" panose="020B0604020202020204" pitchFamily="34" charset="0"/>
              <a:buChar char="•"/>
            </a:pPr>
            <a:r>
              <a:rPr lang="en-IE" dirty="0">
                <a:solidFill>
                  <a:schemeClr val="bg1"/>
                </a:solidFill>
              </a:rPr>
              <a:t>Please note that if taking, e.g. EX201, if choosing </a:t>
            </a:r>
            <a:r>
              <a:rPr lang="en-IE" i="1" dirty="0">
                <a:solidFill>
                  <a:schemeClr val="bg1"/>
                </a:solidFill>
              </a:rPr>
              <a:t>another</a:t>
            </a:r>
            <a:r>
              <a:rPr lang="en-IE" dirty="0">
                <a:solidFill>
                  <a:schemeClr val="bg1"/>
                </a:solidFill>
              </a:rPr>
              <a:t> elective, you would need to take the pairing of modules in S1 and S2, as per usual. I.e. you cannot combine one 5 credit module with another to make 10 credits.</a:t>
            </a:r>
          </a:p>
        </p:txBody>
      </p:sp>
      <p:sp>
        <p:nvSpPr>
          <p:cNvPr id="5" name="TextBox 4">
            <a:extLst>
              <a:ext uri="{FF2B5EF4-FFF2-40B4-BE49-F238E27FC236}">
                <a16:creationId xmlns:a16="http://schemas.microsoft.com/office/drawing/2014/main" id="{8BE5AAC7-EC7A-22A2-CCBB-A28CFD6C6796}"/>
              </a:ext>
            </a:extLst>
          </p:cNvPr>
          <p:cNvSpPr txBox="1"/>
          <p:nvPr/>
        </p:nvSpPr>
        <p:spPr>
          <a:xfrm>
            <a:off x="6278359" y="4563999"/>
            <a:ext cx="5477256" cy="1754326"/>
          </a:xfrm>
          <a:prstGeom prst="rect">
            <a:avLst/>
          </a:prstGeom>
          <a:noFill/>
        </p:spPr>
        <p:txBody>
          <a:bodyPr wrap="square" rtlCol="0">
            <a:spAutoFit/>
          </a:bodyPr>
          <a:lstStyle/>
          <a:p>
            <a:r>
              <a:rPr lang="en-IE" dirty="0">
                <a:solidFill>
                  <a:schemeClr val="bg1"/>
                </a:solidFill>
              </a:rPr>
              <a:t>*It is extremely important that students check the timetable to see compatibility with their other modules. Please remember that labs/</a:t>
            </a:r>
            <a:r>
              <a:rPr lang="en-IE" dirty="0" err="1">
                <a:solidFill>
                  <a:schemeClr val="bg1"/>
                </a:solidFill>
              </a:rPr>
              <a:t>practicals</a:t>
            </a:r>
            <a:r>
              <a:rPr lang="en-IE" dirty="0">
                <a:solidFill>
                  <a:schemeClr val="bg1"/>
                </a:solidFill>
              </a:rPr>
              <a:t> and some tutorials are not shown on the timetable and are given to you by your department – hence, clashes can easily occur if not checked properly. </a:t>
            </a:r>
          </a:p>
        </p:txBody>
      </p:sp>
      <mc:AlternateContent xmlns:mc="http://schemas.openxmlformats.org/markup-compatibility/2006">
        <mc:Choice xmlns:am3d="http://schemas.microsoft.com/office/drawing/2017/model3d" Requires="am3d">
          <p:graphicFrame>
            <p:nvGraphicFramePr>
              <p:cNvPr id="6" name="3D Model 5" descr="Books">
                <a:extLst>
                  <a:ext uri="{FF2B5EF4-FFF2-40B4-BE49-F238E27FC236}">
                    <a16:creationId xmlns:a16="http://schemas.microsoft.com/office/drawing/2014/main" id="{1CA4DBFD-5119-D29D-5AA6-6C70A0495664}"/>
                  </a:ext>
                </a:extLst>
              </p:cNvPr>
              <p:cNvGraphicFramePr>
                <a:graphicFrameLocks noChangeAspect="1"/>
              </p:cNvGraphicFramePr>
              <p:nvPr/>
            </p:nvGraphicFramePr>
            <p:xfrm>
              <a:off x="6684266" y="1174710"/>
              <a:ext cx="3272366" cy="3082113"/>
            </p:xfrm>
            <a:graphic>
              <a:graphicData uri="http://schemas.microsoft.com/office/drawing/2017/model3d">
                <am3d:model3d r:embed="rId2">
                  <am3d:spPr>
                    <a:xfrm>
                      <a:off x="0" y="0"/>
                      <a:ext cx="3272366" cy="3082113"/>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942743" ay="-1937020" az="-512717"/>
                    <am3d:postTrans dx="0" dy="0" dz="0"/>
                  </am3d:trans>
                  <am3d:raster rName="Office3DRenderer" rVer="16.0.8326">
                    <am3d:blip r:embed="rId3"/>
                  </am3d:raster>
                  <am3d:objViewport viewportSz="53080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ooks">
                <a:extLst>
                  <a:ext uri="{FF2B5EF4-FFF2-40B4-BE49-F238E27FC236}">
                    <a16:creationId xmlns:a16="http://schemas.microsoft.com/office/drawing/2014/main" id="{1CA4DBFD-5119-D29D-5AA6-6C70A0495664}"/>
                  </a:ext>
                </a:extLst>
              </p:cNvPr>
              <p:cNvPicPr>
                <a:picLocks noGrp="1" noRot="1" noChangeAspect="1" noMove="1" noResize="1" noEditPoints="1" noAdjustHandles="1" noChangeArrowheads="1" noChangeShapeType="1" noCrop="1"/>
              </p:cNvPicPr>
              <p:nvPr/>
            </p:nvPicPr>
            <p:blipFill>
              <a:blip r:embed="rId3"/>
              <a:stretch>
                <a:fillRect/>
              </a:stretch>
            </p:blipFill>
            <p:spPr>
              <a:xfrm>
                <a:off x="6684266" y="1174710"/>
                <a:ext cx="3272366" cy="3082113"/>
              </a:xfrm>
              <a:prstGeom prst="rect">
                <a:avLst/>
              </a:prstGeom>
            </p:spPr>
          </p:pic>
        </mc:Fallback>
      </mc:AlternateContent>
      <p:sp>
        <p:nvSpPr>
          <p:cNvPr id="8" name="Footer Placeholder 7">
            <a:extLst>
              <a:ext uri="{FF2B5EF4-FFF2-40B4-BE49-F238E27FC236}">
                <a16:creationId xmlns:a16="http://schemas.microsoft.com/office/drawing/2014/main" id="{9CA0EDCF-B464-D5CF-80CA-A4D083342F26}"/>
              </a:ext>
            </a:extLst>
          </p:cNvPr>
          <p:cNvSpPr>
            <a:spLocks noGrp="1"/>
          </p:cNvSpPr>
          <p:nvPr>
            <p:ph type="ftr" sz="quarter" idx="11"/>
          </p:nvPr>
        </p:nvSpPr>
        <p:spPr>
          <a:xfrm>
            <a:off x="4038600" y="6492875"/>
            <a:ext cx="4114800" cy="365125"/>
          </a:xfrm>
        </p:spPr>
        <p:txBody>
          <a:bodyPr/>
          <a:lstStyle/>
          <a:p>
            <a:r>
              <a:rPr lang="en-IE" dirty="0"/>
              <a:t>V2 08/08/24</a:t>
            </a:r>
          </a:p>
        </p:txBody>
      </p:sp>
    </p:spTree>
    <p:extLst>
      <p:ext uri="{BB962C8B-B14F-4D97-AF65-F5344CB8AC3E}">
        <p14:creationId xmlns:p14="http://schemas.microsoft.com/office/powerpoint/2010/main" val="87972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1DEC9-B378-F805-13FD-BCDD19C0DEF2}"/>
              </a:ext>
            </a:extLst>
          </p:cNvPr>
          <p:cNvSpPr txBox="1"/>
          <p:nvPr/>
        </p:nvSpPr>
        <p:spPr>
          <a:xfrm>
            <a:off x="272955" y="204716"/>
            <a:ext cx="9239536" cy="477054"/>
          </a:xfrm>
          <a:prstGeom prst="rect">
            <a:avLst/>
          </a:prstGeom>
          <a:noFill/>
        </p:spPr>
        <p:txBody>
          <a:bodyPr wrap="square" rtlCol="0">
            <a:spAutoFit/>
          </a:bodyPr>
          <a:lstStyle/>
          <a:p>
            <a:r>
              <a:rPr lang="en-IE" sz="2500" dirty="0">
                <a:solidFill>
                  <a:schemeClr val="bg1"/>
                </a:solidFill>
              </a:rPr>
              <a:t>Viewing your personalised timetable</a:t>
            </a:r>
          </a:p>
        </p:txBody>
      </p:sp>
      <p:sp>
        <p:nvSpPr>
          <p:cNvPr id="5" name="TextBox 4">
            <a:extLst>
              <a:ext uri="{FF2B5EF4-FFF2-40B4-BE49-F238E27FC236}">
                <a16:creationId xmlns:a16="http://schemas.microsoft.com/office/drawing/2014/main" id="{1D385488-F9F8-6DE6-F61F-F011911329EE}"/>
              </a:ext>
            </a:extLst>
          </p:cNvPr>
          <p:cNvSpPr txBox="1"/>
          <p:nvPr/>
        </p:nvSpPr>
        <p:spPr>
          <a:xfrm>
            <a:off x="504969" y="635603"/>
            <a:ext cx="9007522" cy="671915"/>
          </a:xfrm>
          <a:prstGeom prst="rect">
            <a:avLst/>
          </a:prstGeom>
          <a:noFill/>
        </p:spPr>
        <p:txBody>
          <a:bodyPr wrap="square" rtlCol="0">
            <a:spAutoFit/>
          </a:bodyPr>
          <a:lstStyle/>
          <a:p>
            <a:pPr>
              <a:lnSpc>
                <a:spcPct val="107000"/>
              </a:lnSpc>
              <a:spcAft>
                <a:spcPts val="800"/>
              </a:spcAft>
            </a:pP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Personalised student timetables are only available after registration and are not available to most postgraduates, Froebel, and Education courses.</a:t>
            </a:r>
          </a:p>
        </p:txBody>
      </p:sp>
      <p:pic>
        <p:nvPicPr>
          <p:cNvPr id="6" name="Picture 5" descr="Graphical user interface, text, application, email&#10;&#10;Description automatically generated">
            <a:extLst>
              <a:ext uri="{FF2B5EF4-FFF2-40B4-BE49-F238E27FC236}">
                <a16:creationId xmlns:a16="http://schemas.microsoft.com/office/drawing/2014/main" id="{30666490-1EA4-F5B6-2B3B-E3B94A181964}"/>
              </a:ext>
            </a:extLst>
          </p:cNvPr>
          <p:cNvPicPr>
            <a:picLocks noChangeAspect="1"/>
          </p:cNvPicPr>
          <p:nvPr/>
        </p:nvPicPr>
        <p:blipFill>
          <a:blip r:embed="rId2"/>
          <a:stretch>
            <a:fillRect/>
          </a:stretch>
        </p:blipFill>
        <p:spPr>
          <a:xfrm>
            <a:off x="272955" y="1548546"/>
            <a:ext cx="5390390" cy="2276003"/>
          </a:xfrm>
          <a:prstGeom prst="rect">
            <a:avLst/>
          </a:prstGeom>
        </p:spPr>
      </p:pic>
      <p:sp>
        <p:nvSpPr>
          <p:cNvPr id="7" name="TextBox 6">
            <a:extLst>
              <a:ext uri="{FF2B5EF4-FFF2-40B4-BE49-F238E27FC236}">
                <a16:creationId xmlns:a16="http://schemas.microsoft.com/office/drawing/2014/main" id="{F5DD4F9A-A435-A449-E53C-6728484F2E35}"/>
              </a:ext>
            </a:extLst>
          </p:cNvPr>
          <p:cNvSpPr txBox="1"/>
          <p:nvPr/>
        </p:nvSpPr>
        <p:spPr>
          <a:xfrm>
            <a:off x="5659271" y="1307518"/>
            <a:ext cx="5373336" cy="968278"/>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your student number and password (Note: The personalised timetable does not work if your password includes a space bar as a character).</a:t>
            </a:r>
          </a:p>
        </p:txBody>
      </p:sp>
      <p:sp>
        <p:nvSpPr>
          <p:cNvPr id="14" name="TextBox 13">
            <a:extLst>
              <a:ext uri="{FF2B5EF4-FFF2-40B4-BE49-F238E27FC236}">
                <a16:creationId xmlns:a16="http://schemas.microsoft.com/office/drawing/2014/main" id="{2440AD88-BC49-F37A-6546-CD13700AB02A}"/>
              </a:ext>
            </a:extLst>
          </p:cNvPr>
          <p:cNvSpPr txBox="1"/>
          <p:nvPr/>
        </p:nvSpPr>
        <p:spPr>
          <a:xfrm>
            <a:off x="5659271" y="2275796"/>
            <a:ext cx="4432916" cy="1367234"/>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CAPTCHA code as you see it in the grey box.</a:t>
            </a:r>
          </a:p>
          <a:p>
            <a:pPr marL="285750" lvl="0" indent="-285750">
              <a:lnSpc>
                <a:spcPct val="107000"/>
              </a:lnSpc>
              <a:spcAft>
                <a:spcPts val="800"/>
              </a:spcAft>
              <a:buFont typeface="Arial" panose="020B0604020202020204" pitchFamily="34" charset="0"/>
              <a:buChar char="•"/>
            </a:pPr>
            <a:r>
              <a:rPr lang="en-IE"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Please note the Exam timetables are managed by the </a:t>
            </a:r>
            <a:r>
              <a:rPr lang="en-IE"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Exams Office.</a:t>
            </a:r>
            <a:endPar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extBox 14">
            <a:extLst>
              <a:ext uri="{FF2B5EF4-FFF2-40B4-BE49-F238E27FC236}">
                <a16:creationId xmlns:a16="http://schemas.microsoft.com/office/drawing/2014/main" id="{108BDFA3-2890-303B-C5AB-190A56B836A1}"/>
              </a:ext>
            </a:extLst>
          </p:cNvPr>
          <p:cNvGraphicFramePr/>
          <p:nvPr/>
        </p:nvGraphicFramePr>
        <p:xfrm>
          <a:off x="2045344" y="4014408"/>
          <a:ext cx="6938279" cy="2450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4F2E9F67-9643-DC48-345D-3F4D1025B558}"/>
              </a:ext>
            </a:extLst>
          </p:cNvPr>
          <p:cNvSpPr>
            <a:spLocks noGrp="1"/>
          </p:cNvSpPr>
          <p:nvPr>
            <p:ph type="ftr" sz="quarter" idx="11"/>
          </p:nvPr>
        </p:nvSpPr>
        <p:spPr>
          <a:xfrm>
            <a:off x="4038600" y="6492875"/>
            <a:ext cx="4114800" cy="365125"/>
          </a:xfrm>
        </p:spPr>
        <p:txBody>
          <a:bodyPr/>
          <a:lstStyle/>
          <a:p>
            <a:r>
              <a:rPr lang="en-IE" dirty="0"/>
              <a:t>V2 08/08/24</a:t>
            </a:r>
          </a:p>
        </p:txBody>
      </p:sp>
    </p:spTree>
    <p:extLst>
      <p:ext uri="{BB962C8B-B14F-4D97-AF65-F5344CB8AC3E}">
        <p14:creationId xmlns:p14="http://schemas.microsoft.com/office/powerpoint/2010/main" val="90469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27D46-D177-1BC1-41C0-43390F66EF2A}"/>
              </a:ext>
            </a:extLst>
          </p:cNvPr>
          <p:cNvSpPr txBox="1"/>
          <p:nvPr/>
        </p:nvSpPr>
        <p:spPr>
          <a:xfrm>
            <a:off x="3043450" y="180201"/>
            <a:ext cx="5841242" cy="553998"/>
          </a:xfrm>
          <a:prstGeom prst="rect">
            <a:avLst/>
          </a:prstGeom>
          <a:noFill/>
        </p:spPr>
        <p:txBody>
          <a:bodyPr wrap="square" rtlCol="0">
            <a:spAutoFit/>
          </a:bodyPr>
          <a:lstStyle/>
          <a:p>
            <a:pPr algn="ctr"/>
            <a:r>
              <a:rPr lang="en-IE" sz="3000">
                <a:solidFill>
                  <a:schemeClr val="bg1"/>
                </a:solidFill>
              </a:rPr>
              <a:t>Additional Points to Note</a:t>
            </a:r>
          </a:p>
        </p:txBody>
      </p:sp>
      <p:graphicFrame>
        <p:nvGraphicFramePr>
          <p:cNvPr id="5" name="TextBox 1">
            <a:extLst>
              <a:ext uri="{FF2B5EF4-FFF2-40B4-BE49-F238E27FC236}">
                <a16:creationId xmlns:a16="http://schemas.microsoft.com/office/drawing/2014/main" id="{32B864C0-39FE-4AB0-580E-95020D2ED875}"/>
              </a:ext>
            </a:extLst>
          </p:cNvPr>
          <p:cNvGraphicFramePr/>
          <p:nvPr/>
        </p:nvGraphicFramePr>
        <p:xfrm>
          <a:off x="104633" y="859809"/>
          <a:ext cx="11982734" cy="4913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21D2077-EE1B-0F95-8F2E-1B50454ECA1D}"/>
              </a:ext>
            </a:extLst>
          </p:cNvPr>
          <p:cNvSpPr txBox="1"/>
          <p:nvPr/>
        </p:nvSpPr>
        <p:spPr>
          <a:xfrm>
            <a:off x="4700016" y="6547104"/>
            <a:ext cx="2267712" cy="276999"/>
          </a:xfrm>
          <a:prstGeom prst="rect">
            <a:avLst/>
          </a:prstGeom>
          <a:noFill/>
        </p:spPr>
        <p:txBody>
          <a:bodyPr wrap="square" rtlCol="0">
            <a:spAutoFit/>
          </a:bodyPr>
          <a:lstStyle/>
          <a:p>
            <a:pPr algn="ctr"/>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172616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 mark on green pastel background">
            <a:extLst>
              <a:ext uri="{FF2B5EF4-FFF2-40B4-BE49-F238E27FC236}">
                <a16:creationId xmlns:a16="http://schemas.microsoft.com/office/drawing/2014/main" id="{E94F08D8-A73B-ECE3-92F7-31EE13732E30}"/>
              </a:ext>
            </a:extLst>
          </p:cNvPr>
          <p:cNvPicPr>
            <a:picLocks noChangeAspect="1"/>
          </p:cNvPicPr>
          <p:nvPr/>
        </p:nvPicPr>
        <p:blipFill rotWithShape="1">
          <a:blip r:embed="rId2"/>
          <a:srcRect l="40413" r="421"/>
          <a:stretch/>
        </p:blipFill>
        <p:spPr>
          <a:xfrm>
            <a:off x="-1" y="-2"/>
            <a:ext cx="5410198" cy="6858002"/>
          </a:xfrm>
          <a:prstGeom prst="rect">
            <a:avLst/>
          </a:prstGeom>
        </p:spPr>
      </p:pic>
      <p:sp>
        <p:nvSpPr>
          <p:cNvPr id="2" name="TextBox 1">
            <a:extLst>
              <a:ext uri="{FF2B5EF4-FFF2-40B4-BE49-F238E27FC236}">
                <a16:creationId xmlns:a16="http://schemas.microsoft.com/office/drawing/2014/main" id="{7EC0ECD7-A610-B153-1D13-5E1DE8CE68BE}"/>
              </a:ext>
            </a:extLst>
          </p:cNvPr>
          <p:cNvSpPr txBox="1"/>
          <p:nvPr/>
        </p:nvSpPr>
        <p:spPr>
          <a:xfrm>
            <a:off x="6115317" y="405685"/>
            <a:ext cx="5464968" cy="15593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Further Questions?</a:t>
            </a:r>
          </a:p>
        </p:txBody>
      </p:sp>
      <p:sp>
        <p:nvSpPr>
          <p:cNvPr id="3" name="TextBox 2">
            <a:extLst>
              <a:ext uri="{FF2B5EF4-FFF2-40B4-BE49-F238E27FC236}">
                <a16:creationId xmlns:a16="http://schemas.microsoft.com/office/drawing/2014/main" id="{79DEEC9D-5BD4-23E8-DED6-FAFEEAC53DF6}"/>
              </a:ext>
            </a:extLst>
          </p:cNvPr>
          <p:cNvSpPr txBox="1"/>
          <p:nvPr/>
        </p:nvSpPr>
        <p:spPr>
          <a:xfrm>
            <a:off x="5854890" y="2552131"/>
            <a:ext cx="5725395" cy="3712191"/>
          </a:xfrm>
          <a:prstGeom prst="rect">
            <a:avLst/>
          </a:prstGeom>
        </p:spPr>
        <p:txBody>
          <a:bodyPr vert="horz" lIns="91440" tIns="45720" rIns="91440" bIns="45720" rtlCol="0" anchor="ctr">
            <a:normAutofit/>
          </a:bodyPr>
          <a:lstStyle/>
          <a:p>
            <a:pPr marL="628650" indent="-342900">
              <a:lnSpc>
                <a:spcPct val="90000"/>
              </a:lnSpc>
              <a:spcAft>
                <a:spcPts val="800"/>
              </a:spcAft>
              <a:buFont typeface="Arial" panose="020B0604020202020204" pitchFamily="34" charset="0"/>
              <a:buChar char="•"/>
            </a:pPr>
            <a:r>
              <a:rPr lang="en-US" sz="2000">
                <a:effectLst/>
              </a:rPr>
              <a:t>If you have any questions that are not answered above, please email </a:t>
            </a:r>
            <a:r>
              <a:rPr lang="en-US" sz="2000" u="sng">
                <a:effectLst/>
                <a:hlinkClick r:id="rId3">
                  <a:extLst>
                    <a:ext uri="{A12FA001-AC4F-418D-AE19-62706E023703}">
                      <ahyp:hlinkClr xmlns:ahyp="http://schemas.microsoft.com/office/drawing/2018/hyperlinkcolor" val="tx"/>
                    </a:ext>
                  </a:extLst>
                </a:hlinkClick>
              </a:rPr>
              <a:t>Timetable@mu.ie</a:t>
            </a:r>
            <a:r>
              <a:rPr lang="en-US" sz="2000">
                <a:effectLst/>
              </a:rPr>
              <a:t> with a clear query and please include your student number in all correspondence. Or phone us on 01 7083626</a:t>
            </a:r>
          </a:p>
          <a:p>
            <a:pPr marL="628650" indent="-342900">
              <a:lnSpc>
                <a:spcPct val="90000"/>
              </a:lnSpc>
              <a:spcAft>
                <a:spcPts val="800"/>
              </a:spcAft>
              <a:buFont typeface="Arial" panose="020B0604020202020204" pitchFamily="34" charset="0"/>
              <a:buChar char="•"/>
            </a:pPr>
            <a:r>
              <a:rPr lang="en-US" sz="2000">
                <a:effectLst/>
              </a:rPr>
              <a:t>While we do our best to answer queries, there may be delayed response times during the registration season. We also have an “ASK” button on our website. </a:t>
            </a:r>
          </a:p>
          <a:p>
            <a:pPr marL="628650" indent="-342900">
              <a:lnSpc>
                <a:spcPct val="90000"/>
              </a:lnSpc>
              <a:spcAft>
                <a:spcPts val="800"/>
              </a:spcAft>
              <a:buFont typeface="Arial" panose="020B0604020202020204" pitchFamily="34" charset="0"/>
              <a:buChar char="•"/>
            </a:pPr>
            <a:r>
              <a:rPr lang="en-US" sz="2000"/>
              <a:t>Open from 9am-1pm and 2-5pm Mon-Fri</a:t>
            </a:r>
            <a:endParaRPr lang="en-US" sz="2000">
              <a:effectLst/>
            </a:endParaRPr>
          </a:p>
        </p:txBody>
      </p:sp>
      <p:sp>
        <p:nvSpPr>
          <p:cNvPr id="6" name="TextBox 5">
            <a:extLst>
              <a:ext uri="{FF2B5EF4-FFF2-40B4-BE49-F238E27FC236}">
                <a16:creationId xmlns:a16="http://schemas.microsoft.com/office/drawing/2014/main" id="{080607BB-AC88-F7CC-E8B2-A8BB1A37B3AE}"/>
              </a:ext>
            </a:extLst>
          </p:cNvPr>
          <p:cNvSpPr txBox="1"/>
          <p:nvPr/>
        </p:nvSpPr>
        <p:spPr>
          <a:xfrm>
            <a:off x="5410197" y="6581001"/>
            <a:ext cx="6094476" cy="276999"/>
          </a:xfrm>
          <a:prstGeom prst="rect">
            <a:avLst/>
          </a:prstGeom>
          <a:noFill/>
        </p:spPr>
        <p:txBody>
          <a:bodyPr wrap="square">
            <a:spAutoFit/>
          </a:bodyPr>
          <a:lstStyle/>
          <a:p>
            <a:r>
              <a:rPr lang="en-IE" sz="1200" dirty="0">
                <a:solidFill>
                  <a:schemeClr val="tx1">
                    <a:lumMod val="50000"/>
                    <a:lumOff val="50000"/>
                  </a:schemeClr>
                </a:solidFill>
              </a:rPr>
              <a:t>V2 08/08/24</a:t>
            </a:r>
          </a:p>
        </p:txBody>
      </p:sp>
    </p:spTree>
    <p:extLst>
      <p:ext uri="{BB962C8B-B14F-4D97-AF65-F5344CB8AC3E}">
        <p14:creationId xmlns:p14="http://schemas.microsoft.com/office/powerpoint/2010/main" val="353940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9E530-6AE2-4060-1932-D70F1680C283}"/>
              </a:ext>
            </a:extLst>
          </p:cNvPr>
          <p:cNvSpPr txBox="1"/>
          <p:nvPr/>
        </p:nvSpPr>
        <p:spPr>
          <a:xfrm>
            <a:off x="2353799" y="0"/>
            <a:ext cx="7130298" cy="707886"/>
          </a:xfrm>
          <a:prstGeom prst="rect">
            <a:avLst/>
          </a:prstGeom>
          <a:noFill/>
        </p:spPr>
        <p:txBody>
          <a:bodyPr wrap="square" rtlCol="0">
            <a:spAutoFit/>
          </a:bodyPr>
          <a:lstStyle/>
          <a:p>
            <a:pPr algn="ctr"/>
            <a:r>
              <a:rPr lang="en-IE" sz="4000">
                <a:solidFill>
                  <a:schemeClr val="bg1"/>
                </a:solidFill>
                <a:effectLst>
                  <a:outerShdw blurRad="38100" dist="38100" dir="2700000" algn="tl">
                    <a:srgbClr val="000000">
                      <a:alpha val="43137"/>
                    </a:srgbClr>
                  </a:outerShdw>
                </a:effectLst>
              </a:rPr>
              <a:t>Finding your timetable </a:t>
            </a:r>
          </a:p>
        </p:txBody>
      </p:sp>
      <p:sp>
        <p:nvSpPr>
          <p:cNvPr id="3" name="TextBox 2">
            <a:extLst>
              <a:ext uri="{FF2B5EF4-FFF2-40B4-BE49-F238E27FC236}">
                <a16:creationId xmlns:a16="http://schemas.microsoft.com/office/drawing/2014/main" id="{1FA96F24-B2D8-2B0E-9D30-C4F1E901E8A2}"/>
              </a:ext>
            </a:extLst>
          </p:cNvPr>
          <p:cNvSpPr txBox="1"/>
          <p:nvPr/>
        </p:nvSpPr>
        <p:spPr>
          <a:xfrm>
            <a:off x="266067" y="913138"/>
            <a:ext cx="6925134" cy="923330"/>
          </a:xfrm>
          <a:prstGeom prst="rect">
            <a:avLst/>
          </a:prstGeom>
          <a:noFill/>
        </p:spPr>
        <p:txBody>
          <a:bodyPr wrap="square" rtlCol="0">
            <a:spAutoFit/>
          </a:bodyPr>
          <a:lstStyle/>
          <a:p>
            <a:r>
              <a:rPr lang="en-IE" sz="18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academic timetable is available on the Timetable Viewer at this link: </a:t>
            </a:r>
            <a:r>
              <a:rPr lang="en-IE" sz="1800" u="sng"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Timetable :: Home - Home (maynoothuniversity.ie)</a:t>
            </a:r>
            <a:endParaRPr lang="en-IE" sz="18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8" name="TextBox 7">
            <a:extLst>
              <a:ext uri="{FF2B5EF4-FFF2-40B4-BE49-F238E27FC236}">
                <a16:creationId xmlns:a16="http://schemas.microsoft.com/office/drawing/2014/main" id="{628C0F71-66C2-6F49-0731-F268A17394E0}"/>
              </a:ext>
            </a:extLst>
          </p:cNvPr>
          <p:cNvSpPr txBox="1"/>
          <p:nvPr/>
        </p:nvSpPr>
        <p:spPr>
          <a:xfrm>
            <a:off x="274967" y="2470619"/>
            <a:ext cx="4844955" cy="375552"/>
          </a:xfrm>
          <a:prstGeom prst="rect">
            <a:avLst/>
          </a:prstGeom>
          <a:noFill/>
        </p:spPr>
        <p:txBody>
          <a:bodyPr wrap="square" rtlCol="0">
            <a:spAutoFit/>
          </a:bodyPr>
          <a:lstStyle/>
          <a:p>
            <a:pPr>
              <a:lnSpc>
                <a:spcPct val="107000"/>
              </a:lnSpc>
              <a:spcAft>
                <a:spcPts val="800"/>
              </a:spcAft>
            </a:pPr>
            <a:r>
              <a:rPr lang="en-IE"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Computer/Laptop: On the right of the screen</a:t>
            </a:r>
            <a:endPar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C431156-7F01-374F-7F5D-A94A27C63D19}"/>
              </a:ext>
            </a:extLst>
          </p:cNvPr>
          <p:cNvPicPr>
            <a:picLocks noChangeAspect="1"/>
          </p:cNvPicPr>
          <p:nvPr/>
        </p:nvPicPr>
        <p:blipFill>
          <a:blip r:embed="rId3"/>
          <a:stretch>
            <a:fillRect/>
          </a:stretch>
        </p:blipFill>
        <p:spPr>
          <a:xfrm>
            <a:off x="406584" y="2846171"/>
            <a:ext cx="5457093" cy="2670054"/>
          </a:xfrm>
          <a:prstGeom prst="rect">
            <a:avLst/>
          </a:prstGeom>
        </p:spPr>
      </p:pic>
      <p:sp>
        <p:nvSpPr>
          <p:cNvPr id="13" name="TextBox 12">
            <a:extLst>
              <a:ext uri="{FF2B5EF4-FFF2-40B4-BE49-F238E27FC236}">
                <a16:creationId xmlns:a16="http://schemas.microsoft.com/office/drawing/2014/main" id="{0C751C41-78F4-F7C6-662D-1045066B8E85}"/>
              </a:ext>
            </a:extLst>
          </p:cNvPr>
          <p:cNvSpPr txBox="1"/>
          <p:nvPr/>
        </p:nvSpPr>
        <p:spPr>
          <a:xfrm>
            <a:off x="6285049" y="2219575"/>
            <a:ext cx="4525755" cy="671915"/>
          </a:xfrm>
          <a:prstGeom prst="rect">
            <a:avLst/>
          </a:prstGeom>
          <a:noFill/>
        </p:spPr>
        <p:txBody>
          <a:bodyPr wrap="square" rtlCol="0">
            <a:spAutoFit/>
          </a:bodyPr>
          <a:lstStyle/>
          <a:p>
            <a:pPr>
              <a:lnSpc>
                <a:spcPct val="107000"/>
              </a:lnSpc>
              <a:spcAft>
                <a:spcPts val="800"/>
              </a:spcAft>
            </a:pPr>
            <a:r>
              <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Phone: Under “Academic Timetable” on the side bar at the left</a:t>
            </a:r>
          </a:p>
        </p:txBody>
      </p:sp>
      <p:pic>
        <p:nvPicPr>
          <p:cNvPr id="14" name="Picture 13" descr="A screenshot of a computer&#10;&#10;Description automatically generated">
            <a:extLst>
              <a:ext uri="{FF2B5EF4-FFF2-40B4-BE49-F238E27FC236}">
                <a16:creationId xmlns:a16="http://schemas.microsoft.com/office/drawing/2014/main" id="{FD7F0238-D66C-BCBC-BC32-441493AFA3B7}"/>
              </a:ext>
            </a:extLst>
          </p:cNvPr>
          <p:cNvPicPr>
            <a:picLocks noChangeAspect="1"/>
          </p:cNvPicPr>
          <p:nvPr/>
        </p:nvPicPr>
        <p:blipFill>
          <a:blip r:embed="rId4"/>
          <a:stretch>
            <a:fillRect/>
          </a:stretch>
        </p:blipFill>
        <p:spPr>
          <a:xfrm>
            <a:off x="6285049" y="2891490"/>
            <a:ext cx="5500367" cy="2656383"/>
          </a:xfrm>
          <a:prstGeom prst="rect">
            <a:avLst/>
          </a:prstGeom>
        </p:spPr>
      </p:pic>
      <p:sp>
        <p:nvSpPr>
          <p:cNvPr id="15" name="TextBox 14">
            <a:extLst>
              <a:ext uri="{FF2B5EF4-FFF2-40B4-BE49-F238E27FC236}">
                <a16:creationId xmlns:a16="http://schemas.microsoft.com/office/drawing/2014/main" id="{CA70D768-95D3-E685-D400-DBC013CBF73C}"/>
              </a:ext>
            </a:extLst>
          </p:cNvPr>
          <p:cNvSpPr txBox="1"/>
          <p:nvPr/>
        </p:nvSpPr>
        <p:spPr>
          <a:xfrm>
            <a:off x="274967" y="1801295"/>
            <a:ext cx="4157663" cy="369332"/>
          </a:xfrm>
          <a:prstGeom prst="rect">
            <a:avLst/>
          </a:prstGeom>
          <a:noFill/>
        </p:spPr>
        <p:txBody>
          <a:bodyPr wrap="square" rtlCol="0">
            <a:spAutoFit/>
          </a:bodyPr>
          <a:lstStyle/>
          <a:p>
            <a:r>
              <a:rPr lang="en-IE" dirty="0">
                <a:solidFill>
                  <a:schemeClr val="bg1"/>
                </a:solidFill>
              </a:rPr>
              <a:t>This can be located on our website either - </a:t>
            </a:r>
          </a:p>
        </p:txBody>
      </p:sp>
      <mc:AlternateContent xmlns:mc="http://schemas.openxmlformats.org/markup-compatibility/2006">
        <mc:Choice xmlns:am3d="http://schemas.microsoft.com/office/drawing/2017/model3d" Requires="am3d">
          <p:graphicFrame>
            <p:nvGraphicFramePr>
              <p:cNvPr id="16" name="3D Model 15" descr="Laptop Computer">
                <a:extLst>
                  <a:ext uri="{FF2B5EF4-FFF2-40B4-BE49-F238E27FC236}">
                    <a16:creationId xmlns:a16="http://schemas.microsoft.com/office/drawing/2014/main" id="{12C13499-FF09-C62E-1313-C55612AFC751}"/>
                  </a:ext>
                </a:extLst>
              </p:cNvPr>
              <p:cNvGraphicFramePr>
                <a:graphicFrameLocks noChangeAspect="1"/>
              </p:cNvGraphicFramePr>
              <p:nvPr/>
            </p:nvGraphicFramePr>
            <p:xfrm rot="21303963">
              <a:off x="8504652" y="-232794"/>
              <a:ext cx="2916053" cy="2414527"/>
            </p:xfrm>
            <a:graphic>
              <a:graphicData uri="http://schemas.microsoft.com/office/drawing/2017/model3d">
                <am3d:model3d r:embed="rId5">
                  <am3d:spPr>
                    <a:xfrm rot="21303963">
                      <a:off x="0" y="0"/>
                      <a:ext cx="2916053" cy="2414527"/>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04487" ay="2278110" az="64300"/>
                    <am3d:postTrans dx="0" dy="0" dz="0"/>
                  </am3d:trans>
                  <am3d:raster rName="Office3DRenderer" rVer="16.0.8326">
                    <am3d:blip r:embed="rId6"/>
                  </am3d:raster>
                  <am3d:objViewport viewportSz="35463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Laptop Computer">
                <a:extLst>
                  <a:ext uri="{FF2B5EF4-FFF2-40B4-BE49-F238E27FC236}">
                    <a16:creationId xmlns:a16="http://schemas.microsoft.com/office/drawing/2014/main" id="{12C13499-FF09-C62E-1313-C55612AFC751}"/>
                  </a:ext>
                </a:extLst>
              </p:cNvPr>
              <p:cNvPicPr>
                <a:picLocks noGrp="1" noRot="1" noChangeAspect="1" noMove="1" noResize="1" noEditPoints="1" noAdjustHandles="1" noChangeArrowheads="1" noChangeShapeType="1" noCrop="1"/>
              </p:cNvPicPr>
              <p:nvPr/>
            </p:nvPicPr>
            <p:blipFill>
              <a:blip r:embed="rId6"/>
              <a:stretch>
                <a:fillRect/>
              </a:stretch>
            </p:blipFill>
            <p:spPr>
              <a:xfrm rot="21303963">
                <a:off x="8504652" y="-232794"/>
                <a:ext cx="2916053" cy="2414527"/>
              </a:xfrm>
              <a:prstGeom prst="rect">
                <a:avLst/>
              </a:prstGeom>
            </p:spPr>
          </p:pic>
        </mc:Fallback>
      </mc:AlternateContent>
      <p:sp>
        <p:nvSpPr>
          <p:cNvPr id="17" name="TextBox 16">
            <a:extLst>
              <a:ext uri="{FF2B5EF4-FFF2-40B4-BE49-F238E27FC236}">
                <a16:creationId xmlns:a16="http://schemas.microsoft.com/office/drawing/2014/main" id="{EDAE19D3-5EC8-35E5-F915-52F216ECEC8A}"/>
              </a:ext>
            </a:extLst>
          </p:cNvPr>
          <p:cNvSpPr txBox="1"/>
          <p:nvPr/>
        </p:nvSpPr>
        <p:spPr>
          <a:xfrm>
            <a:off x="1627650" y="5275707"/>
            <a:ext cx="9183154" cy="1582293"/>
          </a:xfrm>
          <a:prstGeom prst="rect">
            <a:avLst/>
          </a:prstGeom>
          <a:noFill/>
        </p:spPr>
        <p:txBody>
          <a:bodyPr wrap="square" rtlCol="0">
            <a:spAutoFit/>
          </a:bodyPr>
          <a:lstStyle/>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will allow you to view when different modules are scheduled. It should be used in conjunction with the programmes and modules outlined on </a:t>
            </a:r>
            <a:r>
              <a:rPr lang="en-IE" sz="1700" u="sng"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Course Finder</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Here you can type in your course (e.g. Arts), select the course in question, and see what modules are available to which subjects and year-groups.</a:t>
            </a:r>
          </a:p>
        </p:txBody>
      </p:sp>
      <p:sp>
        <p:nvSpPr>
          <p:cNvPr id="4" name="Footer Placeholder 3">
            <a:extLst>
              <a:ext uri="{FF2B5EF4-FFF2-40B4-BE49-F238E27FC236}">
                <a16:creationId xmlns:a16="http://schemas.microsoft.com/office/drawing/2014/main" id="{DED424A8-3A0F-A0AC-691B-E8304F07A834}"/>
              </a:ext>
            </a:extLst>
          </p:cNvPr>
          <p:cNvSpPr>
            <a:spLocks noGrp="1"/>
          </p:cNvSpPr>
          <p:nvPr>
            <p:ph type="ftr" sz="quarter" idx="11"/>
          </p:nvPr>
        </p:nvSpPr>
        <p:spPr>
          <a:xfrm>
            <a:off x="4038600" y="6492875"/>
            <a:ext cx="4114800" cy="365125"/>
          </a:xfrm>
        </p:spPr>
        <p:txBody>
          <a:bodyPr/>
          <a:lstStyle/>
          <a:p>
            <a:r>
              <a:rPr lang="en-IE" dirty="0"/>
              <a:t>V2 08/08/24</a:t>
            </a:r>
          </a:p>
        </p:txBody>
      </p:sp>
    </p:spTree>
    <p:extLst>
      <p:ext uri="{BB962C8B-B14F-4D97-AF65-F5344CB8AC3E}">
        <p14:creationId xmlns:p14="http://schemas.microsoft.com/office/powerpoint/2010/main" val="3198184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FE94E-3DC1-CFB1-F399-0576387DA100}"/>
              </a:ext>
            </a:extLst>
          </p:cNvPr>
          <p:cNvSpPr txBox="1"/>
          <p:nvPr/>
        </p:nvSpPr>
        <p:spPr>
          <a:xfrm>
            <a:off x="457200" y="434292"/>
            <a:ext cx="3423130" cy="20082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kern="1200" dirty="0">
                <a:solidFill>
                  <a:schemeClr val="bg1"/>
                </a:solidFill>
                <a:ea typeface="+mj-ea"/>
                <a:cs typeface="+mj-cs"/>
              </a:rPr>
              <a:t>The Timetable Viewer presents the following “views” of the timetable :</a:t>
            </a:r>
          </a:p>
        </p:txBody>
      </p:sp>
      <p:sp>
        <p:nvSpPr>
          <p:cNvPr id="12" name="TextBox 11">
            <a:extLst>
              <a:ext uri="{FF2B5EF4-FFF2-40B4-BE49-F238E27FC236}">
                <a16:creationId xmlns:a16="http://schemas.microsoft.com/office/drawing/2014/main" id="{2617AFC8-7D90-84B5-E252-7337C6EF51F0}"/>
              </a:ext>
            </a:extLst>
          </p:cNvPr>
          <p:cNvSpPr txBox="1"/>
          <p:nvPr/>
        </p:nvSpPr>
        <p:spPr>
          <a:xfrm>
            <a:off x="4431066" y="434292"/>
            <a:ext cx="7322022" cy="2538418"/>
          </a:xfrm>
          <a:prstGeom prst="rect">
            <a:avLst/>
          </a:prstGeom>
        </p:spPr>
        <p:txBody>
          <a:bodyPr vert="horz" lIns="91440" tIns="45720" rIns="91440" bIns="45720" rtlCol="0" anchor="ctr">
            <a:noAutofit/>
          </a:bodyPr>
          <a:lstStyle/>
          <a:p>
            <a:pPr marL="342900" lvl="0" indent="-228600">
              <a:lnSpc>
                <a:spcPct val="90000"/>
              </a:lnSpc>
              <a:buFont typeface="Arial" panose="020B0604020202020204" pitchFamily="34" charset="0"/>
              <a:buChar char="•"/>
            </a:pPr>
            <a:r>
              <a:rPr lang="en-US" sz="1600" b="1" u="sng" dirty="0">
                <a:solidFill>
                  <a:schemeClr val="bg1"/>
                </a:solidFill>
                <a:effectLst/>
              </a:rPr>
              <a:t>Lectures</a:t>
            </a:r>
            <a:r>
              <a:rPr lang="en-US" sz="1600" dirty="0">
                <a:solidFill>
                  <a:schemeClr val="bg1"/>
                </a:solidFill>
                <a:effectLst/>
              </a:rPr>
              <a:t> – allows you to search by course e.g. BACHELOR OF ARTS 1 (MH101)</a:t>
            </a:r>
          </a:p>
          <a:p>
            <a:pPr marL="342900" lvl="0" indent="-228600">
              <a:lnSpc>
                <a:spcPct val="90000"/>
              </a:lnSpc>
              <a:buFont typeface="Arial" panose="020B0604020202020204" pitchFamily="34" charset="0"/>
              <a:buChar char="•"/>
            </a:pPr>
            <a:r>
              <a:rPr lang="en-US" sz="1600" b="1" u="sng" dirty="0">
                <a:solidFill>
                  <a:schemeClr val="bg1"/>
                </a:solidFill>
                <a:effectLst/>
              </a:rPr>
              <a:t>Venues</a:t>
            </a:r>
            <a:r>
              <a:rPr lang="en-US" sz="1600" dirty="0">
                <a:solidFill>
                  <a:schemeClr val="bg1"/>
                </a:solidFill>
                <a:effectLst/>
              </a:rPr>
              <a:t> – allows you to search to see what’s in a room at a given time (more relevant for academic departments than students).</a:t>
            </a:r>
          </a:p>
          <a:p>
            <a:pPr marL="342900" lvl="0" indent="-228600">
              <a:lnSpc>
                <a:spcPct val="90000"/>
              </a:lnSpc>
              <a:buFont typeface="Arial" panose="020B0604020202020204" pitchFamily="34" charset="0"/>
              <a:buChar char="•"/>
            </a:pPr>
            <a:r>
              <a:rPr lang="en-US" sz="1600" b="1" u="sng" dirty="0">
                <a:solidFill>
                  <a:schemeClr val="bg1"/>
                </a:solidFill>
                <a:effectLst/>
              </a:rPr>
              <a:t>Departments</a:t>
            </a:r>
            <a:r>
              <a:rPr lang="en-US" sz="1600" dirty="0">
                <a:solidFill>
                  <a:schemeClr val="bg1"/>
                </a:solidFill>
                <a:effectLst/>
              </a:rPr>
              <a:t> – allows you to see every activity i.e. both Lectures </a:t>
            </a:r>
            <a:r>
              <a:rPr lang="en-US" sz="1600" i="1" dirty="0">
                <a:solidFill>
                  <a:schemeClr val="bg1"/>
                </a:solidFill>
                <a:effectLst/>
              </a:rPr>
              <a:t>and</a:t>
            </a:r>
            <a:r>
              <a:rPr lang="en-US" sz="1600" dirty="0">
                <a:solidFill>
                  <a:schemeClr val="bg1"/>
                </a:solidFill>
                <a:effectLst/>
              </a:rPr>
              <a:t> Tutorials for the chosen department</a:t>
            </a:r>
          </a:p>
          <a:p>
            <a:pPr marL="342900" lvl="0" indent="-228600">
              <a:lnSpc>
                <a:spcPct val="90000"/>
              </a:lnSpc>
              <a:buFont typeface="Arial" panose="020B0604020202020204" pitchFamily="34" charset="0"/>
              <a:buChar char="•"/>
            </a:pPr>
            <a:r>
              <a:rPr lang="en-US" sz="1600" b="1" u="sng" dirty="0">
                <a:solidFill>
                  <a:schemeClr val="bg1"/>
                </a:solidFill>
                <a:effectLst/>
              </a:rPr>
              <a:t>Students</a:t>
            </a:r>
            <a:r>
              <a:rPr lang="en-US" sz="1600" dirty="0">
                <a:solidFill>
                  <a:schemeClr val="bg1"/>
                </a:solidFill>
                <a:effectLst/>
              </a:rPr>
              <a:t> – This is where you will find your </a:t>
            </a:r>
            <a:r>
              <a:rPr lang="en-US" sz="1600" dirty="0" err="1">
                <a:solidFill>
                  <a:schemeClr val="bg1"/>
                </a:solidFill>
                <a:effectLst/>
              </a:rPr>
              <a:t>personalised</a:t>
            </a:r>
            <a:r>
              <a:rPr lang="en-US" sz="1600" dirty="0">
                <a:solidFill>
                  <a:schemeClr val="bg1"/>
                </a:solidFill>
                <a:effectLst/>
              </a:rPr>
              <a:t> timetable that you will need to log in to view</a:t>
            </a:r>
            <a:r>
              <a:rPr lang="en-US" sz="1600" b="1" dirty="0">
                <a:solidFill>
                  <a:schemeClr val="bg1"/>
                </a:solidFill>
                <a:effectLst/>
              </a:rPr>
              <a:t>. This is </a:t>
            </a:r>
            <a:r>
              <a:rPr lang="en-US" sz="1600" b="1" dirty="0">
                <a:solidFill>
                  <a:schemeClr val="bg1"/>
                </a:solidFill>
              </a:rPr>
              <a:t>will be available once registration is complete.</a:t>
            </a:r>
            <a:endParaRPr lang="en-US" sz="1600" dirty="0">
              <a:solidFill>
                <a:schemeClr val="bg1"/>
              </a:solidFill>
              <a:effectLst/>
            </a:endParaRPr>
          </a:p>
          <a:p>
            <a:pPr marL="457200" indent="-228600">
              <a:lnSpc>
                <a:spcPct val="90000"/>
              </a:lnSpc>
              <a:spcAft>
                <a:spcPts val="800"/>
              </a:spcAft>
              <a:buFont typeface="Arial" panose="020B0604020202020204" pitchFamily="34" charset="0"/>
              <a:buChar char="•"/>
            </a:pPr>
            <a:r>
              <a:rPr lang="en-US" sz="1600" i="1" dirty="0">
                <a:solidFill>
                  <a:schemeClr val="bg1"/>
                </a:solidFill>
                <a:effectLst/>
              </a:rPr>
              <a:t>Please note that it takes some time for registrations to come through and there are additional tasks involved in allocating students to classes. Once you’ve registered, it may take 1-3 days for modules to populate. </a:t>
            </a:r>
            <a:endParaRPr lang="en-US" sz="1600" dirty="0">
              <a:solidFill>
                <a:schemeClr val="bg1"/>
              </a:solidFill>
              <a:effectLst/>
            </a:endParaRPr>
          </a:p>
        </p:txBody>
      </p:sp>
      <p:pic>
        <p:nvPicPr>
          <p:cNvPr id="2" name="Picture 1" descr="A screenshot of a computer&#10;&#10;Description automatically generated">
            <a:extLst>
              <a:ext uri="{FF2B5EF4-FFF2-40B4-BE49-F238E27FC236}">
                <a16:creationId xmlns:a16="http://schemas.microsoft.com/office/drawing/2014/main" id="{5537D802-6C0A-8338-4049-03829FBDE67E}"/>
              </a:ext>
            </a:extLst>
          </p:cNvPr>
          <p:cNvPicPr>
            <a:picLocks noChangeAspect="1"/>
          </p:cNvPicPr>
          <p:nvPr/>
        </p:nvPicPr>
        <p:blipFill>
          <a:blip r:embed="rId2"/>
          <a:stretch>
            <a:fillRect/>
          </a:stretch>
        </p:blipFill>
        <p:spPr>
          <a:xfrm>
            <a:off x="637032" y="3190715"/>
            <a:ext cx="10917936" cy="2538418"/>
          </a:xfrm>
          <a:prstGeom prst="rect">
            <a:avLst/>
          </a:prstGeom>
        </p:spPr>
      </p:pic>
      <p:sp>
        <p:nvSpPr>
          <p:cNvPr id="14" name="TextBox 13">
            <a:extLst>
              <a:ext uri="{FF2B5EF4-FFF2-40B4-BE49-F238E27FC236}">
                <a16:creationId xmlns:a16="http://schemas.microsoft.com/office/drawing/2014/main" id="{E33273E5-4EE3-046D-A1C8-279DBEE35BBC}"/>
              </a:ext>
            </a:extLst>
          </p:cNvPr>
          <p:cNvSpPr txBox="1"/>
          <p:nvPr/>
        </p:nvSpPr>
        <p:spPr>
          <a:xfrm>
            <a:off x="457200" y="5935851"/>
            <a:ext cx="6334199" cy="671915"/>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guide, along with useful information are available at the bottom of the timetable viewer webpage here</a:t>
            </a:r>
            <a:endPar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9FCC3BF-4C46-4D22-204E-235456B36DB6}"/>
              </a:ext>
            </a:extLst>
          </p:cNvPr>
          <p:cNvCxnSpPr>
            <a:cxnSpLocks/>
          </p:cNvCxnSpPr>
          <p:nvPr/>
        </p:nvCxnSpPr>
        <p:spPr>
          <a:xfrm flipV="1">
            <a:off x="2593075" y="5633275"/>
            <a:ext cx="668740" cy="28070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3EA483-648A-4F14-4E2B-3FF4E665D07A}"/>
              </a:ext>
            </a:extLst>
          </p:cNvPr>
          <p:cNvCxnSpPr>
            <a:cxnSpLocks/>
          </p:cNvCxnSpPr>
          <p:nvPr/>
        </p:nvCxnSpPr>
        <p:spPr>
          <a:xfrm flipH="1" flipV="1">
            <a:off x="8807035" y="5639424"/>
            <a:ext cx="723332" cy="36426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200F689-EADF-EB51-8EE3-89093E23A3DD}"/>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310004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7B980-D12D-E532-A333-38BE1246D7FA}"/>
              </a:ext>
            </a:extLst>
          </p:cNvPr>
          <p:cNvSpPr txBox="1"/>
          <p:nvPr/>
        </p:nvSpPr>
        <p:spPr>
          <a:xfrm>
            <a:off x="1994847" y="150125"/>
            <a:ext cx="8202306" cy="477054"/>
          </a:xfrm>
          <a:prstGeom prst="rect">
            <a:avLst/>
          </a:prstGeom>
          <a:noFill/>
        </p:spPr>
        <p:txBody>
          <a:bodyPr wrap="square" rtlCol="0">
            <a:spAutoFit/>
          </a:bodyPr>
          <a:lstStyle/>
          <a:p>
            <a:pPr algn="ctr"/>
            <a:r>
              <a:rPr lang="en-IE" sz="2500">
                <a:solidFill>
                  <a:schemeClr val="bg1"/>
                </a:solidFill>
              </a:rPr>
              <a:t>Viewing your timetable </a:t>
            </a:r>
            <a:r>
              <a:rPr lang="en-IE" sz="2500" i="1">
                <a:solidFill>
                  <a:schemeClr val="bg1"/>
                </a:solidFill>
              </a:rPr>
              <a:t>before/during</a:t>
            </a:r>
            <a:r>
              <a:rPr lang="en-IE" sz="2500">
                <a:solidFill>
                  <a:schemeClr val="bg1"/>
                </a:solidFill>
              </a:rPr>
              <a:t> registration</a:t>
            </a:r>
          </a:p>
        </p:txBody>
      </p:sp>
      <p:sp>
        <p:nvSpPr>
          <p:cNvPr id="3" name="TextBox 2">
            <a:extLst>
              <a:ext uri="{FF2B5EF4-FFF2-40B4-BE49-F238E27FC236}">
                <a16:creationId xmlns:a16="http://schemas.microsoft.com/office/drawing/2014/main" id="{8E0B894F-1249-7229-A86C-5CD210D07ACE}"/>
              </a:ext>
            </a:extLst>
          </p:cNvPr>
          <p:cNvSpPr txBox="1"/>
          <p:nvPr/>
        </p:nvSpPr>
        <p:spPr>
          <a:xfrm>
            <a:off x="259307" y="805218"/>
            <a:ext cx="8652680" cy="646331"/>
          </a:xfrm>
          <a:prstGeom prst="rect">
            <a:avLst/>
          </a:prstGeom>
          <a:noFill/>
        </p:spPr>
        <p:txBody>
          <a:bodyPr wrap="square" rtlCol="0">
            <a:spAutoFit/>
          </a:bodyPr>
          <a:lstStyle/>
          <a:p>
            <a:r>
              <a:rPr lang="en-IE">
                <a:solidFill>
                  <a:schemeClr val="bg1"/>
                </a:solidFill>
              </a:rPr>
              <a:t>The best way to view your timetable prior to registration is to click on the “Lectures” option</a:t>
            </a:r>
          </a:p>
        </p:txBody>
      </p:sp>
      <p:pic>
        <p:nvPicPr>
          <p:cNvPr id="8" name="Picture 7" descr="A screenshot of a computer&#10;&#10;Description automatically generated">
            <a:extLst>
              <a:ext uri="{FF2B5EF4-FFF2-40B4-BE49-F238E27FC236}">
                <a16:creationId xmlns:a16="http://schemas.microsoft.com/office/drawing/2014/main" id="{86950AE8-85AB-F916-DC96-6E8985617044}"/>
              </a:ext>
            </a:extLst>
          </p:cNvPr>
          <p:cNvPicPr>
            <a:picLocks noChangeAspect="1"/>
          </p:cNvPicPr>
          <p:nvPr/>
        </p:nvPicPr>
        <p:blipFill>
          <a:blip r:embed="rId2"/>
          <a:stretch>
            <a:fillRect/>
          </a:stretch>
        </p:blipFill>
        <p:spPr>
          <a:xfrm>
            <a:off x="364489" y="1597421"/>
            <a:ext cx="6793625" cy="1959960"/>
          </a:xfrm>
          <a:prstGeom prst="rect">
            <a:avLst/>
          </a:prstGeom>
        </p:spPr>
      </p:pic>
      <p:sp>
        <p:nvSpPr>
          <p:cNvPr id="9" name="TextBox 8">
            <a:extLst>
              <a:ext uri="{FF2B5EF4-FFF2-40B4-BE49-F238E27FC236}">
                <a16:creationId xmlns:a16="http://schemas.microsoft.com/office/drawing/2014/main" id="{ED469970-079F-E748-6F3D-6100C69285C5}"/>
              </a:ext>
            </a:extLst>
          </p:cNvPr>
          <p:cNvSpPr txBox="1"/>
          <p:nvPr/>
        </p:nvSpPr>
        <p:spPr>
          <a:xfrm>
            <a:off x="364489" y="3966040"/>
            <a:ext cx="10089695" cy="1992918"/>
          </a:xfrm>
          <a:prstGeom prst="rect">
            <a:avLst/>
          </a:prstGeom>
          <a:noFill/>
        </p:spPr>
        <p:txBody>
          <a:bodyPr wrap="square" rtlCol="0">
            <a:spAutoFit/>
          </a:bodyPr>
          <a:lstStyle/>
          <a:p>
            <a:pPr>
              <a:lnSpc>
                <a:spcPct val="107000"/>
              </a:lnSpc>
              <a:spcAft>
                <a:spcPts val="800"/>
              </a:spcAft>
            </a:pPr>
            <a:r>
              <a:rPr lang="en-IE" sz="2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1: Select Course </a:t>
            </a: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the drop-down menu to display a list of courses and select the course you are interested in and click "Continue”. </a:t>
            </a:r>
          </a:p>
          <a:p>
            <a:pPr marL="342900" lvl="0" indent="-342900">
              <a:lnSpc>
                <a:spcPct val="107000"/>
              </a:lnSpc>
              <a:spcAft>
                <a:spcPts val="800"/>
              </a:spcAft>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“Course” refers to a programme of study, for example, BA Media Studies 1 (MH109) refers to the Bachelor of Arts (BA) for the course Media Studies for first year (1). The CAO code is included in brackets at the end. </a:t>
            </a:r>
          </a:p>
        </p:txBody>
      </p:sp>
      <p:pic>
        <p:nvPicPr>
          <p:cNvPr id="16" name="Picture 15" descr="Hardcover books">
            <a:extLst>
              <a:ext uri="{FF2B5EF4-FFF2-40B4-BE49-F238E27FC236}">
                <a16:creationId xmlns:a16="http://schemas.microsoft.com/office/drawing/2014/main" id="{F5C00D38-9D27-24AF-E55B-F2998ABB6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280" y="1305051"/>
            <a:ext cx="4211231" cy="2807487"/>
          </a:xfrm>
          <a:prstGeom prst="rect">
            <a:avLst/>
          </a:prstGeom>
        </p:spPr>
      </p:pic>
      <p:sp>
        <p:nvSpPr>
          <p:cNvPr id="4" name="Footer Placeholder 3">
            <a:extLst>
              <a:ext uri="{FF2B5EF4-FFF2-40B4-BE49-F238E27FC236}">
                <a16:creationId xmlns:a16="http://schemas.microsoft.com/office/drawing/2014/main" id="{61D50C2F-D4D6-8CFF-261E-3F6D6601E363}"/>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28063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940F9-DF16-FD2B-0FAD-0DBB5F7DBC8A}"/>
              </a:ext>
            </a:extLst>
          </p:cNvPr>
          <p:cNvSpPr txBox="1"/>
          <p:nvPr/>
        </p:nvSpPr>
        <p:spPr>
          <a:xfrm>
            <a:off x="327546" y="345149"/>
            <a:ext cx="9279746" cy="1103828"/>
          </a:xfrm>
          <a:prstGeom prst="rect">
            <a:avLst/>
          </a:prstGeom>
          <a:noFill/>
        </p:spPr>
        <p:txBody>
          <a:bodyPr wrap="square" rtlCol="0">
            <a:spAutoFit/>
          </a:bodyPr>
          <a:lstStyle/>
          <a:p>
            <a:pPr>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2: Select Period</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recommend you select Semester One, rather than a week-by-week view. This will give you a better idea of the shape of your timetable. Click the “Continue” button.</a:t>
            </a:r>
          </a:p>
        </p:txBody>
      </p:sp>
      <p:pic>
        <p:nvPicPr>
          <p:cNvPr id="3" name="Picture 2" descr="Graphical user interface, application&#10;&#10;Description automatically generated">
            <a:extLst>
              <a:ext uri="{FF2B5EF4-FFF2-40B4-BE49-F238E27FC236}">
                <a16:creationId xmlns:a16="http://schemas.microsoft.com/office/drawing/2014/main" id="{E01C5E55-E1AB-F6BB-82D5-7F8ABCB21D88}"/>
              </a:ext>
            </a:extLst>
          </p:cNvPr>
          <p:cNvPicPr>
            <a:picLocks noChangeAspect="1"/>
          </p:cNvPicPr>
          <p:nvPr/>
        </p:nvPicPr>
        <p:blipFill rotWithShape="1">
          <a:blip r:embed="rId2"/>
          <a:srcRect l="52477" t="15657" r="5480" b="48645"/>
          <a:stretch/>
        </p:blipFill>
        <p:spPr bwMode="auto">
          <a:xfrm>
            <a:off x="447092" y="2030000"/>
            <a:ext cx="9457941" cy="250992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82A0EC9A-6861-13FB-D681-0275557DB38E}"/>
              </a:ext>
            </a:extLst>
          </p:cNvPr>
          <p:cNvSpPr txBox="1"/>
          <p:nvPr/>
        </p:nvSpPr>
        <p:spPr>
          <a:xfrm>
            <a:off x="327546" y="5406730"/>
            <a:ext cx="6823880" cy="671915"/>
          </a:xfrm>
          <a:prstGeom prst="rect">
            <a:avLst/>
          </a:prstGeom>
          <a:noFill/>
        </p:spPr>
        <p:txBody>
          <a:bodyPr wrap="square" rtlCol="0">
            <a:spAutoFit/>
          </a:bodyPr>
          <a:lstStyle/>
          <a:p>
            <a:pPr marL="228600">
              <a:lnSpc>
                <a:spcPct val="107000"/>
              </a:lnSpc>
              <a:spcAft>
                <a:spcPts val="800"/>
              </a:spcAft>
            </a:pPr>
            <a:r>
              <a:rPr lang="en-IE" sz="18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note that while Semester 2 modules are visible, they are under review and subject to change. </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FE1AC3E-45F9-F64A-3081-9A076BA52049}"/>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412069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FA9E710-FC51-AE75-1DF3-93E2001BCEF0}"/>
              </a:ext>
            </a:extLst>
          </p:cNvPr>
          <p:cNvSpPr/>
          <p:nvPr/>
        </p:nvSpPr>
        <p:spPr>
          <a:xfrm>
            <a:off x="211541" y="4065281"/>
            <a:ext cx="8297839" cy="17896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01D711A0-E0F2-612C-2459-6E8373917014}"/>
              </a:ext>
            </a:extLst>
          </p:cNvPr>
          <p:cNvSpPr txBox="1"/>
          <p:nvPr/>
        </p:nvSpPr>
        <p:spPr>
          <a:xfrm>
            <a:off x="160869" y="335244"/>
            <a:ext cx="8011236" cy="2882007"/>
          </a:xfrm>
          <a:prstGeom prst="rect">
            <a:avLst/>
          </a:prstGeom>
          <a:noFill/>
        </p:spPr>
        <p:txBody>
          <a:bodyPr wrap="square" rtlCol="0">
            <a:spAutoFit/>
          </a:bodyPr>
          <a:lstStyle/>
          <a:p>
            <a:pPr marL="228600">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3: Select Modules </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modules you choose depends on your other subject choices. This is where Course Finder comes into play. As mentioned, Course Finder is where you can see what modules are compulsory or optional for your programme. </a:t>
            </a: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the example below, Anthropology, Geography, Greek &amp; Roman Civilisation, and History modules have been chosen. </a:t>
            </a: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 the “Ctrl” key on your keyboard, if you want to select multiple modules at once or click “Continue” to select all (this will select </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every</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module available to all Arts subjects – a very long list in 1</a:t>
            </a:r>
            <a:r>
              <a:rPr lang="en-IE" sz="1800" kern="1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Arts). </a:t>
            </a:r>
          </a:p>
        </p:txBody>
      </p:sp>
      <p:sp>
        <p:nvSpPr>
          <p:cNvPr id="5" name="TextBox 4">
            <a:extLst>
              <a:ext uri="{FF2B5EF4-FFF2-40B4-BE49-F238E27FC236}">
                <a16:creationId xmlns:a16="http://schemas.microsoft.com/office/drawing/2014/main" id="{6E4F0AB9-724C-0DFF-8899-8D2A68EB36B9}"/>
              </a:ext>
            </a:extLst>
          </p:cNvPr>
          <p:cNvSpPr txBox="1"/>
          <p:nvPr/>
        </p:nvSpPr>
        <p:spPr>
          <a:xfrm>
            <a:off x="449247" y="4408584"/>
            <a:ext cx="7724632" cy="968278"/>
          </a:xfrm>
          <a:prstGeom prst="rect">
            <a:avLst/>
          </a:prstGeom>
          <a:noFill/>
        </p:spPr>
        <p:txBody>
          <a:bodyPr wrap="square" rtlCol="0">
            <a:spAutoFit/>
          </a:bodyPr>
          <a:lstStyle/>
          <a:p>
            <a:pPr>
              <a:lnSpc>
                <a:spcPct val="107000"/>
              </a:lnSpc>
              <a:spcAft>
                <a:spcPts val="800"/>
              </a:spcAft>
            </a:pP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note: </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800" i="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practicals</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(including labs) are not shown on the timetable. You will be advised of these by your relevant department. This also can be the case with tutorials, which you will be advised of if this is the case.</a:t>
            </a:r>
          </a:p>
        </p:txBody>
      </p:sp>
      <mc:AlternateContent xmlns:mc="http://schemas.openxmlformats.org/markup-compatibility/2006">
        <mc:Choice xmlns:am3d="http://schemas.microsoft.com/office/drawing/2017/model3d" Requires="am3d">
          <p:graphicFrame>
            <p:nvGraphicFramePr>
              <p:cNvPr id="6" name="3D Model 5" descr="Wall clock">
                <a:extLst>
                  <a:ext uri="{FF2B5EF4-FFF2-40B4-BE49-F238E27FC236}">
                    <a16:creationId xmlns:a16="http://schemas.microsoft.com/office/drawing/2014/main" id="{7975A48D-486A-9390-6987-B4D9B376DCFA}"/>
                  </a:ext>
                </a:extLst>
              </p:cNvPr>
              <p:cNvGraphicFramePr>
                <a:graphicFrameLocks noChangeAspect="1"/>
              </p:cNvGraphicFramePr>
              <p:nvPr/>
            </p:nvGraphicFramePr>
            <p:xfrm>
              <a:off x="8409811" y="1291538"/>
              <a:ext cx="3376675" cy="3357651"/>
            </p:xfrm>
            <a:graphic>
              <a:graphicData uri="http://schemas.microsoft.com/office/drawing/2017/model3d">
                <am3d:model3d r:embed="rId2">
                  <am3d:spPr>
                    <a:xfrm>
                      <a:off x="0" y="0"/>
                      <a:ext cx="3376675" cy="3357651"/>
                    </a:xfrm>
                    <a:prstGeom prst="rect">
                      <a:avLst/>
                    </a:prstGeom>
                  </am3d:spPr>
                  <am3d:camera>
                    <am3d:pos x="0" y="0" z="66748509"/>
                    <am3d:up dx="0" dy="36000000" dz="0"/>
                    <am3d:lookAt x="0" y="0" z="0"/>
                    <am3d:perspective fov="2700000"/>
                  </am3d:camera>
                  <am3d:trans>
                    <am3d:meterPerModelUnit n="10240046" d="1000000"/>
                    <am3d:preTrans dx="5" dy="-17999694" dz="-2114943"/>
                    <am3d:scale>
                      <am3d:sx n="1000000" d="1000000"/>
                      <am3d:sy n="1000000" d="1000000"/>
                      <am3d:sz n="1000000" d="1000000"/>
                    </am3d:scale>
                    <am3d:rot ax="-362084" ay="-1649254" az="167611"/>
                    <am3d:postTrans dx="0" dy="0" dz="0"/>
                  </am3d:trans>
                  <am3d:raster rName="Office3DRenderer" rVer="16.0.8326">
                    <am3d:blip r:embed="rId3"/>
                  </am3d:raster>
                  <am3d:objViewport viewportSz="4860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Wall clock">
                <a:extLst>
                  <a:ext uri="{FF2B5EF4-FFF2-40B4-BE49-F238E27FC236}">
                    <a16:creationId xmlns:a16="http://schemas.microsoft.com/office/drawing/2014/main" id="{7975A48D-486A-9390-6987-B4D9B376DCFA}"/>
                  </a:ext>
                </a:extLst>
              </p:cNvPr>
              <p:cNvPicPr>
                <a:picLocks noGrp="1" noRot="1" noChangeAspect="1" noMove="1" noResize="1" noEditPoints="1" noAdjustHandles="1" noChangeArrowheads="1" noChangeShapeType="1" noCrop="1"/>
              </p:cNvPicPr>
              <p:nvPr/>
            </p:nvPicPr>
            <p:blipFill>
              <a:blip r:embed="rId3"/>
              <a:stretch>
                <a:fillRect/>
              </a:stretch>
            </p:blipFill>
            <p:spPr>
              <a:xfrm>
                <a:off x="8409811" y="1291538"/>
                <a:ext cx="3376675" cy="3357651"/>
              </a:xfrm>
              <a:prstGeom prst="rect">
                <a:avLst/>
              </a:prstGeom>
            </p:spPr>
          </p:pic>
        </mc:Fallback>
      </mc:AlternateContent>
      <p:sp>
        <p:nvSpPr>
          <p:cNvPr id="2" name="Footer Placeholder 1">
            <a:extLst>
              <a:ext uri="{FF2B5EF4-FFF2-40B4-BE49-F238E27FC236}">
                <a16:creationId xmlns:a16="http://schemas.microsoft.com/office/drawing/2014/main" id="{1433BF56-127A-8E0E-DFE9-15E6E6C5E303}"/>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105344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317171-5407-525B-E178-60CE9138840A}"/>
              </a:ext>
            </a:extLst>
          </p:cNvPr>
          <p:cNvSpPr/>
          <p:nvPr/>
        </p:nvSpPr>
        <p:spPr>
          <a:xfrm>
            <a:off x="8270543" y="1473958"/>
            <a:ext cx="3703092" cy="31782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0CC8AD06-3727-4337-9B94-712CDA8E55BB}"/>
              </a:ext>
            </a:extLst>
          </p:cNvPr>
          <p:cNvSpPr txBox="1"/>
          <p:nvPr/>
        </p:nvSpPr>
        <p:spPr>
          <a:xfrm>
            <a:off x="218365" y="130369"/>
            <a:ext cx="8366078" cy="1992918"/>
          </a:xfrm>
          <a:prstGeom prst="rect">
            <a:avLst/>
          </a:prstGeom>
          <a:noFill/>
        </p:spPr>
        <p:txBody>
          <a:bodyPr wrap="square" rtlCol="0">
            <a:spAutoFit/>
          </a:bodyPr>
          <a:lstStyle/>
          <a:p>
            <a:pPr>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4: Timetable Display</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timetable will now be displayed as below, showing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module code</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venue.</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Clicking a venue, will open up a link where you can find what the venue codes translate to.</a:t>
            </a: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example, on the timetable below on Thursday 10am, AN167 takes place in </a:t>
            </a:r>
            <a:r>
              <a:rPr lang="en-IE"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Iontas</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Theatre (IONTH). </a:t>
            </a:r>
          </a:p>
        </p:txBody>
      </p:sp>
      <p:pic>
        <p:nvPicPr>
          <p:cNvPr id="3" name="Picture 2" descr="Graphical user interface, application&#10;&#10;Description automatically generated">
            <a:extLst>
              <a:ext uri="{FF2B5EF4-FFF2-40B4-BE49-F238E27FC236}">
                <a16:creationId xmlns:a16="http://schemas.microsoft.com/office/drawing/2014/main" id="{B0BDF4F4-7273-6DA0-53AD-C40584D7CFC8}"/>
              </a:ext>
            </a:extLst>
          </p:cNvPr>
          <p:cNvPicPr>
            <a:picLocks noChangeAspect="1"/>
          </p:cNvPicPr>
          <p:nvPr/>
        </p:nvPicPr>
        <p:blipFill>
          <a:blip r:embed="rId2"/>
          <a:stretch>
            <a:fillRect/>
          </a:stretch>
        </p:blipFill>
        <p:spPr>
          <a:xfrm>
            <a:off x="249025" y="2057502"/>
            <a:ext cx="7758783" cy="2742996"/>
          </a:xfrm>
          <a:prstGeom prst="rect">
            <a:avLst/>
          </a:prstGeom>
        </p:spPr>
      </p:pic>
      <p:sp>
        <p:nvSpPr>
          <p:cNvPr id="5" name="TextBox 4">
            <a:extLst>
              <a:ext uri="{FF2B5EF4-FFF2-40B4-BE49-F238E27FC236}">
                <a16:creationId xmlns:a16="http://schemas.microsoft.com/office/drawing/2014/main" id="{79D460C2-63E8-E0D9-9D89-BFE49E6D68E0}"/>
              </a:ext>
            </a:extLst>
          </p:cNvPr>
          <p:cNvSpPr txBox="1"/>
          <p:nvPr/>
        </p:nvSpPr>
        <p:spPr>
          <a:xfrm>
            <a:off x="8443414" y="1789872"/>
            <a:ext cx="3357349" cy="2546466"/>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“AN167” is a module code. To get further information about the module, click on it and you will be brought to a page which will give you more information. This can also be done through Course Finder.</a:t>
            </a:r>
          </a:p>
          <a:p>
            <a:pPr marL="285750" indent="-285750">
              <a:buFont typeface="Arial" panose="020B0604020202020204" pitchFamily="34" charset="0"/>
              <a:buChar char="•"/>
            </a:pPr>
            <a:r>
              <a:rPr lang="en-IE"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[IONTH] is the venue</a:t>
            </a:r>
            <a:endParaRPr lang="en-IE">
              <a:solidFill>
                <a:schemeClr val="bg1"/>
              </a:solidFill>
            </a:endParaRPr>
          </a:p>
        </p:txBody>
      </p:sp>
      <p:sp>
        <p:nvSpPr>
          <p:cNvPr id="7" name="TextBox 6">
            <a:extLst>
              <a:ext uri="{FF2B5EF4-FFF2-40B4-BE49-F238E27FC236}">
                <a16:creationId xmlns:a16="http://schemas.microsoft.com/office/drawing/2014/main" id="{5F105FCA-0A81-14D3-9E16-83C5E27DB37C}"/>
              </a:ext>
            </a:extLst>
          </p:cNvPr>
          <p:cNvSpPr txBox="1"/>
          <p:nvPr/>
        </p:nvSpPr>
        <p:spPr>
          <a:xfrm>
            <a:off x="218365" y="5494759"/>
            <a:ext cx="8775510" cy="1264642"/>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your selections: </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 of the selections you have made in each of the steps above are shown towards the top of the screen. If you wish to change the Course/Programme/Semester or Module information displayed, you can click the “Change” link. This means you won’t have to start all the way from the beginning. </a:t>
            </a:r>
          </a:p>
        </p:txBody>
      </p:sp>
      <p:sp>
        <p:nvSpPr>
          <p:cNvPr id="4" name="Footer Placeholder 3">
            <a:extLst>
              <a:ext uri="{FF2B5EF4-FFF2-40B4-BE49-F238E27FC236}">
                <a16:creationId xmlns:a16="http://schemas.microsoft.com/office/drawing/2014/main" id="{93C31FF8-9EE8-44AD-ADB2-3C2416E8D314}"/>
              </a:ext>
            </a:extLst>
          </p:cNvPr>
          <p:cNvSpPr>
            <a:spLocks noGrp="1"/>
          </p:cNvSpPr>
          <p:nvPr>
            <p:ph type="ftr" sz="quarter" idx="11"/>
          </p:nvPr>
        </p:nvSpPr>
        <p:spPr>
          <a:xfrm>
            <a:off x="4038600" y="6576838"/>
            <a:ext cx="4114800" cy="365125"/>
          </a:xfrm>
        </p:spPr>
        <p:txBody>
          <a:bodyPr/>
          <a:lstStyle/>
          <a:p>
            <a:r>
              <a:rPr lang="en-IE" dirty="0"/>
              <a:t>V2 08/08/24</a:t>
            </a:r>
          </a:p>
        </p:txBody>
      </p:sp>
    </p:spTree>
    <p:extLst>
      <p:ext uri="{BB962C8B-B14F-4D97-AF65-F5344CB8AC3E}">
        <p14:creationId xmlns:p14="http://schemas.microsoft.com/office/powerpoint/2010/main" val="1384943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F4BAE14-306E-EC3E-6889-28D12F9E1C8C}"/>
              </a:ext>
            </a:extLst>
          </p:cNvPr>
          <p:cNvSpPr/>
          <p:nvPr/>
        </p:nvSpPr>
        <p:spPr>
          <a:xfrm>
            <a:off x="8270543" y="3711764"/>
            <a:ext cx="3684895" cy="294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68310342-F95C-EBD8-F3E1-E0C7A6A59D52}"/>
              </a:ext>
            </a:extLst>
          </p:cNvPr>
          <p:cNvSpPr txBox="1"/>
          <p:nvPr/>
        </p:nvSpPr>
        <p:spPr>
          <a:xfrm>
            <a:off x="2593075" y="204716"/>
            <a:ext cx="6591869" cy="553998"/>
          </a:xfrm>
          <a:prstGeom prst="rect">
            <a:avLst/>
          </a:prstGeom>
          <a:noFill/>
        </p:spPr>
        <p:txBody>
          <a:bodyPr wrap="square" rtlCol="0">
            <a:spAutoFit/>
          </a:bodyPr>
          <a:lstStyle/>
          <a:p>
            <a:pPr algn="ctr"/>
            <a:r>
              <a:rPr lang="en-IE" sz="3000" dirty="0">
                <a:solidFill>
                  <a:schemeClr val="bg1"/>
                </a:solidFill>
              </a:rPr>
              <a:t>Reading the Timetable</a:t>
            </a:r>
          </a:p>
        </p:txBody>
      </p:sp>
      <p:pic>
        <p:nvPicPr>
          <p:cNvPr id="5" name="Picture 4" descr="Graphical user interface, text, application&#10;&#10;Description automatically generated">
            <a:extLst>
              <a:ext uri="{FF2B5EF4-FFF2-40B4-BE49-F238E27FC236}">
                <a16:creationId xmlns:a16="http://schemas.microsoft.com/office/drawing/2014/main" id="{A98E50C2-6140-375E-C922-C0CB652CD708}"/>
              </a:ext>
            </a:extLst>
          </p:cNvPr>
          <p:cNvPicPr>
            <a:picLocks noChangeAspect="1"/>
          </p:cNvPicPr>
          <p:nvPr/>
        </p:nvPicPr>
        <p:blipFill>
          <a:blip r:embed="rId2"/>
          <a:stretch>
            <a:fillRect/>
          </a:stretch>
        </p:blipFill>
        <p:spPr>
          <a:xfrm>
            <a:off x="787021" y="4118146"/>
            <a:ext cx="6591869" cy="2452415"/>
          </a:xfrm>
          <a:prstGeom prst="rect">
            <a:avLst/>
          </a:prstGeom>
        </p:spPr>
      </p:pic>
      <p:sp>
        <p:nvSpPr>
          <p:cNvPr id="6" name="TextBox 5">
            <a:extLst>
              <a:ext uri="{FF2B5EF4-FFF2-40B4-BE49-F238E27FC236}">
                <a16:creationId xmlns:a16="http://schemas.microsoft.com/office/drawing/2014/main" id="{AA6219BB-9EB4-69F5-5149-3CA8B9F00E0F}"/>
              </a:ext>
            </a:extLst>
          </p:cNvPr>
          <p:cNvSpPr txBox="1"/>
          <p:nvPr/>
        </p:nvSpPr>
        <p:spPr>
          <a:xfrm>
            <a:off x="27297" y="795759"/>
            <a:ext cx="9157647" cy="3159391"/>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L1/L2/L3, etc. shown after a module code refer to Lecture 1, Lecture 2, Lecture 3 e.g. AN167/L1</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T1/T2 or TUT1, TUT2, shown after a module code refer to tutorials e.g. EN101/T1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do not need to attend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these, but will have a choice on which to attend – contact your academic department for further information.</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P1,P2,P3 shown after a module code refer to practicals e.g. CH201/P1. These are often managed by the relevant academic department.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Where </a:t>
            </a:r>
            <a:r>
              <a:rPr lang="en-IE" sz="17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/B, /C,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etc. appears after the module code, that indicates that the module is delivered more than once, e.g. MN151. You will be allocated to</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17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one of the groups,</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will attend, for example, only the /A group of that lecture.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Allocation to these groups depends on your other modules, when they are timetabled, the department’s requirements, and the available capacity in each group.</a:t>
            </a:r>
          </a:p>
        </p:txBody>
      </p:sp>
      <p:sp>
        <p:nvSpPr>
          <p:cNvPr id="7" name="TextBox 6">
            <a:extLst>
              <a:ext uri="{FF2B5EF4-FFF2-40B4-BE49-F238E27FC236}">
                <a16:creationId xmlns:a16="http://schemas.microsoft.com/office/drawing/2014/main" id="{B2F01CAE-221A-4B7D-E83C-A6EC04C5F265}"/>
              </a:ext>
            </a:extLst>
          </p:cNvPr>
          <p:cNvSpPr txBox="1"/>
          <p:nvPr/>
        </p:nvSpPr>
        <p:spPr>
          <a:xfrm>
            <a:off x="8404745" y="4021806"/>
            <a:ext cx="3416490" cy="2711512"/>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Class group allocations feeds into Moodle the University’s Virtual Learning environment, within 2-3 working days. This can take longer at the start of the year. </a:t>
            </a:r>
          </a:p>
          <a:p>
            <a:pPr marL="342900" lvl="0" indent="-342900">
              <a:lnSpc>
                <a:spcPct val="107000"/>
              </a:lnSpc>
              <a:spcAft>
                <a:spcPts val="800"/>
              </a:spcAft>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module choices may result in changes to class groups. </a:t>
            </a:r>
          </a:p>
          <a:p>
            <a:endParaRPr lang="en-IE"/>
          </a:p>
        </p:txBody>
      </p:sp>
      <p:sp>
        <p:nvSpPr>
          <p:cNvPr id="2" name="Footer Placeholder 1">
            <a:extLst>
              <a:ext uri="{FF2B5EF4-FFF2-40B4-BE49-F238E27FC236}">
                <a16:creationId xmlns:a16="http://schemas.microsoft.com/office/drawing/2014/main" id="{A8BDDA7A-8EFF-19B0-7465-F3BC2CBCAC6D}"/>
              </a:ext>
            </a:extLst>
          </p:cNvPr>
          <p:cNvSpPr>
            <a:spLocks noGrp="1"/>
          </p:cNvSpPr>
          <p:nvPr>
            <p:ph type="ftr" sz="quarter" idx="11"/>
          </p:nvPr>
        </p:nvSpPr>
        <p:spPr>
          <a:xfrm>
            <a:off x="4021540" y="6550755"/>
            <a:ext cx="4114800" cy="365125"/>
          </a:xfrm>
        </p:spPr>
        <p:txBody>
          <a:bodyPr/>
          <a:lstStyle/>
          <a:p>
            <a:r>
              <a:rPr lang="en-IE" dirty="0"/>
              <a:t>V2 08/08/24</a:t>
            </a:r>
          </a:p>
        </p:txBody>
      </p:sp>
    </p:spTree>
    <p:extLst>
      <p:ext uri="{BB962C8B-B14F-4D97-AF65-F5344CB8AC3E}">
        <p14:creationId xmlns:p14="http://schemas.microsoft.com/office/powerpoint/2010/main" val="2221570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B8B2D7D-5EF4-0F81-2F4F-3D83870D5CCB}"/>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bg1"/>
                </a:solidFill>
                <a:latin typeface="+mj-lt"/>
                <a:ea typeface="+mj-ea"/>
                <a:cs typeface="+mj-cs"/>
              </a:rPr>
              <a:t>Critical Skills</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screenshot of a calendar&#10;&#10;Description automatically generated">
            <a:extLst>
              <a:ext uri="{FF2B5EF4-FFF2-40B4-BE49-F238E27FC236}">
                <a16:creationId xmlns:a16="http://schemas.microsoft.com/office/drawing/2014/main" id="{4C183517-0FE8-642E-8803-6258F9BC5513}"/>
              </a:ext>
            </a:extLst>
          </p:cNvPr>
          <p:cNvPicPr>
            <a:picLocks noChangeAspect="1"/>
          </p:cNvPicPr>
          <p:nvPr/>
        </p:nvPicPr>
        <p:blipFill>
          <a:blip r:embed="rId2"/>
          <a:stretch>
            <a:fillRect/>
          </a:stretch>
        </p:blipFill>
        <p:spPr>
          <a:xfrm>
            <a:off x="703182" y="542144"/>
            <a:ext cx="4777381" cy="560396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5ACD5FEA-B01E-E39F-D7CF-EB3607DBBBB3}"/>
              </a:ext>
            </a:extLst>
          </p:cNvPr>
          <p:cNvSpPr txBox="1"/>
          <p:nvPr/>
        </p:nvSpPr>
        <p:spPr>
          <a:xfrm>
            <a:off x="5894962" y="1872625"/>
            <a:ext cx="5458838" cy="4192520"/>
          </a:xfrm>
          <a:prstGeom prst="rect">
            <a:avLst/>
          </a:prstGeom>
        </p:spPr>
        <p:txBody>
          <a:bodyPr vert="horz" lIns="91440" tIns="45720" rIns="91440" bIns="45720" rtlCol="0">
            <a:normAutofit/>
          </a:bodyPr>
          <a:lstStyle/>
          <a:p>
            <a:pPr marL="285750" lvl="0" indent="-228600">
              <a:lnSpc>
                <a:spcPct val="90000"/>
              </a:lnSpc>
              <a:buFont typeface="Arial" panose="020B0604020202020204" pitchFamily="34" charset="0"/>
              <a:buChar char="•"/>
            </a:pPr>
            <a:r>
              <a:rPr lang="en-US" sz="1500" dirty="0">
                <a:solidFill>
                  <a:schemeClr val="bg1"/>
                </a:solidFill>
                <a:effectLst/>
              </a:rPr>
              <a:t>If you are doing Critical Skills, you will have registered to a particular group through the registration system. These correlate with the Timetable Groups. For example, SK105</a:t>
            </a:r>
            <a:r>
              <a:rPr lang="en-US" sz="1500" b="1" u="sng" dirty="0">
                <a:solidFill>
                  <a:schemeClr val="bg1"/>
                </a:solidFill>
                <a:effectLst/>
              </a:rPr>
              <a:t>1</a:t>
            </a:r>
            <a:r>
              <a:rPr lang="en-US" sz="1500" dirty="0">
                <a:solidFill>
                  <a:schemeClr val="bg1"/>
                </a:solidFill>
                <a:effectLst/>
              </a:rPr>
              <a:t> is on at Group </a:t>
            </a:r>
            <a:r>
              <a:rPr lang="en-US" sz="1500" b="1" u="sng" dirty="0">
                <a:solidFill>
                  <a:schemeClr val="bg1"/>
                </a:solidFill>
                <a:effectLst/>
              </a:rPr>
              <a:t>1</a:t>
            </a:r>
            <a:r>
              <a:rPr lang="en-US" sz="1500" dirty="0">
                <a:solidFill>
                  <a:schemeClr val="bg1"/>
                </a:solidFill>
                <a:effectLst/>
              </a:rPr>
              <a:t> times, SK105</a:t>
            </a:r>
            <a:r>
              <a:rPr lang="en-US" sz="1500" b="1" u="sng" dirty="0">
                <a:solidFill>
                  <a:schemeClr val="bg1"/>
                </a:solidFill>
                <a:effectLst/>
              </a:rPr>
              <a:t>2</a:t>
            </a:r>
            <a:r>
              <a:rPr lang="en-US" sz="1500" dirty="0">
                <a:solidFill>
                  <a:schemeClr val="bg1"/>
                </a:solidFill>
                <a:effectLst/>
              </a:rPr>
              <a:t> Group </a:t>
            </a:r>
            <a:r>
              <a:rPr lang="en-US" sz="1500" b="1" u="sng" dirty="0">
                <a:solidFill>
                  <a:schemeClr val="bg1"/>
                </a:solidFill>
                <a:effectLst/>
              </a:rPr>
              <a:t>2</a:t>
            </a:r>
            <a:r>
              <a:rPr lang="en-US" sz="1500" dirty="0">
                <a:solidFill>
                  <a:schemeClr val="bg1"/>
                </a:solidFill>
                <a:effectLst/>
              </a:rPr>
              <a:t> times, etc. Group Times can be found on Course Finder under the Arts course. </a:t>
            </a:r>
          </a:p>
          <a:p>
            <a:pPr marL="285750" lvl="0" indent="-228600">
              <a:lnSpc>
                <a:spcPct val="90000"/>
              </a:lnSpc>
              <a:buFont typeface="Arial" panose="020B0604020202020204" pitchFamily="34" charset="0"/>
              <a:buChar char="•"/>
            </a:pPr>
            <a:r>
              <a:rPr lang="en-US" sz="1500" dirty="0">
                <a:solidFill>
                  <a:schemeClr val="bg1"/>
                </a:solidFill>
                <a:effectLst/>
              </a:rPr>
              <a:t>You will be further allocated into </a:t>
            </a:r>
            <a:r>
              <a:rPr lang="en-US" sz="1500" i="1" dirty="0">
                <a:solidFill>
                  <a:schemeClr val="bg1"/>
                </a:solidFill>
                <a:effectLst/>
              </a:rPr>
              <a:t>class groups</a:t>
            </a:r>
            <a:r>
              <a:rPr lang="en-US" sz="1500" dirty="0">
                <a:solidFill>
                  <a:schemeClr val="bg1"/>
                </a:solidFill>
                <a:effectLst/>
              </a:rPr>
              <a:t> (e.g. SK1051/A means you are in Group A which is on at Group 1 times). </a:t>
            </a:r>
            <a:r>
              <a:rPr lang="en-US" sz="1500" b="1" dirty="0">
                <a:solidFill>
                  <a:schemeClr val="bg1"/>
                </a:solidFill>
                <a:effectLst/>
              </a:rPr>
              <a:t>Looking at your </a:t>
            </a:r>
            <a:r>
              <a:rPr lang="en-US" sz="1500" b="1" dirty="0" err="1">
                <a:solidFill>
                  <a:schemeClr val="bg1"/>
                </a:solidFill>
                <a:effectLst/>
              </a:rPr>
              <a:t>personalised</a:t>
            </a:r>
            <a:r>
              <a:rPr lang="en-US" sz="1500" b="1" dirty="0">
                <a:solidFill>
                  <a:schemeClr val="bg1"/>
                </a:solidFill>
                <a:effectLst/>
              </a:rPr>
              <a:t> timetable will show which class you’ve been allocated to. As with any other module class group, please be aware that these are </a:t>
            </a:r>
            <a:r>
              <a:rPr lang="en-US" sz="1500" b="1" i="1" dirty="0">
                <a:solidFill>
                  <a:schemeClr val="bg1"/>
                </a:solidFill>
                <a:effectLst/>
              </a:rPr>
              <a:t>manually </a:t>
            </a:r>
            <a:r>
              <a:rPr lang="en-US" sz="1500" b="1" dirty="0">
                <a:solidFill>
                  <a:schemeClr val="bg1"/>
                </a:solidFill>
                <a:effectLst/>
              </a:rPr>
              <a:t>allocated, which can take 2-3 days and switching modules may result in switching groups. </a:t>
            </a:r>
          </a:p>
          <a:p>
            <a:pPr marL="285750" lvl="0" indent="-228600">
              <a:lnSpc>
                <a:spcPct val="90000"/>
              </a:lnSpc>
              <a:buFont typeface="Arial" panose="020B0604020202020204" pitchFamily="34" charset="0"/>
              <a:buChar char="•"/>
            </a:pPr>
            <a:r>
              <a:rPr lang="en-US" sz="1500" dirty="0">
                <a:solidFill>
                  <a:schemeClr val="bg1"/>
                </a:solidFill>
                <a:effectLst/>
              </a:rPr>
              <a:t>Class groups are all on at the same time, thus we will not be able to facilitate moves between classes.</a:t>
            </a:r>
          </a:p>
          <a:p>
            <a:pPr marL="285750" lvl="0" indent="-228600">
              <a:lnSpc>
                <a:spcPct val="90000"/>
              </a:lnSpc>
              <a:spcAft>
                <a:spcPts val="800"/>
              </a:spcAft>
              <a:buFont typeface="Arial" panose="020B0604020202020204" pitchFamily="34" charset="0"/>
              <a:buChar char="•"/>
            </a:pPr>
            <a:r>
              <a:rPr lang="en-US" sz="1500" dirty="0">
                <a:solidFill>
                  <a:schemeClr val="bg1"/>
                </a:solidFill>
                <a:effectLst/>
              </a:rPr>
              <a:t>If, for any reason, you need to move to a different group (e.g. SK1051 to SK1052), you will need to </a:t>
            </a:r>
            <a:r>
              <a:rPr lang="en-US" sz="1500" b="1" i="1" dirty="0">
                <a:solidFill>
                  <a:schemeClr val="bg1"/>
                </a:solidFill>
                <a:effectLst/>
              </a:rPr>
              <a:t>deregister</a:t>
            </a:r>
            <a:r>
              <a:rPr lang="en-US" sz="1500" dirty="0">
                <a:solidFill>
                  <a:schemeClr val="bg1"/>
                </a:solidFill>
                <a:effectLst/>
              </a:rPr>
              <a:t> from SK1051 and reregister for SK1052 through your </a:t>
            </a:r>
            <a:r>
              <a:rPr lang="en-US" sz="1500" b="1" dirty="0">
                <a:solidFill>
                  <a:schemeClr val="bg1"/>
                </a:solidFill>
                <a:effectLst/>
              </a:rPr>
              <a:t>Student Web</a:t>
            </a:r>
            <a:r>
              <a:rPr lang="en-US" sz="1500" dirty="0">
                <a:solidFill>
                  <a:schemeClr val="bg1"/>
                </a:solidFill>
                <a:effectLst/>
              </a:rPr>
              <a:t> (where you registered initially. </a:t>
            </a:r>
          </a:p>
          <a:p>
            <a:pPr indent="-228600">
              <a:lnSpc>
                <a:spcPct val="90000"/>
              </a:lnSpc>
              <a:buFont typeface="Arial" panose="020B0604020202020204" pitchFamily="34" charset="0"/>
              <a:buChar char="•"/>
            </a:pPr>
            <a:endParaRPr lang="en-US" sz="1500" dirty="0"/>
          </a:p>
        </p:txBody>
      </p:sp>
      <p:sp>
        <p:nvSpPr>
          <p:cNvPr id="2" name="TextBox 1">
            <a:extLst>
              <a:ext uri="{FF2B5EF4-FFF2-40B4-BE49-F238E27FC236}">
                <a16:creationId xmlns:a16="http://schemas.microsoft.com/office/drawing/2014/main" id="{7E8E50F3-BC07-7055-7C88-E1CD7A4EF9B6}"/>
              </a:ext>
            </a:extLst>
          </p:cNvPr>
          <p:cNvSpPr txBox="1"/>
          <p:nvPr/>
        </p:nvSpPr>
        <p:spPr>
          <a:xfrm>
            <a:off x="4911593" y="6492240"/>
            <a:ext cx="2293879" cy="553998"/>
          </a:xfrm>
          <a:prstGeom prst="rect">
            <a:avLst/>
          </a:prstGeom>
          <a:noFill/>
        </p:spPr>
        <p:txBody>
          <a:bodyPr wrap="square" rtlCol="0">
            <a:spAutoFit/>
          </a:bodyPr>
          <a:lstStyle/>
          <a:p>
            <a:pPr algn="ctr"/>
            <a:r>
              <a:rPr lang="en-IE" sz="1200" dirty="0">
                <a:solidFill>
                  <a:schemeClr val="tx1">
                    <a:lumMod val="50000"/>
                    <a:lumOff val="50000"/>
                  </a:schemeClr>
                </a:solidFill>
              </a:rPr>
              <a:t>V2 08/08/24</a:t>
            </a:r>
          </a:p>
          <a:p>
            <a:endParaRPr lang="en-IE" dirty="0"/>
          </a:p>
        </p:txBody>
      </p:sp>
    </p:spTree>
    <p:extLst>
      <p:ext uri="{BB962C8B-B14F-4D97-AF65-F5344CB8AC3E}">
        <p14:creationId xmlns:p14="http://schemas.microsoft.com/office/powerpoint/2010/main" val="1823674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8006C452EF5040BEB35655C375D535" ma:contentTypeVersion="17" ma:contentTypeDescription="Create a new document." ma:contentTypeScope="" ma:versionID="5088eec6136e133a86e09e36783a160d">
  <xsd:schema xmlns:xsd="http://www.w3.org/2001/XMLSchema" xmlns:xs="http://www.w3.org/2001/XMLSchema" xmlns:p="http://schemas.microsoft.com/office/2006/metadata/properties" xmlns:ns3="1165cbe6-6d36-4fb1-af3c-1221511f7171" xmlns:ns4="4652c066-45c0-45cf-860d-ed970874fb09" targetNamespace="http://schemas.microsoft.com/office/2006/metadata/properties" ma:root="true" ma:fieldsID="6c42e5b8639e5b78962e601ebc63c33f" ns3:_="" ns4:_="">
    <xsd:import namespace="1165cbe6-6d36-4fb1-af3c-1221511f7171"/>
    <xsd:import namespace="4652c066-45c0-45cf-860d-ed970874fb0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65cbe6-6d36-4fb1-af3c-1221511f71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52c066-45c0-45cf-860d-ed970874fb0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165cbe6-6d36-4fb1-af3c-1221511f7171" xsi:nil="true"/>
  </documentManagement>
</p:properties>
</file>

<file path=customXml/itemProps1.xml><?xml version="1.0" encoding="utf-8"?>
<ds:datastoreItem xmlns:ds="http://schemas.openxmlformats.org/officeDocument/2006/customXml" ds:itemID="{D2FADA7B-D60A-46AE-B528-3F149C7F7360}">
  <ds:schemaRefs>
    <ds:schemaRef ds:uri="http://schemas.microsoft.com/sharepoint/v3/contenttype/forms"/>
  </ds:schemaRefs>
</ds:datastoreItem>
</file>

<file path=customXml/itemProps2.xml><?xml version="1.0" encoding="utf-8"?>
<ds:datastoreItem xmlns:ds="http://schemas.openxmlformats.org/officeDocument/2006/customXml" ds:itemID="{EF35A3A2-D962-471E-8AF9-4FAA32A99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65cbe6-6d36-4fb1-af3c-1221511f7171"/>
    <ds:schemaRef ds:uri="4652c066-45c0-45cf-860d-ed970874fb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5E9A66-89BF-4AFE-AC97-887C13CD475B}">
  <ds:schemaRefs>
    <ds:schemaRef ds:uri="4652c066-45c0-45cf-860d-ed970874fb09"/>
    <ds:schemaRef ds:uri="http://purl.org/dc/dcmitype/"/>
    <ds:schemaRef ds:uri="http://schemas.openxmlformats.org/package/2006/metadata/core-properties"/>
    <ds:schemaRef ds:uri="http://www.w3.org/XML/1998/namespace"/>
    <ds:schemaRef ds:uri="http://schemas.microsoft.com/office/2006/documentManagement/types"/>
    <ds:schemaRef ds:uri="http://purl.org/dc/elements/1.1/"/>
    <ds:schemaRef ds:uri="1165cbe6-6d36-4fb1-af3c-1221511f717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2131</Words>
  <Application>Microsoft Office PowerPoint</Application>
  <PresentationFormat>Widescreen</PresentationFormat>
  <Paragraphs>94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Nolan</dc:creator>
  <cp:lastModifiedBy>Rachel Nolan</cp:lastModifiedBy>
  <cp:revision>4</cp:revision>
  <dcterms:created xsi:type="dcterms:W3CDTF">2023-09-06T14:09:58Z</dcterms:created>
  <dcterms:modified xsi:type="dcterms:W3CDTF">2024-08-09T13:26:12Z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0x0101002B8006C452EF5040BEB35655C375D535</vt:lpwstr>
  </property>
</Properties>
</file>