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0" r:id="rId5"/>
    <p:sldId id="278" r:id="rId6"/>
    <p:sldId id="258" r:id="rId7"/>
    <p:sldId id="368" r:id="rId8"/>
    <p:sldId id="270" r:id="rId9"/>
    <p:sldId id="272" r:id="rId10"/>
    <p:sldId id="366" r:id="rId11"/>
    <p:sldId id="277" r:id="rId12"/>
    <p:sldId id="3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741431-4A84-9B14-5EC3-6C0FEBCAF266}" name="Ryan, Caroline P (Dublin)" initials="R(" userId="S::ryancp@state.gov::5dcc3674-836d-487c-8f3b-d34d7849630f" providerId="AD"/>
  <p188:author id="{99743851-3741-2513-AB95-42C411197B1B}" name="Ryan, Caroline P (Dublin)" initials="CR" userId="S::RyanCP@state.gov::5dcc3674-836d-487c-8f3b-d34d7849630f" providerId="AD"/>
  <p188:author id="{C97D94BB-E3E2-CE08-9139-8E640F58AA7C}" name="Villar, Robert (Dublin)" initials="V(" userId="S::villarr@state.gov::8ad6b236-4af3-4db2-907b-75d93e4ed7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125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DFA29-9E78-4808-B88A-E5D9540224A3}" type="datetimeFigureOut">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DE509-4E1E-4A0E-B6BA-5FC90277CABC}" type="slidenum">
              <a:t>‹#›</a:t>
            </a:fld>
            <a:endParaRPr lang="en-US"/>
          </a:p>
        </p:txBody>
      </p:sp>
    </p:spTree>
    <p:extLst>
      <p:ext uri="{BB962C8B-B14F-4D97-AF65-F5344CB8AC3E}">
        <p14:creationId xmlns:p14="http://schemas.microsoft.com/office/powerpoint/2010/main" val="136600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cc02.safelinks.protection.outlook.com/?url=http%3A%2F%2Fwww.touristsos.ie%2F&amp;data=05%7C02%7CACSDublin%40state.gov%7Cc9e67482af9f4a6ad61508dc8478abbb%7C66cf50745afe48d1a691a12b2121f44b%7C0%7C0%7C638530901024407684%7CUnknown%7CTWFpbGZsb3d8eyJWIjoiMC4wLjAwMDAiLCJQIjoiV2luMzIiLCJBTiI6Ik1haWwiLCJXVCI6Mn0%3D%7C0%7C%7C%7C&amp;sdata=kWg8D9YrITMw8LlqOaoQOr3N7Y4Wd4mY4jyAP7Kjzb0%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a:t>The U.S. Embassy is located in south Dublin</a:t>
            </a:r>
          </a:p>
          <a:p>
            <a:pPr marL="285750" indent="-285750">
              <a:buFont typeface="Symbol"/>
              <a:buChar char="•"/>
            </a:pPr>
            <a:r>
              <a:rPr lang="en-US">
                <a:cs typeface="Calibri"/>
              </a:rPr>
              <a:t>As you can see it is a unique building, if getting a taxi any taxi driver will be able to bring you to it. </a:t>
            </a:r>
          </a:p>
          <a:p>
            <a:endParaRPr lang="en-US">
              <a:cs typeface="Calibri"/>
            </a:endParaRPr>
          </a:p>
        </p:txBody>
      </p:sp>
      <p:sp>
        <p:nvSpPr>
          <p:cNvPr id="4" name="Slide Number Placeholder 3"/>
          <p:cNvSpPr>
            <a:spLocks noGrp="1"/>
          </p:cNvSpPr>
          <p:nvPr>
            <p:ph type="sldNum" sz="quarter" idx="5"/>
          </p:nvPr>
        </p:nvSpPr>
        <p:spPr/>
        <p:txBody>
          <a:bodyPr/>
          <a:lstStyle/>
          <a:p>
            <a:fld id="{A7ADE509-4E1E-4A0E-B6BA-5FC90277CABC}" type="slidenum">
              <a:t>2</a:t>
            </a:fld>
            <a:endParaRPr lang="en-US"/>
          </a:p>
        </p:txBody>
      </p:sp>
    </p:spTree>
    <p:extLst>
      <p:ext uri="{BB962C8B-B14F-4D97-AF65-F5344CB8AC3E}">
        <p14:creationId xmlns:p14="http://schemas.microsoft.com/office/powerpoint/2010/main" val="148860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a:t>Our website is ie.usembassy.gov, here you will find all of the information on the services we provide for U.S. citizens in Ireland. </a:t>
            </a:r>
          </a:p>
          <a:p>
            <a:pPr marL="285750" indent="-285750">
              <a:buFont typeface="Symbol"/>
              <a:buChar char="•"/>
            </a:pPr>
            <a:r>
              <a:rPr lang="en-US"/>
              <a:t>When accessing the menu you will find pages for passport applications, U.S. citizen services and </a:t>
            </a:r>
            <a:r>
              <a:rPr lang="en-US" err="1"/>
              <a:t>notarials</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A7ADE509-4E1E-4A0E-B6BA-5FC90277CABC}" type="slidenum">
              <a:t>3</a:t>
            </a:fld>
            <a:endParaRPr lang="en-US"/>
          </a:p>
        </p:txBody>
      </p:sp>
    </p:spTree>
    <p:extLst>
      <p:ext uri="{BB962C8B-B14F-4D97-AF65-F5344CB8AC3E}">
        <p14:creationId xmlns:p14="http://schemas.microsoft.com/office/powerpoint/2010/main" val="391830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a:t>When accessing the menu you will find pages for passport applications, U.S. citizen services and </a:t>
            </a:r>
            <a:r>
              <a:rPr lang="en-US" err="1"/>
              <a:t>notarials</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A7ADE509-4E1E-4A0E-B6BA-5FC90277CABC}" type="slidenum">
              <a:t>4</a:t>
            </a:fld>
            <a:endParaRPr lang="en-US"/>
          </a:p>
        </p:txBody>
      </p:sp>
    </p:spTree>
    <p:extLst>
      <p:ext uri="{BB962C8B-B14F-4D97-AF65-F5344CB8AC3E}">
        <p14:creationId xmlns:p14="http://schemas.microsoft.com/office/powerpoint/2010/main" val="12607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dirty="0"/>
              <a:t> Passport services.  Passports are your ticket to seeing the world. It is important to note that different countries have different requirements for U.S. Citizens to enter them.</a:t>
            </a:r>
            <a:endParaRPr lang="en-US" dirty="0">
              <a:cs typeface="Calibri"/>
            </a:endParaRPr>
          </a:p>
          <a:p>
            <a:pPr marL="342900" lvl="1" indent="-171450">
              <a:buFont typeface="Courier New" panose="02070309020205020404" pitchFamily="49" charset="0"/>
              <a:buChar char="o"/>
            </a:pPr>
            <a:r>
              <a:rPr lang="en-US" dirty="0"/>
              <a:t>Many countries require either 3 or 6 months validity from the date of departure on your U.S. passport. If you are planning to do some traveling while in Ireland, we strongly recommend you check the requirements of the country you are travelling to.  </a:t>
            </a:r>
            <a:endParaRPr lang="en-US" dirty="0">
              <a:cs typeface="Calibri"/>
            </a:endParaRPr>
          </a:p>
          <a:p>
            <a:pPr marL="342900" lvl="1" indent="-171450">
              <a:buFont typeface="Courier New" panose="02070309020205020404" pitchFamily="49" charset="0"/>
              <a:buChar char="o"/>
            </a:pPr>
            <a:r>
              <a:rPr lang="en-US" dirty="0"/>
              <a:t>All the instruction to renew a U.S. passport can be found on our website. You will need to complete the online application and pay your fees.</a:t>
            </a:r>
            <a:endParaRPr lang="en-US" dirty="0">
              <a:cs typeface="Calibri"/>
            </a:endParaRPr>
          </a:p>
          <a:p>
            <a:pPr marL="171450" indent="-171450">
              <a:buFont typeface="Courier New" panose="02070309020205020404" pitchFamily="49" charset="0"/>
              <a:buChar char="o"/>
            </a:pPr>
            <a:endParaRPr lang="en-US"/>
          </a:p>
          <a:p>
            <a:pPr marL="171450" indent="-171450">
              <a:buFont typeface="Courier New" panose="02070309020205020404" pitchFamily="49" charset="0"/>
              <a:buChar char="o"/>
            </a:pPr>
            <a:r>
              <a:rPr lang="en-US" dirty="0">
                <a:cs typeface="Calibri" panose="020F0502020204030204"/>
              </a:rPr>
              <a:t>Emergency Passport: If you lose your passport, and need to travel within a few weeks, you can apply for an emergency passport at the U.S. Embassy. </a:t>
            </a:r>
          </a:p>
          <a:p>
            <a:pPr marL="171450" indent="-171450">
              <a:buFont typeface="Courier New" panose="02070309020205020404" pitchFamily="49" charset="0"/>
              <a:buChar char="o"/>
            </a:pPr>
            <a:r>
              <a:rPr lang="en-US" dirty="0">
                <a:cs typeface="Calibri" panose="020F0502020204030204"/>
              </a:rPr>
              <a:t>These passports are only good for a year. It is important to note that an emergency passport is primarily for return to the U.S., although many countries do accept this passport there are a number that do not. </a:t>
            </a:r>
          </a:p>
          <a:p>
            <a:pPr marL="342900" lvl="1" indent="-171450">
              <a:buFont typeface="Courier New" panose="02070309020205020404" pitchFamily="49" charset="0"/>
              <a:buChar char="o"/>
            </a:pPr>
            <a:r>
              <a:rPr lang="en-US" dirty="0">
                <a:cs typeface="Calibri" panose="020F0502020204030204"/>
              </a:rPr>
              <a:t>To apply for an emergency passport, you will need to visit our website, ie.usembassy.gov and schedule a passport appointment. There are clear instructions on our website on the passport page explaining what to bring to your appointment.  </a:t>
            </a:r>
            <a:r>
              <a:rPr lang="en-US" dirty="0"/>
              <a:t>You will need to complete the online application and pay your fees.</a:t>
            </a:r>
            <a:endParaRPr lang="en-US" dirty="0">
              <a:cs typeface="Calibri" panose="020F0502020204030204"/>
            </a:endParaRPr>
          </a:p>
          <a:p>
            <a:pPr marL="628650" lvl="1" indent="-171450">
              <a:buFont typeface="Courier New" panose="02070309020205020404" pitchFamily="49" charset="0"/>
              <a:buChar char="o"/>
            </a:pPr>
            <a:endParaRPr lang="en-US">
              <a:cs typeface="Calibri" panose="020F0502020204030204"/>
            </a:endParaRPr>
          </a:p>
          <a:p>
            <a:pPr marL="171450" lvl="1" indent="-171450">
              <a:buFont typeface="Courier New" panose="02070309020205020404" pitchFamily="49" charset="0"/>
              <a:buChar char="o"/>
            </a:pPr>
            <a:r>
              <a:rPr lang="en-US" dirty="0"/>
              <a:t>Notary Services: Should you need a notary service while you are abroad, perhaps to give power of attorney to someone or if you are buying a house! this can be completed at the U.S. Embassy.</a:t>
            </a:r>
            <a:endParaRPr lang="en-US" dirty="0">
              <a:cs typeface="Calibri"/>
            </a:endParaRPr>
          </a:p>
          <a:p>
            <a:pPr lvl="2" indent="-171450">
              <a:buFont typeface="Courier New" panose="02070309020205020404" pitchFamily="49" charset="0"/>
              <a:buChar char="o"/>
            </a:pPr>
            <a:r>
              <a:rPr lang="en-US" dirty="0"/>
              <a:t>As with passport applications you do need an appointment for this service and there is a page on our website dedicated to Notaries where you can schedule an appointment. </a:t>
            </a:r>
            <a:endParaRPr lang="en-US" dirty="0">
              <a:cs typeface="Calibri"/>
            </a:endParaRPr>
          </a:p>
          <a:p>
            <a:pPr marL="171450" lvl="1" indent="-171450">
              <a:buFont typeface="Courier New" panose="02070309020205020404" pitchFamily="49" charset="0"/>
              <a:buChar char="o"/>
            </a:pPr>
            <a:endParaRPr lang="en-US"/>
          </a:p>
          <a:p>
            <a:pPr marL="171450" lvl="1" indent="-171450">
              <a:buFont typeface="Courier New" panose="02070309020205020404" pitchFamily="49" charset="0"/>
              <a:buChar char="o"/>
            </a:pPr>
            <a:r>
              <a:rPr lang="en-US" dirty="0"/>
              <a:t>Privacy Act: The Privacy Act prohibits us from speaking with anyone about you or your situation without written consent from you. For example, should a parent or guardian contact us as they have not heard from you for a while we cannot give them any information about you without your permission. </a:t>
            </a:r>
            <a:endParaRPr lang="en-US" dirty="0">
              <a:cs typeface="Calibri"/>
            </a:endParaRPr>
          </a:p>
          <a:p>
            <a:pPr marL="171450" lvl="1" indent="-171450">
              <a:buFont typeface="Courier New" panose="02070309020205020404" pitchFamily="49" charset="0"/>
              <a:buChar char="o"/>
            </a:pPr>
            <a:endParaRPr lang="en-US"/>
          </a:p>
          <a:p>
            <a:pPr marL="171450" lvl="1" indent="-171450">
              <a:buFont typeface="Courier New" panose="02070309020205020404" pitchFamily="49" charset="0"/>
              <a:buChar char="o"/>
            </a:pPr>
            <a:r>
              <a:rPr lang="en-US" dirty="0"/>
              <a:t>Arrested Overseas:  If arrested while in Ireland, you should notify the U.S. Embassy. </a:t>
            </a:r>
            <a:endParaRPr lang="en-US" dirty="0">
              <a:cs typeface="Calibri"/>
            </a:endParaRPr>
          </a:p>
          <a:p>
            <a:pPr marL="628650" lvl="2" indent="-171450">
              <a:buFont typeface="Courier New" panose="02070309020205020404" pitchFamily="49" charset="0"/>
              <a:buChar char="o"/>
            </a:pPr>
            <a:r>
              <a:rPr lang="en-US" dirty="0"/>
              <a:t>We can visit you in jail to ensure you are receiving appropriate treatment under the Geneva Convention. We can supply you with a list of lawyers in Ireland. If you wish for us to contact your family, we can do so after receiving your written consent. </a:t>
            </a:r>
            <a:endParaRPr lang="en-US" dirty="0">
              <a:cs typeface="Calibri"/>
            </a:endParaRPr>
          </a:p>
          <a:p>
            <a:pPr marL="628650" lvl="2" indent="-171450">
              <a:buFont typeface="Courier New" panose="02070309020205020404" pitchFamily="49" charset="0"/>
              <a:buChar char="o"/>
            </a:pPr>
            <a:r>
              <a:rPr lang="en-US" dirty="0">
                <a:cs typeface="Calibri"/>
              </a:rPr>
              <a:t>We cannot work with law enforcement on your behalf to have you released or provide you with legal advice. </a:t>
            </a:r>
          </a:p>
          <a:p>
            <a:pPr marL="285750" lvl="1" indent="-285750">
              <a:buFont typeface="Courier New"/>
              <a:buChar char="○"/>
            </a:pPr>
            <a:endParaRPr lang="en-US"/>
          </a:p>
          <a:p>
            <a:pPr marL="285750" indent="-285750">
              <a:buFont typeface="Courier New" panose="02070309020205020404" pitchFamily="49" charset="0"/>
              <a:buChar char="o"/>
            </a:pPr>
            <a:r>
              <a:rPr lang="en-US" dirty="0"/>
              <a:t>Victim of Crime:  You should file a report with the police service in Ireland, An Garda. If you need assistance from the Embassy, you can reach out to us through our website. As we have covered if you would like us to contact family or friends, we just need written consent. </a:t>
            </a:r>
            <a:endParaRPr lang="en-US" dirty="0">
              <a:cs typeface="Calibri"/>
            </a:endParaRPr>
          </a:p>
          <a:p>
            <a:pPr marL="742950" lvl="1" indent="-285750">
              <a:buFont typeface="Courier New" panose="02070309020205020404" pitchFamily="49" charset="0"/>
              <a:buChar char="o"/>
            </a:pPr>
            <a:r>
              <a:rPr lang="en-US" dirty="0"/>
              <a:t>There are local resources also available for you: </a:t>
            </a:r>
            <a:endParaRPr lang="en-US" dirty="0">
              <a:cs typeface="Calibri"/>
            </a:endParaRPr>
          </a:p>
          <a:p>
            <a:pPr marL="1200150" lvl="2" indent="-285750">
              <a:buFont typeface="Courier New" panose="02070309020205020404" pitchFamily="49" charset="0"/>
              <a:buChar char="o"/>
            </a:pPr>
            <a:r>
              <a:rPr lang="en-US" dirty="0"/>
              <a:t>School resources </a:t>
            </a:r>
            <a:endParaRPr lang="en-US" dirty="0">
              <a:cs typeface="Calibri"/>
            </a:endParaRPr>
          </a:p>
          <a:p>
            <a:pPr marL="1200150" lvl="2" indent="-285750">
              <a:buFont typeface="Courier New" panose="02070309020205020404" pitchFamily="49" charset="0"/>
              <a:buChar char="o"/>
            </a:pPr>
            <a:r>
              <a:rPr lang="en-US" dirty="0"/>
              <a:t>Tourist Assistance Services (Tourist SOS) </a:t>
            </a:r>
            <a:r>
              <a:rPr lang="en-US" sz="1800" b="0" i="0" dirty="0">
                <a:solidFill>
                  <a:srgbClr val="242424"/>
                </a:solidFill>
                <a:effectLst/>
                <a:highlight>
                  <a:srgbClr val="FFFFFF"/>
                </a:highlight>
                <a:latin typeface="Arial"/>
                <a:cs typeface="Arial"/>
              </a:rPr>
              <a:t> </a:t>
            </a:r>
            <a:r>
              <a:rPr lang="en-US" sz="1800" b="0" i="0" u="sng" dirty="0">
                <a:solidFill>
                  <a:srgbClr val="0563C1"/>
                </a:solidFill>
                <a:effectLst/>
                <a:highlight>
                  <a:srgbClr val="FFFFFF"/>
                </a:highlight>
                <a:latin typeface="Arial"/>
                <a:cs typeface="Arial"/>
                <a:hlinkClick r:id="rId3" tooltip="Original URL: http://www.touristsos.ie/. Click or tap if you trust this link."/>
              </a:rPr>
              <a:t>www.touristsos.ie</a:t>
            </a:r>
            <a:endParaRPr lang="en-US" dirty="0">
              <a:latin typeface="Arial"/>
              <a:cs typeface="Arial"/>
            </a:endParaRPr>
          </a:p>
          <a:p>
            <a:pPr marL="1200150" lvl="2" indent="-285750">
              <a:buFont typeface="Courier New" panose="02070309020205020404" pitchFamily="49" charset="0"/>
              <a:buChar char="o"/>
            </a:pPr>
            <a:r>
              <a:rPr lang="en-US" dirty="0"/>
              <a:t>Dublin Rape Crisis Centre www.drcc.ie </a:t>
            </a:r>
            <a:endParaRPr lang="en-US" dirty="0">
              <a:cs typeface="Calibri"/>
            </a:endParaRPr>
          </a:p>
          <a:p>
            <a:pPr marL="1200150" lvl="2"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dirty="0"/>
              <a:t>Absentee Voting: U.S. citizens who are 18 or older are eligible to vote in Federal elections while abroad. </a:t>
            </a:r>
          </a:p>
          <a:p>
            <a:pPr marL="742950" lvl="1" indent="-285750">
              <a:buFont typeface="Courier New" panose="02070309020205020404" pitchFamily="49" charset="0"/>
              <a:buChar char="o"/>
            </a:pPr>
            <a:r>
              <a:rPr lang="en-US" dirty="0"/>
              <a:t>You need to register to vote and request your ballot on www.fvap.gov, you will have to register annually. </a:t>
            </a:r>
          </a:p>
          <a:p>
            <a:pPr marL="742950" lvl="1" indent="-285750">
              <a:buFont typeface="Courier New" panose="02070309020205020404" pitchFamily="49" charset="0"/>
              <a:buChar char="o"/>
            </a:pPr>
            <a:r>
              <a:rPr lang="en-US" dirty="0"/>
              <a:t>Your ballot will be received at least 45 days before an election and will include a preaddressed envelope to return your ballot. </a:t>
            </a:r>
          </a:p>
          <a:p>
            <a:pPr marL="742950" lvl="1" indent="-285750">
              <a:buFont typeface="Courier New" panose="02070309020205020404" pitchFamily="49" charset="0"/>
              <a:buChar char="o"/>
            </a:pPr>
            <a:r>
              <a:rPr lang="en-US" dirty="0"/>
              <a:t>Although you can bring this ballot to the U.S. Embassy to be returned through the Diplomatic ouch the quicker way to return your ballot is to send it through the Irish Postal system and pay for the international postage. </a:t>
            </a:r>
            <a:endParaRPr lang="en-US" dirty="0">
              <a:cs typeface="Calibri" panose="020F0502020204030204"/>
            </a:endParaRPr>
          </a:p>
          <a:p>
            <a:pPr marL="285750" indent="-285750">
              <a:buFont typeface="Symbol"/>
              <a:buChar char="•"/>
            </a:pPr>
            <a:endParaRPr lang="en-US"/>
          </a:p>
          <a:p>
            <a:pPr marL="285750" indent="-285750">
              <a:buFont typeface="Courier New" panose="02070309020205020404" pitchFamily="49" charset="0"/>
              <a:buChar char="o"/>
            </a:pPr>
            <a:r>
              <a:rPr lang="en-US" dirty="0"/>
              <a:t>Irish Immigration: The U.S. Embassy cannot advise you on or help you with the process for Irish Immigration. For any questions on this process, you must visit www.irishimmigration.ie.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7ADE509-4E1E-4A0E-B6BA-5FC90277CABC}" type="slidenum">
              <a:t>5</a:t>
            </a:fld>
            <a:endParaRPr lang="en-US"/>
          </a:p>
        </p:txBody>
      </p:sp>
    </p:spTree>
    <p:extLst>
      <p:ext uri="{BB962C8B-B14F-4D97-AF65-F5344CB8AC3E}">
        <p14:creationId xmlns:p14="http://schemas.microsoft.com/office/powerpoint/2010/main" val="418318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t>Here you will find information on:</a:t>
            </a:r>
          </a:p>
          <a:p>
            <a:pPr marL="742950" lvl="1" indent="-285750">
              <a:buFont typeface="Symbol"/>
              <a:buChar char="•"/>
            </a:pPr>
            <a:r>
              <a:rPr lang="en-US" dirty="0"/>
              <a:t>Under “Before you go” you will find: </a:t>
            </a:r>
            <a:endParaRPr lang="en-US" dirty="0">
              <a:cs typeface="Calibri"/>
            </a:endParaRPr>
          </a:p>
          <a:p>
            <a:pPr marL="1200150" lvl="2" indent="-285750">
              <a:buFont typeface="Symbol"/>
              <a:buChar char="•"/>
            </a:pPr>
            <a:r>
              <a:rPr lang="en-US" dirty="0"/>
              <a:t>Smart Traveler Enrollment Program (STEP): it is recommended you register in this program to ensure the Embassy knows that you are in the country and allows us to send you routine messages and alerts about the country you are in</a:t>
            </a:r>
            <a:endParaRPr lang="en-US" dirty="0">
              <a:cs typeface="Calibri"/>
            </a:endParaRPr>
          </a:p>
          <a:p>
            <a:pPr marL="1200150" lvl="2" indent="-285750">
              <a:buFont typeface="Symbol"/>
              <a:buChar char="•"/>
            </a:pPr>
            <a:r>
              <a:rPr lang="en-US" dirty="0"/>
              <a:t>Traveler Information; There is a dedicated section to U.S. Students abroad </a:t>
            </a:r>
            <a:endParaRPr lang="en-US" dirty="0">
              <a:cs typeface="Calibri"/>
            </a:endParaRPr>
          </a:p>
          <a:p>
            <a:pPr marL="742950" lvl="1" indent="-285750">
              <a:buFont typeface="Symbol"/>
              <a:buChar char="•"/>
            </a:pPr>
            <a:r>
              <a:rPr lang="en-US" dirty="0"/>
              <a:t>International Travel – You can search by the country you wish to travel to. This area will give you the requirements to travel to the country and any pertinent information about the country. </a:t>
            </a:r>
            <a:endParaRPr lang="en-US" dirty="0">
              <a:cs typeface="Calibri" panose="020F0502020204030204"/>
            </a:endParaRPr>
          </a:p>
          <a:p>
            <a:pPr marL="742950" lvl="1" indent="-285750">
              <a:buFont typeface="Symbol"/>
              <a:buChar char="•"/>
            </a:pPr>
            <a:endParaRPr lang="en-US" dirty="0">
              <a:cs typeface="Calibri" panose="020F0502020204030204"/>
            </a:endParaRPr>
          </a:p>
          <a:p>
            <a:pPr marL="742950" lvl="1" indent="-285750">
              <a:buFont typeface="Symbol"/>
              <a:buChar char="•"/>
            </a:pPr>
            <a:r>
              <a:rPr lang="en-US" dirty="0">
                <a:cs typeface="Calibri" panose="020F0502020204030204"/>
              </a:rPr>
              <a:t>Insert random travel advisory to random European country.</a:t>
            </a:r>
            <a:endParaRPr lang="en-US">
              <a:cs typeface="Calibri"/>
            </a:endParaRPr>
          </a:p>
          <a:p>
            <a:endParaRPr lang="en-US"/>
          </a:p>
          <a:p>
            <a:pPr marL="285750" indent="-285750">
              <a:buFont typeface="Symbol"/>
              <a:buChar char="•"/>
            </a:pPr>
            <a:r>
              <a:rPr lang="en-US" dirty="0"/>
              <a:t>Apart from what is noted above there is a wealth of information on this website that you may find useful.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7ADE509-4E1E-4A0E-B6BA-5FC90277CABC}" type="slidenum">
              <a:t>6</a:t>
            </a:fld>
            <a:endParaRPr lang="en-US"/>
          </a:p>
        </p:txBody>
      </p:sp>
    </p:spTree>
    <p:extLst>
      <p:ext uri="{BB962C8B-B14F-4D97-AF65-F5344CB8AC3E}">
        <p14:creationId xmlns:p14="http://schemas.microsoft.com/office/powerpoint/2010/main" val="161057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Stay connected with us through our social media handle @usembassydublin and follow us for the most up-to-date information! </a:t>
            </a:r>
          </a:p>
        </p:txBody>
      </p:sp>
      <p:sp>
        <p:nvSpPr>
          <p:cNvPr id="4" name="Slide Number Placeholder 3"/>
          <p:cNvSpPr>
            <a:spLocks noGrp="1"/>
          </p:cNvSpPr>
          <p:nvPr>
            <p:ph type="sldNum" sz="quarter" idx="10"/>
          </p:nvPr>
        </p:nvSpPr>
        <p:spPr/>
        <p:txBody>
          <a:bodyPr/>
          <a:lstStyle/>
          <a:p>
            <a:fld id="{4992F53B-CD13-4FCF-BB36-00E061225BFB}" type="slidenum">
              <a:rPr lang="en-US" smtClean="0"/>
              <a:t>7</a:t>
            </a:fld>
            <a:endParaRPr lang="en-US"/>
          </a:p>
        </p:txBody>
      </p:sp>
    </p:spTree>
    <p:extLst>
      <p:ext uri="{BB962C8B-B14F-4D97-AF65-F5344CB8AC3E}">
        <p14:creationId xmlns:p14="http://schemas.microsoft.com/office/powerpoint/2010/main" val="170537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dirty="0"/>
              <a:t>As you are all in Ireland to study abroad you may be interested in a career in the Foreign Service. A job which allows you to travel, experience other cultures and help U.S. Citizens! </a:t>
            </a:r>
            <a:endParaRPr lang="en-US"/>
          </a:p>
          <a:p>
            <a:pPr marL="285750" indent="-285750">
              <a:buFont typeface="Symbol"/>
              <a:buChar char="•"/>
            </a:pPr>
            <a:endParaRPr lang="en-US" dirty="0"/>
          </a:p>
          <a:p>
            <a:pPr marL="285750" lvl="1" indent="-285750">
              <a:buFont typeface="Courier New"/>
              <a:buChar char="○"/>
            </a:pPr>
            <a:r>
              <a:rPr lang="en-US" dirty="0"/>
              <a:t>The mission of a U.S. diplomat in the Foreign Service is to promote peace, support prosperity, and protect American citizens while advancing the interests of the U.S. abroad.</a:t>
            </a:r>
            <a:endParaRPr lang="en-US" dirty="0">
              <a:cs typeface="Calibri" panose="020F0502020204030204"/>
            </a:endParaRPr>
          </a:p>
          <a:p>
            <a:pPr marL="285750" lvl="1" indent="-285750">
              <a:buFont typeface="Courier New"/>
              <a:buChar char="○"/>
            </a:pPr>
            <a:endParaRPr lang="en-US" dirty="0">
              <a:cs typeface="Calibri" panose="020F0502020204030204"/>
            </a:endParaRPr>
          </a:p>
          <a:p>
            <a:pPr marL="285750" lvl="1" indent="-285750">
              <a:buFont typeface="Courier New"/>
              <a:buChar char="○"/>
            </a:pPr>
            <a:r>
              <a:rPr lang="en-US" dirty="0">
                <a:cs typeface="Calibri" panose="020F0502020204030204"/>
              </a:rPr>
              <a:t>There is a place for everyone in the foreign service, regardless of your interests</a:t>
            </a:r>
          </a:p>
          <a:p>
            <a:pPr marL="285750" lvl="1" indent="-285750">
              <a:buFont typeface="Courier New"/>
              <a:buChar char="○"/>
            </a:pPr>
            <a:endParaRPr lang="en-US"/>
          </a:p>
          <a:p>
            <a:pPr marL="285750" lvl="1" indent="-285750">
              <a:buFont typeface="Courier New"/>
              <a:buChar char="○"/>
            </a:pPr>
            <a:r>
              <a:rPr lang="en-US" dirty="0"/>
              <a:t>Online application: Foreign service officer assessment (FSOA) </a:t>
            </a:r>
          </a:p>
          <a:p>
            <a:pPr marL="0" lvl="1"/>
            <a:endParaRPr lang="en-US">
              <a:cs typeface="Calibri" panose="020F0502020204030204"/>
            </a:endParaRPr>
          </a:p>
          <a:p>
            <a:pPr marL="0" lvl="1"/>
            <a:endParaRPr lang="en-US">
              <a:cs typeface="Calibri" panose="020F0502020204030204"/>
            </a:endParaRPr>
          </a:p>
        </p:txBody>
      </p:sp>
      <p:sp>
        <p:nvSpPr>
          <p:cNvPr id="4" name="Slide Number Placeholder 3"/>
          <p:cNvSpPr>
            <a:spLocks noGrp="1"/>
          </p:cNvSpPr>
          <p:nvPr>
            <p:ph type="sldNum" sz="quarter" idx="5"/>
          </p:nvPr>
        </p:nvSpPr>
        <p:spPr/>
        <p:txBody>
          <a:bodyPr/>
          <a:lstStyle/>
          <a:p>
            <a:fld id="{A7ADE509-4E1E-4A0E-B6BA-5FC90277CABC}" type="slidenum">
              <a:t>8</a:t>
            </a:fld>
            <a:endParaRPr lang="en-US"/>
          </a:p>
        </p:txBody>
      </p:sp>
    </p:spTree>
    <p:extLst>
      <p:ext uri="{BB962C8B-B14F-4D97-AF65-F5344CB8AC3E}">
        <p14:creationId xmlns:p14="http://schemas.microsoft.com/office/powerpoint/2010/main" val="75065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ADE509-4E1E-4A0E-B6BA-5FC90277CABC}" type="slidenum">
              <a:rPr lang="en-US" smtClean="0"/>
              <a:t>9</a:t>
            </a:fld>
            <a:endParaRPr lang="en-US"/>
          </a:p>
        </p:txBody>
      </p:sp>
    </p:spTree>
    <p:extLst>
      <p:ext uri="{BB962C8B-B14F-4D97-AF65-F5344CB8AC3E}">
        <p14:creationId xmlns:p14="http://schemas.microsoft.com/office/powerpoint/2010/main" val="342116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rrow&#10;&#10;Description automatically generated with low confidence">
            <a:extLst>
              <a:ext uri="{FF2B5EF4-FFF2-40B4-BE49-F238E27FC236}">
                <a16:creationId xmlns:a16="http://schemas.microsoft.com/office/drawing/2014/main" id="{6CB60A43-8BFF-CD60-EFA2-FCE132D959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9215"/>
          <a:stretch/>
        </p:blipFill>
        <p:spPr>
          <a:xfrm>
            <a:off x="13856" y="0"/>
            <a:ext cx="12191998" cy="6858000"/>
          </a:xfrm>
          <a:prstGeom prst="rect">
            <a:avLst/>
          </a:prstGeom>
        </p:spPr>
      </p:pic>
    </p:spTree>
    <p:extLst>
      <p:ext uri="{BB962C8B-B14F-4D97-AF65-F5344CB8AC3E}">
        <p14:creationId xmlns:p14="http://schemas.microsoft.com/office/powerpoint/2010/main" val="24596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74559"/>
          <a:stretch/>
        </p:blipFill>
        <p:spPr>
          <a:xfrm>
            <a:off x="13855" y="-6773"/>
            <a:ext cx="12178145" cy="3408064"/>
          </a:xfrm>
          <a:prstGeom prst="rect">
            <a:avLst/>
          </a:prstGeom>
        </p:spPr>
      </p:pic>
      <p:sp>
        <p:nvSpPr>
          <p:cNvPr id="6" name="Rectangle 5"/>
          <p:cNvSpPr/>
          <p:nvPr userDrawn="1"/>
        </p:nvSpPr>
        <p:spPr>
          <a:xfrm>
            <a:off x="5016500" y="6668837"/>
            <a:ext cx="1955800" cy="176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24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49118"/>
          <a:stretch/>
        </p:blipFill>
        <p:spPr>
          <a:xfrm>
            <a:off x="-33251" y="-1"/>
            <a:ext cx="12252959" cy="6858001"/>
          </a:xfrm>
          <a:prstGeom prst="rect">
            <a:avLst/>
          </a:prstGeom>
        </p:spPr>
      </p:pic>
    </p:spTree>
    <p:extLst>
      <p:ext uri="{BB962C8B-B14F-4D97-AF65-F5344CB8AC3E}">
        <p14:creationId xmlns:p14="http://schemas.microsoft.com/office/powerpoint/2010/main" val="316807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60714"/>
          <a:stretch/>
        </p:blipFill>
        <p:spPr>
          <a:xfrm>
            <a:off x="0" y="1"/>
            <a:ext cx="12192000" cy="1257300"/>
          </a:xfrm>
          <a:prstGeom prst="rect">
            <a:avLst/>
          </a:prstGeom>
        </p:spPr>
      </p:pic>
      <p:pic>
        <p:nvPicPr>
          <p:cNvPr id="5" name="Picture 4" descr="Logo&#10;&#10;Description automatically generated">
            <a:extLst>
              <a:ext uri="{FF2B5EF4-FFF2-40B4-BE49-F238E27FC236}">
                <a16:creationId xmlns:a16="http://schemas.microsoft.com/office/drawing/2014/main" id="{F7F1BCC7-8C58-45C3-4DE9-72F708B50B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0980" y="5871411"/>
            <a:ext cx="810126" cy="810126"/>
          </a:xfrm>
          <a:prstGeom prst="rect">
            <a:avLst/>
          </a:prstGeom>
        </p:spPr>
      </p:pic>
      <p:sp>
        <p:nvSpPr>
          <p:cNvPr id="4" name="Rectangle 3"/>
          <p:cNvSpPr/>
          <p:nvPr userDrawn="1"/>
        </p:nvSpPr>
        <p:spPr>
          <a:xfrm>
            <a:off x="5016500" y="6668837"/>
            <a:ext cx="1955800" cy="176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71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60714"/>
          <a:stretch/>
        </p:blipFill>
        <p:spPr>
          <a:xfrm>
            <a:off x="0" y="1"/>
            <a:ext cx="12192000" cy="1257300"/>
          </a:xfrm>
          <a:prstGeom prst="rect">
            <a:avLst/>
          </a:prstGeom>
        </p:spPr>
      </p:pic>
      <p:pic>
        <p:nvPicPr>
          <p:cNvPr id="5" name="Picture 4" descr="Logo&#10;&#10;Description automatically generated">
            <a:extLst>
              <a:ext uri="{FF2B5EF4-FFF2-40B4-BE49-F238E27FC236}">
                <a16:creationId xmlns:a16="http://schemas.microsoft.com/office/drawing/2014/main" id="{F7F1BCC7-8C58-45C3-4DE9-72F708B50B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0980" y="5871411"/>
            <a:ext cx="810126" cy="810126"/>
          </a:xfrm>
          <a:prstGeom prst="rect">
            <a:avLst/>
          </a:prstGeom>
        </p:spPr>
      </p:pic>
      <p:pic>
        <p:nvPicPr>
          <p:cNvPr id="10" name="Picture 9">
            <a:extLst>
              <a:ext uri="{FF2B5EF4-FFF2-40B4-BE49-F238E27FC236}">
                <a16:creationId xmlns:a16="http://schemas.microsoft.com/office/drawing/2014/main" id="{DEA5994D-02BB-B367-C3B4-4E8FD7AA3E8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739" t="10684" r="6896" b="12277"/>
          <a:stretch/>
        </p:blipFill>
        <p:spPr>
          <a:xfrm>
            <a:off x="1482177" y="1257301"/>
            <a:ext cx="8881282" cy="5282044"/>
          </a:xfrm>
          <a:prstGeom prst="rect">
            <a:avLst/>
          </a:prstGeom>
        </p:spPr>
      </p:pic>
      <p:sp>
        <p:nvSpPr>
          <p:cNvPr id="3" name="Rectangle 2"/>
          <p:cNvSpPr/>
          <p:nvPr userDrawn="1"/>
        </p:nvSpPr>
        <p:spPr>
          <a:xfrm>
            <a:off x="5016500" y="6668837"/>
            <a:ext cx="1955800" cy="176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27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6"/>
          </a:xfrm>
          <a:prstGeom prst="rect">
            <a:avLst/>
          </a:prstGeom>
        </p:spPr>
        <p:txBody>
          <a:bodyPr/>
          <a:lstStyle/>
          <a:p>
            <a:fld id="{D7013D82-1F63-462C-B05B-CD3E9551742C}" type="datetimeFigureOut">
              <a:rPr lang="en-US" smtClean="0"/>
              <a:t>9/11/2024</a:t>
            </a:fld>
            <a:endParaRPr lang="en-US"/>
          </a:p>
        </p:txBody>
      </p:sp>
      <p:sp>
        <p:nvSpPr>
          <p:cNvPr id="3" name="Footer Placeholder 2"/>
          <p:cNvSpPr>
            <a:spLocks noGrp="1"/>
          </p:cNvSpPr>
          <p:nvPr>
            <p:ph type="ftr" sz="quarter" idx="11"/>
          </p:nvPr>
        </p:nvSpPr>
        <p:spPr>
          <a:xfrm>
            <a:off x="4165600" y="6356353"/>
            <a:ext cx="38608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3"/>
            <a:ext cx="2844800" cy="365126"/>
          </a:xfrm>
          <a:prstGeom prst="rect">
            <a:avLst/>
          </a:prstGeom>
        </p:spPr>
        <p:txBody>
          <a:bodyPr/>
          <a:lstStyle/>
          <a:p>
            <a:fld id="{5ED9BD02-F507-425C-9453-97716F7751DA}" type="slidenum">
              <a:rPr lang="en-US" smtClean="0"/>
              <a:t>‹#›</a:t>
            </a:fld>
            <a:endParaRPr lang="en-US"/>
          </a:p>
        </p:txBody>
      </p:sp>
    </p:spTree>
    <p:extLst>
      <p:ext uri="{BB962C8B-B14F-4D97-AF65-F5344CB8AC3E}">
        <p14:creationId xmlns:p14="http://schemas.microsoft.com/office/powerpoint/2010/main" val="200224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13D82-1F63-462C-B05B-CD3E9551742C}" type="datetimeFigureOut">
              <a:rPr lang="en-US" smtClean="0"/>
              <a:t>9/11/2024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9BD02-F507-425C-9453-97716F7751DA}" type="slidenum">
              <a:rPr lang="en-US" smtClean="0"/>
              <a:t>‹#›</a:t>
            </a:fld>
            <a:endParaRPr lang="en-US"/>
          </a:p>
        </p:txBody>
      </p:sp>
      <p:sp>
        <p:nvSpPr>
          <p:cNvPr id="8" name="TextBox 7">
            <a:extLst>
              <a:ext uri="{FF2B5EF4-FFF2-40B4-BE49-F238E27FC236}">
                <a16:creationId xmlns:a16="http://schemas.microsoft.com/office/drawing/2014/main" id="{3B78AACC-4EAE-EADA-36AF-5BDD740F4803}"/>
              </a:ext>
            </a:extLst>
          </p:cNvPr>
          <p:cNvSpPr txBox="1"/>
          <p:nvPr>
            <p:extLst>
              <p:ext uri="{1162E1C5-73C7-4A58-AE30-91384D911F3F}">
                <p184:classification xmlns:p184="http://schemas.microsoft.com/office/powerpoint/2018/4/main" val="ftr"/>
              </p:ext>
            </p:extLst>
          </p:nvPr>
        </p:nvSpPr>
        <p:spPr>
          <a:xfrm>
            <a:off x="5076783" y="6705600"/>
            <a:ext cx="2076451"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SENSITIVE BUT UNCLASSIFIED</a:t>
            </a:r>
          </a:p>
        </p:txBody>
      </p:sp>
    </p:spTree>
    <p:extLst>
      <p:ext uri="{BB962C8B-B14F-4D97-AF65-F5344CB8AC3E}">
        <p14:creationId xmlns:p14="http://schemas.microsoft.com/office/powerpoint/2010/main" val="236848238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4" r:id="rId3"/>
    <p:sldLayoutId id="2147483650" r:id="rId4"/>
    <p:sldLayoutId id="2147483673" r:id="rId5"/>
    <p:sldLayoutId id="214748367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travel.state.gov/content/travel/en/international-travel.html" TargetMode="External"/><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hyperlink" Target="https://www.irishimmigration.ie/" TargetMode="External"/><Relationship Id="rId10" Type="http://schemas.openxmlformats.org/officeDocument/2006/relationships/image" Target="../media/image14.png"/><Relationship Id="rId4" Type="http://schemas.openxmlformats.org/officeDocument/2006/relationships/hyperlink" Target="http://www.fvap.gov/"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careers.state.gov/career-paths/foreign-service/offic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fvap.go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step.state.gov/" TargetMode="Externa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997476" y="3665152"/>
            <a:ext cx="9644672" cy="2351705"/>
          </a:xfrm>
        </p:spPr>
        <p:txBody>
          <a:bodyPr vert="horz" lIns="91440" tIns="45720" rIns="91440" bIns="45720" rtlCol="0" anchor="t">
            <a:normAutofit fontScale="55000" lnSpcReduction="20000"/>
          </a:bodyPr>
          <a:lstStyle/>
          <a:p>
            <a:pPr marL="0" indent="0" algn="r">
              <a:lnSpc>
                <a:spcPct val="120000"/>
              </a:lnSpc>
              <a:buNone/>
            </a:pPr>
            <a:r>
              <a:rPr lang="en-US" sz="13500">
                <a:solidFill>
                  <a:schemeClr val="tx1">
                    <a:lumMod val="85000"/>
                    <a:lumOff val="15000"/>
                  </a:schemeClr>
                </a:solidFill>
                <a:effectLst>
                  <a:outerShdw blurRad="38100" dist="38100" dir="2700000" algn="tl">
                    <a:srgbClr val="000000">
                      <a:alpha val="43137"/>
                    </a:srgbClr>
                  </a:outerShdw>
                </a:effectLst>
                <a:latin typeface="Arial"/>
                <a:cs typeface="Arial"/>
              </a:rPr>
              <a:t>U.S. Embassy Dublin</a:t>
            </a:r>
            <a:endParaRPr lang="en-US" sz="13500">
              <a:solidFill>
                <a:schemeClr val="tx1">
                  <a:lumMod val="85000"/>
                  <a:lumOff val="15000"/>
                </a:schemeClr>
              </a:solidFill>
            </a:endParaRPr>
          </a:p>
          <a:p>
            <a:pPr marL="0" indent="0" algn="r">
              <a:buNone/>
            </a:pPr>
            <a:r>
              <a:rPr lang="en-US" sz="6700">
                <a:solidFill>
                  <a:schemeClr val="accent1">
                    <a:lumMod val="50000"/>
                  </a:schemeClr>
                </a:solidFill>
                <a:effectLst>
                  <a:outerShdw blurRad="38100" dist="38100" dir="2700000" algn="tl">
                    <a:srgbClr val="000000">
                      <a:alpha val="43137"/>
                    </a:srgbClr>
                  </a:outerShdw>
                </a:effectLst>
                <a:latin typeface="Arial"/>
                <a:cs typeface="Arial"/>
              </a:rPr>
              <a:t>Information for U.S. Students in Ireland</a:t>
            </a:r>
          </a:p>
        </p:txBody>
      </p:sp>
    </p:spTree>
    <p:extLst>
      <p:ext uri="{BB962C8B-B14F-4D97-AF65-F5344CB8AC3E}">
        <p14:creationId xmlns:p14="http://schemas.microsoft.com/office/powerpoint/2010/main" val="1635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B23B40-733B-60F5-35FF-5309E47F8E3A}"/>
              </a:ext>
            </a:extLst>
          </p:cNvPr>
          <p:cNvSpPr txBox="1"/>
          <p:nvPr/>
        </p:nvSpPr>
        <p:spPr>
          <a:xfrm>
            <a:off x="-82280" y="2160840"/>
            <a:ext cx="1235656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solidFill>
                  <a:schemeClr val="tx2"/>
                </a:solidFill>
                <a:latin typeface="Arial" panose="020B0604020202020204" pitchFamily="34" charset="0"/>
                <a:ea typeface="+mn-lt"/>
                <a:cs typeface="Arial" panose="020B0604020202020204" pitchFamily="34" charset="0"/>
              </a:rPr>
              <a:t>Thank you.</a:t>
            </a:r>
          </a:p>
          <a:p>
            <a:pPr algn="ctr"/>
            <a:r>
              <a:rPr lang="en-US" sz="4800">
                <a:solidFill>
                  <a:schemeClr val="tx1">
                    <a:lumMod val="75000"/>
                    <a:lumOff val="25000"/>
                  </a:schemeClr>
                </a:solidFill>
                <a:ea typeface="+mn-lt"/>
                <a:cs typeface="+mn-lt"/>
              </a:rPr>
              <a:t>Questions?</a:t>
            </a:r>
            <a:endParaRPr lang="en-US" sz="4800">
              <a:solidFill>
                <a:schemeClr val="tx1">
                  <a:lumMod val="75000"/>
                  <a:lumOff val="25000"/>
                </a:schemeClr>
              </a:solidFill>
              <a:cs typeface="Calibri"/>
            </a:endParaRPr>
          </a:p>
        </p:txBody>
      </p:sp>
    </p:spTree>
    <p:extLst>
      <p:ext uri="{BB962C8B-B14F-4D97-AF65-F5344CB8AC3E}">
        <p14:creationId xmlns:p14="http://schemas.microsoft.com/office/powerpoint/2010/main" val="223426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80730" y="4483223"/>
            <a:ext cx="10329098" cy="164294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Title 1"/>
          <p:cNvSpPr txBox="1">
            <a:spLocks/>
          </p:cNvSpPr>
          <p:nvPr/>
        </p:nvSpPr>
        <p:spPr>
          <a:xfrm>
            <a:off x="586597" y="76200"/>
            <a:ext cx="962420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latin typeface="Arial"/>
                <a:ea typeface="+mj-lt"/>
                <a:cs typeface="+mj-lt"/>
              </a:rPr>
              <a:t>Where to find us</a:t>
            </a:r>
            <a:endParaRPr lang="en-US">
              <a:solidFill>
                <a:schemeClr val="bg1"/>
              </a:solidFill>
              <a:latin typeface="Arial"/>
              <a:cs typeface="Arial"/>
            </a:endParaRPr>
          </a:p>
        </p:txBody>
      </p:sp>
      <p:pic>
        <p:nvPicPr>
          <p:cNvPr id="4" name="Picture 7">
            <a:extLst>
              <a:ext uri="{FF2B5EF4-FFF2-40B4-BE49-F238E27FC236}">
                <a16:creationId xmlns:a16="http://schemas.microsoft.com/office/drawing/2014/main" id="{5C8F3AF8-CCAF-E7A4-BE31-51B474C38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121" y="2374777"/>
            <a:ext cx="6334403" cy="391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35C3C98-0A1B-5ED5-8BC2-037BA3DE4C4B}"/>
              </a:ext>
            </a:extLst>
          </p:cNvPr>
          <p:cNvSpPr txBox="1"/>
          <p:nvPr/>
        </p:nvSpPr>
        <p:spPr>
          <a:xfrm>
            <a:off x="1591228" y="1548714"/>
            <a:ext cx="8114191" cy="646331"/>
          </a:xfrm>
          <a:prstGeom prst="rect">
            <a:avLst/>
          </a:prstGeom>
          <a:noFill/>
        </p:spPr>
        <p:txBody>
          <a:bodyPr wrap="square" rtlCol="0">
            <a:spAutoFit/>
          </a:bodyPr>
          <a:lstStyle/>
          <a:p>
            <a:pPr algn="ctr"/>
            <a:r>
              <a:rPr lang="en-US"/>
              <a:t>The U.S. Embassy is in South Dublin at 42 Elgin Road, Ballsbridge, Dublin 4. </a:t>
            </a:r>
          </a:p>
          <a:p>
            <a:pPr algn="ctr"/>
            <a:r>
              <a:rPr lang="en-US"/>
              <a:t>Bus routes that stop at the Embassy are bus numbers 4, 7, 7A and S2. </a:t>
            </a:r>
          </a:p>
        </p:txBody>
      </p:sp>
    </p:spTree>
    <p:extLst>
      <p:ext uri="{BB962C8B-B14F-4D97-AF65-F5344CB8AC3E}">
        <p14:creationId xmlns:p14="http://schemas.microsoft.com/office/powerpoint/2010/main" val="300003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81200" y="1600201"/>
            <a:ext cx="8229600"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a:solidFill>
                <a:srgbClr val="FF0000"/>
              </a:solidFill>
              <a:latin typeface="Arial" panose="020B0604020202020204" pitchFamily="34" charset="0"/>
              <a:cs typeface="Arial" panose="020B0604020202020204" pitchFamily="34" charset="0"/>
            </a:endParaRPr>
          </a:p>
        </p:txBody>
      </p:sp>
      <p:sp>
        <p:nvSpPr>
          <p:cNvPr id="3" name="Title 1"/>
          <p:cNvSpPr txBox="1">
            <a:spLocks/>
          </p:cNvSpPr>
          <p:nvPr/>
        </p:nvSpPr>
        <p:spPr>
          <a:xfrm>
            <a:off x="529087" y="76200"/>
            <a:ext cx="1074851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solidFill>
                  <a:schemeClr val="bg1"/>
                </a:solidFill>
                <a:effectLst>
                  <a:outerShdw blurRad="38100" dist="38100" dir="2700000" algn="tl">
                    <a:srgbClr val="000000">
                      <a:alpha val="43137"/>
                    </a:srgbClr>
                  </a:outerShdw>
                </a:effectLst>
                <a:latin typeface="Arial"/>
                <a:ea typeface="+mj-lt"/>
                <a:cs typeface="+mj-lt"/>
              </a:rPr>
              <a:t>Our Website: https://ie.usembassy.gov/</a:t>
            </a:r>
            <a:endParaRPr lang="en-US" sz="4000">
              <a:solidFill>
                <a:schemeClr val="bg1"/>
              </a:solidFill>
              <a:latin typeface="Arial"/>
              <a:cs typeface="Calibri"/>
            </a:endParaRPr>
          </a:p>
        </p:txBody>
      </p:sp>
      <p:pic>
        <p:nvPicPr>
          <p:cNvPr id="7" name="Picture 6">
            <a:extLst>
              <a:ext uri="{FF2B5EF4-FFF2-40B4-BE49-F238E27FC236}">
                <a16:creationId xmlns:a16="http://schemas.microsoft.com/office/drawing/2014/main" id="{C4F8105A-AB37-DBDD-D470-CD58061ADEE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4" t="6237" r="5050" b="15609"/>
          <a:stretch/>
        </p:blipFill>
        <p:spPr>
          <a:xfrm>
            <a:off x="679733" y="1303725"/>
            <a:ext cx="10254967" cy="5408583"/>
          </a:xfrm>
          <a:prstGeom prst="rect">
            <a:avLst/>
          </a:prstGeom>
        </p:spPr>
      </p:pic>
      <p:pic>
        <p:nvPicPr>
          <p:cNvPr id="4" name="Picture 3">
            <a:extLst>
              <a:ext uri="{FF2B5EF4-FFF2-40B4-BE49-F238E27FC236}">
                <a16:creationId xmlns:a16="http://schemas.microsoft.com/office/drawing/2014/main" id="{2F4FF4B9-1C08-9236-809E-7B437BEE4497}"/>
              </a:ext>
            </a:extLst>
          </p:cNvPr>
          <p:cNvPicPr>
            <a:picLocks noChangeAspect="1"/>
          </p:cNvPicPr>
          <p:nvPr/>
        </p:nvPicPr>
        <p:blipFill rotWithShape="1">
          <a:blip r:embed="rId4"/>
          <a:srcRect t="9460" r="1295" b="-169"/>
          <a:stretch/>
        </p:blipFill>
        <p:spPr>
          <a:xfrm>
            <a:off x="1593044" y="1525154"/>
            <a:ext cx="9008289" cy="4962329"/>
          </a:xfrm>
          <a:prstGeom prst="rect">
            <a:avLst/>
          </a:prstGeom>
        </p:spPr>
      </p:pic>
    </p:spTree>
    <p:extLst>
      <p:ext uri="{BB962C8B-B14F-4D97-AF65-F5344CB8AC3E}">
        <p14:creationId xmlns:p14="http://schemas.microsoft.com/office/powerpoint/2010/main" val="302780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81200" y="1600201"/>
            <a:ext cx="8229600"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a:solidFill>
                <a:srgbClr val="FF0000"/>
              </a:solidFill>
              <a:latin typeface="Arial" panose="020B0604020202020204" pitchFamily="34" charset="0"/>
              <a:cs typeface="Arial" panose="020B0604020202020204" pitchFamily="34" charset="0"/>
            </a:endParaRPr>
          </a:p>
        </p:txBody>
      </p:sp>
      <p:sp>
        <p:nvSpPr>
          <p:cNvPr id="3" name="Title 1"/>
          <p:cNvSpPr txBox="1">
            <a:spLocks/>
          </p:cNvSpPr>
          <p:nvPr/>
        </p:nvSpPr>
        <p:spPr>
          <a:xfrm>
            <a:off x="529087" y="76200"/>
            <a:ext cx="1074851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solidFill>
                  <a:schemeClr val="bg1"/>
                </a:solidFill>
                <a:effectLst>
                  <a:outerShdw blurRad="38100" dist="38100" dir="2700000" algn="tl">
                    <a:srgbClr val="000000">
                      <a:alpha val="43137"/>
                    </a:srgbClr>
                  </a:outerShdw>
                </a:effectLst>
                <a:latin typeface="Arial"/>
                <a:ea typeface="+mj-lt"/>
                <a:cs typeface="+mj-lt"/>
              </a:rPr>
              <a:t>Our Website: https://ie.usembassy.gov/</a:t>
            </a:r>
            <a:endParaRPr lang="en-US" sz="4000">
              <a:solidFill>
                <a:schemeClr val="bg1"/>
              </a:solidFill>
              <a:latin typeface="Arial"/>
              <a:cs typeface="Calibri"/>
            </a:endParaRPr>
          </a:p>
        </p:txBody>
      </p:sp>
      <p:pic>
        <p:nvPicPr>
          <p:cNvPr id="7" name="Picture 6">
            <a:extLst>
              <a:ext uri="{FF2B5EF4-FFF2-40B4-BE49-F238E27FC236}">
                <a16:creationId xmlns:a16="http://schemas.microsoft.com/office/drawing/2014/main" id="{C4F8105A-AB37-DBDD-D470-CD58061ADEE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4" t="6237" r="5050" b="15609"/>
          <a:stretch/>
        </p:blipFill>
        <p:spPr>
          <a:xfrm>
            <a:off x="679733" y="1303725"/>
            <a:ext cx="10254967" cy="5408583"/>
          </a:xfrm>
          <a:prstGeom prst="rect">
            <a:avLst/>
          </a:prstGeom>
        </p:spPr>
      </p:pic>
      <p:pic>
        <p:nvPicPr>
          <p:cNvPr id="5" name="Picture 4">
            <a:extLst>
              <a:ext uri="{FF2B5EF4-FFF2-40B4-BE49-F238E27FC236}">
                <a16:creationId xmlns:a16="http://schemas.microsoft.com/office/drawing/2014/main" id="{E9C4C7A8-3CA0-E49A-FD91-B1CBEA27C443}"/>
              </a:ext>
            </a:extLst>
          </p:cNvPr>
          <p:cNvPicPr>
            <a:picLocks noChangeAspect="1"/>
          </p:cNvPicPr>
          <p:nvPr/>
        </p:nvPicPr>
        <p:blipFill rotWithShape="1">
          <a:blip r:embed="rId4"/>
          <a:srcRect t="10691" r="2614" b="-169"/>
          <a:stretch/>
        </p:blipFill>
        <p:spPr>
          <a:xfrm>
            <a:off x="1593044" y="1517071"/>
            <a:ext cx="9009268" cy="4970270"/>
          </a:xfrm>
          <a:prstGeom prst="rect">
            <a:avLst/>
          </a:prstGeom>
        </p:spPr>
      </p:pic>
    </p:spTree>
    <p:extLst>
      <p:ext uri="{BB962C8B-B14F-4D97-AF65-F5344CB8AC3E}">
        <p14:creationId xmlns:p14="http://schemas.microsoft.com/office/powerpoint/2010/main" val="367391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29087" y="1600201"/>
            <a:ext cx="7093789" cy="503812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r>
              <a:rPr lang="en-US" sz="1400" b="1" dirty="0">
                <a:solidFill>
                  <a:schemeClr val="tx1">
                    <a:lumMod val="75000"/>
                    <a:lumOff val="25000"/>
                  </a:schemeClr>
                </a:solidFill>
                <a:latin typeface="Arial"/>
                <a:ea typeface="+mn-lt"/>
                <a:cs typeface="+mn-lt"/>
              </a:rPr>
              <a:t>Routine Services</a:t>
            </a:r>
            <a:endParaRPr lang="en-US" sz="1400" dirty="0">
              <a:solidFill>
                <a:schemeClr val="tx1">
                  <a:lumMod val="75000"/>
                  <a:lumOff val="25000"/>
                </a:schemeClr>
              </a:solidFill>
              <a:latin typeface="Arial"/>
              <a:ea typeface="+mn-lt"/>
              <a:cs typeface="+mn-lt"/>
            </a:endParaRPr>
          </a:p>
          <a:p>
            <a:pPr marL="1028700" lvl="1">
              <a:buFont typeface="Arial"/>
              <a:buChar char="–"/>
            </a:pPr>
            <a:r>
              <a:rPr lang="en-US" sz="1400" dirty="0">
                <a:solidFill>
                  <a:schemeClr val="tx1">
                    <a:lumMod val="75000"/>
                    <a:lumOff val="25000"/>
                  </a:schemeClr>
                </a:solidFill>
                <a:latin typeface="Arial"/>
                <a:ea typeface="+mn-lt"/>
                <a:cs typeface="+mn-lt"/>
              </a:rPr>
              <a:t>Passport renewals</a:t>
            </a:r>
          </a:p>
          <a:p>
            <a:pPr marL="1428750" lvl="2">
              <a:buFont typeface="Arial"/>
              <a:buChar char="–"/>
            </a:pPr>
            <a:r>
              <a:rPr lang="en-US" sz="1400" dirty="0">
                <a:solidFill>
                  <a:schemeClr val="tx1">
                    <a:lumMod val="75000"/>
                    <a:lumOff val="25000"/>
                  </a:schemeClr>
                </a:solidFill>
                <a:latin typeface="Arial"/>
                <a:ea typeface="+mn-lt"/>
                <a:cs typeface="+mn-lt"/>
              </a:rPr>
              <a:t>Emergency passports applications  </a:t>
            </a:r>
          </a:p>
          <a:p>
            <a:pPr marL="1428750" lvl="2">
              <a:buFont typeface="Arial"/>
              <a:buChar char="–"/>
            </a:pPr>
            <a:r>
              <a:rPr lang="en-US" sz="1400" dirty="0">
                <a:solidFill>
                  <a:schemeClr val="tx1">
                    <a:lumMod val="75000"/>
                    <a:lumOff val="25000"/>
                  </a:schemeClr>
                </a:solidFill>
                <a:latin typeface="Arial"/>
                <a:ea typeface="+mn-lt"/>
                <a:cs typeface="+mn-lt"/>
              </a:rPr>
              <a:t>Check travel requirements at </a:t>
            </a:r>
            <a:r>
              <a:rPr lang="en-US" sz="1400" dirty="0">
                <a:solidFill>
                  <a:schemeClr val="tx1">
                    <a:lumMod val="75000"/>
                    <a:lumOff val="25000"/>
                  </a:schemeClr>
                </a:solidFill>
                <a:latin typeface="Arial"/>
                <a:ea typeface="+mn-lt"/>
                <a:cs typeface="+mn-lt"/>
                <a:hlinkClick r:id="rId3"/>
              </a:rPr>
              <a:t>https://travel.state.gov/content/travel/en/international-travel.html</a:t>
            </a:r>
            <a:r>
              <a:rPr lang="en-US" sz="1400" dirty="0">
                <a:solidFill>
                  <a:schemeClr val="tx1">
                    <a:lumMod val="75000"/>
                    <a:lumOff val="25000"/>
                  </a:schemeClr>
                </a:solidFill>
                <a:latin typeface="Arial"/>
                <a:ea typeface="+mn-lt"/>
                <a:cs typeface="+mn-lt"/>
              </a:rPr>
              <a:t> </a:t>
            </a:r>
          </a:p>
          <a:p>
            <a:pPr marL="1028700" lvl="1">
              <a:buFont typeface="Arial"/>
              <a:buChar char="–"/>
            </a:pPr>
            <a:r>
              <a:rPr lang="en-US" sz="1400" dirty="0">
                <a:solidFill>
                  <a:schemeClr val="tx1">
                    <a:lumMod val="75000"/>
                    <a:lumOff val="25000"/>
                  </a:schemeClr>
                </a:solidFill>
                <a:latin typeface="Arial"/>
                <a:ea typeface="+mn-lt"/>
                <a:cs typeface="+mn-lt"/>
              </a:rPr>
              <a:t>Consular Report of Birth Abroad</a:t>
            </a:r>
          </a:p>
          <a:p>
            <a:pPr marL="1028700" lvl="1">
              <a:buFont typeface="Arial"/>
              <a:buChar char="–"/>
            </a:pPr>
            <a:r>
              <a:rPr lang="en-US" sz="1400" dirty="0">
                <a:solidFill>
                  <a:schemeClr val="tx1">
                    <a:lumMod val="75000"/>
                    <a:lumOff val="25000"/>
                  </a:schemeClr>
                </a:solidFill>
                <a:latin typeface="Arial"/>
                <a:ea typeface="+mn-lt"/>
                <a:cs typeface="+mn-lt"/>
              </a:rPr>
              <a:t>Notary Services</a:t>
            </a:r>
            <a:br>
              <a:rPr lang="en-US" sz="1400" dirty="0">
                <a:solidFill>
                  <a:schemeClr val="tx1">
                    <a:lumMod val="75000"/>
                    <a:lumOff val="25000"/>
                  </a:schemeClr>
                </a:solidFill>
                <a:latin typeface="Arial"/>
                <a:ea typeface="+mn-lt"/>
                <a:cs typeface="+mn-lt"/>
              </a:rPr>
            </a:br>
            <a:endParaRPr lang="en-US" sz="1400" b="1" dirty="0">
              <a:solidFill>
                <a:schemeClr val="tx1">
                  <a:lumMod val="75000"/>
                  <a:lumOff val="25000"/>
                </a:schemeClr>
              </a:solidFill>
              <a:latin typeface="Arial"/>
              <a:ea typeface="+mn-lt"/>
              <a:cs typeface="+mn-lt"/>
            </a:endParaRPr>
          </a:p>
          <a:p>
            <a:pPr lvl="1" indent="0">
              <a:buNone/>
            </a:pPr>
            <a:r>
              <a:rPr lang="en-US" sz="1400" b="1" dirty="0">
                <a:solidFill>
                  <a:schemeClr val="tx1">
                    <a:lumMod val="75000"/>
                    <a:lumOff val="25000"/>
                  </a:schemeClr>
                </a:solidFill>
                <a:latin typeface="Arial"/>
                <a:ea typeface="+mn-lt"/>
                <a:cs typeface="+mn-lt"/>
              </a:rPr>
              <a:t>Special Consular Services</a:t>
            </a:r>
            <a:endParaRPr lang="en-US" sz="1400" dirty="0">
              <a:solidFill>
                <a:schemeClr val="tx1">
                  <a:lumMod val="75000"/>
                  <a:lumOff val="25000"/>
                </a:schemeClr>
              </a:solidFill>
              <a:latin typeface="Arial"/>
              <a:ea typeface="+mn-lt"/>
              <a:cs typeface="+mn-lt"/>
            </a:endParaRPr>
          </a:p>
          <a:p>
            <a:pPr marL="1028700" lvl="1">
              <a:buFont typeface="Arial"/>
              <a:buChar char="–"/>
            </a:pPr>
            <a:r>
              <a:rPr lang="en-US" sz="1400" dirty="0">
                <a:solidFill>
                  <a:schemeClr val="tx1">
                    <a:lumMod val="75000"/>
                    <a:lumOff val="25000"/>
                  </a:schemeClr>
                </a:solidFill>
                <a:latin typeface="Arial"/>
                <a:ea typeface="+mn-lt"/>
                <a:cs typeface="+mn-lt"/>
              </a:rPr>
              <a:t>Privacy Act </a:t>
            </a:r>
          </a:p>
          <a:p>
            <a:pPr marL="1028700" lvl="1">
              <a:buFont typeface="Arial"/>
              <a:buChar char="–"/>
            </a:pPr>
            <a:r>
              <a:rPr lang="en-US" sz="1400" dirty="0">
                <a:solidFill>
                  <a:schemeClr val="tx1">
                    <a:lumMod val="75000"/>
                    <a:lumOff val="25000"/>
                  </a:schemeClr>
                </a:solidFill>
                <a:latin typeface="Arial"/>
                <a:ea typeface="+mn-lt"/>
                <a:cs typeface="+mn-lt"/>
              </a:rPr>
              <a:t>Arrested overseas</a:t>
            </a:r>
          </a:p>
          <a:p>
            <a:pPr marL="1028700" lvl="1">
              <a:buFont typeface="Arial"/>
              <a:buChar char="–"/>
            </a:pPr>
            <a:r>
              <a:rPr lang="en-US" sz="1400" dirty="0">
                <a:solidFill>
                  <a:schemeClr val="tx1">
                    <a:lumMod val="75000"/>
                    <a:lumOff val="25000"/>
                  </a:schemeClr>
                </a:solidFill>
                <a:latin typeface="Arial"/>
                <a:ea typeface="+mn-lt"/>
                <a:cs typeface="+mn-lt"/>
              </a:rPr>
              <a:t>Victim of Crime </a:t>
            </a:r>
          </a:p>
          <a:p>
            <a:pPr marL="1028700" lvl="1">
              <a:buFont typeface="Arial"/>
              <a:buChar char="–"/>
            </a:pPr>
            <a:r>
              <a:rPr lang="en-US" sz="1400" dirty="0">
                <a:solidFill>
                  <a:schemeClr val="tx1">
                    <a:lumMod val="75000"/>
                    <a:lumOff val="25000"/>
                  </a:schemeClr>
                </a:solidFill>
                <a:latin typeface="Arial"/>
                <a:ea typeface="+mn-lt"/>
                <a:cs typeface="+mn-lt"/>
              </a:rPr>
              <a:t>Absentee Voting – </a:t>
            </a:r>
            <a:r>
              <a:rPr lang="en-US" sz="1400" dirty="0">
                <a:solidFill>
                  <a:schemeClr val="tx1">
                    <a:lumMod val="75000"/>
                    <a:lumOff val="25000"/>
                  </a:schemeClr>
                </a:solidFill>
                <a:latin typeface="Arial"/>
                <a:ea typeface="+mn-lt"/>
                <a:cs typeface="+mn-lt"/>
                <a:hlinkClick r:id="rId4"/>
              </a:rPr>
              <a:t>www.fvap.gov</a:t>
            </a:r>
            <a:r>
              <a:rPr lang="en-US" sz="1400" dirty="0">
                <a:solidFill>
                  <a:schemeClr val="tx1">
                    <a:lumMod val="75000"/>
                    <a:lumOff val="25000"/>
                  </a:schemeClr>
                </a:solidFill>
                <a:latin typeface="Arial"/>
                <a:ea typeface="+mn-lt"/>
                <a:cs typeface="+mn-lt"/>
              </a:rPr>
              <a:t> </a:t>
            </a:r>
          </a:p>
          <a:p>
            <a:pPr lvl="1" indent="0">
              <a:buNone/>
            </a:pPr>
            <a:endParaRPr lang="en-US" sz="1400" b="1" dirty="0">
              <a:solidFill>
                <a:schemeClr val="tx1">
                  <a:lumMod val="75000"/>
                  <a:lumOff val="25000"/>
                </a:schemeClr>
              </a:solidFill>
              <a:latin typeface="Arial"/>
              <a:ea typeface="+mn-lt"/>
              <a:cs typeface="+mn-lt"/>
            </a:endParaRPr>
          </a:p>
          <a:p>
            <a:pPr lvl="1" indent="0">
              <a:buNone/>
            </a:pPr>
            <a:r>
              <a:rPr lang="en-US" sz="1400" b="1" dirty="0">
                <a:solidFill>
                  <a:schemeClr val="tx1">
                    <a:lumMod val="75000"/>
                    <a:lumOff val="25000"/>
                  </a:schemeClr>
                </a:solidFill>
                <a:latin typeface="Arial"/>
                <a:ea typeface="+mn-lt"/>
                <a:cs typeface="+mn-lt"/>
              </a:rPr>
              <a:t>Irish Immigration</a:t>
            </a:r>
            <a:endParaRPr lang="en-US" sz="1400" dirty="0">
              <a:solidFill>
                <a:schemeClr val="tx1">
                  <a:lumMod val="75000"/>
                  <a:lumOff val="25000"/>
                </a:schemeClr>
              </a:solidFill>
              <a:latin typeface="Arial"/>
              <a:ea typeface="+mn-lt"/>
              <a:cs typeface="+mn-lt"/>
            </a:endParaRPr>
          </a:p>
          <a:p>
            <a:pPr marL="1028700" lvl="1">
              <a:buFont typeface="Arial"/>
              <a:buChar char="–"/>
            </a:pPr>
            <a:r>
              <a:rPr lang="en-US" sz="1400" dirty="0">
                <a:solidFill>
                  <a:schemeClr val="tx1">
                    <a:lumMod val="75000"/>
                    <a:lumOff val="25000"/>
                  </a:schemeClr>
                </a:solidFill>
                <a:latin typeface="Arial"/>
                <a:ea typeface="+mn-lt"/>
                <a:cs typeface="+mn-lt"/>
              </a:rPr>
              <a:t>We cannot assist you with Irish Immigration queries</a:t>
            </a:r>
          </a:p>
          <a:p>
            <a:pPr marL="1028700" lvl="1">
              <a:buFont typeface="Arial"/>
              <a:buChar char="–"/>
            </a:pPr>
            <a:r>
              <a:rPr lang="en-US" sz="1400" dirty="0">
                <a:solidFill>
                  <a:schemeClr val="tx1">
                    <a:lumMod val="75000"/>
                    <a:lumOff val="25000"/>
                  </a:schemeClr>
                </a:solidFill>
                <a:latin typeface="Arial"/>
                <a:ea typeface="+mn-lt"/>
                <a:cs typeface="+mn-lt"/>
                <a:hlinkClick r:id="rId5"/>
              </a:rPr>
              <a:t>https://www.irishimmigration.ie/</a:t>
            </a:r>
            <a:endParaRPr lang="en-US" sz="1400" dirty="0">
              <a:solidFill>
                <a:schemeClr val="tx1">
                  <a:lumMod val="75000"/>
                  <a:lumOff val="25000"/>
                </a:schemeClr>
              </a:solidFill>
              <a:latin typeface="Arial"/>
              <a:ea typeface="+mn-lt"/>
              <a:cs typeface="+mn-lt"/>
            </a:endParaRPr>
          </a:p>
          <a:p>
            <a:pPr marL="0" indent="0">
              <a:buNone/>
            </a:pPr>
            <a:endParaRPr lang="en-US" sz="1400" dirty="0">
              <a:solidFill>
                <a:schemeClr val="tx1">
                  <a:lumMod val="85000"/>
                  <a:lumOff val="15000"/>
                </a:schemeClr>
              </a:solidFill>
              <a:latin typeface="Arial"/>
              <a:cs typeface="Arial" panose="020B0604020202020204" pitchFamily="34" charset="0"/>
            </a:endParaRPr>
          </a:p>
        </p:txBody>
      </p:sp>
      <p:sp>
        <p:nvSpPr>
          <p:cNvPr id="3" name="Title 1"/>
          <p:cNvSpPr txBox="1">
            <a:spLocks/>
          </p:cNvSpPr>
          <p:nvPr/>
        </p:nvSpPr>
        <p:spPr>
          <a:xfrm>
            <a:off x="529087" y="76200"/>
            <a:ext cx="96817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latin typeface="Arial"/>
                <a:ea typeface="+mj-lt"/>
                <a:cs typeface="+mj-lt"/>
              </a:rPr>
              <a:t>What We Do – Overview</a:t>
            </a:r>
            <a:endParaRPr lang="en-US">
              <a:solidFill>
                <a:schemeClr val="bg1"/>
              </a:solidFill>
              <a:latin typeface="Arial"/>
              <a:cs typeface="Arial"/>
            </a:endParaRPr>
          </a:p>
        </p:txBody>
      </p:sp>
      <p:pic>
        <p:nvPicPr>
          <p:cNvPr id="4" name="Picture 3" descr="Consular Report of Birth Abroad (CRBA) example"/>
          <p:cNvPicPr>
            <a:picLocks noChangeAspect="1"/>
          </p:cNvPicPr>
          <p:nvPr/>
        </p:nvPicPr>
        <p:blipFill>
          <a:blip r:embed="rId6"/>
          <a:stretch>
            <a:fillRect/>
          </a:stretch>
        </p:blipFill>
        <p:spPr>
          <a:xfrm>
            <a:off x="9614171" y="1352120"/>
            <a:ext cx="2098249" cy="1637307"/>
          </a:xfrm>
          <a:prstGeom prst="rect">
            <a:avLst/>
          </a:prstGeom>
        </p:spPr>
      </p:pic>
      <p:pic>
        <p:nvPicPr>
          <p:cNvPr id="8" name="Picture 7" descr="travel advisory banner examp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2059" y="3048402"/>
            <a:ext cx="2292929" cy="978317"/>
          </a:xfrm>
          <a:prstGeom prst="rect">
            <a:avLst/>
          </a:prstGeom>
        </p:spPr>
      </p:pic>
      <p:pic>
        <p:nvPicPr>
          <p:cNvPr id="10" name="Picture 9" descr="demonstration alert example"/>
          <p:cNvPicPr>
            <a:picLocks noChangeAspect="1"/>
          </p:cNvPicPr>
          <p:nvPr/>
        </p:nvPicPr>
        <p:blipFill rotWithShape="1">
          <a:blip r:embed="rId8" cstate="print">
            <a:extLst>
              <a:ext uri="{28A0092B-C50C-407E-A947-70E740481C1C}">
                <a14:useLocalDpi xmlns:a14="http://schemas.microsoft.com/office/drawing/2010/main" val="0"/>
              </a:ext>
            </a:extLst>
          </a:blip>
          <a:srcRect b="6840"/>
          <a:stretch/>
        </p:blipFill>
        <p:spPr>
          <a:xfrm>
            <a:off x="9614171" y="3217256"/>
            <a:ext cx="2372624" cy="943080"/>
          </a:xfrm>
          <a:prstGeom prst="rect">
            <a:avLst/>
          </a:prstGeom>
        </p:spPr>
      </p:pic>
      <p:pic>
        <p:nvPicPr>
          <p:cNvPr id="7" name="Picture 2" descr="https://encrypted-tbn2.gstatic.com/images?q=tbn:ANd9GcT2zSnvy-GXO6OojQ36Ybje7dAgVE_KB2hDADlbKazKe3CzYhbu">
            <a:extLst>
              <a:ext uri="{FF2B5EF4-FFF2-40B4-BE49-F238E27FC236}">
                <a16:creationId xmlns:a16="http://schemas.microsoft.com/office/drawing/2014/main" id="{97A0E34B-24EC-EB27-8ECC-39D9ACB5BA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7644" y="4369313"/>
            <a:ext cx="1806311" cy="13529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CBD1993E-C900-5EA4-5BDE-3D5215EECE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8906" y="5855921"/>
            <a:ext cx="2519853" cy="48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descr="http://photos.state.gov/libraries/haiti/488246/resources/voting%20overseas.jpg">
            <a:extLst>
              <a:ext uri="{FF2B5EF4-FFF2-40B4-BE49-F238E27FC236}">
                <a16:creationId xmlns:a16="http://schemas.microsoft.com/office/drawing/2014/main" id="{72294778-6E48-87AA-B2ED-990B0F22AD8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2876" y="4160336"/>
            <a:ext cx="1111496" cy="1111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DB8BDF2-A8C6-52C7-07D5-A91F1F0FB47D}"/>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rcRect l="1949" r="1949"/>
          <a:stretch/>
        </p:blipFill>
        <p:spPr>
          <a:xfrm>
            <a:off x="7329286" y="1384493"/>
            <a:ext cx="1934893" cy="1409349"/>
          </a:xfrm>
          <a:prstGeom prst="rect">
            <a:avLst/>
          </a:prstGeom>
        </p:spPr>
      </p:pic>
    </p:spTree>
    <p:extLst>
      <p:ext uri="{BB962C8B-B14F-4D97-AF65-F5344CB8AC3E}">
        <p14:creationId xmlns:p14="http://schemas.microsoft.com/office/powerpoint/2010/main" val="323425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81200" y="1600201"/>
            <a:ext cx="8229600"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a:solidFill>
                <a:srgbClr val="FF0000"/>
              </a:solidFill>
              <a:ea typeface="+mn-lt"/>
              <a:cs typeface="+mn-lt"/>
            </a:endParaRPr>
          </a:p>
        </p:txBody>
      </p:sp>
      <p:sp>
        <p:nvSpPr>
          <p:cNvPr id="3" name="Title 1"/>
          <p:cNvSpPr txBox="1">
            <a:spLocks/>
          </p:cNvSpPr>
          <p:nvPr/>
        </p:nvSpPr>
        <p:spPr>
          <a:xfrm>
            <a:off x="420914" y="61823"/>
            <a:ext cx="104648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solidFill>
                  <a:schemeClr val="bg1"/>
                </a:solidFill>
                <a:effectLst>
                  <a:outerShdw blurRad="38100" dist="38100" dir="2700000" algn="tl">
                    <a:srgbClr val="000000">
                      <a:alpha val="43137"/>
                    </a:srgbClr>
                  </a:outerShdw>
                </a:effectLst>
                <a:latin typeface="Arial"/>
                <a:ea typeface="+mj-lt"/>
                <a:cs typeface="+mj-lt"/>
              </a:rPr>
              <a:t>State Department Website: Travel.State.gov</a:t>
            </a:r>
            <a:endParaRPr lang="en-US">
              <a:solidFill>
                <a:schemeClr val="bg1"/>
              </a:solidFill>
              <a:latin typeface="Arial"/>
              <a:cs typeface="Arial"/>
            </a:endParaRPr>
          </a:p>
        </p:txBody>
      </p:sp>
      <p:pic>
        <p:nvPicPr>
          <p:cNvPr id="5" name="Picture 4" descr="Screenshot of the travel.state.gov homepage.">
            <a:extLst>
              <a:ext uri="{FF2B5EF4-FFF2-40B4-BE49-F238E27FC236}">
                <a16:creationId xmlns:a16="http://schemas.microsoft.com/office/drawing/2014/main" id="{19DB2E89-E650-0BF4-AB13-B2CF075DF0E9}"/>
              </a:ext>
            </a:extLst>
          </p:cNvPr>
          <p:cNvPicPr>
            <a:picLocks noChangeAspect="1"/>
          </p:cNvPicPr>
          <p:nvPr/>
        </p:nvPicPr>
        <p:blipFill>
          <a:blip r:embed="rId3"/>
          <a:stretch>
            <a:fillRect/>
          </a:stretch>
        </p:blipFill>
        <p:spPr>
          <a:xfrm>
            <a:off x="610100" y="1486401"/>
            <a:ext cx="10464800" cy="4582581"/>
          </a:xfrm>
          <a:prstGeom prst="rect">
            <a:avLst/>
          </a:prstGeom>
          <a:ln>
            <a:solidFill>
              <a:schemeClr val="tx1"/>
            </a:solidFill>
          </a:ln>
        </p:spPr>
      </p:pic>
    </p:spTree>
    <p:extLst>
      <p:ext uri="{BB962C8B-B14F-4D97-AF65-F5344CB8AC3E}">
        <p14:creationId xmlns:p14="http://schemas.microsoft.com/office/powerpoint/2010/main" val="55834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0488" y="314672"/>
            <a:ext cx="7918704" cy="7476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bg1"/>
                </a:solidFill>
                <a:latin typeface="Arial"/>
                <a:cs typeface="Arial"/>
              </a:rPr>
              <a:t>Let's Get Social!</a:t>
            </a:r>
            <a:endParaRPr lang="en-US">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B3CE24-5FCA-0EB2-DBBF-36B4A66CC01C}"/>
              </a:ext>
            </a:extLst>
          </p:cNvPr>
          <p:cNvSpPr txBox="1"/>
          <p:nvPr/>
        </p:nvSpPr>
        <p:spPr>
          <a:xfrm>
            <a:off x="395897" y="2670880"/>
            <a:ext cx="7622718"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solidFill>
                  <a:schemeClr val="tx1">
                    <a:lumMod val="75000"/>
                    <a:lumOff val="25000"/>
                  </a:schemeClr>
                </a:solidFill>
                <a:latin typeface="Arial" panose="020B0604020202020204" pitchFamily="34" charset="0"/>
                <a:cs typeface="Arial" panose="020B0604020202020204" pitchFamily="34" charset="0"/>
              </a:rPr>
              <a:t>Follow us </a:t>
            </a:r>
            <a:r>
              <a:rPr lang="en-US" sz="6000" b="1" i="1">
                <a:solidFill>
                  <a:schemeClr val="tx1">
                    <a:lumMod val="75000"/>
                    <a:lumOff val="25000"/>
                  </a:schemeClr>
                </a:solidFill>
                <a:latin typeface="Arial" panose="020B0604020202020204" pitchFamily="34" charset="0"/>
                <a:cs typeface="Arial" panose="020B0604020202020204" pitchFamily="34" charset="0"/>
              </a:rPr>
              <a:t>@usembassydublin</a:t>
            </a:r>
          </a:p>
          <a:p>
            <a:endParaRPr lang="en-US" sz="3200">
              <a:solidFill>
                <a:schemeClr val="bg1"/>
              </a:solidFill>
              <a:cs typeface="Calibri"/>
            </a:endParaRPr>
          </a:p>
          <a:p>
            <a:endParaRPr lang="en-US" sz="3200">
              <a:solidFill>
                <a:schemeClr val="bg1"/>
              </a:solidFill>
              <a:latin typeface="Franklin Gothic Book"/>
              <a:cs typeface="Calibri"/>
            </a:endParaRPr>
          </a:p>
        </p:txBody>
      </p:sp>
      <p:pic>
        <p:nvPicPr>
          <p:cNvPr id="11" name="Picture 11">
            <a:extLst>
              <a:ext uri="{FF2B5EF4-FFF2-40B4-BE49-F238E27FC236}">
                <a16:creationId xmlns:a16="http://schemas.microsoft.com/office/drawing/2014/main" id="{8DCC887C-8F71-47AC-D5BD-5BAB19F9ABD7}"/>
              </a:ext>
            </a:extLst>
          </p:cNvPr>
          <p:cNvPicPr>
            <a:picLocks noChangeAspect="1"/>
          </p:cNvPicPr>
          <p:nvPr/>
        </p:nvPicPr>
        <p:blipFill>
          <a:blip r:embed="rId3"/>
          <a:stretch>
            <a:fillRect/>
          </a:stretch>
        </p:blipFill>
        <p:spPr>
          <a:xfrm>
            <a:off x="4119236" y="5145103"/>
            <a:ext cx="836908" cy="810691"/>
          </a:xfrm>
          <a:prstGeom prst="rect">
            <a:avLst/>
          </a:prstGeom>
        </p:spPr>
      </p:pic>
      <p:pic>
        <p:nvPicPr>
          <p:cNvPr id="18" name="Picture 17">
            <a:extLst>
              <a:ext uri="{FF2B5EF4-FFF2-40B4-BE49-F238E27FC236}">
                <a16:creationId xmlns:a16="http://schemas.microsoft.com/office/drawing/2014/main" id="{B74345D1-AD7C-E937-503E-9C8AC49E53B2}"/>
              </a:ext>
            </a:extLst>
          </p:cNvPr>
          <p:cNvPicPr>
            <a:picLocks noChangeAspect="1"/>
          </p:cNvPicPr>
          <p:nvPr/>
        </p:nvPicPr>
        <p:blipFill>
          <a:blip r:embed="rId4" cstate="print">
            <a:extLst>
              <a:ext uri="{28A0092B-C50C-407E-A947-70E740481C1C}">
                <a14:useLocalDpi xmlns:a14="http://schemas.microsoft.com/office/drawing/2010/main" val="0"/>
              </a:ext>
            </a:extLst>
          </a:blip>
          <a:srcRect t="13087" b="13087"/>
          <a:stretch/>
        </p:blipFill>
        <p:spPr>
          <a:xfrm>
            <a:off x="632143" y="4964940"/>
            <a:ext cx="3172394" cy="1171018"/>
          </a:xfrm>
          <a:prstGeom prst="rect">
            <a:avLst/>
          </a:prstGeom>
        </p:spPr>
      </p:pic>
      <p:pic>
        <p:nvPicPr>
          <p:cNvPr id="3" name="Picture 2">
            <a:extLst>
              <a:ext uri="{FF2B5EF4-FFF2-40B4-BE49-F238E27FC236}">
                <a16:creationId xmlns:a16="http://schemas.microsoft.com/office/drawing/2014/main" id="{6CE5AED2-3EB7-840F-C139-0D2448537A8F}"/>
              </a:ext>
            </a:extLst>
          </p:cNvPr>
          <p:cNvPicPr>
            <a:picLocks noChangeAspect="1"/>
          </p:cNvPicPr>
          <p:nvPr/>
        </p:nvPicPr>
        <p:blipFill>
          <a:blip r:embed="rId5"/>
          <a:stretch>
            <a:fillRect/>
          </a:stretch>
        </p:blipFill>
        <p:spPr>
          <a:xfrm rot="722276">
            <a:off x="9022072" y="2970301"/>
            <a:ext cx="2714625" cy="2367406"/>
          </a:xfrm>
          <a:prstGeom prst="rect">
            <a:avLst/>
          </a:prstGeom>
        </p:spPr>
      </p:pic>
      <p:pic>
        <p:nvPicPr>
          <p:cNvPr id="8" name="Picture 7">
            <a:extLst>
              <a:ext uri="{FF2B5EF4-FFF2-40B4-BE49-F238E27FC236}">
                <a16:creationId xmlns:a16="http://schemas.microsoft.com/office/drawing/2014/main" id="{8C3227BC-7CB4-28D5-916F-8BD4036E14E2}"/>
              </a:ext>
            </a:extLst>
          </p:cNvPr>
          <p:cNvPicPr>
            <a:picLocks noChangeAspect="1"/>
          </p:cNvPicPr>
          <p:nvPr/>
        </p:nvPicPr>
        <p:blipFill>
          <a:blip r:embed="rId6"/>
          <a:stretch>
            <a:fillRect/>
          </a:stretch>
        </p:blipFill>
        <p:spPr>
          <a:xfrm rot="20502253">
            <a:off x="8510747" y="931831"/>
            <a:ext cx="2505075" cy="1773293"/>
          </a:xfrm>
          <a:prstGeom prst="rect">
            <a:avLst/>
          </a:prstGeom>
        </p:spPr>
      </p:pic>
      <p:pic>
        <p:nvPicPr>
          <p:cNvPr id="10" name="Picture 9">
            <a:extLst>
              <a:ext uri="{FF2B5EF4-FFF2-40B4-BE49-F238E27FC236}">
                <a16:creationId xmlns:a16="http://schemas.microsoft.com/office/drawing/2014/main" id="{F8B1E3A6-3962-28C7-9D81-9EBD210216E4}"/>
              </a:ext>
            </a:extLst>
          </p:cNvPr>
          <p:cNvPicPr>
            <a:picLocks noChangeAspect="1"/>
          </p:cNvPicPr>
          <p:nvPr/>
        </p:nvPicPr>
        <p:blipFill>
          <a:blip r:embed="rId7"/>
          <a:stretch>
            <a:fillRect/>
          </a:stretch>
        </p:blipFill>
        <p:spPr>
          <a:xfrm>
            <a:off x="6861582" y="5215779"/>
            <a:ext cx="3264071" cy="1292013"/>
          </a:xfrm>
          <a:prstGeom prst="rect">
            <a:avLst/>
          </a:prstGeom>
        </p:spPr>
      </p:pic>
      <p:pic>
        <p:nvPicPr>
          <p:cNvPr id="15" name="Picture 14">
            <a:extLst>
              <a:ext uri="{FF2B5EF4-FFF2-40B4-BE49-F238E27FC236}">
                <a16:creationId xmlns:a16="http://schemas.microsoft.com/office/drawing/2014/main" id="{BF9249CF-41AF-898B-09C0-ADAC017DFD65}"/>
              </a:ext>
            </a:extLst>
          </p:cNvPr>
          <p:cNvPicPr>
            <a:picLocks noChangeAspect="1"/>
          </p:cNvPicPr>
          <p:nvPr/>
        </p:nvPicPr>
        <p:blipFill>
          <a:blip r:embed="rId8"/>
          <a:stretch>
            <a:fillRect/>
          </a:stretch>
        </p:blipFill>
        <p:spPr>
          <a:xfrm rot="877838">
            <a:off x="5301817" y="1953596"/>
            <a:ext cx="3119526" cy="1430690"/>
          </a:xfrm>
          <a:prstGeom prst="rect">
            <a:avLst/>
          </a:prstGeom>
        </p:spPr>
      </p:pic>
      <p:pic>
        <p:nvPicPr>
          <p:cNvPr id="19" name="Picture 18">
            <a:extLst>
              <a:ext uri="{FF2B5EF4-FFF2-40B4-BE49-F238E27FC236}">
                <a16:creationId xmlns:a16="http://schemas.microsoft.com/office/drawing/2014/main" id="{15FD0106-71AA-BC06-62A1-CCDD6FC55828}"/>
              </a:ext>
            </a:extLst>
          </p:cNvPr>
          <p:cNvPicPr>
            <a:picLocks noChangeAspect="1"/>
          </p:cNvPicPr>
          <p:nvPr/>
        </p:nvPicPr>
        <p:blipFill>
          <a:blip r:embed="rId9"/>
          <a:stretch>
            <a:fillRect/>
          </a:stretch>
        </p:blipFill>
        <p:spPr>
          <a:xfrm>
            <a:off x="238278" y="1393983"/>
            <a:ext cx="4584134" cy="1422941"/>
          </a:xfrm>
          <a:prstGeom prst="rect">
            <a:avLst/>
          </a:prstGeom>
        </p:spPr>
      </p:pic>
    </p:spTree>
    <p:extLst>
      <p:ext uri="{BB962C8B-B14F-4D97-AF65-F5344CB8AC3E}">
        <p14:creationId xmlns:p14="http://schemas.microsoft.com/office/powerpoint/2010/main" val="410766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0914" y="76200"/>
            <a:ext cx="106819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bg1"/>
                </a:solidFill>
                <a:effectLst>
                  <a:outerShdw blurRad="38100" dist="38100" dir="2700000" algn="tl">
                    <a:srgbClr val="000000">
                      <a:alpha val="43137"/>
                    </a:srgbClr>
                  </a:outerShdw>
                </a:effectLst>
                <a:latin typeface="Arial"/>
                <a:ea typeface="+mj-lt"/>
                <a:cs typeface="+mj-lt"/>
              </a:rPr>
              <a:t>Working for the Foreign Service</a:t>
            </a:r>
            <a:endParaRPr lang="en-US">
              <a:solidFill>
                <a:schemeClr val="bg1"/>
              </a:solidFill>
              <a:latin typeface="Arial"/>
              <a:cs typeface="Arial"/>
            </a:endParaRPr>
          </a:p>
        </p:txBody>
      </p:sp>
      <p:pic>
        <p:nvPicPr>
          <p:cNvPr id="6" name="Picture 5">
            <a:extLst>
              <a:ext uri="{FF2B5EF4-FFF2-40B4-BE49-F238E27FC236}">
                <a16:creationId xmlns:a16="http://schemas.microsoft.com/office/drawing/2014/main" id="{4B111D79-F866-EA45-4FFF-86778B3FD065}"/>
              </a:ext>
            </a:extLst>
          </p:cNvPr>
          <p:cNvPicPr>
            <a:picLocks noChangeAspect="1"/>
          </p:cNvPicPr>
          <p:nvPr/>
        </p:nvPicPr>
        <p:blipFill>
          <a:blip r:embed="rId3"/>
          <a:stretch>
            <a:fillRect/>
          </a:stretch>
        </p:blipFill>
        <p:spPr>
          <a:xfrm>
            <a:off x="392424" y="1535522"/>
            <a:ext cx="11104811" cy="4155830"/>
          </a:xfrm>
          <a:prstGeom prst="rect">
            <a:avLst/>
          </a:prstGeom>
        </p:spPr>
      </p:pic>
      <p:sp>
        <p:nvSpPr>
          <p:cNvPr id="7" name="TextBox 6">
            <a:extLst>
              <a:ext uri="{FF2B5EF4-FFF2-40B4-BE49-F238E27FC236}">
                <a16:creationId xmlns:a16="http://schemas.microsoft.com/office/drawing/2014/main" id="{FE16E5CF-A630-7DB6-8773-35B005D848FD}"/>
              </a:ext>
            </a:extLst>
          </p:cNvPr>
          <p:cNvSpPr txBox="1"/>
          <p:nvPr/>
        </p:nvSpPr>
        <p:spPr>
          <a:xfrm>
            <a:off x="704693" y="6007674"/>
            <a:ext cx="9637486" cy="523220"/>
          </a:xfrm>
          <a:prstGeom prst="rect">
            <a:avLst/>
          </a:prstGeom>
          <a:noFill/>
        </p:spPr>
        <p:txBody>
          <a:bodyPr wrap="square" rtlCol="0">
            <a:spAutoFit/>
          </a:bodyPr>
          <a:lstStyle/>
          <a:p>
            <a:pPr algn="ctr"/>
            <a:r>
              <a:rPr lang="en-US" sz="2800">
                <a:hlinkClick r:id="rId4"/>
              </a:rPr>
              <a:t>https://careers.state.gov/career-paths/foreign-service/officer/</a:t>
            </a:r>
            <a:r>
              <a:rPr lang="en-US" sz="2800"/>
              <a:t> </a:t>
            </a:r>
          </a:p>
        </p:txBody>
      </p:sp>
    </p:spTree>
    <p:extLst>
      <p:ext uri="{BB962C8B-B14F-4D97-AF65-F5344CB8AC3E}">
        <p14:creationId xmlns:p14="http://schemas.microsoft.com/office/powerpoint/2010/main" val="148455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4C8DA8-3FE7-BD5C-62E8-0A963EBDB52E}"/>
              </a:ext>
            </a:extLst>
          </p:cNvPr>
          <p:cNvSpPr txBox="1"/>
          <p:nvPr/>
        </p:nvSpPr>
        <p:spPr>
          <a:xfrm>
            <a:off x="2108440" y="371475"/>
            <a:ext cx="7972425" cy="769441"/>
          </a:xfrm>
          <a:prstGeom prst="rect">
            <a:avLst/>
          </a:prstGeom>
          <a:noFill/>
        </p:spPr>
        <p:txBody>
          <a:bodyPr wrap="square" rtlCol="0">
            <a:spAutoFit/>
          </a:bodyPr>
          <a:lstStyle/>
          <a:p>
            <a:pPr algn="ctr"/>
            <a:r>
              <a:rPr lang="en-US" sz="4400">
                <a:solidFill>
                  <a:schemeClr val="bg1"/>
                </a:solidFill>
                <a:latin typeface="Arial" panose="020B0604020202020204" pitchFamily="34" charset="0"/>
                <a:cs typeface="Arial" panose="020B0604020202020204" pitchFamily="34" charset="0"/>
              </a:rPr>
              <a:t>Embassy Top Tips</a:t>
            </a:r>
          </a:p>
        </p:txBody>
      </p:sp>
      <p:pic>
        <p:nvPicPr>
          <p:cNvPr id="3" name="Picture 2">
            <a:extLst>
              <a:ext uri="{FF2B5EF4-FFF2-40B4-BE49-F238E27FC236}">
                <a16:creationId xmlns:a16="http://schemas.microsoft.com/office/drawing/2014/main" id="{6EE388C3-8540-FDC8-4100-250528C2E575}"/>
              </a:ext>
            </a:extLst>
          </p:cNvPr>
          <p:cNvPicPr>
            <a:picLocks noChangeAspect="1"/>
          </p:cNvPicPr>
          <p:nvPr/>
        </p:nvPicPr>
        <p:blipFill>
          <a:blip r:embed="rId3"/>
          <a:stretch>
            <a:fillRect/>
          </a:stretch>
        </p:blipFill>
        <p:spPr>
          <a:xfrm>
            <a:off x="148492" y="4927176"/>
            <a:ext cx="3447535" cy="1825587"/>
          </a:xfrm>
          <a:prstGeom prst="rect">
            <a:avLst/>
          </a:prstGeom>
        </p:spPr>
      </p:pic>
      <p:pic>
        <p:nvPicPr>
          <p:cNvPr id="4" name="Picture 3">
            <a:extLst>
              <a:ext uri="{FF2B5EF4-FFF2-40B4-BE49-F238E27FC236}">
                <a16:creationId xmlns:a16="http://schemas.microsoft.com/office/drawing/2014/main" id="{FFFDA418-9C3F-1883-E16C-98AF0E5D9ACB}"/>
              </a:ext>
            </a:extLst>
          </p:cNvPr>
          <p:cNvPicPr>
            <a:picLocks noChangeAspect="1"/>
          </p:cNvPicPr>
          <p:nvPr/>
        </p:nvPicPr>
        <p:blipFill>
          <a:blip r:embed="rId4"/>
          <a:stretch>
            <a:fillRect/>
          </a:stretch>
        </p:blipFill>
        <p:spPr>
          <a:xfrm>
            <a:off x="3866817" y="4927175"/>
            <a:ext cx="3155420" cy="1825587"/>
          </a:xfrm>
          <a:prstGeom prst="rect">
            <a:avLst/>
          </a:prstGeom>
        </p:spPr>
      </p:pic>
      <p:pic>
        <p:nvPicPr>
          <p:cNvPr id="5" name="Picture 4">
            <a:extLst>
              <a:ext uri="{FF2B5EF4-FFF2-40B4-BE49-F238E27FC236}">
                <a16:creationId xmlns:a16="http://schemas.microsoft.com/office/drawing/2014/main" id="{3CF96CBF-5961-8112-9D2D-56AF1A602F58}"/>
              </a:ext>
            </a:extLst>
          </p:cNvPr>
          <p:cNvPicPr>
            <a:picLocks noChangeAspect="1"/>
          </p:cNvPicPr>
          <p:nvPr/>
        </p:nvPicPr>
        <p:blipFill>
          <a:blip r:embed="rId5"/>
          <a:stretch>
            <a:fillRect/>
          </a:stretch>
        </p:blipFill>
        <p:spPr>
          <a:xfrm>
            <a:off x="7314600" y="4927175"/>
            <a:ext cx="3363254" cy="1820431"/>
          </a:xfrm>
          <a:prstGeom prst="rect">
            <a:avLst/>
          </a:prstGeom>
        </p:spPr>
      </p:pic>
      <p:sp>
        <p:nvSpPr>
          <p:cNvPr id="7" name="TextBox 6">
            <a:extLst>
              <a:ext uri="{FF2B5EF4-FFF2-40B4-BE49-F238E27FC236}">
                <a16:creationId xmlns:a16="http://schemas.microsoft.com/office/drawing/2014/main" id="{89438D78-8B9D-36CE-702F-ED4BF4EF4087}"/>
              </a:ext>
            </a:extLst>
          </p:cNvPr>
          <p:cNvSpPr txBox="1"/>
          <p:nvPr/>
        </p:nvSpPr>
        <p:spPr>
          <a:xfrm>
            <a:off x="2324100" y="1476375"/>
            <a:ext cx="8191500" cy="3046988"/>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Ø"/>
            </a:pPr>
            <a:r>
              <a:rPr lang="en-US" sz="2400" dirty="0"/>
              <a:t>Call your family</a:t>
            </a:r>
          </a:p>
          <a:p>
            <a:pPr marL="342900" indent="-342900">
              <a:buFont typeface="Wingdings" panose="05000000000000000000" pitchFamily="2" charset="2"/>
              <a:buChar char="Ø"/>
            </a:pPr>
            <a:r>
              <a:rPr lang="en-US" sz="2400" dirty="0"/>
              <a:t>Don’t bring your passport out as a form of ID</a:t>
            </a:r>
            <a:endParaRPr lang="en-US" sz="2400" dirty="0">
              <a:cs typeface="Calibri"/>
            </a:endParaRPr>
          </a:p>
          <a:p>
            <a:pPr marL="342900" indent="-342900">
              <a:buFont typeface="Wingdings" panose="05000000000000000000" pitchFamily="2" charset="2"/>
              <a:buChar char="Ø"/>
            </a:pPr>
            <a:r>
              <a:rPr lang="en-US" sz="2400" dirty="0"/>
              <a:t>Check your passport validity- renew now if you have less than six months</a:t>
            </a:r>
            <a:endParaRPr lang="en-US" sz="2400" dirty="0">
              <a:cs typeface="Calibri"/>
            </a:endParaRPr>
          </a:p>
          <a:p>
            <a:pPr marL="342900" indent="-342900">
              <a:buFont typeface="Wingdings" panose="05000000000000000000" pitchFamily="2" charset="2"/>
              <a:buChar char="Ø"/>
            </a:pPr>
            <a:r>
              <a:rPr lang="en-US" sz="2400" dirty="0"/>
              <a:t>Make sure a relative or friend has a copy of your passport</a:t>
            </a:r>
            <a:endParaRPr lang="en-US" sz="2400" dirty="0">
              <a:cs typeface="Calibri"/>
            </a:endParaRPr>
          </a:p>
          <a:p>
            <a:pPr marL="342900" indent="-342900">
              <a:buFont typeface="Wingdings" panose="05000000000000000000" pitchFamily="2" charset="2"/>
              <a:buChar char="Ø"/>
            </a:pPr>
            <a:r>
              <a:rPr lang="en-US" sz="2400" dirty="0"/>
              <a:t>Register for STEP </a:t>
            </a:r>
            <a:r>
              <a:rPr lang="en-US" sz="2400" dirty="0">
                <a:hlinkClick r:id="rId6"/>
              </a:rPr>
              <a:t>www.step.state.gov</a:t>
            </a:r>
            <a:r>
              <a:rPr lang="en-US" sz="2400" dirty="0"/>
              <a:t> </a:t>
            </a:r>
          </a:p>
          <a:p>
            <a:pPr marL="342900" indent="-342900">
              <a:buFont typeface="Wingdings" panose="05000000000000000000" pitchFamily="2" charset="2"/>
              <a:buChar char="Ø"/>
            </a:pPr>
            <a:r>
              <a:rPr lang="en-US" sz="2400" dirty="0"/>
              <a:t>Register to vote (if you want to) </a:t>
            </a:r>
            <a:r>
              <a:rPr lang="en-US" sz="2400" dirty="0">
                <a:hlinkClick r:id="rId7"/>
              </a:rPr>
              <a:t>www.fvap.gov</a:t>
            </a:r>
            <a:r>
              <a:rPr lang="en-US" sz="2400" dirty="0"/>
              <a:t> </a:t>
            </a:r>
            <a:endParaRPr lang="en-US" sz="2400" dirty="0">
              <a:cs typeface="Calibri"/>
            </a:endParaRPr>
          </a:p>
          <a:p>
            <a:pPr marL="342900" indent="-342900">
              <a:buFont typeface="Wingdings" panose="05000000000000000000" pitchFamily="2" charset="2"/>
              <a:buChar char="Ø"/>
            </a:pPr>
            <a:r>
              <a:rPr lang="en-US" sz="2400" dirty="0"/>
              <a:t>Make the most out of your time in Ireland!</a:t>
            </a:r>
            <a:endParaRPr lang="en-US" sz="2400" dirty="0">
              <a:cs typeface="Calibri"/>
            </a:endParaRPr>
          </a:p>
        </p:txBody>
      </p:sp>
    </p:spTree>
    <p:extLst>
      <p:ext uri="{BB962C8B-B14F-4D97-AF65-F5344CB8AC3E}">
        <p14:creationId xmlns:p14="http://schemas.microsoft.com/office/powerpoint/2010/main" val="2673543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8ec18f-0520-441e-b3c6-0563448fbbb5">
      <Terms xmlns="http://schemas.microsoft.com/office/infopath/2007/PartnerControls"/>
    </lcf76f155ced4ddcb4097134ff3c332f>
    <TaxCatchAll xmlns="95b6fe47-a443-4630-828a-d40f8d95886f" xsi:nil="true"/>
    <SharedWithUsers xmlns="95b6fe47-a443-4630-828a-d40f8d95886f">
      <UserInfo>
        <DisplayName>Villar, Robert (Dublin)</DisplayName>
        <AccountId>4250</AccountId>
        <AccountType/>
      </UserInfo>
      <UserInfo>
        <DisplayName>Hanifen, Sean M (Dublin)</DisplayName>
        <AccountId>14775</AccountId>
        <AccountType/>
      </UserInfo>
      <UserInfo>
        <DisplayName>Martello, Daniel L (Dublin)</DisplayName>
        <AccountId>12886</AccountId>
        <AccountType/>
      </UserInfo>
    </SharedWithUsers>
    <MediaLengthInSeconds xmlns="dc8ec18f-0520-441e-b3c6-0563448fbb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4B6D66CD905248BC92FB35AD6F705F" ma:contentTypeVersion="18" ma:contentTypeDescription="Create a new document." ma:contentTypeScope="" ma:versionID="f934cb9e421b3e9f5b81f512d5d1059b">
  <xsd:schema xmlns:xsd="http://www.w3.org/2001/XMLSchema" xmlns:xs="http://www.w3.org/2001/XMLSchema" xmlns:p="http://schemas.microsoft.com/office/2006/metadata/properties" xmlns:ns2="dc8ec18f-0520-441e-b3c6-0563448fbbb5" xmlns:ns3="95b6fe47-a443-4630-828a-d40f8d95886f" targetNamespace="http://schemas.microsoft.com/office/2006/metadata/properties" ma:root="true" ma:fieldsID="872e234ab963dd5eddd6fbbfa8ce81d2" ns2:_="" ns3:_="">
    <xsd:import namespace="dc8ec18f-0520-441e-b3c6-0563448fbbb5"/>
    <xsd:import namespace="95b6fe47-a443-4630-828a-d40f8d9588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c18f-0520-441e-b3c6-0563448fb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b6fe47-a443-4630-828a-d40f8d9588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79445-267a-4524-a128-13d4f3ba4dcd}" ma:internalName="TaxCatchAll" ma:showField="CatchAllData" ma:web="95b6fe47-a443-4630-828a-d40f8d958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109186-B578-4C0F-B01B-B5CAC83624F4}">
  <ds:schemaRefs>
    <ds:schemaRef ds:uri="076bbcaf-6c77-47b8-acc7-f2a81c4e97c0"/>
    <ds:schemaRef ds:uri="1159e4ca-de58-4bda-82b6-6dccc4b2aa8e"/>
    <ds:schemaRef ds:uri="220915f2-2334-4b57-85e6-a781b0f84680"/>
    <ds:schemaRef ds:uri="5b9d169d-2a47-4156-90fa-b2f8bf9c619a"/>
    <ds:schemaRef ds:uri="f3984c11-d4ee-4d8b-8bb9-f73c5fee32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59D067D-A24A-4C7E-ADF8-CB0512A3FDBB}"/>
</file>

<file path=customXml/itemProps3.xml><?xml version="1.0" encoding="utf-8"?>
<ds:datastoreItem xmlns:ds="http://schemas.openxmlformats.org/officeDocument/2006/customXml" ds:itemID="{F92B6342-5A7F-463D-8611-8FE0F5A28F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1357</Words>
  <Application>Microsoft Office PowerPoint</Application>
  <PresentationFormat>Widescreen</PresentationFormat>
  <Paragraphs>97</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Franklin Gothic Book</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Tawiah, Jodie</dc:creator>
  <cp:lastModifiedBy>Megan Walsh</cp:lastModifiedBy>
  <cp:revision>39</cp:revision>
  <dcterms:created xsi:type="dcterms:W3CDTF">2022-11-29T15:44:40Z</dcterms:created>
  <dcterms:modified xsi:type="dcterms:W3CDTF">2024-09-11T09:40:55Z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SENSITIVE BUT UNCLASSIFIED</vt:lpwstr>
  </property>
  <property fmtid="{D5CDD505-2E9C-101B-9397-08002B2CF9AE}" pid="4" name="MSIP_Label_4de2b9da-fdde-4b8f-8467-ba7568dcb6ce_Enabled">
    <vt:lpwstr>True</vt:lpwstr>
  </property>
  <property fmtid="{D5CDD505-2E9C-101B-9397-08002B2CF9AE}" pid="5" name="MSIP_Label_4de2b9da-fdde-4b8f-8467-ba7568dcb6ce_SiteId">
    <vt:lpwstr>Local</vt:lpwstr>
  </property>
  <property fmtid="{D5CDD505-2E9C-101B-9397-08002B2CF9AE}" pid="6" name="MSIP_Label_4de2b9da-fdde-4b8f-8467-ba7568dcb6ce_Owner">
    <vt:lpwstr>TawiahJ@state.gov</vt:lpwstr>
  </property>
  <property fmtid="{D5CDD505-2E9C-101B-9397-08002B2CF9AE}" pid="7" name="MSIP_Label_4de2b9da-fdde-4b8f-8467-ba7568dcb6ce_SetDate">
    <vt:lpwstr>2023-02-02T14:46:13.0797486Z</vt:lpwstr>
  </property>
  <property fmtid="{D5CDD505-2E9C-101B-9397-08002B2CF9AE}" pid="8" name="MSIP_Label_4de2b9da-fdde-4b8f-8467-ba7568dcb6ce_Name">
    <vt:lpwstr>Personal</vt:lpwstr>
  </property>
  <property fmtid="{D5CDD505-2E9C-101B-9397-08002B2CF9AE}" pid="9" name="MSIP_Label_4de2b9da-fdde-4b8f-8467-ba7568dcb6ce_Application">
    <vt:lpwstr>Microsoft Azure Information Protection</vt:lpwstr>
  </property>
  <property fmtid="{D5CDD505-2E9C-101B-9397-08002B2CF9AE}" pid="10" name="MSIP_Label_4de2b9da-fdde-4b8f-8467-ba7568dcb6ce_ActionId">
    <vt:lpwstr>f0f331f4-817a-4d93-8860-be80c320e6c7</vt:lpwstr>
  </property>
  <property fmtid="{D5CDD505-2E9C-101B-9397-08002B2CF9AE}" pid="11" name="MSIP_Label_4de2b9da-fdde-4b8f-8467-ba7568dcb6ce_Extended_MSFT_Method">
    <vt:lpwstr>Manual</vt:lpwstr>
  </property>
  <property fmtid="{D5CDD505-2E9C-101B-9397-08002B2CF9AE}" pid="12" name="MSIP_Label_0d3cdd76-ed86-4455-8be3-c27733367ace_Enabled">
    <vt:lpwstr>True</vt:lpwstr>
  </property>
  <property fmtid="{D5CDD505-2E9C-101B-9397-08002B2CF9AE}" pid="13" name="MSIP_Label_0d3cdd76-ed86-4455-8be3-c27733367ace_SiteId">
    <vt:lpwstr>66cf5074-5afe-48d1-a691-a12b2121f44b</vt:lpwstr>
  </property>
  <property fmtid="{D5CDD505-2E9C-101B-9397-08002B2CF9AE}" pid="14" name="MSIP_Label_0d3cdd76-ed86-4455-8be3-c27733367ace_SetDate">
    <vt:lpwstr>2023-01-12T21:30:34Z</vt:lpwstr>
  </property>
  <property fmtid="{D5CDD505-2E9C-101B-9397-08002B2CF9AE}" pid="15" name="MSIP_Label_0d3cdd76-ed86-4455-8be3-c27733367ace_Name">
    <vt:lpwstr>0d3cdd76-ed86-4455-8be3-c27733367ace</vt:lpwstr>
  </property>
  <property fmtid="{D5CDD505-2E9C-101B-9397-08002B2CF9AE}" pid="16" name="MSIP_Label_0d3cdd76-ed86-4455-8be3-c27733367ace_ActionId">
    <vt:lpwstr>933f8a9c-efce-46d4-ab37-f4396a14c084</vt:lpwstr>
  </property>
  <property fmtid="{D5CDD505-2E9C-101B-9397-08002B2CF9AE}" pid="17" name="MSIP_Label_0d3cdd76-ed86-4455-8be3-c27733367ace_Extended_MSFT_Method">
    <vt:lpwstr>Manual</vt:lpwstr>
  </property>
  <property fmtid="{D5CDD505-2E9C-101B-9397-08002B2CF9AE}" pid="18" name="Sensitivity">
    <vt:lpwstr>Personal 0d3cdd76-ed86-4455-8be3-c27733367ace</vt:lpwstr>
  </property>
  <property fmtid="{D5CDD505-2E9C-101B-9397-08002B2CF9AE}" pid="19" name="ContentTypeId">
    <vt:lpwstr>0x0101009E4B6D66CD905248BC92FB35AD6F705F</vt:lpwstr>
  </property>
  <property fmtid="{D5CDD505-2E9C-101B-9397-08002B2CF9AE}" pid="20" name="Order">
    <vt:r8>431100</vt:r8>
  </property>
  <property fmtid="{D5CDD505-2E9C-101B-9397-08002B2CF9AE}" pid="21" name="xd_Signature">
    <vt:bool>false</vt:bool>
  </property>
  <property fmtid="{D5CDD505-2E9C-101B-9397-08002B2CF9AE}" pid="22" name="xd_ProgID">
    <vt:lpwstr/>
  </property>
  <property fmtid="{D5CDD505-2E9C-101B-9397-08002B2CF9AE}" pid="23" name="ComplianceAssetId">
    <vt:lpwstr/>
  </property>
  <property fmtid="{D5CDD505-2E9C-101B-9397-08002B2CF9AE}" pid="24" name="TemplateUrl">
    <vt:lpwstr/>
  </property>
  <property fmtid="{D5CDD505-2E9C-101B-9397-08002B2CF9AE}" pid="25" name="_ExtendedDescription">
    <vt:lpwstr/>
  </property>
  <property fmtid="{D5CDD505-2E9C-101B-9397-08002B2CF9AE}" pid="26" name="TriggerFlowInfo">
    <vt:lpwstr/>
  </property>
  <property fmtid="{D5CDD505-2E9C-101B-9397-08002B2CF9AE}" pid="27" name="MediaServiceImageTags">
    <vt:lpwstr/>
  </property>
</Properties>
</file>